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257" r:id="rId3"/>
    <p:sldId id="275" r:id="rId4"/>
    <p:sldId id="284" r:id="rId5"/>
    <p:sldId id="276" r:id="rId6"/>
    <p:sldId id="259" r:id="rId7"/>
    <p:sldId id="27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80" r:id="rId23"/>
    <p:sldId id="274" r:id="rId24"/>
    <p:sldId id="277" r:id="rId25"/>
    <p:sldId id="283"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dwin Alexani" initials="EA" lastIdx="1" clrIdx="0">
    <p:extLst>
      <p:ext uri="{19B8F6BF-5375-455C-9EA6-DF929625EA0E}">
        <p15:presenceInfo xmlns:p15="http://schemas.microsoft.com/office/powerpoint/2012/main" userId="Edwin Alexani"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36E2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6" d="100"/>
          <a:sy n="66" d="100"/>
        </p:scale>
        <p:origin x="66" y="3330"/>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BA8C128-3E58-406A-A8AF-D5EB2710516A}" type="doc">
      <dgm:prSet loTypeId="urn:microsoft.com/office/officeart/2005/8/layout/bProcess3" loCatId="process" qsTypeId="urn:microsoft.com/office/officeart/2005/8/quickstyle/3d2" qsCatId="3D" csTypeId="urn:microsoft.com/office/officeart/2005/8/colors/accent1_2" csCatId="accent1" phldr="1"/>
      <dgm:spPr/>
      <dgm:t>
        <a:bodyPr/>
        <a:lstStyle/>
        <a:p>
          <a:endParaRPr lang="en-US"/>
        </a:p>
      </dgm:t>
    </dgm:pt>
    <dgm:pt modelId="{2D4372FD-ACE0-4D70-B078-430F5D2751AA}">
      <dgm:prSet phldrT="[Text]"/>
      <dgm:spPr/>
      <dgm:t>
        <a:bodyPr/>
        <a:lstStyle/>
        <a:p>
          <a:r>
            <a:rPr lang="en-US" dirty="0" smtClean="0"/>
            <a:t>Reset FD by opening RG.</a:t>
          </a:r>
          <a:endParaRPr lang="en-US" dirty="0"/>
        </a:p>
      </dgm:t>
    </dgm:pt>
    <dgm:pt modelId="{EB9E0F61-167C-4EE5-A65E-F291FB5F0E96}" type="parTrans" cxnId="{557F1A26-79FE-4790-B54A-7372F3B4ED10}">
      <dgm:prSet/>
      <dgm:spPr/>
      <dgm:t>
        <a:bodyPr/>
        <a:lstStyle/>
        <a:p>
          <a:endParaRPr lang="en-US"/>
        </a:p>
      </dgm:t>
    </dgm:pt>
    <dgm:pt modelId="{F5FF911A-7840-4073-9D87-6B643FCF5A48}" type="sibTrans" cxnId="{557F1A26-79FE-4790-B54A-7372F3B4ED10}">
      <dgm:prSet/>
      <dgm:spPr/>
      <dgm:t>
        <a:bodyPr/>
        <a:lstStyle/>
        <a:p>
          <a:endParaRPr lang="en-US"/>
        </a:p>
      </dgm:t>
    </dgm:pt>
    <dgm:pt modelId="{D6507331-7B8A-4088-9545-57A4254E0B38}">
      <dgm:prSet phldrT="[Text]"/>
      <dgm:spPr/>
      <dgm:t>
        <a:bodyPr/>
        <a:lstStyle/>
        <a:p>
          <a:r>
            <a:rPr lang="en-US" dirty="0" smtClean="0"/>
            <a:t>Measure “off” signal of FD using SF after reset.</a:t>
          </a:r>
          <a:endParaRPr lang="en-US" dirty="0"/>
        </a:p>
      </dgm:t>
    </dgm:pt>
    <dgm:pt modelId="{FAD1D963-95EE-40E5-8180-7A7F81B2CA79}" type="parTrans" cxnId="{0751B540-2CDC-4AB1-94C6-F3A2D67AA4DD}">
      <dgm:prSet/>
      <dgm:spPr/>
      <dgm:t>
        <a:bodyPr/>
        <a:lstStyle/>
        <a:p>
          <a:endParaRPr lang="en-US"/>
        </a:p>
      </dgm:t>
    </dgm:pt>
    <dgm:pt modelId="{9321A1B1-63CF-4CCF-ACEA-90C6F11BE4A2}" type="sibTrans" cxnId="{0751B540-2CDC-4AB1-94C6-F3A2D67AA4DD}">
      <dgm:prSet/>
      <dgm:spPr/>
      <dgm:t>
        <a:bodyPr/>
        <a:lstStyle/>
        <a:p>
          <a:endParaRPr lang="en-US"/>
        </a:p>
      </dgm:t>
    </dgm:pt>
    <dgm:pt modelId="{7B2142EC-333F-465B-86EC-99E94AEB4B0B}">
      <dgm:prSet phldrT="[Text]"/>
      <dgm:spPr/>
      <dgm:t>
        <a:bodyPr/>
        <a:lstStyle/>
        <a:p>
          <a:r>
            <a:rPr lang="en-US" dirty="0" smtClean="0"/>
            <a:t>Charge integrates in PPD.</a:t>
          </a:r>
          <a:endParaRPr lang="en-US" dirty="0"/>
        </a:p>
      </dgm:t>
    </dgm:pt>
    <dgm:pt modelId="{7BB271E7-8B87-4911-ADB3-32ED2136A1B7}" type="parTrans" cxnId="{48F841FE-F6C2-4C76-89E3-2A0811260EBC}">
      <dgm:prSet/>
      <dgm:spPr/>
      <dgm:t>
        <a:bodyPr/>
        <a:lstStyle/>
        <a:p>
          <a:endParaRPr lang="en-US"/>
        </a:p>
      </dgm:t>
    </dgm:pt>
    <dgm:pt modelId="{4606C8B8-37B3-4E41-A1CD-F151F89C7886}" type="sibTrans" cxnId="{48F841FE-F6C2-4C76-89E3-2A0811260EBC}">
      <dgm:prSet/>
      <dgm:spPr/>
      <dgm:t>
        <a:bodyPr/>
        <a:lstStyle/>
        <a:p>
          <a:endParaRPr lang="en-US"/>
        </a:p>
      </dgm:t>
    </dgm:pt>
    <dgm:pt modelId="{37BECD72-843F-4AFE-BCE1-DAF3D5ED0CAE}">
      <dgm:prSet phldrT="[Text]"/>
      <dgm:spPr/>
      <dgm:t>
        <a:bodyPr/>
        <a:lstStyle/>
        <a:p>
          <a:r>
            <a:rPr lang="en-US" dirty="0" smtClean="0"/>
            <a:t>Transfer charge to FD by opening TG.</a:t>
          </a:r>
          <a:endParaRPr lang="en-US" dirty="0"/>
        </a:p>
      </dgm:t>
    </dgm:pt>
    <dgm:pt modelId="{232A65DC-EB7C-4230-8B08-5606D4A9AF6E}" type="parTrans" cxnId="{21900603-7170-49B8-95C4-D76493EB6D13}">
      <dgm:prSet/>
      <dgm:spPr/>
      <dgm:t>
        <a:bodyPr/>
        <a:lstStyle/>
        <a:p>
          <a:endParaRPr lang="en-US"/>
        </a:p>
      </dgm:t>
    </dgm:pt>
    <dgm:pt modelId="{790906B1-4518-4F32-A579-AC8CE22B9F85}" type="sibTrans" cxnId="{21900603-7170-49B8-95C4-D76493EB6D13}">
      <dgm:prSet/>
      <dgm:spPr/>
      <dgm:t>
        <a:bodyPr/>
        <a:lstStyle/>
        <a:p>
          <a:endParaRPr lang="en-US"/>
        </a:p>
      </dgm:t>
    </dgm:pt>
    <dgm:pt modelId="{89B6F621-6277-4E68-84FE-3E61B64192F7}">
      <dgm:prSet phldrT="[Text]"/>
      <dgm:spPr/>
      <dgm:t>
        <a:bodyPr/>
        <a:lstStyle/>
        <a:p>
          <a:r>
            <a:rPr lang="en-US" dirty="0" smtClean="0"/>
            <a:t>Measure “on” signal of FD using SF after reset.</a:t>
          </a:r>
          <a:endParaRPr lang="en-US" dirty="0"/>
        </a:p>
      </dgm:t>
    </dgm:pt>
    <dgm:pt modelId="{A0D30F73-8B1D-44EE-B9B1-7C8D699A7DB7}" type="parTrans" cxnId="{6A767907-F5C6-4D53-9C54-FB3498836CDF}">
      <dgm:prSet/>
      <dgm:spPr/>
      <dgm:t>
        <a:bodyPr/>
        <a:lstStyle/>
        <a:p>
          <a:endParaRPr lang="en-US"/>
        </a:p>
      </dgm:t>
    </dgm:pt>
    <dgm:pt modelId="{DD95F295-69FD-49D5-A86A-C9AD93DD10D9}" type="sibTrans" cxnId="{6A767907-F5C6-4D53-9C54-FB3498836CDF}">
      <dgm:prSet/>
      <dgm:spPr/>
      <dgm:t>
        <a:bodyPr/>
        <a:lstStyle/>
        <a:p>
          <a:endParaRPr lang="en-US"/>
        </a:p>
      </dgm:t>
    </dgm:pt>
    <dgm:pt modelId="{8BEDDD9D-02E9-4868-99AA-43CC4CF92887}">
      <dgm:prSet phldrT="[Text]"/>
      <dgm:spPr/>
      <dgm:t>
        <a:bodyPr/>
        <a:lstStyle/>
        <a:p>
          <a:r>
            <a:rPr lang="en-US" dirty="0" smtClean="0"/>
            <a:t>Use “on” and “off” values in CDS sampling of signal.</a:t>
          </a:r>
          <a:endParaRPr lang="en-US" dirty="0"/>
        </a:p>
      </dgm:t>
    </dgm:pt>
    <dgm:pt modelId="{B8671BA1-BEB3-49F2-B3E4-1B54C55DE1FE}" type="parTrans" cxnId="{5B5DFE18-E900-47F2-A04B-52A06DCF3180}">
      <dgm:prSet/>
      <dgm:spPr/>
      <dgm:t>
        <a:bodyPr/>
        <a:lstStyle/>
        <a:p>
          <a:endParaRPr lang="en-US"/>
        </a:p>
      </dgm:t>
    </dgm:pt>
    <dgm:pt modelId="{24828135-B567-4299-AA51-AA2185626C9C}" type="sibTrans" cxnId="{5B5DFE18-E900-47F2-A04B-52A06DCF3180}">
      <dgm:prSet/>
      <dgm:spPr/>
      <dgm:t>
        <a:bodyPr/>
        <a:lstStyle/>
        <a:p>
          <a:endParaRPr lang="en-US"/>
        </a:p>
      </dgm:t>
    </dgm:pt>
    <dgm:pt modelId="{41F8534F-0FA4-4517-8E92-53AC4833385F}">
      <dgm:prSet phldrT="[Text]"/>
      <dgm:spPr/>
      <dgm:t>
        <a:bodyPr/>
        <a:lstStyle/>
        <a:p>
          <a:r>
            <a:rPr lang="en-US" dirty="0" smtClean="0"/>
            <a:t>Single-slope ADC converts analog voltage to digital value.</a:t>
          </a:r>
          <a:endParaRPr lang="en-US" dirty="0"/>
        </a:p>
      </dgm:t>
    </dgm:pt>
    <dgm:pt modelId="{EB0313C5-8C61-42C6-B9D4-CE70895ED1FF}" type="parTrans" cxnId="{4BA75A65-F9BE-4D19-9781-76007C657E79}">
      <dgm:prSet/>
      <dgm:spPr/>
      <dgm:t>
        <a:bodyPr/>
        <a:lstStyle/>
        <a:p>
          <a:endParaRPr lang="en-US"/>
        </a:p>
      </dgm:t>
    </dgm:pt>
    <dgm:pt modelId="{757C99A8-E970-4F6C-82DB-AFC9387BC5CF}" type="sibTrans" cxnId="{4BA75A65-F9BE-4D19-9781-76007C657E79}">
      <dgm:prSet/>
      <dgm:spPr/>
      <dgm:t>
        <a:bodyPr/>
        <a:lstStyle/>
        <a:p>
          <a:endParaRPr lang="en-US"/>
        </a:p>
      </dgm:t>
    </dgm:pt>
    <dgm:pt modelId="{B99CE3EC-8EEB-4377-896B-0A9FEBCDA0A3}">
      <dgm:prSet phldrT="[Text]"/>
      <dgm:spPr/>
      <dgm:t>
        <a:bodyPr/>
        <a:lstStyle/>
        <a:p>
          <a:r>
            <a:rPr lang="en-US" dirty="0" smtClean="0"/>
            <a:t>Reset FD by opening RG.</a:t>
          </a:r>
          <a:endParaRPr lang="en-US" dirty="0"/>
        </a:p>
      </dgm:t>
    </dgm:pt>
    <dgm:pt modelId="{3D55E7E3-1BCB-450C-AC67-2D0CC3DD1618}" type="parTrans" cxnId="{9C9E89F9-0882-4041-BBDA-88D4CC5F225E}">
      <dgm:prSet/>
      <dgm:spPr/>
      <dgm:t>
        <a:bodyPr/>
        <a:lstStyle/>
        <a:p>
          <a:endParaRPr lang="en-US"/>
        </a:p>
      </dgm:t>
    </dgm:pt>
    <dgm:pt modelId="{C6707C2C-D8B5-45A1-ABB8-561B3B9F70C3}" type="sibTrans" cxnId="{9C9E89F9-0882-4041-BBDA-88D4CC5F225E}">
      <dgm:prSet/>
      <dgm:spPr/>
      <dgm:t>
        <a:bodyPr/>
        <a:lstStyle/>
        <a:p>
          <a:endParaRPr lang="en-US"/>
        </a:p>
      </dgm:t>
    </dgm:pt>
    <dgm:pt modelId="{F604ACF0-AE1F-4487-8B0C-BE247B6D9CFE}" type="pres">
      <dgm:prSet presAssocID="{CBA8C128-3E58-406A-A8AF-D5EB2710516A}" presName="Name0" presStyleCnt="0">
        <dgm:presLayoutVars>
          <dgm:dir/>
          <dgm:resizeHandles val="exact"/>
        </dgm:presLayoutVars>
      </dgm:prSet>
      <dgm:spPr/>
      <dgm:t>
        <a:bodyPr/>
        <a:lstStyle/>
        <a:p>
          <a:endParaRPr lang="en-US"/>
        </a:p>
      </dgm:t>
    </dgm:pt>
    <dgm:pt modelId="{3D7C1A6D-EEE7-4F33-838A-50E2DC6A0EAA}" type="pres">
      <dgm:prSet presAssocID="{2D4372FD-ACE0-4D70-B078-430F5D2751AA}" presName="node" presStyleLbl="node1" presStyleIdx="0" presStyleCnt="8" custLinFactNeighborY="-31614">
        <dgm:presLayoutVars>
          <dgm:bulletEnabled val="1"/>
        </dgm:presLayoutVars>
      </dgm:prSet>
      <dgm:spPr/>
      <dgm:t>
        <a:bodyPr/>
        <a:lstStyle/>
        <a:p>
          <a:endParaRPr lang="en-US"/>
        </a:p>
      </dgm:t>
    </dgm:pt>
    <dgm:pt modelId="{7C15CF6F-3CBD-46E5-9D1B-57D4768FFE31}" type="pres">
      <dgm:prSet presAssocID="{F5FF911A-7840-4073-9D87-6B643FCF5A48}" presName="sibTrans" presStyleLbl="sibTrans1D1" presStyleIdx="0" presStyleCnt="7"/>
      <dgm:spPr/>
      <dgm:t>
        <a:bodyPr/>
        <a:lstStyle/>
        <a:p>
          <a:endParaRPr lang="en-US"/>
        </a:p>
      </dgm:t>
    </dgm:pt>
    <dgm:pt modelId="{BE30BE20-C92F-4368-B84F-06C3AEC09075}" type="pres">
      <dgm:prSet presAssocID="{F5FF911A-7840-4073-9D87-6B643FCF5A48}" presName="connectorText" presStyleLbl="sibTrans1D1" presStyleIdx="0" presStyleCnt="7"/>
      <dgm:spPr/>
      <dgm:t>
        <a:bodyPr/>
        <a:lstStyle/>
        <a:p>
          <a:endParaRPr lang="en-US"/>
        </a:p>
      </dgm:t>
    </dgm:pt>
    <dgm:pt modelId="{20E6282B-1A87-43C8-B6F2-6158E353DD78}" type="pres">
      <dgm:prSet presAssocID="{D6507331-7B8A-4088-9545-57A4254E0B38}" presName="node" presStyleLbl="node1" presStyleIdx="1" presStyleCnt="8" custLinFactNeighborY="-31614">
        <dgm:presLayoutVars>
          <dgm:bulletEnabled val="1"/>
        </dgm:presLayoutVars>
      </dgm:prSet>
      <dgm:spPr/>
      <dgm:t>
        <a:bodyPr/>
        <a:lstStyle/>
        <a:p>
          <a:endParaRPr lang="en-US"/>
        </a:p>
      </dgm:t>
    </dgm:pt>
    <dgm:pt modelId="{8A7B4859-BA99-46C1-B573-314E1F173EEC}" type="pres">
      <dgm:prSet presAssocID="{9321A1B1-63CF-4CCF-ACEA-90C6F11BE4A2}" presName="sibTrans" presStyleLbl="sibTrans1D1" presStyleIdx="1" presStyleCnt="7"/>
      <dgm:spPr/>
      <dgm:t>
        <a:bodyPr/>
        <a:lstStyle/>
        <a:p>
          <a:endParaRPr lang="en-US"/>
        </a:p>
      </dgm:t>
    </dgm:pt>
    <dgm:pt modelId="{330918F1-74AC-45C7-AD74-C6A428739812}" type="pres">
      <dgm:prSet presAssocID="{9321A1B1-63CF-4CCF-ACEA-90C6F11BE4A2}" presName="connectorText" presStyleLbl="sibTrans1D1" presStyleIdx="1" presStyleCnt="7"/>
      <dgm:spPr/>
      <dgm:t>
        <a:bodyPr/>
        <a:lstStyle/>
        <a:p>
          <a:endParaRPr lang="en-US"/>
        </a:p>
      </dgm:t>
    </dgm:pt>
    <dgm:pt modelId="{3832B943-2F71-4E87-909F-DE3F78FC7E18}" type="pres">
      <dgm:prSet presAssocID="{7B2142EC-333F-465B-86EC-99E94AEB4B0B}" presName="node" presStyleLbl="node1" presStyleIdx="2" presStyleCnt="8" custLinFactNeighborY="-31614">
        <dgm:presLayoutVars>
          <dgm:bulletEnabled val="1"/>
        </dgm:presLayoutVars>
      </dgm:prSet>
      <dgm:spPr/>
      <dgm:t>
        <a:bodyPr/>
        <a:lstStyle/>
        <a:p>
          <a:endParaRPr lang="en-US"/>
        </a:p>
      </dgm:t>
    </dgm:pt>
    <dgm:pt modelId="{CAD531D7-C3AC-4A7A-8C97-FC178AD520C5}" type="pres">
      <dgm:prSet presAssocID="{4606C8B8-37B3-4E41-A1CD-F151F89C7886}" presName="sibTrans" presStyleLbl="sibTrans1D1" presStyleIdx="2" presStyleCnt="7"/>
      <dgm:spPr/>
      <dgm:t>
        <a:bodyPr/>
        <a:lstStyle/>
        <a:p>
          <a:endParaRPr lang="en-US"/>
        </a:p>
      </dgm:t>
    </dgm:pt>
    <dgm:pt modelId="{9DCFE391-8AAC-43CD-BAF4-899C57F95967}" type="pres">
      <dgm:prSet presAssocID="{4606C8B8-37B3-4E41-A1CD-F151F89C7886}" presName="connectorText" presStyleLbl="sibTrans1D1" presStyleIdx="2" presStyleCnt="7"/>
      <dgm:spPr/>
      <dgm:t>
        <a:bodyPr/>
        <a:lstStyle/>
        <a:p>
          <a:endParaRPr lang="en-US"/>
        </a:p>
      </dgm:t>
    </dgm:pt>
    <dgm:pt modelId="{70D6A884-0529-4C4F-A0E7-EC35EC80F5DB}" type="pres">
      <dgm:prSet presAssocID="{37BECD72-843F-4AFE-BCE1-DAF3D5ED0CAE}" presName="node" presStyleLbl="node1" presStyleIdx="3" presStyleCnt="8" custLinFactNeighborY="-31614">
        <dgm:presLayoutVars>
          <dgm:bulletEnabled val="1"/>
        </dgm:presLayoutVars>
      </dgm:prSet>
      <dgm:spPr/>
      <dgm:t>
        <a:bodyPr/>
        <a:lstStyle/>
        <a:p>
          <a:endParaRPr lang="en-US"/>
        </a:p>
      </dgm:t>
    </dgm:pt>
    <dgm:pt modelId="{CD6EBEB3-AA6B-4E23-8E09-41C9E33D056F}" type="pres">
      <dgm:prSet presAssocID="{790906B1-4518-4F32-A579-AC8CE22B9F85}" presName="sibTrans" presStyleLbl="sibTrans1D1" presStyleIdx="3" presStyleCnt="7"/>
      <dgm:spPr/>
      <dgm:t>
        <a:bodyPr/>
        <a:lstStyle/>
        <a:p>
          <a:endParaRPr lang="en-US"/>
        </a:p>
      </dgm:t>
    </dgm:pt>
    <dgm:pt modelId="{252ED228-0060-4612-8CE5-823D37AED15F}" type="pres">
      <dgm:prSet presAssocID="{790906B1-4518-4F32-A579-AC8CE22B9F85}" presName="connectorText" presStyleLbl="sibTrans1D1" presStyleIdx="3" presStyleCnt="7"/>
      <dgm:spPr/>
      <dgm:t>
        <a:bodyPr/>
        <a:lstStyle/>
        <a:p>
          <a:endParaRPr lang="en-US"/>
        </a:p>
      </dgm:t>
    </dgm:pt>
    <dgm:pt modelId="{96EA1637-208F-475A-A78C-98BB5DDB2571}" type="pres">
      <dgm:prSet presAssocID="{89B6F621-6277-4E68-84FE-3E61B64192F7}" presName="node" presStyleLbl="node1" presStyleIdx="4" presStyleCnt="8" custLinFactNeighborY="49259">
        <dgm:presLayoutVars>
          <dgm:bulletEnabled val="1"/>
        </dgm:presLayoutVars>
      </dgm:prSet>
      <dgm:spPr/>
      <dgm:t>
        <a:bodyPr/>
        <a:lstStyle/>
        <a:p>
          <a:endParaRPr lang="en-US"/>
        </a:p>
      </dgm:t>
    </dgm:pt>
    <dgm:pt modelId="{9C38F09D-A5ED-4109-9CDB-7EE8CD5E4E20}" type="pres">
      <dgm:prSet presAssocID="{DD95F295-69FD-49D5-A86A-C9AD93DD10D9}" presName="sibTrans" presStyleLbl="sibTrans1D1" presStyleIdx="4" presStyleCnt="7"/>
      <dgm:spPr/>
      <dgm:t>
        <a:bodyPr/>
        <a:lstStyle/>
        <a:p>
          <a:endParaRPr lang="en-US"/>
        </a:p>
      </dgm:t>
    </dgm:pt>
    <dgm:pt modelId="{0F0F7A6B-B939-4F98-86AB-90FA574A4BFD}" type="pres">
      <dgm:prSet presAssocID="{DD95F295-69FD-49D5-A86A-C9AD93DD10D9}" presName="connectorText" presStyleLbl="sibTrans1D1" presStyleIdx="4" presStyleCnt="7"/>
      <dgm:spPr/>
      <dgm:t>
        <a:bodyPr/>
        <a:lstStyle/>
        <a:p>
          <a:endParaRPr lang="en-US"/>
        </a:p>
      </dgm:t>
    </dgm:pt>
    <dgm:pt modelId="{77BC1C24-95ED-4416-A0A5-E98C3C49C2D9}" type="pres">
      <dgm:prSet presAssocID="{8BEDDD9D-02E9-4868-99AA-43CC4CF92887}" presName="node" presStyleLbl="node1" presStyleIdx="5" presStyleCnt="8" custLinFactNeighborY="49259">
        <dgm:presLayoutVars>
          <dgm:bulletEnabled val="1"/>
        </dgm:presLayoutVars>
      </dgm:prSet>
      <dgm:spPr/>
      <dgm:t>
        <a:bodyPr/>
        <a:lstStyle/>
        <a:p>
          <a:endParaRPr lang="en-US"/>
        </a:p>
      </dgm:t>
    </dgm:pt>
    <dgm:pt modelId="{F155005E-0D5F-4C8A-8E06-04AE9D561DE0}" type="pres">
      <dgm:prSet presAssocID="{24828135-B567-4299-AA51-AA2185626C9C}" presName="sibTrans" presStyleLbl="sibTrans1D1" presStyleIdx="5" presStyleCnt="7"/>
      <dgm:spPr/>
      <dgm:t>
        <a:bodyPr/>
        <a:lstStyle/>
        <a:p>
          <a:endParaRPr lang="en-US"/>
        </a:p>
      </dgm:t>
    </dgm:pt>
    <dgm:pt modelId="{8EDD538F-FD39-4BEF-A47A-2858DA9FF887}" type="pres">
      <dgm:prSet presAssocID="{24828135-B567-4299-AA51-AA2185626C9C}" presName="connectorText" presStyleLbl="sibTrans1D1" presStyleIdx="5" presStyleCnt="7"/>
      <dgm:spPr/>
      <dgm:t>
        <a:bodyPr/>
        <a:lstStyle/>
        <a:p>
          <a:endParaRPr lang="en-US"/>
        </a:p>
      </dgm:t>
    </dgm:pt>
    <dgm:pt modelId="{B9CE101E-1F90-46D9-9E91-BFA30B64EFDD}" type="pres">
      <dgm:prSet presAssocID="{41F8534F-0FA4-4517-8E92-53AC4833385F}" presName="node" presStyleLbl="node1" presStyleIdx="6" presStyleCnt="8" custLinFactNeighborY="49259">
        <dgm:presLayoutVars>
          <dgm:bulletEnabled val="1"/>
        </dgm:presLayoutVars>
      </dgm:prSet>
      <dgm:spPr/>
      <dgm:t>
        <a:bodyPr/>
        <a:lstStyle/>
        <a:p>
          <a:endParaRPr lang="en-US"/>
        </a:p>
      </dgm:t>
    </dgm:pt>
    <dgm:pt modelId="{2ADE9C32-82BD-48B9-9CA3-5C7865481371}" type="pres">
      <dgm:prSet presAssocID="{757C99A8-E970-4F6C-82DB-AFC9387BC5CF}" presName="sibTrans" presStyleLbl="sibTrans1D1" presStyleIdx="6" presStyleCnt="7"/>
      <dgm:spPr/>
      <dgm:t>
        <a:bodyPr/>
        <a:lstStyle/>
        <a:p>
          <a:endParaRPr lang="en-US"/>
        </a:p>
      </dgm:t>
    </dgm:pt>
    <dgm:pt modelId="{2D0D6D21-D422-4466-B1A6-40AA6B1B5B86}" type="pres">
      <dgm:prSet presAssocID="{757C99A8-E970-4F6C-82DB-AFC9387BC5CF}" presName="connectorText" presStyleLbl="sibTrans1D1" presStyleIdx="6" presStyleCnt="7"/>
      <dgm:spPr/>
      <dgm:t>
        <a:bodyPr/>
        <a:lstStyle/>
        <a:p>
          <a:endParaRPr lang="en-US"/>
        </a:p>
      </dgm:t>
    </dgm:pt>
    <dgm:pt modelId="{F80457B6-6BF1-4787-82CE-CFCF86F5569F}" type="pres">
      <dgm:prSet presAssocID="{B99CE3EC-8EEB-4377-896B-0A9FEBCDA0A3}" presName="node" presStyleLbl="node1" presStyleIdx="7" presStyleCnt="8" custLinFactNeighborY="49259">
        <dgm:presLayoutVars>
          <dgm:bulletEnabled val="1"/>
        </dgm:presLayoutVars>
      </dgm:prSet>
      <dgm:spPr/>
      <dgm:t>
        <a:bodyPr/>
        <a:lstStyle/>
        <a:p>
          <a:endParaRPr lang="en-US"/>
        </a:p>
      </dgm:t>
    </dgm:pt>
  </dgm:ptLst>
  <dgm:cxnLst>
    <dgm:cxn modelId="{557F1A26-79FE-4790-B54A-7372F3B4ED10}" srcId="{CBA8C128-3E58-406A-A8AF-D5EB2710516A}" destId="{2D4372FD-ACE0-4D70-B078-430F5D2751AA}" srcOrd="0" destOrd="0" parTransId="{EB9E0F61-167C-4EE5-A65E-F291FB5F0E96}" sibTransId="{F5FF911A-7840-4073-9D87-6B643FCF5A48}"/>
    <dgm:cxn modelId="{8088FDC5-EF7A-49DE-9FFF-FA555FA574CA}" type="presOf" srcId="{41F8534F-0FA4-4517-8E92-53AC4833385F}" destId="{B9CE101E-1F90-46D9-9E91-BFA30B64EFDD}" srcOrd="0" destOrd="0" presId="urn:microsoft.com/office/officeart/2005/8/layout/bProcess3"/>
    <dgm:cxn modelId="{21088034-C3A7-42FD-89BE-F6960132CAEC}" type="presOf" srcId="{37BECD72-843F-4AFE-BCE1-DAF3D5ED0CAE}" destId="{70D6A884-0529-4C4F-A0E7-EC35EC80F5DB}" srcOrd="0" destOrd="0" presId="urn:microsoft.com/office/officeart/2005/8/layout/bProcess3"/>
    <dgm:cxn modelId="{A108A6B0-C976-4943-BB54-67743596F3BE}" type="presOf" srcId="{2D4372FD-ACE0-4D70-B078-430F5D2751AA}" destId="{3D7C1A6D-EEE7-4F33-838A-50E2DC6A0EAA}" srcOrd="0" destOrd="0" presId="urn:microsoft.com/office/officeart/2005/8/layout/bProcess3"/>
    <dgm:cxn modelId="{5B69664E-769F-4C0F-85AF-9E4ADA9AA060}" type="presOf" srcId="{757C99A8-E970-4F6C-82DB-AFC9387BC5CF}" destId="{2ADE9C32-82BD-48B9-9CA3-5C7865481371}" srcOrd="0" destOrd="0" presId="urn:microsoft.com/office/officeart/2005/8/layout/bProcess3"/>
    <dgm:cxn modelId="{AA21DA58-C125-4537-918B-A2474CC567F0}" type="presOf" srcId="{4606C8B8-37B3-4E41-A1CD-F151F89C7886}" destId="{9DCFE391-8AAC-43CD-BAF4-899C57F95967}" srcOrd="1" destOrd="0" presId="urn:microsoft.com/office/officeart/2005/8/layout/bProcess3"/>
    <dgm:cxn modelId="{67644B26-3C24-4C5B-8A69-74A98F67A968}" type="presOf" srcId="{24828135-B567-4299-AA51-AA2185626C9C}" destId="{F155005E-0D5F-4C8A-8E06-04AE9D561DE0}" srcOrd="0" destOrd="0" presId="urn:microsoft.com/office/officeart/2005/8/layout/bProcess3"/>
    <dgm:cxn modelId="{5B5DFE18-E900-47F2-A04B-52A06DCF3180}" srcId="{CBA8C128-3E58-406A-A8AF-D5EB2710516A}" destId="{8BEDDD9D-02E9-4868-99AA-43CC4CF92887}" srcOrd="5" destOrd="0" parTransId="{B8671BA1-BEB3-49F2-B3E4-1B54C55DE1FE}" sibTransId="{24828135-B567-4299-AA51-AA2185626C9C}"/>
    <dgm:cxn modelId="{0751B540-2CDC-4AB1-94C6-F3A2D67AA4DD}" srcId="{CBA8C128-3E58-406A-A8AF-D5EB2710516A}" destId="{D6507331-7B8A-4088-9545-57A4254E0B38}" srcOrd="1" destOrd="0" parTransId="{FAD1D963-95EE-40E5-8180-7A7F81B2CA79}" sibTransId="{9321A1B1-63CF-4CCF-ACEA-90C6F11BE4A2}"/>
    <dgm:cxn modelId="{7A8E416B-D4BC-4E5B-A6D9-0B0374D191CF}" type="presOf" srcId="{F5FF911A-7840-4073-9D87-6B643FCF5A48}" destId="{7C15CF6F-3CBD-46E5-9D1B-57D4768FFE31}" srcOrd="0" destOrd="0" presId="urn:microsoft.com/office/officeart/2005/8/layout/bProcess3"/>
    <dgm:cxn modelId="{DE7F0067-63B2-4696-AC1D-D212EBF930B4}" type="presOf" srcId="{7B2142EC-333F-465B-86EC-99E94AEB4B0B}" destId="{3832B943-2F71-4E87-909F-DE3F78FC7E18}" srcOrd="0" destOrd="0" presId="urn:microsoft.com/office/officeart/2005/8/layout/bProcess3"/>
    <dgm:cxn modelId="{9570F010-377C-4063-8D4D-60BABAE1D919}" type="presOf" srcId="{DD95F295-69FD-49D5-A86A-C9AD93DD10D9}" destId="{0F0F7A6B-B939-4F98-86AB-90FA574A4BFD}" srcOrd="1" destOrd="0" presId="urn:microsoft.com/office/officeart/2005/8/layout/bProcess3"/>
    <dgm:cxn modelId="{48F841FE-F6C2-4C76-89E3-2A0811260EBC}" srcId="{CBA8C128-3E58-406A-A8AF-D5EB2710516A}" destId="{7B2142EC-333F-465B-86EC-99E94AEB4B0B}" srcOrd="2" destOrd="0" parTransId="{7BB271E7-8B87-4911-ADB3-32ED2136A1B7}" sibTransId="{4606C8B8-37B3-4E41-A1CD-F151F89C7886}"/>
    <dgm:cxn modelId="{E1A6BEEC-8F2D-4A45-9299-2B36FB52A57C}" type="presOf" srcId="{F5FF911A-7840-4073-9D87-6B643FCF5A48}" destId="{BE30BE20-C92F-4368-B84F-06C3AEC09075}" srcOrd="1" destOrd="0" presId="urn:microsoft.com/office/officeart/2005/8/layout/bProcess3"/>
    <dgm:cxn modelId="{9C9E89F9-0882-4041-BBDA-88D4CC5F225E}" srcId="{CBA8C128-3E58-406A-A8AF-D5EB2710516A}" destId="{B99CE3EC-8EEB-4377-896B-0A9FEBCDA0A3}" srcOrd="7" destOrd="0" parTransId="{3D55E7E3-1BCB-450C-AC67-2D0CC3DD1618}" sibTransId="{C6707C2C-D8B5-45A1-ABB8-561B3B9F70C3}"/>
    <dgm:cxn modelId="{93DB69C6-C97E-447E-A0CF-C082161FDC79}" type="presOf" srcId="{89B6F621-6277-4E68-84FE-3E61B64192F7}" destId="{96EA1637-208F-475A-A78C-98BB5DDB2571}" srcOrd="0" destOrd="0" presId="urn:microsoft.com/office/officeart/2005/8/layout/bProcess3"/>
    <dgm:cxn modelId="{71814749-AC24-41BE-A15C-DAAAE423E9B7}" type="presOf" srcId="{DD95F295-69FD-49D5-A86A-C9AD93DD10D9}" destId="{9C38F09D-A5ED-4109-9CDB-7EE8CD5E4E20}" srcOrd="0" destOrd="0" presId="urn:microsoft.com/office/officeart/2005/8/layout/bProcess3"/>
    <dgm:cxn modelId="{CDFE2601-90EA-489B-916B-CCE1DA0D7E15}" type="presOf" srcId="{8BEDDD9D-02E9-4868-99AA-43CC4CF92887}" destId="{77BC1C24-95ED-4416-A0A5-E98C3C49C2D9}" srcOrd="0" destOrd="0" presId="urn:microsoft.com/office/officeart/2005/8/layout/bProcess3"/>
    <dgm:cxn modelId="{9D09D237-0E0F-41DA-9AEA-FB7F37EE4D02}" type="presOf" srcId="{CBA8C128-3E58-406A-A8AF-D5EB2710516A}" destId="{F604ACF0-AE1F-4487-8B0C-BE247B6D9CFE}" srcOrd="0" destOrd="0" presId="urn:microsoft.com/office/officeart/2005/8/layout/bProcess3"/>
    <dgm:cxn modelId="{F480A421-ACBE-4363-B98E-A39F15D8933D}" type="presOf" srcId="{757C99A8-E970-4F6C-82DB-AFC9387BC5CF}" destId="{2D0D6D21-D422-4466-B1A6-40AA6B1B5B86}" srcOrd="1" destOrd="0" presId="urn:microsoft.com/office/officeart/2005/8/layout/bProcess3"/>
    <dgm:cxn modelId="{66DF5020-5C57-4B3C-B160-F36E19C87483}" type="presOf" srcId="{790906B1-4518-4F32-A579-AC8CE22B9F85}" destId="{CD6EBEB3-AA6B-4E23-8E09-41C9E33D056F}" srcOrd="0" destOrd="0" presId="urn:microsoft.com/office/officeart/2005/8/layout/bProcess3"/>
    <dgm:cxn modelId="{6A767907-F5C6-4D53-9C54-FB3498836CDF}" srcId="{CBA8C128-3E58-406A-A8AF-D5EB2710516A}" destId="{89B6F621-6277-4E68-84FE-3E61B64192F7}" srcOrd="4" destOrd="0" parTransId="{A0D30F73-8B1D-44EE-B9B1-7C8D699A7DB7}" sibTransId="{DD95F295-69FD-49D5-A86A-C9AD93DD10D9}"/>
    <dgm:cxn modelId="{BB5350B2-2CF8-428C-8689-B30E53FFAA13}" type="presOf" srcId="{24828135-B567-4299-AA51-AA2185626C9C}" destId="{8EDD538F-FD39-4BEF-A47A-2858DA9FF887}" srcOrd="1" destOrd="0" presId="urn:microsoft.com/office/officeart/2005/8/layout/bProcess3"/>
    <dgm:cxn modelId="{21900603-7170-49B8-95C4-D76493EB6D13}" srcId="{CBA8C128-3E58-406A-A8AF-D5EB2710516A}" destId="{37BECD72-843F-4AFE-BCE1-DAF3D5ED0CAE}" srcOrd="3" destOrd="0" parTransId="{232A65DC-EB7C-4230-8B08-5606D4A9AF6E}" sibTransId="{790906B1-4518-4F32-A579-AC8CE22B9F85}"/>
    <dgm:cxn modelId="{6A546F97-ECD4-4C94-A996-6E71F6EE55F5}" type="presOf" srcId="{9321A1B1-63CF-4CCF-ACEA-90C6F11BE4A2}" destId="{330918F1-74AC-45C7-AD74-C6A428739812}" srcOrd="1" destOrd="0" presId="urn:microsoft.com/office/officeart/2005/8/layout/bProcess3"/>
    <dgm:cxn modelId="{5418D8EA-2568-43E5-BB11-19102873C159}" type="presOf" srcId="{790906B1-4518-4F32-A579-AC8CE22B9F85}" destId="{252ED228-0060-4612-8CE5-823D37AED15F}" srcOrd="1" destOrd="0" presId="urn:microsoft.com/office/officeart/2005/8/layout/bProcess3"/>
    <dgm:cxn modelId="{4BA75A65-F9BE-4D19-9781-76007C657E79}" srcId="{CBA8C128-3E58-406A-A8AF-D5EB2710516A}" destId="{41F8534F-0FA4-4517-8E92-53AC4833385F}" srcOrd="6" destOrd="0" parTransId="{EB0313C5-8C61-42C6-B9D4-CE70895ED1FF}" sibTransId="{757C99A8-E970-4F6C-82DB-AFC9387BC5CF}"/>
    <dgm:cxn modelId="{3E0F110F-8992-420F-A21D-AB34371F4A73}" type="presOf" srcId="{D6507331-7B8A-4088-9545-57A4254E0B38}" destId="{20E6282B-1A87-43C8-B6F2-6158E353DD78}" srcOrd="0" destOrd="0" presId="urn:microsoft.com/office/officeart/2005/8/layout/bProcess3"/>
    <dgm:cxn modelId="{3B5EE678-72BD-4758-A32A-901556CECCDA}" type="presOf" srcId="{B99CE3EC-8EEB-4377-896B-0A9FEBCDA0A3}" destId="{F80457B6-6BF1-4787-82CE-CFCF86F5569F}" srcOrd="0" destOrd="0" presId="urn:microsoft.com/office/officeart/2005/8/layout/bProcess3"/>
    <dgm:cxn modelId="{1368D27F-17D0-4A61-BB82-9E5E44502271}" type="presOf" srcId="{9321A1B1-63CF-4CCF-ACEA-90C6F11BE4A2}" destId="{8A7B4859-BA99-46C1-B573-314E1F173EEC}" srcOrd="0" destOrd="0" presId="urn:microsoft.com/office/officeart/2005/8/layout/bProcess3"/>
    <dgm:cxn modelId="{B097461A-8C13-4D54-9299-E4BF27AEFCB7}" type="presOf" srcId="{4606C8B8-37B3-4E41-A1CD-F151F89C7886}" destId="{CAD531D7-C3AC-4A7A-8C97-FC178AD520C5}" srcOrd="0" destOrd="0" presId="urn:microsoft.com/office/officeart/2005/8/layout/bProcess3"/>
    <dgm:cxn modelId="{5988DAC6-3877-40CC-A3E1-8C15654BDF61}" type="presParOf" srcId="{F604ACF0-AE1F-4487-8B0C-BE247B6D9CFE}" destId="{3D7C1A6D-EEE7-4F33-838A-50E2DC6A0EAA}" srcOrd="0" destOrd="0" presId="urn:microsoft.com/office/officeart/2005/8/layout/bProcess3"/>
    <dgm:cxn modelId="{5E9388E7-BDED-4E19-A706-FFF3029BB4E2}" type="presParOf" srcId="{F604ACF0-AE1F-4487-8B0C-BE247B6D9CFE}" destId="{7C15CF6F-3CBD-46E5-9D1B-57D4768FFE31}" srcOrd="1" destOrd="0" presId="urn:microsoft.com/office/officeart/2005/8/layout/bProcess3"/>
    <dgm:cxn modelId="{1A2BBD6F-5BD1-4F19-9E35-C1540A4FE334}" type="presParOf" srcId="{7C15CF6F-3CBD-46E5-9D1B-57D4768FFE31}" destId="{BE30BE20-C92F-4368-B84F-06C3AEC09075}" srcOrd="0" destOrd="0" presId="urn:microsoft.com/office/officeart/2005/8/layout/bProcess3"/>
    <dgm:cxn modelId="{E6E01CA2-E792-42A0-99B5-E033671D7D50}" type="presParOf" srcId="{F604ACF0-AE1F-4487-8B0C-BE247B6D9CFE}" destId="{20E6282B-1A87-43C8-B6F2-6158E353DD78}" srcOrd="2" destOrd="0" presId="urn:microsoft.com/office/officeart/2005/8/layout/bProcess3"/>
    <dgm:cxn modelId="{CA1022B1-55B9-4359-90F8-03B8C7140098}" type="presParOf" srcId="{F604ACF0-AE1F-4487-8B0C-BE247B6D9CFE}" destId="{8A7B4859-BA99-46C1-B573-314E1F173EEC}" srcOrd="3" destOrd="0" presId="urn:microsoft.com/office/officeart/2005/8/layout/bProcess3"/>
    <dgm:cxn modelId="{3DC91071-7FC0-4EF5-9F19-60261A22186B}" type="presParOf" srcId="{8A7B4859-BA99-46C1-B573-314E1F173EEC}" destId="{330918F1-74AC-45C7-AD74-C6A428739812}" srcOrd="0" destOrd="0" presId="urn:microsoft.com/office/officeart/2005/8/layout/bProcess3"/>
    <dgm:cxn modelId="{4B6962C5-9B83-454C-982A-14C05A18B920}" type="presParOf" srcId="{F604ACF0-AE1F-4487-8B0C-BE247B6D9CFE}" destId="{3832B943-2F71-4E87-909F-DE3F78FC7E18}" srcOrd="4" destOrd="0" presId="urn:microsoft.com/office/officeart/2005/8/layout/bProcess3"/>
    <dgm:cxn modelId="{97CB7A8E-0DDB-4988-ADD1-6012369ECB7D}" type="presParOf" srcId="{F604ACF0-AE1F-4487-8B0C-BE247B6D9CFE}" destId="{CAD531D7-C3AC-4A7A-8C97-FC178AD520C5}" srcOrd="5" destOrd="0" presId="urn:microsoft.com/office/officeart/2005/8/layout/bProcess3"/>
    <dgm:cxn modelId="{F8C51F1F-AD40-4FE3-84F8-ECC655C1A786}" type="presParOf" srcId="{CAD531D7-C3AC-4A7A-8C97-FC178AD520C5}" destId="{9DCFE391-8AAC-43CD-BAF4-899C57F95967}" srcOrd="0" destOrd="0" presId="urn:microsoft.com/office/officeart/2005/8/layout/bProcess3"/>
    <dgm:cxn modelId="{420D0541-3F9A-4D1E-9F92-5873CC067BAB}" type="presParOf" srcId="{F604ACF0-AE1F-4487-8B0C-BE247B6D9CFE}" destId="{70D6A884-0529-4C4F-A0E7-EC35EC80F5DB}" srcOrd="6" destOrd="0" presId="urn:microsoft.com/office/officeart/2005/8/layout/bProcess3"/>
    <dgm:cxn modelId="{71F63940-F677-4DBF-80D3-9E65E6A3C817}" type="presParOf" srcId="{F604ACF0-AE1F-4487-8B0C-BE247B6D9CFE}" destId="{CD6EBEB3-AA6B-4E23-8E09-41C9E33D056F}" srcOrd="7" destOrd="0" presId="urn:microsoft.com/office/officeart/2005/8/layout/bProcess3"/>
    <dgm:cxn modelId="{60A18D0F-EDB2-40F6-B1C1-963D53D72496}" type="presParOf" srcId="{CD6EBEB3-AA6B-4E23-8E09-41C9E33D056F}" destId="{252ED228-0060-4612-8CE5-823D37AED15F}" srcOrd="0" destOrd="0" presId="urn:microsoft.com/office/officeart/2005/8/layout/bProcess3"/>
    <dgm:cxn modelId="{2B6E0E8D-4BED-4259-B177-BE23B54C5F90}" type="presParOf" srcId="{F604ACF0-AE1F-4487-8B0C-BE247B6D9CFE}" destId="{96EA1637-208F-475A-A78C-98BB5DDB2571}" srcOrd="8" destOrd="0" presId="urn:microsoft.com/office/officeart/2005/8/layout/bProcess3"/>
    <dgm:cxn modelId="{D8FC4477-7257-4A51-90E4-342A5C159FC5}" type="presParOf" srcId="{F604ACF0-AE1F-4487-8B0C-BE247B6D9CFE}" destId="{9C38F09D-A5ED-4109-9CDB-7EE8CD5E4E20}" srcOrd="9" destOrd="0" presId="urn:microsoft.com/office/officeart/2005/8/layout/bProcess3"/>
    <dgm:cxn modelId="{F7707C4E-A1D0-45E0-ADB2-45BD1AAEEC3C}" type="presParOf" srcId="{9C38F09D-A5ED-4109-9CDB-7EE8CD5E4E20}" destId="{0F0F7A6B-B939-4F98-86AB-90FA574A4BFD}" srcOrd="0" destOrd="0" presId="urn:microsoft.com/office/officeart/2005/8/layout/bProcess3"/>
    <dgm:cxn modelId="{3C93B1A9-4E65-4816-B96B-8B72AE57E878}" type="presParOf" srcId="{F604ACF0-AE1F-4487-8B0C-BE247B6D9CFE}" destId="{77BC1C24-95ED-4416-A0A5-E98C3C49C2D9}" srcOrd="10" destOrd="0" presId="urn:microsoft.com/office/officeart/2005/8/layout/bProcess3"/>
    <dgm:cxn modelId="{A06307E1-9564-4162-818F-6F03E720D02D}" type="presParOf" srcId="{F604ACF0-AE1F-4487-8B0C-BE247B6D9CFE}" destId="{F155005E-0D5F-4C8A-8E06-04AE9D561DE0}" srcOrd="11" destOrd="0" presId="urn:microsoft.com/office/officeart/2005/8/layout/bProcess3"/>
    <dgm:cxn modelId="{F5BE42D5-9CCD-47DD-8DA0-5EB044D54A52}" type="presParOf" srcId="{F155005E-0D5F-4C8A-8E06-04AE9D561DE0}" destId="{8EDD538F-FD39-4BEF-A47A-2858DA9FF887}" srcOrd="0" destOrd="0" presId="urn:microsoft.com/office/officeart/2005/8/layout/bProcess3"/>
    <dgm:cxn modelId="{87CE3B16-DED4-4B0B-8DE3-CC9574E9A37D}" type="presParOf" srcId="{F604ACF0-AE1F-4487-8B0C-BE247B6D9CFE}" destId="{B9CE101E-1F90-46D9-9E91-BFA30B64EFDD}" srcOrd="12" destOrd="0" presId="urn:microsoft.com/office/officeart/2005/8/layout/bProcess3"/>
    <dgm:cxn modelId="{32B796FC-5021-405A-8C5D-C92E1BE39626}" type="presParOf" srcId="{F604ACF0-AE1F-4487-8B0C-BE247B6D9CFE}" destId="{2ADE9C32-82BD-48B9-9CA3-5C7865481371}" srcOrd="13" destOrd="0" presId="urn:microsoft.com/office/officeart/2005/8/layout/bProcess3"/>
    <dgm:cxn modelId="{CB4FB49D-FB3A-49CF-B988-7FCFD47F96B7}" type="presParOf" srcId="{2ADE9C32-82BD-48B9-9CA3-5C7865481371}" destId="{2D0D6D21-D422-4466-B1A6-40AA6B1B5B86}" srcOrd="0" destOrd="0" presId="urn:microsoft.com/office/officeart/2005/8/layout/bProcess3"/>
    <dgm:cxn modelId="{3C209694-1318-4FF1-AB28-D8D04AFCAD68}" type="presParOf" srcId="{F604ACF0-AE1F-4487-8B0C-BE247B6D9CFE}" destId="{F80457B6-6BF1-4787-82CE-CFCF86F5569F}" srcOrd="14" destOrd="0" presId="urn:microsoft.com/office/officeart/2005/8/layout/b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FE438D4-1B7D-439E-8164-98A4EC228C71}"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0A521B0D-EEC5-46FB-A989-33F7C6FA6C27}">
      <dgm:prSet phldrT="[Text]"/>
      <dgm:spPr/>
      <dgm:t>
        <a:bodyPr/>
        <a:lstStyle/>
        <a:p>
          <a:r>
            <a:rPr lang="en-US" dirty="0"/>
            <a:t>Single-photon counting CMOS detectors for the Habitable Worlds Observatory</a:t>
          </a:r>
        </a:p>
      </dgm:t>
    </dgm:pt>
    <dgm:pt modelId="{4575848F-9C2B-4A38-8728-99B19C687F41}" type="parTrans" cxnId="{EDAA6362-99CA-4489-AE65-5065D2EDFA3A}">
      <dgm:prSet/>
      <dgm:spPr/>
      <dgm:t>
        <a:bodyPr/>
        <a:lstStyle/>
        <a:p>
          <a:endParaRPr lang="en-US"/>
        </a:p>
      </dgm:t>
    </dgm:pt>
    <dgm:pt modelId="{7F898DD1-D6D2-48A1-93D7-A24AC6437D07}" type="sibTrans" cxnId="{EDAA6362-99CA-4489-AE65-5065D2EDFA3A}">
      <dgm:prSet/>
      <dgm:spPr/>
      <dgm:t>
        <a:bodyPr/>
        <a:lstStyle/>
        <a:p>
          <a:endParaRPr lang="en-US"/>
        </a:p>
      </dgm:t>
    </dgm:pt>
    <dgm:pt modelId="{0AC4574B-F705-4E2E-838E-EFD006AB870B}">
      <dgm:prSet phldrT="[Text]"/>
      <dgm:spPr/>
      <dgm:t>
        <a:bodyPr/>
        <a:lstStyle/>
        <a:p>
          <a:r>
            <a:rPr lang="en-US" b="1" dirty="0"/>
            <a:t>Edwin Alexani</a:t>
          </a:r>
          <a:r>
            <a:rPr lang="en-US" dirty="0"/>
            <a:t>, Justin P. Gallagher, Donald F. Figer. </a:t>
          </a:r>
          <a:r>
            <a:rPr lang="en-US" i="1" dirty="0"/>
            <a:t>JATIS, in press.</a:t>
          </a:r>
          <a:r>
            <a:rPr lang="en-US" dirty="0"/>
            <a:t> 2026.</a:t>
          </a:r>
        </a:p>
      </dgm:t>
    </dgm:pt>
    <dgm:pt modelId="{BA3DEF08-75DA-48DC-BB7A-10AEA38BE712}" type="parTrans" cxnId="{929F2864-3A19-491D-A0E8-389456CACA82}">
      <dgm:prSet/>
      <dgm:spPr/>
      <dgm:t>
        <a:bodyPr/>
        <a:lstStyle/>
        <a:p>
          <a:endParaRPr lang="en-US"/>
        </a:p>
      </dgm:t>
    </dgm:pt>
    <dgm:pt modelId="{B86BABB9-436B-4054-A9BC-B9A0D34E6D48}" type="sibTrans" cxnId="{929F2864-3A19-491D-A0E8-389456CACA82}">
      <dgm:prSet/>
      <dgm:spPr/>
      <dgm:t>
        <a:bodyPr/>
        <a:lstStyle/>
        <a:p>
          <a:endParaRPr lang="en-US"/>
        </a:p>
      </dgm:t>
    </dgm:pt>
    <dgm:pt modelId="{8111586A-7B74-4816-A995-569963446D75}">
      <dgm:prSet phldrT="[Text]"/>
      <dgm:spPr/>
      <dgm:t>
        <a:bodyPr/>
        <a:lstStyle/>
        <a:p>
          <a:r>
            <a:rPr lang="en-US" dirty="0"/>
            <a:t>Single-photon sensing CMOS detectors for the Habitable Worlds Observatory</a:t>
          </a:r>
        </a:p>
      </dgm:t>
    </dgm:pt>
    <dgm:pt modelId="{2ED35EC5-21BD-47B6-930F-53558F16E44C}" type="parTrans" cxnId="{F3C0243A-50F9-4700-9B12-32986A2F4063}">
      <dgm:prSet/>
      <dgm:spPr/>
      <dgm:t>
        <a:bodyPr/>
        <a:lstStyle/>
        <a:p>
          <a:endParaRPr lang="en-US"/>
        </a:p>
      </dgm:t>
    </dgm:pt>
    <dgm:pt modelId="{3F29E9C3-191B-4D31-9833-511B12CA652E}" type="sibTrans" cxnId="{F3C0243A-50F9-4700-9B12-32986A2F4063}">
      <dgm:prSet/>
      <dgm:spPr/>
      <dgm:t>
        <a:bodyPr/>
        <a:lstStyle/>
        <a:p>
          <a:endParaRPr lang="en-US"/>
        </a:p>
      </dgm:t>
    </dgm:pt>
    <dgm:pt modelId="{73CDBF8C-CA93-4288-8D11-A3A0F8FBE098}">
      <dgm:prSet phldrT="[Text]"/>
      <dgm:spPr/>
      <dgm:t>
        <a:bodyPr/>
        <a:lstStyle/>
        <a:p>
          <a:r>
            <a:rPr lang="en-US" dirty="0"/>
            <a:t>Justin P. Gallagher, Anthony </a:t>
          </a:r>
          <a:r>
            <a:rPr lang="en-US" dirty="0" err="1"/>
            <a:t>Tavana</a:t>
          </a:r>
          <a:r>
            <a:rPr lang="en-US" dirty="0"/>
            <a:t>, Dylan </a:t>
          </a:r>
          <a:r>
            <a:rPr lang="en-US" dirty="0" err="1"/>
            <a:t>Filosa</a:t>
          </a:r>
          <a:r>
            <a:rPr lang="en-US" dirty="0"/>
            <a:t>, </a:t>
          </a:r>
          <a:r>
            <a:rPr lang="en-US" b="1" dirty="0"/>
            <a:t>Edwin Alexani</a:t>
          </a:r>
          <a:r>
            <a:rPr lang="en-US" dirty="0"/>
            <a:t>, Scott Adler, Nova </a:t>
          </a:r>
          <a:r>
            <a:rPr lang="en-US" dirty="0" err="1"/>
            <a:t>Solvason</a:t>
          </a:r>
          <a:r>
            <a:rPr lang="en-US" dirty="0"/>
            <a:t>, Donald F. Figer. </a:t>
          </a:r>
          <a:r>
            <a:rPr lang="en-US" i="1" dirty="0"/>
            <a:t>Proceedings of SPIE.</a:t>
          </a:r>
          <a:r>
            <a:rPr lang="en-US" dirty="0"/>
            <a:t> 2026</a:t>
          </a:r>
        </a:p>
      </dgm:t>
    </dgm:pt>
    <dgm:pt modelId="{50041AAC-9C7D-4CEB-AB81-D7A8EF8F4046}" type="parTrans" cxnId="{F0EB0F78-CAB3-4B55-B914-F09EBFB3ADB6}">
      <dgm:prSet/>
      <dgm:spPr/>
      <dgm:t>
        <a:bodyPr/>
        <a:lstStyle/>
        <a:p>
          <a:endParaRPr lang="en-US"/>
        </a:p>
      </dgm:t>
    </dgm:pt>
    <dgm:pt modelId="{F49278C9-1575-49BA-88AB-4FB5B5FA7324}" type="sibTrans" cxnId="{F0EB0F78-CAB3-4B55-B914-F09EBFB3ADB6}">
      <dgm:prSet/>
      <dgm:spPr/>
      <dgm:t>
        <a:bodyPr/>
        <a:lstStyle/>
        <a:p>
          <a:endParaRPr lang="en-US"/>
        </a:p>
      </dgm:t>
    </dgm:pt>
    <dgm:pt modelId="{7F0621F8-9917-4ED7-908B-6359A813A784}">
      <dgm:prSet phldrT="[Text]"/>
      <dgm:spPr/>
      <dgm:t>
        <a:bodyPr/>
        <a:lstStyle/>
        <a:p>
          <a:r>
            <a:rPr lang="en-US" b="1" dirty="0"/>
            <a:t>Edwin Alexani</a:t>
          </a:r>
          <a:r>
            <a:rPr lang="en-US" dirty="0"/>
            <a:t>, Donald F. Figer, Pradip Gatkine. </a:t>
          </a:r>
          <a:r>
            <a:rPr lang="en-US" i="1" dirty="0"/>
            <a:t>Proceedings of SPIE.</a:t>
          </a:r>
          <a:r>
            <a:rPr lang="en-US" i="0" dirty="0"/>
            <a:t> 2024.</a:t>
          </a:r>
          <a:endParaRPr lang="en-US" dirty="0"/>
        </a:p>
      </dgm:t>
    </dgm:pt>
    <dgm:pt modelId="{FD30D074-D695-4A4E-9AF7-7F8017F7F425}" type="parTrans" cxnId="{9797E07B-1B80-4632-ACD7-69819046CBFD}">
      <dgm:prSet/>
      <dgm:spPr/>
      <dgm:t>
        <a:bodyPr/>
        <a:lstStyle/>
        <a:p>
          <a:endParaRPr lang="en-US"/>
        </a:p>
      </dgm:t>
    </dgm:pt>
    <dgm:pt modelId="{3A51CA5C-FAF4-4344-8353-0D89EA52C2A2}" type="sibTrans" cxnId="{9797E07B-1B80-4632-ACD7-69819046CBFD}">
      <dgm:prSet/>
      <dgm:spPr/>
      <dgm:t>
        <a:bodyPr/>
        <a:lstStyle/>
        <a:p>
          <a:endParaRPr lang="en-US"/>
        </a:p>
      </dgm:t>
    </dgm:pt>
    <dgm:pt modelId="{F34CD2CC-90C8-44FF-9452-22A6997D9288}">
      <dgm:prSet phldrT="[Text]"/>
      <dgm:spPr/>
      <dgm:t>
        <a:bodyPr/>
        <a:lstStyle/>
        <a:p>
          <a:r>
            <a:rPr lang="en-US" dirty="0"/>
            <a:t>Single-Photon CMOS detectors for HWO</a:t>
          </a:r>
        </a:p>
      </dgm:t>
    </dgm:pt>
    <dgm:pt modelId="{AC60FB32-3E9B-4526-BF87-14063C9EBAC8}" type="parTrans" cxnId="{43D0DFAC-41A6-48AE-9625-A6589174CE30}">
      <dgm:prSet/>
      <dgm:spPr/>
      <dgm:t>
        <a:bodyPr/>
        <a:lstStyle/>
        <a:p>
          <a:endParaRPr lang="en-US"/>
        </a:p>
      </dgm:t>
    </dgm:pt>
    <dgm:pt modelId="{45C5FAB2-626A-440F-BD3A-73C1DFC0C2CA}" type="sibTrans" cxnId="{43D0DFAC-41A6-48AE-9625-A6589174CE30}">
      <dgm:prSet/>
      <dgm:spPr/>
      <dgm:t>
        <a:bodyPr/>
        <a:lstStyle/>
        <a:p>
          <a:endParaRPr lang="en-US"/>
        </a:p>
      </dgm:t>
    </dgm:pt>
    <dgm:pt modelId="{EACC4FED-5397-42D2-8916-48896D31BDB9}">
      <dgm:prSet phldrT="[Text]"/>
      <dgm:spPr/>
      <dgm:t>
        <a:bodyPr/>
        <a:lstStyle/>
        <a:p>
          <a:r>
            <a:rPr lang="en-US" b="1" dirty="0"/>
            <a:t>Edwin Alexani</a:t>
          </a:r>
          <a:r>
            <a:rPr lang="en-US" dirty="0"/>
            <a:t>, Justin P. Gallagher, Donald F. Figer. </a:t>
          </a:r>
          <a:r>
            <a:rPr lang="en-US" i="1" dirty="0"/>
            <a:t>HWO25 Proceedings Part II: Mission Framework, Technology, and Broader Contributions.</a:t>
          </a:r>
          <a:r>
            <a:rPr lang="en-US" dirty="0"/>
            <a:t> 2025.</a:t>
          </a:r>
        </a:p>
      </dgm:t>
    </dgm:pt>
    <dgm:pt modelId="{E7F00A2B-4685-4D4A-8749-C9B65F1DAF5F}" type="parTrans" cxnId="{B294904F-8094-40DC-9E32-49731209E586}">
      <dgm:prSet/>
      <dgm:spPr/>
      <dgm:t>
        <a:bodyPr/>
        <a:lstStyle/>
        <a:p>
          <a:endParaRPr lang="en-US"/>
        </a:p>
      </dgm:t>
    </dgm:pt>
    <dgm:pt modelId="{FFA92066-CB56-49EF-9B61-8CB382921E9D}" type="sibTrans" cxnId="{B294904F-8094-40DC-9E32-49731209E586}">
      <dgm:prSet/>
      <dgm:spPr/>
      <dgm:t>
        <a:bodyPr/>
        <a:lstStyle/>
        <a:p>
          <a:endParaRPr lang="en-US"/>
        </a:p>
      </dgm:t>
    </dgm:pt>
    <dgm:pt modelId="{64F5CCDC-1E16-4F56-8140-646E960196C4}">
      <dgm:prSet phldrT="[Text]"/>
      <dgm:spPr/>
      <dgm:t>
        <a:bodyPr/>
        <a:lstStyle/>
        <a:p>
          <a:r>
            <a:rPr lang="en-US" dirty="0"/>
            <a:t>Characterizing radiation-tolerant single photon resolving CMOS detectors</a:t>
          </a:r>
        </a:p>
      </dgm:t>
    </dgm:pt>
    <dgm:pt modelId="{2E1258CA-D81E-424A-AEC7-4B9F4E39F2FC}" type="parTrans" cxnId="{F92A7087-8E8A-4766-A395-8D941B34A596}">
      <dgm:prSet/>
      <dgm:spPr/>
      <dgm:t>
        <a:bodyPr/>
        <a:lstStyle/>
        <a:p>
          <a:endParaRPr lang="en-US"/>
        </a:p>
      </dgm:t>
    </dgm:pt>
    <dgm:pt modelId="{E132F67A-502C-4049-91A4-66B6FFBC4F8D}" type="sibTrans" cxnId="{F92A7087-8E8A-4766-A395-8D941B34A596}">
      <dgm:prSet/>
      <dgm:spPr/>
      <dgm:t>
        <a:bodyPr/>
        <a:lstStyle/>
        <a:p>
          <a:endParaRPr lang="en-US"/>
        </a:p>
      </dgm:t>
    </dgm:pt>
    <dgm:pt modelId="{5288D0C8-024D-48C5-B683-B613B82E38B6}">
      <dgm:prSet phldrT="[Text]"/>
      <dgm:spPr/>
      <dgm:t>
        <a:bodyPr/>
        <a:lstStyle/>
        <a:p>
          <a:r>
            <a:rPr lang="en-US" dirty="0"/>
            <a:t>Justin P. Gallagher, Lazar </a:t>
          </a:r>
          <a:r>
            <a:rPr lang="en-US" dirty="0" err="1"/>
            <a:t>Buntic</a:t>
          </a:r>
          <a:r>
            <a:rPr lang="en-US" dirty="0"/>
            <a:t>, </a:t>
          </a:r>
          <a:r>
            <a:rPr lang="en-US" b="1" dirty="0"/>
            <a:t>Edwin Alexani</a:t>
          </a:r>
          <a:r>
            <a:rPr lang="en-US" dirty="0"/>
            <a:t>, Kato </a:t>
          </a:r>
          <a:r>
            <a:rPr lang="en-US" dirty="0" err="1"/>
            <a:t>Bouthsarath</a:t>
          </a:r>
          <a:r>
            <a:rPr lang="en-US" dirty="0"/>
            <a:t>, Donald F. Figer. </a:t>
          </a:r>
          <a:r>
            <a:rPr lang="en-US" i="1" dirty="0"/>
            <a:t>Proceedings of SPIE.</a:t>
          </a:r>
          <a:r>
            <a:rPr lang="en-US" i="0" dirty="0"/>
            <a:t> 2024.</a:t>
          </a:r>
          <a:endParaRPr lang="en-US" dirty="0"/>
        </a:p>
      </dgm:t>
    </dgm:pt>
    <dgm:pt modelId="{56D5714F-DB82-40EE-82DE-FFA3789FE328}" type="parTrans" cxnId="{131C9A29-D224-4365-82FE-97C55C29DC64}">
      <dgm:prSet/>
      <dgm:spPr/>
      <dgm:t>
        <a:bodyPr/>
        <a:lstStyle/>
        <a:p>
          <a:endParaRPr lang="en-US"/>
        </a:p>
      </dgm:t>
    </dgm:pt>
    <dgm:pt modelId="{B853B1BB-1F65-48FF-BF12-4F4BF3FA8F2E}" type="sibTrans" cxnId="{131C9A29-D224-4365-82FE-97C55C29DC64}">
      <dgm:prSet/>
      <dgm:spPr/>
      <dgm:t>
        <a:bodyPr/>
        <a:lstStyle/>
        <a:p>
          <a:endParaRPr lang="en-US"/>
        </a:p>
      </dgm:t>
    </dgm:pt>
    <dgm:pt modelId="{B82EC712-DE47-447C-BF77-ABD165623F63}">
      <dgm:prSet phldrT="[Text]"/>
      <dgm:spPr/>
      <dgm:t>
        <a:bodyPr/>
        <a:lstStyle/>
        <a:p>
          <a:r>
            <a:rPr lang="en-US" dirty="0"/>
            <a:t>Simulation of a single photon counting photonic spectrograph for exoplanet atmospheric characterization</a:t>
          </a:r>
        </a:p>
      </dgm:t>
    </dgm:pt>
    <dgm:pt modelId="{454350B6-D311-4EBE-8B14-45C51AD6BAC2}" type="parTrans" cxnId="{7546151C-1759-46F0-A369-241EA7D57D50}">
      <dgm:prSet/>
      <dgm:spPr/>
      <dgm:t>
        <a:bodyPr/>
        <a:lstStyle/>
        <a:p>
          <a:endParaRPr lang="en-US"/>
        </a:p>
      </dgm:t>
    </dgm:pt>
    <dgm:pt modelId="{62744A6E-6768-49A6-81C7-B65E74FAFAA6}" type="sibTrans" cxnId="{7546151C-1759-46F0-A369-241EA7D57D50}">
      <dgm:prSet/>
      <dgm:spPr/>
      <dgm:t>
        <a:bodyPr/>
        <a:lstStyle/>
        <a:p>
          <a:endParaRPr lang="en-US"/>
        </a:p>
      </dgm:t>
    </dgm:pt>
    <dgm:pt modelId="{894928E9-7983-490F-84B0-F520E6A0B385}">
      <dgm:prSet phldrT="[Text]"/>
      <dgm:spPr/>
      <dgm:t>
        <a:bodyPr/>
        <a:lstStyle/>
        <a:p>
          <a:r>
            <a:rPr lang="en-US" dirty="0"/>
            <a:t>Lazar </a:t>
          </a:r>
          <a:r>
            <a:rPr lang="en-US" dirty="0" err="1"/>
            <a:t>Buntic</a:t>
          </a:r>
          <a:r>
            <a:rPr lang="en-US" dirty="0"/>
            <a:t>, Donald F. Figer, Justin P. Gallagher, </a:t>
          </a:r>
          <a:r>
            <a:rPr lang="en-US" b="1" dirty="0"/>
            <a:t>Edwin Alexani</a:t>
          </a:r>
          <a:r>
            <a:rPr lang="en-US" dirty="0"/>
            <a:t>. </a:t>
          </a:r>
          <a:r>
            <a:rPr lang="en-US" i="1" dirty="0"/>
            <a:t>Proceedings of SPIE.</a:t>
          </a:r>
          <a:r>
            <a:rPr lang="en-US" i="0" dirty="0"/>
            <a:t> 2024.</a:t>
          </a:r>
          <a:endParaRPr lang="en-US" dirty="0"/>
        </a:p>
      </dgm:t>
    </dgm:pt>
    <dgm:pt modelId="{89D16B8B-9EDE-4AD8-A400-F0D30BBA89D3}" type="parTrans" cxnId="{2EE073C0-AE73-4670-B235-4321D728B27E}">
      <dgm:prSet/>
      <dgm:spPr/>
      <dgm:t>
        <a:bodyPr/>
        <a:lstStyle/>
        <a:p>
          <a:endParaRPr lang="en-US"/>
        </a:p>
      </dgm:t>
    </dgm:pt>
    <dgm:pt modelId="{2E2FB8F6-2843-484C-B25F-D5560FDEC1E1}" type="sibTrans" cxnId="{2EE073C0-AE73-4670-B235-4321D728B27E}">
      <dgm:prSet/>
      <dgm:spPr/>
      <dgm:t>
        <a:bodyPr/>
        <a:lstStyle/>
        <a:p>
          <a:endParaRPr lang="en-US"/>
        </a:p>
      </dgm:t>
    </dgm:pt>
    <dgm:pt modelId="{9066C797-0553-4FFD-9200-F130A0CE5673}">
      <dgm:prSet phldrT="[Text]"/>
      <dgm:spPr/>
      <dgm:t>
        <a:bodyPr/>
        <a:lstStyle/>
        <a:p>
          <a:r>
            <a:rPr lang="en-US" dirty="0"/>
            <a:t>Advancing large format MCT/Si infrared detectors for astrophysics research</a:t>
          </a:r>
        </a:p>
      </dgm:t>
    </dgm:pt>
    <dgm:pt modelId="{19A24484-560F-46FF-86D9-F80C13B5A99A}" type="parTrans" cxnId="{B343E8F0-E7AC-4858-8519-ED568157AEA8}">
      <dgm:prSet/>
      <dgm:spPr/>
      <dgm:t>
        <a:bodyPr/>
        <a:lstStyle/>
        <a:p>
          <a:endParaRPr lang="en-US"/>
        </a:p>
      </dgm:t>
    </dgm:pt>
    <dgm:pt modelId="{771B3243-A40D-409A-B99E-92642635F77A}" type="sibTrans" cxnId="{B343E8F0-E7AC-4858-8519-ED568157AEA8}">
      <dgm:prSet/>
      <dgm:spPr/>
      <dgm:t>
        <a:bodyPr/>
        <a:lstStyle/>
        <a:p>
          <a:endParaRPr lang="en-US"/>
        </a:p>
      </dgm:t>
    </dgm:pt>
    <dgm:pt modelId="{30B205C9-6230-4BFC-8110-A3265EE9E337}">
      <dgm:prSet phldrT="[Text]"/>
      <dgm:spPr/>
      <dgm:t>
        <a:bodyPr/>
        <a:lstStyle/>
        <a:p>
          <a:r>
            <a:rPr lang="en-US" dirty="0"/>
            <a:t>Nicholas G. Ferraro, Jean L. Turner, Sara C. Beck, </a:t>
          </a:r>
          <a:r>
            <a:rPr lang="en-US" b="1" dirty="0"/>
            <a:t>Edwin Alexani</a:t>
          </a:r>
          <a:r>
            <a:rPr lang="en-US" dirty="0"/>
            <a:t>, Runa </a:t>
          </a:r>
          <a:r>
            <a:rPr lang="en-US" dirty="0" err="1"/>
            <a:t>Indrei</a:t>
          </a:r>
          <a:r>
            <a:rPr lang="en-US" dirty="0"/>
            <a:t>, Bethany M. Welch, </a:t>
          </a:r>
          <a:r>
            <a:rPr lang="en-US" dirty="0" err="1"/>
            <a:t>Tunhui</a:t>
          </a:r>
          <a:r>
            <a:rPr lang="en-US" dirty="0"/>
            <a:t> </a:t>
          </a:r>
          <a:r>
            <a:rPr lang="en-US" dirty="0" err="1"/>
            <a:t>Xie</a:t>
          </a:r>
          <a:r>
            <a:rPr lang="en-US" dirty="0"/>
            <a:t>. </a:t>
          </a:r>
          <a:r>
            <a:rPr lang="en-US" i="1" dirty="0"/>
            <a:t>The Astrophysical Journal. </a:t>
          </a:r>
          <a:r>
            <a:rPr lang="en-US" dirty="0"/>
            <a:t>2024.</a:t>
          </a:r>
        </a:p>
      </dgm:t>
    </dgm:pt>
    <dgm:pt modelId="{651D01CD-F012-4589-AD9A-74D0FC9A4DA4}" type="parTrans" cxnId="{50FB89DE-576B-4AE7-B144-20ABDF2A4F38}">
      <dgm:prSet/>
      <dgm:spPr/>
      <dgm:t>
        <a:bodyPr/>
        <a:lstStyle/>
        <a:p>
          <a:endParaRPr lang="en-US"/>
        </a:p>
      </dgm:t>
    </dgm:pt>
    <dgm:pt modelId="{DC7FC05C-0BA9-487D-A72F-848B5EE99529}" type="sibTrans" cxnId="{50FB89DE-576B-4AE7-B144-20ABDF2A4F38}">
      <dgm:prSet/>
      <dgm:spPr/>
      <dgm:t>
        <a:bodyPr/>
        <a:lstStyle/>
        <a:p>
          <a:endParaRPr lang="en-US"/>
        </a:p>
      </dgm:t>
    </dgm:pt>
    <dgm:pt modelId="{86EAF4E0-5579-44BC-84ED-644E0246D4AF}">
      <dgm:prSet phldrT="[Text]"/>
      <dgm:spPr/>
      <dgm:t>
        <a:bodyPr/>
        <a:lstStyle/>
        <a:p>
          <a:r>
            <a:rPr lang="en-US" dirty="0"/>
            <a:t>VLA 22 GHz Imaging of Massive Star Formation in Local Wolf-</a:t>
          </a:r>
          <a:r>
            <a:rPr lang="en-US" dirty="0" err="1"/>
            <a:t>Rayet</a:t>
          </a:r>
          <a:r>
            <a:rPr lang="en-US" dirty="0"/>
            <a:t> Galaxies</a:t>
          </a:r>
        </a:p>
      </dgm:t>
    </dgm:pt>
    <dgm:pt modelId="{5404400C-B61A-4CF3-AD56-F2FC0CD10A6F}" type="parTrans" cxnId="{6E537D8C-8F0B-407F-8F95-38048E72C76B}">
      <dgm:prSet/>
      <dgm:spPr/>
      <dgm:t>
        <a:bodyPr/>
        <a:lstStyle/>
        <a:p>
          <a:endParaRPr lang="en-US"/>
        </a:p>
      </dgm:t>
    </dgm:pt>
    <dgm:pt modelId="{2D66FD96-23A7-4E1B-B2A1-933D08ACFD84}" type="sibTrans" cxnId="{6E537D8C-8F0B-407F-8F95-38048E72C76B}">
      <dgm:prSet/>
      <dgm:spPr/>
      <dgm:t>
        <a:bodyPr/>
        <a:lstStyle/>
        <a:p>
          <a:endParaRPr lang="en-US"/>
        </a:p>
      </dgm:t>
    </dgm:pt>
    <dgm:pt modelId="{EE53D40B-5C34-4C95-81CB-BC855318DAB8}" type="pres">
      <dgm:prSet presAssocID="{9FE438D4-1B7D-439E-8164-98A4EC228C71}" presName="linear" presStyleCnt="0">
        <dgm:presLayoutVars>
          <dgm:dir/>
          <dgm:animLvl val="lvl"/>
          <dgm:resizeHandles val="exact"/>
        </dgm:presLayoutVars>
      </dgm:prSet>
      <dgm:spPr/>
      <dgm:t>
        <a:bodyPr/>
        <a:lstStyle/>
        <a:p>
          <a:endParaRPr lang="en-US"/>
        </a:p>
      </dgm:t>
    </dgm:pt>
    <dgm:pt modelId="{903788A7-06AF-445D-8A52-914601A1CA94}" type="pres">
      <dgm:prSet presAssocID="{0A521B0D-EEC5-46FB-A989-33F7C6FA6C27}" presName="parentLin" presStyleCnt="0"/>
      <dgm:spPr/>
      <dgm:t>
        <a:bodyPr/>
        <a:lstStyle/>
        <a:p>
          <a:endParaRPr lang="en-US"/>
        </a:p>
      </dgm:t>
    </dgm:pt>
    <dgm:pt modelId="{8473DE84-7DCF-4E98-B5C8-75C9C82216A0}" type="pres">
      <dgm:prSet presAssocID="{0A521B0D-EEC5-46FB-A989-33F7C6FA6C27}" presName="parentLeftMargin" presStyleLbl="node1" presStyleIdx="0" presStyleCnt="7"/>
      <dgm:spPr/>
      <dgm:t>
        <a:bodyPr/>
        <a:lstStyle/>
        <a:p>
          <a:endParaRPr lang="en-US"/>
        </a:p>
      </dgm:t>
    </dgm:pt>
    <dgm:pt modelId="{D43FA74A-FCBB-412D-BDA3-A947004731F3}" type="pres">
      <dgm:prSet presAssocID="{0A521B0D-EEC5-46FB-A989-33F7C6FA6C27}" presName="parentText" presStyleLbl="node1" presStyleIdx="0" presStyleCnt="7">
        <dgm:presLayoutVars>
          <dgm:chMax val="0"/>
          <dgm:bulletEnabled val="1"/>
        </dgm:presLayoutVars>
      </dgm:prSet>
      <dgm:spPr/>
      <dgm:t>
        <a:bodyPr/>
        <a:lstStyle/>
        <a:p>
          <a:endParaRPr lang="en-US"/>
        </a:p>
      </dgm:t>
    </dgm:pt>
    <dgm:pt modelId="{72113FFB-7C1E-40B1-A338-22C1A3D48E2A}" type="pres">
      <dgm:prSet presAssocID="{0A521B0D-EEC5-46FB-A989-33F7C6FA6C27}" presName="negativeSpace" presStyleCnt="0"/>
      <dgm:spPr/>
      <dgm:t>
        <a:bodyPr/>
        <a:lstStyle/>
        <a:p>
          <a:endParaRPr lang="en-US"/>
        </a:p>
      </dgm:t>
    </dgm:pt>
    <dgm:pt modelId="{3BACF3AA-5705-4954-9D8A-069E269E073C}" type="pres">
      <dgm:prSet presAssocID="{0A521B0D-EEC5-46FB-A989-33F7C6FA6C27}" presName="childText" presStyleLbl="conFgAcc1" presStyleIdx="0" presStyleCnt="7">
        <dgm:presLayoutVars>
          <dgm:bulletEnabled val="1"/>
        </dgm:presLayoutVars>
      </dgm:prSet>
      <dgm:spPr/>
      <dgm:t>
        <a:bodyPr/>
        <a:lstStyle/>
        <a:p>
          <a:endParaRPr lang="en-US"/>
        </a:p>
      </dgm:t>
    </dgm:pt>
    <dgm:pt modelId="{DBC6D787-37C6-4108-A953-A790C81D5E18}" type="pres">
      <dgm:prSet presAssocID="{7F898DD1-D6D2-48A1-93D7-A24AC6437D07}" presName="spaceBetweenRectangles" presStyleCnt="0"/>
      <dgm:spPr/>
      <dgm:t>
        <a:bodyPr/>
        <a:lstStyle/>
        <a:p>
          <a:endParaRPr lang="en-US"/>
        </a:p>
      </dgm:t>
    </dgm:pt>
    <dgm:pt modelId="{0259B0C9-F720-49ED-9D97-4778953753B4}" type="pres">
      <dgm:prSet presAssocID="{8111586A-7B74-4816-A995-569963446D75}" presName="parentLin" presStyleCnt="0"/>
      <dgm:spPr/>
      <dgm:t>
        <a:bodyPr/>
        <a:lstStyle/>
        <a:p>
          <a:endParaRPr lang="en-US"/>
        </a:p>
      </dgm:t>
    </dgm:pt>
    <dgm:pt modelId="{DBCAB8FE-4468-44BB-BDE4-7E8BBCEB08CD}" type="pres">
      <dgm:prSet presAssocID="{8111586A-7B74-4816-A995-569963446D75}" presName="parentLeftMargin" presStyleLbl="node1" presStyleIdx="0" presStyleCnt="7"/>
      <dgm:spPr/>
      <dgm:t>
        <a:bodyPr/>
        <a:lstStyle/>
        <a:p>
          <a:endParaRPr lang="en-US"/>
        </a:p>
      </dgm:t>
    </dgm:pt>
    <dgm:pt modelId="{692E4B5F-2D85-48B0-96E1-B9C0509B94D4}" type="pres">
      <dgm:prSet presAssocID="{8111586A-7B74-4816-A995-569963446D75}" presName="parentText" presStyleLbl="node1" presStyleIdx="1" presStyleCnt="7">
        <dgm:presLayoutVars>
          <dgm:chMax val="0"/>
          <dgm:bulletEnabled val="1"/>
        </dgm:presLayoutVars>
      </dgm:prSet>
      <dgm:spPr/>
      <dgm:t>
        <a:bodyPr/>
        <a:lstStyle/>
        <a:p>
          <a:endParaRPr lang="en-US"/>
        </a:p>
      </dgm:t>
    </dgm:pt>
    <dgm:pt modelId="{F3A8A407-285E-49F8-8A5C-CAD0DEF9BE03}" type="pres">
      <dgm:prSet presAssocID="{8111586A-7B74-4816-A995-569963446D75}" presName="negativeSpace" presStyleCnt="0"/>
      <dgm:spPr/>
      <dgm:t>
        <a:bodyPr/>
        <a:lstStyle/>
        <a:p>
          <a:endParaRPr lang="en-US"/>
        </a:p>
      </dgm:t>
    </dgm:pt>
    <dgm:pt modelId="{EBF7913D-E7F8-4BC1-8258-95C271DF2FAF}" type="pres">
      <dgm:prSet presAssocID="{8111586A-7B74-4816-A995-569963446D75}" presName="childText" presStyleLbl="conFgAcc1" presStyleIdx="1" presStyleCnt="7">
        <dgm:presLayoutVars>
          <dgm:bulletEnabled val="1"/>
        </dgm:presLayoutVars>
      </dgm:prSet>
      <dgm:spPr/>
      <dgm:t>
        <a:bodyPr/>
        <a:lstStyle/>
        <a:p>
          <a:endParaRPr lang="en-US"/>
        </a:p>
      </dgm:t>
    </dgm:pt>
    <dgm:pt modelId="{760BBE68-6FFC-4DB5-B429-F2B43C9C23EB}" type="pres">
      <dgm:prSet presAssocID="{3F29E9C3-191B-4D31-9833-511B12CA652E}" presName="spaceBetweenRectangles" presStyleCnt="0"/>
      <dgm:spPr/>
      <dgm:t>
        <a:bodyPr/>
        <a:lstStyle/>
        <a:p>
          <a:endParaRPr lang="en-US"/>
        </a:p>
      </dgm:t>
    </dgm:pt>
    <dgm:pt modelId="{86826874-CCC4-4AA4-A8D5-E67820B7EB2A}" type="pres">
      <dgm:prSet presAssocID="{F34CD2CC-90C8-44FF-9452-22A6997D9288}" presName="parentLin" presStyleCnt="0"/>
      <dgm:spPr/>
      <dgm:t>
        <a:bodyPr/>
        <a:lstStyle/>
        <a:p>
          <a:endParaRPr lang="en-US"/>
        </a:p>
      </dgm:t>
    </dgm:pt>
    <dgm:pt modelId="{BD914F91-C226-46AC-8821-7B67458AE694}" type="pres">
      <dgm:prSet presAssocID="{F34CD2CC-90C8-44FF-9452-22A6997D9288}" presName="parentLeftMargin" presStyleLbl="node1" presStyleIdx="1" presStyleCnt="7"/>
      <dgm:spPr/>
      <dgm:t>
        <a:bodyPr/>
        <a:lstStyle/>
        <a:p>
          <a:endParaRPr lang="en-US"/>
        </a:p>
      </dgm:t>
    </dgm:pt>
    <dgm:pt modelId="{2F687E88-D982-4A11-ACC6-594EA8F25B87}" type="pres">
      <dgm:prSet presAssocID="{F34CD2CC-90C8-44FF-9452-22A6997D9288}" presName="parentText" presStyleLbl="node1" presStyleIdx="2" presStyleCnt="7">
        <dgm:presLayoutVars>
          <dgm:chMax val="0"/>
          <dgm:bulletEnabled val="1"/>
        </dgm:presLayoutVars>
      </dgm:prSet>
      <dgm:spPr/>
      <dgm:t>
        <a:bodyPr/>
        <a:lstStyle/>
        <a:p>
          <a:endParaRPr lang="en-US"/>
        </a:p>
      </dgm:t>
    </dgm:pt>
    <dgm:pt modelId="{49072199-10D0-4E7F-95D9-479A71EAD872}" type="pres">
      <dgm:prSet presAssocID="{F34CD2CC-90C8-44FF-9452-22A6997D9288}" presName="negativeSpace" presStyleCnt="0"/>
      <dgm:spPr/>
      <dgm:t>
        <a:bodyPr/>
        <a:lstStyle/>
        <a:p>
          <a:endParaRPr lang="en-US"/>
        </a:p>
      </dgm:t>
    </dgm:pt>
    <dgm:pt modelId="{AC04DBBD-7213-4320-B4DB-3D6AE7B4FCB3}" type="pres">
      <dgm:prSet presAssocID="{F34CD2CC-90C8-44FF-9452-22A6997D9288}" presName="childText" presStyleLbl="conFgAcc1" presStyleIdx="2" presStyleCnt="7">
        <dgm:presLayoutVars>
          <dgm:bulletEnabled val="1"/>
        </dgm:presLayoutVars>
      </dgm:prSet>
      <dgm:spPr/>
      <dgm:t>
        <a:bodyPr/>
        <a:lstStyle/>
        <a:p>
          <a:endParaRPr lang="en-US"/>
        </a:p>
      </dgm:t>
    </dgm:pt>
    <dgm:pt modelId="{39531740-6681-4CC8-9B25-BCAFBDE4FAF3}" type="pres">
      <dgm:prSet presAssocID="{45C5FAB2-626A-440F-BD3A-73C1DFC0C2CA}" presName="spaceBetweenRectangles" presStyleCnt="0"/>
      <dgm:spPr/>
      <dgm:t>
        <a:bodyPr/>
        <a:lstStyle/>
        <a:p>
          <a:endParaRPr lang="en-US"/>
        </a:p>
      </dgm:t>
    </dgm:pt>
    <dgm:pt modelId="{AB38FF4E-A819-4F83-9698-B407DD882C99}" type="pres">
      <dgm:prSet presAssocID="{86EAF4E0-5579-44BC-84ED-644E0246D4AF}" presName="parentLin" presStyleCnt="0"/>
      <dgm:spPr/>
      <dgm:t>
        <a:bodyPr/>
        <a:lstStyle/>
        <a:p>
          <a:endParaRPr lang="en-US"/>
        </a:p>
      </dgm:t>
    </dgm:pt>
    <dgm:pt modelId="{1164ECD4-D995-4F9B-8BFB-CF8790D8B9BC}" type="pres">
      <dgm:prSet presAssocID="{86EAF4E0-5579-44BC-84ED-644E0246D4AF}" presName="parentLeftMargin" presStyleLbl="node1" presStyleIdx="2" presStyleCnt="7"/>
      <dgm:spPr/>
      <dgm:t>
        <a:bodyPr/>
        <a:lstStyle/>
        <a:p>
          <a:endParaRPr lang="en-US"/>
        </a:p>
      </dgm:t>
    </dgm:pt>
    <dgm:pt modelId="{9C17C35A-C141-4184-AAF3-EAF79286A5AD}" type="pres">
      <dgm:prSet presAssocID="{86EAF4E0-5579-44BC-84ED-644E0246D4AF}" presName="parentText" presStyleLbl="node1" presStyleIdx="3" presStyleCnt="7">
        <dgm:presLayoutVars>
          <dgm:chMax val="0"/>
          <dgm:bulletEnabled val="1"/>
        </dgm:presLayoutVars>
      </dgm:prSet>
      <dgm:spPr/>
      <dgm:t>
        <a:bodyPr/>
        <a:lstStyle/>
        <a:p>
          <a:endParaRPr lang="en-US"/>
        </a:p>
      </dgm:t>
    </dgm:pt>
    <dgm:pt modelId="{DDC090F3-EB04-4E98-B3B9-F642D5B1835F}" type="pres">
      <dgm:prSet presAssocID="{86EAF4E0-5579-44BC-84ED-644E0246D4AF}" presName="negativeSpace" presStyleCnt="0"/>
      <dgm:spPr/>
      <dgm:t>
        <a:bodyPr/>
        <a:lstStyle/>
        <a:p>
          <a:endParaRPr lang="en-US"/>
        </a:p>
      </dgm:t>
    </dgm:pt>
    <dgm:pt modelId="{994F32CE-C181-4D57-802D-735E8100A1E4}" type="pres">
      <dgm:prSet presAssocID="{86EAF4E0-5579-44BC-84ED-644E0246D4AF}" presName="childText" presStyleLbl="conFgAcc1" presStyleIdx="3" presStyleCnt="7">
        <dgm:presLayoutVars>
          <dgm:bulletEnabled val="1"/>
        </dgm:presLayoutVars>
      </dgm:prSet>
      <dgm:spPr/>
      <dgm:t>
        <a:bodyPr/>
        <a:lstStyle/>
        <a:p>
          <a:endParaRPr lang="en-US"/>
        </a:p>
      </dgm:t>
    </dgm:pt>
    <dgm:pt modelId="{2095F1B9-75CA-4574-BB66-85543AEE6E20}" type="pres">
      <dgm:prSet presAssocID="{2D66FD96-23A7-4E1B-B2A1-933D08ACFD84}" presName="spaceBetweenRectangles" presStyleCnt="0"/>
      <dgm:spPr/>
      <dgm:t>
        <a:bodyPr/>
        <a:lstStyle/>
        <a:p>
          <a:endParaRPr lang="en-US"/>
        </a:p>
      </dgm:t>
    </dgm:pt>
    <dgm:pt modelId="{C3BFC1CF-1848-4549-8152-7983081B9AAE}" type="pres">
      <dgm:prSet presAssocID="{64F5CCDC-1E16-4F56-8140-646E960196C4}" presName="parentLin" presStyleCnt="0"/>
      <dgm:spPr/>
      <dgm:t>
        <a:bodyPr/>
        <a:lstStyle/>
        <a:p>
          <a:endParaRPr lang="en-US"/>
        </a:p>
      </dgm:t>
    </dgm:pt>
    <dgm:pt modelId="{1A00FF26-31B2-40D9-8411-8270E8A99891}" type="pres">
      <dgm:prSet presAssocID="{64F5CCDC-1E16-4F56-8140-646E960196C4}" presName="parentLeftMargin" presStyleLbl="node1" presStyleIdx="3" presStyleCnt="7"/>
      <dgm:spPr/>
      <dgm:t>
        <a:bodyPr/>
        <a:lstStyle/>
        <a:p>
          <a:endParaRPr lang="en-US"/>
        </a:p>
      </dgm:t>
    </dgm:pt>
    <dgm:pt modelId="{42165CF7-9FC2-45EA-B7DD-0780D68CE6AE}" type="pres">
      <dgm:prSet presAssocID="{64F5CCDC-1E16-4F56-8140-646E960196C4}" presName="parentText" presStyleLbl="node1" presStyleIdx="4" presStyleCnt="7">
        <dgm:presLayoutVars>
          <dgm:chMax val="0"/>
          <dgm:bulletEnabled val="1"/>
        </dgm:presLayoutVars>
      </dgm:prSet>
      <dgm:spPr/>
      <dgm:t>
        <a:bodyPr/>
        <a:lstStyle/>
        <a:p>
          <a:endParaRPr lang="en-US"/>
        </a:p>
      </dgm:t>
    </dgm:pt>
    <dgm:pt modelId="{DF3A2155-C9F2-4D5D-A9B6-C44F4BF3ECBB}" type="pres">
      <dgm:prSet presAssocID="{64F5CCDC-1E16-4F56-8140-646E960196C4}" presName="negativeSpace" presStyleCnt="0"/>
      <dgm:spPr/>
      <dgm:t>
        <a:bodyPr/>
        <a:lstStyle/>
        <a:p>
          <a:endParaRPr lang="en-US"/>
        </a:p>
      </dgm:t>
    </dgm:pt>
    <dgm:pt modelId="{DC35522D-F814-4FC0-848C-DBFF9B9B9FBD}" type="pres">
      <dgm:prSet presAssocID="{64F5CCDC-1E16-4F56-8140-646E960196C4}" presName="childText" presStyleLbl="conFgAcc1" presStyleIdx="4" presStyleCnt="7">
        <dgm:presLayoutVars>
          <dgm:bulletEnabled val="1"/>
        </dgm:presLayoutVars>
      </dgm:prSet>
      <dgm:spPr/>
      <dgm:t>
        <a:bodyPr/>
        <a:lstStyle/>
        <a:p>
          <a:endParaRPr lang="en-US"/>
        </a:p>
      </dgm:t>
    </dgm:pt>
    <dgm:pt modelId="{4CF49F32-074A-4898-BC1D-A4CCD6F13E31}" type="pres">
      <dgm:prSet presAssocID="{E132F67A-502C-4049-91A4-66B6FFBC4F8D}" presName="spaceBetweenRectangles" presStyleCnt="0"/>
      <dgm:spPr/>
      <dgm:t>
        <a:bodyPr/>
        <a:lstStyle/>
        <a:p>
          <a:endParaRPr lang="en-US"/>
        </a:p>
      </dgm:t>
    </dgm:pt>
    <dgm:pt modelId="{DB229962-085F-4DCE-ACC6-60F4AF864CB1}" type="pres">
      <dgm:prSet presAssocID="{9066C797-0553-4FFD-9200-F130A0CE5673}" presName="parentLin" presStyleCnt="0"/>
      <dgm:spPr/>
      <dgm:t>
        <a:bodyPr/>
        <a:lstStyle/>
        <a:p>
          <a:endParaRPr lang="en-US"/>
        </a:p>
      </dgm:t>
    </dgm:pt>
    <dgm:pt modelId="{3CCCDC9E-9D03-4A56-A92A-511F059E845D}" type="pres">
      <dgm:prSet presAssocID="{9066C797-0553-4FFD-9200-F130A0CE5673}" presName="parentLeftMargin" presStyleLbl="node1" presStyleIdx="4" presStyleCnt="7"/>
      <dgm:spPr/>
      <dgm:t>
        <a:bodyPr/>
        <a:lstStyle/>
        <a:p>
          <a:endParaRPr lang="en-US"/>
        </a:p>
      </dgm:t>
    </dgm:pt>
    <dgm:pt modelId="{A921878E-E0B6-4A7D-9133-36E996419E2D}" type="pres">
      <dgm:prSet presAssocID="{9066C797-0553-4FFD-9200-F130A0CE5673}" presName="parentText" presStyleLbl="node1" presStyleIdx="5" presStyleCnt="7">
        <dgm:presLayoutVars>
          <dgm:chMax val="0"/>
          <dgm:bulletEnabled val="1"/>
        </dgm:presLayoutVars>
      </dgm:prSet>
      <dgm:spPr/>
      <dgm:t>
        <a:bodyPr/>
        <a:lstStyle/>
        <a:p>
          <a:endParaRPr lang="en-US"/>
        </a:p>
      </dgm:t>
    </dgm:pt>
    <dgm:pt modelId="{3BF8814D-603D-49F8-BC61-FC6C9E68AF26}" type="pres">
      <dgm:prSet presAssocID="{9066C797-0553-4FFD-9200-F130A0CE5673}" presName="negativeSpace" presStyleCnt="0"/>
      <dgm:spPr/>
      <dgm:t>
        <a:bodyPr/>
        <a:lstStyle/>
        <a:p>
          <a:endParaRPr lang="en-US"/>
        </a:p>
      </dgm:t>
    </dgm:pt>
    <dgm:pt modelId="{B95E90EC-276C-433E-9A11-608031817C64}" type="pres">
      <dgm:prSet presAssocID="{9066C797-0553-4FFD-9200-F130A0CE5673}" presName="childText" presStyleLbl="conFgAcc1" presStyleIdx="5" presStyleCnt="7">
        <dgm:presLayoutVars>
          <dgm:bulletEnabled val="1"/>
        </dgm:presLayoutVars>
      </dgm:prSet>
      <dgm:spPr/>
      <dgm:t>
        <a:bodyPr/>
        <a:lstStyle/>
        <a:p>
          <a:endParaRPr lang="en-US"/>
        </a:p>
      </dgm:t>
    </dgm:pt>
    <dgm:pt modelId="{65982946-12EE-4F71-8B18-C6B4C88022A4}" type="pres">
      <dgm:prSet presAssocID="{771B3243-A40D-409A-B99E-92642635F77A}" presName="spaceBetweenRectangles" presStyleCnt="0"/>
      <dgm:spPr/>
      <dgm:t>
        <a:bodyPr/>
        <a:lstStyle/>
        <a:p>
          <a:endParaRPr lang="en-US"/>
        </a:p>
      </dgm:t>
    </dgm:pt>
    <dgm:pt modelId="{89B63178-A364-43FA-8382-944BBF87CBEC}" type="pres">
      <dgm:prSet presAssocID="{B82EC712-DE47-447C-BF77-ABD165623F63}" presName="parentLin" presStyleCnt="0"/>
      <dgm:spPr/>
      <dgm:t>
        <a:bodyPr/>
        <a:lstStyle/>
        <a:p>
          <a:endParaRPr lang="en-US"/>
        </a:p>
      </dgm:t>
    </dgm:pt>
    <dgm:pt modelId="{ED3096CA-6257-4BF9-8AA4-08EFA2A08170}" type="pres">
      <dgm:prSet presAssocID="{B82EC712-DE47-447C-BF77-ABD165623F63}" presName="parentLeftMargin" presStyleLbl="node1" presStyleIdx="5" presStyleCnt="7"/>
      <dgm:spPr/>
      <dgm:t>
        <a:bodyPr/>
        <a:lstStyle/>
        <a:p>
          <a:endParaRPr lang="en-US"/>
        </a:p>
      </dgm:t>
    </dgm:pt>
    <dgm:pt modelId="{BF31250C-9A2A-4B7B-8F53-6982F4A7B432}" type="pres">
      <dgm:prSet presAssocID="{B82EC712-DE47-447C-BF77-ABD165623F63}" presName="parentText" presStyleLbl="node1" presStyleIdx="6" presStyleCnt="7">
        <dgm:presLayoutVars>
          <dgm:chMax val="0"/>
          <dgm:bulletEnabled val="1"/>
        </dgm:presLayoutVars>
      </dgm:prSet>
      <dgm:spPr/>
      <dgm:t>
        <a:bodyPr/>
        <a:lstStyle/>
        <a:p>
          <a:endParaRPr lang="en-US"/>
        </a:p>
      </dgm:t>
    </dgm:pt>
    <dgm:pt modelId="{D6F7D555-B705-443E-AEEB-679619AF4D35}" type="pres">
      <dgm:prSet presAssocID="{B82EC712-DE47-447C-BF77-ABD165623F63}" presName="negativeSpace" presStyleCnt="0"/>
      <dgm:spPr/>
      <dgm:t>
        <a:bodyPr/>
        <a:lstStyle/>
        <a:p>
          <a:endParaRPr lang="en-US"/>
        </a:p>
      </dgm:t>
    </dgm:pt>
    <dgm:pt modelId="{9D1614BC-EB7D-47E1-8750-C849F224EAF8}" type="pres">
      <dgm:prSet presAssocID="{B82EC712-DE47-447C-BF77-ABD165623F63}" presName="childText" presStyleLbl="conFgAcc1" presStyleIdx="6" presStyleCnt="7">
        <dgm:presLayoutVars>
          <dgm:bulletEnabled val="1"/>
        </dgm:presLayoutVars>
      </dgm:prSet>
      <dgm:spPr/>
      <dgm:t>
        <a:bodyPr/>
        <a:lstStyle/>
        <a:p>
          <a:endParaRPr lang="en-US"/>
        </a:p>
      </dgm:t>
    </dgm:pt>
  </dgm:ptLst>
  <dgm:cxnLst>
    <dgm:cxn modelId="{F92A7087-8E8A-4766-A395-8D941B34A596}" srcId="{9FE438D4-1B7D-439E-8164-98A4EC228C71}" destId="{64F5CCDC-1E16-4F56-8140-646E960196C4}" srcOrd="4" destOrd="0" parTransId="{2E1258CA-D81E-424A-AEC7-4B9F4E39F2FC}" sibTransId="{E132F67A-502C-4049-91A4-66B6FFBC4F8D}"/>
    <dgm:cxn modelId="{ED2B6437-8B4E-4351-84AC-DFFA950A56D2}" type="presOf" srcId="{86EAF4E0-5579-44BC-84ED-644E0246D4AF}" destId="{9C17C35A-C141-4184-AAF3-EAF79286A5AD}" srcOrd="1" destOrd="0" presId="urn:microsoft.com/office/officeart/2005/8/layout/list1"/>
    <dgm:cxn modelId="{8794D5DF-E31D-42BC-B315-9B1CEB0EA43E}" type="presOf" srcId="{EACC4FED-5397-42D2-8916-48896D31BDB9}" destId="{AC04DBBD-7213-4320-B4DB-3D6AE7B4FCB3}" srcOrd="0" destOrd="0" presId="urn:microsoft.com/office/officeart/2005/8/layout/list1"/>
    <dgm:cxn modelId="{781E91FB-225F-4F91-A44B-5BE5372D80DB}" type="presOf" srcId="{F34CD2CC-90C8-44FF-9452-22A6997D9288}" destId="{2F687E88-D982-4A11-ACC6-594EA8F25B87}" srcOrd="1" destOrd="0" presId="urn:microsoft.com/office/officeart/2005/8/layout/list1"/>
    <dgm:cxn modelId="{95C278A5-CA0A-42CC-BB11-064B2643E0F9}" type="presOf" srcId="{B82EC712-DE47-447C-BF77-ABD165623F63}" destId="{BF31250C-9A2A-4B7B-8F53-6982F4A7B432}" srcOrd="1" destOrd="0" presId="urn:microsoft.com/office/officeart/2005/8/layout/list1"/>
    <dgm:cxn modelId="{B6BA18A6-0108-4854-8935-6EE46EE4D85A}" type="presOf" srcId="{73CDBF8C-CA93-4288-8D11-A3A0F8FBE098}" destId="{EBF7913D-E7F8-4BC1-8258-95C271DF2FAF}" srcOrd="0" destOrd="0" presId="urn:microsoft.com/office/officeart/2005/8/layout/list1"/>
    <dgm:cxn modelId="{26598224-368D-49DD-9E3B-39DDAEC6B655}" type="presOf" srcId="{9066C797-0553-4FFD-9200-F130A0CE5673}" destId="{3CCCDC9E-9D03-4A56-A92A-511F059E845D}" srcOrd="0" destOrd="0" presId="urn:microsoft.com/office/officeart/2005/8/layout/list1"/>
    <dgm:cxn modelId="{131C9A29-D224-4365-82FE-97C55C29DC64}" srcId="{64F5CCDC-1E16-4F56-8140-646E960196C4}" destId="{5288D0C8-024D-48C5-B683-B613B82E38B6}" srcOrd="0" destOrd="0" parTransId="{56D5714F-DB82-40EE-82DE-FFA3789FE328}" sibTransId="{B853B1BB-1F65-48FF-BF12-4F4BF3FA8F2E}"/>
    <dgm:cxn modelId="{E5239BF6-FD0D-480F-A4D8-C8911D8D773A}" type="presOf" srcId="{8111586A-7B74-4816-A995-569963446D75}" destId="{692E4B5F-2D85-48B0-96E1-B9C0509B94D4}" srcOrd="1" destOrd="0" presId="urn:microsoft.com/office/officeart/2005/8/layout/list1"/>
    <dgm:cxn modelId="{B294904F-8094-40DC-9E32-49731209E586}" srcId="{F34CD2CC-90C8-44FF-9452-22A6997D9288}" destId="{EACC4FED-5397-42D2-8916-48896D31BDB9}" srcOrd="0" destOrd="0" parTransId="{E7F00A2B-4685-4D4A-8749-C9B65F1DAF5F}" sibTransId="{FFA92066-CB56-49EF-9B61-8CB382921E9D}"/>
    <dgm:cxn modelId="{AB489E08-54A3-4486-BB00-DB2658584F11}" type="presOf" srcId="{0A521B0D-EEC5-46FB-A989-33F7C6FA6C27}" destId="{D43FA74A-FCBB-412D-BDA3-A947004731F3}" srcOrd="1" destOrd="0" presId="urn:microsoft.com/office/officeart/2005/8/layout/list1"/>
    <dgm:cxn modelId="{6DF147AA-BC56-4CC4-B118-0C0BDFFAB6B9}" type="presOf" srcId="{0AC4574B-F705-4E2E-838E-EFD006AB870B}" destId="{3BACF3AA-5705-4954-9D8A-069E269E073C}" srcOrd="0" destOrd="0" presId="urn:microsoft.com/office/officeart/2005/8/layout/list1"/>
    <dgm:cxn modelId="{6C13C02B-69EE-4A49-B9A7-6E7D47F79BDE}" type="presOf" srcId="{894928E9-7983-490F-84B0-F520E6A0B385}" destId="{B95E90EC-276C-433E-9A11-608031817C64}" srcOrd="0" destOrd="0" presId="urn:microsoft.com/office/officeart/2005/8/layout/list1"/>
    <dgm:cxn modelId="{047CF0F9-06E9-4F07-88F0-EE338CA75A51}" type="presOf" srcId="{F34CD2CC-90C8-44FF-9452-22A6997D9288}" destId="{BD914F91-C226-46AC-8821-7B67458AE694}" srcOrd="0" destOrd="0" presId="urn:microsoft.com/office/officeart/2005/8/layout/list1"/>
    <dgm:cxn modelId="{B343E8F0-E7AC-4858-8519-ED568157AEA8}" srcId="{9FE438D4-1B7D-439E-8164-98A4EC228C71}" destId="{9066C797-0553-4FFD-9200-F130A0CE5673}" srcOrd="5" destOrd="0" parTransId="{19A24484-560F-46FF-86D9-F80C13B5A99A}" sibTransId="{771B3243-A40D-409A-B99E-92642635F77A}"/>
    <dgm:cxn modelId="{2411C64F-FB5C-45BC-A829-B3DFD80C5CE9}" type="presOf" srcId="{86EAF4E0-5579-44BC-84ED-644E0246D4AF}" destId="{1164ECD4-D995-4F9B-8BFB-CF8790D8B9BC}" srcOrd="0" destOrd="0" presId="urn:microsoft.com/office/officeart/2005/8/layout/list1"/>
    <dgm:cxn modelId="{909AA9E4-11F1-4E68-9D29-6888BC525DA2}" type="presOf" srcId="{9FE438D4-1B7D-439E-8164-98A4EC228C71}" destId="{EE53D40B-5C34-4C95-81CB-BC855318DAB8}" srcOrd="0" destOrd="0" presId="urn:microsoft.com/office/officeart/2005/8/layout/list1"/>
    <dgm:cxn modelId="{9797E07B-1B80-4632-ACD7-69819046CBFD}" srcId="{B82EC712-DE47-447C-BF77-ABD165623F63}" destId="{7F0621F8-9917-4ED7-908B-6359A813A784}" srcOrd="0" destOrd="0" parTransId="{FD30D074-D695-4A4E-9AF7-7F8017F7F425}" sibTransId="{3A51CA5C-FAF4-4344-8353-0D89EA52C2A2}"/>
    <dgm:cxn modelId="{7AE7EDE3-47F7-4B2B-BE76-0E78B0E8BD22}" type="presOf" srcId="{8111586A-7B74-4816-A995-569963446D75}" destId="{DBCAB8FE-4468-44BB-BDE4-7E8BBCEB08CD}" srcOrd="0" destOrd="0" presId="urn:microsoft.com/office/officeart/2005/8/layout/list1"/>
    <dgm:cxn modelId="{7546151C-1759-46F0-A369-241EA7D57D50}" srcId="{9FE438D4-1B7D-439E-8164-98A4EC228C71}" destId="{B82EC712-DE47-447C-BF77-ABD165623F63}" srcOrd="6" destOrd="0" parTransId="{454350B6-D311-4EBE-8B14-45C51AD6BAC2}" sibTransId="{62744A6E-6768-49A6-81C7-B65E74FAFAA6}"/>
    <dgm:cxn modelId="{3648C437-0D1C-4047-961C-2DB51F625C56}" type="presOf" srcId="{9066C797-0553-4FFD-9200-F130A0CE5673}" destId="{A921878E-E0B6-4A7D-9133-36E996419E2D}" srcOrd="1" destOrd="0" presId="urn:microsoft.com/office/officeart/2005/8/layout/list1"/>
    <dgm:cxn modelId="{92E6734C-DF7E-4E13-B654-3923B3ABAAA7}" type="presOf" srcId="{30B205C9-6230-4BFC-8110-A3265EE9E337}" destId="{994F32CE-C181-4D57-802D-735E8100A1E4}" srcOrd="0" destOrd="0" presId="urn:microsoft.com/office/officeart/2005/8/layout/list1"/>
    <dgm:cxn modelId="{2EE073C0-AE73-4670-B235-4321D728B27E}" srcId="{9066C797-0553-4FFD-9200-F130A0CE5673}" destId="{894928E9-7983-490F-84B0-F520E6A0B385}" srcOrd="0" destOrd="0" parTransId="{89D16B8B-9EDE-4AD8-A400-F0D30BBA89D3}" sibTransId="{2E2FB8F6-2843-484C-B25F-D5560FDEC1E1}"/>
    <dgm:cxn modelId="{50FB89DE-576B-4AE7-B144-20ABDF2A4F38}" srcId="{86EAF4E0-5579-44BC-84ED-644E0246D4AF}" destId="{30B205C9-6230-4BFC-8110-A3265EE9E337}" srcOrd="0" destOrd="0" parTransId="{651D01CD-F012-4589-AD9A-74D0FC9A4DA4}" sibTransId="{DC7FC05C-0BA9-487D-A72F-848B5EE99529}"/>
    <dgm:cxn modelId="{43D0DFAC-41A6-48AE-9625-A6589174CE30}" srcId="{9FE438D4-1B7D-439E-8164-98A4EC228C71}" destId="{F34CD2CC-90C8-44FF-9452-22A6997D9288}" srcOrd="2" destOrd="0" parTransId="{AC60FB32-3E9B-4526-BF87-14063C9EBAC8}" sibTransId="{45C5FAB2-626A-440F-BD3A-73C1DFC0C2CA}"/>
    <dgm:cxn modelId="{24276CB1-75EE-41BE-8F82-C7522D7345C5}" type="presOf" srcId="{7F0621F8-9917-4ED7-908B-6359A813A784}" destId="{9D1614BC-EB7D-47E1-8750-C849F224EAF8}" srcOrd="0" destOrd="0" presId="urn:microsoft.com/office/officeart/2005/8/layout/list1"/>
    <dgm:cxn modelId="{C93607E9-BA4B-4CEF-A5F6-DF52B4018BF5}" type="presOf" srcId="{64F5CCDC-1E16-4F56-8140-646E960196C4}" destId="{1A00FF26-31B2-40D9-8411-8270E8A99891}" srcOrd="0" destOrd="0" presId="urn:microsoft.com/office/officeart/2005/8/layout/list1"/>
    <dgm:cxn modelId="{33FD6A8A-9435-4BAC-A8E4-6003F4C300D0}" type="presOf" srcId="{B82EC712-DE47-447C-BF77-ABD165623F63}" destId="{ED3096CA-6257-4BF9-8AA4-08EFA2A08170}" srcOrd="0" destOrd="0" presId="urn:microsoft.com/office/officeart/2005/8/layout/list1"/>
    <dgm:cxn modelId="{6AFC490D-40D0-4EB3-A723-FEC686A3940F}" type="presOf" srcId="{5288D0C8-024D-48C5-B683-B613B82E38B6}" destId="{DC35522D-F814-4FC0-848C-DBFF9B9B9FBD}" srcOrd="0" destOrd="0" presId="urn:microsoft.com/office/officeart/2005/8/layout/list1"/>
    <dgm:cxn modelId="{EDAA6362-99CA-4489-AE65-5065D2EDFA3A}" srcId="{9FE438D4-1B7D-439E-8164-98A4EC228C71}" destId="{0A521B0D-EEC5-46FB-A989-33F7C6FA6C27}" srcOrd="0" destOrd="0" parTransId="{4575848F-9C2B-4A38-8728-99B19C687F41}" sibTransId="{7F898DD1-D6D2-48A1-93D7-A24AC6437D07}"/>
    <dgm:cxn modelId="{F3C0243A-50F9-4700-9B12-32986A2F4063}" srcId="{9FE438D4-1B7D-439E-8164-98A4EC228C71}" destId="{8111586A-7B74-4816-A995-569963446D75}" srcOrd="1" destOrd="0" parTransId="{2ED35EC5-21BD-47B6-930F-53558F16E44C}" sibTransId="{3F29E9C3-191B-4D31-9833-511B12CA652E}"/>
    <dgm:cxn modelId="{61A4850C-AD22-4D9A-AF35-8B817FEA8D3B}" type="presOf" srcId="{64F5CCDC-1E16-4F56-8140-646E960196C4}" destId="{42165CF7-9FC2-45EA-B7DD-0780D68CE6AE}" srcOrd="1" destOrd="0" presId="urn:microsoft.com/office/officeart/2005/8/layout/list1"/>
    <dgm:cxn modelId="{A643F925-E60B-48BA-A74A-9243485C109D}" type="presOf" srcId="{0A521B0D-EEC5-46FB-A989-33F7C6FA6C27}" destId="{8473DE84-7DCF-4E98-B5C8-75C9C82216A0}" srcOrd="0" destOrd="0" presId="urn:microsoft.com/office/officeart/2005/8/layout/list1"/>
    <dgm:cxn modelId="{F0EB0F78-CAB3-4B55-B914-F09EBFB3ADB6}" srcId="{8111586A-7B74-4816-A995-569963446D75}" destId="{73CDBF8C-CA93-4288-8D11-A3A0F8FBE098}" srcOrd="0" destOrd="0" parTransId="{50041AAC-9C7D-4CEB-AB81-D7A8EF8F4046}" sibTransId="{F49278C9-1575-49BA-88AB-4FB5B5FA7324}"/>
    <dgm:cxn modelId="{6E537D8C-8F0B-407F-8F95-38048E72C76B}" srcId="{9FE438D4-1B7D-439E-8164-98A4EC228C71}" destId="{86EAF4E0-5579-44BC-84ED-644E0246D4AF}" srcOrd="3" destOrd="0" parTransId="{5404400C-B61A-4CF3-AD56-F2FC0CD10A6F}" sibTransId="{2D66FD96-23A7-4E1B-B2A1-933D08ACFD84}"/>
    <dgm:cxn modelId="{929F2864-3A19-491D-A0E8-389456CACA82}" srcId="{0A521B0D-EEC5-46FB-A989-33F7C6FA6C27}" destId="{0AC4574B-F705-4E2E-838E-EFD006AB870B}" srcOrd="0" destOrd="0" parTransId="{BA3DEF08-75DA-48DC-BB7A-10AEA38BE712}" sibTransId="{B86BABB9-436B-4054-A9BC-B9A0D34E6D48}"/>
    <dgm:cxn modelId="{01CA4FDF-53D3-47DF-A768-2B5337053775}" type="presParOf" srcId="{EE53D40B-5C34-4C95-81CB-BC855318DAB8}" destId="{903788A7-06AF-445D-8A52-914601A1CA94}" srcOrd="0" destOrd="0" presId="urn:microsoft.com/office/officeart/2005/8/layout/list1"/>
    <dgm:cxn modelId="{4AD49700-A0AF-496A-A168-3BD894D1908F}" type="presParOf" srcId="{903788A7-06AF-445D-8A52-914601A1CA94}" destId="{8473DE84-7DCF-4E98-B5C8-75C9C82216A0}" srcOrd="0" destOrd="0" presId="urn:microsoft.com/office/officeart/2005/8/layout/list1"/>
    <dgm:cxn modelId="{AE301744-E8F7-4BA9-96C4-553E6A311D82}" type="presParOf" srcId="{903788A7-06AF-445D-8A52-914601A1CA94}" destId="{D43FA74A-FCBB-412D-BDA3-A947004731F3}" srcOrd="1" destOrd="0" presId="urn:microsoft.com/office/officeart/2005/8/layout/list1"/>
    <dgm:cxn modelId="{1513DF0F-012B-4757-909C-E4FA6343A071}" type="presParOf" srcId="{EE53D40B-5C34-4C95-81CB-BC855318DAB8}" destId="{72113FFB-7C1E-40B1-A338-22C1A3D48E2A}" srcOrd="1" destOrd="0" presId="urn:microsoft.com/office/officeart/2005/8/layout/list1"/>
    <dgm:cxn modelId="{174D21B3-57A1-42C2-BB62-39441D324768}" type="presParOf" srcId="{EE53D40B-5C34-4C95-81CB-BC855318DAB8}" destId="{3BACF3AA-5705-4954-9D8A-069E269E073C}" srcOrd="2" destOrd="0" presId="urn:microsoft.com/office/officeart/2005/8/layout/list1"/>
    <dgm:cxn modelId="{EBD4A021-0B9C-4E11-89AF-3691A10AF889}" type="presParOf" srcId="{EE53D40B-5C34-4C95-81CB-BC855318DAB8}" destId="{DBC6D787-37C6-4108-A953-A790C81D5E18}" srcOrd="3" destOrd="0" presId="urn:microsoft.com/office/officeart/2005/8/layout/list1"/>
    <dgm:cxn modelId="{7EE35D45-1816-45FF-BF17-26CE4997A4A8}" type="presParOf" srcId="{EE53D40B-5C34-4C95-81CB-BC855318DAB8}" destId="{0259B0C9-F720-49ED-9D97-4778953753B4}" srcOrd="4" destOrd="0" presId="urn:microsoft.com/office/officeart/2005/8/layout/list1"/>
    <dgm:cxn modelId="{D3634632-C3C8-4487-80C6-5C741A2E1730}" type="presParOf" srcId="{0259B0C9-F720-49ED-9D97-4778953753B4}" destId="{DBCAB8FE-4468-44BB-BDE4-7E8BBCEB08CD}" srcOrd="0" destOrd="0" presId="urn:microsoft.com/office/officeart/2005/8/layout/list1"/>
    <dgm:cxn modelId="{374AA168-EA6F-49EF-8DB3-4C477DB5DCED}" type="presParOf" srcId="{0259B0C9-F720-49ED-9D97-4778953753B4}" destId="{692E4B5F-2D85-48B0-96E1-B9C0509B94D4}" srcOrd="1" destOrd="0" presId="urn:microsoft.com/office/officeart/2005/8/layout/list1"/>
    <dgm:cxn modelId="{016D0196-1AC9-4543-8171-9A069745EA3F}" type="presParOf" srcId="{EE53D40B-5C34-4C95-81CB-BC855318DAB8}" destId="{F3A8A407-285E-49F8-8A5C-CAD0DEF9BE03}" srcOrd="5" destOrd="0" presId="urn:microsoft.com/office/officeart/2005/8/layout/list1"/>
    <dgm:cxn modelId="{FA615A36-6F01-4A41-93B1-F10A8AE39DF8}" type="presParOf" srcId="{EE53D40B-5C34-4C95-81CB-BC855318DAB8}" destId="{EBF7913D-E7F8-4BC1-8258-95C271DF2FAF}" srcOrd="6" destOrd="0" presId="urn:microsoft.com/office/officeart/2005/8/layout/list1"/>
    <dgm:cxn modelId="{8829F4BC-8D1B-4B58-AF9F-04CFF554FAF4}" type="presParOf" srcId="{EE53D40B-5C34-4C95-81CB-BC855318DAB8}" destId="{760BBE68-6FFC-4DB5-B429-F2B43C9C23EB}" srcOrd="7" destOrd="0" presId="urn:microsoft.com/office/officeart/2005/8/layout/list1"/>
    <dgm:cxn modelId="{4BDC837F-BBFB-4EC8-808C-F51935C6F5AD}" type="presParOf" srcId="{EE53D40B-5C34-4C95-81CB-BC855318DAB8}" destId="{86826874-CCC4-4AA4-A8D5-E67820B7EB2A}" srcOrd="8" destOrd="0" presId="urn:microsoft.com/office/officeart/2005/8/layout/list1"/>
    <dgm:cxn modelId="{577434B5-BF7C-44AC-83C9-A20F8AB8A4BA}" type="presParOf" srcId="{86826874-CCC4-4AA4-A8D5-E67820B7EB2A}" destId="{BD914F91-C226-46AC-8821-7B67458AE694}" srcOrd="0" destOrd="0" presId="urn:microsoft.com/office/officeart/2005/8/layout/list1"/>
    <dgm:cxn modelId="{46D4C19C-1288-4D02-ADF4-43F054FFE773}" type="presParOf" srcId="{86826874-CCC4-4AA4-A8D5-E67820B7EB2A}" destId="{2F687E88-D982-4A11-ACC6-594EA8F25B87}" srcOrd="1" destOrd="0" presId="urn:microsoft.com/office/officeart/2005/8/layout/list1"/>
    <dgm:cxn modelId="{2CF3A8EC-D752-4372-AC8C-F9EC73E1E670}" type="presParOf" srcId="{EE53D40B-5C34-4C95-81CB-BC855318DAB8}" destId="{49072199-10D0-4E7F-95D9-479A71EAD872}" srcOrd="9" destOrd="0" presId="urn:microsoft.com/office/officeart/2005/8/layout/list1"/>
    <dgm:cxn modelId="{B4CF6FC3-462F-4806-8110-AC33FBB9CAD7}" type="presParOf" srcId="{EE53D40B-5C34-4C95-81CB-BC855318DAB8}" destId="{AC04DBBD-7213-4320-B4DB-3D6AE7B4FCB3}" srcOrd="10" destOrd="0" presId="urn:microsoft.com/office/officeart/2005/8/layout/list1"/>
    <dgm:cxn modelId="{D418C7C4-6FE1-45A8-B2B5-8EC1AB2C3432}" type="presParOf" srcId="{EE53D40B-5C34-4C95-81CB-BC855318DAB8}" destId="{39531740-6681-4CC8-9B25-BCAFBDE4FAF3}" srcOrd="11" destOrd="0" presId="urn:microsoft.com/office/officeart/2005/8/layout/list1"/>
    <dgm:cxn modelId="{5DA25962-E717-4054-A9BF-3A739EB5F14C}" type="presParOf" srcId="{EE53D40B-5C34-4C95-81CB-BC855318DAB8}" destId="{AB38FF4E-A819-4F83-9698-B407DD882C99}" srcOrd="12" destOrd="0" presId="urn:microsoft.com/office/officeart/2005/8/layout/list1"/>
    <dgm:cxn modelId="{9A04D6C4-EFAE-4E65-B580-21F6B15DE470}" type="presParOf" srcId="{AB38FF4E-A819-4F83-9698-B407DD882C99}" destId="{1164ECD4-D995-4F9B-8BFB-CF8790D8B9BC}" srcOrd="0" destOrd="0" presId="urn:microsoft.com/office/officeart/2005/8/layout/list1"/>
    <dgm:cxn modelId="{EAE7349A-5651-42DE-933A-79EFE6FC6CED}" type="presParOf" srcId="{AB38FF4E-A819-4F83-9698-B407DD882C99}" destId="{9C17C35A-C141-4184-AAF3-EAF79286A5AD}" srcOrd="1" destOrd="0" presId="urn:microsoft.com/office/officeart/2005/8/layout/list1"/>
    <dgm:cxn modelId="{F6B64C92-7D51-43CE-9051-C8F019753EFD}" type="presParOf" srcId="{EE53D40B-5C34-4C95-81CB-BC855318DAB8}" destId="{DDC090F3-EB04-4E98-B3B9-F642D5B1835F}" srcOrd="13" destOrd="0" presId="urn:microsoft.com/office/officeart/2005/8/layout/list1"/>
    <dgm:cxn modelId="{ECF08F9E-EB9B-43E0-865B-C5229A2667EA}" type="presParOf" srcId="{EE53D40B-5C34-4C95-81CB-BC855318DAB8}" destId="{994F32CE-C181-4D57-802D-735E8100A1E4}" srcOrd="14" destOrd="0" presId="urn:microsoft.com/office/officeart/2005/8/layout/list1"/>
    <dgm:cxn modelId="{ACD0A7D2-74BF-49BB-9318-A66CE28BCB1D}" type="presParOf" srcId="{EE53D40B-5C34-4C95-81CB-BC855318DAB8}" destId="{2095F1B9-75CA-4574-BB66-85543AEE6E20}" srcOrd="15" destOrd="0" presId="urn:microsoft.com/office/officeart/2005/8/layout/list1"/>
    <dgm:cxn modelId="{F340F00E-159D-44CC-A634-C58A356E91AC}" type="presParOf" srcId="{EE53D40B-5C34-4C95-81CB-BC855318DAB8}" destId="{C3BFC1CF-1848-4549-8152-7983081B9AAE}" srcOrd="16" destOrd="0" presId="urn:microsoft.com/office/officeart/2005/8/layout/list1"/>
    <dgm:cxn modelId="{F844E9FD-A714-472B-8AA9-CAE9A5D60CD2}" type="presParOf" srcId="{C3BFC1CF-1848-4549-8152-7983081B9AAE}" destId="{1A00FF26-31B2-40D9-8411-8270E8A99891}" srcOrd="0" destOrd="0" presId="urn:microsoft.com/office/officeart/2005/8/layout/list1"/>
    <dgm:cxn modelId="{B5342AE2-0ECB-41E6-8EA6-ADA88D65B364}" type="presParOf" srcId="{C3BFC1CF-1848-4549-8152-7983081B9AAE}" destId="{42165CF7-9FC2-45EA-B7DD-0780D68CE6AE}" srcOrd="1" destOrd="0" presId="urn:microsoft.com/office/officeart/2005/8/layout/list1"/>
    <dgm:cxn modelId="{4DC0301E-9947-49DD-AB18-E4FF015238DE}" type="presParOf" srcId="{EE53D40B-5C34-4C95-81CB-BC855318DAB8}" destId="{DF3A2155-C9F2-4D5D-A9B6-C44F4BF3ECBB}" srcOrd="17" destOrd="0" presId="urn:microsoft.com/office/officeart/2005/8/layout/list1"/>
    <dgm:cxn modelId="{C5D5B8AC-F639-4F8E-97F5-86A9C845638B}" type="presParOf" srcId="{EE53D40B-5C34-4C95-81CB-BC855318DAB8}" destId="{DC35522D-F814-4FC0-848C-DBFF9B9B9FBD}" srcOrd="18" destOrd="0" presId="urn:microsoft.com/office/officeart/2005/8/layout/list1"/>
    <dgm:cxn modelId="{2516805A-19FA-4D90-A5FC-610A52322D38}" type="presParOf" srcId="{EE53D40B-5C34-4C95-81CB-BC855318DAB8}" destId="{4CF49F32-074A-4898-BC1D-A4CCD6F13E31}" srcOrd="19" destOrd="0" presId="urn:microsoft.com/office/officeart/2005/8/layout/list1"/>
    <dgm:cxn modelId="{0A7D6FBF-B408-4C97-B2FC-8A1D70FEBA28}" type="presParOf" srcId="{EE53D40B-5C34-4C95-81CB-BC855318DAB8}" destId="{DB229962-085F-4DCE-ACC6-60F4AF864CB1}" srcOrd="20" destOrd="0" presId="urn:microsoft.com/office/officeart/2005/8/layout/list1"/>
    <dgm:cxn modelId="{38C5925C-798C-482F-BC82-1F1A2EAE2BAC}" type="presParOf" srcId="{DB229962-085F-4DCE-ACC6-60F4AF864CB1}" destId="{3CCCDC9E-9D03-4A56-A92A-511F059E845D}" srcOrd="0" destOrd="0" presId="urn:microsoft.com/office/officeart/2005/8/layout/list1"/>
    <dgm:cxn modelId="{1A91BAD6-BD56-40BB-B276-455624776806}" type="presParOf" srcId="{DB229962-085F-4DCE-ACC6-60F4AF864CB1}" destId="{A921878E-E0B6-4A7D-9133-36E996419E2D}" srcOrd="1" destOrd="0" presId="urn:microsoft.com/office/officeart/2005/8/layout/list1"/>
    <dgm:cxn modelId="{9C7086E3-A228-48DB-9A5A-BFB16F62D22F}" type="presParOf" srcId="{EE53D40B-5C34-4C95-81CB-BC855318DAB8}" destId="{3BF8814D-603D-49F8-BC61-FC6C9E68AF26}" srcOrd="21" destOrd="0" presId="urn:microsoft.com/office/officeart/2005/8/layout/list1"/>
    <dgm:cxn modelId="{0D62E6D9-2A01-4F7D-ACB1-062F368BAD7F}" type="presParOf" srcId="{EE53D40B-5C34-4C95-81CB-BC855318DAB8}" destId="{B95E90EC-276C-433E-9A11-608031817C64}" srcOrd="22" destOrd="0" presId="urn:microsoft.com/office/officeart/2005/8/layout/list1"/>
    <dgm:cxn modelId="{E24659DB-B91E-447A-9653-128171CB45D9}" type="presParOf" srcId="{EE53D40B-5C34-4C95-81CB-BC855318DAB8}" destId="{65982946-12EE-4F71-8B18-C6B4C88022A4}" srcOrd="23" destOrd="0" presId="urn:microsoft.com/office/officeart/2005/8/layout/list1"/>
    <dgm:cxn modelId="{96625748-225F-4B74-B01E-75FCAD0CC5CF}" type="presParOf" srcId="{EE53D40B-5C34-4C95-81CB-BC855318DAB8}" destId="{89B63178-A364-43FA-8382-944BBF87CBEC}" srcOrd="24" destOrd="0" presId="urn:microsoft.com/office/officeart/2005/8/layout/list1"/>
    <dgm:cxn modelId="{9E9DEC48-BE87-410C-A763-7E6AC9F36DD4}" type="presParOf" srcId="{89B63178-A364-43FA-8382-944BBF87CBEC}" destId="{ED3096CA-6257-4BF9-8AA4-08EFA2A08170}" srcOrd="0" destOrd="0" presId="urn:microsoft.com/office/officeart/2005/8/layout/list1"/>
    <dgm:cxn modelId="{01FC0C5C-5A96-40CA-A9CF-E6DA66B0BCE6}" type="presParOf" srcId="{89B63178-A364-43FA-8382-944BBF87CBEC}" destId="{BF31250C-9A2A-4B7B-8F53-6982F4A7B432}" srcOrd="1" destOrd="0" presId="urn:microsoft.com/office/officeart/2005/8/layout/list1"/>
    <dgm:cxn modelId="{F153E7E3-C087-4B19-B8A7-B75592BEA6F9}" type="presParOf" srcId="{EE53D40B-5C34-4C95-81CB-BC855318DAB8}" destId="{D6F7D555-B705-443E-AEEB-679619AF4D35}" srcOrd="25" destOrd="0" presId="urn:microsoft.com/office/officeart/2005/8/layout/list1"/>
    <dgm:cxn modelId="{94E93304-958E-45BD-B2E1-AED62E9B7F35}" type="presParOf" srcId="{EE53D40B-5C34-4C95-81CB-BC855318DAB8}" destId="{9D1614BC-EB7D-47E1-8750-C849F224EAF8}" srcOrd="2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15CF6F-3CBD-46E5-9D1B-57D4768FFE31}">
      <dsp:nvSpPr>
        <dsp:cNvPr id="0" name=""/>
        <dsp:cNvSpPr/>
      </dsp:nvSpPr>
      <dsp:spPr>
        <a:xfrm>
          <a:off x="1103610" y="497742"/>
          <a:ext cx="223407" cy="91440"/>
        </a:xfrm>
        <a:custGeom>
          <a:avLst/>
          <a:gdLst/>
          <a:ahLst/>
          <a:cxnLst/>
          <a:rect l="0" t="0" r="0" b="0"/>
          <a:pathLst>
            <a:path>
              <a:moveTo>
                <a:pt x="0" y="45720"/>
              </a:moveTo>
              <a:lnTo>
                <a:pt x="223407" y="45720"/>
              </a:lnTo>
            </a:path>
          </a:pathLst>
        </a:custGeom>
        <a:noFill/>
        <a:ln w="11430" cap="flat" cmpd="sng" algn="ctr">
          <a:solidFill>
            <a:schemeClr val="accent1">
              <a:hueOff val="0"/>
              <a:satOff val="0"/>
              <a:lumOff val="0"/>
              <a:alphaOff val="0"/>
            </a:schemeClr>
          </a:solidFill>
          <a:prstDash val="solid"/>
          <a:tailEnd type="arrow"/>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1208963" y="542192"/>
        <a:ext cx="12700" cy="2540"/>
      </dsp:txXfrm>
    </dsp:sp>
    <dsp:sp modelId="{3D7C1A6D-EEE7-4F33-838A-50E2DC6A0EAA}">
      <dsp:nvSpPr>
        <dsp:cNvPr id="0" name=""/>
        <dsp:cNvSpPr/>
      </dsp:nvSpPr>
      <dsp:spPr>
        <a:xfrm>
          <a:off x="1031" y="212148"/>
          <a:ext cx="1104379" cy="662627"/>
        </a:xfrm>
        <a:prstGeom prst="rect">
          <a:avLst/>
        </a:prstGeom>
        <a:gradFill rotWithShape="0">
          <a:gsLst>
            <a:gs pos="0">
              <a:schemeClr val="accent1">
                <a:hueOff val="0"/>
                <a:satOff val="0"/>
                <a:lumOff val="0"/>
                <a:alphaOff val="0"/>
                <a:tint val="74000"/>
              </a:schemeClr>
            </a:gs>
            <a:gs pos="49000">
              <a:schemeClr val="accent1">
                <a:hueOff val="0"/>
                <a:satOff val="0"/>
                <a:lumOff val="0"/>
                <a:alphaOff val="0"/>
                <a:tint val="96000"/>
                <a:shade val="84000"/>
                <a:satMod val="110000"/>
              </a:schemeClr>
            </a:gs>
            <a:gs pos="49100">
              <a:schemeClr val="accent1">
                <a:hueOff val="0"/>
                <a:satOff val="0"/>
                <a:lumOff val="0"/>
                <a:alphaOff val="0"/>
                <a:shade val="55000"/>
                <a:satMod val="150000"/>
              </a:schemeClr>
            </a:gs>
            <a:gs pos="92000">
              <a:schemeClr val="accent1">
                <a:hueOff val="0"/>
                <a:satOff val="0"/>
                <a:lumOff val="0"/>
                <a:alphaOff val="0"/>
                <a:tint val="98000"/>
                <a:shade val="90000"/>
                <a:satMod val="128000"/>
              </a:schemeClr>
            </a:gs>
            <a:gs pos="100000">
              <a:schemeClr val="accent1">
                <a:hueOff val="0"/>
                <a:satOff val="0"/>
                <a:lumOff val="0"/>
                <a:alphaOff val="0"/>
                <a:tint val="90000"/>
                <a:shade val="97000"/>
                <a:satMod val="128000"/>
              </a:schemeClr>
            </a:gs>
          </a:gsLst>
          <a:lin ang="5400000" scaled="1"/>
        </a:gradFill>
        <a:ln>
          <a:noFill/>
        </a:ln>
        <a:effectLst>
          <a:outerShdw blurRad="39000" dist="25400" dir="5400000" rotWithShape="0">
            <a:schemeClr val="accent1">
              <a:hueOff val="0"/>
              <a:satOff val="0"/>
              <a:lumOff val="0"/>
              <a:alphaOff val="0"/>
              <a:shade val="33000"/>
              <a:alpha val="83000"/>
            </a:scheme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4008" tIns="64008" rIns="64008" bIns="64008" numCol="1" spcCol="1270" anchor="ctr" anchorCtr="0">
          <a:noAutofit/>
        </a:bodyPr>
        <a:lstStyle/>
        <a:p>
          <a:pPr lvl="0" algn="ctr" defTabSz="400050">
            <a:lnSpc>
              <a:spcPct val="90000"/>
            </a:lnSpc>
            <a:spcBef>
              <a:spcPct val="0"/>
            </a:spcBef>
            <a:spcAft>
              <a:spcPct val="35000"/>
            </a:spcAft>
          </a:pPr>
          <a:r>
            <a:rPr lang="en-US" sz="900" kern="1200" dirty="0" smtClean="0"/>
            <a:t>Reset FD by opening RG.</a:t>
          </a:r>
          <a:endParaRPr lang="en-US" sz="900" kern="1200" dirty="0"/>
        </a:p>
      </dsp:txBody>
      <dsp:txXfrm>
        <a:off x="1031" y="212148"/>
        <a:ext cx="1104379" cy="662627"/>
      </dsp:txXfrm>
    </dsp:sp>
    <dsp:sp modelId="{8A7B4859-BA99-46C1-B573-314E1F173EEC}">
      <dsp:nvSpPr>
        <dsp:cNvPr id="0" name=""/>
        <dsp:cNvSpPr/>
      </dsp:nvSpPr>
      <dsp:spPr>
        <a:xfrm>
          <a:off x="2461996" y="497742"/>
          <a:ext cx="223407" cy="91440"/>
        </a:xfrm>
        <a:custGeom>
          <a:avLst/>
          <a:gdLst/>
          <a:ahLst/>
          <a:cxnLst/>
          <a:rect l="0" t="0" r="0" b="0"/>
          <a:pathLst>
            <a:path>
              <a:moveTo>
                <a:pt x="0" y="45720"/>
              </a:moveTo>
              <a:lnTo>
                <a:pt x="223407" y="45720"/>
              </a:lnTo>
            </a:path>
          </a:pathLst>
        </a:custGeom>
        <a:noFill/>
        <a:ln w="11430" cap="flat" cmpd="sng" algn="ctr">
          <a:solidFill>
            <a:schemeClr val="accent1">
              <a:hueOff val="0"/>
              <a:satOff val="0"/>
              <a:lumOff val="0"/>
              <a:alphaOff val="0"/>
            </a:schemeClr>
          </a:solidFill>
          <a:prstDash val="solid"/>
          <a:tailEnd type="arrow"/>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2567349" y="542192"/>
        <a:ext cx="12700" cy="2540"/>
      </dsp:txXfrm>
    </dsp:sp>
    <dsp:sp modelId="{20E6282B-1A87-43C8-B6F2-6158E353DD78}">
      <dsp:nvSpPr>
        <dsp:cNvPr id="0" name=""/>
        <dsp:cNvSpPr/>
      </dsp:nvSpPr>
      <dsp:spPr>
        <a:xfrm>
          <a:off x="1359417" y="212148"/>
          <a:ext cx="1104379" cy="662627"/>
        </a:xfrm>
        <a:prstGeom prst="rect">
          <a:avLst/>
        </a:prstGeom>
        <a:gradFill rotWithShape="0">
          <a:gsLst>
            <a:gs pos="0">
              <a:schemeClr val="accent1">
                <a:hueOff val="0"/>
                <a:satOff val="0"/>
                <a:lumOff val="0"/>
                <a:alphaOff val="0"/>
                <a:tint val="74000"/>
              </a:schemeClr>
            </a:gs>
            <a:gs pos="49000">
              <a:schemeClr val="accent1">
                <a:hueOff val="0"/>
                <a:satOff val="0"/>
                <a:lumOff val="0"/>
                <a:alphaOff val="0"/>
                <a:tint val="96000"/>
                <a:shade val="84000"/>
                <a:satMod val="110000"/>
              </a:schemeClr>
            </a:gs>
            <a:gs pos="49100">
              <a:schemeClr val="accent1">
                <a:hueOff val="0"/>
                <a:satOff val="0"/>
                <a:lumOff val="0"/>
                <a:alphaOff val="0"/>
                <a:shade val="55000"/>
                <a:satMod val="150000"/>
              </a:schemeClr>
            </a:gs>
            <a:gs pos="92000">
              <a:schemeClr val="accent1">
                <a:hueOff val="0"/>
                <a:satOff val="0"/>
                <a:lumOff val="0"/>
                <a:alphaOff val="0"/>
                <a:tint val="98000"/>
                <a:shade val="90000"/>
                <a:satMod val="128000"/>
              </a:schemeClr>
            </a:gs>
            <a:gs pos="100000">
              <a:schemeClr val="accent1">
                <a:hueOff val="0"/>
                <a:satOff val="0"/>
                <a:lumOff val="0"/>
                <a:alphaOff val="0"/>
                <a:tint val="90000"/>
                <a:shade val="97000"/>
                <a:satMod val="128000"/>
              </a:schemeClr>
            </a:gs>
          </a:gsLst>
          <a:lin ang="5400000" scaled="1"/>
        </a:gradFill>
        <a:ln>
          <a:noFill/>
        </a:ln>
        <a:effectLst>
          <a:outerShdw blurRad="39000" dist="25400" dir="5400000" rotWithShape="0">
            <a:schemeClr val="accent1">
              <a:hueOff val="0"/>
              <a:satOff val="0"/>
              <a:lumOff val="0"/>
              <a:alphaOff val="0"/>
              <a:shade val="33000"/>
              <a:alpha val="83000"/>
            </a:scheme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4008" tIns="64008" rIns="64008" bIns="64008" numCol="1" spcCol="1270" anchor="ctr" anchorCtr="0">
          <a:noAutofit/>
        </a:bodyPr>
        <a:lstStyle/>
        <a:p>
          <a:pPr lvl="0" algn="ctr" defTabSz="400050">
            <a:lnSpc>
              <a:spcPct val="90000"/>
            </a:lnSpc>
            <a:spcBef>
              <a:spcPct val="0"/>
            </a:spcBef>
            <a:spcAft>
              <a:spcPct val="35000"/>
            </a:spcAft>
          </a:pPr>
          <a:r>
            <a:rPr lang="en-US" sz="900" kern="1200" dirty="0" smtClean="0"/>
            <a:t>Measure “off” signal of FD using SF after reset.</a:t>
          </a:r>
          <a:endParaRPr lang="en-US" sz="900" kern="1200" dirty="0"/>
        </a:p>
      </dsp:txBody>
      <dsp:txXfrm>
        <a:off x="1359417" y="212148"/>
        <a:ext cx="1104379" cy="662627"/>
      </dsp:txXfrm>
    </dsp:sp>
    <dsp:sp modelId="{CAD531D7-C3AC-4A7A-8C97-FC178AD520C5}">
      <dsp:nvSpPr>
        <dsp:cNvPr id="0" name=""/>
        <dsp:cNvSpPr/>
      </dsp:nvSpPr>
      <dsp:spPr>
        <a:xfrm>
          <a:off x="3820382" y="497742"/>
          <a:ext cx="223407" cy="91440"/>
        </a:xfrm>
        <a:custGeom>
          <a:avLst/>
          <a:gdLst/>
          <a:ahLst/>
          <a:cxnLst/>
          <a:rect l="0" t="0" r="0" b="0"/>
          <a:pathLst>
            <a:path>
              <a:moveTo>
                <a:pt x="0" y="45720"/>
              </a:moveTo>
              <a:lnTo>
                <a:pt x="223407" y="45720"/>
              </a:lnTo>
            </a:path>
          </a:pathLst>
        </a:custGeom>
        <a:noFill/>
        <a:ln w="11430" cap="flat" cmpd="sng" algn="ctr">
          <a:solidFill>
            <a:schemeClr val="accent1">
              <a:hueOff val="0"/>
              <a:satOff val="0"/>
              <a:lumOff val="0"/>
              <a:alphaOff val="0"/>
            </a:schemeClr>
          </a:solidFill>
          <a:prstDash val="solid"/>
          <a:tailEnd type="arrow"/>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925736" y="542192"/>
        <a:ext cx="12700" cy="2540"/>
      </dsp:txXfrm>
    </dsp:sp>
    <dsp:sp modelId="{3832B943-2F71-4E87-909F-DE3F78FC7E18}">
      <dsp:nvSpPr>
        <dsp:cNvPr id="0" name=""/>
        <dsp:cNvSpPr/>
      </dsp:nvSpPr>
      <dsp:spPr>
        <a:xfrm>
          <a:off x="2717803" y="212148"/>
          <a:ext cx="1104379" cy="662627"/>
        </a:xfrm>
        <a:prstGeom prst="rect">
          <a:avLst/>
        </a:prstGeom>
        <a:gradFill rotWithShape="0">
          <a:gsLst>
            <a:gs pos="0">
              <a:schemeClr val="accent1">
                <a:hueOff val="0"/>
                <a:satOff val="0"/>
                <a:lumOff val="0"/>
                <a:alphaOff val="0"/>
                <a:tint val="74000"/>
              </a:schemeClr>
            </a:gs>
            <a:gs pos="49000">
              <a:schemeClr val="accent1">
                <a:hueOff val="0"/>
                <a:satOff val="0"/>
                <a:lumOff val="0"/>
                <a:alphaOff val="0"/>
                <a:tint val="96000"/>
                <a:shade val="84000"/>
                <a:satMod val="110000"/>
              </a:schemeClr>
            </a:gs>
            <a:gs pos="49100">
              <a:schemeClr val="accent1">
                <a:hueOff val="0"/>
                <a:satOff val="0"/>
                <a:lumOff val="0"/>
                <a:alphaOff val="0"/>
                <a:shade val="55000"/>
                <a:satMod val="150000"/>
              </a:schemeClr>
            </a:gs>
            <a:gs pos="92000">
              <a:schemeClr val="accent1">
                <a:hueOff val="0"/>
                <a:satOff val="0"/>
                <a:lumOff val="0"/>
                <a:alphaOff val="0"/>
                <a:tint val="98000"/>
                <a:shade val="90000"/>
                <a:satMod val="128000"/>
              </a:schemeClr>
            </a:gs>
            <a:gs pos="100000">
              <a:schemeClr val="accent1">
                <a:hueOff val="0"/>
                <a:satOff val="0"/>
                <a:lumOff val="0"/>
                <a:alphaOff val="0"/>
                <a:tint val="90000"/>
                <a:shade val="97000"/>
                <a:satMod val="128000"/>
              </a:schemeClr>
            </a:gs>
          </a:gsLst>
          <a:lin ang="5400000" scaled="1"/>
        </a:gradFill>
        <a:ln>
          <a:noFill/>
        </a:ln>
        <a:effectLst>
          <a:outerShdw blurRad="39000" dist="25400" dir="5400000" rotWithShape="0">
            <a:schemeClr val="accent1">
              <a:hueOff val="0"/>
              <a:satOff val="0"/>
              <a:lumOff val="0"/>
              <a:alphaOff val="0"/>
              <a:shade val="33000"/>
              <a:alpha val="83000"/>
            </a:scheme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4008" tIns="64008" rIns="64008" bIns="64008" numCol="1" spcCol="1270" anchor="ctr" anchorCtr="0">
          <a:noAutofit/>
        </a:bodyPr>
        <a:lstStyle/>
        <a:p>
          <a:pPr lvl="0" algn="ctr" defTabSz="400050">
            <a:lnSpc>
              <a:spcPct val="90000"/>
            </a:lnSpc>
            <a:spcBef>
              <a:spcPct val="0"/>
            </a:spcBef>
            <a:spcAft>
              <a:spcPct val="35000"/>
            </a:spcAft>
          </a:pPr>
          <a:r>
            <a:rPr lang="en-US" sz="900" kern="1200" dirty="0" smtClean="0"/>
            <a:t>Charge integrates in PPD.</a:t>
          </a:r>
          <a:endParaRPr lang="en-US" sz="900" kern="1200" dirty="0"/>
        </a:p>
      </dsp:txBody>
      <dsp:txXfrm>
        <a:off x="2717803" y="212148"/>
        <a:ext cx="1104379" cy="662627"/>
      </dsp:txXfrm>
    </dsp:sp>
    <dsp:sp modelId="{CD6EBEB3-AA6B-4E23-8E09-41C9E33D056F}">
      <dsp:nvSpPr>
        <dsp:cNvPr id="0" name=""/>
        <dsp:cNvSpPr/>
      </dsp:nvSpPr>
      <dsp:spPr>
        <a:xfrm>
          <a:off x="553220" y="872975"/>
          <a:ext cx="4075158" cy="759293"/>
        </a:xfrm>
        <a:custGeom>
          <a:avLst/>
          <a:gdLst/>
          <a:ahLst/>
          <a:cxnLst/>
          <a:rect l="0" t="0" r="0" b="0"/>
          <a:pathLst>
            <a:path>
              <a:moveTo>
                <a:pt x="4075158" y="0"/>
              </a:moveTo>
              <a:lnTo>
                <a:pt x="4075158" y="396746"/>
              </a:lnTo>
              <a:lnTo>
                <a:pt x="0" y="396746"/>
              </a:lnTo>
              <a:lnTo>
                <a:pt x="0" y="759293"/>
              </a:lnTo>
            </a:path>
          </a:pathLst>
        </a:custGeom>
        <a:noFill/>
        <a:ln w="11430" cap="flat" cmpd="sng" algn="ctr">
          <a:solidFill>
            <a:schemeClr val="accent1">
              <a:hueOff val="0"/>
              <a:satOff val="0"/>
              <a:lumOff val="0"/>
              <a:alphaOff val="0"/>
            </a:schemeClr>
          </a:solidFill>
          <a:prstDash val="solid"/>
          <a:tailEnd type="arrow"/>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2487024" y="1251352"/>
        <a:ext cx="207550" cy="2540"/>
      </dsp:txXfrm>
    </dsp:sp>
    <dsp:sp modelId="{70D6A884-0529-4C4F-A0E7-EC35EC80F5DB}">
      <dsp:nvSpPr>
        <dsp:cNvPr id="0" name=""/>
        <dsp:cNvSpPr/>
      </dsp:nvSpPr>
      <dsp:spPr>
        <a:xfrm>
          <a:off x="4076189" y="212148"/>
          <a:ext cx="1104379" cy="662627"/>
        </a:xfrm>
        <a:prstGeom prst="rect">
          <a:avLst/>
        </a:prstGeom>
        <a:gradFill rotWithShape="0">
          <a:gsLst>
            <a:gs pos="0">
              <a:schemeClr val="accent1">
                <a:hueOff val="0"/>
                <a:satOff val="0"/>
                <a:lumOff val="0"/>
                <a:alphaOff val="0"/>
                <a:tint val="74000"/>
              </a:schemeClr>
            </a:gs>
            <a:gs pos="49000">
              <a:schemeClr val="accent1">
                <a:hueOff val="0"/>
                <a:satOff val="0"/>
                <a:lumOff val="0"/>
                <a:alphaOff val="0"/>
                <a:tint val="96000"/>
                <a:shade val="84000"/>
                <a:satMod val="110000"/>
              </a:schemeClr>
            </a:gs>
            <a:gs pos="49100">
              <a:schemeClr val="accent1">
                <a:hueOff val="0"/>
                <a:satOff val="0"/>
                <a:lumOff val="0"/>
                <a:alphaOff val="0"/>
                <a:shade val="55000"/>
                <a:satMod val="150000"/>
              </a:schemeClr>
            </a:gs>
            <a:gs pos="92000">
              <a:schemeClr val="accent1">
                <a:hueOff val="0"/>
                <a:satOff val="0"/>
                <a:lumOff val="0"/>
                <a:alphaOff val="0"/>
                <a:tint val="98000"/>
                <a:shade val="90000"/>
                <a:satMod val="128000"/>
              </a:schemeClr>
            </a:gs>
            <a:gs pos="100000">
              <a:schemeClr val="accent1">
                <a:hueOff val="0"/>
                <a:satOff val="0"/>
                <a:lumOff val="0"/>
                <a:alphaOff val="0"/>
                <a:tint val="90000"/>
                <a:shade val="97000"/>
                <a:satMod val="128000"/>
              </a:schemeClr>
            </a:gs>
          </a:gsLst>
          <a:lin ang="5400000" scaled="1"/>
        </a:gradFill>
        <a:ln>
          <a:noFill/>
        </a:ln>
        <a:effectLst>
          <a:outerShdw blurRad="39000" dist="25400" dir="5400000" rotWithShape="0">
            <a:schemeClr val="accent1">
              <a:hueOff val="0"/>
              <a:satOff val="0"/>
              <a:lumOff val="0"/>
              <a:alphaOff val="0"/>
              <a:shade val="33000"/>
              <a:alpha val="83000"/>
            </a:scheme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4008" tIns="64008" rIns="64008" bIns="64008" numCol="1" spcCol="1270" anchor="ctr" anchorCtr="0">
          <a:noAutofit/>
        </a:bodyPr>
        <a:lstStyle/>
        <a:p>
          <a:pPr lvl="0" algn="ctr" defTabSz="400050">
            <a:lnSpc>
              <a:spcPct val="90000"/>
            </a:lnSpc>
            <a:spcBef>
              <a:spcPct val="0"/>
            </a:spcBef>
            <a:spcAft>
              <a:spcPct val="35000"/>
            </a:spcAft>
          </a:pPr>
          <a:r>
            <a:rPr lang="en-US" sz="900" kern="1200" dirty="0" smtClean="0"/>
            <a:t>Transfer charge to FD by opening TG.</a:t>
          </a:r>
          <a:endParaRPr lang="en-US" sz="900" kern="1200" dirty="0"/>
        </a:p>
      </dsp:txBody>
      <dsp:txXfrm>
        <a:off x="4076189" y="212148"/>
        <a:ext cx="1104379" cy="662627"/>
      </dsp:txXfrm>
    </dsp:sp>
    <dsp:sp modelId="{9C38F09D-A5ED-4109-9CDB-7EE8CD5E4E20}">
      <dsp:nvSpPr>
        <dsp:cNvPr id="0" name=""/>
        <dsp:cNvSpPr/>
      </dsp:nvSpPr>
      <dsp:spPr>
        <a:xfrm>
          <a:off x="1103610" y="1950263"/>
          <a:ext cx="223407" cy="91440"/>
        </a:xfrm>
        <a:custGeom>
          <a:avLst/>
          <a:gdLst/>
          <a:ahLst/>
          <a:cxnLst/>
          <a:rect l="0" t="0" r="0" b="0"/>
          <a:pathLst>
            <a:path>
              <a:moveTo>
                <a:pt x="0" y="45720"/>
              </a:moveTo>
              <a:lnTo>
                <a:pt x="223407" y="45720"/>
              </a:lnTo>
            </a:path>
          </a:pathLst>
        </a:custGeom>
        <a:noFill/>
        <a:ln w="11430" cap="flat" cmpd="sng" algn="ctr">
          <a:solidFill>
            <a:schemeClr val="accent1">
              <a:hueOff val="0"/>
              <a:satOff val="0"/>
              <a:lumOff val="0"/>
              <a:alphaOff val="0"/>
            </a:schemeClr>
          </a:solidFill>
          <a:prstDash val="solid"/>
          <a:tailEnd type="arrow"/>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1208963" y="1994713"/>
        <a:ext cx="12700" cy="2540"/>
      </dsp:txXfrm>
    </dsp:sp>
    <dsp:sp modelId="{96EA1637-208F-475A-A78C-98BB5DDB2571}">
      <dsp:nvSpPr>
        <dsp:cNvPr id="0" name=""/>
        <dsp:cNvSpPr/>
      </dsp:nvSpPr>
      <dsp:spPr>
        <a:xfrm>
          <a:off x="1031" y="1664669"/>
          <a:ext cx="1104379" cy="662627"/>
        </a:xfrm>
        <a:prstGeom prst="rect">
          <a:avLst/>
        </a:prstGeom>
        <a:gradFill rotWithShape="0">
          <a:gsLst>
            <a:gs pos="0">
              <a:schemeClr val="accent1">
                <a:hueOff val="0"/>
                <a:satOff val="0"/>
                <a:lumOff val="0"/>
                <a:alphaOff val="0"/>
                <a:tint val="74000"/>
              </a:schemeClr>
            </a:gs>
            <a:gs pos="49000">
              <a:schemeClr val="accent1">
                <a:hueOff val="0"/>
                <a:satOff val="0"/>
                <a:lumOff val="0"/>
                <a:alphaOff val="0"/>
                <a:tint val="96000"/>
                <a:shade val="84000"/>
                <a:satMod val="110000"/>
              </a:schemeClr>
            </a:gs>
            <a:gs pos="49100">
              <a:schemeClr val="accent1">
                <a:hueOff val="0"/>
                <a:satOff val="0"/>
                <a:lumOff val="0"/>
                <a:alphaOff val="0"/>
                <a:shade val="55000"/>
                <a:satMod val="150000"/>
              </a:schemeClr>
            </a:gs>
            <a:gs pos="92000">
              <a:schemeClr val="accent1">
                <a:hueOff val="0"/>
                <a:satOff val="0"/>
                <a:lumOff val="0"/>
                <a:alphaOff val="0"/>
                <a:tint val="98000"/>
                <a:shade val="90000"/>
                <a:satMod val="128000"/>
              </a:schemeClr>
            </a:gs>
            <a:gs pos="100000">
              <a:schemeClr val="accent1">
                <a:hueOff val="0"/>
                <a:satOff val="0"/>
                <a:lumOff val="0"/>
                <a:alphaOff val="0"/>
                <a:tint val="90000"/>
                <a:shade val="97000"/>
                <a:satMod val="128000"/>
              </a:schemeClr>
            </a:gs>
          </a:gsLst>
          <a:lin ang="5400000" scaled="1"/>
        </a:gradFill>
        <a:ln>
          <a:noFill/>
        </a:ln>
        <a:effectLst>
          <a:outerShdw blurRad="39000" dist="25400" dir="5400000" rotWithShape="0">
            <a:schemeClr val="accent1">
              <a:hueOff val="0"/>
              <a:satOff val="0"/>
              <a:lumOff val="0"/>
              <a:alphaOff val="0"/>
              <a:shade val="33000"/>
              <a:alpha val="83000"/>
            </a:scheme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4008" tIns="64008" rIns="64008" bIns="64008" numCol="1" spcCol="1270" anchor="ctr" anchorCtr="0">
          <a:noAutofit/>
        </a:bodyPr>
        <a:lstStyle/>
        <a:p>
          <a:pPr lvl="0" algn="ctr" defTabSz="400050">
            <a:lnSpc>
              <a:spcPct val="90000"/>
            </a:lnSpc>
            <a:spcBef>
              <a:spcPct val="0"/>
            </a:spcBef>
            <a:spcAft>
              <a:spcPct val="35000"/>
            </a:spcAft>
          </a:pPr>
          <a:r>
            <a:rPr lang="en-US" sz="900" kern="1200" dirty="0" smtClean="0"/>
            <a:t>Measure “on” signal of FD using SF after reset.</a:t>
          </a:r>
          <a:endParaRPr lang="en-US" sz="900" kern="1200" dirty="0"/>
        </a:p>
      </dsp:txBody>
      <dsp:txXfrm>
        <a:off x="1031" y="1664669"/>
        <a:ext cx="1104379" cy="662627"/>
      </dsp:txXfrm>
    </dsp:sp>
    <dsp:sp modelId="{F155005E-0D5F-4C8A-8E06-04AE9D561DE0}">
      <dsp:nvSpPr>
        <dsp:cNvPr id="0" name=""/>
        <dsp:cNvSpPr/>
      </dsp:nvSpPr>
      <dsp:spPr>
        <a:xfrm>
          <a:off x="2461996" y="1950263"/>
          <a:ext cx="223407" cy="91440"/>
        </a:xfrm>
        <a:custGeom>
          <a:avLst/>
          <a:gdLst/>
          <a:ahLst/>
          <a:cxnLst/>
          <a:rect l="0" t="0" r="0" b="0"/>
          <a:pathLst>
            <a:path>
              <a:moveTo>
                <a:pt x="0" y="45720"/>
              </a:moveTo>
              <a:lnTo>
                <a:pt x="223407" y="45720"/>
              </a:lnTo>
            </a:path>
          </a:pathLst>
        </a:custGeom>
        <a:noFill/>
        <a:ln w="11430" cap="flat" cmpd="sng" algn="ctr">
          <a:solidFill>
            <a:schemeClr val="accent1">
              <a:hueOff val="0"/>
              <a:satOff val="0"/>
              <a:lumOff val="0"/>
              <a:alphaOff val="0"/>
            </a:schemeClr>
          </a:solidFill>
          <a:prstDash val="solid"/>
          <a:tailEnd type="arrow"/>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2567349" y="1994713"/>
        <a:ext cx="12700" cy="2540"/>
      </dsp:txXfrm>
    </dsp:sp>
    <dsp:sp modelId="{77BC1C24-95ED-4416-A0A5-E98C3C49C2D9}">
      <dsp:nvSpPr>
        <dsp:cNvPr id="0" name=""/>
        <dsp:cNvSpPr/>
      </dsp:nvSpPr>
      <dsp:spPr>
        <a:xfrm>
          <a:off x="1359417" y="1664669"/>
          <a:ext cx="1104379" cy="662627"/>
        </a:xfrm>
        <a:prstGeom prst="rect">
          <a:avLst/>
        </a:prstGeom>
        <a:gradFill rotWithShape="0">
          <a:gsLst>
            <a:gs pos="0">
              <a:schemeClr val="accent1">
                <a:hueOff val="0"/>
                <a:satOff val="0"/>
                <a:lumOff val="0"/>
                <a:alphaOff val="0"/>
                <a:tint val="74000"/>
              </a:schemeClr>
            </a:gs>
            <a:gs pos="49000">
              <a:schemeClr val="accent1">
                <a:hueOff val="0"/>
                <a:satOff val="0"/>
                <a:lumOff val="0"/>
                <a:alphaOff val="0"/>
                <a:tint val="96000"/>
                <a:shade val="84000"/>
                <a:satMod val="110000"/>
              </a:schemeClr>
            </a:gs>
            <a:gs pos="49100">
              <a:schemeClr val="accent1">
                <a:hueOff val="0"/>
                <a:satOff val="0"/>
                <a:lumOff val="0"/>
                <a:alphaOff val="0"/>
                <a:shade val="55000"/>
                <a:satMod val="150000"/>
              </a:schemeClr>
            </a:gs>
            <a:gs pos="92000">
              <a:schemeClr val="accent1">
                <a:hueOff val="0"/>
                <a:satOff val="0"/>
                <a:lumOff val="0"/>
                <a:alphaOff val="0"/>
                <a:tint val="98000"/>
                <a:shade val="90000"/>
                <a:satMod val="128000"/>
              </a:schemeClr>
            </a:gs>
            <a:gs pos="100000">
              <a:schemeClr val="accent1">
                <a:hueOff val="0"/>
                <a:satOff val="0"/>
                <a:lumOff val="0"/>
                <a:alphaOff val="0"/>
                <a:tint val="90000"/>
                <a:shade val="97000"/>
                <a:satMod val="128000"/>
              </a:schemeClr>
            </a:gs>
          </a:gsLst>
          <a:lin ang="5400000" scaled="1"/>
        </a:gradFill>
        <a:ln>
          <a:noFill/>
        </a:ln>
        <a:effectLst>
          <a:outerShdw blurRad="39000" dist="25400" dir="5400000" rotWithShape="0">
            <a:schemeClr val="accent1">
              <a:hueOff val="0"/>
              <a:satOff val="0"/>
              <a:lumOff val="0"/>
              <a:alphaOff val="0"/>
              <a:shade val="33000"/>
              <a:alpha val="83000"/>
            </a:scheme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4008" tIns="64008" rIns="64008" bIns="64008" numCol="1" spcCol="1270" anchor="ctr" anchorCtr="0">
          <a:noAutofit/>
        </a:bodyPr>
        <a:lstStyle/>
        <a:p>
          <a:pPr lvl="0" algn="ctr" defTabSz="400050">
            <a:lnSpc>
              <a:spcPct val="90000"/>
            </a:lnSpc>
            <a:spcBef>
              <a:spcPct val="0"/>
            </a:spcBef>
            <a:spcAft>
              <a:spcPct val="35000"/>
            </a:spcAft>
          </a:pPr>
          <a:r>
            <a:rPr lang="en-US" sz="900" kern="1200" dirty="0" smtClean="0"/>
            <a:t>Use “on” and “off” values in CDS sampling of signal.</a:t>
          </a:r>
          <a:endParaRPr lang="en-US" sz="900" kern="1200" dirty="0"/>
        </a:p>
      </dsp:txBody>
      <dsp:txXfrm>
        <a:off x="1359417" y="1664669"/>
        <a:ext cx="1104379" cy="662627"/>
      </dsp:txXfrm>
    </dsp:sp>
    <dsp:sp modelId="{2ADE9C32-82BD-48B9-9CA3-5C7865481371}">
      <dsp:nvSpPr>
        <dsp:cNvPr id="0" name=""/>
        <dsp:cNvSpPr/>
      </dsp:nvSpPr>
      <dsp:spPr>
        <a:xfrm>
          <a:off x="3820382" y="1950263"/>
          <a:ext cx="223407" cy="91440"/>
        </a:xfrm>
        <a:custGeom>
          <a:avLst/>
          <a:gdLst/>
          <a:ahLst/>
          <a:cxnLst/>
          <a:rect l="0" t="0" r="0" b="0"/>
          <a:pathLst>
            <a:path>
              <a:moveTo>
                <a:pt x="0" y="45720"/>
              </a:moveTo>
              <a:lnTo>
                <a:pt x="223407" y="45720"/>
              </a:lnTo>
            </a:path>
          </a:pathLst>
        </a:custGeom>
        <a:noFill/>
        <a:ln w="11430" cap="flat" cmpd="sng" algn="ctr">
          <a:solidFill>
            <a:schemeClr val="accent1">
              <a:hueOff val="0"/>
              <a:satOff val="0"/>
              <a:lumOff val="0"/>
              <a:alphaOff val="0"/>
            </a:schemeClr>
          </a:solidFill>
          <a:prstDash val="solid"/>
          <a:tailEnd type="arrow"/>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925736" y="1994713"/>
        <a:ext cx="12700" cy="2540"/>
      </dsp:txXfrm>
    </dsp:sp>
    <dsp:sp modelId="{B9CE101E-1F90-46D9-9E91-BFA30B64EFDD}">
      <dsp:nvSpPr>
        <dsp:cNvPr id="0" name=""/>
        <dsp:cNvSpPr/>
      </dsp:nvSpPr>
      <dsp:spPr>
        <a:xfrm>
          <a:off x="2717803" y="1664669"/>
          <a:ext cx="1104379" cy="662627"/>
        </a:xfrm>
        <a:prstGeom prst="rect">
          <a:avLst/>
        </a:prstGeom>
        <a:gradFill rotWithShape="0">
          <a:gsLst>
            <a:gs pos="0">
              <a:schemeClr val="accent1">
                <a:hueOff val="0"/>
                <a:satOff val="0"/>
                <a:lumOff val="0"/>
                <a:alphaOff val="0"/>
                <a:tint val="74000"/>
              </a:schemeClr>
            </a:gs>
            <a:gs pos="49000">
              <a:schemeClr val="accent1">
                <a:hueOff val="0"/>
                <a:satOff val="0"/>
                <a:lumOff val="0"/>
                <a:alphaOff val="0"/>
                <a:tint val="96000"/>
                <a:shade val="84000"/>
                <a:satMod val="110000"/>
              </a:schemeClr>
            </a:gs>
            <a:gs pos="49100">
              <a:schemeClr val="accent1">
                <a:hueOff val="0"/>
                <a:satOff val="0"/>
                <a:lumOff val="0"/>
                <a:alphaOff val="0"/>
                <a:shade val="55000"/>
                <a:satMod val="150000"/>
              </a:schemeClr>
            </a:gs>
            <a:gs pos="92000">
              <a:schemeClr val="accent1">
                <a:hueOff val="0"/>
                <a:satOff val="0"/>
                <a:lumOff val="0"/>
                <a:alphaOff val="0"/>
                <a:tint val="98000"/>
                <a:shade val="90000"/>
                <a:satMod val="128000"/>
              </a:schemeClr>
            </a:gs>
            <a:gs pos="100000">
              <a:schemeClr val="accent1">
                <a:hueOff val="0"/>
                <a:satOff val="0"/>
                <a:lumOff val="0"/>
                <a:alphaOff val="0"/>
                <a:tint val="90000"/>
                <a:shade val="97000"/>
                <a:satMod val="128000"/>
              </a:schemeClr>
            </a:gs>
          </a:gsLst>
          <a:lin ang="5400000" scaled="1"/>
        </a:gradFill>
        <a:ln>
          <a:noFill/>
        </a:ln>
        <a:effectLst>
          <a:outerShdw blurRad="39000" dist="25400" dir="5400000" rotWithShape="0">
            <a:schemeClr val="accent1">
              <a:hueOff val="0"/>
              <a:satOff val="0"/>
              <a:lumOff val="0"/>
              <a:alphaOff val="0"/>
              <a:shade val="33000"/>
              <a:alpha val="83000"/>
            </a:scheme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4008" tIns="64008" rIns="64008" bIns="64008" numCol="1" spcCol="1270" anchor="ctr" anchorCtr="0">
          <a:noAutofit/>
        </a:bodyPr>
        <a:lstStyle/>
        <a:p>
          <a:pPr lvl="0" algn="ctr" defTabSz="400050">
            <a:lnSpc>
              <a:spcPct val="90000"/>
            </a:lnSpc>
            <a:spcBef>
              <a:spcPct val="0"/>
            </a:spcBef>
            <a:spcAft>
              <a:spcPct val="35000"/>
            </a:spcAft>
          </a:pPr>
          <a:r>
            <a:rPr lang="en-US" sz="900" kern="1200" dirty="0" smtClean="0"/>
            <a:t>Single-slope ADC converts analog voltage to digital value.</a:t>
          </a:r>
          <a:endParaRPr lang="en-US" sz="900" kern="1200" dirty="0"/>
        </a:p>
      </dsp:txBody>
      <dsp:txXfrm>
        <a:off x="2717803" y="1664669"/>
        <a:ext cx="1104379" cy="662627"/>
      </dsp:txXfrm>
    </dsp:sp>
    <dsp:sp modelId="{F80457B6-6BF1-4787-82CE-CFCF86F5569F}">
      <dsp:nvSpPr>
        <dsp:cNvPr id="0" name=""/>
        <dsp:cNvSpPr/>
      </dsp:nvSpPr>
      <dsp:spPr>
        <a:xfrm>
          <a:off x="4076189" y="1664669"/>
          <a:ext cx="1104379" cy="662627"/>
        </a:xfrm>
        <a:prstGeom prst="rect">
          <a:avLst/>
        </a:prstGeom>
        <a:gradFill rotWithShape="0">
          <a:gsLst>
            <a:gs pos="0">
              <a:schemeClr val="accent1">
                <a:hueOff val="0"/>
                <a:satOff val="0"/>
                <a:lumOff val="0"/>
                <a:alphaOff val="0"/>
                <a:tint val="74000"/>
              </a:schemeClr>
            </a:gs>
            <a:gs pos="49000">
              <a:schemeClr val="accent1">
                <a:hueOff val="0"/>
                <a:satOff val="0"/>
                <a:lumOff val="0"/>
                <a:alphaOff val="0"/>
                <a:tint val="96000"/>
                <a:shade val="84000"/>
                <a:satMod val="110000"/>
              </a:schemeClr>
            </a:gs>
            <a:gs pos="49100">
              <a:schemeClr val="accent1">
                <a:hueOff val="0"/>
                <a:satOff val="0"/>
                <a:lumOff val="0"/>
                <a:alphaOff val="0"/>
                <a:shade val="55000"/>
                <a:satMod val="150000"/>
              </a:schemeClr>
            </a:gs>
            <a:gs pos="92000">
              <a:schemeClr val="accent1">
                <a:hueOff val="0"/>
                <a:satOff val="0"/>
                <a:lumOff val="0"/>
                <a:alphaOff val="0"/>
                <a:tint val="98000"/>
                <a:shade val="90000"/>
                <a:satMod val="128000"/>
              </a:schemeClr>
            </a:gs>
            <a:gs pos="100000">
              <a:schemeClr val="accent1">
                <a:hueOff val="0"/>
                <a:satOff val="0"/>
                <a:lumOff val="0"/>
                <a:alphaOff val="0"/>
                <a:tint val="90000"/>
                <a:shade val="97000"/>
                <a:satMod val="128000"/>
              </a:schemeClr>
            </a:gs>
          </a:gsLst>
          <a:lin ang="5400000" scaled="1"/>
        </a:gradFill>
        <a:ln>
          <a:noFill/>
        </a:ln>
        <a:effectLst>
          <a:outerShdw blurRad="39000" dist="25400" dir="5400000" rotWithShape="0">
            <a:schemeClr val="accent1">
              <a:hueOff val="0"/>
              <a:satOff val="0"/>
              <a:lumOff val="0"/>
              <a:alphaOff val="0"/>
              <a:shade val="33000"/>
              <a:alpha val="83000"/>
            </a:scheme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4008" tIns="64008" rIns="64008" bIns="64008" numCol="1" spcCol="1270" anchor="ctr" anchorCtr="0">
          <a:noAutofit/>
        </a:bodyPr>
        <a:lstStyle/>
        <a:p>
          <a:pPr lvl="0" algn="ctr" defTabSz="400050">
            <a:lnSpc>
              <a:spcPct val="90000"/>
            </a:lnSpc>
            <a:spcBef>
              <a:spcPct val="0"/>
            </a:spcBef>
            <a:spcAft>
              <a:spcPct val="35000"/>
            </a:spcAft>
          </a:pPr>
          <a:r>
            <a:rPr lang="en-US" sz="900" kern="1200" dirty="0" smtClean="0"/>
            <a:t>Reset FD by opening RG.</a:t>
          </a:r>
          <a:endParaRPr lang="en-US" sz="900" kern="1200" dirty="0"/>
        </a:p>
      </dsp:txBody>
      <dsp:txXfrm>
        <a:off x="4076189" y="1664669"/>
        <a:ext cx="1104379" cy="66262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ACF3AA-5705-4954-9D8A-069E269E073C}">
      <dsp:nvSpPr>
        <dsp:cNvPr id="0" name=""/>
        <dsp:cNvSpPr/>
      </dsp:nvSpPr>
      <dsp:spPr>
        <a:xfrm>
          <a:off x="0" y="283125"/>
          <a:ext cx="10515600" cy="459112"/>
        </a:xfrm>
        <a:prstGeom prst="rect">
          <a:avLst/>
        </a:prstGeom>
        <a:solidFill>
          <a:schemeClr val="lt1">
            <a:alpha val="90000"/>
            <a:hueOff val="0"/>
            <a:satOff val="0"/>
            <a:lumOff val="0"/>
            <a:alphaOff val="0"/>
          </a:schemeClr>
        </a:solidFill>
        <a:ln w="400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16127" tIns="229108" rIns="816127" bIns="78232" numCol="1" spcCol="1270" anchor="t" anchorCtr="0">
          <a:noAutofit/>
        </a:bodyPr>
        <a:lstStyle/>
        <a:p>
          <a:pPr marL="57150" lvl="1" indent="-57150" algn="l" defTabSz="488950">
            <a:lnSpc>
              <a:spcPct val="90000"/>
            </a:lnSpc>
            <a:spcBef>
              <a:spcPct val="0"/>
            </a:spcBef>
            <a:spcAft>
              <a:spcPct val="15000"/>
            </a:spcAft>
            <a:buChar char="••"/>
          </a:pPr>
          <a:r>
            <a:rPr lang="en-US" sz="1100" b="1" kern="1200" dirty="0"/>
            <a:t>Edwin Alexani</a:t>
          </a:r>
          <a:r>
            <a:rPr lang="en-US" sz="1100" kern="1200" dirty="0"/>
            <a:t>, Justin P. Gallagher, Donald F. Figer. </a:t>
          </a:r>
          <a:r>
            <a:rPr lang="en-US" sz="1100" i="1" kern="1200" dirty="0"/>
            <a:t>JATIS, in press.</a:t>
          </a:r>
          <a:r>
            <a:rPr lang="en-US" sz="1100" kern="1200" dirty="0"/>
            <a:t> 2026.</a:t>
          </a:r>
        </a:p>
      </dsp:txBody>
      <dsp:txXfrm>
        <a:off x="0" y="283125"/>
        <a:ext cx="10515600" cy="459112"/>
      </dsp:txXfrm>
    </dsp:sp>
    <dsp:sp modelId="{D43FA74A-FCBB-412D-BDA3-A947004731F3}">
      <dsp:nvSpPr>
        <dsp:cNvPr id="0" name=""/>
        <dsp:cNvSpPr/>
      </dsp:nvSpPr>
      <dsp:spPr>
        <a:xfrm>
          <a:off x="525780" y="120765"/>
          <a:ext cx="7360920" cy="324720"/>
        </a:xfrm>
        <a:prstGeom prst="roundRect">
          <a:avLst/>
        </a:prstGeom>
        <a:solidFill>
          <a:schemeClr val="accent2">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lvl="0" algn="l" defTabSz="488950">
            <a:lnSpc>
              <a:spcPct val="90000"/>
            </a:lnSpc>
            <a:spcBef>
              <a:spcPct val="0"/>
            </a:spcBef>
            <a:spcAft>
              <a:spcPct val="35000"/>
            </a:spcAft>
          </a:pPr>
          <a:r>
            <a:rPr lang="en-US" sz="1100" kern="1200" dirty="0"/>
            <a:t>Single-photon counting CMOS detectors for the Habitable Worlds Observatory</a:t>
          </a:r>
        </a:p>
      </dsp:txBody>
      <dsp:txXfrm>
        <a:off x="541632" y="136617"/>
        <a:ext cx="7329216" cy="293016"/>
      </dsp:txXfrm>
    </dsp:sp>
    <dsp:sp modelId="{EBF7913D-E7F8-4BC1-8258-95C271DF2FAF}">
      <dsp:nvSpPr>
        <dsp:cNvPr id="0" name=""/>
        <dsp:cNvSpPr/>
      </dsp:nvSpPr>
      <dsp:spPr>
        <a:xfrm>
          <a:off x="0" y="963997"/>
          <a:ext cx="10515600" cy="459112"/>
        </a:xfrm>
        <a:prstGeom prst="rect">
          <a:avLst/>
        </a:prstGeom>
        <a:solidFill>
          <a:schemeClr val="lt1">
            <a:alpha val="90000"/>
            <a:hueOff val="0"/>
            <a:satOff val="0"/>
            <a:lumOff val="0"/>
            <a:alphaOff val="0"/>
          </a:schemeClr>
        </a:solidFill>
        <a:ln w="40000" cap="flat" cmpd="sng" algn="ctr">
          <a:solidFill>
            <a:schemeClr val="accent2">
              <a:hueOff val="1960845"/>
              <a:satOff val="-814"/>
              <a:lumOff val="267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16127" tIns="229108" rIns="816127" bIns="78232" numCol="1" spcCol="1270" anchor="t" anchorCtr="0">
          <a:noAutofit/>
        </a:bodyPr>
        <a:lstStyle/>
        <a:p>
          <a:pPr marL="57150" lvl="1" indent="-57150" algn="l" defTabSz="488950">
            <a:lnSpc>
              <a:spcPct val="90000"/>
            </a:lnSpc>
            <a:spcBef>
              <a:spcPct val="0"/>
            </a:spcBef>
            <a:spcAft>
              <a:spcPct val="15000"/>
            </a:spcAft>
            <a:buChar char="••"/>
          </a:pPr>
          <a:r>
            <a:rPr lang="en-US" sz="1100" kern="1200" dirty="0"/>
            <a:t>Justin P. Gallagher, Anthony </a:t>
          </a:r>
          <a:r>
            <a:rPr lang="en-US" sz="1100" kern="1200" dirty="0" err="1"/>
            <a:t>Tavana</a:t>
          </a:r>
          <a:r>
            <a:rPr lang="en-US" sz="1100" kern="1200" dirty="0"/>
            <a:t>, Dylan </a:t>
          </a:r>
          <a:r>
            <a:rPr lang="en-US" sz="1100" kern="1200" dirty="0" err="1"/>
            <a:t>Filosa</a:t>
          </a:r>
          <a:r>
            <a:rPr lang="en-US" sz="1100" kern="1200" dirty="0"/>
            <a:t>, </a:t>
          </a:r>
          <a:r>
            <a:rPr lang="en-US" sz="1100" b="1" kern="1200" dirty="0"/>
            <a:t>Edwin Alexani</a:t>
          </a:r>
          <a:r>
            <a:rPr lang="en-US" sz="1100" kern="1200" dirty="0"/>
            <a:t>, Scott Adler, Nova </a:t>
          </a:r>
          <a:r>
            <a:rPr lang="en-US" sz="1100" kern="1200" dirty="0" err="1"/>
            <a:t>Solvason</a:t>
          </a:r>
          <a:r>
            <a:rPr lang="en-US" sz="1100" kern="1200" dirty="0"/>
            <a:t>, Donald F. Figer. </a:t>
          </a:r>
          <a:r>
            <a:rPr lang="en-US" sz="1100" i="1" kern="1200" dirty="0"/>
            <a:t>Proceedings of SPIE.</a:t>
          </a:r>
          <a:r>
            <a:rPr lang="en-US" sz="1100" kern="1200" dirty="0"/>
            <a:t> 2026</a:t>
          </a:r>
        </a:p>
      </dsp:txBody>
      <dsp:txXfrm>
        <a:off x="0" y="963997"/>
        <a:ext cx="10515600" cy="459112"/>
      </dsp:txXfrm>
    </dsp:sp>
    <dsp:sp modelId="{692E4B5F-2D85-48B0-96E1-B9C0509B94D4}">
      <dsp:nvSpPr>
        <dsp:cNvPr id="0" name=""/>
        <dsp:cNvSpPr/>
      </dsp:nvSpPr>
      <dsp:spPr>
        <a:xfrm>
          <a:off x="525780" y="801637"/>
          <a:ext cx="7360920" cy="324720"/>
        </a:xfrm>
        <a:prstGeom prst="roundRect">
          <a:avLst/>
        </a:prstGeom>
        <a:solidFill>
          <a:schemeClr val="accent2">
            <a:hueOff val="1960845"/>
            <a:satOff val="-814"/>
            <a:lumOff val="2679"/>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lvl="0" algn="l" defTabSz="488950">
            <a:lnSpc>
              <a:spcPct val="90000"/>
            </a:lnSpc>
            <a:spcBef>
              <a:spcPct val="0"/>
            </a:spcBef>
            <a:spcAft>
              <a:spcPct val="35000"/>
            </a:spcAft>
          </a:pPr>
          <a:r>
            <a:rPr lang="en-US" sz="1100" kern="1200" dirty="0"/>
            <a:t>Single-photon sensing CMOS detectors for the Habitable Worlds Observatory</a:t>
          </a:r>
        </a:p>
      </dsp:txBody>
      <dsp:txXfrm>
        <a:off x="541632" y="817489"/>
        <a:ext cx="7329216" cy="293016"/>
      </dsp:txXfrm>
    </dsp:sp>
    <dsp:sp modelId="{AC04DBBD-7213-4320-B4DB-3D6AE7B4FCB3}">
      <dsp:nvSpPr>
        <dsp:cNvPr id="0" name=""/>
        <dsp:cNvSpPr/>
      </dsp:nvSpPr>
      <dsp:spPr>
        <a:xfrm>
          <a:off x="0" y="1644870"/>
          <a:ext cx="10515600" cy="459112"/>
        </a:xfrm>
        <a:prstGeom prst="rect">
          <a:avLst/>
        </a:prstGeom>
        <a:solidFill>
          <a:schemeClr val="lt1">
            <a:alpha val="90000"/>
            <a:hueOff val="0"/>
            <a:satOff val="0"/>
            <a:lumOff val="0"/>
            <a:alphaOff val="0"/>
          </a:schemeClr>
        </a:solidFill>
        <a:ln w="40000" cap="flat" cmpd="sng" algn="ctr">
          <a:solidFill>
            <a:schemeClr val="accent2">
              <a:hueOff val="3921691"/>
              <a:satOff val="-1629"/>
              <a:lumOff val="535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16127" tIns="229108" rIns="816127" bIns="78232" numCol="1" spcCol="1270" anchor="t" anchorCtr="0">
          <a:noAutofit/>
        </a:bodyPr>
        <a:lstStyle/>
        <a:p>
          <a:pPr marL="57150" lvl="1" indent="-57150" algn="l" defTabSz="488950">
            <a:lnSpc>
              <a:spcPct val="90000"/>
            </a:lnSpc>
            <a:spcBef>
              <a:spcPct val="0"/>
            </a:spcBef>
            <a:spcAft>
              <a:spcPct val="15000"/>
            </a:spcAft>
            <a:buChar char="••"/>
          </a:pPr>
          <a:r>
            <a:rPr lang="en-US" sz="1100" b="1" kern="1200" dirty="0"/>
            <a:t>Edwin Alexani</a:t>
          </a:r>
          <a:r>
            <a:rPr lang="en-US" sz="1100" kern="1200" dirty="0"/>
            <a:t>, Justin P. Gallagher, Donald F. Figer. </a:t>
          </a:r>
          <a:r>
            <a:rPr lang="en-US" sz="1100" i="1" kern="1200" dirty="0"/>
            <a:t>HWO25 Proceedings Part II: Mission Framework, Technology, and Broader Contributions.</a:t>
          </a:r>
          <a:r>
            <a:rPr lang="en-US" sz="1100" kern="1200" dirty="0"/>
            <a:t> 2025.</a:t>
          </a:r>
        </a:p>
      </dsp:txBody>
      <dsp:txXfrm>
        <a:off x="0" y="1644870"/>
        <a:ext cx="10515600" cy="459112"/>
      </dsp:txXfrm>
    </dsp:sp>
    <dsp:sp modelId="{2F687E88-D982-4A11-ACC6-594EA8F25B87}">
      <dsp:nvSpPr>
        <dsp:cNvPr id="0" name=""/>
        <dsp:cNvSpPr/>
      </dsp:nvSpPr>
      <dsp:spPr>
        <a:xfrm>
          <a:off x="525780" y="1482510"/>
          <a:ext cx="7360920" cy="324720"/>
        </a:xfrm>
        <a:prstGeom prst="roundRect">
          <a:avLst/>
        </a:prstGeom>
        <a:solidFill>
          <a:schemeClr val="accent2">
            <a:hueOff val="3921691"/>
            <a:satOff val="-1629"/>
            <a:lumOff val="5359"/>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lvl="0" algn="l" defTabSz="488950">
            <a:lnSpc>
              <a:spcPct val="90000"/>
            </a:lnSpc>
            <a:spcBef>
              <a:spcPct val="0"/>
            </a:spcBef>
            <a:spcAft>
              <a:spcPct val="35000"/>
            </a:spcAft>
          </a:pPr>
          <a:r>
            <a:rPr lang="en-US" sz="1100" kern="1200" dirty="0"/>
            <a:t>Single-Photon CMOS detectors for HWO</a:t>
          </a:r>
        </a:p>
      </dsp:txBody>
      <dsp:txXfrm>
        <a:off x="541632" y="1498362"/>
        <a:ext cx="7329216" cy="293016"/>
      </dsp:txXfrm>
    </dsp:sp>
    <dsp:sp modelId="{994F32CE-C181-4D57-802D-735E8100A1E4}">
      <dsp:nvSpPr>
        <dsp:cNvPr id="0" name=""/>
        <dsp:cNvSpPr/>
      </dsp:nvSpPr>
      <dsp:spPr>
        <a:xfrm>
          <a:off x="0" y="2325742"/>
          <a:ext cx="10515600" cy="459112"/>
        </a:xfrm>
        <a:prstGeom prst="rect">
          <a:avLst/>
        </a:prstGeom>
        <a:solidFill>
          <a:schemeClr val="lt1">
            <a:alpha val="90000"/>
            <a:hueOff val="0"/>
            <a:satOff val="0"/>
            <a:lumOff val="0"/>
            <a:alphaOff val="0"/>
          </a:schemeClr>
        </a:solidFill>
        <a:ln w="40000" cap="flat" cmpd="sng" algn="ctr">
          <a:solidFill>
            <a:schemeClr val="accent2">
              <a:hueOff val="5882536"/>
              <a:satOff val="-2443"/>
              <a:lumOff val="803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16127" tIns="229108" rIns="816127" bIns="78232" numCol="1" spcCol="1270" anchor="t" anchorCtr="0">
          <a:noAutofit/>
        </a:bodyPr>
        <a:lstStyle/>
        <a:p>
          <a:pPr marL="57150" lvl="1" indent="-57150" algn="l" defTabSz="488950">
            <a:lnSpc>
              <a:spcPct val="90000"/>
            </a:lnSpc>
            <a:spcBef>
              <a:spcPct val="0"/>
            </a:spcBef>
            <a:spcAft>
              <a:spcPct val="15000"/>
            </a:spcAft>
            <a:buChar char="••"/>
          </a:pPr>
          <a:r>
            <a:rPr lang="en-US" sz="1100" kern="1200" dirty="0"/>
            <a:t>Nicholas G. Ferraro, Jean L. Turner, Sara C. Beck, </a:t>
          </a:r>
          <a:r>
            <a:rPr lang="en-US" sz="1100" b="1" kern="1200" dirty="0"/>
            <a:t>Edwin Alexani</a:t>
          </a:r>
          <a:r>
            <a:rPr lang="en-US" sz="1100" kern="1200" dirty="0"/>
            <a:t>, Runa </a:t>
          </a:r>
          <a:r>
            <a:rPr lang="en-US" sz="1100" kern="1200" dirty="0" err="1"/>
            <a:t>Indrei</a:t>
          </a:r>
          <a:r>
            <a:rPr lang="en-US" sz="1100" kern="1200" dirty="0"/>
            <a:t>, Bethany M. Welch, </a:t>
          </a:r>
          <a:r>
            <a:rPr lang="en-US" sz="1100" kern="1200" dirty="0" err="1"/>
            <a:t>Tunhui</a:t>
          </a:r>
          <a:r>
            <a:rPr lang="en-US" sz="1100" kern="1200" dirty="0"/>
            <a:t> </a:t>
          </a:r>
          <a:r>
            <a:rPr lang="en-US" sz="1100" kern="1200" dirty="0" err="1"/>
            <a:t>Xie</a:t>
          </a:r>
          <a:r>
            <a:rPr lang="en-US" sz="1100" kern="1200" dirty="0"/>
            <a:t>. </a:t>
          </a:r>
          <a:r>
            <a:rPr lang="en-US" sz="1100" i="1" kern="1200" dirty="0"/>
            <a:t>The Astrophysical Journal. </a:t>
          </a:r>
          <a:r>
            <a:rPr lang="en-US" sz="1100" kern="1200" dirty="0"/>
            <a:t>2024.</a:t>
          </a:r>
        </a:p>
      </dsp:txBody>
      <dsp:txXfrm>
        <a:off x="0" y="2325742"/>
        <a:ext cx="10515600" cy="459112"/>
      </dsp:txXfrm>
    </dsp:sp>
    <dsp:sp modelId="{9C17C35A-C141-4184-AAF3-EAF79286A5AD}">
      <dsp:nvSpPr>
        <dsp:cNvPr id="0" name=""/>
        <dsp:cNvSpPr/>
      </dsp:nvSpPr>
      <dsp:spPr>
        <a:xfrm>
          <a:off x="525780" y="2163382"/>
          <a:ext cx="7360920" cy="324720"/>
        </a:xfrm>
        <a:prstGeom prst="roundRect">
          <a:avLst/>
        </a:prstGeom>
        <a:solidFill>
          <a:schemeClr val="accent2">
            <a:hueOff val="5882536"/>
            <a:satOff val="-2443"/>
            <a:lumOff val="8038"/>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lvl="0" algn="l" defTabSz="488950">
            <a:lnSpc>
              <a:spcPct val="90000"/>
            </a:lnSpc>
            <a:spcBef>
              <a:spcPct val="0"/>
            </a:spcBef>
            <a:spcAft>
              <a:spcPct val="35000"/>
            </a:spcAft>
          </a:pPr>
          <a:r>
            <a:rPr lang="en-US" sz="1100" kern="1200" dirty="0"/>
            <a:t>VLA 22 GHz Imaging of Massive Star Formation in Local Wolf-</a:t>
          </a:r>
          <a:r>
            <a:rPr lang="en-US" sz="1100" kern="1200" dirty="0" err="1"/>
            <a:t>Rayet</a:t>
          </a:r>
          <a:r>
            <a:rPr lang="en-US" sz="1100" kern="1200" dirty="0"/>
            <a:t> Galaxies</a:t>
          </a:r>
        </a:p>
      </dsp:txBody>
      <dsp:txXfrm>
        <a:off x="541632" y="2179234"/>
        <a:ext cx="7329216" cy="293016"/>
      </dsp:txXfrm>
    </dsp:sp>
    <dsp:sp modelId="{DC35522D-F814-4FC0-848C-DBFF9B9B9FBD}">
      <dsp:nvSpPr>
        <dsp:cNvPr id="0" name=""/>
        <dsp:cNvSpPr/>
      </dsp:nvSpPr>
      <dsp:spPr>
        <a:xfrm>
          <a:off x="0" y="3006615"/>
          <a:ext cx="10515600" cy="459112"/>
        </a:xfrm>
        <a:prstGeom prst="rect">
          <a:avLst/>
        </a:prstGeom>
        <a:solidFill>
          <a:schemeClr val="lt1">
            <a:alpha val="90000"/>
            <a:hueOff val="0"/>
            <a:satOff val="0"/>
            <a:lumOff val="0"/>
            <a:alphaOff val="0"/>
          </a:schemeClr>
        </a:solidFill>
        <a:ln w="40000" cap="flat" cmpd="sng" algn="ctr">
          <a:solidFill>
            <a:schemeClr val="accent2">
              <a:hueOff val="7843381"/>
              <a:satOff val="-3258"/>
              <a:lumOff val="1071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16127" tIns="229108" rIns="816127" bIns="78232" numCol="1" spcCol="1270" anchor="t" anchorCtr="0">
          <a:noAutofit/>
        </a:bodyPr>
        <a:lstStyle/>
        <a:p>
          <a:pPr marL="57150" lvl="1" indent="-57150" algn="l" defTabSz="488950">
            <a:lnSpc>
              <a:spcPct val="90000"/>
            </a:lnSpc>
            <a:spcBef>
              <a:spcPct val="0"/>
            </a:spcBef>
            <a:spcAft>
              <a:spcPct val="15000"/>
            </a:spcAft>
            <a:buChar char="••"/>
          </a:pPr>
          <a:r>
            <a:rPr lang="en-US" sz="1100" kern="1200" dirty="0"/>
            <a:t>Justin P. Gallagher, Lazar </a:t>
          </a:r>
          <a:r>
            <a:rPr lang="en-US" sz="1100" kern="1200" dirty="0" err="1"/>
            <a:t>Buntic</a:t>
          </a:r>
          <a:r>
            <a:rPr lang="en-US" sz="1100" kern="1200" dirty="0"/>
            <a:t>, </a:t>
          </a:r>
          <a:r>
            <a:rPr lang="en-US" sz="1100" b="1" kern="1200" dirty="0"/>
            <a:t>Edwin Alexani</a:t>
          </a:r>
          <a:r>
            <a:rPr lang="en-US" sz="1100" kern="1200" dirty="0"/>
            <a:t>, Kato </a:t>
          </a:r>
          <a:r>
            <a:rPr lang="en-US" sz="1100" kern="1200" dirty="0" err="1"/>
            <a:t>Bouthsarath</a:t>
          </a:r>
          <a:r>
            <a:rPr lang="en-US" sz="1100" kern="1200" dirty="0"/>
            <a:t>, Donald F. Figer. </a:t>
          </a:r>
          <a:r>
            <a:rPr lang="en-US" sz="1100" i="1" kern="1200" dirty="0"/>
            <a:t>Proceedings of SPIE.</a:t>
          </a:r>
          <a:r>
            <a:rPr lang="en-US" sz="1100" i="0" kern="1200" dirty="0"/>
            <a:t> 2024.</a:t>
          </a:r>
          <a:endParaRPr lang="en-US" sz="1100" kern="1200" dirty="0"/>
        </a:p>
      </dsp:txBody>
      <dsp:txXfrm>
        <a:off x="0" y="3006615"/>
        <a:ext cx="10515600" cy="459112"/>
      </dsp:txXfrm>
    </dsp:sp>
    <dsp:sp modelId="{42165CF7-9FC2-45EA-B7DD-0780D68CE6AE}">
      <dsp:nvSpPr>
        <dsp:cNvPr id="0" name=""/>
        <dsp:cNvSpPr/>
      </dsp:nvSpPr>
      <dsp:spPr>
        <a:xfrm>
          <a:off x="525780" y="2844255"/>
          <a:ext cx="7360920" cy="324720"/>
        </a:xfrm>
        <a:prstGeom prst="roundRect">
          <a:avLst/>
        </a:prstGeom>
        <a:solidFill>
          <a:schemeClr val="accent2">
            <a:hueOff val="7843381"/>
            <a:satOff val="-3258"/>
            <a:lumOff val="10718"/>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lvl="0" algn="l" defTabSz="488950">
            <a:lnSpc>
              <a:spcPct val="90000"/>
            </a:lnSpc>
            <a:spcBef>
              <a:spcPct val="0"/>
            </a:spcBef>
            <a:spcAft>
              <a:spcPct val="35000"/>
            </a:spcAft>
          </a:pPr>
          <a:r>
            <a:rPr lang="en-US" sz="1100" kern="1200" dirty="0"/>
            <a:t>Characterizing radiation-tolerant single photon resolving CMOS detectors</a:t>
          </a:r>
        </a:p>
      </dsp:txBody>
      <dsp:txXfrm>
        <a:off x="541632" y="2860107"/>
        <a:ext cx="7329216" cy="293016"/>
      </dsp:txXfrm>
    </dsp:sp>
    <dsp:sp modelId="{B95E90EC-276C-433E-9A11-608031817C64}">
      <dsp:nvSpPr>
        <dsp:cNvPr id="0" name=""/>
        <dsp:cNvSpPr/>
      </dsp:nvSpPr>
      <dsp:spPr>
        <a:xfrm>
          <a:off x="0" y="3687487"/>
          <a:ext cx="10515600" cy="459112"/>
        </a:xfrm>
        <a:prstGeom prst="rect">
          <a:avLst/>
        </a:prstGeom>
        <a:solidFill>
          <a:schemeClr val="lt1">
            <a:alpha val="90000"/>
            <a:hueOff val="0"/>
            <a:satOff val="0"/>
            <a:lumOff val="0"/>
            <a:alphaOff val="0"/>
          </a:schemeClr>
        </a:solidFill>
        <a:ln w="40000" cap="flat" cmpd="sng" algn="ctr">
          <a:solidFill>
            <a:schemeClr val="accent2">
              <a:hueOff val="9804226"/>
              <a:satOff val="-4072"/>
              <a:lumOff val="1339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16127" tIns="229108" rIns="816127" bIns="78232" numCol="1" spcCol="1270" anchor="t" anchorCtr="0">
          <a:noAutofit/>
        </a:bodyPr>
        <a:lstStyle/>
        <a:p>
          <a:pPr marL="57150" lvl="1" indent="-57150" algn="l" defTabSz="488950">
            <a:lnSpc>
              <a:spcPct val="90000"/>
            </a:lnSpc>
            <a:spcBef>
              <a:spcPct val="0"/>
            </a:spcBef>
            <a:spcAft>
              <a:spcPct val="15000"/>
            </a:spcAft>
            <a:buChar char="••"/>
          </a:pPr>
          <a:r>
            <a:rPr lang="en-US" sz="1100" kern="1200" dirty="0"/>
            <a:t>Lazar </a:t>
          </a:r>
          <a:r>
            <a:rPr lang="en-US" sz="1100" kern="1200" dirty="0" err="1"/>
            <a:t>Buntic</a:t>
          </a:r>
          <a:r>
            <a:rPr lang="en-US" sz="1100" kern="1200" dirty="0"/>
            <a:t>, Donald F. Figer, Justin P. Gallagher, </a:t>
          </a:r>
          <a:r>
            <a:rPr lang="en-US" sz="1100" b="1" kern="1200" dirty="0"/>
            <a:t>Edwin Alexani</a:t>
          </a:r>
          <a:r>
            <a:rPr lang="en-US" sz="1100" kern="1200" dirty="0"/>
            <a:t>. </a:t>
          </a:r>
          <a:r>
            <a:rPr lang="en-US" sz="1100" i="1" kern="1200" dirty="0"/>
            <a:t>Proceedings of SPIE.</a:t>
          </a:r>
          <a:r>
            <a:rPr lang="en-US" sz="1100" i="0" kern="1200" dirty="0"/>
            <a:t> 2024.</a:t>
          </a:r>
          <a:endParaRPr lang="en-US" sz="1100" kern="1200" dirty="0"/>
        </a:p>
      </dsp:txBody>
      <dsp:txXfrm>
        <a:off x="0" y="3687487"/>
        <a:ext cx="10515600" cy="459112"/>
      </dsp:txXfrm>
    </dsp:sp>
    <dsp:sp modelId="{A921878E-E0B6-4A7D-9133-36E996419E2D}">
      <dsp:nvSpPr>
        <dsp:cNvPr id="0" name=""/>
        <dsp:cNvSpPr/>
      </dsp:nvSpPr>
      <dsp:spPr>
        <a:xfrm>
          <a:off x="525780" y="3525127"/>
          <a:ext cx="7360920" cy="324720"/>
        </a:xfrm>
        <a:prstGeom prst="roundRect">
          <a:avLst/>
        </a:prstGeom>
        <a:solidFill>
          <a:schemeClr val="accent2">
            <a:hueOff val="9804226"/>
            <a:satOff val="-4072"/>
            <a:lumOff val="13397"/>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lvl="0" algn="l" defTabSz="488950">
            <a:lnSpc>
              <a:spcPct val="90000"/>
            </a:lnSpc>
            <a:spcBef>
              <a:spcPct val="0"/>
            </a:spcBef>
            <a:spcAft>
              <a:spcPct val="35000"/>
            </a:spcAft>
          </a:pPr>
          <a:r>
            <a:rPr lang="en-US" sz="1100" kern="1200" dirty="0"/>
            <a:t>Advancing large format MCT/Si infrared detectors for astrophysics research</a:t>
          </a:r>
        </a:p>
      </dsp:txBody>
      <dsp:txXfrm>
        <a:off x="541632" y="3540979"/>
        <a:ext cx="7329216" cy="293016"/>
      </dsp:txXfrm>
    </dsp:sp>
    <dsp:sp modelId="{9D1614BC-EB7D-47E1-8750-C849F224EAF8}">
      <dsp:nvSpPr>
        <dsp:cNvPr id="0" name=""/>
        <dsp:cNvSpPr/>
      </dsp:nvSpPr>
      <dsp:spPr>
        <a:xfrm>
          <a:off x="0" y="4368360"/>
          <a:ext cx="10515600" cy="459112"/>
        </a:xfrm>
        <a:prstGeom prst="rect">
          <a:avLst/>
        </a:prstGeom>
        <a:solidFill>
          <a:schemeClr val="lt1">
            <a:alpha val="90000"/>
            <a:hueOff val="0"/>
            <a:satOff val="0"/>
            <a:lumOff val="0"/>
            <a:alphaOff val="0"/>
          </a:schemeClr>
        </a:solidFill>
        <a:ln w="40000" cap="flat" cmpd="sng" algn="ctr">
          <a:solidFill>
            <a:schemeClr val="accent2">
              <a:hueOff val="11765071"/>
              <a:satOff val="-4887"/>
              <a:lumOff val="1607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16127" tIns="229108" rIns="816127" bIns="78232" numCol="1" spcCol="1270" anchor="t" anchorCtr="0">
          <a:noAutofit/>
        </a:bodyPr>
        <a:lstStyle/>
        <a:p>
          <a:pPr marL="57150" lvl="1" indent="-57150" algn="l" defTabSz="488950">
            <a:lnSpc>
              <a:spcPct val="90000"/>
            </a:lnSpc>
            <a:spcBef>
              <a:spcPct val="0"/>
            </a:spcBef>
            <a:spcAft>
              <a:spcPct val="15000"/>
            </a:spcAft>
            <a:buChar char="••"/>
          </a:pPr>
          <a:r>
            <a:rPr lang="en-US" sz="1100" b="1" kern="1200" dirty="0"/>
            <a:t>Edwin Alexani</a:t>
          </a:r>
          <a:r>
            <a:rPr lang="en-US" sz="1100" kern="1200" dirty="0"/>
            <a:t>, Donald F. Figer, Pradip Gatkine. </a:t>
          </a:r>
          <a:r>
            <a:rPr lang="en-US" sz="1100" i="1" kern="1200" dirty="0"/>
            <a:t>Proceedings of SPIE.</a:t>
          </a:r>
          <a:r>
            <a:rPr lang="en-US" sz="1100" i="0" kern="1200" dirty="0"/>
            <a:t> 2024.</a:t>
          </a:r>
          <a:endParaRPr lang="en-US" sz="1100" kern="1200" dirty="0"/>
        </a:p>
      </dsp:txBody>
      <dsp:txXfrm>
        <a:off x="0" y="4368360"/>
        <a:ext cx="10515600" cy="459112"/>
      </dsp:txXfrm>
    </dsp:sp>
    <dsp:sp modelId="{BF31250C-9A2A-4B7B-8F53-6982F4A7B432}">
      <dsp:nvSpPr>
        <dsp:cNvPr id="0" name=""/>
        <dsp:cNvSpPr/>
      </dsp:nvSpPr>
      <dsp:spPr>
        <a:xfrm>
          <a:off x="525780" y="4206000"/>
          <a:ext cx="7360920" cy="324720"/>
        </a:xfrm>
        <a:prstGeom prst="roundRect">
          <a:avLst/>
        </a:prstGeom>
        <a:solidFill>
          <a:schemeClr val="accent2">
            <a:hueOff val="11765071"/>
            <a:satOff val="-4887"/>
            <a:lumOff val="16077"/>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lvl="0" algn="l" defTabSz="488950">
            <a:lnSpc>
              <a:spcPct val="90000"/>
            </a:lnSpc>
            <a:spcBef>
              <a:spcPct val="0"/>
            </a:spcBef>
            <a:spcAft>
              <a:spcPct val="35000"/>
            </a:spcAft>
          </a:pPr>
          <a:r>
            <a:rPr lang="en-US" sz="1100" kern="1200" dirty="0"/>
            <a:t>Simulation of a single photon counting photonic spectrograph for exoplanet atmospheric characterization</a:t>
          </a:r>
        </a:p>
      </dsp:txBody>
      <dsp:txXfrm>
        <a:off x="541632" y="4221852"/>
        <a:ext cx="7329216" cy="293016"/>
      </dsp:txXfrm>
    </dsp:sp>
  </dsp:spTree>
</dsp:drawing>
</file>

<file path=ppt/diagrams/layout1.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896E43-5078-49A6-99BE-9AF48C3C9F35}" type="datetimeFigureOut">
              <a:rPr lang="en-US" smtClean="0"/>
              <a:t>9/3/2026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4C66BB9-A22B-41C4-B032-AE806D7FF736}" type="slidenum">
              <a:rPr lang="en-US" smtClean="0"/>
              <a:t>‹#›</a:t>
            </a:fld>
            <a:endParaRPr lang="en-US"/>
          </a:p>
        </p:txBody>
      </p:sp>
    </p:spTree>
    <p:extLst>
      <p:ext uri="{BB962C8B-B14F-4D97-AF65-F5344CB8AC3E}">
        <p14:creationId xmlns:p14="http://schemas.microsoft.com/office/powerpoint/2010/main" val="9858539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4C66BB9-A22B-41C4-B032-AE806D7FF736}" type="slidenum">
              <a:rPr lang="en-US" smtClean="0"/>
              <a:t>20</a:t>
            </a:fld>
            <a:endParaRPr lang="en-US"/>
          </a:p>
        </p:txBody>
      </p:sp>
    </p:spTree>
    <p:extLst>
      <p:ext uri="{BB962C8B-B14F-4D97-AF65-F5344CB8AC3E}">
        <p14:creationId xmlns:p14="http://schemas.microsoft.com/office/powerpoint/2010/main" val="17372213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371FB714-4D73-49B5-9FFF-6C24D4EE59D8}" type="datetime1">
              <a:rPr lang="en-US" smtClean="0"/>
              <a:t>9/3/2026</a:t>
            </a:fld>
            <a:endParaRPr lang="en-US"/>
          </a:p>
        </p:txBody>
      </p:sp>
      <p:sp>
        <p:nvSpPr>
          <p:cNvPr id="5" name="Footer Placeholder 4"/>
          <p:cNvSpPr>
            <a:spLocks noGrp="1"/>
          </p:cNvSpPr>
          <p:nvPr>
            <p:ph type="ftr" sz="quarter" idx="11"/>
          </p:nvPr>
        </p:nvSpPr>
        <p:spPr/>
        <p:txBody>
          <a:bodyPr/>
          <a:lstStyle/>
          <a:p>
            <a:r>
              <a:rPr lang="en-US"/>
              <a:t>Edwin Alexani - PhD Thesis Proposal Defense - Rochester Institute of Technology</a:t>
            </a:r>
          </a:p>
        </p:txBody>
      </p:sp>
      <p:sp>
        <p:nvSpPr>
          <p:cNvPr id="6" name="Slide Number Placeholder 5"/>
          <p:cNvSpPr>
            <a:spLocks noGrp="1"/>
          </p:cNvSpPr>
          <p:nvPr>
            <p:ph type="sldNum" sz="quarter" idx="12"/>
          </p:nvPr>
        </p:nvSpPr>
        <p:spPr/>
        <p:txBody>
          <a:bodyPr/>
          <a:lstStyle/>
          <a:p>
            <a:fld id="{62E07533-6BDA-4A6C-B10E-310F91C3A3F9}" type="slidenum">
              <a:rPr lang="en-US" smtClean="0"/>
              <a:t>‹#›</a:t>
            </a:fld>
            <a:endParaRPr lang="en-US"/>
          </a:p>
        </p:txBody>
      </p:sp>
    </p:spTree>
    <p:extLst>
      <p:ext uri="{BB962C8B-B14F-4D97-AF65-F5344CB8AC3E}">
        <p14:creationId xmlns:p14="http://schemas.microsoft.com/office/powerpoint/2010/main" val="15115568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E304BB0-AF9E-41F9-8D79-20FE7BC5D872}" type="datetime1">
              <a:rPr lang="en-US" smtClean="0"/>
              <a:t>9/3/2026</a:t>
            </a:fld>
            <a:endParaRPr lang="en-US"/>
          </a:p>
        </p:txBody>
      </p:sp>
      <p:sp>
        <p:nvSpPr>
          <p:cNvPr id="6" name="Footer Placeholder 5"/>
          <p:cNvSpPr>
            <a:spLocks noGrp="1"/>
          </p:cNvSpPr>
          <p:nvPr>
            <p:ph type="ftr" sz="quarter" idx="11"/>
          </p:nvPr>
        </p:nvSpPr>
        <p:spPr/>
        <p:txBody>
          <a:bodyPr/>
          <a:lstStyle/>
          <a:p>
            <a:r>
              <a:rPr lang="en-US"/>
              <a:t>Edwin Alexani - PhD Thesis Proposal Defense - Rochester Institute of Technology</a:t>
            </a:r>
          </a:p>
        </p:txBody>
      </p:sp>
      <p:sp>
        <p:nvSpPr>
          <p:cNvPr id="7" name="Slide Number Placeholder 6"/>
          <p:cNvSpPr>
            <a:spLocks noGrp="1"/>
          </p:cNvSpPr>
          <p:nvPr>
            <p:ph type="sldNum" sz="quarter" idx="12"/>
          </p:nvPr>
        </p:nvSpPr>
        <p:spPr/>
        <p:txBody>
          <a:bodyPr/>
          <a:lstStyle/>
          <a:p>
            <a:fld id="{62E07533-6BDA-4A6C-B10E-310F91C3A3F9}" type="slidenum">
              <a:rPr lang="en-US" smtClean="0"/>
              <a:t>‹#›</a:t>
            </a:fld>
            <a:endParaRPr lang="en-US"/>
          </a:p>
        </p:txBody>
      </p:sp>
    </p:spTree>
    <p:extLst>
      <p:ext uri="{BB962C8B-B14F-4D97-AF65-F5344CB8AC3E}">
        <p14:creationId xmlns:p14="http://schemas.microsoft.com/office/powerpoint/2010/main" val="12958259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6343F1C-2B37-4665-B4AC-9A7D8128877F}" type="datetime1">
              <a:rPr lang="en-US" smtClean="0"/>
              <a:t>9/3/2026</a:t>
            </a:fld>
            <a:endParaRPr lang="en-US"/>
          </a:p>
        </p:txBody>
      </p:sp>
      <p:sp>
        <p:nvSpPr>
          <p:cNvPr id="5" name="Footer Placeholder 4"/>
          <p:cNvSpPr>
            <a:spLocks noGrp="1"/>
          </p:cNvSpPr>
          <p:nvPr>
            <p:ph type="ftr" sz="quarter" idx="11"/>
          </p:nvPr>
        </p:nvSpPr>
        <p:spPr/>
        <p:txBody>
          <a:bodyPr/>
          <a:lstStyle/>
          <a:p>
            <a:r>
              <a:rPr lang="en-US"/>
              <a:t>Edwin Alexani - PhD Thesis Proposal Defense - Rochester Institute of Technology</a:t>
            </a:r>
          </a:p>
        </p:txBody>
      </p:sp>
      <p:sp>
        <p:nvSpPr>
          <p:cNvPr id="6" name="Slide Number Placeholder 5"/>
          <p:cNvSpPr>
            <a:spLocks noGrp="1"/>
          </p:cNvSpPr>
          <p:nvPr>
            <p:ph type="sldNum" sz="quarter" idx="12"/>
          </p:nvPr>
        </p:nvSpPr>
        <p:spPr/>
        <p:txBody>
          <a:bodyPr/>
          <a:lstStyle/>
          <a:p>
            <a:fld id="{62E07533-6BDA-4A6C-B10E-310F91C3A3F9}" type="slidenum">
              <a:rPr lang="en-US" smtClean="0"/>
              <a:t>‹#›</a:t>
            </a:fld>
            <a:endParaRPr lang="en-US"/>
          </a:p>
        </p:txBody>
      </p:sp>
    </p:spTree>
    <p:extLst>
      <p:ext uri="{BB962C8B-B14F-4D97-AF65-F5344CB8AC3E}">
        <p14:creationId xmlns:p14="http://schemas.microsoft.com/office/powerpoint/2010/main" val="42146707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A256698-6C53-4F54-A6F6-B9CDC58AC518}" type="datetime1">
              <a:rPr lang="en-US" smtClean="0"/>
              <a:t>9/3/2026</a:t>
            </a:fld>
            <a:endParaRPr lang="en-US"/>
          </a:p>
        </p:txBody>
      </p:sp>
      <p:sp>
        <p:nvSpPr>
          <p:cNvPr id="5" name="Footer Placeholder 4"/>
          <p:cNvSpPr>
            <a:spLocks noGrp="1"/>
          </p:cNvSpPr>
          <p:nvPr>
            <p:ph type="ftr" sz="quarter" idx="11"/>
          </p:nvPr>
        </p:nvSpPr>
        <p:spPr/>
        <p:txBody>
          <a:bodyPr/>
          <a:lstStyle/>
          <a:p>
            <a:r>
              <a:rPr lang="en-US"/>
              <a:t>Edwin Alexani - PhD Thesis Proposal Defense - Rochester Institute of Technology</a:t>
            </a:r>
          </a:p>
        </p:txBody>
      </p:sp>
      <p:sp>
        <p:nvSpPr>
          <p:cNvPr id="6" name="Slide Number Placeholder 5"/>
          <p:cNvSpPr>
            <a:spLocks noGrp="1"/>
          </p:cNvSpPr>
          <p:nvPr>
            <p:ph type="sldNum" sz="quarter" idx="12"/>
          </p:nvPr>
        </p:nvSpPr>
        <p:spPr/>
        <p:txBody>
          <a:bodyPr/>
          <a:lstStyle/>
          <a:p>
            <a:fld id="{62E07533-6BDA-4A6C-B10E-310F91C3A3F9}" type="slidenum">
              <a:rPr lang="en-US" smtClean="0"/>
              <a:t>‹#›</a:t>
            </a:fld>
            <a:endParaRPr lang="en-US"/>
          </a:p>
        </p:txBody>
      </p:sp>
    </p:spTree>
    <p:extLst>
      <p:ext uri="{BB962C8B-B14F-4D97-AF65-F5344CB8AC3E}">
        <p14:creationId xmlns:p14="http://schemas.microsoft.com/office/powerpoint/2010/main" val="15104979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a:lvl1pPr>
          </a:lstStyle>
          <a:p>
            <a:r>
              <a:rPr lang="en-US" dirty="0"/>
              <a:t>Click to edit Master title style</a:t>
            </a:r>
          </a:p>
        </p:txBody>
      </p:sp>
      <p:sp>
        <p:nvSpPr>
          <p:cNvPr id="3" name="Content Placeholder 2"/>
          <p:cNvSpPr>
            <a:spLocks noGrp="1"/>
          </p:cNvSpPr>
          <p:nvPr>
            <p:ph idx="1"/>
          </p:nvPr>
        </p:nvSpPr>
        <p:spPr/>
        <p:txBody>
          <a:bodyPr/>
          <a:lstStyle>
            <a:lvl1pPr>
              <a:defRPr sz="2000"/>
            </a:lvl1pPr>
            <a:lvl2pPr>
              <a:defRPr sz="1600"/>
            </a:lvl2pPr>
            <a:lvl3pPr>
              <a:defRPr sz="1600"/>
            </a:lvl3pPr>
            <a:lvl4pPr>
              <a:defRPr sz="1600"/>
            </a:lvl4pPr>
            <a:lvl5pPr>
              <a:defRPr sz="16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1F18587-BAFB-4BD9-A74D-46F9A763606D}" type="datetime1">
              <a:rPr lang="en-US" smtClean="0"/>
              <a:t>9/3/2026</a:t>
            </a:fld>
            <a:endParaRPr lang="en-US"/>
          </a:p>
        </p:txBody>
      </p:sp>
      <p:sp>
        <p:nvSpPr>
          <p:cNvPr id="5" name="Footer Placeholder 4"/>
          <p:cNvSpPr>
            <a:spLocks noGrp="1"/>
          </p:cNvSpPr>
          <p:nvPr>
            <p:ph type="ftr" sz="quarter" idx="11"/>
          </p:nvPr>
        </p:nvSpPr>
        <p:spPr/>
        <p:txBody>
          <a:bodyPr/>
          <a:lstStyle/>
          <a:p>
            <a:r>
              <a:rPr lang="en-US"/>
              <a:t>Edwin Alexani - PhD Thesis Proposal Defense - Rochester Institute of Technology</a:t>
            </a:r>
          </a:p>
        </p:txBody>
      </p:sp>
      <p:sp>
        <p:nvSpPr>
          <p:cNvPr id="6" name="Slide Number Placeholder 5"/>
          <p:cNvSpPr>
            <a:spLocks noGrp="1"/>
          </p:cNvSpPr>
          <p:nvPr>
            <p:ph type="sldNum" sz="quarter" idx="12"/>
          </p:nvPr>
        </p:nvSpPr>
        <p:spPr/>
        <p:txBody>
          <a:bodyPr/>
          <a:lstStyle/>
          <a:p>
            <a:fld id="{62E07533-6BDA-4A6C-B10E-310F91C3A3F9}" type="slidenum">
              <a:rPr lang="en-US" smtClean="0"/>
              <a:t>‹#›</a:t>
            </a:fld>
            <a:endParaRPr lang="en-US"/>
          </a:p>
        </p:txBody>
      </p:sp>
    </p:spTree>
    <p:extLst>
      <p:ext uri="{BB962C8B-B14F-4D97-AF65-F5344CB8AC3E}">
        <p14:creationId xmlns:p14="http://schemas.microsoft.com/office/powerpoint/2010/main" val="36929313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B75998B-A8A6-42FC-89B9-A7EC2264D4B9}" type="datetime1">
              <a:rPr lang="en-US" smtClean="0"/>
              <a:t>9/3/2026</a:t>
            </a:fld>
            <a:endParaRPr lang="en-US"/>
          </a:p>
        </p:txBody>
      </p:sp>
      <p:sp>
        <p:nvSpPr>
          <p:cNvPr id="5" name="Footer Placeholder 4"/>
          <p:cNvSpPr>
            <a:spLocks noGrp="1"/>
          </p:cNvSpPr>
          <p:nvPr>
            <p:ph type="ftr" sz="quarter" idx="11"/>
          </p:nvPr>
        </p:nvSpPr>
        <p:spPr/>
        <p:txBody>
          <a:bodyPr/>
          <a:lstStyle/>
          <a:p>
            <a:r>
              <a:rPr lang="en-US"/>
              <a:t>Edwin Alexani - PhD Thesis Proposal Defense - Rochester Institute of Technology</a:t>
            </a:r>
          </a:p>
        </p:txBody>
      </p:sp>
      <p:sp>
        <p:nvSpPr>
          <p:cNvPr id="6" name="Slide Number Placeholder 5"/>
          <p:cNvSpPr>
            <a:spLocks noGrp="1"/>
          </p:cNvSpPr>
          <p:nvPr>
            <p:ph type="sldNum" sz="quarter" idx="12"/>
          </p:nvPr>
        </p:nvSpPr>
        <p:spPr/>
        <p:txBody>
          <a:bodyPr/>
          <a:lstStyle/>
          <a:p>
            <a:fld id="{62E07533-6BDA-4A6C-B10E-310F91C3A3F9}" type="slidenum">
              <a:rPr lang="en-US" smtClean="0"/>
              <a:t>‹#›</a:t>
            </a:fld>
            <a:endParaRPr lang="en-US"/>
          </a:p>
        </p:txBody>
      </p:sp>
    </p:spTree>
    <p:extLst>
      <p:ext uri="{BB962C8B-B14F-4D97-AF65-F5344CB8AC3E}">
        <p14:creationId xmlns:p14="http://schemas.microsoft.com/office/powerpoint/2010/main" val="11951119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838200" y="1228358"/>
            <a:ext cx="5181600" cy="4948605"/>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72200" y="1228358"/>
            <a:ext cx="5181600" cy="4948605"/>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71E7F684-4FE2-4022-807D-C3F1845BAE86}" type="datetime1">
              <a:rPr lang="en-US" smtClean="0"/>
              <a:t>9/3/2026</a:t>
            </a:fld>
            <a:endParaRPr lang="en-US"/>
          </a:p>
        </p:txBody>
      </p:sp>
      <p:sp>
        <p:nvSpPr>
          <p:cNvPr id="6" name="Footer Placeholder 5"/>
          <p:cNvSpPr>
            <a:spLocks noGrp="1"/>
          </p:cNvSpPr>
          <p:nvPr>
            <p:ph type="ftr" sz="quarter" idx="11"/>
          </p:nvPr>
        </p:nvSpPr>
        <p:spPr/>
        <p:txBody>
          <a:bodyPr/>
          <a:lstStyle/>
          <a:p>
            <a:r>
              <a:rPr lang="en-US"/>
              <a:t>Edwin Alexani - PhD Thesis Proposal Defense - Rochester Institute of Technology</a:t>
            </a:r>
          </a:p>
        </p:txBody>
      </p:sp>
      <p:sp>
        <p:nvSpPr>
          <p:cNvPr id="7" name="Slide Number Placeholder 6"/>
          <p:cNvSpPr>
            <a:spLocks noGrp="1"/>
          </p:cNvSpPr>
          <p:nvPr>
            <p:ph type="sldNum" sz="quarter" idx="12"/>
          </p:nvPr>
        </p:nvSpPr>
        <p:spPr/>
        <p:txBody>
          <a:bodyPr/>
          <a:lstStyle/>
          <a:p>
            <a:fld id="{62E07533-6BDA-4A6C-B10E-310F91C3A3F9}" type="slidenum">
              <a:rPr lang="en-US" smtClean="0"/>
              <a:t>‹#›</a:t>
            </a:fld>
            <a:endParaRPr lang="en-US"/>
          </a:p>
        </p:txBody>
      </p:sp>
    </p:spTree>
    <p:extLst>
      <p:ext uri="{BB962C8B-B14F-4D97-AF65-F5344CB8AC3E}">
        <p14:creationId xmlns:p14="http://schemas.microsoft.com/office/powerpoint/2010/main" val="41730451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233120"/>
            <a:ext cx="5181600" cy="494384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228357"/>
            <a:ext cx="5181600" cy="24231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DB34341-089E-4046-AF47-3F9732E9A97A}" type="datetime1">
              <a:rPr lang="en-US" smtClean="0"/>
              <a:t>9/3/2026</a:t>
            </a:fld>
            <a:endParaRPr lang="en-US"/>
          </a:p>
        </p:txBody>
      </p:sp>
      <p:sp>
        <p:nvSpPr>
          <p:cNvPr id="6" name="Footer Placeholder 5"/>
          <p:cNvSpPr>
            <a:spLocks noGrp="1"/>
          </p:cNvSpPr>
          <p:nvPr>
            <p:ph type="ftr" sz="quarter" idx="11"/>
          </p:nvPr>
        </p:nvSpPr>
        <p:spPr/>
        <p:txBody>
          <a:bodyPr/>
          <a:lstStyle/>
          <a:p>
            <a:r>
              <a:rPr lang="en-US"/>
              <a:t>Edwin Alexani - PhD Thesis Proposal Defense - Rochester Institute of Technology</a:t>
            </a:r>
          </a:p>
        </p:txBody>
      </p:sp>
      <p:sp>
        <p:nvSpPr>
          <p:cNvPr id="7" name="Slide Number Placeholder 6"/>
          <p:cNvSpPr>
            <a:spLocks noGrp="1"/>
          </p:cNvSpPr>
          <p:nvPr>
            <p:ph type="sldNum" sz="quarter" idx="12"/>
          </p:nvPr>
        </p:nvSpPr>
        <p:spPr/>
        <p:txBody>
          <a:bodyPr/>
          <a:lstStyle/>
          <a:p>
            <a:fld id="{62E07533-6BDA-4A6C-B10E-310F91C3A3F9}" type="slidenum">
              <a:rPr lang="en-US" smtClean="0"/>
              <a:t>‹#›</a:t>
            </a:fld>
            <a:endParaRPr lang="en-US"/>
          </a:p>
        </p:txBody>
      </p:sp>
      <p:sp>
        <p:nvSpPr>
          <p:cNvPr id="8" name="Content Placeholder 3"/>
          <p:cNvSpPr>
            <a:spLocks noGrp="1"/>
          </p:cNvSpPr>
          <p:nvPr>
            <p:ph sz="half" idx="13"/>
          </p:nvPr>
        </p:nvSpPr>
        <p:spPr>
          <a:xfrm>
            <a:off x="6172200" y="3753804"/>
            <a:ext cx="5181600" cy="242316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143340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B1A6D7D-B43A-4242-A1D9-BBE97BBD41B3}" type="datetime1">
              <a:rPr lang="en-US" smtClean="0"/>
              <a:t>9/3/2026</a:t>
            </a:fld>
            <a:endParaRPr lang="en-US"/>
          </a:p>
        </p:txBody>
      </p:sp>
      <p:sp>
        <p:nvSpPr>
          <p:cNvPr id="8" name="Footer Placeholder 7"/>
          <p:cNvSpPr>
            <a:spLocks noGrp="1"/>
          </p:cNvSpPr>
          <p:nvPr>
            <p:ph type="ftr" sz="quarter" idx="11"/>
          </p:nvPr>
        </p:nvSpPr>
        <p:spPr/>
        <p:txBody>
          <a:bodyPr/>
          <a:lstStyle/>
          <a:p>
            <a:r>
              <a:rPr lang="en-US"/>
              <a:t>Edwin Alexani - PhD Thesis Proposal Defense - Rochester Institute of Technology</a:t>
            </a:r>
          </a:p>
        </p:txBody>
      </p:sp>
      <p:sp>
        <p:nvSpPr>
          <p:cNvPr id="9" name="Slide Number Placeholder 8"/>
          <p:cNvSpPr>
            <a:spLocks noGrp="1"/>
          </p:cNvSpPr>
          <p:nvPr>
            <p:ph type="sldNum" sz="quarter" idx="12"/>
          </p:nvPr>
        </p:nvSpPr>
        <p:spPr/>
        <p:txBody>
          <a:bodyPr/>
          <a:lstStyle/>
          <a:p>
            <a:fld id="{62E07533-6BDA-4A6C-B10E-310F91C3A3F9}" type="slidenum">
              <a:rPr lang="en-US" smtClean="0"/>
              <a:t>‹#›</a:t>
            </a:fld>
            <a:endParaRPr lang="en-US"/>
          </a:p>
        </p:txBody>
      </p:sp>
    </p:spTree>
    <p:extLst>
      <p:ext uri="{BB962C8B-B14F-4D97-AF65-F5344CB8AC3E}">
        <p14:creationId xmlns:p14="http://schemas.microsoft.com/office/powerpoint/2010/main" val="1085077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F211333-0112-46F0-9B15-1F41705C71FA}" type="datetime1">
              <a:rPr lang="en-US" smtClean="0"/>
              <a:t>9/3/2026</a:t>
            </a:fld>
            <a:endParaRPr lang="en-US"/>
          </a:p>
        </p:txBody>
      </p:sp>
      <p:sp>
        <p:nvSpPr>
          <p:cNvPr id="4" name="Footer Placeholder 3"/>
          <p:cNvSpPr>
            <a:spLocks noGrp="1"/>
          </p:cNvSpPr>
          <p:nvPr>
            <p:ph type="ftr" sz="quarter" idx="11"/>
          </p:nvPr>
        </p:nvSpPr>
        <p:spPr/>
        <p:txBody>
          <a:bodyPr/>
          <a:lstStyle/>
          <a:p>
            <a:r>
              <a:rPr lang="en-US"/>
              <a:t>Edwin Alexani - PhD Thesis Proposal Defense - Rochester Institute of Technology</a:t>
            </a:r>
          </a:p>
        </p:txBody>
      </p:sp>
      <p:sp>
        <p:nvSpPr>
          <p:cNvPr id="5" name="Slide Number Placeholder 4"/>
          <p:cNvSpPr>
            <a:spLocks noGrp="1"/>
          </p:cNvSpPr>
          <p:nvPr>
            <p:ph type="sldNum" sz="quarter" idx="12"/>
          </p:nvPr>
        </p:nvSpPr>
        <p:spPr/>
        <p:txBody>
          <a:bodyPr/>
          <a:lstStyle/>
          <a:p>
            <a:fld id="{62E07533-6BDA-4A6C-B10E-310F91C3A3F9}" type="slidenum">
              <a:rPr lang="en-US" smtClean="0"/>
              <a:t>‹#›</a:t>
            </a:fld>
            <a:endParaRPr lang="en-US"/>
          </a:p>
        </p:txBody>
      </p:sp>
    </p:spTree>
    <p:extLst>
      <p:ext uri="{BB962C8B-B14F-4D97-AF65-F5344CB8AC3E}">
        <p14:creationId xmlns:p14="http://schemas.microsoft.com/office/powerpoint/2010/main" val="20600930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6015B8-C2C2-4085-9D4A-05828DB75F1B}" type="datetime1">
              <a:rPr lang="en-US" smtClean="0"/>
              <a:t>9/3/2026</a:t>
            </a:fld>
            <a:endParaRPr lang="en-US"/>
          </a:p>
        </p:txBody>
      </p:sp>
      <p:sp>
        <p:nvSpPr>
          <p:cNvPr id="3" name="Footer Placeholder 2"/>
          <p:cNvSpPr>
            <a:spLocks noGrp="1"/>
          </p:cNvSpPr>
          <p:nvPr>
            <p:ph type="ftr" sz="quarter" idx="11"/>
          </p:nvPr>
        </p:nvSpPr>
        <p:spPr/>
        <p:txBody>
          <a:bodyPr/>
          <a:lstStyle/>
          <a:p>
            <a:r>
              <a:rPr lang="en-US"/>
              <a:t>Edwin Alexani - PhD Thesis Proposal Defense - Rochester Institute of Technology</a:t>
            </a:r>
          </a:p>
        </p:txBody>
      </p:sp>
      <p:sp>
        <p:nvSpPr>
          <p:cNvPr id="4" name="Slide Number Placeholder 3"/>
          <p:cNvSpPr>
            <a:spLocks noGrp="1"/>
          </p:cNvSpPr>
          <p:nvPr>
            <p:ph type="sldNum" sz="quarter" idx="12"/>
          </p:nvPr>
        </p:nvSpPr>
        <p:spPr/>
        <p:txBody>
          <a:bodyPr/>
          <a:lstStyle/>
          <a:p>
            <a:fld id="{62E07533-6BDA-4A6C-B10E-310F91C3A3F9}" type="slidenum">
              <a:rPr lang="en-US" smtClean="0"/>
              <a:t>‹#›</a:t>
            </a:fld>
            <a:endParaRPr lang="en-US"/>
          </a:p>
        </p:txBody>
      </p:sp>
    </p:spTree>
    <p:extLst>
      <p:ext uri="{BB962C8B-B14F-4D97-AF65-F5344CB8AC3E}">
        <p14:creationId xmlns:p14="http://schemas.microsoft.com/office/powerpoint/2010/main" val="40382922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457201"/>
            <a:ext cx="6172200"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38E7528-EE77-4B85-AC61-896667651B48}" type="datetime1">
              <a:rPr lang="en-US" smtClean="0"/>
              <a:t>9/3/2026</a:t>
            </a:fld>
            <a:endParaRPr lang="en-US"/>
          </a:p>
        </p:txBody>
      </p:sp>
      <p:sp>
        <p:nvSpPr>
          <p:cNvPr id="6" name="Footer Placeholder 5"/>
          <p:cNvSpPr>
            <a:spLocks noGrp="1"/>
          </p:cNvSpPr>
          <p:nvPr>
            <p:ph type="ftr" sz="quarter" idx="11"/>
          </p:nvPr>
        </p:nvSpPr>
        <p:spPr/>
        <p:txBody>
          <a:bodyPr/>
          <a:lstStyle/>
          <a:p>
            <a:r>
              <a:rPr lang="en-US"/>
              <a:t>Edwin Alexani - PhD Thesis Proposal Defense - Rochester Institute of Technology</a:t>
            </a:r>
          </a:p>
        </p:txBody>
      </p:sp>
      <p:sp>
        <p:nvSpPr>
          <p:cNvPr id="7" name="Slide Number Placeholder 6"/>
          <p:cNvSpPr>
            <a:spLocks noGrp="1"/>
          </p:cNvSpPr>
          <p:nvPr>
            <p:ph type="sldNum" sz="quarter" idx="12"/>
          </p:nvPr>
        </p:nvSpPr>
        <p:spPr/>
        <p:txBody>
          <a:bodyPr/>
          <a:lstStyle/>
          <a:p>
            <a:fld id="{62E07533-6BDA-4A6C-B10E-310F91C3A3F9}" type="slidenum">
              <a:rPr lang="en-US" smtClean="0"/>
              <a:t>‹#›</a:t>
            </a:fld>
            <a:endParaRPr lang="en-US"/>
          </a:p>
        </p:txBody>
      </p:sp>
    </p:spTree>
    <p:extLst>
      <p:ext uri="{BB962C8B-B14F-4D97-AF65-F5344CB8AC3E}">
        <p14:creationId xmlns:p14="http://schemas.microsoft.com/office/powerpoint/2010/main" val="13238914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199" y="421481"/>
            <a:ext cx="10515600" cy="62749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228726"/>
            <a:ext cx="10515600" cy="4948238"/>
          </a:xfrm>
          <a:prstGeom prst="rect">
            <a:avLst/>
          </a:prstGeom>
        </p:spPr>
        <p:txBody>
          <a:bodyPr vert="horz" lIns="91440" tIns="0" rIns="91440" bIns="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1371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30B9B85-F74F-467C-B2DF-5B862DA8873F}" type="datetime1">
              <a:rPr lang="en-US" smtClean="0"/>
              <a:t>9/3/2026</a:t>
            </a:fld>
            <a:endParaRPr lang="en-US" dirty="0"/>
          </a:p>
        </p:txBody>
      </p:sp>
      <p:sp>
        <p:nvSpPr>
          <p:cNvPr id="5" name="Footer Placeholder 4"/>
          <p:cNvSpPr>
            <a:spLocks noGrp="1"/>
          </p:cNvSpPr>
          <p:nvPr>
            <p:ph type="ftr" sz="quarter" idx="3"/>
          </p:nvPr>
        </p:nvSpPr>
        <p:spPr>
          <a:xfrm>
            <a:off x="2209800" y="6356350"/>
            <a:ext cx="7772399"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Edwin Alexani - PhD Thesis Proposal Defense - Rochester Institute of Technology</a:t>
            </a:r>
            <a:endParaRPr lang="en-US" dirty="0"/>
          </a:p>
        </p:txBody>
      </p:sp>
      <p:sp>
        <p:nvSpPr>
          <p:cNvPr id="6" name="Slide Number Placeholder 5"/>
          <p:cNvSpPr>
            <a:spLocks noGrp="1"/>
          </p:cNvSpPr>
          <p:nvPr>
            <p:ph type="sldNum" sz="quarter" idx="4"/>
          </p:nvPr>
        </p:nvSpPr>
        <p:spPr>
          <a:xfrm>
            <a:off x="9982200" y="6356350"/>
            <a:ext cx="1371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2E07533-6BDA-4A6C-B10E-310F91C3A3F9}" type="slidenum">
              <a:rPr lang="en-US" smtClean="0"/>
              <a:t>‹#›</a:t>
            </a:fld>
            <a:endParaRPr lang="en-US" dirty="0"/>
          </a:p>
        </p:txBody>
      </p:sp>
      <p:grpSp>
        <p:nvGrpSpPr>
          <p:cNvPr id="15" name="Group 14"/>
          <p:cNvGrpSpPr/>
          <p:nvPr userDrawn="1"/>
        </p:nvGrpSpPr>
        <p:grpSpPr>
          <a:xfrm>
            <a:off x="11430000" y="102759"/>
            <a:ext cx="685800" cy="1268047"/>
            <a:chOff x="11430000" y="102759"/>
            <a:chExt cx="685800" cy="1268047"/>
          </a:xfrm>
        </p:grpSpPr>
        <p:pic>
          <p:nvPicPr>
            <p:cNvPr id="13" name="Picture 12"/>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1430000" y="685006"/>
              <a:ext cx="685800" cy="685800"/>
            </a:xfrm>
            <a:prstGeom prst="rect">
              <a:avLst/>
            </a:prstGeom>
          </p:spPr>
        </p:pic>
        <p:pic>
          <p:nvPicPr>
            <p:cNvPr id="14" name="Picture 13"/>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11430000" y="102759"/>
              <a:ext cx="685800" cy="524732"/>
            </a:xfrm>
            <a:prstGeom prst="rect">
              <a:avLst/>
            </a:prstGeom>
          </p:spPr>
        </p:pic>
      </p:grpSp>
    </p:spTree>
    <p:extLst>
      <p:ext uri="{BB962C8B-B14F-4D97-AF65-F5344CB8AC3E}">
        <p14:creationId xmlns:p14="http://schemas.microsoft.com/office/powerpoint/2010/main" val="2487411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60" r:id="rId5"/>
    <p:sldLayoutId id="2147483653" r:id="rId6"/>
    <p:sldLayoutId id="2147483654" r:id="rId7"/>
    <p:sldLayoutId id="2147483655" r:id="rId8"/>
    <p:sldLayoutId id="2147483656" r:id="rId9"/>
    <p:sldLayoutId id="2147483657" r:id="rId10"/>
    <p:sldLayoutId id="2147483658" r:id="rId11"/>
    <p:sldLayoutId id="2147483659" r:id="rId12"/>
  </p:sldLayoutIdLst>
  <p:hf hdr="0"/>
  <p:txStyles>
    <p:titleStyle>
      <a:lvl1pPr algn="l" defTabSz="914400" rtl="0" eaLnBrk="1" latinLnBrk="0" hangingPunct="1">
        <a:lnSpc>
          <a:spcPct val="90000"/>
        </a:lnSpc>
        <a:spcBef>
          <a:spcPct val="0"/>
        </a:spcBef>
        <a:buNone/>
        <a:defRPr sz="4000" kern="1200">
          <a:solidFill>
            <a:schemeClr val="tx1"/>
          </a:solidFill>
          <a:latin typeface="+mj-lt"/>
          <a:ea typeface="+mj-ea"/>
          <a:cs typeface="+mj-cs"/>
        </a:defRPr>
      </a:lvl1pPr>
    </p:titleStyle>
    <p:bodyStyle>
      <a:lvl1pPr marL="228600" indent="-228600" algn="just"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just" defTabSz="914400" rtl="0" eaLnBrk="1" latinLnBrk="0" hangingPunct="1">
        <a:lnSpc>
          <a:spcPct val="90000"/>
        </a:lnSpc>
        <a:spcBef>
          <a:spcPts val="500"/>
        </a:spcBef>
        <a:buFont typeface="Arial" panose="020B0604020202020204" pitchFamily="34" charset="0"/>
        <a:buChar char="•"/>
        <a:defRPr sz="1500" kern="1200">
          <a:solidFill>
            <a:schemeClr val="tx1"/>
          </a:solidFill>
          <a:latin typeface="+mn-lt"/>
          <a:ea typeface="+mn-ea"/>
          <a:cs typeface="+mn-cs"/>
        </a:defRPr>
      </a:lvl2pPr>
      <a:lvl3pPr marL="1143000" indent="-228600" algn="just" defTabSz="914400" rtl="0" eaLnBrk="1" latinLnBrk="0" hangingPunct="1">
        <a:lnSpc>
          <a:spcPct val="90000"/>
        </a:lnSpc>
        <a:spcBef>
          <a:spcPts val="500"/>
        </a:spcBef>
        <a:buFont typeface="Arial" panose="020B0604020202020204" pitchFamily="34" charset="0"/>
        <a:buChar char="•"/>
        <a:defRPr sz="1500" kern="1200">
          <a:solidFill>
            <a:schemeClr val="tx1"/>
          </a:solidFill>
          <a:latin typeface="+mn-lt"/>
          <a:ea typeface="+mn-ea"/>
          <a:cs typeface="+mn-cs"/>
        </a:defRPr>
      </a:lvl3pPr>
      <a:lvl4pPr marL="1600200" indent="-228600" algn="just" defTabSz="914400" rtl="0" eaLnBrk="1" latinLnBrk="0" hangingPunct="1">
        <a:lnSpc>
          <a:spcPct val="90000"/>
        </a:lnSpc>
        <a:spcBef>
          <a:spcPts val="500"/>
        </a:spcBef>
        <a:buFont typeface="Arial" panose="020B0604020202020204" pitchFamily="34" charset="0"/>
        <a:buChar char="•"/>
        <a:defRPr sz="1500" kern="1200">
          <a:solidFill>
            <a:schemeClr val="tx1"/>
          </a:solidFill>
          <a:latin typeface="+mn-lt"/>
          <a:ea typeface="+mn-ea"/>
          <a:cs typeface="+mn-cs"/>
        </a:defRPr>
      </a:lvl4pPr>
      <a:lvl5pPr marL="2057400" indent="-228600" algn="just" defTabSz="914400" rtl="0" eaLnBrk="1" latinLnBrk="0" hangingPunct="1">
        <a:lnSpc>
          <a:spcPct val="90000"/>
        </a:lnSpc>
        <a:spcBef>
          <a:spcPts val="500"/>
        </a:spcBef>
        <a:buFont typeface="Arial" panose="020B0604020202020204" pitchFamily="34" charset="0"/>
        <a:buChar char="•"/>
        <a:defRPr sz="15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5.xml"/><Relationship Id="rId4" Type="http://schemas.openxmlformats.org/officeDocument/2006/relationships/image" Target="../media/image110.pn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5.xml"/><Relationship Id="rId4" Type="http://schemas.openxmlformats.org/officeDocument/2006/relationships/image" Target="../media/image170.png"/></Relationships>
</file>

<file path=ppt/slides/_rels/slide1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xml"/><Relationship Id="rId1" Type="http://schemas.openxmlformats.org/officeDocument/2006/relationships/slideLayout" Target="../slideLayouts/slideLayout5.xml"/><Relationship Id="rId4" Type="http://schemas.openxmlformats.org/officeDocument/2006/relationships/image" Target="../media/image11.png"/></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3.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5.xml"/><Relationship Id="rId4" Type="http://schemas.openxmlformats.org/officeDocument/2006/relationships/image" Target="../media/image36.png"/></Relationships>
</file>

<file path=ppt/slides/_rels/slide2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image" Target="../media/image43.jpeg"/><Relationship Id="rId3" Type="http://schemas.openxmlformats.org/officeDocument/2006/relationships/image" Target="../media/image39.png"/><Relationship Id="rId7" Type="http://schemas.openxmlformats.org/officeDocument/2006/relationships/image" Target="../media/image42.png"/><Relationship Id="rId2" Type="http://schemas.openxmlformats.org/officeDocument/2006/relationships/image" Target="../media/image38.png"/><Relationship Id="rId1" Type="http://schemas.openxmlformats.org/officeDocument/2006/relationships/slideLayout" Target="../slideLayouts/slideLayout8.xml"/><Relationship Id="rId6" Type="http://schemas.openxmlformats.org/officeDocument/2006/relationships/image" Target="../media/image41.png"/><Relationship Id="rId5" Type="http://schemas.openxmlformats.org/officeDocument/2006/relationships/image" Target="../media/image40.png"/><Relationship Id="rId4" Type="http://schemas.microsoft.com/office/2007/relationships/hdphoto" Target="../media/hdphoto2.wdp"/></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6.png"/><Relationship Id="rId7" Type="http://schemas.openxmlformats.org/officeDocument/2006/relationships/image" Target="../media/image4.png"/><Relationship Id="rId2" Type="http://schemas.openxmlformats.org/officeDocument/2006/relationships/hyperlink" Target="https://science.nasa.gov/astrophysics/programs/habitable-worlds-observatory/" TargetMode="External"/><Relationship Id="rId1" Type="http://schemas.openxmlformats.org/officeDocument/2006/relationships/slideLayout" Target="../slideLayouts/slideLayout5.xml"/><Relationship Id="rId6" Type="http://schemas.microsoft.com/office/2007/relationships/hdphoto" Target="../media/hdphoto1.wdp"/><Relationship Id="rId5"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1.png"/><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PhD Thesis Proposal Defense</a:t>
            </a:r>
          </a:p>
        </p:txBody>
      </p:sp>
      <p:sp>
        <p:nvSpPr>
          <p:cNvPr id="3" name="Subtitle 2"/>
          <p:cNvSpPr>
            <a:spLocks noGrp="1"/>
          </p:cNvSpPr>
          <p:nvPr>
            <p:ph type="subTitle" idx="1"/>
          </p:nvPr>
        </p:nvSpPr>
        <p:spPr/>
        <p:txBody>
          <a:bodyPr/>
          <a:lstStyle/>
          <a:p>
            <a:r>
              <a:rPr lang="en-US" dirty="0"/>
              <a:t>Edwin Alexani</a:t>
            </a:r>
          </a:p>
          <a:p>
            <a:r>
              <a:rPr lang="en-US" dirty="0"/>
              <a:t>Rochester Institute of Technology</a:t>
            </a:r>
          </a:p>
        </p:txBody>
      </p:sp>
      <p:sp>
        <p:nvSpPr>
          <p:cNvPr id="7" name="Slide Number Placeholder 6"/>
          <p:cNvSpPr>
            <a:spLocks noGrp="1"/>
          </p:cNvSpPr>
          <p:nvPr>
            <p:ph type="sldNum" sz="quarter" idx="12"/>
          </p:nvPr>
        </p:nvSpPr>
        <p:spPr/>
        <p:txBody>
          <a:bodyPr/>
          <a:lstStyle/>
          <a:p>
            <a:fld id="{62E07533-6BDA-4A6C-B10E-310F91C3A3F9}" type="slidenum">
              <a:rPr lang="en-US" smtClean="0"/>
              <a:t>1</a:t>
            </a:fld>
            <a:endParaRPr lang="en-US"/>
          </a:p>
        </p:txBody>
      </p:sp>
    </p:spTree>
    <p:extLst>
      <p:ext uri="{BB962C8B-B14F-4D97-AF65-F5344CB8AC3E}">
        <p14:creationId xmlns:p14="http://schemas.microsoft.com/office/powerpoint/2010/main" val="315608558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5.4 </a:t>
            </a:r>
            <a:r>
              <a:rPr lang="en-US" dirty="0"/>
              <a:t>Crosstalk</a:t>
            </a:r>
          </a:p>
        </p:txBody>
      </p:sp>
      <p:sp>
        <p:nvSpPr>
          <p:cNvPr id="3" name="Content Placeholder 2"/>
          <p:cNvSpPr>
            <a:spLocks noGrp="1"/>
          </p:cNvSpPr>
          <p:nvPr>
            <p:ph sz="half" idx="1"/>
          </p:nvPr>
        </p:nvSpPr>
        <p:spPr/>
        <p:txBody>
          <a:bodyPr/>
          <a:lstStyle/>
          <a:p>
            <a:pPr marL="514350" indent="-514350">
              <a:buFont typeface="+mj-lt"/>
              <a:buAutoNum type="arabicPeriod"/>
            </a:pPr>
            <a:r>
              <a:rPr lang="en-US" dirty="0"/>
              <a:t>Crosstalk is the phenomenon where signal in one pixel is correlated with the signal in a nearby pixel.</a:t>
            </a:r>
          </a:p>
          <a:p>
            <a:pPr marL="514350" indent="-514350">
              <a:buFont typeface="+mj-lt"/>
              <a:buAutoNum type="arabicPeriod"/>
            </a:pPr>
            <a:r>
              <a:rPr lang="en-US" dirty="0"/>
              <a:t>Sources of crosstalk include </a:t>
            </a:r>
            <a:r>
              <a:rPr lang="en-US" dirty="0" err="1"/>
              <a:t>interpixel</a:t>
            </a:r>
            <a:r>
              <a:rPr lang="en-US" dirty="0"/>
              <a:t> capacitance, charge diffusion, and incomplete settling.</a:t>
            </a:r>
          </a:p>
          <a:p>
            <a:pPr marL="514350" indent="-514350">
              <a:buFont typeface="+mj-lt"/>
              <a:buAutoNum type="arabicPeriod"/>
            </a:pPr>
            <a:r>
              <a:rPr lang="en-US" dirty="0"/>
              <a:t>We measure crosstalk using cosmic ray secondary particles and an </a:t>
            </a:r>
            <a:r>
              <a:rPr lang="en-US" baseline="30000" dirty="0"/>
              <a:t>55</a:t>
            </a:r>
            <a:r>
              <a:rPr lang="en-US" dirty="0"/>
              <a:t>Fe source.</a:t>
            </a:r>
          </a:p>
          <a:p>
            <a:pPr marL="514350" indent="-514350">
              <a:buFont typeface="+mj-lt"/>
              <a:buAutoNum type="arabicPeriod"/>
            </a:pPr>
            <a:r>
              <a:rPr lang="en-US" dirty="0"/>
              <a:t>We select centrally and normally incident impacts, and compare the signal in the affected pixel and nearby pixels.</a:t>
            </a:r>
          </a:p>
        </p:txBody>
      </p:sp>
      <p:sp>
        <p:nvSpPr>
          <p:cNvPr id="4" name="Date Placeholder 3"/>
          <p:cNvSpPr>
            <a:spLocks noGrp="1"/>
          </p:cNvSpPr>
          <p:nvPr>
            <p:ph type="dt" sz="half" idx="10"/>
          </p:nvPr>
        </p:nvSpPr>
        <p:spPr/>
        <p:txBody>
          <a:bodyPr/>
          <a:lstStyle/>
          <a:p>
            <a:fld id="{F73FEF04-6D1B-442A-86DF-1BEA7CA4402E}" type="datetime1">
              <a:rPr lang="en-US" smtClean="0"/>
              <a:t>9/3/2026</a:t>
            </a:fld>
            <a:endParaRPr lang="en-US"/>
          </a:p>
        </p:txBody>
      </p:sp>
      <p:sp>
        <p:nvSpPr>
          <p:cNvPr id="6" name="Footer Placeholder 5"/>
          <p:cNvSpPr>
            <a:spLocks noGrp="1"/>
          </p:cNvSpPr>
          <p:nvPr>
            <p:ph type="ftr" sz="quarter" idx="11"/>
          </p:nvPr>
        </p:nvSpPr>
        <p:spPr/>
        <p:txBody>
          <a:bodyPr/>
          <a:lstStyle/>
          <a:p>
            <a:r>
              <a:rPr lang="en-US"/>
              <a:t>Edwin Alexani - PhD Thesis Proposal Defense - Rochester Institute of Technology</a:t>
            </a:r>
          </a:p>
        </p:txBody>
      </p:sp>
      <p:sp>
        <p:nvSpPr>
          <p:cNvPr id="7" name="Slide Number Placeholder 6"/>
          <p:cNvSpPr>
            <a:spLocks noGrp="1"/>
          </p:cNvSpPr>
          <p:nvPr>
            <p:ph type="sldNum" sz="quarter" idx="12"/>
          </p:nvPr>
        </p:nvSpPr>
        <p:spPr/>
        <p:txBody>
          <a:bodyPr/>
          <a:lstStyle/>
          <a:p>
            <a:fld id="{62E07533-6BDA-4A6C-B10E-310F91C3A3F9}" type="slidenum">
              <a:rPr lang="en-US" smtClean="0"/>
              <a:t>10</a:t>
            </a:fld>
            <a:endParaRPr lang="en-US"/>
          </a:p>
        </p:txBody>
      </p:sp>
      <p:pic>
        <p:nvPicPr>
          <p:cNvPr id="9" name="Content Placeholder 4"/>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7131627" y="1529066"/>
            <a:ext cx="3262745" cy="4347556"/>
          </a:xfrm>
        </p:spPr>
      </p:pic>
    </p:spTree>
    <p:extLst>
      <p:ext uri="{BB962C8B-B14F-4D97-AF65-F5344CB8AC3E}">
        <p14:creationId xmlns:p14="http://schemas.microsoft.com/office/powerpoint/2010/main" val="307517631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5.5 </a:t>
            </a:r>
            <a:r>
              <a:rPr lang="en-US" dirty="0"/>
              <a:t>Conversion Gain</a:t>
            </a:r>
          </a:p>
        </p:txBody>
      </p:sp>
      <p:sp>
        <p:nvSpPr>
          <p:cNvPr id="3" name="Content Placeholder 2"/>
          <p:cNvSpPr>
            <a:spLocks noGrp="1"/>
          </p:cNvSpPr>
          <p:nvPr>
            <p:ph sz="half" idx="1"/>
          </p:nvPr>
        </p:nvSpPr>
        <p:spPr/>
        <p:txBody>
          <a:bodyPr>
            <a:normAutofit/>
          </a:bodyPr>
          <a:lstStyle/>
          <a:p>
            <a:pPr marL="514350" indent="-514350">
              <a:buFont typeface="+mj-lt"/>
              <a:buAutoNum type="arabicPeriod"/>
            </a:pPr>
            <a:r>
              <a:rPr lang="en-US" dirty="0"/>
              <a:t>There are many “conversion gains” in a pixel. Unless stated otherwise, we mean “system conversion gain” (CG) which is ADU/e</a:t>
            </a:r>
            <a:r>
              <a:rPr lang="en-US" baseline="30000" dirty="0"/>
              <a:t>−</a:t>
            </a:r>
            <a:r>
              <a:rPr lang="en-US" dirty="0"/>
              <a:t> from start to finish.</a:t>
            </a:r>
          </a:p>
          <a:p>
            <a:pPr marL="514350" indent="-514350">
              <a:buFont typeface="+mj-lt"/>
              <a:buAutoNum type="arabicPeriod"/>
            </a:pPr>
            <a:r>
              <a:rPr lang="en-US" dirty="0"/>
              <a:t>We measure this using two methods: the photon transfer experiment (PTE), and the photon counting histogram (PCH).</a:t>
            </a:r>
          </a:p>
          <a:p>
            <a:pPr marL="514350" indent="-514350">
              <a:buFont typeface="+mj-lt"/>
              <a:buAutoNum type="arabicPeriod"/>
            </a:pPr>
            <a:r>
              <a:rPr lang="en-US" dirty="0"/>
              <a:t>The system conversion gain value depends on the programmable gain amplifier used.</a:t>
            </a:r>
          </a:p>
          <a:p>
            <a:pPr marL="514350" indent="-514350">
              <a:buFont typeface="+mj-lt"/>
              <a:buAutoNum type="arabicPeriod"/>
            </a:pPr>
            <a:r>
              <a:rPr lang="en-US" dirty="0"/>
              <a:t>The CG in the PTE comes from the inverse of the slope of the photon transfer curve, which is the variance of the signal as a function of signal.</a:t>
            </a:r>
          </a:p>
          <a:p>
            <a:pPr marL="514350" indent="-514350">
              <a:buFont typeface="+mj-lt"/>
              <a:buAutoNum type="arabicPeriod"/>
            </a:pPr>
            <a:endParaRPr lang="en-US" dirty="0"/>
          </a:p>
          <a:p>
            <a:pPr marL="514350" indent="-514350">
              <a:buFont typeface="+mj-lt"/>
              <a:buAutoNum type="arabicPeriod"/>
            </a:pPr>
            <a:r>
              <a:rPr lang="en-US" dirty="0"/>
              <a:t>The CG in the PCH comes from the spacing between resolved electron peaks.</a:t>
            </a:r>
          </a:p>
          <a:p>
            <a:pPr marL="514350" indent="-514350">
              <a:buFont typeface="+mj-lt"/>
              <a:buAutoNum type="arabicPeriod"/>
            </a:pPr>
            <a:endParaRPr lang="en-US" dirty="0"/>
          </a:p>
        </p:txBody>
      </p:sp>
      <p:pic>
        <p:nvPicPr>
          <p:cNvPr id="5" name="Content Placeholder 4"/>
          <p:cNvPicPr>
            <a:picLocks noGrp="1" noChangeAspect="1"/>
          </p:cNvPicPr>
          <p:nvPr>
            <p:ph sz="half" idx="2"/>
          </p:nvPr>
        </p:nvPicPr>
        <p:blipFill>
          <a:blip r:embed="rId2"/>
          <a:stretch>
            <a:fillRect/>
          </a:stretch>
        </p:blipFill>
        <p:spPr>
          <a:xfrm>
            <a:off x="6950126" y="1228725"/>
            <a:ext cx="3625748" cy="2422525"/>
          </a:xfrm>
          <a:prstGeom prst="rect">
            <a:avLst/>
          </a:prstGeom>
        </p:spPr>
      </p:pic>
      <p:sp>
        <p:nvSpPr>
          <p:cNvPr id="4" name="Date Placeholder 3"/>
          <p:cNvSpPr>
            <a:spLocks noGrp="1"/>
          </p:cNvSpPr>
          <p:nvPr>
            <p:ph type="dt" sz="half" idx="10"/>
          </p:nvPr>
        </p:nvSpPr>
        <p:spPr/>
        <p:txBody>
          <a:bodyPr/>
          <a:lstStyle/>
          <a:p>
            <a:fld id="{8D944692-CF40-4CCC-9704-95F60EB8D74F}" type="datetime1">
              <a:rPr lang="en-US" smtClean="0"/>
              <a:t>9/3/2026</a:t>
            </a:fld>
            <a:endParaRPr lang="en-US"/>
          </a:p>
        </p:txBody>
      </p:sp>
      <p:sp>
        <p:nvSpPr>
          <p:cNvPr id="6" name="Footer Placeholder 5"/>
          <p:cNvSpPr>
            <a:spLocks noGrp="1"/>
          </p:cNvSpPr>
          <p:nvPr>
            <p:ph type="ftr" sz="quarter" idx="11"/>
          </p:nvPr>
        </p:nvSpPr>
        <p:spPr/>
        <p:txBody>
          <a:bodyPr/>
          <a:lstStyle/>
          <a:p>
            <a:r>
              <a:rPr lang="en-US"/>
              <a:t>Edwin Alexani - PhD Thesis Proposal Defense - Rochester Institute of Technology</a:t>
            </a:r>
          </a:p>
        </p:txBody>
      </p:sp>
      <p:sp>
        <p:nvSpPr>
          <p:cNvPr id="7" name="Slide Number Placeholder 6"/>
          <p:cNvSpPr>
            <a:spLocks noGrp="1"/>
          </p:cNvSpPr>
          <p:nvPr>
            <p:ph type="sldNum" sz="quarter" idx="12"/>
          </p:nvPr>
        </p:nvSpPr>
        <p:spPr/>
        <p:txBody>
          <a:bodyPr/>
          <a:lstStyle/>
          <a:p>
            <a:fld id="{62E07533-6BDA-4A6C-B10E-310F91C3A3F9}" type="slidenum">
              <a:rPr lang="en-US" smtClean="0"/>
              <a:t>11</a:t>
            </a:fld>
            <a:endParaRPr lang="en-US"/>
          </a:p>
        </p:txBody>
      </p:sp>
      <p:pic>
        <p:nvPicPr>
          <p:cNvPr id="9" name="Content Placeholder 8"/>
          <p:cNvPicPr>
            <a:picLocks noGrp="1" noChangeAspect="1"/>
          </p:cNvPicPr>
          <p:nvPr>
            <p:ph sz="half" idx="13"/>
          </p:nvPr>
        </p:nvPicPr>
        <p:blipFill>
          <a:blip r:embed="rId3"/>
          <a:stretch>
            <a:fillRect/>
          </a:stretch>
        </p:blipFill>
        <p:spPr>
          <a:xfrm>
            <a:off x="7037037" y="3754438"/>
            <a:ext cx="3451926" cy="2422525"/>
          </a:xfrm>
          <a:prstGeom prst="rect">
            <a:avLst/>
          </a:prstGeom>
        </p:spPr>
      </p:pic>
      <mc:AlternateContent xmlns:mc="http://schemas.openxmlformats.org/markup-compatibility/2006" xmlns:a14="http://schemas.microsoft.com/office/drawing/2010/main">
        <mc:Choice Requires="a14">
          <p:sp>
            <p:nvSpPr>
              <p:cNvPr id="10" name="Rectangle 9"/>
              <p:cNvSpPr/>
              <p:nvPr/>
            </p:nvSpPr>
            <p:spPr>
              <a:xfrm>
                <a:off x="838199" y="4832126"/>
                <a:ext cx="5181601" cy="361637"/>
              </a:xfrm>
              <a:prstGeom prst="rect">
                <a:avLst/>
              </a:prstGeom>
            </p:spPr>
            <p:txBody>
              <a:bodyPr wrap="square">
                <a:spAutoFit/>
              </a:bodyPr>
              <a:lstStyle/>
              <a:p>
                <a:pPr/>
                <a14:m>
                  <m:oMathPara xmlns:m="http://schemas.openxmlformats.org/officeDocument/2006/math">
                    <m:oMathParaPr>
                      <m:jc m:val="right"/>
                    </m:oMathParaPr>
                    <m:oMath xmlns:m="http://schemas.openxmlformats.org/officeDocument/2006/math">
                      <m:sSub>
                        <m:sSubPr>
                          <m:ctrlPr>
                            <a:rPr lang="en-US" sz="1300" i="1">
                              <a:latin typeface="Cambria Math" panose="02040503050406030204" pitchFamily="18" charset="0"/>
                            </a:rPr>
                          </m:ctrlPr>
                        </m:sSubPr>
                        <m:e>
                          <m:r>
                            <a:rPr lang="en-US" sz="1300" i="1">
                              <a:latin typeface="Cambria Math" panose="02040503050406030204" pitchFamily="18" charset="0"/>
                            </a:rPr>
                            <m:t>𝐶𝐺</m:t>
                          </m:r>
                        </m:e>
                        <m:sub>
                          <m:r>
                            <a:rPr lang="en-US" sz="1300" i="1">
                              <a:latin typeface="Cambria Math" panose="02040503050406030204" pitchFamily="18" charset="0"/>
                            </a:rPr>
                            <m:t>𝑠𝑦𝑠</m:t>
                          </m:r>
                        </m:sub>
                      </m:sSub>
                      <m:d>
                        <m:dPr>
                          <m:ctrlPr>
                            <a:rPr lang="en-US" sz="1300" i="1">
                              <a:latin typeface="Cambria Math" panose="02040503050406030204" pitchFamily="18" charset="0"/>
                            </a:rPr>
                          </m:ctrlPr>
                        </m:dPr>
                        <m:e>
                          <m:f>
                            <m:fPr>
                              <m:type m:val="lin"/>
                              <m:ctrlPr>
                                <a:rPr lang="en-US" sz="1300" i="1">
                                  <a:latin typeface="Cambria Math" panose="02040503050406030204" pitchFamily="18" charset="0"/>
                                </a:rPr>
                              </m:ctrlPr>
                            </m:fPr>
                            <m:num>
                              <m:r>
                                <a:rPr lang="en-US" sz="1300" i="1">
                                  <a:latin typeface="Cambria Math" panose="02040503050406030204" pitchFamily="18" charset="0"/>
                                </a:rPr>
                                <m:t>𝐴𝐷𝑈</m:t>
                              </m:r>
                            </m:num>
                            <m:den>
                              <m:sSup>
                                <m:sSupPr>
                                  <m:ctrlPr>
                                    <a:rPr lang="en-US" sz="1300" i="1">
                                      <a:latin typeface="Cambria Math" panose="02040503050406030204" pitchFamily="18" charset="0"/>
                                    </a:rPr>
                                  </m:ctrlPr>
                                </m:sSupPr>
                                <m:e>
                                  <m:r>
                                    <a:rPr lang="en-US" sz="1300" i="1">
                                      <a:latin typeface="Cambria Math" panose="02040503050406030204" pitchFamily="18" charset="0"/>
                                    </a:rPr>
                                    <m:t>𝑒</m:t>
                                  </m:r>
                                </m:e>
                                <m:sup>
                                  <m:r>
                                    <a:rPr lang="en-US" sz="1300" i="1">
                                      <a:latin typeface="Cambria Math" panose="02040503050406030204" pitchFamily="18" charset="0"/>
                                    </a:rPr>
                                    <m:t>−</m:t>
                                  </m:r>
                                </m:sup>
                              </m:sSup>
                            </m:den>
                          </m:f>
                        </m:e>
                      </m:d>
                      <m:r>
                        <a:rPr lang="en-US" sz="1300" i="1">
                          <a:latin typeface="Cambria Math" panose="02040503050406030204" pitchFamily="18" charset="0"/>
                        </a:rPr>
                        <m:t>= </m:t>
                      </m:r>
                      <m:sSub>
                        <m:sSubPr>
                          <m:ctrlPr>
                            <a:rPr lang="en-US" sz="1300" i="1">
                              <a:latin typeface="Cambria Math" panose="02040503050406030204" pitchFamily="18" charset="0"/>
                            </a:rPr>
                          </m:ctrlPr>
                        </m:sSubPr>
                        <m:e>
                          <m:r>
                            <a:rPr lang="en-US" sz="1300" i="1">
                              <a:latin typeface="Cambria Math" panose="02040503050406030204" pitchFamily="18" charset="0"/>
                            </a:rPr>
                            <m:t>𝐶𝐺</m:t>
                          </m:r>
                        </m:e>
                        <m:sub>
                          <m:r>
                            <a:rPr lang="en-US" sz="1300" i="1">
                              <a:latin typeface="Cambria Math" panose="02040503050406030204" pitchFamily="18" charset="0"/>
                            </a:rPr>
                            <m:t>𝐹𝐷</m:t>
                          </m:r>
                        </m:sub>
                      </m:sSub>
                      <m:d>
                        <m:dPr>
                          <m:ctrlPr>
                            <a:rPr lang="en-US" sz="1300" i="1">
                              <a:latin typeface="Cambria Math" panose="02040503050406030204" pitchFamily="18" charset="0"/>
                            </a:rPr>
                          </m:ctrlPr>
                        </m:dPr>
                        <m:e>
                          <m:f>
                            <m:fPr>
                              <m:type m:val="lin"/>
                              <m:ctrlPr>
                                <a:rPr lang="en-US" sz="1300" i="1">
                                  <a:latin typeface="Cambria Math" panose="02040503050406030204" pitchFamily="18" charset="0"/>
                                </a:rPr>
                              </m:ctrlPr>
                            </m:fPr>
                            <m:num>
                              <m:r>
                                <a:rPr lang="en-US" sz="1300" i="1">
                                  <a:latin typeface="Cambria Math" panose="02040503050406030204" pitchFamily="18" charset="0"/>
                                </a:rPr>
                                <m:t>𝑉</m:t>
                              </m:r>
                            </m:num>
                            <m:den>
                              <m:sSup>
                                <m:sSupPr>
                                  <m:ctrlPr>
                                    <a:rPr lang="en-US" sz="1300" i="1">
                                      <a:latin typeface="Cambria Math" panose="02040503050406030204" pitchFamily="18" charset="0"/>
                                    </a:rPr>
                                  </m:ctrlPr>
                                </m:sSupPr>
                                <m:e>
                                  <m:r>
                                    <a:rPr lang="en-US" sz="1300" i="1">
                                      <a:latin typeface="Cambria Math" panose="02040503050406030204" pitchFamily="18" charset="0"/>
                                    </a:rPr>
                                    <m:t>𝑒</m:t>
                                  </m:r>
                                </m:e>
                                <m:sup>
                                  <m:r>
                                    <a:rPr lang="en-US" sz="1300" i="1">
                                      <a:latin typeface="Cambria Math" panose="02040503050406030204" pitchFamily="18" charset="0"/>
                                    </a:rPr>
                                    <m:t>−</m:t>
                                  </m:r>
                                </m:sup>
                              </m:sSup>
                            </m:den>
                          </m:f>
                        </m:e>
                      </m:d>
                      <m:r>
                        <a:rPr lang="en-US" sz="1300" i="1">
                          <a:latin typeface="Cambria Math" panose="02040503050406030204" pitchFamily="18" charset="0"/>
                        </a:rPr>
                        <m:t>×</m:t>
                      </m:r>
                      <m:sSup>
                        <m:sSupPr>
                          <m:ctrlPr>
                            <a:rPr lang="en-US" sz="1300" i="1">
                              <a:latin typeface="Cambria Math" panose="02040503050406030204" pitchFamily="18" charset="0"/>
                            </a:rPr>
                          </m:ctrlPr>
                        </m:sSupPr>
                        <m:e>
                          <m:sSub>
                            <m:sSubPr>
                              <m:ctrlPr>
                                <a:rPr lang="en-US" sz="1300" i="1">
                                  <a:latin typeface="Cambria Math" panose="02040503050406030204" pitchFamily="18" charset="0"/>
                                </a:rPr>
                              </m:ctrlPr>
                            </m:sSubPr>
                            <m:e>
                              <m:r>
                                <a:rPr lang="en-US" sz="1300" i="1">
                                  <a:latin typeface="Cambria Math" panose="02040503050406030204" pitchFamily="18" charset="0"/>
                                </a:rPr>
                                <m:t>𝐺</m:t>
                              </m:r>
                            </m:e>
                            <m:sub>
                              <m:r>
                                <a:rPr lang="en-US" sz="1300" i="1">
                                  <a:latin typeface="Cambria Math" panose="02040503050406030204" pitchFamily="18" charset="0"/>
                                </a:rPr>
                                <m:t>𝑆𝐹</m:t>
                              </m:r>
                            </m:sub>
                          </m:sSub>
                          <m:d>
                            <m:dPr>
                              <m:ctrlPr>
                                <a:rPr lang="en-US" sz="1300" i="1">
                                  <a:latin typeface="Cambria Math" panose="02040503050406030204" pitchFamily="18" charset="0"/>
                                </a:rPr>
                              </m:ctrlPr>
                            </m:dPr>
                            <m:e>
                              <m:f>
                                <m:fPr>
                                  <m:type m:val="lin"/>
                                  <m:ctrlPr>
                                    <a:rPr lang="en-US" sz="1300" i="1">
                                      <a:latin typeface="Cambria Math" panose="02040503050406030204" pitchFamily="18" charset="0"/>
                                    </a:rPr>
                                  </m:ctrlPr>
                                </m:fPr>
                                <m:num>
                                  <m:r>
                                    <a:rPr lang="en-US" sz="1300" i="1">
                                      <a:latin typeface="Cambria Math" panose="02040503050406030204" pitchFamily="18" charset="0"/>
                                    </a:rPr>
                                    <m:t>𝑉</m:t>
                                  </m:r>
                                </m:num>
                                <m:den>
                                  <m:r>
                                    <a:rPr lang="en-US" sz="1300" i="1">
                                      <a:latin typeface="Cambria Math" panose="02040503050406030204" pitchFamily="18" charset="0"/>
                                    </a:rPr>
                                    <m:t>𝑉</m:t>
                                  </m:r>
                                </m:den>
                              </m:f>
                            </m:e>
                          </m:d>
                          <m:r>
                            <a:rPr lang="en-US" sz="1300" i="1">
                              <a:latin typeface="Cambria Math" panose="02040503050406030204" pitchFamily="18" charset="0"/>
                            </a:rPr>
                            <m:t>×</m:t>
                          </m:r>
                          <m:d>
                            <m:dPr>
                              <m:ctrlPr>
                                <a:rPr lang="en-US" sz="1300" i="1">
                                  <a:latin typeface="Cambria Math" panose="02040503050406030204" pitchFamily="18" charset="0"/>
                                </a:rPr>
                              </m:ctrlPr>
                            </m:dPr>
                            <m:e>
                              <m:sSub>
                                <m:sSubPr>
                                  <m:ctrlPr>
                                    <a:rPr lang="en-US" sz="1300" i="1">
                                      <a:latin typeface="Cambria Math" panose="02040503050406030204" pitchFamily="18" charset="0"/>
                                    </a:rPr>
                                  </m:ctrlPr>
                                </m:sSubPr>
                                <m:e>
                                  <m:r>
                                    <a:rPr lang="en-US" sz="1300" i="1">
                                      <a:latin typeface="Cambria Math" panose="02040503050406030204" pitchFamily="18" charset="0"/>
                                    </a:rPr>
                                    <m:t>𝐶𝐺</m:t>
                                  </m:r>
                                </m:e>
                                <m:sub>
                                  <m:r>
                                    <a:rPr lang="en-US" sz="1300" i="1">
                                      <a:latin typeface="Cambria Math" panose="02040503050406030204" pitchFamily="18" charset="0"/>
                                    </a:rPr>
                                    <m:t>𝑒𝑙𝑒𝑐</m:t>
                                  </m:r>
                                </m:sub>
                              </m:sSub>
                              <m:d>
                                <m:dPr>
                                  <m:ctrlPr>
                                    <a:rPr lang="en-US" sz="1300" i="1">
                                      <a:latin typeface="Cambria Math" panose="02040503050406030204" pitchFamily="18" charset="0"/>
                                    </a:rPr>
                                  </m:ctrlPr>
                                </m:dPr>
                                <m:e>
                                  <m:f>
                                    <m:fPr>
                                      <m:type m:val="lin"/>
                                      <m:ctrlPr>
                                        <a:rPr lang="en-US" sz="1300" i="1">
                                          <a:latin typeface="Cambria Math" panose="02040503050406030204" pitchFamily="18" charset="0"/>
                                        </a:rPr>
                                      </m:ctrlPr>
                                    </m:fPr>
                                    <m:num>
                                      <m:r>
                                        <a:rPr lang="en-US" sz="1300" i="1">
                                          <a:latin typeface="Cambria Math" panose="02040503050406030204" pitchFamily="18" charset="0"/>
                                        </a:rPr>
                                        <m:t>𝑉</m:t>
                                      </m:r>
                                    </m:num>
                                    <m:den>
                                      <m:r>
                                        <a:rPr lang="en-US" sz="1300" i="1">
                                          <a:latin typeface="Cambria Math" panose="02040503050406030204" pitchFamily="18" charset="0"/>
                                        </a:rPr>
                                        <m:t>𝐴𝐷𝑈</m:t>
                                      </m:r>
                                    </m:den>
                                  </m:f>
                                </m:e>
                              </m:d>
                            </m:e>
                          </m:d>
                        </m:e>
                        <m:sup>
                          <m:r>
                            <a:rPr lang="en-US" sz="1300" i="1">
                              <a:latin typeface="Cambria Math" panose="02040503050406030204" pitchFamily="18" charset="0"/>
                            </a:rPr>
                            <m:t>−1</m:t>
                          </m:r>
                        </m:sup>
                      </m:sSup>
                    </m:oMath>
                  </m:oMathPara>
                </a14:m>
                <a:endParaRPr lang="en-US" sz="1300" dirty="0"/>
              </a:p>
            </p:txBody>
          </p:sp>
        </mc:Choice>
        <mc:Fallback xmlns="">
          <p:sp>
            <p:nvSpPr>
              <p:cNvPr id="10" name="Rectangle 9"/>
              <p:cNvSpPr>
                <a:spLocks noRot="1" noChangeAspect="1" noMove="1" noResize="1" noEditPoints="1" noAdjustHandles="1" noChangeArrowheads="1" noChangeShapeType="1" noTextEdit="1"/>
              </p:cNvSpPr>
              <p:nvPr/>
            </p:nvSpPr>
            <p:spPr>
              <a:xfrm>
                <a:off x="838199" y="4832126"/>
                <a:ext cx="5181601" cy="361637"/>
              </a:xfrm>
              <a:prstGeom prst="rect">
                <a:avLst/>
              </a:prstGeom>
              <a:blipFill>
                <a:blip r:embed="rId4"/>
                <a:stretch>
                  <a:fillRect t="-66102" b="-120339"/>
                </a:stretch>
              </a:blipFill>
            </p:spPr>
            <p:txBody>
              <a:bodyPr/>
              <a:lstStyle/>
              <a:p>
                <a:r>
                  <a:rPr lang="en-US">
                    <a:noFill/>
                  </a:rPr>
                  <a:t> </a:t>
                </a:r>
              </a:p>
            </p:txBody>
          </p:sp>
        </mc:Fallback>
      </mc:AlternateContent>
    </p:spTree>
    <p:extLst>
      <p:ext uri="{BB962C8B-B14F-4D97-AF65-F5344CB8AC3E}">
        <p14:creationId xmlns:p14="http://schemas.microsoft.com/office/powerpoint/2010/main" val="126507713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5.6 </a:t>
            </a:r>
            <a:r>
              <a:rPr lang="en-US" dirty="0"/>
              <a:t>Capacitance of the Floating Diffusion</a:t>
            </a:r>
          </a:p>
        </p:txBody>
      </p:sp>
      <p:sp>
        <p:nvSpPr>
          <p:cNvPr id="3" name="Content Placeholder 2"/>
          <p:cNvSpPr>
            <a:spLocks noGrp="1"/>
          </p:cNvSpPr>
          <p:nvPr>
            <p:ph sz="half" idx="1"/>
          </p:nvPr>
        </p:nvSpPr>
        <p:spPr/>
        <p:txBody>
          <a:bodyPr/>
          <a:lstStyle/>
          <a:p>
            <a:pPr marL="514350" indent="-514350">
              <a:buFont typeface="+mj-lt"/>
              <a:buAutoNum type="arabicPeriod"/>
            </a:pPr>
            <a:r>
              <a:rPr lang="en-US" dirty="0"/>
              <a:t>The capacitance of the floating diffusion defines the magnitude of the voltage response of the pixel to a single charge carrier.</a:t>
            </a:r>
          </a:p>
          <a:p>
            <a:pPr marL="514350" indent="-514350">
              <a:buFont typeface="+mj-lt"/>
              <a:buAutoNum type="arabicPeriod"/>
            </a:pPr>
            <a:r>
              <a:rPr lang="en-US" dirty="0"/>
              <a:t>In SPSCMOS, the voltage response to a single charge carrier exceeds the voltage due to read noise such that quantized electron packets are distinguishable.</a:t>
            </a:r>
          </a:p>
          <a:p>
            <a:pPr marL="514350" indent="-514350">
              <a:buFont typeface="+mj-lt"/>
              <a:buAutoNum type="arabicPeriod"/>
            </a:pPr>
            <a:r>
              <a:rPr lang="en-US" dirty="0"/>
              <a:t>We measure different gain stages in the pixel and readout circuitry to calculate the capacitance of the floating diffusion.</a:t>
            </a:r>
          </a:p>
        </p:txBody>
      </p:sp>
      <p:sp>
        <p:nvSpPr>
          <p:cNvPr id="4" name="Date Placeholder 3"/>
          <p:cNvSpPr>
            <a:spLocks noGrp="1"/>
          </p:cNvSpPr>
          <p:nvPr>
            <p:ph type="dt" sz="half" idx="10"/>
          </p:nvPr>
        </p:nvSpPr>
        <p:spPr/>
        <p:txBody>
          <a:bodyPr/>
          <a:lstStyle/>
          <a:p>
            <a:fld id="{B5270825-B725-4FF3-A268-7C1B828208B1}" type="datetime1">
              <a:rPr lang="en-US" smtClean="0"/>
              <a:t>9/3/2026</a:t>
            </a:fld>
            <a:endParaRPr lang="en-US"/>
          </a:p>
        </p:txBody>
      </p:sp>
      <p:sp>
        <p:nvSpPr>
          <p:cNvPr id="6" name="Footer Placeholder 5"/>
          <p:cNvSpPr>
            <a:spLocks noGrp="1"/>
          </p:cNvSpPr>
          <p:nvPr>
            <p:ph type="ftr" sz="quarter" idx="11"/>
          </p:nvPr>
        </p:nvSpPr>
        <p:spPr/>
        <p:txBody>
          <a:bodyPr/>
          <a:lstStyle/>
          <a:p>
            <a:r>
              <a:rPr lang="en-US"/>
              <a:t>Edwin Alexani - PhD Thesis Proposal Defense - Rochester Institute of Technology</a:t>
            </a:r>
          </a:p>
        </p:txBody>
      </p:sp>
      <p:sp>
        <p:nvSpPr>
          <p:cNvPr id="7" name="Slide Number Placeholder 6"/>
          <p:cNvSpPr>
            <a:spLocks noGrp="1"/>
          </p:cNvSpPr>
          <p:nvPr>
            <p:ph type="sldNum" sz="quarter" idx="12"/>
          </p:nvPr>
        </p:nvSpPr>
        <p:spPr/>
        <p:txBody>
          <a:bodyPr/>
          <a:lstStyle/>
          <a:p>
            <a:fld id="{62E07533-6BDA-4A6C-B10E-310F91C3A3F9}" type="slidenum">
              <a:rPr lang="en-US" smtClean="0"/>
              <a:t>12</a:t>
            </a:fld>
            <a:endParaRPr lang="en-US"/>
          </a:p>
        </p:txBody>
      </p:sp>
      <p:pic>
        <p:nvPicPr>
          <p:cNvPr id="10" name="Content Placeholder 4"/>
          <p:cNvPicPr>
            <a:picLocks noGrp="1" noChangeAspect="1"/>
          </p:cNvPicPr>
          <p:nvPr>
            <p:ph sz="half" idx="4294967295"/>
          </p:nvPr>
        </p:nvPicPr>
        <p:blipFill>
          <a:blip r:embed="rId2"/>
          <a:stretch>
            <a:fillRect/>
          </a:stretch>
        </p:blipFill>
        <p:spPr>
          <a:xfrm>
            <a:off x="838199" y="4310063"/>
            <a:ext cx="5181600" cy="1558925"/>
          </a:xfrm>
          <a:prstGeom prst="rect">
            <a:avLst/>
          </a:prstGeom>
        </p:spPr>
      </p:pic>
      <p:pic>
        <p:nvPicPr>
          <p:cNvPr id="12" name="Content Placeholder 4"/>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6172200" y="2245519"/>
            <a:ext cx="5181600" cy="2914650"/>
          </a:xfrm>
        </p:spPr>
      </p:pic>
    </p:spTree>
    <p:extLst>
      <p:ext uri="{BB962C8B-B14F-4D97-AF65-F5344CB8AC3E}">
        <p14:creationId xmlns:p14="http://schemas.microsoft.com/office/powerpoint/2010/main" val="298705981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5.7 </a:t>
            </a:r>
            <a:r>
              <a:rPr lang="en-US" dirty="0"/>
              <a:t>Quantum Efficiency</a:t>
            </a:r>
          </a:p>
        </p:txBody>
      </p:sp>
      <p:sp>
        <p:nvSpPr>
          <p:cNvPr id="3" name="Content Placeholder 2"/>
          <p:cNvSpPr>
            <a:spLocks noGrp="1"/>
          </p:cNvSpPr>
          <p:nvPr>
            <p:ph sz="half" idx="1"/>
          </p:nvPr>
        </p:nvSpPr>
        <p:spPr/>
        <p:txBody>
          <a:bodyPr>
            <a:normAutofit/>
          </a:bodyPr>
          <a:lstStyle/>
          <a:p>
            <a:pPr marL="514350" indent="-514350">
              <a:buFont typeface="+mj-lt"/>
              <a:buAutoNum type="arabicPeriod"/>
            </a:pPr>
            <a:r>
              <a:rPr lang="en-US" dirty="0"/>
              <a:t>Quantum efficiency (QE) is the ratio of the number of electrons measured by the detector to the number of photons incident on the detector.</a:t>
            </a:r>
          </a:p>
          <a:p>
            <a:pPr marL="514350" indent="-514350">
              <a:buFont typeface="+mj-lt"/>
              <a:buAutoNum type="arabicPeriod"/>
            </a:pPr>
            <a:r>
              <a:rPr lang="en-US" dirty="0"/>
              <a:t>This definition is “total QE” where we do not distinguish between external and internal QE.</a:t>
            </a:r>
          </a:p>
          <a:p>
            <a:pPr marL="514350" indent="-514350">
              <a:buFont typeface="+mj-lt"/>
              <a:buAutoNum type="arabicPeriod"/>
            </a:pPr>
            <a:r>
              <a:rPr lang="en-US" dirty="0"/>
              <a:t>We measure QE using the diode replacement method.</a:t>
            </a:r>
          </a:p>
          <a:p>
            <a:pPr marL="514350" indent="-514350">
              <a:buFont typeface="+mj-lt"/>
              <a:buAutoNum type="arabicPeriod"/>
            </a:pPr>
            <a:endParaRPr lang="en-US" dirty="0"/>
          </a:p>
          <a:p>
            <a:pPr marL="514350" indent="-514350">
              <a:buFont typeface="+mj-lt"/>
              <a:buAutoNum type="arabicPeriod"/>
            </a:pPr>
            <a:endParaRPr lang="en-US" dirty="0"/>
          </a:p>
          <a:p>
            <a:pPr marL="514350" indent="-514350">
              <a:buFont typeface="+mj-lt"/>
              <a:buAutoNum type="arabicPeriod"/>
            </a:pPr>
            <a:r>
              <a:rPr lang="en-US" dirty="0"/>
              <a:t>The results presented here are not yet corrected for quantum yield or low-signal nonlinearity.</a:t>
            </a:r>
          </a:p>
        </p:txBody>
      </p:sp>
      <p:pic>
        <p:nvPicPr>
          <p:cNvPr id="5" name="Content Placeholder 4"/>
          <p:cNvPicPr>
            <a:picLocks noGrp="1" noChangeAspect="1"/>
          </p:cNvPicPr>
          <p:nvPr>
            <p:ph sz="half" idx="2"/>
          </p:nvPr>
        </p:nvPicPr>
        <p:blipFill>
          <a:blip r:embed="rId2"/>
          <a:stretch>
            <a:fillRect/>
          </a:stretch>
        </p:blipFill>
        <p:spPr>
          <a:xfrm>
            <a:off x="6998974" y="1228725"/>
            <a:ext cx="3528052" cy="2422525"/>
          </a:xfrm>
          <a:prstGeom prst="rect">
            <a:avLst/>
          </a:prstGeom>
        </p:spPr>
      </p:pic>
      <p:sp>
        <p:nvSpPr>
          <p:cNvPr id="4" name="Date Placeholder 3"/>
          <p:cNvSpPr>
            <a:spLocks noGrp="1"/>
          </p:cNvSpPr>
          <p:nvPr>
            <p:ph type="dt" sz="half" idx="10"/>
          </p:nvPr>
        </p:nvSpPr>
        <p:spPr/>
        <p:txBody>
          <a:bodyPr/>
          <a:lstStyle/>
          <a:p>
            <a:fld id="{2E813ED9-3AE7-4A36-A599-946A7835F80B}" type="datetime1">
              <a:rPr lang="en-US" smtClean="0"/>
              <a:t>9/3/2026</a:t>
            </a:fld>
            <a:endParaRPr lang="en-US"/>
          </a:p>
        </p:txBody>
      </p:sp>
      <p:sp>
        <p:nvSpPr>
          <p:cNvPr id="6" name="Footer Placeholder 5"/>
          <p:cNvSpPr>
            <a:spLocks noGrp="1"/>
          </p:cNvSpPr>
          <p:nvPr>
            <p:ph type="ftr" sz="quarter" idx="11"/>
          </p:nvPr>
        </p:nvSpPr>
        <p:spPr/>
        <p:txBody>
          <a:bodyPr/>
          <a:lstStyle/>
          <a:p>
            <a:r>
              <a:rPr lang="en-US"/>
              <a:t>Edwin Alexani - PhD Thesis Proposal Defense - Rochester Institute of Technology</a:t>
            </a:r>
          </a:p>
        </p:txBody>
      </p:sp>
      <p:sp>
        <p:nvSpPr>
          <p:cNvPr id="7" name="Slide Number Placeholder 6"/>
          <p:cNvSpPr>
            <a:spLocks noGrp="1"/>
          </p:cNvSpPr>
          <p:nvPr>
            <p:ph type="sldNum" sz="quarter" idx="12"/>
          </p:nvPr>
        </p:nvSpPr>
        <p:spPr/>
        <p:txBody>
          <a:bodyPr/>
          <a:lstStyle/>
          <a:p>
            <a:fld id="{62E07533-6BDA-4A6C-B10E-310F91C3A3F9}" type="slidenum">
              <a:rPr lang="en-US" smtClean="0"/>
              <a:t>13</a:t>
            </a:fld>
            <a:endParaRPr lang="en-US"/>
          </a:p>
        </p:txBody>
      </p:sp>
      <p:pic>
        <p:nvPicPr>
          <p:cNvPr id="9" name="Content Placeholder 8"/>
          <p:cNvPicPr>
            <a:picLocks noGrp="1" noChangeAspect="1"/>
          </p:cNvPicPr>
          <p:nvPr>
            <p:ph sz="half" idx="13"/>
          </p:nvPr>
        </p:nvPicPr>
        <p:blipFill>
          <a:blip r:embed="rId3"/>
          <a:stretch>
            <a:fillRect/>
          </a:stretch>
        </p:blipFill>
        <p:spPr>
          <a:xfrm>
            <a:off x="6275001" y="3754438"/>
            <a:ext cx="4975997" cy="2422525"/>
          </a:xfrm>
          <a:prstGeom prst="rect">
            <a:avLst/>
          </a:prstGeom>
        </p:spPr>
      </p:pic>
      <mc:AlternateContent xmlns:mc="http://schemas.openxmlformats.org/markup-compatibility/2006" xmlns:a14="http://schemas.microsoft.com/office/drawing/2010/main">
        <mc:Choice Requires="a14">
          <p:sp>
            <p:nvSpPr>
              <p:cNvPr id="10" name="Rectangle 9"/>
              <p:cNvSpPr/>
              <p:nvPr/>
            </p:nvSpPr>
            <p:spPr>
              <a:xfrm>
                <a:off x="838199" y="3464197"/>
                <a:ext cx="5181601" cy="631327"/>
              </a:xfrm>
              <a:prstGeom prst="rect">
                <a:avLst/>
              </a:prstGeom>
            </p:spPr>
            <p:txBody>
              <a:bodyPr wrap="square">
                <a:spAutoFit/>
              </a:bodyPr>
              <a:lstStyle/>
              <a:p>
                <a:pPr/>
                <a14:m>
                  <m:oMathPara xmlns:m="http://schemas.openxmlformats.org/officeDocument/2006/math">
                    <m:oMathParaPr>
                      <m:jc m:val="right"/>
                    </m:oMathParaPr>
                    <m:oMath xmlns:m="http://schemas.openxmlformats.org/officeDocument/2006/math">
                      <m:r>
                        <a:rPr lang="en-US" sz="1600" i="1">
                          <a:latin typeface="Cambria Math" panose="02040503050406030204" pitchFamily="18" charset="0"/>
                        </a:rPr>
                        <m:t>𝑄𝐸</m:t>
                      </m:r>
                      <m:d>
                        <m:dPr>
                          <m:ctrlPr>
                            <a:rPr lang="en-US" sz="1600" i="1">
                              <a:latin typeface="Cambria Math" panose="02040503050406030204" pitchFamily="18" charset="0"/>
                            </a:rPr>
                          </m:ctrlPr>
                        </m:dPr>
                        <m:e>
                          <m:r>
                            <a:rPr lang="en-US" sz="1600" i="1">
                              <a:latin typeface="Cambria Math" panose="02040503050406030204" pitchFamily="18" charset="0"/>
                            </a:rPr>
                            <m:t>𝜆</m:t>
                          </m:r>
                        </m:e>
                      </m:d>
                      <m:r>
                        <a:rPr lang="en-US" sz="1600" i="1">
                          <a:latin typeface="Cambria Math" panose="02040503050406030204" pitchFamily="18" charset="0"/>
                        </a:rPr>
                        <m:t>= </m:t>
                      </m:r>
                      <m:f>
                        <m:fPr>
                          <m:ctrlPr>
                            <a:rPr lang="en-US" sz="1600" i="1">
                              <a:latin typeface="Cambria Math" panose="02040503050406030204" pitchFamily="18" charset="0"/>
                            </a:rPr>
                          </m:ctrlPr>
                        </m:fPr>
                        <m:num>
                          <m:sSub>
                            <m:sSubPr>
                              <m:ctrlPr>
                                <a:rPr lang="en-US" sz="1600" i="1">
                                  <a:latin typeface="Cambria Math" panose="02040503050406030204" pitchFamily="18" charset="0"/>
                                </a:rPr>
                              </m:ctrlPr>
                            </m:sSubPr>
                            <m:e>
                              <m:r>
                                <a:rPr lang="en-US" sz="1600" i="1">
                                  <a:latin typeface="Cambria Math" panose="02040503050406030204" pitchFamily="18" charset="0"/>
                                </a:rPr>
                                <m:t>𝑆</m:t>
                              </m:r>
                            </m:e>
                            <m:sub>
                              <m:r>
                                <a:rPr lang="en-US" sz="1600" i="1">
                                  <a:latin typeface="Cambria Math" panose="02040503050406030204" pitchFamily="18" charset="0"/>
                                </a:rPr>
                                <m:t>𝐷𝑈𝑇</m:t>
                              </m:r>
                              <m:r>
                                <a:rPr lang="en-US" sz="1600" i="1">
                                  <a:latin typeface="Cambria Math" panose="02040503050406030204" pitchFamily="18" charset="0"/>
                                </a:rPr>
                                <m:t>,</m:t>
                              </m:r>
                              <m:r>
                                <a:rPr lang="en-US" sz="1600" i="1">
                                  <a:latin typeface="Cambria Math" panose="02040503050406030204" pitchFamily="18" charset="0"/>
                                </a:rPr>
                                <m:t>𝑜𝑛</m:t>
                              </m:r>
                              <m:r>
                                <a:rPr lang="en-US" sz="1600" i="1">
                                  <a:latin typeface="Cambria Math" panose="02040503050406030204" pitchFamily="18" charset="0"/>
                                </a:rPr>
                                <m:t>−</m:t>
                              </m:r>
                              <m:r>
                                <a:rPr lang="en-US" sz="1600" i="1">
                                  <a:latin typeface="Cambria Math" panose="02040503050406030204" pitchFamily="18" charset="0"/>
                                </a:rPr>
                                <m:t>𝑜𝑓𝑓</m:t>
                              </m:r>
                            </m:sub>
                          </m:sSub>
                        </m:num>
                        <m:den>
                          <m:sSub>
                            <m:sSubPr>
                              <m:ctrlPr>
                                <a:rPr lang="en-US" sz="1600" i="1">
                                  <a:latin typeface="Cambria Math" panose="02040503050406030204" pitchFamily="18" charset="0"/>
                                </a:rPr>
                              </m:ctrlPr>
                            </m:sSubPr>
                            <m:e>
                              <m:r>
                                <a:rPr lang="en-US" sz="1600" i="1">
                                  <a:latin typeface="Cambria Math" panose="02040503050406030204" pitchFamily="18" charset="0"/>
                                </a:rPr>
                                <m:t>𝑆</m:t>
                              </m:r>
                            </m:e>
                            <m:sub>
                              <m:r>
                                <a:rPr lang="en-US" sz="1600" i="1">
                                  <a:latin typeface="Cambria Math" panose="02040503050406030204" pitchFamily="18" charset="0"/>
                                </a:rPr>
                                <m:t>𝑅𝐸𝐹</m:t>
                              </m:r>
                              <m:r>
                                <a:rPr lang="en-US" sz="1600" i="1">
                                  <a:latin typeface="Cambria Math" panose="02040503050406030204" pitchFamily="18" charset="0"/>
                                </a:rPr>
                                <m:t>,</m:t>
                              </m:r>
                              <m:r>
                                <a:rPr lang="en-US" sz="1600" i="1">
                                  <a:latin typeface="Cambria Math" panose="02040503050406030204" pitchFamily="18" charset="0"/>
                                </a:rPr>
                                <m:t>𝑜𝑛</m:t>
                              </m:r>
                              <m:r>
                                <a:rPr lang="en-US" sz="1600" i="1">
                                  <a:latin typeface="Cambria Math" panose="02040503050406030204" pitchFamily="18" charset="0"/>
                                </a:rPr>
                                <m:t>−</m:t>
                              </m:r>
                              <m:r>
                                <a:rPr lang="en-US" sz="1600" i="1">
                                  <a:latin typeface="Cambria Math" panose="02040503050406030204" pitchFamily="18" charset="0"/>
                                </a:rPr>
                                <m:t>𝑜𝑓𝑓</m:t>
                              </m:r>
                            </m:sub>
                          </m:sSub>
                        </m:den>
                      </m:f>
                      <m:r>
                        <a:rPr lang="en-US" sz="1600" i="1">
                          <a:latin typeface="Cambria Math" panose="02040503050406030204" pitchFamily="18" charset="0"/>
                        </a:rPr>
                        <m:t>×</m:t>
                      </m:r>
                      <m:f>
                        <m:fPr>
                          <m:ctrlPr>
                            <a:rPr lang="en-US" sz="1600" i="1">
                              <a:latin typeface="Cambria Math" panose="02040503050406030204" pitchFamily="18" charset="0"/>
                            </a:rPr>
                          </m:ctrlPr>
                        </m:fPr>
                        <m:num>
                          <m:sSub>
                            <m:sSubPr>
                              <m:ctrlPr>
                                <a:rPr lang="en-US" sz="1600" i="1">
                                  <a:latin typeface="Cambria Math" panose="02040503050406030204" pitchFamily="18" charset="0"/>
                                </a:rPr>
                              </m:ctrlPr>
                            </m:sSubPr>
                            <m:e>
                              <m:r>
                                <a:rPr lang="en-US" sz="1600" i="1">
                                  <a:latin typeface="Cambria Math" panose="02040503050406030204" pitchFamily="18" charset="0"/>
                                </a:rPr>
                                <m:t>𝑆</m:t>
                              </m:r>
                            </m:e>
                            <m:sub>
                              <m:r>
                                <a:rPr lang="en-US" sz="1600" i="1">
                                  <a:latin typeface="Cambria Math" panose="02040503050406030204" pitchFamily="18" charset="0"/>
                                </a:rPr>
                                <m:t>𝑀𝑂𝑁</m:t>
                              </m:r>
                              <m:r>
                                <a:rPr lang="en-US" sz="1600" i="1">
                                  <a:latin typeface="Cambria Math" panose="02040503050406030204" pitchFamily="18" charset="0"/>
                                </a:rPr>
                                <m:t>,</m:t>
                              </m:r>
                              <m:r>
                                <a:rPr lang="en-US" sz="1600" i="1">
                                  <a:latin typeface="Cambria Math" panose="02040503050406030204" pitchFamily="18" charset="0"/>
                                </a:rPr>
                                <m:t>𝑅𝐸𝐹</m:t>
                              </m:r>
                              <m:r>
                                <a:rPr lang="en-US" sz="1600" i="1">
                                  <a:latin typeface="Cambria Math" panose="02040503050406030204" pitchFamily="18" charset="0"/>
                                </a:rPr>
                                <m:t>,</m:t>
                              </m:r>
                              <m:r>
                                <a:rPr lang="en-US" sz="1600" i="1">
                                  <a:latin typeface="Cambria Math" panose="02040503050406030204" pitchFamily="18" charset="0"/>
                                </a:rPr>
                                <m:t>𝑜𝑛</m:t>
                              </m:r>
                              <m:r>
                                <a:rPr lang="en-US" sz="1600" i="1">
                                  <a:latin typeface="Cambria Math" panose="02040503050406030204" pitchFamily="18" charset="0"/>
                                </a:rPr>
                                <m:t>−</m:t>
                              </m:r>
                              <m:r>
                                <a:rPr lang="en-US" sz="1600" i="1">
                                  <a:latin typeface="Cambria Math" panose="02040503050406030204" pitchFamily="18" charset="0"/>
                                </a:rPr>
                                <m:t>𝑜𝑓𝑓</m:t>
                              </m:r>
                            </m:sub>
                          </m:sSub>
                        </m:num>
                        <m:den>
                          <m:sSub>
                            <m:sSubPr>
                              <m:ctrlPr>
                                <a:rPr lang="en-US" sz="1600" i="1">
                                  <a:latin typeface="Cambria Math" panose="02040503050406030204" pitchFamily="18" charset="0"/>
                                </a:rPr>
                              </m:ctrlPr>
                            </m:sSubPr>
                            <m:e>
                              <m:r>
                                <a:rPr lang="en-US" sz="1600" i="1">
                                  <a:latin typeface="Cambria Math" panose="02040503050406030204" pitchFamily="18" charset="0"/>
                                </a:rPr>
                                <m:t>𝑆</m:t>
                              </m:r>
                            </m:e>
                            <m:sub>
                              <m:r>
                                <a:rPr lang="en-US" sz="1600" i="1">
                                  <a:latin typeface="Cambria Math" panose="02040503050406030204" pitchFamily="18" charset="0"/>
                                </a:rPr>
                                <m:t>𝑀𝑂𝑁</m:t>
                              </m:r>
                              <m:r>
                                <a:rPr lang="en-US" sz="1600" i="1">
                                  <a:latin typeface="Cambria Math" panose="02040503050406030204" pitchFamily="18" charset="0"/>
                                </a:rPr>
                                <m:t>,</m:t>
                              </m:r>
                              <m:r>
                                <a:rPr lang="en-US" sz="1600" i="1">
                                  <a:latin typeface="Cambria Math" panose="02040503050406030204" pitchFamily="18" charset="0"/>
                                </a:rPr>
                                <m:t>𝐷𝑈𝑇</m:t>
                              </m:r>
                              <m:r>
                                <a:rPr lang="en-US" sz="1600" i="1">
                                  <a:latin typeface="Cambria Math" panose="02040503050406030204" pitchFamily="18" charset="0"/>
                                </a:rPr>
                                <m:t>,</m:t>
                              </m:r>
                              <m:r>
                                <a:rPr lang="en-US" sz="1600" i="1">
                                  <a:latin typeface="Cambria Math" panose="02040503050406030204" pitchFamily="18" charset="0"/>
                                </a:rPr>
                                <m:t>𝑜𝑛</m:t>
                              </m:r>
                              <m:r>
                                <a:rPr lang="en-US" sz="1600" i="1">
                                  <a:latin typeface="Cambria Math" panose="02040503050406030204" pitchFamily="18" charset="0"/>
                                </a:rPr>
                                <m:t>−</m:t>
                              </m:r>
                              <m:r>
                                <a:rPr lang="en-US" sz="1600" i="1">
                                  <a:latin typeface="Cambria Math" panose="02040503050406030204" pitchFamily="18" charset="0"/>
                                </a:rPr>
                                <m:t>𝑜𝑓𝑓</m:t>
                              </m:r>
                            </m:sub>
                          </m:sSub>
                        </m:den>
                      </m:f>
                      <m:r>
                        <a:rPr lang="en-US" sz="1600" i="1">
                          <a:latin typeface="Cambria Math" panose="02040503050406030204" pitchFamily="18" charset="0"/>
                        </a:rPr>
                        <m:t>×</m:t>
                      </m:r>
                      <m:f>
                        <m:fPr>
                          <m:ctrlPr>
                            <a:rPr lang="en-US" sz="1600" i="1">
                              <a:latin typeface="Cambria Math" panose="02040503050406030204" pitchFamily="18" charset="0"/>
                            </a:rPr>
                          </m:ctrlPr>
                        </m:fPr>
                        <m:num>
                          <m:sSub>
                            <m:sSubPr>
                              <m:ctrlPr>
                                <a:rPr lang="en-US" sz="1600" i="1">
                                  <a:latin typeface="Cambria Math" panose="02040503050406030204" pitchFamily="18" charset="0"/>
                                </a:rPr>
                              </m:ctrlPr>
                            </m:sSubPr>
                            <m:e>
                              <m:r>
                                <a:rPr lang="en-US" sz="1600" i="1">
                                  <a:latin typeface="Cambria Math" panose="02040503050406030204" pitchFamily="18" charset="0"/>
                                </a:rPr>
                                <m:t>𝐴</m:t>
                              </m:r>
                            </m:e>
                            <m:sub>
                              <m:r>
                                <a:rPr lang="en-US" sz="1600" i="1">
                                  <a:latin typeface="Cambria Math" panose="02040503050406030204" pitchFamily="18" charset="0"/>
                                </a:rPr>
                                <m:t>𝑅𝐸𝐹</m:t>
                              </m:r>
                            </m:sub>
                          </m:sSub>
                        </m:num>
                        <m:den>
                          <m:sSub>
                            <m:sSubPr>
                              <m:ctrlPr>
                                <a:rPr lang="en-US" sz="1600" i="1">
                                  <a:latin typeface="Cambria Math" panose="02040503050406030204" pitchFamily="18" charset="0"/>
                                </a:rPr>
                              </m:ctrlPr>
                            </m:sSubPr>
                            <m:e>
                              <m:r>
                                <a:rPr lang="en-US" sz="1600" i="1">
                                  <a:latin typeface="Cambria Math" panose="02040503050406030204" pitchFamily="18" charset="0"/>
                                </a:rPr>
                                <m:t>𝐴</m:t>
                              </m:r>
                            </m:e>
                            <m:sub>
                              <m:r>
                                <a:rPr lang="en-US" sz="1600" i="1">
                                  <a:latin typeface="Cambria Math" panose="02040503050406030204" pitchFamily="18" charset="0"/>
                                </a:rPr>
                                <m:t>𝐷𝑈𝑇</m:t>
                              </m:r>
                            </m:sub>
                          </m:sSub>
                        </m:den>
                      </m:f>
                      <m:r>
                        <a:rPr lang="en-US" sz="1600" i="1">
                          <a:latin typeface="Cambria Math" panose="02040503050406030204" pitchFamily="18" charset="0"/>
                        </a:rPr>
                        <m:t> ×</m:t>
                      </m:r>
                      <m:r>
                        <a:rPr lang="en-US" sz="1600" i="1">
                          <a:latin typeface="Cambria Math" panose="02040503050406030204" pitchFamily="18" charset="0"/>
                        </a:rPr>
                        <m:t>𝑄𝑌</m:t>
                      </m:r>
                      <m:r>
                        <a:rPr lang="en-US" sz="1600" i="1">
                          <a:latin typeface="Cambria Math" panose="02040503050406030204" pitchFamily="18" charset="0"/>
                        </a:rPr>
                        <m:t> </m:t>
                      </m:r>
                    </m:oMath>
                  </m:oMathPara>
                </a14:m>
                <a:endParaRPr lang="en-US" sz="1600" dirty="0"/>
              </a:p>
            </p:txBody>
          </p:sp>
        </mc:Choice>
        <mc:Fallback xmlns="">
          <p:sp>
            <p:nvSpPr>
              <p:cNvPr id="10" name="Rectangle 9"/>
              <p:cNvSpPr>
                <a:spLocks noRot="1" noChangeAspect="1" noMove="1" noResize="1" noEditPoints="1" noAdjustHandles="1" noChangeArrowheads="1" noChangeShapeType="1" noTextEdit="1"/>
              </p:cNvSpPr>
              <p:nvPr/>
            </p:nvSpPr>
            <p:spPr>
              <a:xfrm>
                <a:off x="838199" y="3464197"/>
                <a:ext cx="5181601" cy="631327"/>
              </a:xfrm>
              <a:prstGeom prst="rect">
                <a:avLst/>
              </a:prstGeom>
              <a:blipFill>
                <a:blip r:embed="rId4"/>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65429030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5.8 </a:t>
            </a:r>
            <a:r>
              <a:rPr lang="en-US" dirty="0"/>
              <a:t>Persistence</a:t>
            </a:r>
          </a:p>
        </p:txBody>
      </p:sp>
      <p:sp>
        <p:nvSpPr>
          <p:cNvPr id="3" name="Content Placeholder 2"/>
          <p:cNvSpPr>
            <a:spLocks noGrp="1"/>
          </p:cNvSpPr>
          <p:nvPr>
            <p:ph sz="half" idx="1"/>
          </p:nvPr>
        </p:nvSpPr>
        <p:spPr/>
        <p:txBody>
          <a:bodyPr>
            <a:normAutofit/>
          </a:bodyPr>
          <a:lstStyle/>
          <a:p>
            <a:pPr marL="514350" indent="-514350">
              <a:buFont typeface="+mj-lt"/>
              <a:buAutoNum type="arabicPeriod"/>
            </a:pPr>
            <a:r>
              <a:rPr lang="en-US" dirty="0"/>
              <a:t>Persistence, also called lag, is the portion of a pixel’s signal due to charge carriers produced by sources in previous images.</a:t>
            </a:r>
          </a:p>
          <a:p>
            <a:pPr marL="514350" indent="-514350">
              <a:buFont typeface="+mj-lt"/>
              <a:buAutoNum type="arabicPeriod"/>
            </a:pPr>
            <a:r>
              <a:rPr lang="en-US" dirty="0"/>
              <a:t>Persistence is caused by trapped charges. Traps can be permanent defects in the material lattice, or temporary potential wells caused by the voltages applied to the pixel during readout.</a:t>
            </a:r>
          </a:p>
          <a:p>
            <a:pPr marL="514350" indent="-514350">
              <a:buFont typeface="+mj-lt"/>
              <a:buAutoNum type="arabicPeriod"/>
            </a:pPr>
            <a:r>
              <a:rPr lang="en-US" dirty="0"/>
              <a:t>We measure persistence by exposing the detector to a pulsed laser and monitoring the signal in subsequent dark frames. </a:t>
            </a:r>
          </a:p>
          <a:p>
            <a:pPr marL="514350" indent="-514350">
              <a:buFont typeface="+mj-lt"/>
              <a:buAutoNum type="arabicPeriod"/>
            </a:pPr>
            <a:r>
              <a:rPr lang="en-US" dirty="0"/>
              <a:t>The pulse illuminates the detector, and the interval between pulses provides a dark environment. Any residual signal above the baseline dark current and read noise is attributable to persistence from the laser pulse.</a:t>
            </a:r>
          </a:p>
          <a:p>
            <a:pPr marL="514350" indent="-514350">
              <a:buFont typeface="+mj-lt"/>
              <a:buAutoNum type="arabicPeriod"/>
            </a:pPr>
            <a:endParaRPr lang="en-US" dirty="0"/>
          </a:p>
        </p:txBody>
      </p:sp>
      <p:sp>
        <p:nvSpPr>
          <p:cNvPr id="4" name="Date Placeholder 3"/>
          <p:cNvSpPr>
            <a:spLocks noGrp="1"/>
          </p:cNvSpPr>
          <p:nvPr>
            <p:ph type="dt" sz="half" idx="10"/>
          </p:nvPr>
        </p:nvSpPr>
        <p:spPr/>
        <p:txBody>
          <a:bodyPr/>
          <a:lstStyle/>
          <a:p>
            <a:fld id="{D16E1B7D-C6D6-4FCE-BBDF-59F89085778C}" type="datetime1">
              <a:rPr lang="en-US" smtClean="0"/>
              <a:t>9/3/2026</a:t>
            </a:fld>
            <a:endParaRPr lang="en-US"/>
          </a:p>
        </p:txBody>
      </p:sp>
      <p:sp>
        <p:nvSpPr>
          <p:cNvPr id="6" name="Footer Placeholder 5"/>
          <p:cNvSpPr>
            <a:spLocks noGrp="1"/>
          </p:cNvSpPr>
          <p:nvPr>
            <p:ph type="ftr" sz="quarter" idx="11"/>
          </p:nvPr>
        </p:nvSpPr>
        <p:spPr/>
        <p:txBody>
          <a:bodyPr/>
          <a:lstStyle/>
          <a:p>
            <a:r>
              <a:rPr lang="en-US"/>
              <a:t>Edwin Alexani - PhD Thesis Proposal Defense - Rochester Institute of Technology</a:t>
            </a:r>
          </a:p>
        </p:txBody>
      </p:sp>
      <p:sp>
        <p:nvSpPr>
          <p:cNvPr id="7" name="Slide Number Placeholder 6"/>
          <p:cNvSpPr>
            <a:spLocks noGrp="1"/>
          </p:cNvSpPr>
          <p:nvPr>
            <p:ph type="sldNum" sz="quarter" idx="12"/>
          </p:nvPr>
        </p:nvSpPr>
        <p:spPr/>
        <p:txBody>
          <a:bodyPr/>
          <a:lstStyle/>
          <a:p>
            <a:fld id="{62E07533-6BDA-4A6C-B10E-310F91C3A3F9}" type="slidenum">
              <a:rPr lang="en-US" smtClean="0"/>
              <a:t>14</a:t>
            </a:fld>
            <a:endParaRPr lang="en-US"/>
          </a:p>
        </p:txBody>
      </p:sp>
      <p:pic>
        <p:nvPicPr>
          <p:cNvPr id="10" name="Content Placeholder 9"/>
          <p:cNvPicPr>
            <a:picLocks noGrp="1" noChangeAspect="1"/>
          </p:cNvPicPr>
          <p:nvPr>
            <p:ph sz="half" idx="13"/>
          </p:nvPr>
        </p:nvPicPr>
        <p:blipFill>
          <a:blip r:embed="rId2"/>
          <a:stretch>
            <a:fillRect/>
          </a:stretch>
        </p:blipFill>
        <p:spPr>
          <a:xfrm>
            <a:off x="6172200" y="4074544"/>
            <a:ext cx="5181600" cy="1782313"/>
          </a:xfrm>
          <a:prstGeom prst="rect">
            <a:avLst/>
          </a:prstGeom>
        </p:spPr>
      </p:pic>
      <p:pic>
        <p:nvPicPr>
          <p:cNvPr id="12" name="Content Placeholder 4"/>
          <p:cNvPicPr>
            <a:picLocks noGrp="1" noChangeAspect="1"/>
          </p:cNvPicPr>
          <p:nvPr>
            <p:ph sz="half" idx="2"/>
          </p:nvPr>
        </p:nvPicPr>
        <p:blipFill rotWithShape="1">
          <a:blip r:embed="rId3" cstate="print">
            <a:extLst>
              <a:ext uri="{28A0092B-C50C-407E-A947-70E740481C1C}">
                <a14:useLocalDpi xmlns:a14="http://schemas.microsoft.com/office/drawing/2010/main" val="0"/>
              </a:ext>
            </a:extLst>
          </a:blip>
          <a:srcRect b="7601"/>
          <a:stretch/>
        </p:blipFill>
        <p:spPr>
          <a:xfrm>
            <a:off x="6898871" y="1320499"/>
            <a:ext cx="3728258" cy="2238976"/>
          </a:xfrm>
        </p:spPr>
      </p:pic>
    </p:spTree>
    <p:extLst>
      <p:ext uri="{BB962C8B-B14F-4D97-AF65-F5344CB8AC3E}">
        <p14:creationId xmlns:p14="http://schemas.microsoft.com/office/powerpoint/2010/main" val="415306982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5.9 </a:t>
            </a:r>
            <a:r>
              <a:rPr lang="en-US" dirty="0"/>
              <a:t>Telescope Observing Results</a:t>
            </a:r>
          </a:p>
        </p:txBody>
      </p:sp>
      <p:sp>
        <p:nvSpPr>
          <p:cNvPr id="3" name="Content Placeholder 2"/>
          <p:cNvSpPr>
            <a:spLocks noGrp="1"/>
          </p:cNvSpPr>
          <p:nvPr>
            <p:ph sz="half" idx="1"/>
          </p:nvPr>
        </p:nvSpPr>
        <p:spPr/>
        <p:txBody>
          <a:bodyPr/>
          <a:lstStyle/>
          <a:p>
            <a:pPr marL="514350" indent="-514350">
              <a:buFont typeface="+mj-lt"/>
              <a:buAutoNum type="arabicPeriod"/>
            </a:pPr>
            <a:r>
              <a:rPr lang="en-US" dirty="0"/>
              <a:t>We have observed multiple objects at the C.E.K. </a:t>
            </a:r>
            <a:r>
              <a:rPr lang="en-US" dirty="0" err="1"/>
              <a:t>Mees</a:t>
            </a:r>
            <a:r>
              <a:rPr lang="en-US" dirty="0"/>
              <a:t> Observatory, such as open clusters, globular clusters, solar system objects, nebulae, galaxies, and a supernova.</a:t>
            </a:r>
          </a:p>
          <a:p>
            <a:pPr marL="514350" indent="-514350">
              <a:buFont typeface="+mj-lt"/>
              <a:buAutoNum type="arabicPeriod"/>
            </a:pPr>
            <a:r>
              <a:rPr lang="en-US" dirty="0"/>
              <a:t>Our reduction has focused on the open cluster M36 in the B, V, and R bands.</a:t>
            </a:r>
          </a:p>
          <a:p>
            <a:pPr marL="514350" indent="-514350">
              <a:buFont typeface="+mj-lt"/>
              <a:buAutoNum type="arabicPeriod"/>
            </a:pPr>
            <a:r>
              <a:rPr lang="en-US" dirty="0"/>
              <a:t>We notice nonlinearity in the data, consistent with low-signal nonlinearity in the sensor.</a:t>
            </a:r>
          </a:p>
        </p:txBody>
      </p:sp>
      <p:sp>
        <p:nvSpPr>
          <p:cNvPr id="4" name="Date Placeholder 3"/>
          <p:cNvSpPr>
            <a:spLocks noGrp="1"/>
          </p:cNvSpPr>
          <p:nvPr>
            <p:ph type="dt" sz="half" idx="10"/>
          </p:nvPr>
        </p:nvSpPr>
        <p:spPr/>
        <p:txBody>
          <a:bodyPr/>
          <a:lstStyle/>
          <a:p>
            <a:fld id="{C760195A-7E82-424E-9CC6-92034DF80367}" type="datetime1">
              <a:rPr lang="en-US" smtClean="0"/>
              <a:t>9/3/2026</a:t>
            </a:fld>
            <a:endParaRPr lang="en-US"/>
          </a:p>
        </p:txBody>
      </p:sp>
      <p:sp>
        <p:nvSpPr>
          <p:cNvPr id="5" name="Footer Placeholder 4"/>
          <p:cNvSpPr>
            <a:spLocks noGrp="1"/>
          </p:cNvSpPr>
          <p:nvPr>
            <p:ph type="ftr" sz="quarter" idx="11"/>
          </p:nvPr>
        </p:nvSpPr>
        <p:spPr/>
        <p:txBody>
          <a:bodyPr/>
          <a:lstStyle/>
          <a:p>
            <a:r>
              <a:rPr lang="en-US"/>
              <a:t>Edwin Alexani - PhD Thesis Proposal Defense - Rochester Institute of Technology</a:t>
            </a:r>
          </a:p>
        </p:txBody>
      </p:sp>
      <p:sp>
        <p:nvSpPr>
          <p:cNvPr id="6" name="Slide Number Placeholder 5"/>
          <p:cNvSpPr>
            <a:spLocks noGrp="1"/>
          </p:cNvSpPr>
          <p:nvPr>
            <p:ph type="sldNum" sz="quarter" idx="12"/>
          </p:nvPr>
        </p:nvSpPr>
        <p:spPr/>
        <p:txBody>
          <a:bodyPr/>
          <a:lstStyle/>
          <a:p>
            <a:fld id="{62E07533-6BDA-4A6C-B10E-310F91C3A3F9}" type="slidenum">
              <a:rPr lang="en-US" smtClean="0"/>
              <a:t>15</a:t>
            </a:fld>
            <a:endParaRPr lang="en-US"/>
          </a:p>
        </p:txBody>
      </p:sp>
      <p:pic>
        <p:nvPicPr>
          <p:cNvPr id="16" name="Content Placeholder 7"/>
          <p:cNvPicPr>
            <a:picLocks noGrp="1" noChangeAspect="1"/>
          </p:cNvPicPr>
          <p:nvPr>
            <p:ph sz="half" idx="2"/>
          </p:nvPr>
        </p:nvPicPr>
        <p:blipFill rotWithShape="1">
          <a:blip r:embed="rId2"/>
          <a:srcRect r="49684"/>
          <a:stretch/>
        </p:blipFill>
        <p:spPr>
          <a:xfrm>
            <a:off x="838199" y="3595559"/>
            <a:ext cx="2424165" cy="2422525"/>
          </a:xfrm>
          <a:prstGeom prst="rect">
            <a:avLst/>
          </a:prstGeom>
        </p:spPr>
      </p:pic>
      <p:pic>
        <p:nvPicPr>
          <p:cNvPr id="18" name="Content Placeholder 7"/>
          <p:cNvPicPr>
            <a:picLocks noGrp="1" noChangeAspect="1"/>
          </p:cNvPicPr>
          <p:nvPr>
            <p:ph sz="half" idx="13"/>
          </p:nvPr>
        </p:nvPicPr>
        <p:blipFill rotWithShape="1">
          <a:blip r:embed="rId2"/>
          <a:srcRect l="52025"/>
          <a:stretch/>
        </p:blipFill>
        <p:spPr>
          <a:xfrm>
            <a:off x="3708422" y="3597020"/>
            <a:ext cx="2311378" cy="2422525"/>
          </a:xfrm>
          <a:prstGeom prst="rect">
            <a:avLst/>
          </a:prstGeom>
        </p:spPr>
      </p:pic>
      <p:pic>
        <p:nvPicPr>
          <p:cNvPr id="19" name="Picture 18"/>
          <p:cNvPicPr>
            <a:picLocks noChangeAspect="1"/>
          </p:cNvPicPr>
          <p:nvPr/>
        </p:nvPicPr>
        <p:blipFill>
          <a:blip r:embed="rId3"/>
          <a:stretch>
            <a:fillRect/>
          </a:stretch>
        </p:blipFill>
        <p:spPr>
          <a:xfrm>
            <a:off x="6629433" y="1228358"/>
            <a:ext cx="4789726" cy="4789726"/>
          </a:xfrm>
          <a:prstGeom prst="rect">
            <a:avLst/>
          </a:prstGeom>
        </p:spPr>
      </p:pic>
    </p:spTree>
    <p:extLst>
      <p:ext uri="{BB962C8B-B14F-4D97-AF65-F5344CB8AC3E}">
        <p14:creationId xmlns:p14="http://schemas.microsoft.com/office/powerpoint/2010/main" val="255406648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5.10 </a:t>
            </a:r>
            <a:r>
              <a:rPr lang="en-US" dirty="0"/>
              <a:t>Simulation of Earthlike Exoplanet</a:t>
            </a:r>
          </a:p>
        </p:txBody>
      </p:sp>
      <p:sp>
        <p:nvSpPr>
          <p:cNvPr id="3" name="Content Placeholder 2"/>
          <p:cNvSpPr>
            <a:spLocks noGrp="1"/>
          </p:cNvSpPr>
          <p:nvPr>
            <p:ph sz="half" idx="1"/>
          </p:nvPr>
        </p:nvSpPr>
        <p:spPr/>
        <p:txBody>
          <a:bodyPr/>
          <a:lstStyle/>
          <a:p>
            <a:pPr marL="514350" indent="-514350">
              <a:buFont typeface="+mj-lt"/>
              <a:buAutoNum type="arabicPeriod"/>
            </a:pPr>
            <a:r>
              <a:rPr lang="en-US" dirty="0"/>
              <a:t>A future goal of astrophysics is to directly image earthlike exoplanets and characterize their atmospheres.</a:t>
            </a:r>
          </a:p>
          <a:p>
            <a:pPr marL="514350" indent="-514350">
              <a:buFont typeface="+mj-lt"/>
              <a:buAutoNum type="arabicPeriod"/>
            </a:pPr>
            <a:r>
              <a:rPr lang="en-US" dirty="0"/>
              <a:t>We have simulations of Earth in the habitable zone of stars spanning all spectral types, for a system that is 10 pc away.</a:t>
            </a:r>
          </a:p>
          <a:p>
            <a:pPr marL="514350" indent="-514350">
              <a:buFont typeface="+mj-lt"/>
              <a:buAutoNum type="arabicPeriod"/>
            </a:pPr>
            <a:r>
              <a:rPr lang="en-US" dirty="0"/>
              <a:t>We use the results of those simulations for systems relevant to HWO.</a:t>
            </a:r>
          </a:p>
          <a:p>
            <a:pPr marL="514350" indent="-514350">
              <a:buFont typeface="+mj-lt"/>
              <a:buAutoNum type="arabicPeriod"/>
            </a:pPr>
            <a:r>
              <a:rPr lang="en-US" dirty="0"/>
              <a:t>Relevant systems are those for which the habitable zone of the host star is observable in the zone between the inner working and outer working angles of the coronagraph, and for stars that allow for sufficient time for life to develop.</a:t>
            </a:r>
          </a:p>
          <a:p>
            <a:pPr marL="514350" indent="-514350">
              <a:buFont typeface="+mj-lt"/>
              <a:buAutoNum type="arabicPeriod"/>
            </a:pPr>
            <a:r>
              <a:rPr lang="en-US" dirty="0"/>
              <a:t>The spectra from these simulated observations provide our SNR models with the astronomical sources of light.</a:t>
            </a:r>
          </a:p>
          <a:p>
            <a:pPr marL="514350" indent="-514350">
              <a:buFont typeface="+mj-lt"/>
              <a:buAutoNum type="arabicPeriod"/>
            </a:pPr>
            <a:endParaRPr lang="en-US" dirty="0"/>
          </a:p>
        </p:txBody>
      </p:sp>
      <p:pic>
        <p:nvPicPr>
          <p:cNvPr id="7" name="Content Placeholder 6"/>
          <p:cNvPicPr>
            <a:picLocks noGrp="1" noChangeAspect="1"/>
          </p:cNvPicPr>
          <p:nvPr>
            <p:ph sz="half" idx="2"/>
          </p:nvPr>
        </p:nvPicPr>
        <p:blipFill>
          <a:blip r:embed="rId2"/>
          <a:stretch>
            <a:fillRect/>
          </a:stretch>
        </p:blipFill>
        <p:spPr>
          <a:xfrm>
            <a:off x="6309970" y="2219870"/>
            <a:ext cx="4906060" cy="3562847"/>
          </a:xfrm>
          <a:prstGeom prst="rect">
            <a:avLst/>
          </a:prstGeom>
        </p:spPr>
      </p:pic>
      <p:sp>
        <p:nvSpPr>
          <p:cNvPr id="4" name="Date Placeholder 3"/>
          <p:cNvSpPr>
            <a:spLocks noGrp="1"/>
          </p:cNvSpPr>
          <p:nvPr>
            <p:ph type="dt" sz="half" idx="10"/>
          </p:nvPr>
        </p:nvSpPr>
        <p:spPr/>
        <p:txBody>
          <a:bodyPr/>
          <a:lstStyle/>
          <a:p>
            <a:fld id="{C25515FD-CF01-4B2C-A2AB-D3BCFC548938}" type="datetime1">
              <a:rPr lang="en-US" smtClean="0"/>
              <a:t>9/3/2026</a:t>
            </a:fld>
            <a:endParaRPr lang="en-US"/>
          </a:p>
        </p:txBody>
      </p:sp>
      <p:sp>
        <p:nvSpPr>
          <p:cNvPr id="5" name="Footer Placeholder 4"/>
          <p:cNvSpPr>
            <a:spLocks noGrp="1"/>
          </p:cNvSpPr>
          <p:nvPr>
            <p:ph type="ftr" sz="quarter" idx="11"/>
          </p:nvPr>
        </p:nvSpPr>
        <p:spPr/>
        <p:txBody>
          <a:bodyPr/>
          <a:lstStyle/>
          <a:p>
            <a:r>
              <a:rPr lang="en-US"/>
              <a:t>Edwin Alexani - PhD Thesis Proposal Defense - Rochester Institute of Technology</a:t>
            </a:r>
          </a:p>
        </p:txBody>
      </p:sp>
      <p:sp>
        <p:nvSpPr>
          <p:cNvPr id="6" name="Slide Number Placeholder 5"/>
          <p:cNvSpPr>
            <a:spLocks noGrp="1"/>
          </p:cNvSpPr>
          <p:nvPr>
            <p:ph type="sldNum" sz="quarter" idx="12"/>
          </p:nvPr>
        </p:nvSpPr>
        <p:spPr/>
        <p:txBody>
          <a:bodyPr/>
          <a:lstStyle/>
          <a:p>
            <a:fld id="{62E07533-6BDA-4A6C-B10E-310F91C3A3F9}" type="slidenum">
              <a:rPr lang="en-US" smtClean="0"/>
              <a:t>16</a:t>
            </a:fld>
            <a:endParaRPr lang="en-US"/>
          </a:p>
        </p:txBody>
      </p:sp>
    </p:spTree>
    <p:extLst>
      <p:ext uri="{BB962C8B-B14F-4D97-AF65-F5344CB8AC3E}">
        <p14:creationId xmlns:p14="http://schemas.microsoft.com/office/powerpoint/2010/main" val="84291272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6. Remaining Work</a:t>
            </a:r>
          </a:p>
        </p:txBody>
      </p:sp>
      <p:sp>
        <p:nvSpPr>
          <p:cNvPr id="3" name="Content Placeholder 2"/>
          <p:cNvSpPr>
            <a:spLocks noGrp="1"/>
          </p:cNvSpPr>
          <p:nvPr>
            <p:ph sz="half" idx="1"/>
          </p:nvPr>
        </p:nvSpPr>
        <p:spPr/>
        <p:txBody>
          <a:bodyPr>
            <a:normAutofit/>
          </a:bodyPr>
          <a:lstStyle/>
          <a:p>
            <a:pPr marL="514350" indent="-514350">
              <a:buFont typeface="+mj-lt"/>
              <a:buAutoNum type="arabicPeriod"/>
            </a:pPr>
            <a:r>
              <a:rPr lang="en-US" dirty="0"/>
              <a:t>What Causes Low Signal Nonlinearity?</a:t>
            </a:r>
          </a:p>
          <a:p>
            <a:pPr marL="514350" indent="-514350">
              <a:buFont typeface="+mj-lt"/>
              <a:buAutoNum type="arabicPeriod"/>
            </a:pPr>
            <a:r>
              <a:rPr lang="en-US" dirty="0"/>
              <a:t>How Do We Characterize Quantum Yield?</a:t>
            </a:r>
          </a:p>
          <a:p>
            <a:pPr marL="514350" indent="-514350">
              <a:buFont typeface="+mj-lt"/>
              <a:buAutoNum type="arabicPeriod"/>
            </a:pPr>
            <a:r>
              <a:rPr lang="en-US" dirty="0"/>
              <a:t>What Causes the Dark Current Plateau?</a:t>
            </a:r>
          </a:p>
          <a:p>
            <a:pPr marL="514350" indent="-514350">
              <a:buFont typeface="+mj-lt"/>
              <a:buAutoNum type="arabicPeriod"/>
            </a:pPr>
            <a:r>
              <a:rPr lang="en-US" dirty="0"/>
              <a:t>What is the Impact of a Rounding Step on SNR?</a:t>
            </a:r>
          </a:p>
          <a:p>
            <a:pPr marL="514350" indent="-514350">
              <a:buFont typeface="+mj-lt"/>
              <a:buAutoNum type="arabicPeriod"/>
            </a:pPr>
            <a:r>
              <a:rPr lang="en-US" dirty="0" smtClean="0"/>
              <a:t>What </a:t>
            </a:r>
            <a:r>
              <a:rPr lang="en-US" dirty="0"/>
              <a:t>improvements can we make to SPSCMOS</a:t>
            </a:r>
            <a:r>
              <a:rPr lang="en-US" dirty="0" smtClean="0"/>
              <a:t>?</a:t>
            </a:r>
          </a:p>
          <a:p>
            <a:pPr marL="514350" indent="-514350">
              <a:buFont typeface="+mj-lt"/>
              <a:buAutoNum type="arabicPeriod"/>
            </a:pPr>
            <a:r>
              <a:rPr lang="en-US" dirty="0" smtClean="0"/>
              <a:t>Schedule</a:t>
            </a:r>
            <a:endParaRPr lang="en-US" dirty="0"/>
          </a:p>
        </p:txBody>
      </p:sp>
      <p:sp>
        <p:nvSpPr>
          <p:cNvPr id="4" name="Content Placeholder 3"/>
          <p:cNvSpPr>
            <a:spLocks noGrp="1"/>
          </p:cNvSpPr>
          <p:nvPr>
            <p:ph sz="half" idx="2"/>
          </p:nvPr>
        </p:nvSpPr>
        <p:spPr/>
        <p:txBody>
          <a:bodyPr>
            <a:normAutofit/>
          </a:bodyPr>
          <a:lstStyle/>
          <a:p>
            <a:endParaRPr lang="en-US"/>
          </a:p>
        </p:txBody>
      </p:sp>
      <p:sp>
        <p:nvSpPr>
          <p:cNvPr id="5" name="Date Placeholder 4"/>
          <p:cNvSpPr>
            <a:spLocks noGrp="1"/>
          </p:cNvSpPr>
          <p:nvPr>
            <p:ph type="dt" sz="half" idx="10"/>
          </p:nvPr>
        </p:nvSpPr>
        <p:spPr/>
        <p:txBody>
          <a:bodyPr/>
          <a:lstStyle/>
          <a:p>
            <a:fld id="{1188F1D5-0575-41D0-B039-6A77FAD7CD3C}" type="datetime1">
              <a:rPr lang="en-US" smtClean="0"/>
              <a:t>9/3/2026</a:t>
            </a:fld>
            <a:endParaRPr lang="en-US"/>
          </a:p>
        </p:txBody>
      </p:sp>
      <p:sp>
        <p:nvSpPr>
          <p:cNvPr id="6" name="Footer Placeholder 5"/>
          <p:cNvSpPr>
            <a:spLocks noGrp="1"/>
          </p:cNvSpPr>
          <p:nvPr>
            <p:ph type="ftr" sz="quarter" idx="11"/>
          </p:nvPr>
        </p:nvSpPr>
        <p:spPr/>
        <p:txBody>
          <a:bodyPr/>
          <a:lstStyle/>
          <a:p>
            <a:r>
              <a:rPr lang="en-US"/>
              <a:t>Edwin Alexani - PhD Thesis Proposal Defense - Rochester Institute of Technology</a:t>
            </a:r>
          </a:p>
        </p:txBody>
      </p:sp>
      <p:sp>
        <p:nvSpPr>
          <p:cNvPr id="7" name="Slide Number Placeholder 6"/>
          <p:cNvSpPr>
            <a:spLocks noGrp="1"/>
          </p:cNvSpPr>
          <p:nvPr>
            <p:ph type="sldNum" sz="quarter" idx="12"/>
          </p:nvPr>
        </p:nvSpPr>
        <p:spPr/>
        <p:txBody>
          <a:bodyPr/>
          <a:lstStyle/>
          <a:p>
            <a:fld id="{62E07533-6BDA-4A6C-B10E-310F91C3A3F9}" type="slidenum">
              <a:rPr lang="en-US" smtClean="0"/>
              <a:t>17</a:t>
            </a:fld>
            <a:endParaRPr lang="en-US"/>
          </a:p>
        </p:txBody>
      </p:sp>
    </p:spTree>
    <p:extLst>
      <p:ext uri="{BB962C8B-B14F-4D97-AF65-F5344CB8AC3E}">
        <p14:creationId xmlns:p14="http://schemas.microsoft.com/office/powerpoint/2010/main" val="196216063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6.1 </a:t>
            </a:r>
            <a:r>
              <a:rPr lang="en-US" dirty="0"/>
              <a:t>What Causes Low-Signal Nonlinearity?</a:t>
            </a:r>
          </a:p>
        </p:txBody>
      </p:sp>
      <p:sp>
        <p:nvSpPr>
          <p:cNvPr id="3" name="Content Placeholder 2"/>
          <p:cNvSpPr>
            <a:spLocks noGrp="1"/>
          </p:cNvSpPr>
          <p:nvPr>
            <p:ph sz="half" idx="1"/>
          </p:nvPr>
        </p:nvSpPr>
        <p:spPr/>
        <p:txBody>
          <a:bodyPr>
            <a:normAutofit/>
          </a:bodyPr>
          <a:lstStyle/>
          <a:p>
            <a:pPr marL="514350" indent="-514350">
              <a:buFont typeface="+mj-lt"/>
              <a:buAutoNum type="arabicPeriod"/>
            </a:pPr>
            <a:r>
              <a:rPr lang="en-US" dirty="0"/>
              <a:t>We have measured low-signal nonlinearity (LSNL), where the reported signal is too low.</a:t>
            </a:r>
          </a:p>
          <a:p>
            <a:pPr marL="514350" indent="-514350">
              <a:buFont typeface="+mj-lt"/>
              <a:buAutoNum type="arabicPeriod"/>
            </a:pPr>
            <a:r>
              <a:rPr lang="en-US" dirty="0"/>
              <a:t>Potential causes of LSNL are lattice defect traps, potential well traps during charge collection, or other processes after the programmable gain stage.</a:t>
            </a:r>
          </a:p>
          <a:p>
            <a:pPr marL="514350" indent="-514350">
              <a:buFont typeface="+mj-lt"/>
              <a:buAutoNum type="arabicPeriod"/>
            </a:pPr>
            <a:r>
              <a:rPr lang="en-US" dirty="0"/>
              <a:t>LSNL due to lattice defect traps should depend on temperature.</a:t>
            </a:r>
          </a:p>
          <a:p>
            <a:pPr marL="514350" indent="-514350">
              <a:buFont typeface="+mj-lt"/>
              <a:buAutoNum type="arabicPeriod"/>
            </a:pPr>
            <a:r>
              <a:rPr lang="en-US" dirty="0"/>
              <a:t>LSNL due to potential well traps should depend on voltages and clocking of the transfer gate.</a:t>
            </a:r>
          </a:p>
          <a:p>
            <a:pPr marL="514350" indent="-514350">
              <a:buFont typeface="+mj-lt"/>
              <a:buAutoNum type="arabicPeriod"/>
            </a:pPr>
            <a:r>
              <a:rPr lang="en-US" dirty="0"/>
              <a:t>Other processes beyond the programmable gain stage would show LSNL dependence on the programmable gain used</a:t>
            </a:r>
            <a:r>
              <a:rPr lang="en-US" dirty="0" smtClean="0"/>
              <a:t>.</a:t>
            </a:r>
            <a:endParaRPr lang="en-US" dirty="0"/>
          </a:p>
        </p:txBody>
      </p:sp>
      <p:pic>
        <p:nvPicPr>
          <p:cNvPr id="11" name="Content Placeholder 10"/>
          <p:cNvPicPr>
            <a:picLocks noGrp="1" noChangeAspect="1"/>
          </p:cNvPicPr>
          <p:nvPr>
            <p:ph sz="half" idx="2"/>
          </p:nvPr>
        </p:nvPicPr>
        <p:blipFill>
          <a:blip r:embed="rId2"/>
          <a:stretch>
            <a:fillRect/>
          </a:stretch>
        </p:blipFill>
        <p:spPr>
          <a:xfrm>
            <a:off x="6172200" y="1552477"/>
            <a:ext cx="5181600" cy="1775021"/>
          </a:xfrm>
          <a:prstGeom prst="rect">
            <a:avLst/>
          </a:prstGeom>
        </p:spPr>
      </p:pic>
      <p:sp>
        <p:nvSpPr>
          <p:cNvPr id="4" name="Date Placeholder 3"/>
          <p:cNvSpPr>
            <a:spLocks noGrp="1"/>
          </p:cNvSpPr>
          <p:nvPr>
            <p:ph type="dt" sz="half" idx="10"/>
          </p:nvPr>
        </p:nvSpPr>
        <p:spPr/>
        <p:txBody>
          <a:bodyPr/>
          <a:lstStyle/>
          <a:p>
            <a:fld id="{AB178738-1D95-4CDF-B217-ED9478EA1B91}" type="datetime1">
              <a:rPr lang="en-US" smtClean="0"/>
              <a:t>9/3/2026</a:t>
            </a:fld>
            <a:endParaRPr lang="en-US"/>
          </a:p>
        </p:txBody>
      </p:sp>
      <p:sp>
        <p:nvSpPr>
          <p:cNvPr id="5" name="Footer Placeholder 4"/>
          <p:cNvSpPr>
            <a:spLocks noGrp="1"/>
          </p:cNvSpPr>
          <p:nvPr>
            <p:ph type="ftr" sz="quarter" idx="11"/>
          </p:nvPr>
        </p:nvSpPr>
        <p:spPr/>
        <p:txBody>
          <a:bodyPr/>
          <a:lstStyle/>
          <a:p>
            <a:r>
              <a:rPr lang="en-US"/>
              <a:t>Edwin Alexani - PhD Thesis Proposal Defense - Rochester Institute of Technology</a:t>
            </a:r>
          </a:p>
        </p:txBody>
      </p:sp>
      <p:sp>
        <p:nvSpPr>
          <p:cNvPr id="6" name="Slide Number Placeholder 5"/>
          <p:cNvSpPr>
            <a:spLocks noGrp="1"/>
          </p:cNvSpPr>
          <p:nvPr>
            <p:ph type="sldNum" sz="quarter" idx="12"/>
          </p:nvPr>
        </p:nvSpPr>
        <p:spPr/>
        <p:txBody>
          <a:bodyPr/>
          <a:lstStyle/>
          <a:p>
            <a:fld id="{62E07533-6BDA-4A6C-B10E-310F91C3A3F9}" type="slidenum">
              <a:rPr lang="en-US" smtClean="0"/>
              <a:t>18</a:t>
            </a:fld>
            <a:endParaRPr lang="en-US"/>
          </a:p>
        </p:txBody>
      </p:sp>
      <p:pic>
        <p:nvPicPr>
          <p:cNvPr id="15" name="Content Placeholder 14"/>
          <p:cNvPicPr>
            <a:picLocks noGrp="1" noChangeAspect="1"/>
          </p:cNvPicPr>
          <p:nvPr>
            <p:ph sz="half" idx="13"/>
          </p:nvPr>
        </p:nvPicPr>
        <p:blipFill>
          <a:blip r:embed="rId3"/>
          <a:stretch>
            <a:fillRect/>
          </a:stretch>
        </p:blipFill>
        <p:spPr>
          <a:xfrm>
            <a:off x="6900510" y="3843939"/>
            <a:ext cx="3724979" cy="2243522"/>
          </a:xfrm>
          <a:prstGeom prst="rect">
            <a:avLst/>
          </a:prstGeom>
        </p:spPr>
      </p:pic>
    </p:spTree>
    <p:extLst>
      <p:ext uri="{BB962C8B-B14F-4D97-AF65-F5344CB8AC3E}">
        <p14:creationId xmlns:p14="http://schemas.microsoft.com/office/powerpoint/2010/main" val="413019439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6.2 </a:t>
            </a:r>
            <a:r>
              <a:rPr lang="en-US" dirty="0"/>
              <a:t>How Do We Characterize Quantum Yield ?</a:t>
            </a:r>
          </a:p>
        </p:txBody>
      </p:sp>
      <p:sp>
        <p:nvSpPr>
          <p:cNvPr id="3" name="Content Placeholder 2"/>
          <p:cNvSpPr>
            <a:spLocks noGrp="1"/>
          </p:cNvSpPr>
          <p:nvPr>
            <p:ph sz="half" idx="1"/>
          </p:nvPr>
        </p:nvSpPr>
        <p:spPr/>
        <p:txBody>
          <a:bodyPr>
            <a:normAutofit lnSpcReduction="10000"/>
          </a:bodyPr>
          <a:lstStyle/>
          <a:p>
            <a:pPr marL="514350" indent="-514350">
              <a:buFont typeface="+mj-lt"/>
              <a:buAutoNum type="arabicPeriod"/>
            </a:pPr>
            <a:r>
              <a:rPr lang="en-US" dirty="0"/>
              <a:t>Quantum yield (QY) is the number of electrons generated per absorbed photon. </a:t>
            </a:r>
          </a:p>
          <a:p>
            <a:pPr marL="514350" indent="-514350">
              <a:buFont typeface="+mj-lt"/>
              <a:buAutoNum type="arabicPeriod"/>
            </a:pPr>
            <a:r>
              <a:rPr lang="en-US" dirty="0"/>
              <a:t>For 400 – 1000 nm, we assume quantum yield is 1.</a:t>
            </a:r>
          </a:p>
          <a:p>
            <a:pPr marL="514350" indent="-514350">
              <a:buFont typeface="+mj-lt"/>
              <a:buAutoNum type="arabicPeriod"/>
            </a:pPr>
            <a:r>
              <a:rPr lang="en-US" dirty="0"/>
              <a:t>For wavelengths shorter than 400 nm, QY is greater than 1.</a:t>
            </a:r>
          </a:p>
          <a:p>
            <a:pPr marL="514350" indent="-514350">
              <a:buFont typeface="+mj-lt"/>
              <a:buAutoNum type="arabicPeriod"/>
            </a:pPr>
            <a:r>
              <a:rPr lang="en-US" dirty="0"/>
              <a:t>We need to measure and correct for QY at shorter wavelengths. </a:t>
            </a:r>
          </a:p>
          <a:p>
            <a:pPr marL="514350" indent="-514350">
              <a:buFont typeface="+mj-lt"/>
              <a:buAutoNum type="arabicPeriod"/>
            </a:pPr>
            <a:r>
              <a:rPr lang="en-US" dirty="0"/>
              <a:t>One method suggests measuring the CG at different wavelengths using the PTE, then taking a ratio of the CG to calculate QY.</a:t>
            </a:r>
          </a:p>
          <a:p>
            <a:pPr marL="514350" indent="-514350">
              <a:buFont typeface="+mj-lt"/>
              <a:buAutoNum type="arabicPeriod"/>
            </a:pPr>
            <a:endParaRPr lang="en-US" dirty="0"/>
          </a:p>
          <a:p>
            <a:pPr marL="0" indent="0">
              <a:buNone/>
            </a:pPr>
            <a:r>
              <a:rPr lang="en-US" dirty="0"/>
              <a:t>Risk: the thermal light source generates low flux levels below 400 nm, and measurements may be in the LSNL regime. </a:t>
            </a:r>
          </a:p>
          <a:p>
            <a:pPr marL="0" indent="0">
              <a:buNone/>
            </a:pPr>
            <a:r>
              <a:rPr lang="en-US" dirty="0"/>
              <a:t>Mitigation: expose the detector to integration times long enough to avoid the LSNL regime when characterizing below 400 nm.</a:t>
            </a:r>
          </a:p>
        </p:txBody>
      </p:sp>
      <p:pic>
        <p:nvPicPr>
          <p:cNvPr id="5" name="Content Placeholder 4"/>
          <p:cNvPicPr>
            <a:picLocks noGrp="1" noChangeAspect="1"/>
          </p:cNvPicPr>
          <p:nvPr>
            <p:ph sz="half" idx="2"/>
          </p:nvPr>
        </p:nvPicPr>
        <p:blipFill>
          <a:blip r:embed="rId2"/>
          <a:stretch>
            <a:fillRect/>
          </a:stretch>
        </p:blipFill>
        <p:spPr>
          <a:xfrm>
            <a:off x="6944074" y="1228725"/>
            <a:ext cx="3637852" cy="2422525"/>
          </a:xfrm>
          <a:prstGeom prst="rect">
            <a:avLst/>
          </a:prstGeom>
        </p:spPr>
      </p:pic>
      <p:sp>
        <p:nvSpPr>
          <p:cNvPr id="4" name="Date Placeholder 3"/>
          <p:cNvSpPr>
            <a:spLocks noGrp="1"/>
          </p:cNvSpPr>
          <p:nvPr>
            <p:ph type="dt" sz="half" idx="10"/>
          </p:nvPr>
        </p:nvSpPr>
        <p:spPr/>
        <p:txBody>
          <a:bodyPr/>
          <a:lstStyle/>
          <a:p>
            <a:fld id="{DF0E698F-CB6D-45FF-9576-DEA96F252185}" type="datetime1">
              <a:rPr lang="en-US" smtClean="0"/>
              <a:t>9/3/2026</a:t>
            </a:fld>
            <a:endParaRPr lang="en-US"/>
          </a:p>
        </p:txBody>
      </p:sp>
      <p:sp>
        <p:nvSpPr>
          <p:cNvPr id="6" name="Footer Placeholder 5"/>
          <p:cNvSpPr>
            <a:spLocks noGrp="1"/>
          </p:cNvSpPr>
          <p:nvPr>
            <p:ph type="ftr" sz="quarter" idx="11"/>
          </p:nvPr>
        </p:nvSpPr>
        <p:spPr/>
        <p:txBody>
          <a:bodyPr/>
          <a:lstStyle/>
          <a:p>
            <a:r>
              <a:rPr lang="en-US"/>
              <a:t>Edwin Alexani - PhD Thesis Proposal Defense - Rochester Institute of Technology</a:t>
            </a:r>
          </a:p>
        </p:txBody>
      </p:sp>
      <p:sp>
        <p:nvSpPr>
          <p:cNvPr id="7" name="Slide Number Placeholder 6"/>
          <p:cNvSpPr>
            <a:spLocks noGrp="1"/>
          </p:cNvSpPr>
          <p:nvPr>
            <p:ph type="sldNum" sz="quarter" idx="12"/>
          </p:nvPr>
        </p:nvSpPr>
        <p:spPr/>
        <p:txBody>
          <a:bodyPr/>
          <a:lstStyle/>
          <a:p>
            <a:fld id="{62E07533-6BDA-4A6C-B10E-310F91C3A3F9}" type="slidenum">
              <a:rPr lang="en-US" smtClean="0"/>
              <a:t>19</a:t>
            </a:fld>
            <a:endParaRPr lang="en-US"/>
          </a:p>
        </p:txBody>
      </p:sp>
      <p:pic>
        <p:nvPicPr>
          <p:cNvPr id="9" name="Content Placeholder 8"/>
          <p:cNvPicPr>
            <a:picLocks noGrp="1" noChangeAspect="1"/>
          </p:cNvPicPr>
          <p:nvPr>
            <p:ph sz="half" idx="13"/>
          </p:nvPr>
        </p:nvPicPr>
        <p:blipFill>
          <a:blip r:embed="rId3" cstate="print">
            <a:extLst>
              <a:ext uri="{28A0092B-C50C-407E-A947-70E740481C1C}">
                <a14:useLocalDpi xmlns:a14="http://schemas.microsoft.com/office/drawing/2010/main" val="0"/>
              </a:ext>
            </a:extLst>
          </a:blip>
          <a:stretch>
            <a:fillRect/>
          </a:stretch>
        </p:blipFill>
        <p:spPr>
          <a:xfrm>
            <a:off x="6958588" y="3754438"/>
            <a:ext cx="3608823" cy="2422525"/>
          </a:xfrm>
        </p:spPr>
      </p:pic>
    </p:spTree>
    <p:extLst>
      <p:ext uri="{BB962C8B-B14F-4D97-AF65-F5344CB8AC3E}">
        <p14:creationId xmlns:p14="http://schemas.microsoft.com/office/powerpoint/2010/main" val="91006832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Overview</a:t>
            </a:r>
            <a:endParaRPr lang="en-US" dirty="0"/>
          </a:p>
        </p:txBody>
      </p:sp>
      <p:sp>
        <p:nvSpPr>
          <p:cNvPr id="3" name="Content Placeholder 2"/>
          <p:cNvSpPr>
            <a:spLocks noGrp="1"/>
          </p:cNvSpPr>
          <p:nvPr>
            <p:ph sz="half" idx="1"/>
          </p:nvPr>
        </p:nvSpPr>
        <p:spPr/>
        <p:txBody>
          <a:bodyPr numCol="1" spcCol="182880">
            <a:normAutofit/>
          </a:bodyPr>
          <a:lstStyle/>
          <a:p>
            <a:pPr marL="514350" indent="-514350">
              <a:buFont typeface="+mj-lt"/>
              <a:buAutoNum type="arabicPeriod"/>
            </a:pPr>
            <a:r>
              <a:rPr lang="en-US" dirty="0" smtClean="0"/>
              <a:t>Goals of Proposal Defense</a:t>
            </a:r>
          </a:p>
          <a:p>
            <a:pPr marL="914400" lvl="1" indent="-457200">
              <a:buFont typeface="+mj-lt"/>
              <a:buAutoNum type="arabicPeriod"/>
            </a:pPr>
            <a:r>
              <a:rPr lang="en-US" dirty="0"/>
              <a:t>Motivate PhD Thesis relevance, novelty, and timeliness</a:t>
            </a:r>
          </a:p>
          <a:p>
            <a:pPr marL="914400" lvl="1" indent="-457200">
              <a:buFont typeface="+mj-lt"/>
              <a:buAutoNum type="arabicPeriod"/>
            </a:pPr>
            <a:r>
              <a:rPr lang="en-US" dirty="0"/>
              <a:t>Introduce relevant science and technology</a:t>
            </a:r>
          </a:p>
          <a:p>
            <a:pPr marL="914400" lvl="1" indent="-457200">
              <a:buFont typeface="+mj-lt"/>
              <a:buAutoNum type="arabicPeriod"/>
            </a:pPr>
            <a:r>
              <a:rPr lang="en-US" dirty="0"/>
              <a:t>Present completed work in relation to PhD Thesis</a:t>
            </a:r>
          </a:p>
          <a:p>
            <a:pPr marL="914400" lvl="1" indent="-457200">
              <a:buFont typeface="+mj-lt"/>
              <a:buAutoNum type="arabicPeriod"/>
            </a:pPr>
            <a:r>
              <a:rPr lang="en-US" dirty="0"/>
              <a:t>Describe remaining work and success criteria</a:t>
            </a:r>
          </a:p>
          <a:p>
            <a:pPr marL="914400" lvl="1" indent="-457200">
              <a:buFont typeface="+mj-lt"/>
              <a:buAutoNum type="arabicPeriod"/>
            </a:pPr>
            <a:r>
              <a:rPr lang="en-US" dirty="0"/>
              <a:t>Present timeline of remaining work</a:t>
            </a:r>
          </a:p>
          <a:p>
            <a:pPr marL="514350" indent="-514350">
              <a:buFont typeface="+mj-lt"/>
              <a:buAutoNum type="arabicPeriod"/>
            </a:pPr>
            <a:endParaRPr lang="en-US" dirty="0" smtClean="0"/>
          </a:p>
          <a:p>
            <a:pPr marL="514350" indent="-514350">
              <a:buFont typeface="+mj-lt"/>
              <a:buAutoNum type="arabicPeriod"/>
            </a:pPr>
            <a:r>
              <a:rPr lang="en-US" dirty="0" smtClean="0"/>
              <a:t>Motivating Questions</a:t>
            </a:r>
            <a:endParaRPr lang="en-US" dirty="0"/>
          </a:p>
          <a:p>
            <a:pPr marL="514350" indent="-514350">
              <a:buFont typeface="+mj-lt"/>
              <a:buAutoNum type="arabicPeriod"/>
            </a:pPr>
            <a:r>
              <a:rPr lang="en-US" dirty="0" smtClean="0"/>
              <a:t>Science Introduction</a:t>
            </a:r>
          </a:p>
          <a:p>
            <a:pPr marL="514350" indent="-514350">
              <a:buFont typeface="+mj-lt"/>
              <a:buAutoNum type="arabicPeriod"/>
            </a:pPr>
            <a:r>
              <a:rPr lang="en-US" dirty="0" smtClean="0"/>
              <a:t>Technology Introduction</a:t>
            </a:r>
          </a:p>
          <a:p>
            <a:pPr marL="514350" indent="-514350">
              <a:buFont typeface="+mj-lt"/>
              <a:buAutoNum type="arabicPeriod"/>
            </a:pPr>
            <a:r>
              <a:rPr lang="en-US" dirty="0" smtClean="0"/>
              <a:t>Completed Work </a:t>
            </a:r>
          </a:p>
          <a:p>
            <a:pPr marL="514350" indent="-514350">
              <a:buFont typeface="+mj-lt"/>
              <a:buAutoNum type="arabicPeriod"/>
            </a:pPr>
            <a:r>
              <a:rPr lang="en-US" dirty="0" smtClean="0"/>
              <a:t>Remaining Work</a:t>
            </a:r>
          </a:p>
          <a:p>
            <a:pPr marL="514350" indent="-514350">
              <a:buFont typeface="+mj-lt"/>
              <a:buAutoNum type="arabicPeriod"/>
            </a:pPr>
            <a:endParaRPr lang="en-US" dirty="0"/>
          </a:p>
          <a:p>
            <a:pPr marL="514350" indent="-514350">
              <a:buFont typeface="+mj-lt"/>
              <a:buAutoNum type="arabicPeriod"/>
            </a:pPr>
            <a:endParaRPr lang="en-US" dirty="0"/>
          </a:p>
        </p:txBody>
      </p:sp>
      <p:sp>
        <p:nvSpPr>
          <p:cNvPr id="7" name="Date Placeholder 6"/>
          <p:cNvSpPr>
            <a:spLocks noGrp="1"/>
          </p:cNvSpPr>
          <p:nvPr>
            <p:ph type="dt" sz="half" idx="10"/>
          </p:nvPr>
        </p:nvSpPr>
        <p:spPr/>
        <p:txBody>
          <a:bodyPr/>
          <a:lstStyle/>
          <a:p>
            <a:fld id="{A2507EB3-5566-4D5C-832A-64A77DC7511E}" type="datetime1">
              <a:rPr lang="en-US" smtClean="0"/>
              <a:t>9/3/2026</a:t>
            </a:fld>
            <a:endParaRPr lang="en-US"/>
          </a:p>
        </p:txBody>
      </p:sp>
      <p:sp>
        <p:nvSpPr>
          <p:cNvPr id="8" name="Footer Placeholder 7"/>
          <p:cNvSpPr>
            <a:spLocks noGrp="1"/>
          </p:cNvSpPr>
          <p:nvPr>
            <p:ph type="ftr" sz="quarter" idx="11"/>
          </p:nvPr>
        </p:nvSpPr>
        <p:spPr/>
        <p:txBody>
          <a:bodyPr/>
          <a:lstStyle/>
          <a:p>
            <a:r>
              <a:rPr lang="en-US"/>
              <a:t>Edwin Alexani - PhD Thesis Proposal Defense - Rochester Institute of Technology</a:t>
            </a:r>
          </a:p>
        </p:txBody>
      </p:sp>
      <p:sp>
        <p:nvSpPr>
          <p:cNvPr id="9" name="Slide Number Placeholder 8"/>
          <p:cNvSpPr>
            <a:spLocks noGrp="1"/>
          </p:cNvSpPr>
          <p:nvPr>
            <p:ph type="sldNum" sz="quarter" idx="12"/>
          </p:nvPr>
        </p:nvSpPr>
        <p:spPr/>
        <p:txBody>
          <a:bodyPr/>
          <a:lstStyle/>
          <a:p>
            <a:fld id="{62E07533-6BDA-4A6C-B10E-310F91C3A3F9}" type="slidenum">
              <a:rPr lang="en-US" smtClean="0"/>
              <a:t>2</a:t>
            </a:fld>
            <a:endParaRPr lang="en-US"/>
          </a:p>
        </p:txBody>
      </p:sp>
      <p:pic>
        <p:nvPicPr>
          <p:cNvPr id="11" name="Content Placeholder 5"/>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l="8278" t="8350" r="8421" b="8350"/>
          <a:stretch/>
        </p:blipFill>
        <p:spPr>
          <a:xfrm>
            <a:off x="6288851" y="1228725"/>
            <a:ext cx="4948297" cy="4948238"/>
          </a:xfrm>
          <a:prstGeom prst="ellipse">
            <a:avLst/>
          </a:prstGeom>
        </p:spPr>
      </p:pic>
      <p:sp>
        <p:nvSpPr>
          <p:cNvPr id="12" name="Rectangle 11"/>
          <p:cNvSpPr/>
          <p:nvPr/>
        </p:nvSpPr>
        <p:spPr>
          <a:xfrm>
            <a:off x="6476999" y="1409700"/>
            <a:ext cx="4572000" cy="4578960"/>
          </a:xfrm>
          <a:prstGeom prst="rect">
            <a:avLst/>
          </a:prstGeom>
          <a:noFill/>
        </p:spPr>
        <p:txBody>
          <a:bodyPr wrap="none" lIns="91440" tIns="45720" rIns="91440" bIns="45720">
            <a:prstTxWarp prst="textArchUp">
              <a:avLst>
                <a:gd name="adj" fmla="val 10953472"/>
              </a:avLst>
            </a:prstTxWarp>
            <a:spAutoFit/>
            <a:scene3d>
              <a:camera prst="orthographicFront"/>
              <a:lightRig rig="threePt" dir="t"/>
            </a:scene3d>
            <a:sp3d extrusionH="57150">
              <a:bevelT w="38100" h="38100"/>
            </a:sp3d>
          </a:bodyPr>
          <a:lstStyle/>
          <a:p>
            <a:pPr algn="ctr"/>
            <a:r>
              <a:rPr lang="en-US" sz="2000" b="1" cap="none" spc="50" dirty="0" smtClean="0">
                <a:ln w="0"/>
                <a:solidFill>
                  <a:schemeClr val="bg2"/>
                </a:solidFill>
                <a:effectLst>
                  <a:innerShdw blurRad="63500" dist="50800" dir="13500000">
                    <a:srgbClr val="000000">
                      <a:alpha val="50000"/>
                    </a:srgbClr>
                  </a:innerShdw>
                </a:effectLst>
              </a:rPr>
              <a:t>Overview Effect</a:t>
            </a:r>
            <a:endParaRPr lang="en-US" sz="2000" b="1" cap="none" spc="50" dirty="0">
              <a:ln w="0"/>
              <a:solidFill>
                <a:schemeClr val="bg2"/>
              </a:solidFill>
              <a:effectLst>
                <a:innerShdw blurRad="63500" dist="50800" dir="13500000">
                  <a:srgbClr val="000000">
                    <a:alpha val="50000"/>
                  </a:srgbClr>
                </a:innerShdw>
              </a:effectLst>
            </a:endParaRPr>
          </a:p>
        </p:txBody>
      </p:sp>
    </p:spTree>
    <p:extLst>
      <p:ext uri="{BB962C8B-B14F-4D97-AF65-F5344CB8AC3E}">
        <p14:creationId xmlns:p14="http://schemas.microsoft.com/office/powerpoint/2010/main" val="3767513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wipe(left)">
                                      <p:cBhvr>
                                        <p:cTn id="7" dur="1000"/>
                                        <p:tgtEl>
                                          <p:spTgt spid="1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3">
                                            <p:txEl>
                                              <p:pRg st="7" end="7"/>
                                            </p:txEl>
                                          </p:spTgt>
                                        </p:tgtEl>
                                        <p:attrNameLst>
                                          <p:attrName>style.visibility</p:attrName>
                                        </p:attrNameLst>
                                      </p:cBhvr>
                                      <p:to>
                                        <p:strVal val="visible"/>
                                      </p:to>
                                    </p:set>
                                  </p:childTnLst>
                                </p:cTn>
                              </p:par>
                            </p:childTnLst>
                          </p:cTn>
                        </p:par>
                        <p:par>
                          <p:cTn id="18" fill="hold">
                            <p:stCondLst>
                              <p:cond delay="0"/>
                            </p:stCondLst>
                            <p:childTnLst>
                              <p:par>
                                <p:cTn id="19" presetID="19" presetClass="emph" presetSubtype="0" fill="hold" nodeType="afterEffect">
                                  <p:stCondLst>
                                    <p:cond delay="0"/>
                                  </p:stCondLst>
                                  <p:childTnLst>
                                    <p:animClr clrSpc="rgb" dir="cw">
                                      <p:cBhvr override="childStyle">
                                        <p:cTn id="20" dur="500" fill="hold"/>
                                        <p:tgtEl>
                                          <p:spTgt spid="3">
                                            <p:txEl>
                                              <p:pRg st="7" end="7"/>
                                            </p:txEl>
                                          </p:spTgt>
                                        </p:tgtEl>
                                        <p:attrNameLst>
                                          <p:attrName>style.color</p:attrName>
                                        </p:attrNameLst>
                                      </p:cBhvr>
                                      <p:to>
                                        <a:srgbClr val="4775E7"/>
                                      </p:to>
                                    </p:animClr>
                                    <p:animClr clrSpc="rgb" dir="cw">
                                      <p:cBhvr>
                                        <p:cTn id="21" dur="500" fill="hold"/>
                                        <p:tgtEl>
                                          <p:spTgt spid="3">
                                            <p:txEl>
                                              <p:pRg st="7" end="7"/>
                                            </p:txEl>
                                          </p:spTgt>
                                        </p:tgtEl>
                                        <p:attrNameLst>
                                          <p:attrName>fillcolor</p:attrName>
                                        </p:attrNameLst>
                                      </p:cBhvr>
                                      <p:to>
                                        <a:srgbClr val="4775E7"/>
                                      </p:to>
                                    </p:animClr>
                                    <p:set>
                                      <p:cBhvr>
                                        <p:cTn id="22" dur="500" fill="hold"/>
                                        <p:tgtEl>
                                          <p:spTgt spid="3">
                                            <p:txEl>
                                              <p:pRg st="7" end="7"/>
                                            </p:txEl>
                                          </p:spTgt>
                                        </p:tgtEl>
                                        <p:attrNameLst>
                                          <p:attrName>fill.type</p:attrName>
                                        </p:attrNameLst>
                                      </p:cBhvr>
                                      <p:to>
                                        <p:strVal val="solid"/>
                                      </p:to>
                                    </p:set>
                                    <p:set>
                                      <p:cBhvr>
                                        <p:cTn id="23" dur="500" fill="hold"/>
                                        <p:tgtEl>
                                          <p:spTgt spid="3">
                                            <p:txEl>
                                              <p:pRg st="7" end="7"/>
                                            </p:txEl>
                                          </p:spTgt>
                                        </p:tgtEl>
                                        <p:attrNameLst>
                                          <p:attrName>fill.on</p:attrName>
                                        </p:attrNameLst>
                                      </p:cBhvr>
                                      <p:to>
                                        <p:strVal val="true"/>
                                      </p:to>
                                    </p:set>
                                  </p:childTnLst>
                                </p:cTn>
                              </p:par>
                              <p:par>
                                <p:cTn id="24" presetID="19" presetClass="emph" presetSubtype="0" fill="hold" nodeType="withEffect">
                                  <p:stCondLst>
                                    <p:cond delay="0"/>
                                  </p:stCondLst>
                                  <p:childTnLst>
                                    <p:animClr clrSpc="rgb" dir="cw">
                                      <p:cBhvr override="childStyle">
                                        <p:cTn id="25" dur="500" fill="hold"/>
                                        <p:tgtEl>
                                          <p:spTgt spid="3">
                                            <p:txEl>
                                              <p:pRg st="1" end="1"/>
                                            </p:txEl>
                                          </p:spTgt>
                                        </p:tgtEl>
                                        <p:attrNameLst>
                                          <p:attrName>style.color</p:attrName>
                                        </p:attrNameLst>
                                      </p:cBhvr>
                                      <p:to>
                                        <a:srgbClr val="4775E7"/>
                                      </p:to>
                                    </p:animClr>
                                    <p:animClr clrSpc="rgb" dir="cw">
                                      <p:cBhvr>
                                        <p:cTn id="26" dur="500" fill="hold"/>
                                        <p:tgtEl>
                                          <p:spTgt spid="3">
                                            <p:txEl>
                                              <p:pRg st="1" end="1"/>
                                            </p:txEl>
                                          </p:spTgt>
                                        </p:tgtEl>
                                        <p:attrNameLst>
                                          <p:attrName>fillcolor</p:attrName>
                                        </p:attrNameLst>
                                      </p:cBhvr>
                                      <p:to>
                                        <a:srgbClr val="4775E7"/>
                                      </p:to>
                                    </p:animClr>
                                    <p:set>
                                      <p:cBhvr>
                                        <p:cTn id="27" dur="500" fill="hold"/>
                                        <p:tgtEl>
                                          <p:spTgt spid="3">
                                            <p:txEl>
                                              <p:pRg st="1" end="1"/>
                                            </p:txEl>
                                          </p:spTgt>
                                        </p:tgtEl>
                                        <p:attrNameLst>
                                          <p:attrName>fill.type</p:attrName>
                                        </p:attrNameLst>
                                      </p:cBhvr>
                                      <p:to>
                                        <p:strVal val="solid"/>
                                      </p:to>
                                    </p:set>
                                    <p:set>
                                      <p:cBhvr>
                                        <p:cTn id="28" dur="500" fill="hold"/>
                                        <p:tgtEl>
                                          <p:spTgt spid="3">
                                            <p:txEl>
                                              <p:pRg st="1" end="1"/>
                                            </p:txEl>
                                          </p:spTgt>
                                        </p:tgtEl>
                                        <p:attrNameLst>
                                          <p:attrName>fill.on</p:attrName>
                                        </p:attrNameLst>
                                      </p:cBhvr>
                                      <p:to>
                                        <p:strVal val="tru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2" end="2"/>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childTnLst>
                                </p:cTn>
                              </p:par>
                            </p:childTnLst>
                          </p:cTn>
                        </p:par>
                        <p:par>
                          <p:cTn id="37" fill="hold">
                            <p:stCondLst>
                              <p:cond delay="0"/>
                            </p:stCondLst>
                            <p:childTnLst>
                              <p:par>
                                <p:cTn id="38" presetID="19" presetClass="emph" presetSubtype="0" fill="hold" nodeType="afterEffect">
                                  <p:stCondLst>
                                    <p:cond delay="0"/>
                                  </p:stCondLst>
                                  <p:childTnLst>
                                    <p:animClr clrSpc="rgb" dir="cw">
                                      <p:cBhvr override="childStyle">
                                        <p:cTn id="39" dur="500" fill="hold"/>
                                        <p:tgtEl>
                                          <p:spTgt spid="3">
                                            <p:txEl>
                                              <p:pRg st="8" end="8"/>
                                            </p:txEl>
                                          </p:spTgt>
                                        </p:tgtEl>
                                        <p:attrNameLst>
                                          <p:attrName>style.color</p:attrName>
                                        </p:attrNameLst>
                                      </p:cBhvr>
                                      <p:to>
                                        <a:srgbClr val="C830CC"/>
                                      </p:to>
                                    </p:animClr>
                                    <p:animClr clrSpc="rgb" dir="cw">
                                      <p:cBhvr>
                                        <p:cTn id="40" dur="500" fill="hold"/>
                                        <p:tgtEl>
                                          <p:spTgt spid="3">
                                            <p:txEl>
                                              <p:pRg st="8" end="8"/>
                                            </p:txEl>
                                          </p:spTgt>
                                        </p:tgtEl>
                                        <p:attrNameLst>
                                          <p:attrName>fillcolor</p:attrName>
                                        </p:attrNameLst>
                                      </p:cBhvr>
                                      <p:to>
                                        <a:srgbClr val="C830CC"/>
                                      </p:to>
                                    </p:animClr>
                                    <p:set>
                                      <p:cBhvr>
                                        <p:cTn id="41" dur="500" fill="hold"/>
                                        <p:tgtEl>
                                          <p:spTgt spid="3">
                                            <p:txEl>
                                              <p:pRg st="8" end="8"/>
                                            </p:txEl>
                                          </p:spTgt>
                                        </p:tgtEl>
                                        <p:attrNameLst>
                                          <p:attrName>fill.type</p:attrName>
                                        </p:attrNameLst>
                                      </p:cBhvr>
                                      <p:to>
                                        <p:strVal val="solid"/>
                                      </p:to>
                                    </p:set>
                                    <p:set>
                                      <p:cBhvr>
                                        <p:cTn id="42" dur="500" fill="hold"/>
                                        <p:tgtEl>
                                          <p:spTgt spid="3">
                                            <p:txEl>
                                              <p:pRg st="8" end="8"/>
                                            </p:txEl>
                                          </p:spTgt>
                                        </p:tgtEl>
                                        <p:attrNameLst>
                                          <p:attrName>fill.on</p:attrName>
                                        </p:attrNameLst>
                                      </p:cBhvr>
                                      <p:to>
                                        <p:strVal val="true"/>
                                      </p:to>
                                    </p:set>
                                  </p:childTnLst>
                                </p:cTn>
                              </p:par>
                              <p:par>
                                <p:cTn id="43" presetID="19" presetClass="emph" presetSubtype="0" fill="hold" nodeType="withEffect">
                                  <p:stCondLst>
                                    <p:cond delay="0"/>
                                  </p:stCondLst>
                                  <p:childTnLst>
                                    <p:animClr clrSpc="rgb" dir="cw">
                                      <p:cBhvr override="childStyle">
                                        <p:cTn id="44" dur="500" fill="hold"/>
                                        <p:tgtEl>
                                          <p:spTgt spid="3">
                                            <p:txEl>
                                              <p:pRg st="9" end="9"/>
                                            </p:txEl>
                                          </p:spTgt>
                                        </p:tgtEl>
                                        <p:attrNameLst>
                                          <p:attrName>style.color</p:attrName>
                                        </p:attrNameLst>
                                      </p:cBhvr>
                                      <p:to>
                                        <a:srgbClr val="C830CC"/>
                                      </p:to>
                                    </p:animClr>
                                    <p:animClr clrSpc="rgb" dir="cw">
                                      <p:cBhvr>
                                        <p:cTn id="45" dur="500" fill="hold"/>
                                        <p:tgtEl>
                                          <p:spTgt spid="3">
                                            <p:txEl>
                                              <p:pRg st="9" end="9"/>
                                            </p:txEl>
                                          </p:spTgt>
                                        </p:tgtEl>
                                        <p:attrNameLst>
                                          <p:attrName>fillcolor</p:attrName>
                                        </p:attrNameLst>
                                      </p:cBhvr>
                                      <p:to>
                                        <a:srgbClr val="C830CC"/>
                                      </p:to>
                                    </p:animClr>
                                    <p:set>
                                      <p:cBhvr>
                                        <p:cTn id="46" dur="500" fill="hold"/>
                                        <p:tgtEl>
                                          <p:spTgt spid="3">
                                            <p:txEl>
                                              <p:pRg st="9" end="9"/>
                                            </p:txEl>
                                          </p:spTgt>
                                        </p:tgtEl>
                                        <p:attrNameLst>
                                          <p:attrName>fill.type</p:attrName>
                                        </p:attrNameLst>
                                      </p:cBhvr>
                                      <p:to>
                                        <p:strVal val="solid"/>
                                      </p:to>
                                    </p:set>
                                    <p:set>
                                      <p:cBhvr>
                                        <p:cTn id="47" dur="500" fill="hold"/>
                                        <p:tgtEl>
                                          <p:spTgt spid="3">
                                            <p:txEl>
                                              <p:pRg st="9" end="9"/>
                                            </p:txEl>
                                          </p:spTgt>
                                        </p:tgtEl>
                                        <p:attrNameLst>
                                          <p:attrName>fill.on</p:attrName>
                                        </p:attrNameLst>
                                      </p:cBhvr>
                                      <p:to>
                                        <p:strVal val="true"/>
                                      </p:to>
                                    </p:set>
                                  </p:childTnLst>
                                </p:cTn>
                              </p:par>
                              <p:par>
                                <p:cTn id="48" presetID="19" presetClass="emph" presetSubtype="0" fill="hold" nodeType="withEffect">
                                  <p:stCondLst>
                                    <p:cond delay="0"/>
                                  </p:stCondLst>
                                  <p:childTnLst>
                                    <p:animClr clrSpc="rgb" dir="cw">
                                      <p:cBhvr override="childStyle">
                                        <p:cTn id="49" dur="500" fill="hold"/>
                                        <p:tgtEl>
                                          <p:spTgt spid="3">
                                            <p:txEl>
                                              <p:pRg st="2" end="2"/>
                                            </p:txEl>
                                          </p:spTgt>
                                        </p:tgtEl>
                                        <p:attrNameLst>
                                          <p:attrName>style.color</p:attrName>
                                        </p:attrNameLst>
                                      </p:cBhvr>
                                      <p:to>
                                        <a:srgbClr val="C830CC"/>
                                      </p:to>
                                    </p:animClr>
                                    <p:animClr clrSpc="rgb" dir="cw">
                                      <p:cBhvr>
                                        <p:cTn id="50" dur="500" fill="hold"/>
                                        <p:tgtEl>
                                          <p:spTgt spid="3">
                                            <p:txEl>
                                              <p:pRg st="2" end="2"/>
                                            </p:txEl>
                                          </p:spTgt>
                                        </p:tgtEl>
                                        <p:attrNameLst>
                                          <p:attrName>fillcolor</p:attrName>
                                        </p:attrNameLst>
                                      </p:cBhvr>
                                      <p:to>
                                        <a:srgbClr val="C830CC"/>
                                      </p:to>
                                    </p:animClr>
                                    <p:set>
                                      <p:cBhvr>
                                        <p:cTn id="51" dur="500" fill="hold"/>
                                        <p:tgtEl>
                                          <p:spTgt spid="3">
                                            <p:txEl>
                                              <p:pRg st="2" end="2"/>
                                            </p:txEl>
                                          </p:spTgt>
                                        </p:tgtEl>
                                        <p:attrNameLst>
                                          <p:attrName>fill.type</p:attrName>
                                        </p:attrNameLst>
                                      </p:cBhvr>
                                      <p:to>
                                        <p:strVal val="solid"/>
                                      </p:to>
                                    </p:set>
                                    <p:set>
                                      <p:cBhvr>
                                        <p:cTn id="52" dur="500" fill="hold"/>
                                        <p:tgtEl>
                                          <p:spTgt spid="3">
                                            <p:txEl>
                                              <p:pRg st="2" end="2"/>
                                            </p:txEl>
                                          </p:spTgt>
                                        </p:tgtEl>
                                        <p:attrNameLst>
                                          <p:attrName>fill.on</p:attrName>
                                        </p:attrNameLst>
                                      </p:cBhvr>
                                      <p:to>
                                        <p:strVal val="tru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3">
                                            <p:txEl>
                                              <p:pRg st="3" end="3"/>
                                            </p:txEl>
                                          </p:spTgt>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3">
                                            <p:txEl>
                                              <p:pRg st="10" end="10"/>
                                            </p:txEl>
                                          </p:spTgt>
                                        </p:tgtEl>
                                        <p:attrNameLst>
                                          <p:attrName>style.visibility</p:attrName>
                                        </p:attrNameLst>
                                      </p:cBhvr>
                                      <p:to>
                                        <p:strVal val="visible"/>
                                      </p:to>
                                    </p:set>
                                  </p:childTnLst>
                                </p:cTn>
                              </p:par>
                            </p:childTnLst>
                          </p:cTn>
                        </p:par>
                        <p:par>
                          <p:cTn id="59" fill="hold">
                            <p:stCondLst>
                              <p:cond delay="0"/>
                            </p:stCondLst>
                            <p:childTnLst>
                              <p:par>
                                <p:cTn id="60" presetID="19" presetClass="emph" presetSubtype="0" fill="hold" nodeType="afterEffect">
                                  <p:stCondLst>
                                    <p:cond delay="0"/>
                                  </p:stCondLst>
                                  <p:childTnLst>
                                    <p:animClr clrSpc="rgb" dir="cw">
                                      <p:cBhvr override="childStyle">
                                        <p:cTn id="61" dur="500" fill="hold"/>
                                        <p:tgtEl>
                                          <p:spTgt spid="3">
                                            <p:txEl>
                                              <p:pRg st="3" end="3"/>
                                            </p:txEl>
                                          </p:spTgt>
                                        </p:tgtEl>
                                        <p:attrNameLst>
                                          <p:attrName>style.color</p:attrName>
                                        </p:attrNameLst>
                                      </p:cBhvr>
                                      <p:to>
                                        <a:srgbClr val="E32D91"/>
                                      </p:to>
                                    </p:animClr>
                                    <p:animClr clrSpc="rgb" dir="cw">
                                      <p:cBhvr>
                                        <p:cTn id="62" dur="500" fill="hold"/>
                                        <p:tgtEl>
                                          <p:spTgt spid="3">
                                            <p:txEl>
                                              <p:pRg st="3" end="3"/>
                                            </p:txEl>
                                          </p:spTgt>
                                        </p:tgtEl>
                                        <p:attrNameLst>
                                          <p:attrName>fillcolor</p:attrName>
                                        </p:attrNameLst>
                                      </p:cBhvr>
                                      <p:to>
                                        <a:srgbClr val="E32D91"/>
                                      </p:to>
                                    </p:animClr>
                                    <p:set>
                                      <p:cBhvr>
                                        <p:cTn id="63" dur="500" fill="hold"/>
                                        <p:tgtEl>
                                          <p:spTgt spid="3">
                                            <p:txEl>
                                              <p:pRg st="3" end="3"/>
                                            </p:txEl>
                                          </p:spTgt>
                                        </p:tgtEl>
                                        <p:attrNameLst>
                                          <p:attrName>fill.type</p:attrName>
                                        </p:attrNameLst>
                                      </p:cBhvr>
                                      <p:to>
                                        <p:strVal val="solid"/>
                                      </p:to>
                                    </p:set>
                                    <p:set>
                                      <p:cBhvr>
                                        <p:cTn id="64" dur="500" fill="hold"/>
                                        <p:tgtEl>
                                          <p:spTgt spid="3">
                                            <p:txEl>
                                              <p:pRg st="3" end="3"/>
                                            </p:txEl>
                                          </p:spTgt>
                                        </p:tgtEl>
                                        <p:attrNameLst>
                                          <p:attrName>fill.on</p:attrName>
                                        </p:attrNameLst>
                                      </p:cBhvr>
                                      <p:to>
                                        <p:strVal val="true"/>
                                      </p:to>
                                    </p:set>
                                  </p:childTnLst>
                                </p:cTn>
                              </p:par>
                              <p:par>
                                <p:cTn id="65" presetID="19" presetClass="emph" presetSubtype="0" fill="hold" nodeType="withEffect">
                                  <p:stCondLst>
                                    <p:cond delay="0"/>
                                  </p:stCondLst>
                                  <p:childTnLst>
                                    <p:animClr clrSpc="rgb" dir="cw">
                                      <p:cBhvr override="childStyle">
                                        <p:cTn id="66" dur="500" fill="hold"/>
                                        <p:tgtEl>
                                          <p:spTgt spid="3">
                                            <p:txEl>
                                              <p:pRg st="10" end="10"/>
                                            </p:txEl>
                                          </p:spTgt>
                                        </p:tgtEl>
                                        <p:attrNameLst>
                                          <p:attrName>style.color</p:attrName>
                                        </p:attrNameLst>
                                      </p:cBhvr>
                                      <p:to>
                                        <a:srgbClr val="E32D91"/>
                                      </p:to>
                                    </p:animClr>
                                    <p:animClr clrSpc="rgb" dir="cw">
                                      <p:cBhvr>
                                        <p:cTn id="67" dur="500" fill="hold"/>
                                        <p:tgtEl>
                                          <p:spTgt spid="3">
                                            <p:txEl>
                                              <p:pRg st="10" end="10"/>
                                            </p:txEl>
                                          </p:spTgt>
                                        </p:tgtEl>
                                        <p:attrNameLst>
                                          <p:attrName>fillcolor</p:attrName>
                                        </p:attrNameLst>
                                      </p:cBhvr>
                                      <p:to>
                                        <a:srgbClr val="E32D91"/>
                                      </p:to>
                                    </p:animClr>
                                    <p:set>
                                      <p:cBhvr>
                                        <p:cTn id="68" dur="500" fill="hold"/>
                                        <p:tgtEl>
                                          <p:spTgt spid="3">
                                            <p:txEl>
                                              <p:pRg st="10" end="10"/>
                                            </p:txEl>
                                          </p:spTgt>
                                        </p:tgtEl>
                                        <p:attrNameLst>
                                          <p:attrName>fill.type</p:attrName>
                                        </p:attrNameLst>
                                      </p:cBhvr>
                                      <p:to>
                                        <p:strVal val="solid"/>
                                      </p:to>
                                    </p:set>
                                    <p:set>
                                      <p:cBhvr>
                                        <p:cTn id="69" dur="500" fill="hold"/>
                                        <p:tgtEl>
                                          <p:spTgt spid="3">
                                            <p:txEl>
                                              <p:pRg st="10" end="10"/>
                                            </p:txEl>
                                          </p:spTgt>
                                        </p:tgtEl>
                                        <p:attrNameLst>
                                          <p:attrName>fill.on</p:attrName>
                                        </p:attrNameLst>
                                      </p:cBhvr>
                                      <p:to>
                                        <p:strVal val="true"/>
                                      </p:to>
                                    </p:set>
                                  </p:childTnLst>
                                </p:cTn>
                              </p:par>
                            </p:childTnLst>
                          </p:cTn>
                        </p:par>
                      </p:childTnLst>
                    </p:cTn>
                  </p:par>
                  <p:par>
                    <p:cTn id="70" fill="hold">
                      <p:stCondLst>
                        <p:cond delay="indefinite"/>
                      </p:stCondLst>
                      <p:childTnLst>
                        <p:par>
                          <p:cTn id="71" fill="hold">
                            <p:stCondLst>
                              <p:cond delay="0"/>
                            </p:stCondLst>
                            <p:childTnLst>
                              <p:par>
                                <p:cTn id="72" presetID="1" presetClass="entr" presetSubtype="0" fill="hold" nodeType="clickEffect">
                                  <p:stCondLst>
                                    <p:cond delay="0"/>
                                  </p:stCondLst>
                                  <p:childTnLst>
                                    <p:set>
                                      <p:cBhvr>
                                        <p:cTn id="73" dur="1" fill="hold">
                                          <p:stCondLst>
                                            <p:cond delay="0"/>
                                          </p:stCondLst>
                                        </p:cTn>
                                        <p:tgtEl>
                                          <p:spTgt spid="3">
                                            <p:txEl>
                                              <p:pRg st="4" end="4"/>
                                            </p:txEl>
                                          </p:spTgt>
                                        </p:tgtEl>
                                        <p:attrNameLst>
                                          <p:attrName>style.visibility</p:attrName>
                                        </p:attrNameLst>
                                      </p:cBhvr>
                                      <p:to>
                                        <p:strVal val="visible"/>
                                      </p:to>
                                    </p:set>
                                  </p:childTnLst>
                                </p:cTn>
                              </p:par>
                              <p:par>
                                <p:cTn id="74" presetID="1" presetClass="entr" presetSubtype="0" fill="hold" nodeType="withEffect">
                                  <p:stCondLst>
                                    <p:cond delay="0"/>
                                  </p:stCondLst>
                                  <p:childTnLst>
                                    <p:set>
                                      <p:cBhvr>
                                        <p:cTn id="75" dur="1" fill="hold">
                                          <p:stCondLst>
                                            <p:cond delay="0"/>
                                          </p:stCondLst>
                                        </p:cTn>
                                        <p:tgtEl>
                                          <p:spTgt spid="3">
                                            <p:txEl>
                                              <p:pRg st="5" end="5"/>
                                            </p:txEl>
                                          </p:spTgt>
                                        </p:tgtEl>
                                        <p:attrNameLst>
                                          <p:attrName>style.visibility</p:attrName>
                                        </p:attrNameLst>
                                      </p:cBhvr>
                                      <p:to>
                                        <p:strVal val="visible"/>
                                      </p:to>
                                    </p:set>
                                  </p:childTnLst>
                                </p:cTn>
                              </p:par>
                              <p:par>
                                <p:cTn id="76" presetID="1" presetClass="entr" presetSubtype="0" fill="hold" nodeType="withEffect">
                                  <p:stCondLst>
                                    <p:cond delay="0"/>
                                  </p:stCondLst>
                                  <p:childTnLst>
                                    <p:set>
                                      <p:cBhvr>
                                        <p:cTn id="77" dur="1" fill="hold">
                                          <p:stCondLst>
                                            <p:cond delay="0"/>
                                          </p:stCondLst>
                                        </p:cTn>
                                        <p:tgtEl>
                                          <p:spTgt spid="3">
                                            <p:txEl>
                                              <p:pRg st="11" end="11"/>
                                            </p:txEl>
                                          </p:spTgt>
                                        </p:tgtEl>
                                        <p:attrNameLst>
                                          <p:attrName>style.visibility</p:attrName>
                                        </p:attrNameLst>
                                      </p:cBhvr>
                                      <p:to>
                                        <p:strVal val="visible"/>
                                      </p:to>
                                    </p:set>
                                  </p:childTnLst>
                                </p:cTn>
                              </p:par>
                            </p:childTnLst>
                          </p:cTn>
                        </p:par>
                        <p:par>
                          <p:cTn id="78" fill="hold">
                            <p:stCondLst>
                              <p:cond delay="0"/>
                            </p:stCondLst>
                            <p:childTnLst>
                              <p:par>
                                <p:cTn id="79" presetID="19" presetClass="emph" presetSubtype="0" fill="hold" nodeType="afterEffect">
                                  <p:stCondLst>
                                    <p:cond delay="0"/>
                                  </p:stCondLst>
                                  <p:childTnLst>
                                    <p:animClr clrSpc="rgb" dir="cw">
                                      <p:cBhvr override="childStyle">
                                        <p:cTn id="80" dur="500" fill="hold"/>
                                        <p:tgtEl>
                                          <p:spTgt spid="3">
                                            <p:txEl>
                                              <p:pRg st="4" end="4"/>
                                            </p:txEl>
                                          </p:spTgt>
                                        </p:tgtEl>
                                        <p:attrNameLst>
                                          <p:attrName>style.color</p:attrName>
                                        </p:attrNameLst>
                                      </p:cBhvr>
                                      <p:to>
                                        <a:srgbClr val="F36E21"/>
                                      </p:to>
                                    </p:animClr>
                                    <p:animClr clrSpc="rgb" dir="cw">
                                      <p:cBhvr>
                                        <p:cTn id="81" dur="500" fill="hold"/>
                                        <p:tgtEl>
                                          <p:spTgt spid="3">
                                            <p:txEl>
                                              <p:pRg st="4" end="4"/>
                                            </p:txEl>
                                          </p:spTgt>
                                        </p:tgtEl>
                                        <p:attrNameLst>
                                          <p:attrName>fillcolor</p:attrName>
                                        </p:attrNameLst>
                                      </p:cBhvr>
                                      <p:to>
                                        <a:srgbClr val="F36E21"/>
                                      </p:to>
                                    </p:animClr>
                                    <p:set>
                                      <p:cBhvr>
                                        <p:cTn id="82" dur="500" fill="hold"/>
                                        <p:tgtEl>
                                          <p:spTgt spid="3">
                                            <p:txEl>
                                              <p:pRg st="4" end="4"/>
                                            </p:txEl>
                                          </p:spTgt>
                                        </p:tgtEl>
                                        <p:attrNameLst>
                                          <p:attrName>fill.type</p:attrName>
                                        </p:attrNameLst>
                                      </p:cBhvr>
                                      <p:to>
                                        <p:strVal val="solid"/>
                                      </p:to>
                                    </p:set>
                                    <p:set>
                                      <p:cBhvr>
                                        <p:cTn id="83" dur="500" fill="hold"/>
                                        <p:tgtEl>
                                          <p:spTgt spid="3">
                                            <p:txEl>
                                              <p:pRg st="4" end="4"/>
                                            </p:txEl>
                                          </p:spTgt>
                                        </p:tgtEl>
                                        <p:attrNameLst>
                                          <p:attrName>fill.on</p:attrName>
                                        </p:attrNameLst>
                                      </p:cBhvr>
                                      <p:to>
                                        <p:strVal val="true"/>
                                      </p:to>
                                    </p:set>
                                  </p:childTnLst>
                                </p:cTn>
                              </p:par>
                              <p:par>
                                <p:cTn id="84" presetID="19" presetClass="emph" presetSubtype="0" fill="hold" nodeType="withEffect">
                                  <p:stCondLst>
                                    <p:cond delay="0"/>
                                  </p:stCondLst>
                                  <p:childTnLst>
                                    <p:animClr clrSpc="rgb" dir="cw">
                                      <p:cBhvr override="childStyle">
                                        <p:cTn id="85" dur="500" fill="hold"/>
                                        <p:tgtEl>
                                          <p:spTgt spid="3">
                                            <p:txEl>
                                              <p:pRg st="5" end="5"/>
                                            </p:txEl>
                                          </p:spTgt>
                                        </p:tgtEl>
                                        <p:attrNameLst>
                                          <p:attrName>style.color</p:attrName>
                                        </p:attrNameLst>
                                      </p:cBhvr>
                                      <p:to>
                                        <a:srgbClr val="F36E21"/>
                                      </p:to>
                                    </p:animClr>
                                    <p:animClr clrSpc="rgb" dir="cw">
                                      <p:cBhvr>
                                        <p:cTn id="86" dur="500" fill="hold"/>
                                        <p:tgtEl>
                                          <p:spTgt spid="3">
                                            <p:txEl>
                                              <p:pRg st="5" end="5"/>
                                            </p:txEl>
                                          </p:spTgt>
                                        </p:tgtEl>
                                        <p:attrNameLst>
                                          <p:attrName>fillcolor</p:attrName>
                                        </p:attrNameLst>
                                      </p:cBhvr>
                                      <p:to>
                                        <a:srgbClr val="F36E21"/>
                                      </p:to>
                                    </p:animClr>
                                    <p:set>
                                      <p:cBhvr>
                                        <p:cTn id="87" dur="500" fill="hold"/>
                                        <p:tgtEl>
                                          <p:spTgt spid="3">
                                            <p:txEl>
                                              <p:pRg st="5" end="5"/>
                                            </p:txEl>
                                          </p:spTgt>
                                        </p:tgtEl>
                                        <p:attrNameLst>
                                          <p:attrName>fill.type</p:attrName>
                                        </p:attrNameLst>
                                      </p:cBhvr>
                                      <p:to>
                                        <p:strVal val="solid"/>
                                      </p:to>
                                    </p:set>
                                    <p:set>
                                      <p:cBhvr>
                                        <p:cTn id="88" dur="500" fill="hold"/>
                                        <p:tgtEl>
                                          <p:spTgt spid="3">
                                            <p:txEl>
                                              <p:pRg st="5" end="5"/>
                                            </p:txEl>
                                          </p:spTgt>
                                        </p:tgtEl>
                                        <p:attrNameLst>
                                          <p:attrName>fill.on</p:attrName>
                                        </p:attrNameLst>
                                      </p:cBhvr>
                                      <p:to>
                                        <p:strVal val="true"/>
                                      </p:to>
                                    </p:set>
                                  </p:childTnLst>
                                </p:cTn>
                              </p:par>
                              <p:par>
                                <p:cTn id="89" presetID="19" presetClass="emph" presetSubtype="0" fill="hold" nodeType="withEffect">
                                  <p:stCondLst>
                                    <p:cond delay="0"/>
                                  </p:stCondLst>
                                  <p:childTnLst>
                                    <p:animClr clrSpc="rgb" dir="cw">
                                      <p:cBhvr override="childStyle">
                                        <p:cTn id="90" dur="500" fill="hold"/>
                                        <p:tgtEl>
                                          <p:spTgt spid="3">
                                            <p:txEl>
                                              <p:pRg st="11" end="11"/>
                                            </p:txEl>
                                          </p:spTgt>
                                        </p:tgtEl>
                                        <p:attrNameLst>
                                          <p:attrName>style.color</p:attrName>
                                        </p:attrNameLst>
                                      </p:cBhvr>
                                      <p:to>
                                        <a:srgbClr val="F36E21"/>
                                      </p:to>
                                    </p:animClr>
                                    <p:animClr clrSpc="rgb" dir="cw">
                                      <p:cBhvr>
                                        <p:cTn id="91" dur="500" fill="hold"/>
                                        <p:tgtEl>
                                          <p:spTgt spid="3">
                                            <p:txEl>
                                              <p:pRg st="11" end="11"/>
                                            </p:txEl>
                                          </p:spTgt>
                                        </p:tgtEl>
                                        <p:attrNameLst>
                                          <p:attrName>fillcolor</p:attrName>
                                        </p:attrNameLst>
                                      </p:cBhvr>
                                      <p:to>
                                        <a:srgbClr val="F36E21"/>
                                      </p:to>
                                    </p:animClr>
                                    <p:set>
                                      <p:cBhvr>
                                        <p:cTn id="92" dur="500" fill="hold"/>
                                        <p:tgtEl>
                                          <p:spTgt spid="3">
                                            <p:txEl>
                                              <p:pRg st="11" end="11"/>
                                            </p:txEl>
                                          </p:spTgt>
                                        </p:tgtEl>
                                        <p:attrNameLst>
                                          <p:attrName>fill.type</p:attrName>
                                        </p:attrNameLst>
                                      </p:cBhvr>
                                      <p:to>
                                        <p:strVal val="solid"/>
                                      </p:to>
                                    </p:set>
                                    <p:set>
                                      <p:cBhvr>
                                        <p:cTn id="93" dur="500" fill="hold"/>
                                        <p:tgtEl>
                                          <p:spTgt spid="3">
                                            <p:txEl>
                                              <p:pRg st="11" end="11"/>
                                            </p:tx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6.3 </a:t>
            </a:r>
            <a:r>
              <a:rPr lang="en-US" dirty="0"/>
              <a:t>What Causes the Dark Current Plateau?</a:t>
            </a:r>
          </a:p>
        </p:txBody>
      </p:sp>
      <p:sp>
        <p:nvSpPr>
          <p:cNvPr id="3" name="Content Placeholder 2"/>
          <p:cNvSpPr>
            <a:spLocks noGrp="1"/>
          </p:cNvSpPr>
          <p:nvPr>
            <p:ph sz="half" idx="1"/>
          </p:nvPr>
        </p:nvSpPr>
        <p:spPr/>
        <p:txBody>
          <a:bodyPr>
            <a:normAutofit/>
          </a:bodyPr>
          <a:lstStyle/>
          <a:p>
            <a:pPr marL="514350" indent="-514350">
              <a:buFont typeface="+mj-lt"/>
              <a:buAutoNum type="arabicPeriod"/>
            </a:pPr>
            <a:r>
              <a:rPr lang="en-US" dirty="0"/>
              <a:t>Silicon devices encounter a dark current plateau at lower temperatures.</a:t>
            </a:r>
          </a:p>
          <a:p>
            <a:pPr marL="514350" indent="-514350">
              <a:buFont typeface="+mj-lt"/>
              <a:buAutoNum type="arabicPeriod"/>
            </a:pPr>
            <a:r>
              <a:rPr lang="en-US" dirty="0"/>
              <a:t>If there is a </a:t>
            </a:r>
            <a:r>
              <a:rPr lang="en-US" dirty="0" err="1"/>
              <a:t>nonthermal</a:t>
            </a:r>
            <a:r>
              <a:rPr lang="en-US" dirty="0"/>
              <a:t> component, is it from the detector or the system?</a:t>
            </a:r>
          </a:p>
          <a:p>
            <a:pPr marL="514350" indent="-514350">
              <a:buFont typeface="+mj-lt"/>
              <a:buAutoNum type="arabicPeriod"/>
            </a:pPr>
            <a:r>
              <a:rPr lang="en-US" dirty="0"/>
              <a:t>Glow may contribute to the </a:t>
            </a:r>
            <a:r>
              <a:rPr lang="en-US" dirty="0" err="1"/>
              <a:t>nonthermal</a:t>
            </a:r>
            <a:r>
              <a:rPr lang="en-US" dirty="0"/>
              <a:t> component (multiplexer glow has been found, do we have unit cell glow?)</a:t>
            </a:r>
          </a:p>
          <a:p>
            <a:pPr marL="514350" indent="-514350">
              <a:buFont typeface="+mj-lt"/>
              <a:buAutoNum type="arabicPeriod"/>
            </a:pPr>
            <a:endParaRPr lang="en-US" dirty="0"/>
          </a:p>
          <a:p>
            <a:pPr marL="0" indent="0">
              <a:buNone/>
            </a:pPr>
            <a:r>
              <a:rPr lang="en-US" dirty="0"/>
              <a:t>Risk: we may be unable to provide a system in which the background light level is below the measured dark current.</a:t>
            </a:r>
          </a:p>
          <a:p>
            <a:pPr marL="0" indent="0">
              <a:buNone/>
            </a:pPr>
            <a:endParaRPr lang="en-US" dirty="0"/>
          </a:p>
          <a:p>
            <a:pPr marL="0" indent="0">
              <a:buNone/>
            </a:pPr>
            <a:r>
              <a:rPr lang="en-US" dirty="0"/>
              <a:t>Mitigation: physically shield the detector surface from light using optically black coating or other mechanism.</a:t>
            </a:r>
          </a:p>
        </p:txBody>
      </p:sp>
      <p:pic>
        <p:nvPicPr>
          <p:cNvPr id="7" name="Content Placeholder 6"/>
          <p:cNvPicPr>
            <a:picLocks noGrp="1" noChangeAspect="1"/>
          </p:cNvPicPr>
          <p:nvPr>
            <p:ph sz="half" idx="2"/>
          </p:nvPr>
        </p:nvPicPr>
        <p:blipFill>
          <a:blip r:embed="rId3"/>
          <a:stretch>
            <a:fillRect/>
          </a:stretch>
        </p:blipFill>
        <p:spPr>
          <a:xfrm>
            <a:off x="6172200" y="1326028"/>
            <a:ext cx="5181600" cy="2227919"/>
          </a:xfrm>
          <a:prstGeom prst="rect">
            <a:avLst/>
          </a:prstGeom>
        </p:spPr>
      </p:pic>
      <p:sp>
        <p:nvSpPr>
          <p:cNvPr id="4" name="Date Placeholder 3"/>
          <p:cNvSpPr>
            <a:spLocks noGrp="1"/>
          </p:cNvSpPr>
          <p:nvPr>
            <p:ph type="dt" sz="half" idx="10"/>
          </p:nvPr>
        </p:nvSpPr>
        <p:spPr/>
        <p:txBody>
          <a:bodyPr/>
          <a:lstStyle/>
          <a:p>
            <a:fld id="{1AE49F48-4175-48F9-8AD5-8A4E2C70FFEF}" type="datetime1">
              <a:rPr lang="en-US" smtClean="0"/>
              <a:t>9/3/2026</a:t>
            </a:fld>
            <a:endParaRPr lang="en-US"/>
          </a:p>
        </p:txBody>
      </p:sp>
      <p:sp>
        <p:nvSpPr>
          <p:cNvPr id="5" name="Footer Placeholder 4"/>
          <p:cNvSpPr>
            <a:spLocks noGrp="1"/>
          </p:cNvSpPr>
          <p:nvPr>
            <p:ph type="ftr" sz="quarter" idx="11"/>
          </p:nvPr>
        </p:nvSpPr>
        <p:spPr/>
        <p:txBody>
          <a:bodyPr/>
          <a:lstStyle/>
          <a:p>
            <a:r>
              <a:rPr lang="en-US"/>
              <a:t>Edwin Alexani - PhD Thesis Proposal Defense - Rochester Institute of Technology</a:t>
            </a:r>
          </a:p>
        </p:txBody>
      </p:sp>
      <p:sp>
        <p:nvSpPr>
          <p:cNvPr id="6" name="Slide Number Placeholder 5"/>
          <p:cNvSpPr>
            <a:spLocks noGrp="1"/>
          </p:cNvSpPr>
          <p:nvPr>
            <p:ph type="sldNum" sz="quarter" idx="12"/>
          </p:nvPr>
        </p:nvSpPr>
        <p:spPr/>
        <p:txBody>
          <a:bodyPr/>
          <a:lstStyle/>
          <a:p>
            <a:fld id="{62E07533-6BDA-4A6C-B10E-310F91C3A3F9}" type="slidenum">
              <a:rPr lang="en-US" smtClean="0"/>
              <a:t>20</a:t>
            </a:fld>
            <a:endParaRPr lang="en-US"/>
          </a:p>
        </p:txBody>
      </p:sp>
      <p:pic>
        <p:nvPicPr>
          <p:cNvPr id="9" name="Content Placeholder 4"/>
          <p:cNvPicPr>
            <a:picLocks noGrp="1" noChangeAspect="1"/>
          </p:cNvPicPr>
          <p:nvPr>
            <p:ph sz="half" idx="13"/>
          </p:nvPr>
        </p:nvPicPr>
        <p:blipFill>
          <a:blip r:embed="rId4" cstate="print">
            <a:extLst>
              <a:ext uri="{28A0092B-C50C-407E-A947-70E740481C1C}">
                <a14:useLocalDpi xmlns:a14="http://schemas.microsoft.com/office/drawing/2010/main" val="0"/>
              </a:ext>
            </a:extLst>
          </a:blip>
          <a:stretch>
            <a:fillRect/>
          </a:stretch>
        </p:blipFill>
        <p:spPr>
          <a:xfrm>
            <a:off x="6609645" y="3754438"/>
            <a:ext cx="4306710" cy="2422525"/>
          </a:xfrm>
        </p:spPr>
      </p:pic>
    </p:spTree>
    <p:extLst>
      <p:ext uri="{BB962C8B-B14F-4D97-AF65-F5344CB8AC3E}">
        <p14:creationId xmlns:p14="http://schemas.microsoft.com/office/powerpoint/2010/main" val="319895204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6.4 </a:t>
            </a:r>
            <a:r>
              <a:rPr lang="en-US" dirty="0"/>
              <a:t>What is the Impact of a Rounding Step on SNR?</a:t>
            </a:r>
          </a:p>
        </p:txBody>
      </p:sp>
      <p:sp>
        <p:nvSpPr>
          <p:cNvPr id="3" name="Content Placeholder 2"/>
          <p:cNvSpPr>
            <a:spLocks noGrp="1"/>
          </p:cNvSpPr>
          <p:nvPr>
            <p:ph sz="half" idx="1"/>
          </p:nvPr>
        </p:nvSpPr>
        <p:spPr/>
        <p:txBody>
          <a:bodyPr>
            <a:normAutofit/>
          </a:bodyPr>
          <a:lstStyle/>
          <a:p>
            <a:pPr marL="514350" indent="-514350">
              <a:buFont typeface="+mj-lt"/>
              <a:buAutoNum type="arabicPeriod"/>
            </a:pPr>
            <a:r>
              <a:rPr lang="en-US" dirty="0"/>
              <a:t>SPSCMOS resolve electron numbers, as show by the PCH.</a:t>
            </a:r>
          </a:p>
          <a:p>
            <a:pPr marL="514350" indent="-514350">
              <a:buFont typeface="+mj-lt"/>
              <a:buAutoNum type="arabicPeriod"/>
            </a:pPr>
            <a:r>
              <a:rPr lang="en-US" dirty="0"/>
              <a:t>We can assign floating point electrons values to their corresponding integer number with a rate of failure equal to the BER.</a:t>
            </a:r>
          </a:p>
          <a:p>
            <a:pPr marL="514350" indent="-514350">
              <a:buFont typeface="+mj-lt"/>
              <a:buAutoNum type="arabicPeriod"/>
            </a:pPr>
            <a:r>
              <a:rPr lang="en-US" dirty="0"/>
              <a:t>The uncertainty associated with reporting the final value changes from analog read noise to the variance of a Bernoulli trial.</a:t>
            </a:r>
          </a:p>
          <a:p>
            <a:pPr marL="514350" indent="-514350">
              <a:buFont typeface="+mj-lt"/>
              <a:buAutoNum type="arabicPeriod"/>
            </a:pPr>
            <a:r>
              <a:rPr lang="en-US" dirty="0"/>
              <a:t>We then simulate an observation using a single pixel and a flux of one photon per hour, which is a photon arrival rate consistent with expected HWO exoplanet observations.</a:t>
            </a:r>
          </a:p>
          <a:p>
            <a:pPr marL="514350" indent="-514350">
              <a:buFont typeface="+mj-lt"/>
              <a:buAutoNum type="arabicPeriod"/>
            </a:pPr>
            <a:r>
              <a:rPr lang="en-US" dirty="0"/>
              <a:t>We simulate the observation for different detector performance values and data processing techniques.</a:t>
            </a:r>
          </a:p>
          <a:p>
            <a:pPr marL="514350" indent="-514350">
              <a:buFont typeface="+mj-lt"/>
              <a:buAutoNum type="arabicPeriod"/>
            </a:pPr>
            <a:endParaRPr lang="en-US" dirty="0"/>
          </a:p>
          <a:p>
            <a:pPr marL="514350" indent="-514350">
              <a:buFont typeface="+mj-lt"/>
              <a:buAutoNum type="arabicPeriod"/>
            </a:pPr>
            <a:endParaRPr lang="en-US" dirty="0"/>
          </a:p>
        </p:txBody>
      </p:sp>
      <p:sp>
        <p:nvSpPr>
          <p:cNvPr id="4" name="Date Placeholder 3"/>
          <p:cNvSpPr>
            <a:spLocks noGrp="1"/>
          </p:cNvSpPr>
          <p:nvPr>
            <p:ph type="dt" sz="half" idx="10"/>
          </p:nvPr>
        </p:nvSpPr>
        <p:spPr/>
        <p:txBody>
          <a:bodyPr/>
          <a:lstStyle/>
          <a:p>
            <a:fld id="{371B801F-D25C-4D4B-9E84-1DEFC8240822}" type="datetime1">
              <a:rPr lang="en-US" smtClean="0"/>
              <a:t>9/3/2026</a:t>
            </a:fld>
            <a:endParaRPr lang="en-US"/>
          </a:p>
        </p:txBody>
      </p:sp>
      <p:sp>
        <p:nvSpPr>
          <p:cNvPr id="6" name="Footer Placeholder 5"/>
          <p:cNvSpPr>
            <a:spLocks noGrp="1"/>
          </p:cNvSpPr>
          <p:nvPr>
            <p:ph type="ftr" sz="quarter" idx="11"/>
          </p:nvPr>
        </p:nvSpPr>
        <p:spPr/>
        <p:txBody>
          <a:bodyPr/>
          <a:lstStyle/>
          <a:p>
            <a:r>
              <a:rPr lang="en-US"/>
              <a:t>Edwin Alexani - PhD Thesis Proposal Defense - Rochester Institute of Technology</a:t>
            </a:r>
          </a:p>
        </p:txBody>
      </p:sp>
      <p:sp>
        <p:nvSpPr>
          <p:cNvPr id="7" name="Slide Number Placeholder 6"/>
          <p:cNvSpPr>
            <a:spLocks noGrp="1"/>
          </p:cNvSpPr>
          <p:nvPr>
            <p:ph type="sldNum" sz="quarter" idx="12"/>
          </p:nvPr>
        </p:nvSpPr>
        <p:spPr/>
        <p:txBody>
          <a:bodyPr/>
          <a:lstStyle/>
          <a:p>
            <a:fld id="{62E07533-6BDA-4A6C-B10E-310F91C3A3F9}" type="slidenum">
              <a:rPr lang="en-US" smtClean="0"/>
              <a:t>21</a:t>
            </a:fld>
            <a:endParaRPr lang="en-US"/>
          </a:p>
        </p:txBody>
      </p:sp>
      <p:pic>
        <p:nvPicPr>
          <p:cNvPr id="11" name="Content Placeholder 4"/>
          <p:cNvPicPr>
            <a:picLocks noGrp="1" noChangeAspect="1"/>
          </p:cNvPicPr>
          <p:nvPr>
            <p:ph sz="half" idx="13"/>
          </p:nvPr>
        </p:nvPicPr>
        <p:blipFill>
          <a:blip r:embed="rId2"/>
          <a:stretch>
            <a:fillRect/>
          </a:stretch>
        </p:blipFill>
        <p:spPr>
          <a:xfrm>
            <a:off x="7217046" y="3754438"/>
            <a:ext cx="3091907" cy="2422525"/>
          </a:xfrm>
          <a:prstGeom prst="rect">
            <a:avLst/>
          </a:prstGeom>
        </p:spPr>
      </p:pic>
      <p:pic>
        <p:nvPicPr>
          <p:cNvPr id="12" name="Content Placeholder 8"/>
          <p:cNvPicPr>
            <a:picLocks noGrp="1" noChangeAspect="1"/>
          </p:cNvPicPr>
          <p:nvPr>
            <p:ph sz="half" idx="2"/>
          </p:nvPr>
        </p:nvPicPr>
        <p:blipFill>
          <a:blip r:embed="rId3"/>
          <a:stretch>
            <a:fillRect/>
          </a:stretch>
        </p:blipFill>
        <p:spPr>
          <a:xfrm>
            <a:off x="7037037" y="1228725"/>
            <a:ext cx="3451926" cy="2422525"/>
          </a:xfrm>
          <a:prstGeom prst="rect">
            <a:avLst/>
          </a:prstGeom>
        </p:spPr>
      </p:pic>
    </p:spTree>
    <p:extLst>
      <p:ext uri="{BB962C8B-B14F-4D97-AF65-F5344CB8AC3E}">
        <p14:creationId xmlns:p14="http://schemas.microsoft.com/office/powerpoint/2010/main" val="21754393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6.5 </a:t>
            </a:r>
            <a:r>
              <a:rPr lang="en-US" dirty="0"/>
              <a:t>What improvements can we make to </a:t>
            </a:r>
            <a:r>
              <a:rPr lang="en-US" dirty="0" smtClean="0"/>
              <a:t>SPSCMOS? </a:t>
            </a:r>
            <a:endParaRPr lang="en-US" dirty="0"/>
          </a:p>
        </p:txBody>
      </p:sp>
      <p:sp>
        <p:nvSpPr>
          <p:cNvPr id="3" name="Content Placeholder 2"/>
          <p:cNvSpPr>
            <a:spLocks noGrp="1"/>
          </p:cNvSpPr>
          <p:nvPr>
            <p:ph sz="half" idx="1"/>
          </p:nvPr>
        </p:nvSpPr>
        <p:spPr/>
        <p:txBody>
          <a:bodyPr>
            <a:normAutofit/>
          </a:bodyPr>
          <a:lstStyle/>
          <a:p>
            <a:pPr marL="514350" indent="-514350">
              <a:buFont typeface="+mj-lt"/>
              <a:buAutoNum type="arabicPeriod"/>
            </a:pPr>
            <a:r>
              <a:rPr lang="en-US" dirty="0"/>
              <a:t>SPSCMOS detectors need higher QE at NUV wavelengths. This can be achieved with different backside processing methods.</a:t>
            </a:r>
          </a:p>
          <a:p>
            <a:pPr marL="514350" indent="-514350">
              <a:buFont typeface="+mj-lt"/>
              <a:buAutoNum type="arabicPeriod"/>
            </a:pPr>
            <a:r>
              <a:rPr lang="en-US" dirty="0"/>
              <a:t>SPSCMOS detectors need lower RN. This can be achieved by implementing pixel circuitry that accommodates CMS instead of CDS. </a:t>
            </a:r>
          </a:p>
          <a:p>
            <a:pPr marL="514350" indent="-514350">
              <a:buFont typeface="+mj-lt"/>
              <a:buAutoNum type="arabicPeriod"/>
            </a:pPr>
            <a:r>
              <a:rPr lang="en-US" dirty="0"/>
              <a:t>SPSCMOS detectors need lower DC, which may be achieved with smaller pixels, and after a better understanding of the DC plateau.</a:t>
            </a:r>
          </a:p>
        </p:txBody>
      </p:sp>
      <p:sp>
        <p:nvSpPr>
          <p:cNvPr id="4" name="Date Placeholder 3"/>
          <p:cNvSpPr>
            <a:spLocks noGrp="1"/>
          </p:cNvSpPr>
          <p:nvPr>
            <p:ph type="dt" sz="half" idx="10"/>
          </p:nvPr>
        </p:nvSpPr>
        <p:spPr/>
        <p:txBody>
          <a:bodyPr/>
          <a:lstStyle/>
          <a:p>
            <a:fld id="{371B801F-D25C-4D4B-9E84-1DEFC8240822}" type="datetime1">
              <a:rPr lang="en-US" smtClean="0"/>
              <a:t>9/3/2026</a:t>
            </a:fld>
            <a:endParaRPr lang="en-US"/>
          </a:p>
        </p:txBody>
      </p:sp>
      <p:sp>
        <p:nvSpPr>
          <p:cNvPr id="6" name="Footer Placeholder 5"/>
          <p:cNvSpPr>
            <a:spLocks noGrp="1"/>
          </p:cNvSpPr>
          <p:nvPr>
            <p:ph type="ftr" sz="quarter" idx="11"/>
          </p:nvPr>
        </p:nvSpPr>
        <p:spPr/>
        <p:txBody>
          <a:bodyPr/>
          <a:lstStyle/>
          <a:p>
            <a:r>
              <a:rPr lang="en-US"/>
              <a:t>Edwin Alexani - PhD Thesis Proposal Defense - Rochester Institute of Technology</a:t>
            </a:r>
          </a:p>
        </p:txBody>
      </p:sp>
      <p:sp>
        <p:nvSpPr>
          <p:cNvPr id="7" name="Slide Number Placeholder 6"/>
          <p:cNvSpPr>
            <a:spLocks noGrp="1"/>
          </p:cNvSpPr>
          <p:nvPr>
            <p:ph type="sldNum" sz="quarter" idx="12"/>
          </p:nvPr>
        </p:nvSpPr>
        <p:spPr/>
        <p:txBody>
          <a:bodyPr/>
          <a:lstStyle/>
          <a:p>
            <a:fld id="{62E07533-6BDA-4A6C-B10E-310F91C3A3F9}" type="slidenum">
              <a:rPr lang="en-US" smtClean="0"/>
              <a:t>22</a:t>
            </a:fld>
            <a:endParaRPr lang="en-US"/>
          </a:p>
        </p:txBody>
      </p:sp>
      <p:pic>
        <p:nvPicPr>
          <p:cNvPr id="8" name="Content Placeholder 7"/>
          <p:cNvPicPr>
            <a:picLocks noGrp="1" noChangeAspect="1"/>
          </p:cNvPicPr>
          <p:nvPr>
            <p:ph sz="half" idx="13"/>
          </p:nvPr>
        </p:nvPicPr>
        <p:blipFill>
          <a:blip r:embed="rId2"/>
          <a:stretch>
            <a:fillRect/>
          </a:stretch>
        </p:blipFill>
        <p:spPr>
          <a:xfrm>
            <a:off x="6306399" y="3754438"/>
            <a:ext cx="4913202" cy="2422525"/>
          </a:xfrm>
          <a:prstGeom prst="rect">
            <a:avLst/>
          </a:prstGeom>
        </p:spPr>
      </p:pic>
      <p:pic>
        <p:nvPicPr>
          <p:cNvPr id="14" name="Content Placeholder 4"/>
          <p:cNvPicPr>
            <a:picLocks noChangeAspect="1"/>
          </p:cNvPicPr>
          <p:nvPr/>
        </p:nvPicPr>
        <p:blipFill>
          <a:blip r:embed="rId3"/>
          <a:stretch>
            <a:fillRect/>
          </a:stretch>
        </p:blipFill>
        <p:spPr>
          <a:xfrm>
            <a:off x="6354398" y="1228358"/>
            <a:ext cx="4817204" cy="2422525"/>
          </a:xfrm>
          <a:prstGeom prst="rect">
            <a:avLst/>
          </a:prstGeom>
        </p:spPr>
      </p:pic>
      <p:pic>
        <p:nvPicPr>
          <p:cNvPr id="16" name="Content Placeholder 15"/>
          <p:cNvPicPr>
            <a:picLocks noGrp="1" noChangeAspect="1"/>
          </p:cNvPicPr>
          <p:nvPr>
            <p:ph sz="half" idx="2"/>
          </p:nvPr>
        </p:nvPicPr>
        <p:blipFill>
          <a:blip r:embed="rId4"/>
          <a:stretch>
            <a:fillRect/>
          </a:stretch>
        </p:blipFill>
        <p:spPr>
          <a:xfrm>
            <a:off x="1638798" y="3754438"/>
            <a:ext cx="3868600" cy="2422525"/>
          </a:xfrm>
          <a:prstGeom prst="rect">
            <a:avLst/>
          </a:prstGeom>
        </p:spPr>
      </p:pic>
    </p:spTree>
    <p:extLst>
      <p:ext uri="{BB962C8B-B14F-4D97-AF65-F5344CB8AC3E}">
        <p14:creationId xmlns:p14="http://schemas.microsoft.com/office/powerpoint/2010/main" val="59685254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6.6 </a:t>
            </a:r>
            <a:r>
              <a:rPr lang="en-US" dirty="0"/>
              <a:t>Schedule</a:t>
            </a:r>
          </a:p>
        </p:txBody>
      </p:sp>
      <p:sp>
        <p:nvSpPr>
          <p:cNvPr id="3" name="Date Placeholder 2"/>
          <p:cNvSpPr>
            <a:spLocks noGrp="1"/>
          </p:cNvSpPr>
          <p:nvPr>
            <p:ph type="dt" sz="half" idx="10"/>
          </p:nvPr>
        </p:nvSpPr>
        <p:spPr/>
        <p:txBody>
          <a:bodyPr/>
          <a:lstStyle/>
          <a:p>
            <a:fld id="{3C54E42F-5B9C-4895-97FA-91882D7D11BD}" type="datetime1">
              <a:rPr lang="en-US" smtClean="0"/>
              <a:t>9/3/2026</a:t>
            </a:fld>
            <a:endParaRPr lang="en-US"/>
          </a:p>
        </p:txBody>
      </p:sp>
      <p:sp>
        <p:nvSpPr>
          <p:cNvPr id="4" name="Footer Placeholder 3"/>
          <p:cNvSpPr>
            <a:spLocks noGrp="1"/>
          </p:cNvSpPr>
          <p:nvPr>
            <p:ph type="ftr" sz="quarter" idx="11"/>
          </p:nvPr>
        </p:nvSpPr>
        <p:spPr/>
        <p:txBody>
          <a:bodyPr/>
          <a:lstStyle/>
          <a:p>
            <a:r>
              <a:rPr lang="en-US"/>
              <a:t>Edwin Alexani - PhD Thesis Proposal Defense - Rochester Institute of Technology</a:t>
            </a:r>
          </a:p>
        </p:txBody>
      </p:sp>
      <p:sp>
        <p:nvSpPr>
          <p:cNvPr id="5" name="Slide Number Placeholder 4"/>
          <p:cNvSpPr>
            <a:spLocks noGrp="1"/>
          </p:cNvSpPr>
          <p:nvPr>
            <p:ph type="sldNum" sz="quarter" idx="12"/>
          </p:nvPr>
        </p:nvSpPr>
        <p:spPr/>
        <p:txBody>
          <a:bodyPr/>
          <a:lstStyle/>
          <a:p>
            <a:fld id="{62E07533-6BDA-4A6C-B10E-310F91C3A3F9}" type="slidenum">
              <a:rPr lang="en-US" smtClean="0"/>
              <a:t>23</a:t>
            </a:fld>
            <a:endParaRPr lang="en-US"/>
          </a:p>
        </p:txBody>
      </p:sp>
      <p:pic>
        <p:nvPicPr>
          <p:cNvPr id="6" name="Content Placeholder 5"/>
          <p:cNvPicPr>
            <a:picLocks noGrp="1" noChangeAspect="1"/>
          </p:cNvPicPr>
          <p:nvPr>
            <p:ph idx="1"/>
          </p:nvPr>
        </p:nvPicPr>
        <p:blipFill>
          <a:blip r:embed="rId2"/>
          <a:stretch>
            <a:fillRect/>
          </a:stretch>
        </p:blipFill>
        <p:spPr>
          <a:xfrm>
            <a:off x="838200" y="1506092"/>
            <a:ext cx="10515600" cy="4393504"/>
          </a:xfrm>
          <a:prstGeom prst="rect">
            <a:avLst/>
          </a:prstGeom>
        </p:spPr>
      </p:pic>
    </p:spTree>
    <p:extLst>
      <p:ext uri="{BB962C8B-B14F-4D97-AF65-F5344CB8AC3E}">
        <p14:creationId xmlns:p14="http://schemas.microsoft.com/office/powerpoint/2010/main" val="400501136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6015B8-C2C2-4085-9D4A-05828DB75F1B}" type="datetime1">
              <a:rPr lang="en-US" smtClean="0"/>
              <a:t>9/3/2026</a:t>
            </a:fld>
            <a:endParaRPr lang="en-US"/>
          </a:p>
        </p:txBody>
      </p:sp>
      <p:sp>
        <p:nvSpPr>
          <p:cNvPr id="3" name="Footer Placeholder 2"/>
          <p:cNvSpPr>
            <a:spLocks noGrp="1"/>
          </p:cNvSpPr>
          <p:nvPr>
            <p:ph type="ftr" sz="quarter" idx="11"/>
          </p:nvPr>
        </p:nvSpPr>
        <p:spPr/>
        <p:txBody>
          <a:bodyPr/>
          <a:lstStyle/>
          <a:p>
            <a:r>
              <a:rPr lang="en-US"/>
              <a:t>Edwin Alexani - PhD Thesis Proposal Defense - Rochester Institute of Technology</a:t>
            </a:r>
          </a:p>
        </p:txBody>
      </p:sp>
      <p:sp>
        <p:nvSpPr>
          <p:cNvPr id="4" name="Slide Number Placeholder 3"/>
          <p:cNvSpPr>
            <a:spLocks noGrp="1"/>
          </p:cNvSpPr>
          <p:nvPr>
            <p:ph type="sldNum" sz="quarter" idx="12"/>
          </p:nvPr>
        </p:nvSpPr>
        <p:spPr/>
        <p:txBody>
          <a:bodyPr/>
          <a:lstStyle/>
          <a:p>
            <a:fld id="{62E07533-6BDA-4A6C-B10E-310F91C3A3F9}" type="slidenum">
              <a:rPr lang="en-US" smtClean="0"/>
              <a:t>24</a:t>
            </a:fld>
            <a:endParaRPr lang="en-US"/>
          </a:p>
        </p:txBody>
      </p:sp>
      <p:grpSp>
        <p:nvGrpSpPr>
          <p:cNvPr id="12" name="Group 11"/>
          <p:cNvGrpSpPr/>
          <p:nvPr/>
        </p:nvGrpSpPr>
        <p:grpSpPr>
          <a:xfrm>
            <a:off x="7040880" y="2533650"/>
            <a:ext cx="3300396" cy="2704514"/>
            <a:chOff x="7040880" y="2533650"/>
            <a:chExt cx="3300396" cy="2704514"/>
          </a:xfrm>
        </p:grpSpPr>
        <p:grpSp>
          <p:nvGrpSpPr>
            <p:cNvPr id="33" name="Group 32"/>
            <p:cNvGrpSpPr>
              <a:grpSpLocks noChangeAspect="1"/>
            </p:cNvGrpSpPr>
            <p:nvPr/>
          </p:nvGrpSpPr>
          <p:grpSpPr>
            <a:xfrm>
              <a:off x="7040880" y="2533650"/>
              <a:ext cx="3300396" cy="2704514"/>
              <a:chOff x="13592283" y="17823746"/>
              <a:chExt cx="5136782" cy="4209342"/>
            </a:xfrm>
          </p:grpSpPr>
          <p:grpSp>
            <p:nvGrpSpPr>
              <p:cNvPr id="34" name="Group 33"/>
              <p:cNvGrpSpPr/>
              <p:nvPr/>
            </p:nvGrpSpPr>
            <p:grpSpPr>
              <a:xfrm>
                <a:off x="13592283" y="17823746"/>
                <a:ext cx="5136782" cy="4209342"/>
                <a:chOff x="13592283" y="17823746"/>
                <a:chExt cx="5136782" cy="4209342"/>
              </a:xfrm>
            </p:grpSpPr>
            <p:sp>
              <p:nvSpPr>
                <p:cNvPr id="37" name="Diagonal Stripe 36"/>
                <p:cNvSpPr/>
                <p:nvPr/>
              </p:nvSpPr>
              <p:spPr>
                <a:xfrm rot="10800000">
                  <a:off x="13592283" y="17823748"/>
                  <a:ext cx="5073053" cy="4209340"/>
                </a:xfrm>
                <a:prstGeom prst="diagStripe">
                  <a:avLst>
                    <a:gd name="adj" fmla="val 79957"/>
                  </a:avLst>
                </a:prstGeom>
                <a:gradFill flip="none" rotWithShape="1">
                  <a:gsLst>
                    <a:gs pos="80000">
                      <a:schemeClr val="tx1"/>
                    </a:gs>
                    <a:gs pos="52000">
                      <a:srgbClr val="9A4615"/>
                    </a:gs>
                    <a:gs pos="100000">
                      <a:srgbClr val="947D90"/>
                    </a:gs>
                    <a:gs pos="0">
                      <a:srgbClr val="C75A1B"/>
                    </a:gs>
                    <a:gs pos="27000">
                      <a:srgbClr val="F36E21"/>
                    </a:gs>
                    <a:gs pos="21000">
                      <a:srgbClr val="F36E21"/>
                    </a:gs>
                    <a:gs pos="24000">
                      <a:srgbClr val="FAB894"/>
                    </a:gs>
                  </a:gsLst>
                  <a:lin ang="81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Helvetica" panose="020B0604020202020204" pitchFamily="34" charset="0"/>
                    <a:cs typeface="Helvetica" panose="020B0604020202020204" pitchFamily="34" charset="0"/>
                  </a:endParaRPr>
                </a:p>
              </p:txBody>
            </p:sp>
            <p:sp>
              <p:nvSpPr>
                <p:cNvPr id="38" name="Diagonal Stripe 37"/>
                <p:cNvSpPr/>
                <p:nvPr/>
              </p:nvSpPr>
              <p:spPr>
                <a:xfrm>
                  <a:off x="13592285" y="17823749"/>
                  <a:ext cx="5136780" cy="4209339"/>
                </a:xfrm>
                <a:prstGeom prst="diagStripe">
                  <a:avLst>
                    <a:gd name="adj" fmla="val 49104"/>
                  </a:avLst>
                </a:prstGeom>
                <a:gradFill flip="none" rotWithShape="1">
                  <a:gsLst>
                    <a:gs pos="100000">
                      <a:srgbClr val="947D90"/>
                    </a:gs>
                    <a:gs pos="52000">
                      <a:srgbClr val="9A4615"/>
                    </a:gs>
                    <a:gs pos="80000">
                      <a:schemeClr val="tx1"/>
                    </a:gs>
                    <a:gs pos="0">
                      <a:srgbClr val="C75A1B"/>
                    </a:gs>
                    <a:gs pos="27000">
                      <a:srgbClr val="F36E21"/>
                    </a:gs>
                    <a:gs pos="21000">
                      <a:srgbClr val="F36E21"/>
                    </a:gs>
                    <a:gs pos="24000">
                      <a:srgbClr val="FAB894"/>
                    </a:gs>
                  </a:gsLst>
                  <a:lin ang="189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Helvetica" panose="020B0604020202020204" pitchFamily="34" charset="0"/>
                    <a:cs typeface="Helvetica" panose="020B0604020202020204" pitchFamily="34" charset="0"/>
                  </a:endParaRPr>
                </a:p>
              </p:txBody>
            </p:sp>
            <p:sp>
              <p:nvSpPr>
                <p:cNvPr id="39" name="Diagonal Stripe 38"/>
                <p:cNvSpPr/>
                <p:nvPr/>
              </p:nvSpPr>
              <p:spPr>
                <a:xfrm rot="10800000">
                  <a:off x="13603722" y="17823746"/>
                  <a:ext cx="5125343" cy="4209342"/>
                </a:xfrm>
                <a:prstGeom prst="diagStripe">
                  <a:avLst>
                    <a:gd name="adj" fmla="val 51781"/>
                  </a:avLst>
                </a:prstGeom>
                <a:gradFill flip="none" rotWithShape="1">
                  <a:gsLst>
                    <a:gs pos="52000">
                      <a:srgbClr val="9A4615"/>
                    </a:gs>
                    <a:gs pos="80000">
                      <a:schemeClr val="tx1"/>
                    </a:gs>
                    <a:gs pos="100000">
                      <a:srgbClr val="947D90"/>
                    </a:gs>
                    <a:gs pos="0">
                      <a:srgbClr val="C75A1B"/>
                    </a:gs>
                    <a:gs pos="27000">
                      <a:srgbClr val="F36E21"/>
                    </a:gs>
                    <a:gs pos="21000">
                      <a:srgbClr val="F36E21"/>
                    </a:gs>
                    <a:gs pos="24000">
                      <a:srgbClr val="FAB894"/>
                    </a:gs>
                  </a:gsLst>
                  <a:lin ang="8100000" scaled="1"/>
                  <a:tileRect/>
                </a:gra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Helvetica" panose="020B0604020202020204" pitchFamily="34" charset="0"/>
                    <a:cs typeface="Helvetica" panose="020B0604020202020204" pitchFamily="34" charset="0"/>
                  </a:endParaRPr>
                </a:p>
              </p:txBody>
            </p:sp>
          </p:grpSp>
          <p:pic>
            <p:nvPicPr>
              <p:cNvPr id="35" name="Picture 34"/>
              <p:cNvPicPr>
                <a:picLocks noChangeAspect="1"/>
              </p:cNvPicPr>
              <p:nvPr/>
            </p:nvPicPr>
            <p:blipFill rotWithShape="1">
              <a:blip r:embed="rId2" cstate="print">
                <a:extLst>
                  <a:ext uri="{28A0092B-C50C-407E-A947-70E740481C1C}">
                    <a14:useLocalDpi xmlns:a14="http://schemas.microsoft.com/office/drawing/2010/main" val="0"/>
                  </a:ext>
                </a:extLst>
              </a:blip>
              <a:srcRect l="11945" t="15209" r="13888" b="21853"/>
              <a:stretch/>
            </p:blipFill>
            <p:spPr>
              <a:xfrm>
                <a:off x="13734502" y="18174399"/>
                <a:ext cx="4930834" cy="2353747"/>
              </a:xfrm>
              <a:prstGeom prst="rect">
                <a:avLst/>
              </a:prstGeom>
            </p:spPr>
          </p:pic>
          <p:pic>
            <p:nvPicPr>
              <p:cNvPr id="36" name="Picture 35"/>
              <p:cNvPicPr>
                <a:picLocks noChangeAspect="1"/>
              </p:cNvPicPr>
              <p:nvPr/>
            </p:nvPicPr>
            <p:blipFill>
              <a:blip r:embed="rId3" cstate="print">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3781906" y="19928417"/>
                <a:ext cx="4757536" cy="2026712"/>
              </a:xfrm>
              <a:prstGeom prst="rect">
                <a:avLst/>
              </a:prstGeom>
            </p:spPr>
          </p:pic>
        </p:grpSp>
        <p:pic>
          <p:nvPicPr>
            <p:cNvPr id="8" name="Picture 7"/>
            <p:cNvPicPr>
              <a:picLocks noChangeAspect="1"/>
            </p:cNvPicPr>
            <p:nvPr/>
          </p:nvPicPr>
          <p:blipFill rotWithShape="1">
            <a:blip r:embed="rId5" cstate="print">
              <a:extLst>
                <a:ext uri="{28A0092B-C50C-407E-A947-70E740481C1C}">
                  <a14:useLocalDpi xmlns:a14="http://schemas.microsoft.com/office/drawing/2010/main" val="0"/>
                </a:ext>
              </a:extLst>
            </a:blip>
            <a:srcRect l="26204" t="1631" r="27706" b="1963"/>
            <a:stretch/>
          </p:blipFill>
          <p:spPr>
            <a:xfrm rot="8436421">
              <a:off x="9802716" y="2972849"/>
              <a:ext cx="274320" cy="274320"/>
            </a:xfrm>
            <a:prstGeom prst="ellipse">
              <a:avLst/>
            </a:prstGeom>
          </p:spPr>
        </p:pic>
        <p:pic>
          <p:nvPicPr>
            <p:cNvPr id="9" name="Picture 8"/>
            <p:cNvPicPr>
              <a:picLocks noChangeAspect="1"/>
            </p:cNvPicPr>
            <p:nvPr/>
          </p:nvPicPr>
          <p:blipFill rotWithShape="1">
            <a:blip r:embed="rId6" cstate="print">
              <a:extLst>
                <a:ext uri="{28A0092B-C50C-407E-A947-70E740481C1C}">
                  <a14:useLocalDpi xmlns:a14="http://schemas.microsoft.com/office/drawing/2010/main" val="0"/>
                </a:ext>
              </a:extLst>
            </a:blip>
            <a:srcRect l="27589" t="2717" r="27354" b="2955"/>
            <a:stretch/>
          </p:blipFill>
          <p:spPr>
            <a:xfrm rot="2090586">
              <a:off x="9396696" y="2655076"/>
              <a:ext cx="365451" cy="365760"/>
            </a:xfrm>
            <a:prstGeom prst="ellipse">
              <a:avLst/>
            </a:prstGeom>
          </p:spPr>
        </p:pic>
        <p:pic>
          <p:nvPicPr>
            <p:cNvPr id="10" name="Picture 9"/>
            <p:cNvPicPr>
              <a:picLocks noChangeAspect="1"/>
            </p:cNvPicPr>
            <p:nvPr/>
          </p:nvPicPr>
          <p:blipFill rotWithShape="1">
            <a:blip r:embed="rId7" cstate="print">
              <a:extLst>
                <a:ext uri="{28A0092B-C50C-407E-A947-70E740481C1C}">
                  <a14:useLocalDpi xmlns:a14="http://schemas.microsoft.com/office/drawing/2010/main" val="0"/>
                </a:ext>
              </a:extLst>
            </a:blip>
            <a:srcRect l="27636" t="3098" r="27503" b="3067"/>
            <a:stretch/>
          </p:blipFill>
          <p:spPr>
            <a:xfrm rot="19768308">
              <a:off x="8579133" y="2767468"/>
              <a:ext cx="274320" cy="274320"/>
            </a:xfrm>
            <a:prstGeom prst="ellipse">
              <a:avLst/>
            </a:prstGeom>
          </p:spPr>
        </p:pic>
      </p:grpSp>
      <p:pic>
        <p:nvPicPr>
          <p:cNvPr id="5" name="Picture 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552719" y="721682"/>
            <a:ext cx="3881428" cy="2922487"/>
          </a:xfrm>
          <a:prstGeom prst="rect">
            <a:avLst/>
          </a:prstGeom>
        </p:spPr>
      </p:pic>
    </p:spTree>
    <p:extLst>
      <p:ext uri="{BB962C8B-B14F-4D97-AF65-F5344CB8AC3E}">
        <p14:creationId xmlns:p14="http://schemas.microsoft.com/office/powerpoint/2010/main" val="21116947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6015B8-C2C2-4085-9D4A-05828DB75F1B}" type="datetime1">
              <a:rPr lang="en-US" smtClean="0"/>
              <a:t>9/3/2026</a:t>
            </a:fld>
            <a:endParaRPr lang="en-US"/>
          </a:p>
        </p:txBody>
      </p:sp>
      <p:sp>
        <p:nvSpPr>
          <p:cNvPr id="3" name="Footer Placeholder 2"/>
          <p:cNvSpPr>
            <a:spLocks noGrp="1"/>
          </p:cNvSpPr>
          <p:nvPr>
            <p:ph type="ftr" sz="quarter" idx="11"/>
          </p:nvPr>
        </p:nvSpPr>
        <p:spPr/>
        <p:txBody>
          <a:bodyPr/>
          <a:lstStyle/>
          <a:p>
            <a:r>
              <a:rPr lang="en-US"/>
              <a:t>Edwin Alexani - PhD Thesis Proposal Defense - Rochester Institute of Technology</a:t>
            </a:r>
          </a:p>
        </p:txBody>
      </p:sp>
      <p:sp>
        <p:nvSpPr>
          <p:cNvPr id="4" name="Slide Number Placeholder 3"/>
          <p:cNvSpPr>
            <a:spLocks noGrp="1"/>
          </p:cNvSpPr>
          <p:nvPr>
            <p:ph type="sldNum" sz="quarter" idx="12"/>
          </p:nvPr>
        </p:nvSpPr>
        <p:spPr/>
        <p:txBody>
          <a:bodyPr/>
          <a:lstStyle/>
          <a:p>
            <a:fld id="{62E07533-6BDA-4A6C-B10E-310F91C3A3F9}" type="slidenum">
              <a:rPr lang="en-US" smtClean="0"/>
              <a:t>25</a:t>
            </a:fld>
            <a:endParaRPr lang="en-US"/>
          </a:p>
        </p:txBody>
      </p:sp>
      <p:grpSp>
        <p:nvGrpSpPr>
          <p:cNvPr id="60" name="Group 59"/>
          <p:cNvGrpSpPr/>
          <p:nvPr/>
        </p:nvGrpSpPr>
        <p:grpSpPr>
          <a:xfrm>
            <a:off x="2502408" y="1050496"/>
            <a:ext cx="5184648" cy="4905807"/>
            <a:chOff x="1789176" y="1068784"/>
            <a:chExt cx="5184648" cy="4905807"/>
          </a:xfrm>
        </p:grpSpPr>
        <p:sp>
          <p:nvSpPr>
            <p:cNvPr id="43" name="Trapezoid 42"/>
            <p:cNvSpPr/>
            <p:nvPr/>
          </p:nvSpPr>
          <p:spPr>
            <a:xfrm rot="1298738">
              <a:off x="3111645" y="3750123"/>
              <a:ext cx="731520" cy="1968984"/>
            </a:xfrm>
            <a:prstGeom prst="trapezoid">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4" name="Trapezoid 43"/>
            <p:cNvSpPr/>
            <p:nvPr/>
          </p:nvSpPr>
          <p:spPr>
            <a:xfrm rot="13934431">
              <a:off x="4744904" y="1758678"/>
              <a:ext cx="731520" cy="1968984"/>
            </a:xfrm>
            <a:prstGeom prst="trapezoid">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5" name="Trapezoid 44"/>
            <p:cNvSpPr/>
            <p:nvPr/>
          </p:nvSpPr>
          <p:spPr>
            <a:xfrm rot="17041466">
              <a:off x="6183265" y="1987600"/>
              <a:ext cx="457200" cy="644897"/>
            </a:xfrm>
            <a:prstGeom prst="trapezoid">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6" name="Trapezoid 45"/>
            <p:cNvSpPr/>
            <p:nvPr/>
          </p:nvSpPr>
          <p:spPr>
            <a:xfrm rot="11995344">
              <a:off x="5788292" y="1293357"/>
              <a:ext cx="457200" cy="644897"/>
            </a:xfrm>
            <a:prstGeom prst="trapezoid">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7" name="Oval 46"/>
            <p:cNvSpPr/>
            <p:nvPr/>
          </p:nvSpPr>
          <p:spPr>
            <a:xfrm>
              <a:off x="1789176" y="1292707"/>
              <a:ext cx="4585533" cy="4585533"/>
            </a:xfrm>
            <a:prstGeom prst="ellipse">
              <a:avLst/>
            </a:prstGeom>
            <a:noFill/>
            <a:ln w="12700">
              <a:solidFill>
                <a:schemeClr val="accent6"/>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p:cNvSpPr/>
            <p:nvPr/>
          </p:nvSpPr>
          <p:spPr>
            <a:xfrm>
              <a:off x="3508751" y="3012282"/>
              <a:ext cx="1146383" cy="1146383"/>
            </a:xfrm>
            <a:prstGeom prst="ellipse">
              <a:avLst/>
            </a:prstGeom>
            <a:solidFill>
              <a:srgbClr val="F36E2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sp>
          <p:nvSpPr>
            <p:cNvPr id="49" name="Oval 48"/>
            <p:cNvSpPr/>
            <p:nvPr/>
          </p:nvSpPr>
          <p:spPr>
            <a:xfrm>
              <a:off x="4890170" y="1245414"/>
              <a:ext cx="1880069" cy="1834213"/>
            </a:xfrm>
            <a:prstGeom prst="ellipse">
              <a:avLst/>
            </a:prstGeom>
            <a:noFill/>
            <a:ln w="12700">
              <a:solidFill>
                <a:schemeClr val="accent6"/>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p:cNvSpPr/>
            <p:nvPr/>
          </p:nvSpPr>
          <p:spPr>
            <a:xfrm>
              <a:off x="5453805" y="1780393"/>
              <a:ext cx="764256" cy="76425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p:txBody>
        </p:sp>
        <p:sp>
          <p:nvSpPr>
            <p:cNvPr id="51" name="Oval 50"/>
            <p:cNvSpPr/>
            <p:nvPr/>
          </p:nvSpPr>
          <p:spPr>
            <a:xfrm>
              <a:off x="6515271" y="2162520"/>
              <a:ext cx="458553" cy="45855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4</a:t>
              </a:r>
            </a:p>
          </p:txBody>
        </p:sp>
        <p:sp>
          <p:nvSpPr>
            <p:cNvPr id="52" name="Oval 51"/>
            <p:cNvSpPr/>
            <p:nvPr/>
          </p:nvSpPr>
          <p:spPr>
            <a:xfrm>
              <a:off x="5897182" y="1068784"/>
              <a:ext cx="458553" cy="45855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3</a:t>
              </a:r>
            </a:p>
          </p:txBody>
        </p:sp>
        <p:sp>
          <p:nvSpPr>
            <p:cNvPr id="53" name="Oval 52"/>
            <p:cNvSpPr/>
            <p:nvPr/>
          </p:nvSpPr>
          <p:spPr>
            <a:xfrm>
              <a:off x="2744495" y="5210335"/>
              <a:ext cx="764256" cy="76425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5</a:t>
              </a:r>
            </a:p>
          </p:txBody>
        </p:sp>
        <p:sp>
          <p:nvSpPr>
            <p:cNvPr id="54" name="Isosceles Triangle 53"/>
            <p:cNvSpPr/>
            <p:nvPr/>
          </p:nvSpPr>
          <p:spPr>
            <a:xfrm>
              <a:off x="3967304" y="2248026"/>
              <a:ext cx="229277" cy="764256"/>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Isosceles Triangle 54"/>
            <p:cNvSpPr/>
            <p:nvPr/>
          </p:nvSpPr>
          <p:spPr>
            <a:xfrm flipV="1">
              <a:off x="3967304" y="4158665"/>
              <a:ext cx="229277" cy="764256"/>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Isosceles Triangle 55"/>
            <p:cNvSpPr/>
            <p:nvPr/>
          </p:nvSpPr>
          <p:spPr>
            <a:xfrm rot="4200000" flipH="1">
              <a:off x="4867135" y="2868574"/>
              <a:ext cx="229277" cy="764256"/>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Isosceles Triangle 56"/>
            <p:cNvSpPr/>
            <p:nvPr/>
          </p:nvSpPr>
          <p:spPr>
            <a:xfrm rot="17400000" flipH="1" flipV="1">
              <a:off x="4867135" y="3538117"/>
              <a:ext cx="229277" cy="764256"/>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Isosceles Triangle 57"/>
            <p:cNvSpPr/>
            <p:nvPr/>
          </p:nvSpPr>
          <p:spPr>
            <a:xfrm rot="17400000">
              <a:off x="3067474" y="2868574"/>
              <a:ext cx="229277" cy="764256"/>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Isosceles Triangle 58"/>
            <p:cNvSpPr/>
            <p:nvPr/>
          </p:nvSpPr>
          <p:spPr>
            <a:xfrm rot="4200000" flipV="1">
              <a:off x="3076865" y="3538117"/>
              <a:ext cx="229277" cy="764256"/>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9996280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2</a:t>
            </a:r>
            <a:r>
              <a:rPr lang="en-US" dirty="0" smtClean="0"/>
              <a:t>. Motivating Questions</a:t>
            </a:r>
            <a:endParaRPr lang="en-US" dirty="0"/>
          </a:p>
        </p:txBody>
      </p:sp>
      <p:sp>
        <p:nvSpPr>
          <p:cNvPr id="3" name="Content Placeholder 2"/>
          <p:cNvSpPr>
            <a:spLocks noGrp="1"/>
          </p:cNvSpPr>
          <p:nvPr>
            <p:ph sz="half" idx="1"/>
          </p:nvPr>
        </p:nvSpPr>
        <p:spPr/>
        <p:txBody>
          <a:bodyPr numCol="1">
            <a:normAutofit/>
          </a:bodyPr>
          <a:lstStyle/>
          <a:p>
            <a:pPr marL="514350" indent="-514350">
              <a:buFont typeface="+mj-lt"/>
              <a:buAutoNum type="arabicPeriod"/>
            </a:pPr>
            <a:r>
              <a:rPr lang="en-US" dirty="0"/>
              <a:t>Can current state-of-the-art (SOTA) single photon sensing CMOS (SPSCMOS) detectors satisfy the requirements of the Habitable Worlds Observatory (HWO) science applications?</a:t>
            </a:r>
          </a:p>
          <a:p>
            <a:pPr marL="514350" indent="-514350">
              <a:buFont typeface="+mj-lt"/>
              <a:buAutoNum type="arabicPeriod"/>
            </a:pPr>
            <a:r>
              <a:rPr lang="en-US" dirty="0"/>
              <a:t>What is the performance of SOTA SPSCMOS detectors?</a:t>
            </a:r>
          </a:p>
          <a:p>
            <a:pPr marL="514350" indent="-514350">
              <a:buFont typeface="+mj-lt"/>
              <a:buAutoNum type="arabicPeriod"/>
            </a:pPr>
            <a:r>
              <a:rPr lang="en-US" dirty="0"/>
              <a:t>Are there any previously unknown characteristics in current SOTA SPSCMOS detectors?</a:t>
            </a:r>
          </a:p>
          <a:p>
            <a:pPr marL="514350" indent="-514350">
              <a:buFont typeface="+mj-lt"/>
              <a:buAutoNum type="arabicPeriod"/>
            </a:pPr>
            <a:r>
              <a:rPr lang="en-US" dirty="0"/>
              <a:t>Are there any improvements that must be made to current SOTA SPSCMOS detectors in order to satisfy HWO requirements?</a:t>
            </a:r>
          </a:p>
          <a:p>
            <a:pPr marL="514350" indent="-514350">
              <a:buFont typeface="+mj-lt"/>
              <a:buAutoNum type="arabicPeriod"/>
            </a:pPr>
            <a:r>
              <a:rPr lang="en-US" dirty="0"/>
              <a:t>Are there any data processing methods that can leverage the single-photon sensing nature of SPSCMOS to improve the signal-to-noise ratio (SNR) of measurements?</a:t>
            </a:r>
          </a:p>
        </p:txBody>
      </p:sp>
      <p:pic>
        <p:nvPicPr>
          <p:cNvPr id="8" name="Content Placeholder 7"/>
          <p:cNvPicPr>
            <a:picLocks noGrp="1" noChangeAspect="1"/>
          </p:cNvPicPr>
          <p:nvPr>
            <p:ph sz="half" idx="2"/>
          </p:nvPr>
        </p:nvPicPr>
        <p:blipFill>
          <a:blip r:embed="rId2"/>
          <a:stretch>
            <a:fillRect/>
          </a:stretch>
        </p:blipFill>
        <p:spPr>
          <a:xfrm>
            <a:off x="7296319" y="1228725"/>
            <a:ext cx="2933361" cy="2422525"/>
          </a:xfrm>
          <a:prstGeom prst="rect">
            <a:avLst/>
          </a:prstGeom>
        </p:spPr>
      </p:pic>
      <p:sp>
        <p:nvSpPr>
          <p:cNvPr id="4" name="Date Placeholder 3"/>
          <p:cNvSpPr>
            <a:spLocks noGrp="1"/>
          </p:cNvSpPr>
          <p:nvPr>
            <p:ph type="dt" sz="half" idx="10"/>
          </p:nvPr>
        </p:nvSpPr>
        <p:spPr/>
        <p:txBody>
          <a:bodyPr/>
          <a:lstStyle/>
          <a:p>
            <a:fld id="{5A25C8E5-B73B-49E3-803C-C23E95A918B5}" type="datetime1">
              <a:rPr lang="en-US" smtClean="0"/>
              <a:t>9/3/2026</a:t>
            </a:fld>
            <a:endParaRPr lang="en-US"/>
          </a:p>
        </p:txBody>
      </p:sp>
      <p:sp>
        <p:nvSpPr>
          <p:cNvPr id="5" name="Footer Placeholder 4"/>
          <p:cNvSpPr>
            <a:spLocks noGrp="1"/>
          </p:cNvSpPr>
          <p:nvPr>
            <p:ph type="ftr" sz="quarter" idx="11"/>
          </p:nvPr>
        </p:nvSpPr>
        <p:spPr/>
        <p:txBody>
          <a:bodyPr/>
          <a:lstStyle/>
          <a:p>
            <a:r>
              <a:rPr lang="en-US"/>
              <a:t>Edwin Alexani - PhD Thesis Proposal Defense - Rochester Institute of Technology</a:t>
            </a:r>
          </a:p>
        </p:txBody>
      </p:sp>
      <p:sp>
        <p:nvSpPr>
          <p:cNvPr id="6" name="Slide Number Placeholder 5"/>
          <p:cNvSpPr>
            <a:spLocks noGrp="1"/>
          </p:cNvSpPr>
          <p:nvPr>
            <p:ph type="sldNum" sz="quarter" idx="12"/>
          </p:nvPr>
        </p:nvSpPr>
        <p:spPr/>
        <p:txBody>
          <a:bodyPr/>
          <a:lstStyle/>
          <a:p>
            <a:fld id="{62E07533-6BDA-4A6C-B10E-310F91C3A3F9}" type="slidenum">
              <a:rPr lang="en-US" smtClean="0"/>
              <a:t>3</a:t>
            </a:fld>
            <a:endParaRPr lang="en-US"/>
          </a:p>
        </p:txBody>
      </p:sp>
      <p:pic>
        <p:nvPicPr>
          <p:cNvPr id="10" name="Content Placeholder 9"/>
          <p:cNvPicPr>
            <a:picLocks noGrp="1" noChangeAspect="1"/>
          </p:cNvPicPr>
          <p:nvPr>
            <p:ph sz="half" idx="13"/>
          </p:nvPr>
        </p:nvPicPr>
        <p:blipFill rotWithShape="1">
          <a:blip r:embed="rId3" cstate="print">
            <a:extLst>
              <a:ext uri="{28A0092B-C50C-407E-A947-70E740481C1C}">
                <a14:useLocalDpi xmlns:a14="http://schemas.microsoft.com/office/drawing/2010/main" val="0"/>
              </a:ext>
            </a:extLst>
          </a:blip>
          <a:srcRect l="5290" r="6333"/>
          <a:stretch/>
        </p:blipFill>
        <p:spPr>
          <a:xfrm>
            <a:off x="7324343" y="3754438"/>
            <a:ext cx="2843785" cy="2422525"/>
          </a:xfrm>
          <a:prstGeom prst="rect">
            <a:avLst/>
          </a:prstGeom>
        </p:spPr>
      </p:pic>
    </p:spTree>
    <p:extLst>
      <p:ext uri="{BB962C8B-B14F-4D97-AF65-F5344CB8AC3E}">
        <p14:creationId xmlns:p14="http://schemas.microsoft.com/office/powerpoint/2010/main" val="732275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3</a:t>
            </a:r>
            <a:r>
              <a:rPr lang="en-US" dirty="0" smtClean="0"/>
              <a:t>. Science Introduction</a:t>
            </a:r>
            <a:endParaRPr lang="en-US" dirty="0"/>
          </a:p>
        </p:txBody>
      </p:sp>
      <p:sp>
        <p:nvSpPr>
          <p:cNvPr id="3" name="Content Placeholder 2"/>
          <p:cNvSpPr>
            <a:spLocks noGrp="1"/>
          </p:cNvSpPr>
          <p:nvPr>
            <p:ph sz="half" idx="1"/>
          </p:nvPr>
        </p:nvSpPr>
        <p:spPr/>
        <p:txBody>
          <a:bodyPr>
            <a:normAutofit lnSpcReduction="10000"/>
          </a:bodyPr>
          <a:lstStyle/>
          <a:p>
            <a:pPr marL="514350" indent="-514350">
              <a:buFont typeface="+mj-lt"/>
              <a:buAutoNum type="arabicPeriod"/>
            </a:pPr>
            <a:r>
              <a:rPr lang="en-US" dirty="0" smtClean="0"/>
              <a:t>HWO is NASA’s current New Great Observatory concept.</a:t>
            </a:r>
          </a:p>
          <a:p>
            <a:pPr marL="514350" indent="-514350">
              <a:buFont typeface="+mj-lt"/>
              <a:buAutoNum type="arabicPeriod"/>
            </a:pPr>
            <a:r>
              <a:rPr lang="en-US" dirty="0" smtClean="0"/>
              <a:t>HWO will observe the universe in the UV/O/IR wavelengths.</a:t>
            </a:r>
          </a:p>
          <a:p>
            <a:pPr marL="514350" indent="-514350">
              <a:buFont typeface="+mj-lt"/>
              <a:buAutoNum type="arabicPeriod"/>
            </a:pPr>
            <a:r>
              <a:rPr lang="en-US" dirty="0" smtClean="0"/>
              <a:t>The </a:t>
            </a:r>
            <a:r>
              <a:rPr lang="en-US" dirty="0" smtClean="0">
                <a:hlinkClick r:id="rId2"/>
              </a:rPr>
              <a:t>HWO website</a:t>
            </a:r>
            <a:r>
              <a:rPr lang="en-US" dirty="0" smtClean="0"/>
              <a:t> lists the following primary mission goals:</a:t>
            </a:r>
          </a:p>
          <a:p>
            <a:pPr marL="971550" lvl="1" indent="-514350">
              <a:buFont typeface="+mj-lt"/>
              <a:buAutoNum type="arabicPeriod"/>
            </a:pPr>
            <a:r>
              <a:rPr lang="en-US" dirty="0" smtClean="0"/>
              <a:t>Discovering Living Worlds</a:t>
            </a:r>
          </a:p>
          <a:p>
            <a:pPr marL="971550" lvl="1" indent="-514350">
              <a:buFont typeface="+mj-lt"/>
              <a:buAutoNum type="arabicPeriod"/>
            </a:pPr>
            <a:r>
              <a:rPr lang="en-US" dirty="0" smtClean="0"/>
              <a:t>Understanding the Solar System in its Galactic Context</a:t>
            </a:r>
          </a:p>
          <a:p>
            <a:pPr marL="971550" lvl="1" indent="-514350">
              <a:buFont typeface="+mj-lt"/>
              <a:buAutoNum type="arabicPeriod"/>
            </a:pPr>
            <a:r>
              <a:rPr lang="en-US" dirty="0" smtClean="0"/>
              <a:t>Uncovering the Drivers of Galaxy Growth</a:t>
            </a:r>
          </a:p>
          <a:p>
            <a:pPr marL="971550" lvl="1" indent="-514350">
              <a:buFont typeface="+mj-lt"/>
              <a:buAutoNum type="arabicPeriod"/>
            </a:pPr>
            <a:r>
              <a:rPr lang="en-US" dirty="0" smtClean="0"/>
              <a:t>Following the Evolution of Elements Over Cosmic Time</a:t>
            </a:r>
          </a:p>
          <a:p>
            <a:pPr marL="514350" indent="-514350">
              <a:buFont typeface="+mj-lt"/>
              <a:buAutoNum type="arabicPeriod"/>
            </a:pPr>
            <a:r>
              <a:rPr lang="en-US" dirty="0" smtClean="0"/>
              <a:t>“Discovering Living Worlds” requires the accurate detection of photons at rates of a few photons per hour.</a:t>
            </a:r>
          </a:p>
          <a:p>
            <a:pPr marL="514350" indent="-514350">
              <a:buFont typeface="+mj-lt"/>
              <a:buAutoNum type="arabicPeriod"/>
            </a:pPr>
            <a:r>
              <a:rPr lang="en-US" dirty="0" smtClean="0"/>
              <a:t>“Discovering Living Worlds” presents the largest detector technology gap for mission success.</a:t>
            </a:r>
          </a:p>
          <a:p>
            <a:pPr marL="514350" indent="-514350">
              <a:buFont typeface="+mj-lt"/>
              <a:buAutoNum type="arabicPeriod"/>
            </a:pPr>
            <a:endParaRPr lang="en-US" dirty="0" smtClean="0"/>
          </a:p>
          <a:p>
            <a:pPr marL="971550" lvl="1" indent="-514350">
              <a:buFont typeface="+mj-lt"/>
              <a:buAutoNum type="arabicPeriod"/>
            </a:pPr>
            <a:endParaRPr lang="en-US" dirty="0" smtClean="0"/>
          </a:p>
          <a:p>
            <a:pPr marL="514350" indent="-514350">
              <a:buFont typeface="+mj-lt"/>
              <a:buAutoNum type="arabicPeriod"/>
            </a:pPr>
            <a:endParaRPr lang="en-US" dirty="0"/>
          </a:p>
        </p:txBody>
      </p:sp>
      <p:pic>
        <p:nvPicPr>
          <p:cNvPr id="11" name="Content Placeholder 10"/>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6946106" y="1228725"/>
            <a:ext cx="3633787" cy="2422525"/>
          </a:xfrm>
        </p:spPr>
      </p:pic>
      <p:sp>
        <p:nvSpPr>
          <p:cNvPr id="4" name="Date Placeholder 3"/>
          <p:cNvSpPr>
            <a:spLocks noGrp="1"/>
          </p:cNvSpPr>
          <p:nvPr>
            <p:ph type="dt" sz="half" idx="10"/>
          </p:nvPr>
        </p:nvSpPr>
        <p:spPr/>
        <p:txBody>
          <a:bodyPr/>
          <a:lstStyle/>
          <a:p>
            <a:fld id="{01852442-59AC-4E5E-930B-EBD0BFCEDF30}" type="datetime1">
              <a:rPr lang="en-US" smtClean="0"/>
              <a:t>9/3/2026</a:t>
            </a:fld>
            <a:endParaRPr lang="en-US"/>
          </a:p>
        </p:txBody>
      </p:sp>
      <p:sp>
        <p:nvSpPr>
          <p:cNvPr id="6" name="Footer Placeholder 5"/>
          <p:cNvSpPr>
            <a:spLocks noGrp="1"/>
          </p:cNvSpPr>
          <p:nvPr>
            <p:ph type="ftr" sz="quarter" idx="11"/>
          </p:nvPr>
        </p:nvSpPr>
        <p:spPr/>
        <p:txBody>
          <a:bodyPr/>
          <a:lstStyle/>
          <a:p>
            <a:r>
              <a:rPr lang="en-US"/>
              <a:t>Edwin Alexani - PhD Thesis Proposal Defense - Rochester Institute of Technology</a:t>
            </a:r>
          </a:p>
        </p:txBody>
      </p:sp>
      <p:sp>
        <p:nvSpPr>
          <p:cNvPr id="7" name="Slide Number Placeholder 6"/>
          <p:cNvSpPr>
            <a:spLocks noGrp="1"/>
          </p:cNvSpPr>
          <p:nvPr>
            <p:ph type="sldNum" sz="quarter" idx="12"/>
          </p:nvPr>
        </p:nvSpPr>
        <p:spPr/>
        <p:txBody>
          <a:bodyPr/>
          <a:lstStyle/>
          <a:p>
            <a:fld id="{62E07533-6BDA-4A6C-B10E-310F91C3A3F9}" type="slidenum">
              <a:rPr lang="en-US" smtClean="0"/>
              <a:t>4</a:t>
            </a:fld>
            <a:endParaRPr lang="en-US"/>
          </a:p>
        </p:txBody>
      </p:sp>
      <p:pic>
        <p:nvPicPr>
          <p:cNvPr id="9" name="Content Placeholder 8"/>
          <p:cNvPicPr>
            <a:picLocks noGrp="1" noChangeAspect="1"/>
          </p:cNvPicPr>
          <p:nvPr>
            <p:ph sz="half" idx="13"/>
          </p:nvPr>
        </p:nvPicPr>
        <p:blipFill>
          <a:blip r:embed="rId4" cstate="print">
            <a:extLst>
              <a:ext uri="{28A0092B-C50C-407E-A947-70E740481C1C}">
                <a14:useLocalDpi xmlns:a14="http://schemas.microsoft.com/office/drawing/2010/main" val="0"/>
              </a:ext>
            </a:extLst>
          </a:blip>
          <a:stretch>
            <a:fillRect/>
          </a:stretch>
        </p:blipFill>
        <p:spPr>
          <a:xfrm>
            <a:off x="6946143" y="3754438"/>
            <a:ext cx="3633714" cy="2422525"/>
          </a:xfrm>
        </p:spPr>
      </p:pic>
      <p:sp>
        <p:nvSpPr>
          <p:cNvPr id="16" name="TextBox 15"/>
          <p:cNvSpPr txBox="1"/>
          <p:nvPr/>
        </p:nvSpPr>
        <p:spPr>
          <a:xfrm>
            <a:off x="7538951" y="1447800"/>
            <a:ext cx="600927" cy="461665"/>
          </a:xfrm>
          <a:prstGeom prst="rect">
            <a:avLst/>
          </a:prstGeom>
          <a:noFill/>
        </p:spPr>
        <p:txBody>
          <a:bodyPr wrap="square" rtlCol="0">
            <a:spAutoFit/>
          </a:bodyPr>
          <a:lstStyle/>
          <a:p>
            <a:pPr algn="ctr"/>
            <a:r>
              <a:rPr lang="en-US" sz="1200" dirty="0" smtClean="0">
                <a:solidFill>
                  <a:schemeClr val="bg1"/>
                </a:solidFill>
              </a:rPr>
              <a:t>Venus</a:t>
            </a:r>
          </a:p>
          <a:p>
            <a:pPr algn="ctr"/>
            <a:r>
              <a:rPr lang="en-US" sz="1200" dirty="0" smtClean="0">
                <a:solidFill>
                  <a:schemeClr val="bg1"/>
                </a:solidFill>
              </a:rPr>
              <a:t>191%</a:t>
            </a:r>
            <a:endParaRPr lang="en-US" sz="1200" dirty="0">
              <a:solidFill>
                <a:schemeClr val="bg1"/>
              </a:solidFill>
            </a:endParaRPr>
          </a:p>
        </p:txBody>
      </p:sp>
      <p:sp>
        <p:nvSpPr>
          <p:cNvPr id="17" name="TextBox 16"/>
          <p:cNvSpPr txBox="1"/>
          <p:nvPr/>
        </p:nvSpPr>
        <p:spPr>
          <a:xfrm>
            <a:off x="10027920" y="1447800"/>
            <a:ext cx="529077" cy="461665"/>
          </a:xfrm>
          <a:prstGeom prst="rect">
            <a:avLst/>
          </a:prstGeom>
          <a:noFill/>
        </p:spPr>
        <p:txBody>
          <a:bodyPr wrap="square" rtlCol="0">
            <a:spAutoFit/>
          </a:bodyPr>
          <a:lstStyle/>
          <a:p>
            <a:pPr algn="ctr"/>
            <a:r>
              <a:rPr lang="en-US" sz="1200" dirty="0" smtClean="0">
                <a:solidFill>
                  <a:schemeClr val="bg1"/>
                </a:solidFill>
              </a:rPr>
              <a:t>Mars</a:t>
            </a:r>
          </a:p>
          <a:p>
            <a:pPr algn="ctr"/>
            <a:r>
              <a:rPr lang="en-US" sz="1200" dirty="0" smtClean="0">
                <a:solidFill>
                  <a:schemeClr val="bg1"/>
                </a:solidFill>
              </a:rPr>
              <a:t>43%</a:t>
            </a:r>
            <a:endParaRPr lang="en-US" sz="1200" dirty="0">
              <a:solidFill>
                <a:schemeClr val="bg1"/>
              </a:solidFill>
            </a:endParaRPr>
          </a:p>
        </p:txBody>
      </p:sp>
      <p:pic>
        <p:nvPicPr>
          <p:cNvPr id="18" name="Picture 17"/>
          <p:cNvPicPr>
            <a:picLocks noChangeAspect="1"/>
          </p:cNvPicPr>
          <p:nvPr/>
        </p:nvPicPr>
        <p:blipFill>
          <a:blip r:embed="rId5">
            <a:extLst>
              <a:ext uri="{BEBA8EAE-BF5A-486C-A8C5-ECC9F3942E4B}">
                <a14:imgProps xmlns:a14="http://schemas.microsoft.com/office/drawing/2010/main">
                  <a14:imgLayer r:embed="rId6">
                    <a14:imgEffect>
                      <a14:backgroundRemoval t="4688" b="96563" l="5938" r="94167"/>
                    </a14:imgEffect>
                  </a14:imgLayer>
                </a14:imgProps>
              </a:ext>
            </a:extLst>
          </a:blip>
          <a:stretch>
            <a:fillRect/>
          </a:stretch>
        </p:blipFill>
        <p:spPr>
          <a:xfrm>
            <a:off x="9932702" y="1453514"/>
            <a:ext cx="45720" cy="45720"/>
          </a:xfrm>
          <a:prstGeom prst="rect">
            <a:avLst/>
          </a:prstGeom>
        </p:spPr>
      </p:pic>
      <p:cxnSp>
        <p:nvCxnSpPr>
          <p:cNvPr id="26" name="Straight Arrow Connector 25"/>
          <p:cNvCxnSpPr/>
          <p:nvPr/>
        </p:nvCxnSpPr>
        <p:spPr>
          <a:xfrm flipH="1" flipV="1">
            <a:off x="9978422" y="1516856"/>
            <a:ext cx="148558" cy="19764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29" name="Content Placeholder 7"/>
          <p:cNvPicPr>
            <a:picLocks noChangeAspect="1"/>
          </p:cNvPicPr>
          <p:nvPr/>
        </p:nvPicPr>
        <p:blipFill>
          <a:blip r:embed="rId7"/>
          <a:stretch>
            <a:fillRect/>
          </a:stretch>
        </p:blipFill>
        <p:spPr>
          <a:xfrm>
            <a:off x="7296319" y="1228725"/>
            <a:ext cx="2933361" cy="2422525"/>
          </a:xfrm>
          <a:prstGeom prst="rect">
            <a:avLst/>
          </a:prstGeom>
        </p:spPr>
      </p:pic>
      <p:pic>
        <p:nvPicPr>
          <p:cNvPr id="30" name="Picture 29"/>
          <p:cNvPicPr>
            <a:picLocks noChangeAspect="1"/>
          </p:cNvPicPr>
          <p:nvPr/>
        </p:nvPicPr>
        <p:blipFill>
          <a:blip r:embed="rId8"/>
          <a:stretch>
            <a:fillRect/>
          </a:stretch>
        </p:blipFill>
        <p:spPr>
          <a:xfrm>
            <a:off x="7199843" y="3754254"/>
            <a:ext cx="3126312" cy="2422892"/>
          </a:xfrm>
          <a:prstGeom prst="rect">
            <a:avLst/>
          </a:prstGeom>
        </p:spPr>
      </p:pic>
      <p:pic>
        <p:nvPicPr>
          <p:cNvPr id="2050" name="Picture 2" descr="An illustration of two galaxies in the midst of a collision against a dark, star-filled background.  The collision takes up the middle third of the illustration. On the right, a larger galaxy is viewed at an angle from 11 o’clock to 4 o’clock, with a white-yellow core surrounded by mottled brown dust lanes and faint bluish spiral arms. To the left, a smaller, bright blue-white galaxy is stretched into a curved, hook-like shape as gravity distorts it. A broad, glowing bridge of pale blue gas and stars extends off the galaxy at the left, while wispy streams extend above and below the larger galaxy at the right. The words “Artist’s Concept” appear in the lower left corne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946124" y="3943708"/>
            <a:ext cx="3633749" cy="20439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9955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xit" presetSubtype="0" fill="hold" nodeType="withEffect">
                                  <p:stCondLst>
                                    <p:cond delay="0"/>
                                  </p:stCondLst>
                                  <p:childTnLst>
                                    <p:set>
                                      <p:cBhvr>
                                        <p:cTn id="8" dur="1" fill="hold">
                                          <p:stCondLst>
                                            <p:cond delay="0"/>
                                          </p:stCondLst>
                                        </p:cTn>
                                        <p:tgtEl>
                                          <p:spTgt spid="29"/>
                                        </p:tgtEl>
                                        <p:attrNameLst>
                                          <p:attrName>style.visibility</p:attrName>
                                        </p:attrNameLst>
                                      </p:cBhvr>
                                      <p:to>
                                        <p:strVal val="hidden"/>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050"/>
                                        </p:tgtEl>
                                        <p:attrNameLst>
                                          <p:attrName>style.visibility</p:attrName>
                                        </p:attrNameLst>
                                      </p:cBhvr>
                                      <p:to>
                                        <p:strVal val="visible"/>
                                      </p:to>
                                    </p:set>
                                  </p:childTnLst>
                                </p:cTn>
                              </p:par>
                              <p:par>
                                <p:cTn id="25" presetID="1" presetClass="exit" presetSubtype="0" fill="hold" nodeType="withEffect">
                                  <p:stCondLst>
                                    <p:cond delay="0"/>
                                  </p:stCondLst>
                                  <p:childTnLst>
                                    <p:set>
                                      <p:cBhvr>
                                        <p:cTn id="26" dur="1" fill="hold">
                                          <p:stCondLst>
                                            <p:cond delay="0"/>
                                          </p:stCondLst>
                                        </p:cTn>
                                        <p:tgtEl>
                                          <p:spTgt spid="30"/>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9"/>
                                        </p:tgtEl>
                                        <p:attrNameLst>
                                          <p:attrName>style.visibility</p:attrName>
                                        </p:attrNameLst>
                                      </p:cBhvr>
                                      <p:to>
                                        <p:strVal val="visible"/>
                                      </p:to>
                                    </p:set>
                                  </p:childTnLst>
                                </p:cTn>
                              </p:par>
                              <p:par>
                                <p:cTn id="33" presetID="1" presetClass="exit" presetSubtype="0" fill="hold" nodeType="withEffect">
                                  <p:stCondLst>
                                    <p:cond delay="0"/>
                                  </p:stCondLst>
                                  <p:childTnLst>
                                    <p:set>
                                      <p:cBhvr>
                                        <p:cTn id="34" dur="1" fill="hold">
                                          <p:stCondLst>
                                            <p:cond delay="0"/>
                                          </p:stCondLst>
                                        </p:cTn>
                                        <p:tgtEl>
                                          <p:spTgt spid="2050"/>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4</a:t>
            </a:r>
            <a:r>
              <a:rPr lang="en-US" dirty="0" smtClean="0"/>
              <a:t>. </a:t>
            </a:r>
            <a:r>
              <a:rPr lang="en-US" dirty="0"/>
              <a:t>Technology Introduction</a:t>
            </a:r>
          </a:p>
        </p:txBody>
      </p:sp>
      <p:sp>
        <p:nvSpPr>
          <p:cNvPr id="3" name="Content Placeholder 2"/>
          <p:cNvSpPr>
            <a:spLocks noGrp="1"/>
          </p:cNvSpPr>
          <p:nvPr>
            <p:ph sz="half" idx="1"/>
          </p:nvPr>
        </p:nvSpPr>
        <p:spPr/>
        <p:txBody>
          <a:bodyPr>
            <a:normAutofit/>
          </a:bodyPr>
          <a:lstStyle/>
          <a:p>
            <a:pPr marL="514350" indent="-514350">
              <a:buFont typeface="+mj-lt"/>
              <a:buAutoNum type="arabicPeriod"/>
            </a:pPr>
            <a:r>
              <a:rPr lang="en-US" dirty="0"/>
              <a:t>The SPSCMOS we are characterizing is the Fairchild Imaging HWK4123 detector.</a:t>
            </a:r>
          </a:p>
          <a:p>
            <a:pPr marL="514350" indent="-514350">
              <a:buFont typeface="+mj-lt"/>
              <a:buAutoNum type="arabicPeriod"/>
            </a:pPr>
            <a:r>
              <a:rPr lang="en-US" dirty="0"/>
              <a:t>The HWK4123 is increasingly relevant in </a:t>
            </a:r>
            <a:r>
              <a:rPr lang="en-US" dirty="0" smtClean="0"/>
              <a:t>astrophysics (</a:t>
            </a:r>
            <a:r>
              <a:rPr lang="en-US" i="1" dirty="0" smtClean="0"/>
              <a:t>i.e.,</a:t>
            </a:r>
            <a:r>
              <a:rPr lang="en-US" dirty="0"/>
              <a:t> </a:t>
            </a:r>
            <a:r>
              <a:rPr lang="en-US" dirty="0" smtClean="0"/>
              <a:t>Subaru Telescope, Lazuli </a:t>
            </a:r>
            <a:r>
              <a:rPr lang="en-US" dirty="0"/>
              <a:t>Space </a:t>
            </a:r>
            <a:r>
              <a:rPr lang="en-US" dirty="0" smtClean="0"/>
              <a:t>Observatory).</a:t>
            </a:r>
            <a:endParaRPr lang="en-US" dirty="0"/>
          </a:p>
          <a:p>
            <a:pPr marL="514350" indent="-514350">
              <a:buFont typeface="+mj-lt"/>
              <a:buAutoNum type="arabicPeriod"/>
            </a:pPr>
            <a:r>
              <a:rPr lang="en-US" dirty="0"/>
              <a:t>The HWK4123 has 5T pixels, with a diagram shown on the right</a:t>
            </a:r>
            <a:r>
              <a:rPr lang="en-US" dirty="0" smtClean="0"/>
              <a:t>. The order of operation is shown below the diagram.</a:t>
            </a:r>
            <a:endParaRPr lang="en-US" dirty="0"/>
          </a:p>
          <a:p>
            <a:pPr marL="514350" indent="-514350">
              <a:buFont typeface="+mj-lt"/>
              <a:buAutoNum type="arabicPeriod"/>
            </a:pPr>
            <a:r>
              <a:rPr lang="en-US" dirty="0"/>
              <a:t>The capacitance of the floating diffusion is </a:t>
            </a:r>
            <a:r>
              <a:rPr lang="en-US" dirty="0" smtClean="0"/>
              <a:t>small, which produces a large voltage response to a single charge carrier.</a:t>
            </a:r>
          </a:p>
          <a:p>
            <a:pPr marL="514350" indent="-514350">
              <a:buFont typeface="+mj-lt"/>
              <a:buAutoNum type="arabicPeriod"/>
            </a:pPr>
            <a:r>
              <a:rPr lang="en-US" dirty="0" smtClean="0"/>
              <a:t>This response exceeds the read noise significantly.</a:t>
            </a:r>
            <a:endParaRPr lang="en-US" dirty="0"/>
          </a:p>
        </p:txBody>
      </p:sp>
      <p:pic>
        <p:nvPicPr>
          <p:cNvPr id="11" name="Content Placeholder 4"/>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6609645" y="1228725"/>
            <a:ext cx="4306710" cy="2422525"/>
          </a:xfrm>
        </p:spPr>
      </p:pic>
      <p:sp>
        <p:nvSpPr>
          <p:cNvPr id="4" name="Date Placeholder 3"/>
          <p:cNvSpPr>
            <a:spLocks noGrp="1"/>
          </p:cNvSpPr>
          <p:nvPr>
            <p:ph type="dt" sz="half" idx="10"/>
          </p:nvPr>
        </p:nvSpPr>
        <p:spPr/>
        <p:txBody>
          <a:bodyPr/>
          <a:lstStyle/>
          <a:p>
            <a:fld id="{01852442-59AC-4E5E-930B-EBD0BFCEDF30}" type="datetime1">
              <a:rPr lang="en-US" smtClean="0"/>
              <a:t>9/3/2026</a:t>
            </a:fld>
            <a:endParaRPr lang="en-US"/>
          </a:p>
        </p:txBody>
      </p:sp>
      <p:sp>
        <p:nvSpPr>
          <p:cNvPr id="6" name="Footer Placeholder 5"/>
          <p:cNvSpPr>
            <a:spLocks noGrp="1"/>
          </p:cNvSpPr>
          <p:nvPr>
            <p:ph type="ftr" sz="quarter" idx="11"/>
          </p:nvPr>
        </p:nvSpPr>
        <p:spPr/>
        <p:txBody>
          <a:bodyPr/>
          <a:lstStyle/>
          <a:p>
            <a:r>
              <a:rPr lang="en-US"/>
              <a:t>Edwin Alexani - PhD Thesis Proposal Defense - Rochester Institute of Technology</a:t>
            </a:r>
          </a:p>
        </p:txBody>
      </p:sp>
      <p:sp>
        <p:nvSpPr>
          <p:cNvPr id="7" name="Slide Number Placeholder 6"/>
          <p:cNvSpPr>
            <a:spLocks noGrp="1"/>
          </p:cNvSpPr>
          <p:nvPr>
            <p:ph type="sldNum" sz="quarter" idx="12"/>
          </p:nvPr>
        </p:nvSpPr>
        <p:spPr/>
        <p:txBody>
          <a:bodyPr/>
          <a:lstStyle/>
          <a:p>
            <a:fld id="{62E07533-6BDA-4A6C-B10E-310F91C3A3F9}" type="slidenum">
              <a:rPr lang="en-US" smtClean="0"/>
              <a:t>5</a:t>
            </a:fld>
            <a:endParaRPr lang="en-US"/>
          </a:p>
        </p:txBody>
      </p:sp>
      <p:graphicFrame>
        <p:nvGraphicFramePr>
          <p:cNvPr id="10" name="Content Placeholder 9"/>
          <p:cNvGraphicFramePr>
            <a:graphicFrameLocks noGrp="1"/>
          </p:cNvGraphicFramePr>
          <p:nvPr>
            <p:ph sz="half" idx="13"/>
            <p:extLst>
              <p:ext uri="{D42A27DB-BD31-4B8C-83A1-F6EECF244321}">
                <p14:modId xmlns:p14="http://schemas.microsoft.com/office/powerpoint/2010/main" val="1187834288"/>
              </p:ext>
            </p:extLst>
          </p:nvPr>
        </p:nvGraphicFramePr>
        <p:xfrm>
          <a:off x="6172200" y="3754438"/>
          <a:ext cx="5181600" cy="24225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5224815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5. Completed Work and Results</a:t>
            </a:r>
          </a:p>
        </p:txBody>
      </p:sp>
      <p:sp>
        <p:nvSpPr>
          <p:cNvPr id="3" name="Content Placeholder 2"/>
          <p:cNvSpPr>
            <a:spLocks noGrp="1"/>
          </p:cNvSpPr>
          <p:nvPr>
            <p:ph sz="half" idx="1"/>
          </p:nvPr>
        </p:nvSpPr>
        <p:spPr/>
        <p:txBody>
          <a:bodyPr>
            <a:normAutofit/>
          </a:bodyPr>
          <a:lstStyle/>
          <a:p>
            <a:pPr marL="514350" indent="-514350">
              <a:buFont typeface="+mj-lt"/>
              <a:buAutoNum type="arabicPeriod"/>
            </a:pPr>
            <a:r>
              <a:rPr lang="en-US" dirty="0" smtClean="0"/>
              <a:t>Published Papers</a:t>
            </a:r>
          </a:p>
          <a:p>
            <a:pPr marL="514350" indent="-514350">
              <a:buFont typeface="+mj-lt"/>
              <a:buAutoNum type="arabicPeriod"/>
            </a:pPr>
            <a:r>
              <a:rPr lang="en-US" dirty="0" smtClean="0"/>
              <a:t>Dark </a:t>
            </a:r>
            <a:r>
              <a:rPr lang="en-US" dirty="0"/>
              <a:t>Current</a:t>
            </a:r>
          </a:p>
          <a:p>
            <a:pPr marL="514350" indent="-514350">
              <a:buFont typeface="+mj-lt"/>
              <a:buAutoNum type="arabicPeriod"/>
            </a:pPr>
            <a:r>
              <a:rPr lang="en-US" dirty="0"/>
              <a:t>Read Noise and Bit Error Rate</a:t>
            </a:r>
          </a:p>
          <a:p>
            <a:pPr marL="514350" indent="-514350">
              <a:buFont typeface="+mj-lt"/>
              <a:buAutoNum type="arabicPeriod"/>
            </a:pPr>
            <a:r>
              <a:rPr lang="en-US" dirty="0"/>
              <a:t>Crosstalk</a:t>
            </a:r>
          </a:p>
          <a:p>
            <a:pPr marL="514350" indent="-514350">
              <a:buFont typeface="+mj-lt"/>
              <a:buAutoNum type="arabicPeriod"/>
            </a:pPr>
            <a:r>
              <a:rPr lang="en-US" dirty="0"/>
              <a:t>Conversion Gain</a:t>
            </a:r>
          </a:p>
          <a:p>
            <a:pPr marL="514350" indent="-514350">
              <a:buFont typeface="+mj-lt"/>
              <a:buAutoNum type="arabicPeriod"/>
            </a:pPr>
            <a:r>
              <a:rPr lang="en-US" dirty="0"/>
              <a:t>Capacitance of Floating Diffusion</a:t>
            </a:r>
          </a:p>
          <a:p>
            <a:pPr marL="514350" indent="-514350">
              <a:buFont typeface="+mj-lt"/>
              <a:buAutoNum type="arabicPeriod"/>
            </a:pPr>
            <a:r>
              <a:rPr lang="en-US" dirty="0"/>
              <a:t>Quantum Efficiency</a:t>
            </a:r>
          </a:p>
          <a:p>
            <a:pPr marL="514350" indent="-514350">
              <a:buFont typeface="+mj-lt"/>
              <a:buAutoNum type="arabicPeriod"/>
            </a:pPr>
            <a:r>
              <a:rPr lang="en-US" dirty="0"/>
              <a:t>Persistence</a:t>
            </a:r>
          </a:p>
          <a:p>
            <a:pPr marL="514350" indent="-514350">
              <a:buFont typeface="+mj-lt"/>
              <a:buAutoNum type="arabicPeriod"/>
            </a:pPr>
            <a:r>
              <a:rPr lang="en-US" dirty="0"/>
              <a:t>Telescope Observing Results</a:t>
            </a:r>
          </a:p>
          <a:p>
            <a:pPr marL="514350" indent="-514350">
              <a:buFont typeface="+mj-lt"/>
              <a:buAutoNum type="arabicPeriod"/>
            </a:pPr>
            <a:r>
              <a:rPr lang="en-US" dirty="0"/>
              <a:t>Simulation of Earthlike Exoplanet</a:t>
            </a:r>
          </a:p>
        </p:txBody>
      </p:sp>
      <p:sp>
        <p:nvSpPr>
          <p:cNvPr id="4" name="Date Placeholder 3"/>
          <p:cNvSpPr>
            <a:spLocks noGrp="1"/>
          </p:cNvSpPr>
          <p:nvPr>
            <p:ph type="dt" sz="half" idx="10"/>
          </p:nvPr>
        </p:nvSpPr>
        <p:spPr/>
        <p:txBody>
          <a:bodyPr/>
          <a:lstStyle/>
          <a:p>
            <a:fld id="{FD9414BB-85D3-4C02-BBD2-B0512C94FA79}" type="datetime1">
              <a:rPr lang="en-US" smtClean="0"/>
              <a:t>9/3/2026</a:t>
            </a:fld>
            <a:endParaRPr lang="en-US"/>
          </a:p>
        </p:txBody>
      </p:sp>
      <p:sp>
        <p:nvSpPr>
          <p:cNvPr id="6" name="Footer Placeholder 5"/>
          <p:cNvSpPr>
            <a:spLocks noGrp="1"/>
          </p:cNvSpPr>
          <p:nvPr>
            <p:ph type="ftr" sz="quarter" idx="11"/>
          </p:nvPr>
        </p:nvSpPr>
        <p:spPr/>
        <p:txBody>
          <a:bodyPr/>
          <a:lstStyle/>
          <a:p>
            <a:r>
              <a:rPr lang="en-US"/>
              <a:t>Edwin Alexani - PhD Thesis Proposal Defense - Rochester Institute of Technology</a:t>
            </a:r>
          </a:p>
        </p:txBody>
      </p:sp>
      <p:sp>
        <p:nvSpPr>
          <p:cNvPr id="7" name="Slide Number Placeholder 6"/>
          <p:cNvSpPr>
            <a:spLocks noGrp="1"/>
          </p:cNvSpPr>
          <p:nvPr>
            <p:ph type="sldNum" sz="quarter" idx="12"/>
          </p:nvPr>
        </p:nvSpPr>
        <p:spPr/>
        <p:txBody>
          <a:bodyPr/>
          <a:lstStyle/>
          <a:p>
            <a:fld id="{62E07533-6BDA-4A6C-B10E-310F91C3A3F9}" type="slidenum">
              <a:rPr lang="en-US" smtClean="0"/>
              <a:t>6</a:t>
            </a:fld>
            <a:endParaRPr lang="en-US"/>
          </a:p>
        </p:txBody>
      </p:sp>
      <p:pic>
        <p:nvPicPr>
          <p:cNvPr id="5" name="Content Placeholder 4"/>
          <p:cNvPicPr>
            <a:picLocks noGrp="1" noChangeAspect="1"/>
          </p:cNvPicPr>
          <p:nvPr>
            <p:ph sz="half" idx="2"/>
          </p:nvPr>
        </p:nvPicPr>
        <p:blipFill>
          <a:blip r:embed="rId2"/>
          <a:stretch>
            <a:fillRect/>
          </a:stretch>
        </p:blipFill>
        <p:spPr>
          <a:xfrm>
            <a:off x="6172200" y="2540044"/>
            <a:ext cx="5181600" cy="2325600"/>
          </a:xfrm>
          <a:prstGeom prst="rect">
            <a:avLst/>
          </a:prstGeom>
        </p:spPr>
      </p:pic>
    </p:spTree>
    <p:extLst>
      <p:ext uri="{BB962C8B-B14F-4D97-AF65-F5344CB8AC3E}">
        <p14:creationId xmlns:p14="http://schemas.microsoft.com/office/powerpoint/2010/main" val="130641187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5.1. </a:t>
            </a:r>
            <a:r>
              <a:rPr lang="en-US" dirty="0"/>
              <a:t>Published Papers</a:t>
            </a:r>
          </a:p>
        </p:txBody>
      </p:sp>
      <p:sp>
        <p:nvSpPr>
          <p:cNvPr id="4" name="Date Placeholder 3"/>
          <p:cNvSpPr>
            <a:spLocks noGrp="1"/>
          </p:cNvSpPr>
          <p:nvPr>
            <p:ph type="dt" sz="half" idx="10"/>
          </p:nvPr>
        </p:nvSpPr>
        <p:spPr/>
        <p:txBody>
          <a:bodyPr/>
          <a:lstStyle/>
          <a:p>
            <a:fld id="{01852442-59AC-4E5E-930B-EBD0BFCEDF30}" type="datetime1">
              <a:rPr lang="en-US" smtClean="0"/>
              <a:t>9/3/2026</a:t>
            </a:fld>
            <a:endParaRPr lang="en-US"/>
          </a:p>
        </p:txBody>
      </p:sp>
      <p:sp>
        <p:nvSpPr>
          <p:cNvPr id="6" name="Footer Placeholder 5"/>
          <p:cNvSpPr>
            <a:spLocks noGrp="1"/>
          </p:cNvSpPr>
          <p:nvPr>
            <p:ph type="ftr" sz="quarter" idx="11"/>
          </p:nvPr>
        </p:nvSpPr>
        <p:spPr/>
        <p:txBody>
          <a:bodyPr/>
          <a:lstStyle/>
          <a:p>
            <a:r>
              <a:rPr lang="en-US"/>
              <a:t>Edwin Alexani - PhD Thesis Proposal Defense - Rochester Institute of Technology</a:t>
            </a:r>
          </a:p>
        </p:txBody>
      </p:sp>
      <p:sp>
        <p:nvSpPr>
          <p:cNvPr id="7" name="Slide Number Placeholder 6"/>
          <p:cNvSpPr>
            <a:spLocks noGrp="1"/>
          </p:cNvSpPr>
          <p:nvPr>
            <p:ph type="sldNum" sz="quarter" idx="12"/>
          </p:nvPr>
        </p:nvSpPr>
        <p:spPr/>
        <p:txBody>
          <a:bodyPr/>
          <a:lstStyle/>
          <a:p>
            <a:fld id="{62E07533-6BDA-4A6C-B10E-310F91C3A3F9}" type="slidenum">
              <a:rPr lang="en-US" smtClean="0"/>
              <a:t>7</a:t>
            </a:fld>
            <a:endParaRPr lang="en-US"/>
          </a:p>
        </p:txBody>
      </p:sp>
      <p:graphicFrame>
        <p:nvGraphicFramePr>
          <p:cNvPr id="12" name="Content Placeholder 11"/>
          <p:cNvGraphicFramePr>
            <a:graphicFrameLocks noGrp="1"/>
          </p:cNvGraphicFramePr>
          <p:nvPr>
            <p:ph idx="1"/>
            <p:extLst>
              <p:ext uri="{D42A27DB-BD31-4B8C-83A1-F6EECF244321}">
                <p14:modId xmlns:p14="http://schemas.microsoft.com/office/powerpoint/2010/main" val="3428741112"/>
              </p:ext>
            </p:extLst>
          </p:nvPr>
        </p:nvGraphicFramePr>
        <p:xfrm>
          <a:off x="838200" y="1228725"/>
          <a:ext cx="10515600" cy="49482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6968628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5.2 </a:t>
            </a:r>
            <a:r>
              <a:rPr lang="en-US" dirty="0"/>
              <a:t>Dark Current</a:t>
            </a:r>
          </a:p>
        </p:txBody>
      </p:sp>
      <p:sp>
        <p:nvSpPr>
          <p:cNvPr id="4" name="Date Placeholder 3"/>
          <p:cNvSpPr>
            <a:spLocks noGrp="1"/>
          </p:cNvSpPr>
          <p:nvPr>
            <p:ph type="dt" sz="half" idx="10"/>
          </p:nvPr>
        </p:nvSpPr>
        <p:spPr/>
        <p:txBody>
          <a:bodyPr/>
          <a:lstStyle/>
          <a:p>
            <a:fld id="{59F01679-C62D-43F6-8271-26D9F28FD47C}" type="datetime1">
              <a:rPr lang="en-US" smtClean="0"/>
              <a:t>9/3/2026</a:t>
            </a:fld>
            <a:endParaRPr lang="en-US"/>
          </a:p>
        </p:txBody>
      </p:sp>
      <p:sp>
        <p:nvSpPr>
          <p:cNvPr id="5" name="Footer Placeholder 4"/>
          <p:cNvSpPr>
            <a:spLocks noGrp="1"/>
          </p:cNvSpPr>
          <p:nvPr>
            <p:ph type="ftr" sz="quarter" idx="11"/>
          </p:nvPr>
        </p:nvSpPr>
        <p:spPr/>
        <p:txBody>
          <a:bodyPr/>
          <a:lstStyle/>
          <a:p>
            <a:r>
              <a:rPr lang="en-US"/>
              <a:t>Edwin Alexani - PhD Thesis Proposal Defense - Rochester Institute of Technology</a:t>
            </a:r>
          </a:p>
        </p:txBody>
      </p:sp>
      <p:sp>
        <p:nvSpPr>
          <p:cNvPr id="6" name="Slide Number Placeholder 5"/>
          <p:cNvSpPr>
            <a:spLocks noGrp="1"/>
          </p:cNvSpPr>
          <p:nvPr>
            <p:ph type="sldNum" sz="quarter" idx="12"/>
          </p:nvPr>
        </p:nvSpPr>
        <p:spPr/>
        <p:txBody>
          <a:bodyPr/>
          <a:lstStyle/>
          <a:p>
            <a:fld id="{62E07533-6BDA-4A6C-B10E-310F91C3A3F9}" type="slidenum">
              <a:rPr lang="en-US" smtClean="0"/>
              <a:t>8</a:t>
            </a:fld>
            <a:endParaRPr lang="en-US"/>
          </a:p>
        </p:txBody>
      </p:sp>
      <p:pic>
        <p:nvPicPr>
          <p:cNvPr id="26" name="Content Placeholder 25"/>
          <p:cNvPicPr>
            <a:picLocks noGrp="1" noChangeAspect="1"/>
          </p:cNvPicPr>
          <p:nvPr>
            <p:ph sz="half" idx="2"/>
          </p:nvPr>
        </p:nvPicPr>
        <p:blipFill>
          <a:blip r:embed="rId2"/>
          <a:stretch>
            <a:fillRect/>
          </a:stretch>
        </p:blipFill>
        <p:spPr>
          <a:xfrm>
            <a:off x="7047868" y="1228725"/>
            <a:ext cx="3430263" cy="2422525"/>
          </a:xfrm>
          <a:prstGeom prst="rect">
            <a:avLst/>
          </a:prstGeom>
        </p:spPr>
      </p:pic>
      <p:pic>
        <p:nvPicPr>
          <p:cNvPr id="10" name="Content Placeholder 15"/>
          <p:cNvPicPr>
            <a:picLocks noGrp="1" noChangeAspect="1"/>
          </p:cNvPicPr>
          <p:nvPr>
            <p:ph sz="half" idx="13"/>
          </p:nvPr>
        </p:nvPicPr>
        <p:blipFill>
          <a:blip r:embed="rId3"/>
          <a:stretch>
            <a:fillRect/>
          </a:stretch>
        </p:blipFill>
        <p:spPr>
          <a:xfrm>
            <a:off x="6815859" y="3754438"/>
            <a:ext cx="4014858" cy="2422525"/>
          </a:xfrm>
          <a:prstGeom prst="rect">
            <a:avLst/>
          </a:prstGeom>
        </p:spPr>
      </p:pic>
      <p:sp>
        <p:nvSpPr>
          <p:cNvPr id="24" name="Content Placeholder 23"/>
          <p:cNvSpPr>
            <a:spLocks noGrp="1"/>
          </p:cNvSpPr>
          <p:nvPr>
            <p:ph sz="half" idx="1"/>
          </p:nvPr>
        </p:nvSpPr>
        <p:spPr/>
        <p:txBody>
          <a:bodyPr/>
          <a:lstStyle/>
          <a:p>
            <a:pPr marL="342900" indent="-342900">
              <a:buFont typeface="+mj-lt"/>
              <a:buAutoNum type="arabicPeriod"/>
            </a:pPr>
            <a:r>
              <a:rPr lang="en-US" dirty="0"/>
              <a:t>DC is the rate at which charge accumulates in a detector in the absence of light.</a:t>
            </a:r>
          </a:p>
          <a:p>
            <a:pPr marL="342900" indent="-342900">
              <a:buFont typeface="+mj-lt"/>
              <a:buAutoNum type="arabicPeriod"/>
            </a:pPr>
            <a:r>
              <a:rPr lang="en-US" dirty="0"/>
              <a:t>Significant sources of DC include thermally-activated electron-hole pair generation and recombination, electron diffusion into the charge collection region, and generation at Si-SiO</a:t>
            </a:r>
            <a:r>
              <a:rPr lang="en-US" baseline="-25000" dirty="0"/>
              <a:t>2</a:t>
            </a:r>
            <a:r>
              <a:rPr lang="en-US" dirty="0"/>
              <a:t> interface states. </a:t>
            </a:r>
          </a:p>
          <a:p>
            <a:pPr marL="342900" indent="-342900">
              <a:buFont typeface="+mj-lt"/>
              <a:buAutoNum type="arabicPeriod"/>
            </a:pPr>
            <a:r>
              <a:rPr lang="en-US" dirty="0"/>
              <a:t>We measure DC by integrating the charge in the pixel in a dark environment and increase the integration time, at different temperatures.</a:t>
            </a:r>
          </a:p>
          <a:p>
            <a:pPr marL="342900" indent="-342900">
              <a:buFont typeface="+mj-lt"/>
              <a:buAutoNum type="arabicPeriod"/>
            </a:pPr>
            <a:r>
              <a:rPr lang="en-US" dirty="0"/>
              <a:t>The lowest DC measurement we have is 0.00041 e</a:t>
            </a:r>
            <a:r>
              <a:rPr lang="en-US" baseline="30000" dirty="0"/>
              <a:t>−</a:t>
            </a:r>
            <a:r>
              <a:rPr lang="en-US" dirty="0"/>
              <a:t>/s/</a:t>
            </a:r>
            <a:r>
              <a:rPr lang="en-US" dirty="0" err="1"/>
              <a:t>px</a:t>
            </a:r>
            <a:r>
              <a:rPr lang="en-US" dirty="0"/>
              <a:t> at 184.5 K.</a:t>
            </a:r>
          </a:p>
          <a:p>
            <a:pPr marL="342900" indent="-342900">
              <a:buFont typeface="+mj-lt"/>
              <a:buAutoNum type="arabicPeriod"/>
            </a:pPr>
            <a:endParaRPr lang="en-US" dirty="0"/>
          </a:p>
        </p:txBody>
      </p:sp>
    </p:spTree>
    <p:extLst>
      <p:ext uri="{BB962C8B-B14F-4D97-AF65-F5344CB8AC3E}">
        <p14:creationId xmlns:p14="http://schemas.microsoft.com/office/powerpoint/2010/main" val="42155704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5.3 </a:t>
            </a:r>
            <a:r>
              <a:rPr lang="en-US" dirty="0"/>
              <a:t>Read Noise and Bit Error Rate</a:t>
            </a:r>
          </a:p>
        </p:txBody>
      </p:sp>
      <p:sp>
        <p:nvSpPr>
          <p:cNvPr id="3" name="Content Placeholder 2"/>
          <p:cNvSpPr>
            <a:spLocks noGrp="1"/>
          </p:cNvSpPr>
          <p:nvPr>
            <p:ph sz="half" idx="1"/>
          </p:nvPr>
        </p:nvSpPr>
        <p:spPr/>
        <p:txBody>
          <a:bodyPr>
            <a:normAutofit lnSpcReduction="10000"/>
          </a:bodyPr>
          <a:lstStyle/>
          <a:p>
            <a:pPr marL="514350" indent="-514350">
              <a:buFont typeface="+mj-lt"/>
              <a:buAutoNum type="arabicPeriod"/>
            </a:pPr>
            <a:r>
              <a:rPr lang="en-US" dirty="0"/>
              <a:t>Read noise (RN) is the uncertainty in a pixel’s measured signal. </a:t>
            </a:r>
          </a:p>
          <a:p>
            <a:pPr marL="514350" indent="-514350">
              <a:buFont typeface="+mj-lt"/>
              <a:buAutoNum type="arabicPeriod"/>
            </a:pPr>
            <a:r>
              <a:rPr lang="en-US" dirty="0"/>
              <a:t>Stochastic processes during readout contribute to RN, including thermal Johnson-</a:t>
            </a:r>
            <a:r>
              <a:rPr lang="en-US" dirty="0" err="1"/>
              <a:t>Nyquist</a:t>
            </a:r>
            <a:r>
              <a:rPr lang="en-US" dirty="0"/>
              <a:t> noise, reset </a:t>
            </a:r>
            <a:r>
              <a:rPr lang="en-US" dirty="0" err="1"/>
              <a:t>kTC</a:t>
            </a:r>
            <a:r>
              <a:rPr lang="en-US" dirty="0"/>
              <a:t> noise, 1/f flicker noise, column amplifier noise, and analog-to-digital converter (ADC) quantization.</a:t>
            </a:r>
          </a:p>
          <a:p>
            <a:pPr marL="514350" indent="-514350">
              <a:buFont typeface="+mj-lt"/>
              <a:buAutoNum type="arabicPeriod"/>
            </a:pPr>
            <a:r>
              <a:rPr lang="en-US" dirty="0"/>
              <a:t>We measure read noise by taking the standard deviation of the signal in dark frames at short exposure times, for which read noise dominates.</a:t>
            </a:r>
          </a:p>
          <a:p>
            <a:pPr marL="514350" indent="-514350">
              <a:buFont typeface="+mj-lt"/>
              <a:buAutoNum type="arabicPeriod"/>
            </a:pPr>
            <a:r>
              <a:rPr lang="en-US" dirty="0"/>
              <a:t>The lowest read noise we measure is 0.19 e</a:t>
            </a:r>
            <a:r>
              <a:rPr lang="en-US" baseline="30000" dirty="0"/>
              <a:t>−</a:t>
            </a:r>
            <a:r>
              <a:rPr lang="en-US" dirty="0"/>
              <a:t>.</a:t>
            </a:r>
          </a:p>
          <a:p>
            <a:pPr marL="514350" indent="-514350">
              <a:buFont typeface="+mj-lt"/>
              <a:buAutoNum type="arabicPeriod"/>
            </a:pPr>
            <a:r>
              <a:rPr lang="en-US" dirty="0"/>
              <a:t>RN introduces a random fluctuation into the analog signal before digitization, which may alter the reported digital value.</a:t>
            </a:r>
          </a:p>
          <a:p>
            <a:pPr marL="514350" indent="-514350">
              <a:buFont typeface="+mj-lt"/>
              <a:buAutoNum type="arabicPeriod"/>
            </a:pPr>
            <a:r>
              <a:rPr lang="en-US" dirty="0"/>
              <a:t>The bit error rate (BER) is the probability that a pixel reports an incorrect digital value during photon-counting operation.</a:t>
            </a:r>
          </a:p>
          <a:p>
            <a:pPr marL="514350" indent="-514350">
              <a:buFont typeface="+mj-lt"/>
              <a:buAutoNum type="arabicPeriod"/>
            </a:pPr>
            <a:r>
              <a:rPr lang="en-US" dirty="0"/>
              <a:t>We use RN to calculate BER.</a:t>
            </a:r>
          </a:p>
        </p:txBody>
      </p:sp>
      <p:pic>
        <p:nvPicPr>
          <p:cNvPr id="11" name="Content Placeholder 10"/>
          <p:cNvPicPr>
            <a:picLocks noGrp="1" noChangeAspect="1"/>
          </p:cNvPicPr>
          <p:nvPr>
            <p:ph sz="half" idx="2"/>
          </p:nvPr>
        </p:nvPicPr>
        <p:blipFill>
          <a:blip r:embed="rId2"/>
          <a:stretch>
            <a:fillRect/>
          </a:stretch>
        </p:blipFill>
        <p:spPr>
          <a:xfrm>
            <a:off x="6851274" y="1228725"/>
            <a:ext cx="3823451" cy="2422525"/>
          </a:xfrm>
          <a:prstGeom prst="rect">
            <a:avLst/>
          </a:prstGeom>
        </p:spPr>
      </p:pic>
      <p:sp>
        <p:nvSpPr>
          <p:cNvPr id="4" name="Date Placeholder 3"/>
          <p:cNvSpPr>
            <a:spLocks noGrp="1"/>
          </p:cNvSpPr>
          <p:nvPr>
            <p:ph type="dt" sz="half" idx="10"/>
          </p:nvPr>
        </p:nvSpPr>
        <p:spPr/>
        <p:txBody>
          <a:bodyPr/>
          <a:lstStyle/>
          <a:p>
            <a:fld id="{1BA2E778-A911-4939-9078-D0986B4E646F}" type="datetime1">
              <a:rPr lang="en-US" smtClean="0"/>
              <a:t>9/3/2026</a:t>
            </a:fld>
            <a:endParaRPr lang="en-US"/>
          </a:p>
        </p:txBody>
      </p:sp>
      <p:sp>
        <p:nvSpPr>
          <p:cNvPr id="6" name="Footer Placeholder 5"/>
          <p:cNvSpPr>
            <a:spLocks noGrp="1"/>
          </p:cNvSpPr>
          <p:nvPr>
            <p:ph type="ftr" sz="quarter" idx="11"/>
          </p:nvPr>
        </p:nvSpPr>
        <p:spPr/>
        <p:txBody>
          <a:bodyPr/>
          <a:lstStyle/>
          <a:p>
            <a:r>
              <a:rPr lang="en-US"/>
              <a:t>Edwin Alexani - PhD Thesis Proposal Defense - Rochester Institute of Technology</a:t>
            </a:r>
          </a:p>
        </p:txBody>
      </p:sp>
      <p:sp>
        <p:nvSpPr>
          <p:cNvPr id="7" name="Slide Number Placeholder 6"/>
          <p:cNvSpPr>
            <a:spLocks noGrp="1"/>
          </p:cNvSpPr>
          <p:nvPr>
            <p:ph type="sldNum" sz="quarter" idx="12"/>
          </p:nvPr>
        </p:nvSpPr>
        <p:spPr/>
        <p:txBody>
          <a:bodyPr/>
          <a:lstStyle/>
          <a:p>
            <a:fld id="{62E07533-6BDA-4A6C-B10E-310F91C3A3F9}" type="slidenum">
              <a:rPr lang="en-US" smtClean="0"/>
              <a:t>9</a:t>
            </a:fld>
            <a:endParaRPr lang="en-US"/>
          </a:p>
        </p:txBody>
      </p:sp>
      <p:pic>
        <p:nvPicPr>
          <p:cNvPr id="12" name="Content Placeholder 11"/>
          <p:cNvPicPr>
            <a:picLocks noGrp="1" noChangeAspect="1"/>
          </p:cNvPicPr>
          <p:nvPr>
            <p:ph sz="half" idx="13"/>
          </p:nvPr>
        </p:nvPicPr>
        <p:blipFill>
          <a:blip r:embed="rId3"/>
          <a:stretch>
            <a:fillRect/>
          </a:stretch>
        </p:blipFill>
        <p:spPr>
          <a:xfrm>
            <a:off x="6817449" y="3754438"/>
            <a:ext cx="4031774" cy="2422525"/>
          </a:xfrm>
          <a:prstGeom prst="rect">
            <a:avLst/>
          </a:prstGeom>
        </p:spPr>
      </p:pic>
    </p:spTree>
    <p:extLst>
      <p:ext uri="{BB962C8B-B14F-4D97-AF65-F5344CB8AC3E}">
        <p14:creationId xmlns:p14="http://schemas.microsoft.com/office/powerpoint/2010/main" val="409829529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Custom 1">
      <a:dk1>
        <a:sysClr val="windowText" lastClr="000000"/>
      </a:dk1>
      <a:lt1>
        <a:sysClr val="window" lastClr="FFFFFF"/>
      </a:lt1>
      <a:dk2>
        <a:srgbClr val="454551"/>
      </a:dk2>
      <a:lt2>
        <a:srgbClr val="D8D9DC"/>
      </a:lt2>
      <a:accent1>
        <a:srgbClr val="F36E21"/>
      </a:accent1>
      <a:accent2>
        <a:srgbClr val="C86414"/>
      </a:accent2>
      <a:accent3>
        <a:srgbClr val="4775E7"/>
      </a:accent3>
      <a:accent4>
        <a:srgbClr val="E32D91"/>
      </a:accent4>
      <a:accent5>
        <a:srgbClr val="C830CC"/>
      </a:accent5>
      <a:accent6>
        <a:srgbClr val="4EA6DC"/>
      </a:accent6>
      <a:hlink>
        <a:srgbClr val="F36E21"/>
      </a:hlink>
      <a:folHlink>
        <a:srgbClr val="8C8C8C"/>
      </a:folHlink>
    </a:clrScheme>
    <a:fontScheme name="Cambria">
      <a:majorFont>
        <a:latin typeface="Cambria" panose="02040503050406030204"/>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mbria" panose="02040503050406030204"/>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ilk Glass">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6961</TotalTime>
  <Words>2588</Words>
  <Application>Microsoft Office PowerPoint</Application>
  <PresentationFormat>Widescreen</PresentationFormat>
  <Paragraphs>251</Paragraphs>
  <Slides>25</Slides>
  <Notes>1</Notes>
  <HiddenSlides>2</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Arial</vt:lpstr>
      <vt:lpstr>Calibri</vt:lpstr>
      <vt:lpstr>Cambria</vt:lpstr>
      <vt:lpstr>Cambria Math</vt:lpstr>
      <vt:lpstr>Helvetica</vt:lpstr>
      <vt:lpstr>Office Theme</vt:lpstr>
      <vt:lpstr>PhD Thesis Proposal Defense</vt:lpstr>
      <vt:lpstr>Overview</vt:lpstr>
      <vt:lpstr>2. Motivating Questions</vt:lpstr>
      <vt:lpstr>3. Science Introduction</vt:lpstr>
      <vt:lpstr>4. Technology Introduction</vt:lpstr>
      <vt:lpstr>5. Completed Work and Results</vt:lpstr>
      <vt:lpstr>5.1. Published Papers</vt:lpstr>
      <vt:lpstr>5.2 Dark Current</vt:lpstr>
      <vt:lpstr>5.3 Read Noise and Bit Error Rate</vt:lpstr>
      <vt:lpstr>5.4 Crosstalk</vt:lpstr>
      <vt:lpstr>5.5 Conversion Gain</vt:lpstr>
      <vt:lpstr>5.6 Capacitance of the Floating Diffusion</vt:lpstr>
      <vt:lpstr>5.7 Quantum Efficiency</vt:lpstr>
      <vt:lpstr>5.8 Persistence</vt:lpstr>
      <vt:lpstr>5.9 Telescope Observing Results</vt:lpstr>
      <vt:lpstr>5.10 Simulation of Earthlike Exoplanet</vt:lpstr>
      <vt:lpstr>6. Remaining Work</vt:lpstr>
      <vt:lpstr>6.1 What Causes Low-Signal Nonlinearity?</vt:lpstr>
      <vt:lpstr>6.2 How Do We Characterize Quantum Yield ?</vt:lpstr>
      <vt:lpstr>6.3 What Causes the Dark Current Plateau?</vt:lpstr>
      <vt:lpstr>6.4 What is the Impact of a Rounding Step on SNR?</vt:lpstr>
      <vt:lpstr>6.5 What improvements can we make to SPSCMOS? </vt:lpstr>
      <vt:lpstr>6.6 Schedule</vt:lpstr>
      <vt:lpstr>PowerPoint Presentation</vt:lpstr>
      <vt:lpstr>PowerPoint Presentation</vt:lpstr>
    </vt:vector>
  </TitlesOfParts>
  <Company>Rochester Institute of Technology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PhD Proposal Defense</dc:title>
  <dc:creator>Edwin Alexani</dc:creator>
  <cp:lastModifiedBy>Edwin Alexani</cp:lastModifiedBy>
  <cp:revision>115</cp:revision>
  <dcterms:created xsi:type="dcterms:W3CDTF">2026-08-17T12:19:23Z</dcterms:created>
  <dcterms:modified xsi:type="dcterms:W3CDTF">2026-09-04T01:40:35Z</dcterms:modified>
</cp:coreProperties>
</file>