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0"/>
  </p:notesMasterIdLst>
  <p:sldIdLst>
    <p:sldId id="263" r:id="rId2"/>
    <p:sldId id="258" r:id="rId3"/>
    <p:sldId id="272" r:id="rId4"/>
    <p:sldId id="267" r:id="rId5"/>
    <p:sldId id="288" r:id="rId6"/>
    <p:sldId id="294" r:id="rId7"/>
    <p:sldId id="286" r:id="rId8"/>
    <p:sldId id="268" r:id="rId9"/>
    <p:sldId id="275" r:id="rId10"/>
    <p:sldId id="271" r:id="rId11"/>
    <p:sldId id="276" r:id="rId12"/>
    <p:sldId id="274" r:id="rId13"/>
    <p:sldId id="295" r:id="rId14"/>
    <p:sldId id="279" r:id="rId15"/>
    <p:sldId id="278" r:id="rId16"/>
    <p:sldId id="296" r:id="rId17"/>
    <p:sldId id="280" r:id="rId18"/>
    <p:sldId id="293" r:id="rId19"/>
    <p:sldId id="281" r:id="rId20"/>
    <p:sldId id="297" r:id="rId21"/>
    <p:sldId id="283" r:id="rId22"/>
    <p:sldId id="261" r:id="rId23"/>
    <p:sldId id="289" r:id="rId24"/>
    <p:sldId id="291" r:id="rId25"/>
    <p:sldId id="284" r:id="rId26"/>
    <p:sldId id="285" r:id="rId27"/>
    <p:sldId id="299" r:id="rId28"/>
    <p:sldId id="298" r:id="rId29"/>
    <p:sldId id="300" r:id="rId30"/>
    <p:sldId id="304" r:id="rId31"/>
    <p:sldId id="303" r:id="rId32"/>
    <p:sldId id="305" r:id="rId33"/>
    <p:sldId id="306" r:id="rId34"/>
    <p:sldId id="307" r:id="rId35"/>
    <p:sldId id="308" r:id="rId36"/>
    <p:sldId id="310" r:id="rId37"/>
    <p:sldId id="314" r:id="rId38"/>
    <p:sldId id="311" r:id="rId39"/>
    <p:sldId id="317" r:id="rId40"/>
    <p:sldId id="316" r:id="rId41"/>
    <p:sldId id="318" r:id="rId42"/>
    <p:sldId id="312" r:id="rId43"/>
    <p:sldId id="319" r:id="rId44"/>
    <p:sldId id="313" r:id="rId45"/>
    <p:sldId id="320" r:id="rId46"/>
    <p:sldId id="321" r:id="rId47"/>
    <p:sldId id="324" r:id="rId48"/>
    <p:sldId id="343" r:id="rId49"/>
    <p:sldId id="344" r:id="rId50"/>
    <p:sldId id="273" r:id="rId51"/>
    <p:sldId id="330" r:id="rId52"/>
    <p:sldId id="325" r:id="rId53"/>
    <p:sldId id="326" r:id="rId54"/>
    <p:sldId id="328" r:id="rId55"/>
    <p:sldId id="327" r:id="rId56"/>
    <p:sldId id="329" r:id="rId57"/>
    <p:sldId id="331" r:id="rId58"/>
    <p:sldId id="332" r:id="rId59"/>
    <p:sldId id="334" r:id="rId60"/>
    <p:sldId id="335" r:id="rId61"/>
    <p:sldId id="336" r:id="rId62"/>
    <p:sldId id="337" r:id="rId63"/>
    <p:sldId id="338" r:id="rId64"/>
    <p:sldId id="339" r:id="rId65"/>
    <p:sldId id="340" r:id="rId66"/>
    <p:sldId id="341" r:id="rId67"/>
    <p:sldId id="342" r:id="rId68"/>
    <p:sldId id="30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in Alexani" initials="EA" lastIdx="2" clrIdx="0">
    <p:extLst>
      <p:ext uri="{19B8F6BF-5375-455C-9EA6-DF929625EA0E}">
        <p15:presenceInfo xmlns:p15="http://schemas.microsoft.com/office/powerpoint/2012/main" userId="Edwin Alexa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0066FF"/>
    <a:srgbClr val="FF3300"/>
    <a:srgbClr val="660033"/>
    <a:srgbClr val="800000"/>
    <a:srgbClr val="FF5050"/>
    <a:srgbClr val="00FF00"/>
    <a:srgbClr val="93FFE3"/>
    <a:srgbClr val="ABF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8061" autoAdjust="0"/>
  </p:normalViewPr>
  <p:slideViewPr>
    <p:cSldViewPr snapToGrid="0">
      <p:cViewPr varScale="1">
        <p:scale>
          <a:sx n="63" d="100"/>
          <a:sy n="63" d="100"/>
        </p:scale>
        <p:origin x="760" y="24"/>
      </p:cViewPr>
      <p:guideLst/>
    </p:cSldViewPr>
  </p:slideViewPr>
  <p:notesTextViewPr>
    <p:cViewPr>
      <p:scale>
        <a:sx n="3" d="2"/>
        <a:sy n="3" d="2"/>
      </p:scale>
      <p:origin x="0" y="0"/>
    </p:cViewPr>
  </p:notesTextViewPr>
  <p:sorterViewPr>
    <p:cViewPr>
      <p:scale>
        <a:sx n="100" d="100"/>
        <a:sy n="100" d="100"/>
      </p:scale>
      <p:origin x="0" y="-138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Detection Methods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C6FA-492C-8684-0214C0650A37}"/>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6FA-492C-8684-0214C0650A37}"/>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C6FA-492C-8684-0214C0650A37}"/>
              </c:ext>
            </c:extLst>
          </c:dPt>
          <c:dPt>
            <c:idx val="3"/>
            <c:bubble3D val="0"/>
            <c:spPr>
              <a:solidFill>
                <a:srgbClr val="FF00FF"/>
              </a:solidFill>
              <a:ln w="19050">
                <a:solidFill>
                  <a:schemeClr val="lt1"/>
                </a:solidFill>
              </a:ln>
              <a:effectLst/>
            </c:spPr>
            <c:extLst>
              <c:ext xmlns:c16="http://schemas.microsoft.com/office/drawing/2014/chart" uri="{C3380CC4-5D6E-409C-BE32-E72D297353CC}">
                <c16:uniqueId val="{00000007-C6FA-492C-8684-0214C0650A37}"/>
              </c:ext>
            </c:extLst>
          </c:dPt>
          <c:dPt>
            <c:idx val="4"/>
            <c:bubble3D val="0"/>
            <c:spPr>
              <a:solidFill>
                <a:srgbClr val="6C2400"/>
              </a:solidFill>
              <a:ln w="19050">
                <a:solidFill>
                  <a:schemeClr val="lt1"/>
                </a:solidFill>
              </a:ln>
              <a:effectLst/>
            </c:spPr>
            <c:extLst>
              <c:ext xmlns:c16="http://schemas.microsoft.com/office/drawing/2014/chart" uri="{C3380CC4-5D6E-409C-BE32-E72D297353CC}">
                <c16:uniqueId val="{00000009-C6FA-492C-8684-0214C0650A37}"/>
              </c:ext>
            </c:extLst>
          </c:dPt>
          <c:dPt>
            <c:idx val="5"/>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B-C6FA-492C-8684-0214C0650A37}"/>
              </c:ext>
            </c:extLst>
          </c:dPt>
          <c:dLbls>
            <c:dLbl>
              <c:idx val="0"/>
              <c:layout>
                <c:manualLayout>
                  <c:x val="0.24572935086362785"/>
                  <c:y val="-4.1756888799085616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6FA-492C-8684-0214C0650A37}"/>
                </c:ext>
              </c:extLst>
            </c:dLbl>
            <c:dLbl>
              <c:idx val="1"/>
              <c:layout>
                <c:manualLayout>
                  <c:x val="-8.2024654037455222E-2"/>
                  <c:y val="0.14087375485917808"/>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6FA-492C-8684-0214C0650A37}"/>
                </c:ext>
              </c:extLst>
            </c:dLbl>
            <c:dLbl>
              <c:idx val="2"/>
              <c:layout>
                <c:manualLayout>
                  <c:x val="0.11274746659674102"/>
                  <c:y val="3.3963355237960249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6FA-492C-8684-0214C0650A37}"/>
                </c:ext>
              </c:extLst>
            </c:dLbl>
            <c:dLbl>
              <c:idx val="3"/>
              <c:layout>
                <c:manualLayout>
                  <c:x val="5.6642803202329658E-2"/>
                  <c:y val="-1.1439048038384868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6FA-492C-8684-0214C0650A37}"/>
                </c:ext>
              </c:extLst>
            </c:dLbl>
            <c:dLbl>
              <c:idx val="4"/>
              <c:layout>
                <c:manualLayout>
                  <c:x val="3.0181268879697097E-2"/>
                  <c:y val="2.4030878587649213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6FA-492C-8684-0214C0650A37}"/>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Transit</c:v>
                </c:pt>
                <c:pt idx="1">
                  <c:v>Radial Velocity</c:v>
                </c:pt>
                <c:pt idx="2">
                  <c:v>Microlensing</c:v>
                </c:pt>
                <c:pt idx="3">
                  <c:v>Imaging</c:v>
                </c:pt>
                <c:pt idx="4">
                  <c:v>Other</c:v>
                </c:pt>
              </c:strCache>
            </c:strRef>
          </c:cat>
          <c:val>
            <c:numRef>
              <c:f>Sheet1!$B$2:$B$6</c:f>
              <c:numCache>
                <c:formatCode>General</c:formatCode>
                <c:ptCount val="5"/>
                <c:pt idx="0">
                  <c:v>4216</c:v>
                </c:pt>
                <c:pt idx="1">
                  <c:v>1089</c:v>
                </c:pt>
                <c:pt idx="2">
                  <c:v>222</c:v>
                </c:pt>
                <c:pt idx="3">
                  <c:v>82</c:v>
                </c:pt>
                <c:pt idx="4">
                  <c:v>69</c:v>
                </c:pt>
              </c:numCache>
            </c:numRef>
          </c:val>
          <c:extLst>
            <c:ext xmlns:c16="http://schemas.microsoft.com/office/drawing/2014/chart" uri="{C3380CC4-5D6E-409C-BE32-E72D297353CC}">
              <c16:uniqueId val="{0000000C-C6FA-492C-8684-0214C0650A37}"/>
            </c:ext>
          </c:extLst>
        </c:ser>
        <c:dLbls>
          <c:dLblPos val="bestFit"/>
          <c:showLegendKey val="0"/>
          <c:showVal val="1"/>
          <c:showCatName val="0"/>
          <c:showSerName val="0"/>
          <c:showPercent val="0"/>
          <c:showBubbleSize val="0"/>
          <c:showLeaderLines val="1"/>
        </c:dLbls>
        <c:gapWidth val="100"/>
        <c:splitType val="pos"/>
        <c:splitPos val="3"/>
        <c:secondPieSize val="26"/>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35C5D-CBC5-4314-817F-3312BC9214A1}"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73CF1-7E55-44CA-BAE4-FC80D13BB243}" type="slidenum">
              <a:rPr lang="en-US" smtClean="0"/>
              <a:t>‹#›</a:t>
            </a:fld>
            <a:endParaRPr lang="en-US"/>
          </a:p>
        </p:txBody>
      </p:sp>
    </p:spTree>
    <p:extLst>
      <p:ext uri="{BB962C8B-B14F-4D97-AF65-F5344CB8AC3E}">
        <p14:creationId xmlns:p14="http://schemas.microsoft.com/office/powerpoint/2010/main" val="220872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Hello</a:t>
            </a:r>
            <a:r>
              <a:rPr lang="en-US" baseline="0" dirty="0"/>
              <a:t> everyone! </a:t>
            </a:r>
          </a:p>
          <a:p>
            <a:endParaRPr lang="en-US" baseline="0" dirty="0"/>
          </a:p>
          <a:p>
            <a:r>
              <a:rPr lang="en-US" baseline="0" dirty="0"/>
              <a:t>Thank you Don for the warm introduction. </a:t>
            </a:r>
          </a:p>
          <a:p>
            <a:endParaRPr lang="en-US" baseline="0" dirty="0"/>
          </a:p>
          <a:p>
            <a:r>
              <a:rPr lang="en-US" baseline="0" dirty="0"/>
              <a:t>I’m excited to share with you the Simulation of a Single Photon Counting Photonic Spectrograph for Direct Imaging of Exoplanet Atmospheres with the Habitable Worlds Observatory. </a:t>
            </a:r>
          </a:p>
          <a:p>
            <a:endParaRPr lang="en-US" baseline="0" dirty="0"/>
          </a:p>
          <a:p>
            <a:r>
              <a:rPr lang="en-US" baseline="0" dirty="0"/>
              <a:t>In short, I am trying to make a new instrument. </a:t>
            </a:r>
          </a:p>
          <a:p>
            <a:endParaRPr lang="en-US" baseline="0" dirty="0"/>
          </a:p>
          <a:p>
            <a:r>
              <a:rPr lang="en-US" baseline="0" dirty="0"/>
              <a:t>Let’s take a look at the structure of this talk.</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a:t>
            </a:fld>
            <a:endParaRPr lang="en-US"/>
          </a:p>
        </p:txBody>
      </p:sp>
    </p:spTree>
    <p:extLst>
      <p:ext uri="{BB962C8B-B14F-4D97-AF65-F5344CB8AC3E}">
        <p14:creationId xmlns:p14="http://schemas.microsoft.com/office/powerpoint/2010/main" val="1294735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method</a:t>
            </a:r>
            <a:r>
              <a:rPr lang="en-US" baseline="0" dirty="0"/>
              <a:t> works best with planets that have smaller orbits, and are sub-Neptune sized.</a:t>
            </a:r>
          </a:p>
          <a:p>
            <a:endParaRPr lang="en-US" baseline="0" dirty="0"/>
          </a:p>
          <a:p>
            <a:r>
              <a:rPr lang="en-US" baseline="0" dirty="0"/>
              <a:t>This plot shows the confirmed transiting planets, by radius and orbital distance. The color indicates the host star’s surface temperature. The crosshairs indicate where Earth is. There is nothing there. We can see some hot </a:t>
            </a:r>
            <a:r>
              <a:rPr lang="en-US" baseline="0" dirty="0" err="1"/>
              <a:t>Jupiters</a:t>
            </a:r>
            <a:r>
              <a:rPr lang="en-US" baseline="0" dirty="0"/>
              <a:t> clustering in the top left. </a:t>
            </a:r>
          </a:p>
          <a:p>
            <a:endParaRPr lang="en-US" baseline="0" dirty="0"/>
          </a:p>
          <a:p>
            <a:r>
              <a:rPr lang="en-US" baseline="0" dirty="0"/>
              <a:t>The circle here shows the majority of planets found by transit, which are classified in the histogram. </a:t>
            </a:r>
          </a:p>
          <a:p>
            <a:endParaRPr lang="en-US" baseline="0" dirty="0"/>
          </a:p>
          <a:p>
            <a:r>
              <a:rPr lang="en-US" baseline="0" dirty="0"/>
              <a:t>Now yes, there is the famous TRAPPIST-1 system, but that is sadly part of the exception of this method.</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10</a:t>
            </a:fld>
            <a:endParaRPr lang="en-US"/>
          </a:p>
        </p:txBody>
      </p:sp>
    </p:spTree>
    <p:extLst>
      <p:ext uri="{BB962C8B-B14F-4D97-AF65-F5344CB8AC3E}">
        <p14:creationId xmlns:p14="http://schemas.microsoft.com/office/powerpoint/2010/main" val="143840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have the radial velocity method.</a:t>
            </a:r>
          </a:p>
          <a:p>
            <a:r>
              <a:rPr lang="en-US" dirty="0"/>
              <a:t>As a planet tugs on its star, the star moves,</a:t>
            </a:r>
            <a:r>
              <a:rPr lang="en-US" baseline="0" dirty="0"/>
              <a:t> and</a:t>
            </a:r>
            <a:r>
              <a:rPr lang="en-US" dirty="0"/>
              <a:t> </a:t>
            </a:r>
            <a:r>
              <a:rPr lang="en-US" baseline="0" dirty="0"/>
              <a:t>we can see a Doppler shift in starlight.</a:t>
            </a:r>
          </a:p>
          <a:p>
            <a:r>
              <a:rPr lang="en-US" baseline="0" dirty="0"/>
              <a:t>When the star comes toward us, we see a blue shift.</a:t>
            </a:r>
          </a:p>
          <a:p>
            <a:r>
              <a:rPr lang="en-US" baseline="0" dirty="0"/>
              <a:t>When the star moves away from us, we see a red shift.</a:t>
            </a:r>
          </a:p>
        </p:txBody>
      </p:sp>
      <p:sp>
        <p:nvSpPr>
          <p:cNvPr id="4" name="Slide Number Placeholder 3"/>
          <p:cNvSpPr>
            <a:spLocks noGrp="1"/>
          </p:cNvSpPr>
          <p:nvPr>
            <p:ph type="sldNum" sz="quarter" idx="10"/>
          </p:nvPr>
        </p:nvSpPr>
        <p:spPr/>
        <p:txBody>
          <a:bodyPr/>
          <a:lstStyle/>
          <a:p>
            <a:fld id="{D8E73CF1-7E55-44CA-BAE4-FC80D13BB243}" type="slidenum">
              <a:rPr lang="en-US" smtClean="0"/>
              <a:t>11</a:t>
            </a:fld>
            <a:endParaRPr lang="en-US"/>
          </a:p>
        </p:txBody>
      </p:sp>
    </p:spTree>
    <p:extLst>
      <p:ext uri="{BB962C8B-B14F-4D97-AF65-F5344CB8AC3E}">
        <p14:creationId xmlns:p14="http://schemas.microsoft.com/office/powerpoint/2010/main" val="2906330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method</a:t>
            </a:r>
            <a:r>
              <a:rPr lang="en-US" baseline="0" dirty="0"/>
              <a:t> works best with Hot </a:t>
            </a:r>
            <a:r>
              <a:rPr lang="en-US" baseline="0" dirty="0" err="1"/>
              <a:t>Jupiters</a:t>
            </a:r>
            <a:r>
              <a:rPr lang="en-US" baseline="0" dirty="0"/>
              <a:t>. </a:t>
            </a:r>
          </a:p>
          <a:p>
            <a:r>
              <a:rPr lang="en-US" baseline="0" dirty="0"/>
              <a:t>They are massive and close to the star, producing dramatic Doppler shifts.</a:t>
            </a:r>
          </a:p>
          <a:p>
            <a:endParaRPr lang="en-US" baseline="0" dirty="0"/>
          </a:p>
          <a:p>
            <a:r>
              <a:rPr lang="en-US" baseline="0" dirty="0"/>
              <a:t>Here is the same plot as the last one, but for radial velocity planets. We see the Hot </a:t>
            </a:r>
            <a:r>
              <a:rPr lang="en-US" baseline="0" dirty="0" err="1"/>
              <a:t>Jupiters</a:t>
            </a:r>
            <a:r>
              <a:rPr lang="en-US" baseline="0" dirty="0"/>
              <a:t> circled in the top left are the majority, as shown by the histogram.</a:t>
            </a:r>
          </a:p>
          <a:p>
            <a:endParaRPr lang="en-US" baseline="0" dirty="0"/>
          </a:p>
          <a:p>
            <a:r>
              <a:rPr lang="en-US" baseline="0" dirty="0"/>
              <a:t>And again, there is nothing in the parameter space for earth. Many of the earth-sized planets are too close to their star. </a:t>
            </a:r>
          </a:p>
        </p:txBody>
      </p:sp>
      <p:sp>
        <p:nvSpPr>
          <p:cNvPr id="4" name="Slide Number Placeholder 3"/>
          <p:cNvSpPr>
            <a:spLocks noGrp="1"/>
          </p:cNvSpPr>
          <p:nvPr>
            <p:ph type="sldNum" sz="quarter" idx="10"/>
          </p:nvPr>
        </p:nvSpPr>
        <p:spPr/>
        <p:txBody>
          <a:bodyPr/>
          <a:lstStyle/>
          <a:p>
            <a:fld id="{D8E73CF1-7E55-44CA-BAE4-FC80D13BB243}" type="slidenum">
              <a:rPr lang="en-US" smtClean="0"/>
              <a:t>12</a:t>
            </a:fld>
            <a:endParaRPr lang="en-US"/>
          </a:p>
        </p:txBody>
      </p:sp>
    </p:spTree>
    <p:extLst>
      <p:ext uri="{BB962C8B-B14F-4D97-AF65-F5344CB8AC3E}">
        <p14:creationId xmlns:p14="http://schemas.microsoft.com/office/powerpoint/2010/main" val="2807008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how can direct imaging help?</a:t>
            </a:r>
          </a:p>
          <a:p>
            <a:endParaRPr lang="en-US" baseline="0" dirty="0"/>
          </a:p>
          <a:p>
            <a:r>
              <a:rPr lang="en-US" baseline="0" dirty="0"/>
              <a:t>Unlike the other methods, this method does need a specific configuration to take advantage of.</a:t>
            </a:r>
          </a:p>
          <a:p>
            <a:endParaRPr lang="en-US" baseline="0" dirty="0"/>
          </a:p>
          <a:p>
            <a:r>
              <a:rPr lang="en-US" baseline="0" dirty="0"/>
              <a:t>Instead, it manipulates the light. The light from the planet and star reach a deformable mirror. This is just like in adaptive optics, to try and fix the wave front.</a:t>
            </a:r>
          </a:p>
          <a:p>
            <a:r>
              <a:rPr lang="en-US" baseline="0" dirty="0"/>
              <a:t>Next, the light reaches a coronagraph. The job of the coronagraph is to block the light of the star.</a:t>
            </a:r>
          </a:p>
          <a:p>
            <a:endParaRPr lang="en-US" baseline="0" dirty="0"/>
          </a:p>
          <a:p>
            <a:r>
              <a:rPr lang="en-US" baseline="0" dirty="0"/>
              <a:t>It does this, and reveals the much fainter planets around it. The central blocked portion limit the inner working angle. What if the habitable zone in is the IWA?</a:t>
            </a:r>
          </a:p>
          <a:p>
            <a:endParaRPr lang="en-US" baseline="0" dirty="0"/>
          </a:p>
          <a:p>
            <a:r>
              <a:rPr lang="en-US" baseline="0" dirty="0"/>
              <a:t>The next step is to get rid of the flaring of the light from the coronagraph. We use a </a:t>
            </a:r>
            <a:r>
              <a:rPr lang="en-US" baseline="0" dirty="0" err="1"/>
              <a:t>Lyot</a:t>
            </a:r>
            <a:r>
              <a:rPr lang="en-US" baseline="0" dirty="0"/>
              <a:t> stop. Both of these are what set the outer working angle, again, think about habitable zone implications for this.</a:t>
            </a:r>
          </a:p>
          <a:p>
            <a:endParaRPr lang="en-US" baseline="0" dirty="0"/>
          </a:p>
          <a:p>
            <a:r>
              <a:rPr lang="en-US" baseline="0" dirty="0"/>
              <a:t>Now at the white dashed lines is where you can put an instrument, that is where I would come in.</a:t>
            </a:r>
          </a:p>
          <a:p>
            <a:endParaRPr lang="en-US" baseline="0" dirty="0"/>
          </a:p>
          <a:p>
            <a:r>
              <a:rPr lang="en-US" baseline="0" dirty="0"/>
              <a:t>Currently, most direct imaging has been done from the ground with extreme adaptive optics.</a:t>
            </a:r>
          </a:p>
          <a:p>
            <a:endParaRPr lang="en-US" baseline="0" dirty="0"/>
          </a:p>
          <a:p>
            <a:r>
              <a:rPr lang="en-US" baseline="0" dirty="0"/>
              <a:t>It has been successful with big bright planets only, partly because the coronagraphs have not yet reached what HWO needs.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13</a:t>
            </a:fld>
            <a:endParaRPr lang="en-US"/>
          </a:p>
        </p:txBody>
      </p:sp>
    </p:spTree>
    <p:extLst>
      <p:ext uri="{BB962C8B-B14F-4D97-AF65-F5344CB8AC3E}">
        <p14:creationId xmlns:p14="http://schemas.microsoft.com/office/powerpoint/2010/main" val="902058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a:t>
            </a:r>
            <a:r>
              <a:rPr lang="en-US" baseline="0" dirty="0"/>
              <a:t> it, what does HWO want?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14</a:t>
            </a:fld>
            <a:endParaRPr lang="en-US"/>
          </a:p>
        </p:txBody>
      </p:sp>
    </p:spTree>
    <p:extLst>
      <p:ext uri="{BB962C8B-B14F-4D97-AF65-F5344CB8AC3E}">
        <p14:creationId xmlns:p14="http://schemas.microsoft.com/office/powerpoint/2010/main" val="571781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HWO will be in space</a:t>
            </a:r>
            <a:r>
              <a:rPr lang="en-US" baseline="0" dirty="0"/>
              <a:t> and have a coronagraph with a 10-10 contrast ratio.</a:t>
            </a:r>
          </a:p>
          <a:p>
            <a:endParaRPr lang="en-US" baseline="0" dirty="0"/>
          </a:p>
          <a:p>
            <a:r>
              <a:rPr lang="en-US" baseline="0" dirty="0"/>
              <a:t>There is no full design yet for HWO. However, there are past concepts like LUVOIR and HabEx that will inspire HWO.</a:t>
            </a:r>
          </a:p>
          <a:p>
            <a:endParaRPr lang="en-US" baseline="0" dirty="0"/>
          </a:p>
          <a:p>
            <a:r>
              <a:rPr lang="en-US" baseline="0" dirty="0"/>
              <a:t>LUVOIR has 2 designs, a 15m and 8m telescope. The detector on them would operate at 170K.</a:t>
            </a:r>
          </a:p>
          <a:p>
            <a:endParaRPr lang="en-US" baseline="0" dirty="0"/>
          </a:p>
          <a:p>
            <a:r>
              <a:rPr lang="en-US" baseline="0" dirty="0"/>
              <a:t>Next, we have HabEx, a 4m telescope with a 52m starshade. The detector would operate at 70 or 153K.</a:t>
            </a:r>
          </a:p>
          <a:p>
            <a:endParaRPr lang="en-US" baseline="0" dirty="0"/>
          </a:p>
          <a:p>
            <a:r>
              <a:rPr lang="en-US" baseline="0" dirty="0"/>
              <a:t>These telescopes would all be warm otherwise, at 270K.</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15</a:t>
            </a:fld>
            <a:endParaRPr lang="en-US"/>
          </a:p>
        </p:txBody>
      </p:sp>
    </p:spTree>
    <p:extLst>
      <p:ext uri="{BB962C8B-B14F-4D97-AF65-F5344CB8AC3E}">
        <p14:creationId xmlns:p14="http://schemas.microsoft.com/office/powerpoint/2010/main" val="2946388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project, I am pretending</a:t>
            </a:r>
            <a:r>
              <a:rPr lang="en-US" baseline="0" dirty="0"/>
              <a:t> that LUVOIR-B is HWO. Here are all the specifications for it. </a:t>
            </a:r>
          </a:p>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16</a:t>
            </a:fld>
            <a:endParaRPr lang="en-US"/>
          </a:p>
        </p:txBody>
      </p:sp>
    </p:spTree>
    <p:extLst>
      <p:ext uri="{BB962C8B-B14F-4D97-AF65-F5344CB8AC3E}">
        <p14:creationId xmlns:p14="http://schemas.microsoft.com/office/powerpoint/2010/main" val="1317797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technology time.</a:t>
            </a:r>
            <a:r>
              <a:rPr lang="en-US" baseline="0" dirty="0"/>
              <a:t> Since you are still fresh, I will introduce the lesser known technology first.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17</a:t>
            </a:fld>
            <a:endParaRPr lang="en-US"/>
          </a:p>
        </p:txBody>
      </p:sp>
    </p:spTree>
    <p:extLst>
      <p:ext uri="{BB962C8B-B14F-4D97-AF65-F5344CB8AC3E}">
        <p14:creationId xmlns:p14="http://schemas.microsoft.com/office/powerpoint/2010/main" val="1265869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Astrophotonic spectrographs</a:t>
            </a:r>
            <a:r>
              <a:rPr lang="en-US" baseline="0" dirty="0"/>
              <a:t> originate from the telecom field, with optical fibers. Here is how it works.</a:t>
            </a:r>
          </a:p>
          <a:p>
            <a:endParaRPr lang="en-US" baseline="0" dirty="0"/>
          </a:p>
          <a:p>
            <a:r>
              <a:rPr lang="en-US" baseline="0" dirty="0"/>
              <a:t>Light comes in from the fiber into the free propagation region. There, it reaches the arrayed waveguide grating. Each waveguide is m lambda longer than the previous one. This allows constructive interference at the Rowland circle to get a discretized spectrum.</a:t>
            </a:r>
          </a:p>
          <a:p>
            <a:endParaRPr lang="en-US" baseline="0" dirty="0"/>
          </a:p>
          <a:p>
            <a:r>
              <a:rPr lang="en-US" baseline="0" dirty="0"/>
              <a:t>So here is the Rowland circle, the AWG feeds the same light to this region. Then, you can see the blue light will land at a specific place, which is where you would put the output waveguide. The same is done for the other channels.</a:t>
            </a:r>
          </a:p>
          <a:p>
            <a:endParaRPr lang="en-US" baseline="0" dirty="0"/>
          </a:p>
          <a:p>
            <a:r>
              <a:rPr lang="en-US" baseline="0" dirty="0"/>
              <a:t>The APS is very compact, you can see it next to a 2 euro coin, which is the size of a quarter.</a:t>
            </a:r>
          </a:p>
        </p:txBody>
      </p:sp>
      <p:sp>
        <p:nvSpPr>
          <p:cNvPr id="4" name="Slide Number Placeholder 3"/>
          <p:cNvSpPr>
            <a:spLocks noGrp="1"/>
          </p:cNvSpPr>
          <p:nvPr>
            <p:ph type="sldNum" sz="quarter" idx="10"/>
          </p:nvPr>
        </p:nvSpPr>
        <p:spPr/>
        <p:txBody>
          <a:bodyPr/>
          <a:lstStyle/>
          <a:p>
            <a:fld id="{D8E73CF1-7E55-44CA-BAE4-FC80D13BB243}" type="slidenum">
              <a:rPr lang="en-US" smtClean="0"/>
              <a:t>18</a:t>
            </a:fld>
            <a:endParaRPr lang="en-US"/>
          </a:p>
        </p:txBody>
      </p:sp>
    </p:spTree>
    <p:extLst>
      <p:ext uri="{BB962C8B-B14F-4D97-AF65-F5344CB8AC3E}">
        <p14:creationId xmlns:p14="http://schemas.microsoft.com/office/powerpoint/2010/main" val="1129035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single photon counting detectors.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19</a:t>
            </a:fld>
            <a:endParaRPr lang="en-US"/>
          </a:p>
        </p:txBody>
      </p:sp>
    </p:spTree>
    <p:extLst>
      <p:ext uri="{BB962C8B-B14F-4D97-AF65-F5344CB8AC3E}">
        <p14:creationId xmlns:p14="http://schemas.microsoft.com/office/powerpoint/2010/main" val="203710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main sections, represented by</a:t>
            </a:r>
            <a:r>
              <a:rPr lang="en-US" baseline="0" dirty="0"/>
              <a:t> the colored star shades.</a:t>
            </a:r>
          </a:p>
          <a:p>
            <a:endParaRPr lang="en-US" baseline="0" dirty="0"/>
          </a:p>
          <a:p>
            <a:r>
              <a:rPr lang="en-US" baseline="0" dirty="0"/>
              <a:t>First, I will give you the background and motivation for my research. </a:t>
            </a:r>
          </a:p>
          <a:p>
            <a:endParaRPr lang="en-US" baseline="0" dirty="0"/>
          </a:p>
          <a:p>
            <a:r>
              <a:rPr lang="en-US" baseline="0" dirty="0"/>
              <a:t>Then, I will introduce the technology that used in this study.</a:t>
            </a:r>
          </a:p>
          <a:p>
            <a:endParaRPr lang="en-US" baseline="0" dirty="0"/>
          </a:p>
          <a:p>
            <a:r>
              <a:rPr lang="en-US" baseline="0" dirty="0"/>
              <a:t>Next, I will explain the simulated observations. </a:t>
            </a:r>
          </a:p>
          <a:p>
            <a:endParaRPr lang="en-US" baseline="0" dirty="0"/>
          </a:p>
          <a:p>
            <a:r>
              <a:rPr lang="en-US" baseline="0" dirty="0"/>
              <a:t>Finally, I connect the observations to design considerations for the proposed instrument and address areas of improvement.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a:t>
            </a:fld>
            <a:endParaRPr lang="en-US"/>
          </a:p>
        </p:txBody>
      </p:sp>
    </p:spTree>
    <p:extLst>
      <p:ext uri="{BB962C8B-B14F-4D97-AF65-F5344CB8AC3E}">
        <p14:creationId xmlns:p14="http://schemas.microsoft.com/office/powerpoint/2010/main" val="37235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have MKIDS. They can resolve single photons, but the need a lot of equipment, which is the opposite of what I want.</a:t>
            </a:r>
          </a:p>
          <a:p>
            <a:r>
              <a:rPr lang="en-US" baseline="0" dirty="0"/>
              <a:t>EMCCDs perform similarly to CMOS devices, and are made with Silicon, but they have slower readout which may be a problem with cosmic rays. They also read per row, so any defective pixel or single event upset propagates.</a:t>
            </a:r>
          </a:p>
          <a:p>
            <a:endParaRPr lang="en-US" baseline="0" dirty="0"/>
          </a:p>
          <a:p>
            <a:r>
              <a:rPr lang="en-US" baseline="0" dirty="0"/>
              <a:t>CMOS devices are great, they can read out faster, they read out per the pixel, and we actually have some at the Center for Detectors. We have the ORCA Quest from Hamamatsu and BAE HWK sensors. And it turns out the ORCA Quest uses those same sensors.</a:t>
            </a:r>
          </a:p>
          <a:p>
            <a:endParaRPr lang="en-US" baseline="0" dirty="0"/>
          </a:p>
          <a:p>
            <a:r>
              <a:rPr lang="en-US" baseline="0" dirty="0"/>
              <a:t>Here is the QE for the ORCA Quest as reported by Hamamatsu. We need for the signal to noise calculations later.</a:t>
            </a:r>
          </a:p>
          <a:p>
            <a:endParaRPr lang="en-US" baseline="0" dirty="0"/>
          </a:p>
          <a:p>
            <a:r>
              <a:rPr lang="en-US" baseline="0" dirty="0"/>
              <a:t>Dark current is the amount of signal in a dark environment, mainly from thermal generation of electrons.</a:t>
            </a:r>
          </a:p>
          <a:p>
            <a:r>
              <a:rPr lang="en-US" baseline="0" dirty="0"/>
              <a:t>Here is the dark current that we have measured at 253K. This is not at 170K like LUVOIR needs. So I had to estimate, and got . This is no the 3*10-5 that LUVOIR needs, but let’s see how far we can get. The formula for dark current is: …..</a:t>
            </a:r>
          </a:p>
          <a:p>
            <a:endParaRPr lang="en-US" baseline="0" dirty="0"/>
          </a:p>
          <a:p>
            <a:r>
              <a:rPr lang="en-US" baseline="0" dirty="0"/>
              <a:t>Read noise is the uncertainty on the measurement. Here is what we have measured so far. </a:t>
            </a:r>
          </a:p>
        </p:txBody>
      </p:sp>
      <p:sp>
        <p:nvSpPr>
          <p:cNvPr id="4" name="Slide Number Placeholder 3"/>
          <p:cNvSpPr>
            <a:spLocks noGrp="1"/>
          </p:cNvSpPr>
          <p:nvPr>
            <p:ph type="sldNum" sz="quarter" idx="10"/>
          </p:nvPr>
        </p:nvSpPr>
        <p:spPr/>
        <p:txBody>
          <a:bodyPr/>
          <a:lstStyle/>
          <a:p>
            <a:fld id="{D8E73CF1-7E55-44CA-BAE4-FC80D13BB243}" type="slidenum">
              <a:rPr lang="en-US" smtClean="0"/>
              <a:t>20</a:t>
            </a:fld>
            <a:endParaRPr lang="en-US"/>
          </a:p>
        </p:txBody>
      </p:sp>
    </p:spTree>
    <p:extLst>
      <p:ext uri="{BB962C8B-B14F-4D97-AF65-F5344CB8AC3E}">
        <p14:creationId xmlns:p14="http://schemas.microsoft.com/office/powerpoint/2010/main" val="3093484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I can show you the instrument I would like to build, the single photon counting photonic spectrograph!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21</a:t>
            </a:fld>
            <a:endParaRPr lang="en-US"/>
          </a:p>
        </p:txBody>
      </p:sp>
    </p:spTree>
    <p:extLst>
      <p:ext uri="{BB962C8B-B14F-4D97-AF65-F5344CB8AC3E}">
        <p14:creationId xmlns:p14="http://schemas.microsoft.com/office/powerpoint/2010/main" val="917538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basic layout</a:t>
            </a:r>
            <a:r>
              <a:rPr lang="en-US" baseline="0" dirty="0"/>
              <a:t> of the SPCPS. The astrophotonic chip receives the light and outputs a discrete spectrum. We then have two lenses in between to focus the light. Then, we have the CMOS detector at the end. This setup is not showing readout circuitry or equipment needed to cool down the detector.</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22</a:t>
            </a:fld>
            <a:endParaRPr lang="en-US"/>
          </a:p>
        </p:txBody>
      </p:sp>
    </p:spTree>
    <p:extLst>
      <p:ext uri="{BB962C8B-B14F-4D97-AF65-F5344CB8AC3E}">
        <p14:creationId xmlns:p14="http://schemas.microsoft.com/office/powerpoint/2010/main" val="2961122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know what we are looking for, and how, we need to know exactly what we will be seeing.</a:t>
            </a:r>
          </a:p>
        </p:txBody>
      </p:sp>
      <p:sp>
        <p:nvSpPr>
          <p:cNvPr id="4" name="Slide Number Placeholder 3"/>
          <p:cNvSpPr>
            <a:spLocks noGrp="1"/>
          </p:cNvSpPr>
          <p:nvPr>
            <p:ph type="sldNum" sz="quarter" idx="10"/>
          </p:nvPr>
        </p:nvSpPr>
        <p:spPr/>
        <p:txBody>
          <a:bodyPr/>
          <a:lstStyle/>
          <a:p>
            <a:fld id="{D8E73CF1-7E55-44CA-BAE4-FC80D13BB243}" type="slidenum">
              <a:rPr lang="en-US" smtClean="0"/>
              <a:t>23</a:t>
            </a:fld>
            <a:endParaRPr lang="en-US"/>
          </a:p>
        </p:txBody>
      </p:sp>
    </p:spTree>
    <p:extLst>
      <p:ext uri="{BB962C8B-B14F-4D97-AF65-F5344CB8AC3E}">
        <p14:creationId xmlns:p14="http://schemas.microsoft.com/office/powerpoint/2010/main" val="2490190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planet is the science target, and is accounted for as the signal. However, all signals have shot noise, including the planet.</a:t>
            </a:r>
          </a:p>
          <a:p>
            <a:r>
              <a:rPr lang="en-US" baseline="0" dirty="0"/>
              <a:t>There are cosmic rays reaching the detector from all sides. They limit the amount of time for which the detector can collect light and still provide a good frame. </a:t>
            </a:r>
          </a:p>
          <a:p>
            <a:r>
              <a:rPr lang="en-US" baseline="0" dirty="0"/>
              <a:t>This has not been modelled. Instead, we stick to letting the pixels become half full with photoelectrons, to avoid saturation.</a:t>
            </a:r>
          </a:p>
          <a:p>
            <a:r>
              <a:rPr lang="en-US" baseline="0" dirty="0"/>
              <a:t>Next, we have the star light. It is heavily, but not entirely, suppressed by the coronagraph.</a:t>
            </a:r>
          </a:p>
          <a:p>
            <a:r>
              <a:rPr lang="en-US" baseline="0" dirty="0"/>
              <a:t>Finally, there is dust in stellar systems. This dust will reflect starlight, and this light is not suppressed by the coronagraph. The exozodiacal dust is likely the highest astronomical background source. There is also zodiacal dust in the solar system, which behaves similarly.</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24</a:t>
            </a:fld>
            <a:endParaRPr lang="en-US"/>
          </a:p>
        </p:txBody>
      </p:sp>
    </p:spTree>
    <p:extLst>
      <p:ext uri="{BB962C8B-B14F-4D97-AF65-F5344CB8AC3E}">
        <p14:creationId xmlns:p14="http://schemas.microsoft.com/office/powerpoint/2010/main" val="2667859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with every observation, we can determine its quality with the signal to noise ratio.</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25</a:t>
            </a:fld>
            <a:endParaRPr lang="en-US"/>
          </a:p>
        </p:txBody>
      </p:sp>
    </p:spTree>
    <p:extLst>
      <p:ext uri="{BB962C8B-B14F-4D97-AF65-F5344CB8AC3E}">
        <p14:creationId xmlns:p14="http://schemas.microsoft.com/office/powerpoint/2010/main" val="199940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assume a flat continuum,</a:t>
            </a:r>
            <a:r>
              <a:rPr lang="en-US" baseline="0" dirty="0"/>
              <a:t> with a Gaussian absorption feature, then you can define the SNR in terms of the error on the equivalent width of a feature. Then, you can write the error on the equivalent width as the equivalent width, W, times the fractional error, chi. This way, you can rewrite the equation for the SNR in terms of W. The y axis of the plot shows the required SNR as a function of the acceptable fractional error. The white curve is the O2 A band case, and the other curves show the effect of different equivalent widths while keeping the FWHM constant. For this study, I selected SNR 10 with an acceptable error of 45% on the equivalent width.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26</a:t>
            </a:fld>
            <a:endParaRPr lang="en-US"/>
          </a:p>
        </p:txBody>
      </p:sp>
    </p:spTree>
    <p:extLst>
      <p:ext uri="{BB962C8B-B14F-4D97-AF65-F5344CB8AC3E}">
        <p14:creationId xmlns:p14="http://schemas.microsoft.com/office/powerpoint/2010/main" val="269931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we know what SNR we need to reach, we can figure out how long this would take for a given set of observables. In this case, you plug in the observed values, as well as the required SNR in place of the achieved SNR, and solve for time.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27</a:t>
            </a:fld>
            <a:endParaRPr lang="en-US"/>
          </a:p>
        </p:txBody>
      </p:sp>
    </p:spTree>
    <p:extLst>
      <p:ext uri="{BB962C8B-B14F-4D97-AF65-F5344CB8AC3E}">
        <p14:creationId xmlns:p14="http://schemas.microsoft.com/office/powerpoint/2010/main" val="1439744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to explain how</a:t>
            </a:r>
            <a:r>
              <a:rPr lang="en-US" baseline="0" dirty="0"/>
              <a:t> the observables are simulated in this study.</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28</a:t>
            </a:fld>
            <a:endParaRPr lang="en-US"/>
          </a:p>
        </p:txBody>
      </p:sp>
    </p:spTree>
    <p:extLst>
      <p:ext uri="{BB962C8B-B14F-4D97-AF65-F5344CB8AC3E}">
        <p14:creationId xmlns:p14="http://schemas.microsoft.com/office/powerpoint/2010/main" val="1410729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the open source code</a:t>
            </a:r>
            <a:r>
              <a:rPr lang="en-US" baseline="0" dirty="0"/>
              <a:t> ExoVista made by Christopher Stark. ExoVista can generate stellar systems at a certain distance away. I chose 10 parsecs away to match literature. One of the files returned by ExoVista is the contrast ratio of the planet. This means dividing the light coming from the planet by the light coming from the star. The y axis shows the ratio, and the x-axis is the wavelength. The different curves show the earth at different eons, with modern earth in white. Note again the O2 A band at 760nm. The plot on the left shows modern earth only, around different stars. Notice that for redder, dimmer stars, the contrast ratio increases, it improves. This is because all the planets are placed in the habitable zones of their stars. They should receive the same flux, although the spectrum will be different. So they should all reflect the same amount of light. But the stars have much different brightness, which is why we see this effect.</a:t>
            </a:r>
          </a:p>
          <a:p>
            <a:r>
              <a:rPr lang="en-US" baseline="0" dirty="0"/>
              <a:t>Now that we have the contrast ratio, we can recover the planet’s flux.</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29</a:t>
            </a:fld>
            <a:endParaRPr lang="en-US"/>
          </a:p>
        </p:txBody>
      </p:sp>
    </p:spTree>
    <p:extLst>
      <p:ext uri="{BB962C8B-B14F-4D97-AF65-F5344CB8AC3E}">
        <p14:creationId xmlns:p14="http://schemas.microsoft.com/office/powerpoint/2010/main" val="346736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started.</a:t>
            </a:r>
          </a:p>
        </p:txBody>
      </p:sp>
      <p:sp>
        <p:nvSpPr>
          <p:cNvPr id="4" name="Slide Number Placeholder 3"/>
          <p:cNvSpPr>
            <a:spLocks noGrp="1"/>
          </p:cNvSpPr>
          <p:nvPr>
            <p:ph type="sldNum" sz="quarter" idx="10"/>
          </p:nvPr>
        </p:nvSpPr>
        <p:spPr/>
        <p:txBody>
          <a:bodyPr/>
          <a:lstStyle/>
          <a:p>
            <a:fld id="{D8E73CF1-7E55-44CA-BAE4-FC80D13BB243}" type="slidenum">
              <a:rPr lang="en-US" smtClean="0"/>
              <a:t>3</a:t>
            </a:fld>
            <a:endParaRPr lang="en-US"/>
          </a:p>
        </p:txBody>
      </p:sp>
    </p:spTree>
    <p:extLst>
      <p:ext uri="{BB962C8B-B14F-4D97-AF65-F5344CB8AC3E}">
        <p14:creationId xmlns:p14="http://schemas.microsoft.com/office/powerpoint/2010/main" val="3073437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do this, we multiply by the stellar spectrum. The plots show the stellar spectra of the stars considered in this study, with the y-axis reporting the flux in </a:t>
            </a:r>
            <a:r>
              <a:rPr lang="en-US" baseline="0" dirty="0" err="1"/>
              <a:t>Jansky</a:t>
            </a:r>
            <a:r>
              <a:rPr lang="en-US" baseline="0" dirty="0"/>
              <a: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30</a:t>
            </a:fld>
            <a:endParaRPr lang="en-US"/>
          </a:p>
        </p:txBody>
      </p:sp>
    </p:spTree>
    <p:extLst>
      <p:ext uri="{BB962C8B-B14F-4D97-AF65-F5344CB8AC3E}">
        <p14:creationId xmlns:p14="http://schemas.microsoft.com/office/powerpoint/2010/main" val="1102997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Multiplying</a:t>
            </a:r>
            <a:r>
              <a:rPr lang="en-US" baseline="0" dirty="0"/>
              <a:t> the stellar flux and contrast ratios gives the planetary spectra. Again, we show earth at different times on the right, and only modern earth on the left for different stars. As I said earlier, the planets should emit about the same flux since they are modelled in the habitable zone.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31</a:t>
            </a:fld>
            <a:endParaRPr lang="en-US"/>
          </a:p>
        </p:txBody>
      </p:sp>
    </p:spTree>
    <p:extLst>
      <p:ext uri="{BB962C8B-B14F-4D97-AF65-F5344CB8AC3E}">
        <p14:creationId xmlns:p14="http://schemas.microsoft.com/office/powerpoint/2010/main" val="1690968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 flux, we need to convert this into</a:t>
            </a:r>
            <a:r>
              <a:rPr lang="en-US" baseline="0" dirty="0"/>
              <a:t> a photoelectron number. We need to integrate the flux. In the equation above, the flux F represents the results shown just before this slide. We then divide by the photon energy, multiply by the telescope throughput, the telescope collecting area, and the detector quantum efficiency, to get the correct number of photons in each ExoVista channel. This gives us photoelectron numbers, which we will need to </a:t>
            </a:r>
            <a:r>
              <a:rPr lang="en-US" baseline="0" dirty="0" err="1"/>
              <a:t>rebin</a:t>
            </a:r>
            <a:r>
              <a:rPr lang="en-US" baseline="0" dirty="0"/>
              <a:t> to accommodate the discrete astrophotonic spectrograph channels. We also do this for the star light, since we already had the flux data for them.</a:t>
            </a:r>
          </a:p>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32</a:t>
            </a:fld>
            <a:endParaRPr lang="en-US"/>
          </a:p>
        </p:txBody>
      </p:sp>
    </p:spTree>
    <p:extLst>
      <p:ext uri="{BB962C8B-B14F-4D97-AF65-F5344CB8AC3E}">
        <p14:creationId xmlns:p14="http://schemas.microsoft.com/office/powerpoint/2010/main" val="140807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step is to </a:t>
            </a:r>
            <a:r>
              <a:rPr lang="en-US" dirty="0" err="1"/>
              <a:t>rebin</a:t>
            </a:r>
            <a:r>
              <a:rPr lang="en-US" dirty="0"/>
              <a:t> the data so that we know how many photons make it into each of the spectrograph,</a:t>
            </a:r>
            <a:r>
              <a:rPr lang="en-US" baseline="0" dirty="0"/>
              <a:t> the APS</a:t>
            </a:r>
            <a:r>
              <a:rPr lang="en-US" dirty="0"/>
              <a:t> channels. The equation above</a:t>
            </a:r>
            <a:r>
              <a:rPr lang="en-US" baseline="0" dirty="0"/>
              <a:t> shows that we need the throughput of the APS channel, and the sum of the </a:t>
            </a:r>
            <a:r>
              <a:rPr lang="en-US" baseline="0" dirty="0" err="1"/>
              <a:t>exovista</a:t>
            </a:r>
            <a:r>
              <a:rPr lang="en-US" baseline="0" dirty="0"/>
              <a:t> channels that would fall into the APS channels. Each ExoVista channel is multiplied by a weight that account for the percentage of the channel that goes in the APS channel. We then divide by the width of the APS channel. In the plot on the left, the white curve represent the plots we saw on the previous slide, the </a:t>
            </a:r>
            <a:r>
              <a:rPr lang="en-US" baseline="0" dirty="0" err="1"/>
              <a:t>exovista</a:t>
            </a:r>
            <a:r>
              <a:rPr lang="en-US" baseline="0" dirty="0"/>
              <a:t> channels. In red, we see the APS channels, but we have not yet multiplied by throughput. Finally in gold, we account for throughput. The gold curve is what we can use in the SNR equation. Now this plot shows the gold curve, but for the modern earth around different stars. Overall, these plots tell us that we can expect only a handful of photoelectrons per hour from the planet.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33</a:t>
            </a:fld>
            <a:endParaRPr lang="en-US"/>
          </a:p>
        </p:txBody>
      </p:sp>
    </p:spTree>
    <p:extLst>
      <p:ext uri="{BB962C8B-B14F-4D97-AF65-F5344CB8AC3E}">
        <p14:creationId xmlns:p14="http://schemas.microsoft.com/office/powerpoint/2010/main" val="3713342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 need to account for exozodiacal dust and zodiacal dust. The dust map shows the exozodiacal dust distribution around the different stars considered. The circle shows the planet’s orbit in the habitable zone, and the dot is the planet. Please note the effect of spectral type on the location of the habitable zone. </a:t>
            </a:r>
          </a:p>
          <a:p>
            <a:r>
              <a:rPr lang="en-US" baseline="0" dirty="0"/>
              <a:t>So, for exozodiacal dust, exoVista also gives a contrast ratio. So we repeat the entire process I just described, but for the dust at the location of the planet. Then, we can approximate the solar system’s zodiacal dust as half of the exozodiacal dust, since we are looking at the cloud from within, and not the entire cloud. Finally, I will mention that each pixel on these map are 2 mas in length. The earth would be about 230 times smaller in length, and so we assume a restrictive aperture to isolate the planet and improve SNR.</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34</a:t>
            </a:fld>
            <a:endParaRPr lang="en-US"/>
          </a:p>
        </p:txBody>
      </p:sp>
    </p:spTree>
    <p:extLst>
      <p:ext uri="{BB962C8B-B14F-4D97-AF65-F5344CB8AC3E}">
        <p14:creationId xmlns:p14="http://schemas.microsoft.com/office/powerpoint/2010/main" val="2327290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go on to explain</a:t>
            </a:r>
            <a:r>
              <a:rPr lang="en-US" baseline="0" dirty="0"/>
              <a:t> how these simulations help drive the design, let’s remember how they fit in the SNR equation. We have found all the parts we need for the SNR equation. We do not control the astronomical objects, but we do control the detector’s temperature and how many pixels we use to look at the spectrograph’s channels. This is how we can influence the integration time, and in turn the design of the SPCPS.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35</a:t>
            </a:fld>
            <a:endParaRPr lang="en-US"/>
          </a:p>
        </p:txBody>
      </p:sp>
    </p:spTree>
    <p:extLst>
      <p:ext uri="{BB962C8B-B14F-4D97-AF65-F5344CB8AC3E}">
        <p14:creationId xmlns:p14="http://schemas.microsoft.com/office/powerpoint/2010/main" val="364371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results</a:t>
            </a:r>
            <a:r>
              <a:rPr lang="en-US" baseline="0" dirty="0"/>
              <a:t> from the detector temperature and pixel number parameter space.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36</a:t>
            </a:fld>
            <a:endParaRPr lang="en-US"/>
          </a:p>
        </p:txBody>
      </p:sp>
    </p:spTree>
    <p:extLst>
      <p:ext uri="{BB962C8B-B14F-4D97-AF65-F5344CB8AC3E}">
        <p14:creationId xmlns:p14="http://schemas.microsoft.com/office/powerpoint/2010/main" val="2513070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blinking plots</a:t>
            </a:r>
            <a:r>
              <a:rPr lang="en-US" baseline="0" dirty="0"/>
              <a:t> over here show the achieved SNR for the O2 A band as a function of time. Each frame represents a star. Each tile represents the number of pixels used. Each curve represents a detector temperature. The blinking frames mainly show that we get SNR 10 faster with dimmer stars, up to a certain point where we hit a plateau. Let’s now look at the table. I have chosen to show the amount of time needed to reach SNR 10 for the 170K, which is the detector temperature for LUVOIR B. The other temperatures are for HabEx, and 270 is the telescope temperature. If we let the light of the APS channel reach one pixel only, it would take 17 days to reach SNR 10. One pixel has advantages. You can decrease dark current and read noise. However, you are taking a big risk. What if that pixel gets damaged? What if it gets hit by a cosmic ray? You lose the channel. If we spread the light over 9 pixels, it would take 2 months to reach SNR 10. That’s a lot of time, but not as crazy as one might think. The HWO simulator says it would take about 20 days to reach SNR 10. However, they use lower dark current values than we did. The 416 pixel case is the “maximum allowed”, which we will see in a moment. Now that we know we want to use 9 pixels, we can finally flow this requirement down to the design.</a:t>
            </a:r>
          </a:p>
        </p:txBody>
      </p:sp>
      <p:sp>
        <p:nvSpPr>
          <p:cNvPr id="4" name="Slide Number Placeholder 3"/>
          <p:cNvSpPr>
            <a:spLocks noGrp="1"/>
          </p:cNvSpPr>
          <p:nvPr>
            <p:ph type="sldNum" sz="quarter" idx="10"/>
          </p:nvPr>
        </p:nvSpPr>
        <p:spPr/>
        <p:txBody>
          <a:bodyPr/>
          <a:lstStyle/>
          <a:p>
            <a:fld id="{D8E73CF1-7E55-44CA-BAE4-FC80D13BB243}" type="slidenum">
              <a:rPr lang="en-US" smtClean="0"/>
              <a:t>37</a:t>
            </a:fld>
            <a:endParaRPr lang="en-US"/>
          </a:p>
        </p:txBody>
      </p:sp>
    </p:spTree>
    <p:extLst>
      <p:ext uri="{BB962C8B-B14F-4D97-AF65-F5344CB8AC3E}">
        <p14:creationId xmlns:p14="http://schemas.microsoft.com/office/powerpoint/2010/main" val="2060141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a:t>
            </a:r>
            <a:r>
              <a:rPr lang="en-US" baseline="0" dirty="0"/>
              <a:t> the geometry of the light output from the spectrograph.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38</a:t>
            </a:fld>
            <a:endParaRPr lang="en-US"/>
          </a:p>
        </p:txBody>
      </p:sp>
    </p:spTree>
    <p:extLst>
      <p:ext uri="{BB962C8B-B14F-4D97-AF65-F5344CB8AC3E}">
        <p14:creationId xmlns:p14="http://schemas.microsoft.com/office/powerpoint/2010/main" val="417854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APS</a:t>
            </a:r>
            <a:r>
              <a:rPr lang="en-US" baseline="0" dirty="0"/>
              <a:t> has discrete channels. The light comes out with a Gaussian profile, which I have represented as cones. These cones expand, and eventually may overlap each other. We don’t want this overlap, otherwise the detector will no longer know how to distinguish the channels.</a:t>
            </a:r>
          </a:p>
          <a:p>
            <a:endParaRPr lang="en-US" baseline="0" dirty="0"/>
          </a:p>
          <a:p>
            <a:r>
              <a:rPr lang="en-US" baseline="0" dirty="0"/>
              <a:t>I defined the maximum offset, d max, using trigonometry.</a:t>
            </a:r>
          </a:p>
          <a:p>
            <a:r>
              <a:rPr lang="en-US" baseline="0" dirty="0"/>
              <a:t>I also defined theta 99%, the angle for which 99% of the Gaussian intensity profile is emitted into.</a:t>
            </a:r>
          </a:p>
          <a:p>
            <a:endParaRPr lang="en-US" baseline="0" dirty="0"/>
          </a:p>
          <a:p>
            <a:r>
              <a:rPr lang="en-US" baseline="0" dirty="0"/>
              <a:t>We have an angle, we have the leg of the triangle, so we find </a:t>
            </a:r>
            <a:r>
              <a:rPr lang="en-US" baseline="0" dirty="0" err="1"/>
              <a:t>dmax</a:t>
            </a:r>
            <a:r>
              <a:rPr lang="en-US" baseline="0" dirty="0"/>
              <a:t>.</a:t>
            </a:r>
          </a:p>
          <a:p>
            <a:r>
              <a:rPr lang="en-US" baseline="0" dirty="0"/>
              <a:t>It is 56 microns, which would create a circle covering 416pixels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39</a:t>
            </a:fld>
            <a:endParaRPr lang="en-US"/>
          </a:p>
        </p:txBody>
      </p:sp>
    </p:spTree>
    <p:extLst>
      <p:ext uri="{BB962C8B-B14F-4D97-AF65-F5344CB8AC3E}">
        <p14:creationId xmlns:p14="http://schemas.microsoft.com/office/powerpoint/2010/main" val="925277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wants to update its great observatories by launching new ones. </a:t>
            </a:r>
          </a:p>
          <a:p>
            <a:r>
              <a:rPr lang="en-US" dirty="0"/>
              <a:t>The Habitable</a:t>
            </a:r>
            <a:r>
              <a:rPr lang="en-US" baseline="0" dirty="0"/>
              <a:t> Worlds Observatory is prioritized. It will operate in the infrared, optical, and ultraviolet. </a:t>
            </a:r>
          </a:p>
          <a:p>
            <a:endParaRPr lang="en-US" baseline="0" dirty="0"/>
          </a:p>
          <a:p>
            <a:r>
              <a:rPr lang="en-US" baseline="0" dirty="0"/>
              <a:t>HWO will directly image exoplanets, which is difficult. </a:t>
            </a:r>
          </a:p>
          <a:p>
            <a:endParaRPr lang="en-US" baseline="0" dirty="0"/>
          </a:p>
          <a:p>
            <a:r>
              <a:rPr lang="en-US" baseline="0" dirty="0"/>
              <a:t>You need to get rid of the starlight, you need very good detectors, and you need a spectrograph look for biosignatures in the planet spectrum. </a:t>
            </a:r>
          </a:p>
          <a:p>
            <a:endParaRPr lang="en-US" baseline="0" dirty="0"/>
          </a:p>
          <a:p>
            <a:r>
              <a:rPr lang="en-US" baseline="0" dirty="0"/>
              <a:t>Now my plan is to use a CMOS Single Photon Counting Detector, which can sense individual photons, and combine it with a compact, on-chip astrophotonic spectrograph. </a:t>
            </a:r>
          </a:p>
          <a:p>
            <a:r>
              <a:rPr lang="en-US" baseline="0" dirty="0"/>
              <a:t>This instrument could be used for very low light applications, and would be compact which is good for keeping space observatories smaller and the mission cheaper.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a:t>
            </a:fld>
            <a:endParaRPr lang="en-US"/>
          </a:p>
        </p:txBody>
      </p:sp>
    </p:spTree>
    <p:extLst>
      <p:ext uri="{BB962C8B-B14F-4D97-AF65-F5344CB8AC3E}">
        <p14:creationId xmlns:p14="http://schemas.microsoft.com/office/powerpoint/2010/main" val="38813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43</a:t>
            </a:fld>
            <a:endParaRPr lang="en-US"/>
          </a:p>
        </p:txBody>
      </p:sp>
    </p:spTree>
    <p:extLst>
      <p:ext uri="{BB962C8B-B14F-4D97-AF65-F5344CB8AC3E}">
        <p14:creationId xmlns:p14="http://schemas.microsoft.com/office/powerpoint/2010/main" val="2936606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45</a:t>
            </a:fld>
            <a:endParaRPr lang="en-US"/>
          </a:p>
        </p:txBody>
      </p:sp>
    </p:spTree>
    <p:extLst>
      <p:ext uri="{BB962C8B-B14F-4D97-AF65-F5344CB8AC3E}">
        <p14:creationId xmlns:p14="http://schemas.microsoft.com/office/powerpoint/2010/main" val="220614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I mentioned, we need to look for biosignatures to assess the habitability of a planet. We have a great example, the Earth.</a:t>
            </a:r>
          </a:p>
          <a:p>
            <a:r>
              <a:rPr lang="en-US" baseline="0" dirty="0"/>
              <a:t>The y-axis of the plot shows the contrast ratio for earth and the sun. You divide the light from the earth by that of the sun. The x-axis shows the wavelength.</a:t>
            </a:r>
          </a:p>
          <a:p>
            <a:endParaRPr lang="en-US" baseline="0" dirty="0"/>
          </a:p>
          <a:p>
            <a:r>
              <a:rPr lang="en-US" baseline="0" dirty="0"/>
              <a:t>I chose the O2-A band in the Earth’s spectrum as the target biosignature. It is shown in the pink box. Current oxygen levels are maintained by photosynthesis, which is a biological process, so the O2-A band indicates that modern Earth has life. Not all planets with life will show this feature, in fact, if you look at the other curves which show the earth’s historical atmospheres, you don’t see O2-A.</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5</a:t>
            </a:fld>
            <a:endParaRPr lang="en-US"/>
          </a:p>
        </p:txBody>
      </p:sp>
    </p:spTree>
    <p:extLst>
      <p:ext uri="{BB962C8B-B14F-4D97-AF65-F5344CB8AC3E}">
        <p14:creationId xmlns:p14="http://schemas.microsoft.com/office/powerpoint/2010/main" val="4638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consideration is the host star’s spectral type. The mass and luminosity of the star determine the location of the habitable zone which affects detectability. The plot here shows the stellar luminosity on the y axis. The x-axis shows the habitable zone in AU. The brighter a star is, the farther and larger the habitable zone gets. The spectral class also affects the system lifetime and thus the opportunity for life to form. This plot shows the star’s luminosity against its main sequence lifetime. For this study, we restrict the stars from F0V which last 2 billion years, to K5V for observational constraints.</a:t>
            </a:r>
          </a:p>
        </p:txBody>
      </p:sp>
      <p:sp>
        <p:nvSpPr>
          <p:cNvPr id="4" name="Slide Number Placeholder 3"/>
          <p:cNvSpPr>
            <a:spLocks noGrp="1"/>
          </p:cNvSpPr>
          <p:nvPr>
            <p:ph type="sldNum" sz="quarter" idx="10"/>
          </p:nvPr>
        </p:nvSpPr>
        <p:spPr/>
        <p:txBody>
          <a:bodyPr/>
          <a:lstStyle/>
          <a:p>
            <a:fld id="{D8E73CF1-7E55-44CA-BAE4-FC80D13BB243}" type="slidenum">
              <a:rPr lang="en-US" smtClean="0"/>
              <a:t>6</a:t>
            </a:fld>
            <a:endParaRPr lang="en-US"/>
          </a:p>
        </p:txBody>
      </p:sp>
    </p:spTree>
    <p:extLst>
      <p:ext uri="{BB962C8B-B14F-4D97-AF65-F5344CB8AC3E}">
        <p14:creationId xmlns:p14="http://schemas.microsoft.com/office/powerpoint/2010/main" val="55382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if we know about exoplanets, that means we have found some. Let’s see how!</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7</a:t>
            </a:fld>
            <a:endParaRPr lang="en-US"/>
          </a:p>
        </p:txBody>
      </p:sp>
    </p:spTree>
    <p:extLst>
      <p:ext uri="{BB962C8B-B14F-4D97-AF65-F5344CB8AC3E}">
        <p14:creationId xmlns:p14="http://schemas.microsoft.com/office/powerpoint/2010/main" val="3988611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74% of exoplanets have been found</a:t>
            </a:r>
            <a:r>
              <a:rPr lang="en-US" baseline="0" dirty="0"/>
              <a:t> by transit, and another 19% by radial velocity.</a:t>
            </a:r>
          </a:p>
          <a:p>
            <a:r>
              <a:rPr lang="en-US" baseline="0" dirty="0"/>
              <a:t>That leaves 7% to other methods. </a:t>
            </a:r>
          </a:p>
          <a:p>
            <a:r>
              <a:rPr lang="en-US" baseline="0" dirty="0"/>
              <a:t>Remember that I said HWO wanted to do direct imaging? </a:t>
            </a:r>
          </a:p>
          <a:p>
            <a:r>
              <a:rPr lang="en-US" baseline="0" dirty="0"/>
              <a:t>That’s only 2% of what we have found so far. </a:t>
            </a:r>
          </a:p>
          <a:p>
            <a:r>
              <a:rPr lang="en-US" baseline="0" dirty="0"/>
              <a:t>So why do we want to do direct imaging? Let’s look at the top 2 methods first.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8</a:t>
            </a:fld>
            <a:endParaRPr lang="en-US"/>
          </a:p>
        </p:txBody>
      </p:sp>
    </p:spTree>
    <p:extLst>
      <p:ext uri="{BB962C8B-B14F-4D97-AF65-F5344CB8AC3E}">
        <p14:creationId xmlns:p14="http://schemas.microsoft.com/office/powerpoint/2010/main" val="3648029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transit</a:t>
            </a:r>
            <a:r>
              <a:rPr lang="en-US" baseline="0" dirty="0"/>
              <a:t> method looks for planets that pass in front of their star, causing a dip in the flux of the star, which we measure.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9</a:t>
            </a:fld>
            <a:endParaRPr lang="en-US"/>
          </a:p>
        </p:txBody>
      </p:sp>
    </p:spTree>
    <p:extLst>
      <p:ext uri="{BB962C8B-B14F-4D97-AF65-F5344CB8AC3E}">
        <p14:creationId xmlns:p14="http://schemas.microsoft.com/office/powerpoint/2010/main" val="173163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C043E74A-A52B-49E9-B901-CE8D81FAC615}" type="datetime1">
              <a:rPr lang="en-US" smtClean="0"/>
              <a:t>2/24/2025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989734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F0A1FE2A-EA13-4D01-AF7A-0D994A00949E}" type="datetime1">
              <a:rPr lang="en-US" smtClean="0"/>
              <a:t>2/24/2025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2407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7D2BB622-9260-4A0C-84D4-2832990BC367}" type="datetime1">
              <a:rPr lang="en-US" smtClean="0"/>
              <a:t>2/24/2025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386455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92E0E0E4-63FA-4308-AF67-E4066B02A8AD}" type="datetime1">
              <a:rPr lang="en-US" smtClean="0"/>
              <a:t>2/24/2025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10770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7088ADEA-E33A-40E2-A953-806439C6C2E8}" type="datetime1">
              <a:rPr lang="en-US" smtClean="0"/>
              <a:t>2/24/2025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1646400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374BD30D-5F58-4087-B10C-39251FCC6A98}" type="datetime1">
              <a:rPr lang="en-US" smtClean="0"/>
              <a:t>2/24/2025</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51578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solidFill>
                  <a:schemeClr val="bg1"/>
                </a:solidFill>
              </a:defRPr>
            </a:lvl1pPr>
          </a:lstStyle>
          <a:p>
            <a:fld id="{3CB8B6AC-DF1D-4DDF-97AA-EDC5CBA12EFD}" type="datetime1">
              <a:rPr lang="en-US" smtClean="0"/>
              <a:t>2/24/2025</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441940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640080"/>
            <a:ext cx="10058400" cy="1143000"/>
          </a:xfr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6B6D0B76-2287-4CB3-AE9B-3F9334F97997}" type="datetime1">
              <a:rPr lang="en-US" smtClean="0"/>
              <a:t>2/24/2025</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4131028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E6218491-24DA-4E1A-89CB-2738EEEEAF70}" type="datetime1">
              <a:rPr lang="en-US" smtClean="0"/>
              <a:t>2/24/2025</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1470569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6BF8311-4DE3-445B-8B99-B2F4BE8FBA1A}" type="datetime1">
              <a:rPr lang="en-US" smtClean="0"/>
              <a:t>2/24/2025</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342232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9B39B973-FA28-4BA5-970E-63ACA87244A0}" type="datetime1">
              <a:rPr lang="en-US" smtClean="0"/>
              <a:t>2/24/2025</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sz="2000">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4128122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08CC1E2F-0B7B-4C57-B5AA-F7958AC9A7D8}" type="datetime1">
              <a:rPr lang="en-US" smtClean="0"/>
              <a:t>2/24/2025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a:solidFill>
                  <a:schemeClr val="bg1"/>
                </a:solidFill>
              </a:defRPr>
            </a:lvl1pPr>
          </a:lstStyle>
          <a:p>
            <a:fld id="{97EEAD57-C313-46C1-9911-8FCD684D755A}" type="slidenum">
              <a:rPr lang="en-US" smtClean="0"/>
              <a:pPr/>
              <a:t>‹#›</a:t>
            </a:fld>
            <a:endParaRPr lang="en-US"/>
          </a:p>
        </p:txBody>
      </p:sp>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r="49496"/>
          <a:stretch/>
        </p:blipFill>
        <p:spPr>
          <a:xfrm>
            <a:off x="104775" y="92061"/>
            <a:ext cx="911225" cy="457200"/>
          </a:xfrm>
          <a:prstGeom prst="rect">
            <a:avLst/>
          </a:prstGeom>
        </p:spPr>
      </p:pic>
      <p:pic>
        <p:nvPicPr>
          <p:cNvPr id="9" name="Picture 8"/>
          <p:cNvPicPr>
            <a:picLocks noChangeAspect="1"/>
          </p:cNvPicPr>
          <p:nvPr userDrawn="1"/>
        </p:nvPicPr>
        <p:blipFill rotWithShape="1">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b="23021"/>
          <a:stretch/>
        </p:blipFill>
        <p:spPr>
          <a:xfrm>
            <a:off x="1117600" y="158895"/>
            <a:ext cx="543370" cy="320040"/>
          </a:xfrm>
          <a:prstGeom prst="rect">
            <a:avLst/>
          </a:prstGeom>
        </p:spPr>
      </p:pic>
    </p:spTree>
    <p:extLst>
      <p:ext uri="{BB962C8B-B14F-4D97-AF65-F5344CB8AC3E}">
        <p14:creationId xmlns:p14="http://schemas.microsoft.com/office/powerpoint/2010/main" val="3655045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26.png"/><Relationship Id="rId4" Type="http://schemas.microsoft.com/office/2007/relationships/hdphoto" Target="../media/hdphoto10.wdp"/><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2.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microsoft.com/office/2007/relationships/hdphoto" Target="../media/hdphoto13.wdp"/></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gif"/><Relationship Id="rId7" Type="http://schemas.microsoft.com/office/2007/relationships/hdphoto" Target="../media/hdphoto14.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7.png"/><Relationship Id="rId4" Type="http://schemas.openxmlformats.org/officeDocument/2006/relationships/image" Target="../media/image33.png"/><Relationship Id="rId9"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8.gif"/><Relationship Id="rId5" Type="http://schemas.microsoft.com/office/2007/relationships/hdphoto" Target="../media/hdphoto14.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9.png"/><Relationship Id="rId5" Type="http://schemas.microsoft.com/office/2007/relationships/hdphoto" Target="../media/hdphoto17.wdp"/><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3.jpeg"/><Relationship Id="rId7" Type="http://schemas.openxmlformats.org/officeDocument/2006/relationships/image" Target="../media/image46.png"/><Relationship Id="rId12" Type="http://schemas.openxmlformats.org/officeDocument/2006/relationships/image" Target="../media/image50.jpeg"/><Relationship Id="rId17" Type="http://schemas.openxmlformats.org/officeDocument/2006/relationships/image" Target="../media/image51.png"/><Relationship Id="rId2" Type="http://schemas.openxmlformats.org/officeDocument/2006/relationships/notesSlide" Target="../notesSlides/notesSlide20.xml"/><Relationship Id="rId16" Type="http://schemas.microsoft.com/office/2007/relationships/hdphoto" Target="../media/hdphoto16.wdp"/><Relationship Id="rId1" Type="http://schemas.openxmlformats.org/officeDocument/2006/relationships/slideLayout" Target="../slideLayouts/slideLayout4.xml"/><Relationship Id="rId6" Type="http://schemas.microsoft.com/office/2007/relationships/hdphoto" Target="../media/hdphoto18.wdp"/><Relationship Id="rId11" Type="http://schemas.microsoft.com/office/2007/relationships/hdphoto" Target="../media/hdphoto19.wdp"/><Relationship Id="rId5" Type="http://schemas.openxmlformats.org/officeDocument/2006/relationships/image" Target="../media/image45.png"/><Relationship Id="rId15" Type="http://schemas.openxmlformats.org/officeDocument/2006/relationships/image" Target="../media/image40.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20.wdp"/></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16.wdp"/><Relationship Id="rId3" Type="http://schemas.openxmlformats.org/officeDocument/2006/relationships/image" Target="../media/image9.png"/><Relationship Id="rId7" Type="http://schemas.openxmlformats.org/officeDocument/2006/relationships/image" Target="../media/image57.png"/><Relationship Id="rId12"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21.wdp"/><Relationship Id="rId11" Type="http://schemas.microsoft.com/office/2007/relationships/hdphoto" Target="../media/hdphoto20.wdp"/><Relationship Id="rId5" Type="http://schemas.openxmlformats.org/officeDocument/2006/relationships/image" Target="../media/image56.png"/><Relationship Id="rId10" Type="http://schemas.openxmlformats.org/officeDocument/2006/relationships/image" Target="../media/image54.png"/><Relationship Id="rId4" Type="http://schemas.microsoft.com/office/2007/relationships/hdphoto" Target="../media/hdphoto3.wdp"/><Relationship Id="rId9" Type="http://schemas.microsoft.com/office/2007/relationships/hdphoto" Target="../media/hdphoto22.wdp"/><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20.wdp"/></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5.png"/><Relationship Id="rId3" Type="http://schemas.openxmlformats.org/officeDocument/2006/relationships/image" Target="../media/image59.png"/><Relationship Id="rId7" Type="http://schemas.openxmlformats.org/officeDocument/2006/relationships/image" Target="../media/image67.png"/><Relationship Id="rId12" Type="http://schemas.microsoft.com/office/2007/relationships/hdphoto" Target="../media/hdphoto16.wdp"/><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40.png"/><Relationship Id="rId5" Type="http://schemas.openxmlformats.org/officeDocument/2006/relationships/image" Target="../media/image65.png"/><Relationship Id="rId10" Type="http://schemas.microsoft.com/office/2007/relationships/hdphoto" Target="../media/hdphoto20.wdp"/><Relationship Id="rId4" Type="http://schemas.openxmlformats.org/officeDocument/2006/relationships/image" Target="../media/image60.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2.png"/><Relationship Id="rId18" Type="http://schemas.microsoft.com/office/2007/relationships/hdphoto" Target="../media/hdphoto16.wdp"/><Relationship Id="rId3" Type="http://schemas.openxmlformats.org/officeDocument/2006/relationships/image" Target="../media/image69.png"/><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40.png"/><Relationship Id="rId2" Type="http://schemas.openxmlformats.org/officeDocument/2006/relationships/notesSlide" Target="../notesSlides/notesSlide27.xml"/><Relationship Id="rId16" Type="http://schemas.microsoft.com/office/2007/relationships/hdphoto" Target="../media/hdphoto20.wdp"/><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70.png"/><Relationship Id="rId5" Type="http://schemas.microsoft.com/office/2007/relationships/hdphoto" Target="../media/hdphoto21.wdp"/><Relationship Id="rId15" Type="http://schemas.openxmlformats.org/officeDocument/2006/relationships/image" Target="../media/image54.png"/><Relationship Id="rId10" Type="http://schemas.openxmlformats.org/officeDocument/2006/relationships/image" Target="../media/image61.jpeg"/><Relationship Id="rId19" Type="http://schemas.openxmlformats.org/officeDocument/2006/relationships/image" Target="../media/image55.png"/><Relationship Id="rId4" Type="http://schemas.openxmlformats.org/officeDocument/2006/relationships/image" Target="../media/image56.png"/><Relationship Id="rId9" Type="http://schemas.microsoft.com/office/2007/relationships/hdphoto" Target="../media/hdphoto22.wdp"/><Relationship Id="rId1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20.wdp"/></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2.png"/><Relationship Id="rId7" Type="http://schemas.microsoft.com/office/2007/relationships/hdphoto" Target="../media/hdphoto16.wdp"/><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20.wdp"/><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3.png"/><Relationship Id="rId7" Type="http://schemas.microsoft.com/office/2007/relationships/hdphoto" Target="../media/hdphoto16.wdp"/><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20.wdp"/><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4.png"/><Relationship Id="rId7" Type="http://schemas.microsoft.com/office/2007/relationships/hdphoto" Target="../media/hdphoto16.wdp"/><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20.wdp"/><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4.png"/><Relationship Id="rId7" Type="http://schemas.microsoft.com/office/2007/relationships/hdphoto" Target="../media/hdphoto16.wdp"/><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20.wdp"/><Relationship Id="rId4" Type="http://schemas.openxmlformats.org/officeDocument/2006/relationships/image" Target="../media/image54.png"/><Relationship Id="rId9"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3.png"/><Relationship Id="rId7" Type="http://schemas.microsoft.com/office/2007/relationships/hdphoto" Target="../media/hdphoto20.wdp"/><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77.png"/><Relationship Id="rId10" Type="http://schemas.openxmlformats.org/officeDocument/2006/relationships/image" Target="../media/image55.png"/><Relationship Id="rId4" Type="http://schemas.openxmlformats.org/officeDocument/2006/relationships/image" Target="../media/image76.png"/><Relationship Id="rId9" Type="http://schemas.microsoft.com/office/2007/relationships/hdphoto" Target="../media/hdphoto16.wdp"/></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8.gif"/><Relationship Id="rId7" Type="http://schemas.microsoft.com/office/2007/relationships/hdphoto" Target="../media/hdphoto16.wdp"/><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20.wdp"/><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2.png"/><Relationship Id="rId18" Type="http://schemas.microsoft.com/office/2007/relationships/hdphoto" Target="../media/hdphoto16.wdp"/><Relationship Id="rId3" Type="http://schemas.openxmlformats.org/officeDocument/2006/relationships/image" Target="../media/image69.png"/><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40.png"/><Relationship Id="rId2" Type="http://schemas.openxmlformats.org/officeDocument/2006/relationships/notesSlide" Target="../notesSlides/notesSlide35.xml"/><Relationship Id="rId16" Type="http://schemas.microsoft.com/office/2007/relationships/hdphoto" Target="../media/hdphoto20.wdp"/><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70.png"/><Relationship Id="rId5" Type="http://schemas.microsoft.com/office/2007/relationships/hdphoto" Target="../media/hdphoto21.wdp"/><Relationship Id="rId15" Type="http://schemas.openxmlformats.org/officeDocument/2006/relationships/image" Target="../media/image54.png"/><Relationship Id="rId10" Type="http://schemas.openxmlformats.org/officeDocument/2006/relationships/image" Target="../media/image61.jpeg"/><Relationship Id="rId19" Type="http://schemas.openxmlformats.org/officeDocument/2006/relationships/image" Target="../media/image55.png"/><Relationship Id="rId4" Type="http://schemas.openxmlformats.org/officeDocument/2006/relationships/image" Target="../media/image56.png"/><Relationship Id="rId9" Type="http://schemas.microsoft.com/office/2007/relationships/hdphoto" Target="../media/hdphoto22.wdp"/><Relationship Id="rId1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20.wdp"/></Relationships>
</file>

<file path=ppt/slides/_rels/slide37.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20.wdp"/><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4.png"/><Relationship Id="rId7" Type="http://schemas.microsoft.com/office/2007/relationships/hdphoto" Target="../media/hdphoto16.wdp"/><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81.png"/><Relationship Id="rId4" Type="http://schemas.microsoft.com/office/2007/relationships/hdphoto" Target="../media/hdphoto20.wdp"/><Relationship Id="rId9" Type="http://schemas.microsoft.com/office/2007/relationships/hdphoto" Target="../media/hdphoto23.wdp"/></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4.png"/><Relationship Id="rId7" Type="http://schemas.microsoft.com/office/2007/relationships/hdphoto" Target="../media/hdphoto16.wdp"/><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81.png"/><Relationship Id="rId10" Type="http://schemas.openxmlformats.org/officeDocument/2006/relationships/image" Target="../media/image91.png"/><Relationship Id="rId4" Type="http://schemas.microsoft.com/office/2007/relationships/hdphoto" Target="../media/hdphoto20.wdp"/><Relationship Id="rId9" Type="http://schemas.microsoft.com/office/2007/relationships/hdphoto" Target="../media/hdphoto23.wdp"/></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microsoft.com/office/2007/relationships/hdphoto" Target="../media/hdphoto23.wdp"/><Relationship Id="rId3" Type="http://schemas.microsoft.com/office/2007/relationships/hdphoto" Target="../media/hdphoto20.wdp"/><Relationship Id="rId7" Type="http://schemas.openxmlformats.org/officeDocument/2006/relationships/image" Target="../media/image82.png"/><Relationship Id="rId2" Type="http://schemas.openxmlformats.org/officeDocument/2006/relationships/image" Target="../media/image54.png"/><Relationship Id="rId1" Type="http://schemas.openxmlformats.org/officeDocument/2006/relationships/slideLayout" Target="../slideLayouts/slideLayout4.xml"/><Relationship Id="rId6" Type="http://schemas.microsoft.com/office/2007/relationships/hdphoto" Target="../media/hdphoto16.wdp"/><Relationship Id="rId5" Type="http://schemas.openxmlformats.org/officeDocument/2006/relationships/image" Target="../media/image40.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microsoft.com/office/2007/relationships/hdphoto" Target="../media/hdphoto23.wdp"/><Relationship Id="rId3" Type="http://schemas.microsoft.com/office/2007/relationships/hdphoto" Target="../media/hdphoto20.wdp"/><Relationship Id="rId7" Type="http://schemas.openxmlformats.org/officeDocument/2006/relationships/image" Target="../media/image82.png"/><Relationship Id="rId2" Type="http://schemas.openxmlformats.org/officeDocument/2006/relationships/image" Target="../media/image54.png"/><Relationship Id="rId1" Type="http://schemas.openxmlformats.org/officeDocument/2006/relationships/slideLayout" Target="../slideLayouts/slideLayout4.xml"/><Relationship Id="rId6" Type="http://schemas.microsoft.com/office/2007/relationships/hdphoto" Target="../media/hdphoto16.wdp"/><Relationship Id="rId5" Type="http://schemas.openxmlformats.org/officeDocument/2006/relationships/image" Target="../media/image40.pn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microsoft.com/office/2007/relationships/hdphoto" Target="../media/hdphoto23.wdp"/><Relationship Id="rId3" Type="http://schemas.microsoft.com/office/2007/relationships/hdphoto" Target="../media/hdphoto20.wdp"/><Relationship Id="rId7" Type="http://schemas.openxmlformats.org/officeDocument/2006/relationships/image" Target="../media/image82.png"/><Relationship Id="rId2" Type="http://schemas.openxmlformats.org/officeDocument/2006/relationships/image" Target="../media/image54.png"/><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40.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88.png"/><Relationship Id="rId3" Type="http://schemas.openxmlformats.org/officeDocument/2006/relationships/image" Target="../media/image11.jpeg"/><Relationship Id="rId7" Type="http://schemas.openxmlformats.org/officeDocument/2006/relationships/image" Target="../media/image40.png"/><Relationship Id="rId12"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1.png"/><Relationship Id="rId11" Type="http://schemas.openxmlformats.org/officeDocument/2006/relationships/image" Target="../media/image86.png"/><Relationship Id="rId5" Type="http://schemas.microsoft.com/office/2007/relationships/hdphoto" Target="../media/hdphoto20.wdp"/><Relationship Id="rId10" Type="http://schemas.microsoft.com/office/2007/relationships/hdphoto" Target="../media/hdphoto23.wdp"/><Relationship Id="rId4" Type="http://schemas.openxmlformats.org/officeDocument/2006/relationships/image" Target="../media/image54.png"/><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microsoft.com/office/2007/relationships/hdphoto" Target="../media/hdphoto23.wdp"/><Relationship Id="rId3" Type="http://schemas.microsoft.com/office/2007/relationships/hdphoto" Target="../media/hdphoto20.wdp"/><Relationship Id="rId7" Type="http://schemas.openxmlformats.org/officeDocument/2006/relationships/image" Target="../media/image82.png"/><Relationship Id="rId2" Type="http://schemas.openxmlformats.org/officeDocument/2006/relationships/image" Target="../media/image54.png"/><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40.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89.png"/><Relationship Id="rId7"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81.png"/><Relationship Id="rId5" Type="http://schemas.microsoft.com/office/2007/relationships/hdphoto" Target="../media/hdphoto20.wdp"/><Relationship Id="rId10" Type="http://schemas.microsoft.com/office/2007/relationships/hdphoto" Target="../media/hdphoto23.wdp"/><Relationship Id="rId4" Type="http://schemas.openxmlformats.org/officeDocument/2006/relationships/image" Target="../media/image54.png"/><Relationship Id="rId9"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3.png"/><Relationship Id="rId4" Type="http://schemas.microsoft.com/office/2007/relationships/hdphoto" Target="../media/hdphoto4.wdp"/></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7.png"/><Relationship Id="rId4" Type="http://schemas.microsoft.com/office/2007/relationships/hdphoto" Target="../media/hdphoto5.wdp"/></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4.png"/><Relationship Id="rId7" Type="http://schemas.microsoft.com/office/2007/relationships/hdphoto" Target="../media/hdphoto16.wdp"/><Relationship Id="rId12" Type="http://schemas.openxmlformats.org/officeDocument/2006/relationships/image" Target="../media/image7.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81.png"/><Relationship Id="rId10" Type="http://schemas.openxmlformats.org/officeDocument/2006/relationships/image" Target="../media/image55.png"/><Relationship Id="rId4" Type="http://schemas.microsoft.com/office/2007/relationships/hdphoto" Target="../media/hdphoto20.wdp"/><Relationship Id="rId9" Type="http://schemas.microsoft.com/office/2007/relationships/hdphoto" Target="../media/hdphoto23.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hart" Target="../charts/chart1.xml"/><Relationship Id="rId7" Type="http://schemas.microsoft.com/office/2007/relationships/hdphoto" Target="../media/hdphoto6.wdp"/><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11" Type="http://schemas.microsoft.com/office/2007/relationships/hdphoto" Target="../media/hdphoto8.wdp"/><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37964"/>
            <a:ext cx="9144000" cy="3493494"/>
          </a:xfrm>
        </p:spPr>
        <p:txBody>
          <a:bodyPr>
            <a:normAutofit fontScale="90000"/>
          </a:bodyPr>
          <a:lstStyle/>
          <a:p>
            <a:r>
              <a:rPr lang="en-US" dirty="0"/>
              <a:t>Simulation of a Single Photon Counting Photonic Spectrograph for Direct Imaging of Exoplanet Atmospheres with the Habitable Worlds Observatory</a:t>
            </a:r>
          </a:p>
        </p:txBody>
      </p:sp>
      <p:sp>
        <p:nvSpPr>
          <p:cNvPr id="3" name="Subtitle 2"/>
          <p:cNvSpPr>
            <a:spLocks noGrp="1"/>
          </p:cNvSpPr>
          <p:nvPr>
            <p:ph type="subTitle" idx="1"/>
          </p:nvPr>
        </p:nvSpPr>
        <p:spPr>
          <a:xfrm>
            <a:off x="1524000" y="5208418"/>
            <a:ext cx="9144000" cy="1655762"/>
          </a:xfrm>
        </p:spPr>
        <p:txBody>
          <a:bodyPr/>
          <a:lstStyle/>
          <a:p>
            <a:r>
              <a:rPr lang="en-US" dirty="0"/>
              <a:t>Edwin Alexani - Don Figer</a:t>
            </a:r>
          </a:p>
          <a:p>
            <a:r>
              <a:rPr lang="en-US" dirty="0"/>
              <a:t>RIT – Friday, July 19</a:t>
            </a:r>
            <a:r>
              <a:rPr lang="en-US" baseline="30000" dirty="0"/>
              <a:t>th</a:t>
            </a:r>
            <a:r>
              <a:rPr lang="en-US" dirty="0"/>
              <a:t>, 2024</a:t>
            </a:r>
          </a:p>
          <a:p>
            <a:endParaRPr lang="en-US" dirty="0"/>
          </a:p>
        </p:txBody>
      </p:sp>
    </p:spTree>
    <p:extLst>
      <p:ext uri="{BB962C8B-B14F-4D97-AF65-F5344CB8AC3E}">
        <p14:creationId xmlns:p14="http://schemas.microsoft.com/office/powerpoint/2010/main" val="4167976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Detection Methods: Transit</a:t>
            </a:r>
          </a:p>
        </p:txBody>
      </p:sp>
      <p:sp>
        <p:nvSpPr>
          <p:cNvPr id="3" name="Slide Number Placeholder 2"/>
          <p:cNvSpPr>
            <a:spLocks noGrp="1"/>
          </p:cNvSpPr>
          <p:nvPr>
            <p:ph type="sldNum" sz="quarter" idx="12"/>
          </p:nvPr>
        </p:nvSpPr>
        <p:spPr/>
        <p:txBody>
          <a:bodyPr/>
          <a:lstStyle/>
          <a:p>
            <a:fld id="{97EEAD57-C313-46C1-9911-8FCD684D755A}" type="slidenum">
              <a:rPr lang="en-US" smtClean="0"/>
              <a:pPr/>
              <a:t>10</a:t>
            </a:fld>
            <a:endParaRPr lang="en-US" dirty="0"/>
          </a:p>
        </p:txBody>
      </p:sp>
      <p:grpSp>
        <p:nvGrpSpPr>
          <p:cNvPr id="32" name="Group 31"/>
          <p:cNvGrpSpPr/>
          <p:nvPr/>
        </p:nvGrpSpPr>
        <p:grpSpPr>
          <a:xfrm>
            <a:off x="1066800" y="1983105"/>
            <a:ext cx="2349500" cy="4209331"/>
            <a:chOff x="1066800" y="1983105"/>
            <a:chExt cx="2349500" cy="4209331"/>
          </a:xfrm>
        </p:grpSpPr>
        <p:sp>
          <p:nvSpPr>
            <p:cNvPr id="5" name="Rounded Rectangle 4"/>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rot="19967141">
              <a:off x="1327150" y="2093593"/>
              <a:ext cx="1828800" cy="1828800"/>
              <a:chOff x="1327150" y="2093593"/>
              <a:chExt cx="1828800" cy="1828800"/>
            </a:xfrm>
          </p:grpSpPr>
          <p:sp>
            <p:nvSpPr>
              <p:cNvPr id="7" name="Oval 6"/>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3873335">
                <a:off x="1531922" y="2286534"/>
                <a:ext cx="1442947" cy="1447443"/>
              </a:xfrm>
              <a:prstGeom prst="ellipse">
                <a:avLst/>
              </a:prstGeom>
              <a:gradFill flip="none" rotWithShape="1">
                <a:gsLst>
                  <a:gs pos="47000">
                    <a:srgbClr val="2D7977"/>
                  </a:gs>
                  <a:gs pos="0">
                    <a:srgbClr val="66FFFF"/>
                  </a:gs>
                  <a:gs pos="84000">
                    <a:schemeClr val="tx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42125" r="6875"/>
              <a:stretch>
                <a:fillRect/>
              </a:stretch>
            </p:blipFill>
            <p:spPr>
              <a:xfrm rot="10800000">
                <a:off x="1524565" y="2338573"/>
                <a:ext cx="1448558" cy="1345054"/>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a:noFill/>
            </p:spPr>
          </p:pic>
          <p:sp>
            <p:nvSpPr>
              <p:cNvPr id="26" name="Oval 25"/>
              <p:cNvSpPr/>
              <p:nvPr/>
            </p:nvSpPr>
            <p:spPr>
              <a:xfrm rot="13873335">
                <a:off x="1531922" y="2286534"/>
                <a:ext cx="1442947" cy="1447443"/>
              </a:xfrm>
              <a:prstGeom prst="ellipse">
                <a:avLst/>
              </a:prstGeom>
              <a:gradFill flip="none" rotWithShape="1">
                <a:gsLst>
                  <a:gs pos="47000">
                    <a:srgbClr val="2D7977">
                      <a:alpha val="35000"/>
                    </a:srgbClr>
                  </a:gs>
                  <a:gs pos="0">
                    <a:srgbClr val="66FFFF">
                      <a:alpha val="50000"/>
                    </a:srgbClr>
                  </a:gs>
                  <a:gs pos="84000">
                    <a:schemeClr val="tx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066800" y="3945667"/>
              <a:ext cx="2349500" cy="2246769"/>
            </a:xfrm>
            <a:prstGeom prst="rect">
              <a:avLst/>
            </a:prstGeom>
            <a:noFill/>
          </p:spPr>
          <p:txBody>
            <a:bodyPr wrap="square" rtlCol="0">
              <a:spAutoFit/>
            </a:bodyPr>
            <a:lstStyle/>
            <a:p>
              <a:pPr algn="ctr"/>
              <a:r>
                <a:rPr lang="en-US" sz="2000" dirty="0">
                  <a:solidFill>
                    <a:schemeClr val="bg1"/>
                  </a:solidFill>
                </a:rPr>
                <a:t>The transit method finds planets passing in front of stars, causing it to appear dimmer. This method has mostly found warm sub-</a:t>
              </a:r>
              <a:r>
                <a:rPr lang="en-US" sz="2000" dirty="0" err="1">
                  <a:solidFill>
                    <a:schemeClr val="bg1"/>
                  </a:solidFill>
                </a:rPr>
                <a:t>Neptunes</a:t>
              </a:r>
              <a:r>
                <a:rPr lang="en-US" sz="2000" dirty="0">
                  <a:solidFill>
                    <a:schemeClr val="bg1"/>
                  </a:solidFill>
                </a:rPr>
                <a:t> and super-Earths.</a:t>
              </a:r>
            </a:p>
          </p:txBody>
        </p:sp>
      </p:gr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400" y="2012315"/>
            <a:ext cx="4114800" cy="411480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200" y="2012315"/>
            <a:ext cx="4114800" cy="4114800"/>
          </a:xfrm>
          <a:prstGeom prst="rect">
            <a:avLst/>
          </a:prstGeom>
        </p:spPr>
      </p:pic>
      <p:sp>
        <p:nvSpPr>
          <p:cNvPr id="30" name="Oval 29"/>
          <p:cNvSpPr/>
          <p:nvPr/>
        </p:nvSpPr>
        <p:spPr>
          <a:xfrm rot="21161373">
            <a:off x="4599844" y="4113286"/>
            <a:ext cx="1876425" cy="651525"/>
          </a:xfrm>
          <a:prstGeom prst="ellipse">
            <a:avLst/>
          </a:prstGeom>
          <a:noFill/>
          <a:ln w="38100">
            <a:solidFill>
              <a:srgbClr val="66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9093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Detection Methods: Radial Velocity</a:t>
            </a:r>
          </a:p>
        </p:txBody>
      </p:sp>
      <p:sp>
        <p:nvSpPr>
          <p:cNvPr id="3" name="Slide Number Placeholder 2"/>
          <p:cNvSpPr>
            <a:spLocks noGrp="1"/>
          </p:cNvSpPr>
          <p:nvPr>
            <p:ph type="sldNum" sz="quarter" idx="12"/>
          </p:nvPr>
        </p:nvSpPr>
        <p:spPr/>
        <p:txBody>
          <a:bodyPr/>
          <a:lstStyle/>
          <a:p>
            <a:fld id="{97EEAD57-C313-46C1-9911-8FCD684D755A}" type="slidenum">
              <a:rPr lang="en-US" smtClean="0"/>
              <a:pPr/>
              <a:t>11</a:t>
            </a:fld>
            <a:endParaRPr lang="en-US" dirty="0"/>
          </a:p>
        </p:txBody>
      </p:sp>
      <p:sp>
        <p:nvSpPr>
          <p:cNvPr id="27" name="Arc 26"/>
          <p:cNvSpPr/>
          <p:nvPr/>
        </p:nvSpPr>
        <p:spPr>
          <a:xfrm>
            <a:off x="2260873" y="2297278"/>
            <a:ext cx="2930186" cy="1292648"/>
          </a:xfrm>
          <a:prstGeom prst="arc">
            <a:avLst>
              <a:gd name="adj1" fmla="val 686350"/>
              <a:gd name="adj2" fmla="val 20829814"/>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p:cNvSpPr/>
          <p:nvPr/>
        </p:nvSpPr>
        <p:spPr>
          <a:xfrm>
            <a:off x="813534" y="2298177"/>
            <a:ext cx="1292648" cy="1292648"/>
          </a:xfrm>
          <a:prstGeom prst="ellipse">
            <a:avLst/>
          </a:prstGeom>
          <a:solidFill>
            <a:srgbClr val="F2E100"/>
          </a:solidFill>
          <a:ln>
            <a:noFill/>
          </a:ln>
          <a:effectLst>
            <a:glow rad="101600">
              <a:srgbClr val="F2E1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8900000">
            <a:off x="5005663" y="2815236"/>
            <a:ext cx="258530" cy="258530"/>
          </a:xfrm>
          <a:prstGeom prst="ellipse">
            <a:avLst/>
          </a:prstGeom>
          <a:gradFill flip="none" rotWithShape="1">
            <a:gsLst>
              <a:gs pos="45000">
                <a:srgbClr val="A03800"/>
              </a:gs>
              <a:gs pos="28000">
                <a:srgbClr val="7E2C00"/>
              </a:gs>
              <a:gs pos="0">
                <a:schemeClr val="tx1"/>
              </a:gs>
              <a:gs pos="62000">
                <a:srgbClr val="FF6600">
                  <a:shade val="67500"/>
                  <a:satMod val="115000"/>
                </a:srgbClr>
              </a:gs>
              <a:gs pos="84000">
                <a:srgbClr val="FFC9A7"/>
              </a:gs>
            </a:gsLst>
            <a:path path="circle">
              <a:fillToRect l="100000" t="100000"/>
            </a:path>
            <a:tileRect r="-100000" b="-100000"/>
          </a:gra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33" idx="1"/>
            <a:endCxn id="5" idx="6"/>
          </p:cNvCxnSpPr>
          <p:nvPr/>
        </p:nvCxnSpPr>
        <p:spPr>
          <a:xfrm flipH="1">
            <a:off x="2106182" y="2944501"/>
            <a:ext cx="2899481" cy="0"/>
          </a:xfrm>
          <a:prstGeom prst="line">
            <a:avLst/>
          </a:prstGeom>
          <a:ln w="19050">
            <a:solidFill>
              <a:schemeClr val="bg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411391" y="2879869"/>
            <a:ext cx="129265" cy="1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p:cNvSpPr/>
          <p:nvPr/>
        </p:nvSpPr>
        <p:spPr>
          <a:xfrm>
            <a:off x="1414975" y="2546285"/>
            <a:ext cx="1332304" cy="796430"/>
          </a:xfrm>
          <a:prstGeom prst="arc">
            <a:avLst>
              <a:gd name="adj1" fmla="val 17024000"/>
              <a:gd name="adj2" fmla="val 10104628"/>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Chevron 28"/>
          <p:cNvSpPr/>
          <p:nvPr/>
        </p:nvSpPr>
        <p:spPr>
          <a:xfrm rot="2228153">
            <a:off x="1494134" y="3091042"/>
            <a:ext cx="120919" cy="187616"/>
          </a:xfrm>
          <a:prstGeom prst="chevron">
            <a:avLst>
              <a:gd name="adj" fmla="val 100000"/>
            </a:avLst>
          </a:prstGeom>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Chevron 44"/>
          <p:cNvSpPr/>
          <p:nvPr/>
        </p:nvSpPr>
        <p:spPr>
          <a:xfrm rot="12138775">
            <a:off x="4719050" y="2399813"/>
            <a:ext cx="120919" cy="187616"/>
          </a:xfrm>
          <a:prstGeom prst="chevron">
            <a:avLst>
              <a:gd name="adj" fmla="val 100000"/>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eeform 69"/>
          <p:cNvSpPr/>
          <p:nvPr/>
        </p:nvSpPr>
        <p:spPr>
          <a:xfrm rot="7835440">
            <a:off x="164311" y="3523187"/>
            <a:ext cx="1434360" cy="543783"/>
          </a:xfrm>
          <a:custGeom>
            <a:avLst/>
            <a:gdLst>
              <a:gd name="connsiteX0" fmla="*/ 0 w 1955006"/>
              <a:gd name="connsiteY0" fmla="*/ 330994 h 664871"/>
              <a:gd name="connsiteX1" fmla="*/ 161925 w 1955006"/>
              <a:gd name="connsiteY1" fmla="*/ 9525 h 664871"/>
              <a:gd name="connsiteX2" fmla="*/ 488156 w 1955006"/>
              <a:gd name="connsiteY2" fmla="*/ 657225 h 664871"/>
              <a:gd name="connsiteX3" fmla="*/ 814387 w 1955006"/>
              <a:gd name="connsiteY3" fmla="*/ 7144 h 664871"/>
              <a:gd name="connsiteX4" fmla="*/ 1138237 w 1955006"/>
              <a:gd name="connsiteY4" fmla="*/ 657225 h 664871"/>
              <a:gd name="connsiteX5" fmla="*/ 1466850 w 1955006"/>
              <a:gd name="connsiteY5" fmla="*/ 4763 h 664871"/>
              <a:gd name="connsiteX6" fmla="*/ 1795462 w 1955006"/>
              <a:gd name="connsiteY6" fmla="*/ 659606 h 664871"/>
              <a:gd name="connsiteX7" fmla="*/ 1955006 w 1955006"/>
              <a:gd name="connsiteY7" fmla="*/ 328613 h 6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006" h="664871">
                <a:moveTo>
                  <a:pt x="0" y="330994"/>
                </a:moveTo>
                <a:cubicBezTo>
                  <a:pt x="40283" y="143073"/>
                  <a:pt x="80566" y="-44847"/>
                  <a:pt x="161925" y="9525"/>
                </a:cubicBezTo>
                <a:cubicBezTo>
                  <a:pt x="243284" y="63897"/>
                  <a:pt x="379412" y="657622"/>
                  <a:pt x="488156" y="657225"/>
                </a:cubicBezTo>
                <a:cubicBezTo>
                  <a:pt x="596900" y="656828"/>
                  <a:pt x="706040" y="7144"/>
                  <a:pt x="814387" y="7144"/>
                </a:cubicBezTo>
                <a:cubicBezTo>
                  <a:pt x="922734" y="7144"/>
                  <a:pt x="1029493" y="657622"/>
                  <a:pt x="1138237" y="657225"/>
                </a:cubicBezTo>
                <a:cubicBezTo>
                  <a:pt x="1246981" y="656828"/>
                  <a:pt x="1357313" y="4366"/>
                  <a:pt x="1466850" y="4763"/>
                </a:cubicBezTo>
                <a:cubicBezTo>
                  <a:pt x="1576387" y="5160"/>
                  <a:pt x="1714103" y="605631"/>
                  <a:pt x="1795462" y="659606"/>
                </a:cubicBezTo>
                <a:cubicBezTo>
                  <a:pt x="1876821" y="713581"/>
                  <a:pt x="1900634" y="334963"/>
                  <a:pt x="1955006" y="328613"/>
                </a:cubicBezTo>
              </a:path>
            </a:pathLst>
          </a:custGeom>
          <a:noFill/>
          <a:ln w="190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1555817" y="4863059"/>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Elbow Connector 93"/>
          <p:cNvCxnSpPr/>
          <p:nvPr/>
        </p:nvCxnSpPr>
        <p:spPr>
          <a:xfrm flipH="1" flipV="1">
            <a:off x="1414975" y="4410771"/>
            <a:ext cx="4206240" cy="164592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rot="16200000">
            <a:off x="867482" y="5134641"/>
            <a:ext cx="614271" cy="461665"/>
          </a:xfrm>
          <a:prstGeom prst="rect">
            <a:avLst/>
          </a:prstGeom>
          <a:noFill/>
        </p:spPr>
        <p:txBody>
          <a:bodyPr wrap="none" rtlCol="0">
            <a:spAutoFit/>
          </a:bodyPr>
          <a:lstStyle/>
          <a:p>
            <a:r>
              <a:rPr lang="en-US" sz="2400" dirty="0">
                <a:solidFill>
                  <a:schemeClr val="bg1"/>
                </a:solidFill>
              </a:rPr>
              <a:t>Flux</a:t>
            </a:r>
            <a:endParaRPr lang="en-US" dirty="0">
              <a:solidFill>
                <a:schemeClr val="bg1"/>
              </a:solidFill>
            </a:endParaRPr>
          </a:p>
        </p:txBody>
      </p:sp>
      <p:sp>
        <p:nvSpPr>
          <p:cNvPr id="104" name="TextBox 103"/>
          <p:cNvSpPr txBox="1"/>
          <p:nvPr/>
        </p:nvSpPr>
        <p:spPr>
          <a:xfrm>
            <a:off x="2831849" y="6047314"/>
            <a:ext cx="1372492" cy="461665"/>
          </a:xfrm>
          <a:prstGeom prst="rect">
            <a:avLst/>
          </a:prstGeom>
          <a:noFill/>
        </p:spPr>
        <p:txBody>
          <a:bodyPr wrap="none" rtlCol="0">
            <a:spAutoFit/>
          </a:bodyPr>
          <a:lstStyle/>
          <a:p>
            <a:r>
              <a:rPr lang="en-US" sz="2400" dirty="0">
                <a:solidFill>
                  <a:schemeClr val="bg1"/>
                </a:solidFill>
              </a:rPr>
              <a:t>Wavelength</a:t>
            </a:r>
          </a:p>
        </p:txBody>
      </p:sp>
      <p:sp>
        <p:nvSpPr>
          <p:cNvPr id="106" name="Freeform 105"/>
          <p:cNvSpPr/>
          <p:nvPr/>
        </p:nvSpPr>
        <p:spPr>
          <a:xfrm>
            <a:off x="1926011" y="4863057"/>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Arrow Connector 108"/>
          <p:cNvCxnSpPr/>
          <p:nvPr/>
        </p:nvCxnSpPr>
        <p:spPr>
          <a:xfrm flipH="1" flipV="1">
            <a:off x="1940099" y="5407819"/>
            <a:ext cx="282055" cy="2381"/>
          </a:xfrm>
          <a:prstGeom prst="straightConnector1">
            <a:avLst/>
          </a:prstGeom>
          <a:ln w="19050">
            <a:gradFill flip="none" rotWithShape="1">
              <a:gsLst>
                <a:gs pos="20000">
                  <a:schemeClr val="accent1">
                    <a:lumMod val="5000"/>
                    <a:lumOff val="95000"/>
                  </a:schemeClr>
                </a:gs>
                <a:gs pos="80000">
                  <a:srgbClr val="00B0F0"/>
                </a:gs>
              </a:gsLst>
              <a:lin ang="0" scaled="0"/>
              <a:tileRect/>
            </a:gradFill>
            <a:tailEnd type="triangle"/>
          </a:ln>
        </p:spPr>
        <p:style>
          <a:lnRef idx="1">
            <a:schemeClr val="accent1"/>
          </a:lnRef>
          <a:fillRef idx="0">
            <a:schemeClr val="accent1"/>
          </a:fillRef>
          <a:effectRef idx="0">
            <a:schemeClr val="accent1"/>
          </a:effectRef>
          <a:fontRef idx="minor">
            <a:schemeClr val="tx1"/>
          </a:fontRef>
        </p:style>
      </p:cxnSp>
      <p:sp>
        <p:nvSpPr>
          <p:cNvPr id="99" name="Freeform 98"/>
          <p:cNvSpPr/>
          <p:nvPr/>
        </p:nvSpPr>
        <p:spPr>
          <a:xfrm>
            <a:off x="7727779" y="4863059"/>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6361604" y="2301616"/>
            <a:ext cx="5220796" cy="4175198"/>
            <a:chOff x="6361604" y="2301616"/>
            <a:chExt cx="5220796" cy="4175198"/>
          </a:xfrm>
        </p:grpSpPr>
        <p:sp>
          <p:nvSpPr>
            <p:cNvPr id="76" name="Oval 75"/>
            <p:cNvSpPr/>
            <p:nvPr/>
          </p:nvSpPr>
          <p:spPr>
            <a:xfrm flipH="1" flipV="1">
              <a:off x="10289752" y="2301616"/>
              <a:ext cx="1292648" cy="1292648"/>
            </a:xfrm>
            <a:prstGeom prst="ellipse">
              <a:avLst/>
            </a:prstGeom>
            <a:solidFill>
              <a:srgbClr val="F2E100"/>
            </a:solidFill>
            <a:ln>
              <a:noFill/>
            </a:ln>
            <a:effectLst>
              <a:glow rad="101600">
                <a:srgbClr val="F2E1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p:cNvCxnSpPr>
              <a:stCxn id="77" idx="1"/>
              <a:endCxn id="76" idx="6"/>
            </p:cNvCxnSpPr>
            <p:nvPr/>
          </p:nvCxnSpPr>
          <p:spPr>
            <a:xfrm flipV="1">
              <a:off x="7390270" y="2947941"/>
              <a:ext cx="2899482" cy="1799"/>
            </a:xfrm>
            <a:prstGeom prst="line">
              <a:avLst/>
            </a:prstGeom>
            <a:ln w="19050">
              <a:solidFill>
                <a:schemeClr val="bg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80" name="Arc 79"/>
            <p:cNvSpPr/>
            <p:nvPr/>
          </p:nvSpPr>
          <p:spPr>
            <a:xfrm flipH="1">
              <a:off x="9648655" y="2549726"/>
              <a:ext cx="1332304" cy="796430"/>
            </a:xfrm>
            <a:prstGeom prst="arc">
              <a:avLst>
                <a:gd name="adj1" fmla="val 17024000"/>
                <a:gd name="adj2" fmla="val 10104628"/>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Chevron 80"/>
            <p:cNvSpPr/>
            <p:nvPr/>
          </p:nvSpPr>
          <p:spPr>
            <a:xfrm rot="19371847" flipV="1">
              <a:off x="10722310" y="3141468"/>
              <a:ext cx="120919" cy="187617"/>
            </a:xfrm>
            <a:prstGeom prst="chevron">
              <a:avLst>
                <a:gd name="adj" fmla="val 100000"/>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Arc 74"/>
            <p:cNvSpPr/>
            <p:nvPr/>
          </p:nvSpPr>
          <p:spPr>
            <a:xfrm flipH="1">
              <a:off x="7204874" y="2302515"/>
              <a:ext cx="2930186" cy="1292648"/>
            </a:xfrm>
            <a:prstGeom prst="arc">
              <a:avLst>
                <a:gd name="adj1" fmla="val 686350"/>
                <a:gd name="adj2" fmla="val 20829814"/>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Oval 76"/>
            <p:cNvSpPr/>
            <p:nvPr/>
          </p:nvSpPr>
          <p:spPr>
            <a:xfrm rot="2700000" flipH="1">
              <a:off x="7131741" y="2820474"/>
              <a:ext cx="258529" cy="258529"/>
            </a:xfrm>
            <a:prstGeom prst="ellipse">
              <a:avLst/>
            </a:prstGeom>
            <a:gradFill flip="none" rotWithShape="1">
              <a:gsLst>
                <a:gs pos="45000">
                  <a:srgbClr val="A03800"/>
                </a:gs>
                <a:gs pos="28000">
                  <a:srgbClr val="7E2C00"/>
                </a:gs>
                <a:gs pos="0">
                  <a:schemeClr val="tx1"/>
                </a:gs>
                <a:gs pos="62000">
                  <a:srgbClr val="FF6600">
                    <a:shade val="67500"/>
                    <a:satMod val="115000"/>
                  </a:srgbClr>
                </a:gs>
                <a:gs pos="84000">
                  <a:srgbClr val="FFC9A7"/>
                </a:gs>
              </a:gsLst>
              <a:path path="circle">
                <a:fillToRect l="100000" t="100000"/>
              </a:path>
              <a:tileRect r="-100000" b="-100000"/>
            </a:gra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flipH="1">
              <a:off x="9855279" y="2885105"/>
              <a:ext cx="129265" cy="1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evron 81"/>
            <p:cNvSpPr/>
            <p:nvPr/>
          </p:nvSpPr>
          <p:spPr>
            <a:xfrm rot="9305716">
              <a:off x="7576151" y="2396399"/>
              <a:ext cx="120919" cy="187617"/>
            </a:xfrm>
            <a:prstGeom prst="chevron">
              <a:avLst>
                <a:gd name="adj" fmla="val 100000"/>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eeform 82"/>
            <p:cNvSpPr/>
            <p:nvPr/>
          </p:nvSpPr>
          <p:spPr>
            <a:xfrm rot="7860000">
              <a:off x="9276355" y="3830171"/>
              <a:ext cx="2040382" cy="230382"/>
            </a:xfrm>
            <a:custGeom>
              <a:avLst/>
              <a:gdLst>
                <a:gd name="connsiteX0" fmla="*/ 0 w 1955006"/>
                <a:gd name="connsiteY0" fmla="*/ 330994 h 664871"/>
                <a:gd name="connsiteX1" fmla="*/ 161925 w 1955006"/>
                <a:gd name="connsiteY1" fmla="*/ 9525 h 664871"/>
                <a:gd name="connsiteX2" fmla="*/ 488156 w 1955006"/>
                <a:gd name="connsiteY2" fmla="*/ 657225 h 664871"/>
                <a:gd name="connsiteX3" fmla="*/ 814387 w 1955006"/>
                <a:gd name="connsiteY3" fmla="*/ 7144 h 664871"/>
                <a:gd name="connsiteX4" fmla="*/ 1138237 w 1955006"/>
                <a:gd name="connsiteY4" fmla="*/ 657225 h 664871"/>
                <a:gd name="connsiteX5" fmla="*/ 1466850 w 1955006"/>
                <a:gd name="connsiteY5" fmla="*/ 4763 h 664871"/>
                <a:gd name="connsiteX6" fmla="*/ 1795462 w 1955006"/>
                <a:gd name="connsiteY6" fmla="*/ 659606 h 664871"/>
                <a:gd name="connsiteX7" fmla="*/ 1955006 w 1955006"/>
                <a:gd name="connsiteY7" fmla="*/ 328613 h 6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006" h="664871">
                  <a:moveTo>
                    <a:pt x="0" y="330994"/>
                  </a:moveTo>
                  <a:cubicBezTo>
                    <a:pt x="40283" y="143073"/>
                    <a:pt x="80566" y="-44847"/>
                    <a:pt x="161925" y="9525"/>
                  </a:cubicBezTo>
                  <a:cubicBezTo>
                    <a:pt x="243284" y="63897"/>
                    <a:pt x="379412" y="657622"/>
                    <a:pt x="488156" y="657225"/>
                  </a:cubicBezTo>
                  <a:cubicBezTo>
                    <a:pt x="596900" y="656828"/>
                    <a:pt x="706040" y="7144"/>
                    <a:pt x="814387" y="7144"/>
                  </a:cubicBezTo>
                  <a:cubicBezTo>
                    <a:pt x="922734" y="7144"/>
                    <a:pt x="1029493" y="657622"/>
                    <a:pt x="1138237" y="657225"/>
                  </a:cubicBezTo>
                  <a:cubicBezTo>
                    <a:pt x="1246981" y="656828"/>
                    <a:pt x="1357313" y="4366"/>
                    <a:pt x="1466850" y="4763"/>
                  </a:cubicBezTo>
                  <a:cubicBezTo>
                    <a:pt x="1576387" y="5160"/>
                    <a:pt x="1714103" y="605631"/>
                    <a:pt x="1795462" y="659606"/>
                  </a:cubicBezTo>
                  <a:cubicBezTo>
                    <a:pt x="1876821" y="713581"/>
                    <a:pt x="1900634" y="334963"/>
                    <a:pt x="1955006" y="328613"/>
                  </a:cubicBezTo>
                </a:path>
              </a:pathLst>
            </a:custGeom>
            <a:noFill/>
            <a:ln w="190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Elbow Connector 99"/>
            <p:cNvCxnSpPr/>
            <p:nvPr/>
          </p:nvCxnSpPr>
          <p:spPr>
            <a:xfrm flipH="1" flipV="1">
              <a:off x="6846548" y="4410771"/>
              <a:ext cx="4206240" cy="164592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rot="16200000">
              <a:off x="6285301" y="5139772"/>
              <a:ext cx="614271" cy="461665"/>
            </a:xfrm>
            <a:prstGeom prst="rect">
              <a:avLst/>
            </a:prstGeom>
            <a:noFill/>
          </p:spPr>
          <p:txBody>
            <a:bodyPr wrap="none" rtlCol="0">
              <a:spAutoFit/>
            </a:bodyPr>
            <a:lstStyle/>
            <a:p>
              <a:r>
                <a:rPr lang="en-US" sz="2400" dirty="0">
                  <a:solidFill>
                    <a:schemeClr val="bg1"/>
                  </a:solidFill>
                </a:rPr>
                <a:t>Flux</a:t>
              </a:r>
              <a:endParaRPr lang="en-US" dirty="0">
                <a:solidFill>
                  <a:schemeClr val="bg1"/>
                </a:solidFill>
              </a:endParaRPr>
            </a:p>
          </p:txBody>
        </p:sp>
        <p:sp>
          <p:nvSpPr>
            <p:cNvPr id="105" name="TextBox 104"/>
            <p:cNvSpPr txBox="1"/>
            <p:nvPr/>
          </p:nvSpPr>
          <p:spPr>
            <a:xfrm>
              <a:off x="8276163" y="6015149"/>
              <a:ext cx="1372492" cy="461665"/>
            </a:xfrm>
            <a:prstGeom prst="rect">
              <a:avLst/>
            </a:prstGeom>
            <a:noFill/>
          </p:spPr>
          <p:txBody>
            <a:bodyPr wrap="none" rtlCol="0">
              <a:spAutoFit/>
            </a:bodyPr>
            <a:lstStyle/>
            <a:p>
              <a:r>
                <a:rPr lang="en-US" sz="2400" dirty="0">
                  <a:solidFill>
                    <a:schemeClr val="bg1"/>
                  </a:solidFill>
                </a:rPr>
                <a:t>Wavelength</a:t>
              </a:r>
            </a:p>
          </p:txBody>
        </p:sp>
        <p:sp>
          <p:nvSpPr>
            <p:cNvPr id="108" name="Freeform 107"/>
            <p:cNvSpPr/>
            <p:nvPr/>
          </p:nvSpPr>
          <p:spPr>
            <a:xfrm>
              <a:off x="7357584" y="4838582"/>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Arrow Connector 111"/>
            <p:cNvCxnSpPr/>
            <p:nvPr/>
          </p:nvCxnSpPr>
          <p:spPr>
            <a:xfrm flipV="1">
              <a:off x="7749210" y="5407819"/>
              <a:ext cx="282055" cy="2381"/>
            </a:xfrm>
            <a:prstGeom prst="straightConnector1">
              <a:avLst/>
            </a:prstGeom>
            <a:ln w="19050">
              <a:gradFill flip="none" rotWithShape="1">
                <a:gsLst>
                  <a:gs pos="20000">
                    <a:schemeClr val="accent1">
                      <a:lumMod val="5000"/>
                      <a:lumOff val="95000"/>
                    </a:schemeClr>
                  </a:gs>
                  <a:gs pos="80000">
                    <a:srgbClr val="FF0000"/>
                  </a:gs>
                </a:gsLst>
                <a:lin ang="0" scaled="0"/>
                <a:tileRect/>
              </a:gradFill>
              <a:tailEnd type="triangle"/>
            </a:ln>
          </p:spPr>
          <p:style>
            <a:lnRef idx="1">
              <a:schemeClr val="accent1"/>
            </a:lnRef>
            <a:fillRef idx="0">
              <a:schemeClr val="accent1"/>
            </a:fillRef>
            <a:effectRef idx="0">
              <a:schemeClr val="accent1"/>
            </a:effectRef>
            <a:fontRef idx="minor">
              <a:schemeClr val="tx1"/>
            </a:fontRef>
          </p:style>
        </p:cxnSp>
      </p:grpSp>
      <p:sp>
        <p:nvSpPr>
          <p:cNvPr id="115" name="TextBox 114"/>
          <p:cNvSpPr txBox="1"/>
          <p:nvPr/>
        </p:nvSpPr>
        <p:spPr>
          <a:xfrm>
            <a:off x="2435521" y="2557295"/>
            <a:ext cx="1029449" cy="369332"/>
          </a:xfrm>
          <a:prstGeom prst="rect">
            <a:avLst/>
          </a:prstGeom>
          <a:noFill/>
        </p:spPr>
        <p:txBody>
          <a:bodyPr wrap="none" rtlCol="0">
            <a:spAutoFit/>
          </a:bodyPr>
          <a:lstStyle/>
          <a:p>
            <a:r>
              <a:rPr lang="en-US" dirty="0">
                <a:solidFill>
                  <a:schemeClr val="bg1"/>
                </a:solidFill>
              </a:rPr>
              <a:t>Barycenter</a:t>
            </a:r>
          </a:p>
        </p:txBody>
      </p:sp>
      <p:sp>
        <p:nvSpPr>
          <p:cNvPr id="116" name="TextBox 115"/>
          <p:cNvSpPr txBox="1"/>
          <p:nvPr/>
        </p:nvSpPr>
        <p:spPr>
          <a:xfrm>
            <a:off x="9025579" y="2557295"/>
            <a:ext cx="1029449" cy="369332"/>
          </a:xfrm>
          <a:prstGeom prst="rect">
            <a:avLst/>
          </a:prstGeom>
          <a:noFill/>
        </p:spPr>
        <p:txBody>
          <a:bodyPr wrap="none" rtlCol="0">
            <a:spAutoFit/>
          </a:bodyPr>
          <a:lstStyle/>
          <a:p>
            <a:r>
              <a:rPr lang="en-US" dirty="0">
                <a:solidFill>
                  <a:schemeClr val="bg1"/>
                </a:solidFill>
              </a:rPr>
              <a:t>Barycenter</a:t>
            </a: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55925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35" presetClass="path" presetSubtype="0" accel="50000" decel="50000" fill="hold" grpId="0" nodeType="withEffect">
                                  <p:stCondLst>
                                    <p:cond delay="0"/>
                                  </p:stCondLst>
                                  <p:childTnLst>
                                    <p:animMotion origin="layout" path="M 0.03008 -0.00093 L -4.16667E-6 4.07407E-6 " pathEditMode="relative" rAng="0" ptsTypes="AA">
                                      <p:cBhvr>
                                        <p:cTn id="9" dur="500" fill="hold"/>
                                        <p:tgtEl>
                                          <p:spTgt spid="90"/>
                                        </p:tgtEl>
                                        <p:attrNameLst>
                                          <p:attrName>ppt_x</p:attrName>
                                          <p:attrName>ppt_y</p:attrName>
                                        </p:attrNameLst>
                                      </p:cBhvr>
                                      <p:rCtr x="-1510" y="46"/>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par>
                                <p:cTn id="21" presetID="35" presetClass="path" presetSubtype="0" accel="50000" decel="50000" fill="hold" grpId="1" nodeType="withEffect">
                                  <p:stCondLst>
                                    <p:cond delay="0"/>
                                  </p:stCondLst>
                                  <p:childTnLst>
                                    <p:animMotion origin="layout" path="M -4.16667E-6 4.07407E-6 L -0.03072 -0.00024 " pathEditMode="relative" rAng="0" ptsTypes="AA">
                                      <p:cBhvr>
                                        <p:cTn id="22" dur="500" spd="-100000" fill="hold"/>
                                        <p:tgtEl>
                                          <p:spTgt spid="99"/>
                                        </p:tgtEl>
                                        <p:attrNameLst>
                                          <p:attrName>ppt_x</p:attrName>
                                          <p:attrName>ppt_y</p:attrName>
                                        </p:attrNameLst>
                                      </p:cBhvr>
                                      <p:rCtr x="-153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9" grpId="0" animBg="1"/>
      <p:bldP spid="99" grpId="1" animBg="1"/>
      <p:bldP spid="1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artisticGlowEdges/>
                    </a14:imgEffect>
                    <a14:imgEffect>
                      <a14:sharpenSoften amount="50000"/>
                    </a14:imgEffect>
                    <a14:imgEffect>
                      <a14:colorTemperature colorTemp="5300"/>
                    </a14:imgEffect>
                    <a14:imgEffect>
                      <a14:saturation sat="400000"/>
                    </a14:imgEffect>
                    <a14:imgEffect>
                      <a14:brightnessContrast bright="75000" contrast="-20000"/>
                    </a14:imgEffect>
                  </a14:imgLayer>
                </a14:imgProps>
              </a:ext>
              <a:ext uri="{28A0092B-C50C-407E-A947-70E740481C1C}">
                <a14:useLocalDpi xmlns:a14="http://schemas.microsoft.com/office/drawing/2010/main" val="0"/>
              </a:ext>
            </a:extLst>
          </a:blip>
          <a:srcRect l="42125" r="6875"/>
          <a:stretch>
            <a:fillRect/>
          </a:stretch>
        </p:blipFill>
        <p:spPr>
          <a:xfrm rot="14873589">
            <a:off x="1526642" y="2325686"/>
            <a:ext cx="1412081" cy="1323722"/>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p:spPr>
      </p:pic>
      <p:pic>
        <p:nvPicPr>
          <p:cNvPr id="19" name="Picture 18"/>
          <p:cNvPicPr>
            <a:picLocks noChangeAspect="1"/>
          </p:cNvPicPr>
          <p:nvPr/>
        </p:nvPicPr>
        <p:blipFill>
          <a:blip r:embed="rId3" cstate="print">
            <a:extLst>
              <a:ext uri="{BEBA8EAE-BF5A-486C-A8C5-ECC9F3942E4B}">
                <a14:imgProps xmlns:a14="http://schemas.microsoft.com/office/drawing/2010/main">
                  <a14:imgLayer r:embed="rId4">
                    <a14:imgEffect>
                      <a14:artisticGlowEdges/>
                    </a14:imgEffect>
                    <a14:imgEffect>
                      <a14:sharpenSoften amount="50000"/>
                    </a14:imgEffect>
                    <a14:imgEffect>
                      <a14:colorTemperature colorTemp="5300"/>
                    </a14:imgEffect>
                    <a14:imgEffect>
                      <a14:saturation sat="400000"/>
                    </a14:imgEffect>
                    <a14:imgEffect>
                      <a14:brightnessContrast bright="75000" contrast="-20000"/>
                    </a14:imgEffect>
                  </a14:imgLayer>
                </a14:imgProps>
              </a:ext>
              <a:ext uri="{28A0092B-C50C-407E-A947-70E740481C1C}">
                <a14:useLocalDpi xmlns:a14="http://schemas.microsoft.com/office/drawing/2010/main" val="0"/>
              </a:ext>
            </a:extLst>
          </a:blip>
          <a:srcRect l="42125" r="6875"/>
          <a:stretch>
            <a:fillRect/>
          </a:stretch>
        </p:blipFill>
        <p:spPr>
          <a:xfrm rot="4464732">
            <a:off x="1526641" y="2325686"/>
            <a:ext cx="1412081" cy="1323722"/>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p:spPr>
      </p:pic>
      <p:sp>
        <p:nvSpPr>
          <p:cNvPr id="2" name="Title 1"/>
          <p:cNvSpPr>
            <a:spLocks noGrp="1"/>
          </p:cNvSpPr>
          <p:nvPr>
            <p:ph type="title"/>
          </p:nvPr>
        </p:nvSpPr>
        <p:spPr/>
        <p:txBody>
          <a:bodyPr/>
          <a:lstStyle/>
          <a:p>
            <a:r>
              <a:rPr lang="en-US" dirty="0"/>
              <a:t>Detection Methods: Radial Velocity</a:t>
            </a:r>
          </a:p>
        </p:txBody>
      </p:sp>
      <p:sp>
        <p:nvSpPr>
          <p:cNvPr id="3" name="Slide Number Placeholder 2"/>
          <p:cNvSpPr>
            <a:spLocks noGrp="1"/>
          </p:cNvSpPr>
          <p:nvPr>
            <p:ph type="sldNum" sz="quarter" idx="12"/>
          </p:nvPr>
        </p:nvSpPr>
        <p:spPr/>
        <p:txBody>
          <a:bodyPr/>
          <a:lstStyle/>
          <a:p>
            <a:fld id="{97EEAD57-C313-46C1-9911-8FCD684D755A}" type="slidenum">
              <a:rPr lang="en-US" smtClean="0"/>
              <a:pPr/>
              <a:t>12</a:t>
            </a:fld>
            <a:endParaRPr lang="en-US" dirty="0"/>
          </a:p>
        </p:txBody>
      </p:sp>
      <p:sp>
        <p:nvSpPr>
          <p:cNvPr id="5" name="Rounded Rectangle 4"/>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66800" y="3945667"/>
            <a:ext cx="2349500" cy="2246769"/>
          </a:xfrm>
          <a:prstGeom prst="rect">
            <a:avLst/>
          </a:prstGeom>
          <a:noFill/>
        </p:spPr>
        <p:txBody>
          <a:bodyPr wrap="square" rtlCol="0">
            <a:spAutoFit/>
          </a:bodyPr>
          <a:lstStyle/>
          <a:p>
            <a:pPr algn="ctr"/>
            <a:r>
              <a:rPr lang="en-US" sz="2000" dirty="0">
                <a:solidFill>
                  <a:schemeClr val="bg1"/>
                </a:solidFill>
              </a:rPr>
              <a:t>The radial velocity method identifies Doppler shifts the stellar spectrum caused by an orbiting planet. This method mainly returns Hot </a:t>
            </a:r>
            <a:r>
              <a:rPr lang="en-US" sz="2000" dirty="0" err="1">
                <a:solidFill>
                  <a:schemeClr val="bg1"/>
                </a:solidFill>
              </a:rPr>
              <a:t>Jupiters</a:t>
            </a:r>
            <a:r>
              <a:rPr lang="en-US" sz="2000" dirty="0">
                <a:solidFill>
                  <a:schemeClr val="bg1"/>
                </a:solidFill>
              </a:rPr>
              <a:t>.</a:t>
            </a:r>
          </a:p>
        </p:txBody>
      </p:sp>
      <p:pic>
        <p:nvPicPr>
          <p:cNvPr id="11" name="Picture 10"/>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50000"/>
                    </a14:imgEffect>
                    <a14:imgEffect>
                      <a14:colorTemperature colorTemp="11200"/>
                    </a14:imgEffect>
                    <a14:imgEffect>
                      <a14:saturation sat="150000"/>
                    </a14:imgEffect>
                    <a14:imgEffect>
                      <a14:brightnessContrast contrast="20000"/>
                    </a14:imgEffect>
                  </a14:imgLayer>
                </a14:imgProps>
              </a:ext>
              <a:ext uri="{28A0092B-C50C-407E-A947-70E740481C1C}">
                <a14:useLocalDpi xmlns:a14="http://schemas.microsoft.com/office/drawing/2010/main" val="0"/>
              </a:ext>
            </a:extLst>
          </a:blip>
          <a:srcRect l="27500" t="2937" r="27500" b="2938"/>
          <a:stretch>
            <a:fillRect/>
          </a:stretch>
        </p:blipFill>
        <p:spPr>
          <a:xfrm rot="20128418">
            <a:off x="1518307" y="2288317"/>
            <a:ext cx="1466850" cy="1466850"/>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effectLst>
            <a:glow rad="63500">
              <a:schemeClr val="accent2">
                <a:satMod val="175000"/>
                <a:alpha val="40000"/>
              </a:schemeClr>
            </a:glow>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4400" y="2012315"/>
            <a:ext cx="4114800" cy="41148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9200" y="2012315"/>
            <a:ext cx="4114800" cy="4114800"/>
          </a:xfrm>
          <a:prstGeom prst="rect">
            <a:avLst/>
          </a:prstGeom>
        </p:spPr>
      </p:pic>
      <p:sp>
        <p:nvSpPr>
          <p:cNvPr id="20" name="Oval 19"/>
          <p:cNvSpPr/>
          <p:nvPr/>
        </p:nvSpPr>
        <p:spPr>
          <a:xfrm rot="1319455">
            <a:off x="4220952" y="2825372"/>
            <a:ext cx="1358056" cy="897329"/>
          </a:xfrm>
          <a:prstGeom prst="ellipse">
            <a:avLst/>
          </a:prstGeom>
          <a:noFill/>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4172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Isosceles Triangle 43"/>
          <p:cNvSpPr/>
          <p:nvPr/>
        </p:nvSpPr>
        <p:spPr>
          <a:xfrm rot="5400000">
            <a:off x="4481574" y="5089797"/>
            <a:ext cx="685800" cy="899403"/>
          </a:xfrm>
          <a:prstGeom prst="triangle">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3142668" y="4764833"/>
            <a:ext cx="685800" cy="1140667"/>
          </a:xfrm>
          <a:custGeom>
            <a:avLst/>
            <a:gdLst>
              <a:gd name="connsiteX0" fmla="*/ 0 w 685800"/>
              <a:gd name="connsiteY0" fmla="*/ 0 h 1140667"/>
              <a:gd name="connsiteX1" fmla="*/ 685800 w 685800"/>
              <a:gd name="connsiteY1" fmla="*/ 0 h 1140667"/>
              <a:gd name="connsiteX2" fmla="*/ 685800 w 685800"/>
              <a:gd name="connsiteY2" fmla="*/ 1140667 h 1140667"/>
              <a:gd name="connsiteX3" fmla="*/ 683554 w 685800"/>
              <a:gd name="connsiteY3" fmla="*/ 1140667 h 1140667"/>
              <a:gd name="connsiteX4" fmla="*/ 0 w 685800"/>
              <a:gd name="connsiteY4" fmla="*/ 457113 h 114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140667">
                <a:moveTo>
                  <a:pt x="0" y="0"/>
                </a:moveTo>
                <a:lnTo>
                  <a:pt x="685800" y="0"/>
                </a:lnTo>
                <a:lnTo>
                  <a:pt x="685800" y="1140667"/>
                </a:lnTo>
                <a:lnTo>
                  <a:pt x="683554" y="1140667"/>
                </a:lnTo>
                <a:lnTo>
                  <a:pt x="0" y="457113"/>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3028369" y="4670543"/>
            <a:ext cx="914400" cy="94290"/>
          </a:xfrm>
          <a:custGeom>
            <a:avLst/>
            <a:gdLst>
              <a:gd name="connsiteX0" fmla="*/ 457200 w 914400"/>
              <a:gd name="connsiteY0" fmla="*/ 0 h 94290"/>
              <a:gd name="connsiteX1" fmla="*/ 914400 w 914400"/>
              <a:gd name="connsiteY1" fmla="*/ 94290 h 94290"/>
              <a:gd name="connsiteX2" fmla="*/ 841127 w 914400"/>
              <a:gd name="connsiteY2" fmla="*/ 94290 h 94290"/>
              <a:gd name="connsiteX3" fmla="*/ 457200 w 914400"/>
              <a:gd name="connsiteY3" fmla="*/ 73273 h 94290"/>
              <a:gd name="connsiteX4" fmla="*/ 73273 w 914400"/>
              <a:gd name="connsiteY4" fmla="*/ 94290 h 94290"/>
              <a:gd name="connsiteX5" fmla="*/ 0 w 914400"/>
              <a:gd name="connsiteY5" fmla="*/ 94290 h 94290"/>
              <a:gd name="connsiteX6" fmla="*/ 457200 w 914400"/>
              <a:gd name="connsiteY6" fmla="*/ 0 h 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94290">
                <a:moveTo>
                  <a:pt x="457200" y="0"/>
                </a:moveTo>
                <a:cubicBezTo>
                  <a:pt x="709705" y="0"/>
                  <a:pt x="914400" y="42215"/>
                  <a:pt x="914400" y="94290"/>
                </a:cubicBezTo>
                <a:lnTo>
                  <a:pt x="841127" y="94290"/>
                </a:lnTo>
                <a:cubicBezTo>
                  <a:pt x="841127" y="82683"/>
                  <a:pt x="669237" y="73273"/>
                  <a:pt x="457200" y="73273"/>
                </a:cubicBezTo>
                <a:cubicBezTo>
                  <a:pt x="245163" y="73273"/>
                  <a:pt x="73273" y="82683"/>
                  <a:pt x="73273" y="94290"/>
                </a:cubicBezTo>
                <a:lnTo>
                  <a:pt x="0" y="94290"/>
                </a:lnTo>
                <a:cubicBezTo>
                  <a:pt x="0" y="42215"/>
                  <a:pt x="204695" y="0"/>
                  <a:pt x="457200" y="0"/>
                </a:cubicBezTo>
                <a:close/>
              </a:path>
            </a:pathLst>
          </a:custGeom>
          <a:solidFill>
            <a:srgbClr val="5C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Freeform 109"/>
          <p:cNvSpPr/>
          <p:nvPr/>
        </p:nvSpPr>
        <p:spPr>
          <a:xfrm rot="5400000" flipH="1">
            <a:off x="3370101" y="4969164"/>
            <a:ext cx="685800" cy="1140667"/>
          </a:xfrm>
          <a:custGeom>
            <a:avLst/>
            <a:gdLst>
              <a:gd name="connsiteX0" fmla="*/ 0 w 685800"/>
              <a:gd name="connsiteY0" fmla="*/ 0 h 1140667"/>
              <a:gd name="connsiteX1" fmla="*/ 685800 w 685800"/>
              <a:gd name="connsiteY1" fmla="*/ 0 h 1140667"/>
              <a:gd name="connsiteX2" fmla="*/ 685800 w 685800"/>
              <a:gd name="connsiteY2" fmla="*/ 1140667 h 1140667"/>
              <a:gd name="connsiteX3" fmla="*/ 683554 w 685800"/>
              <a:gd name="connsiteY3" fmla="*/ 1140667 h 1140667"/>
              <a:gd name="connsiteX4" fmla="*/ 0 w 685800"/>
              <a:gd name="connsiteY4" fmla="*/ 457113 h 114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140667">
                <a:moveTo>
                  <a:pt x="0" y="0"/>
                </a:moveTo>
                <a:lnTo>
                  <a:pt x="685800" y="0"/>
                </a:lnTo>
                <a:lnTo>
                  <a:pt x="685800" y="1140667"/>
                </a:lnTo>
                <a:lnTo>
                  <a:pt x="683554" y="1140667"/>
                </a:lnTo>
                <a:lnTo>
                  <a:pt x="0" y="457113"/>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Detection Methods: Direct Imaging via Coronagraph</a:t>
            </a:r>
          </a:p>
        </p:txBody>
      </p:sp>
      <p:sp>
        <p:nvSpPr>
          <p:cNvPr id="3" name="Slide Number Placeholder 2"/>
          <p:cNvSpPr>
            <a:spLocks noGrp="1"/>
          </p:cNvSpPr>
          <p:nvPr>
            <p:ph type="sldNum" sz="quarter" idx="12"/>
          </p:nvPr>
        </p:nvSpPr>
        <p:spPr/>
        <p:txBody>
          <a:bodyPr/>
          <a:lstStyle/>
          <a:p>
            <a:fld id="{97EEAD57-C313-46C1-9911-8FCD684D755A}" type="slidenum">
              <a:rPr lang="en-US" smtClean="0"/>
              <a:pPr/>
              <a:t>13</a:t>
            </a:fld>
            <a:endParaRPr lang="en-US" dirty="0"/>
          </a:p>
        </p:txBody>
      </p:sp>
      <p:sp>
        <p:nvSpPr>
          <p:cNvPr id="58" name="Freeform 57"/>
          <p:cNvSpPr/>
          <p:nvPr/>
        </p:nvSpPr>
        <p:spPr>
          <a:xfrm>
            <a:off x="-34868" y="2109673"/>
            <a:ext cx="3657600" cy="274320"/>
          </a:xfrm>
          <a:custGeom>
            <a:avLst/>
            <a:gdLst>
              <a:gd name="connsiteX0" fmla="*/ 0 w 3657600"/>
              <a:gd name="connsiteY0" fmla="*/ 0 h 274320"/>
              <a:gd name="connsiteX1" fmla="*/ 3383280 w 3657600"/>
              <a:gd name="connsiteY1" fmla="*/ 0 h 274320"/>
              <a:gd name="connsiteX2" fmla="*/ 3657600 w 3657600"/>
              <a:gd name="connsiteY2" fmla="*/ 274320 h 274320"/>
              <a:gd name="connsiteX3" fmla="*/ 0 w 365760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3657600" h="274320">
                <a:moveTo>
                  <a:pt x="0" y="0"/>
                </a:moveTo>
                <a:lnTo>
                  <a:pt x="3383280" y="0"/>
                </a:lnTo>
                <a:lnTo>
                  <a:pt x="3657600" y="274320"/>
                </a:lnTo>
                <a:lnTo>
                  <a:pt x="0" y="274320"/>
                </a:lnTo>
                <a:close/>
              </a:path>
            </a:pathLst>
          </a:custGeom>
          <a:gradFill flip="none" rotWithShape="1">
            <a:gsLst>
              <a:gs pos="0">
                <a:schemeClr val="accent1">
                  <a:lumMod val="0"/>
                  <a:lumOff val="100000"/>
                </a:schemeClr>
              </a:gs>
              <a:gs pos="75000">
                <a:srgbClr val="FFFF0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a:off x="3051230" y="3958624"/>
            <a:ext cx="868680" cy="548640"/>
          </a:xfrm>
          <a:prstGeom prst="triangle">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p:cNvSpPr/>
          <p:nvPr/>
        </p:nvSpPr>
        <p:spPr>
          <a:xfrm>
            <a:off x="3185748" y="3926593"/>
            <a:ext cx="91440" cy="529406"/>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028370" y="4424995"/>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34588" y="3907446"/>
            <a:ext cx="701964" cy="88845"/>
          </a:xfrm>
          <a:prstGeom prst="ellipse">
            <a:avLst/>
          </a:prstGeom>
          <a:gradFill flip="none" rotWithShape="0">
            <a:gsLst>
              <a:gs pos="0">
                <a:schemeClr val="accent3">
                  <a:lumMod val="50000"/>
                  <a:lumOff val="50000"/>
                </a:schemeClr>
              </a:gs>
              <a:gs pos="10000">
                <a:schemeClr val="tx1">
                  <a:alpha val="89000"/>
                  <a:lumMod val="80000"/>
                  <a:lumOff val="20000"/>
                </a:schemeClr>
              </a:gs>
              <a:gs pos="59000">
                <a:schemeClr val="accent3">
                  <a:lumMod val="75000"/>
                </a:schemeClr>
              </a:gs>
              <a:gs pos="100000">
                <a:schemeClr val="accent3">
                  <a:lumMod val="60000"/>
                  <a:lumOff val="40000"/>
                  <a:alpha val="45000"/>
                </a:schemeClr>
              </a:gs>
            </a:gsLst>
            <a:path path="circle">
              <a:fillToRect l="50000" t="50000" r="50000" b="50000"/>
            </a:path>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3051230" y="4565585"/>
            <a:ext cx="868680" cy="199248"/>
          </a:xfrm>
          <a:custGeom>
            <a:avLst/>
            <a:gdLst>
              <a:gd name="connsiteX0" fmla="*/ 868680 w 868680"/>
              <a:gd name="connsiteY0" fmla="*/ 0 h 199248"/>
              <a:gd name="connsiteX1" fmla="*/ 868680 w 868680"/>
              <a:gd name="connsiteY1" fmla="*/ 199248 h 199248"/>
              <a:gd name="connsiteX2" fmla="*/ 0 w 868680"/>
              <a:gd name="connsiteY2" fmla="*/ 199248 h 199248"/>
              <a:gd name="connsiteX3" fmla="*/ 0 w 868680"/>
              <a:gd name="connsiteY3" fmla="*/ 3274 h 199248"/>
              <a:gd name="connsiteX4" fmla="*/ 11747 w 868680"/>
              <a:gd name="connsiteY4" fmla="*/ 17820 h 199248"/>
              <a:gd name="connsiteX5" fmla="*/ 433018 w 868680"/>
              <a:gd name="connsiteY5" fmla="*/ 87629 h 199248"/>
              <a:gd name="connsiteX6" fmla="*/ 854289 w 868680"/>
              <a:gd name="connsiteY6" fmla="*/ 17820 h 19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99248">
                <a:moveTo>
                  <a:pt x="868680" y="0"/>
                </a:moveTo>
                <a:lnTo>
                  <a:pt x="868680" y="199248"/>
                </a:lnTo>
                <a:lnTo>
                  <a:pt x="0" y="199248"/>
                </a:lnTo>
                <a:lnTo>
                  <a:pt x="0" y="3274"/>
                </a:lnTo>
                <a:lnTo>
                  <a:pt x="11747" y="17820"/>
                </a:lnTo>
                <a:cubicBezTo>
                  <a:pt x="81154" y="58844"/>
                  <a:pt x="243639" y="87629"/>
                  <a:pt x="433018" y="87629"/>
                </a:cubicBezTo>
                <a:cubicBezTo>
                  <a:pt x="622397" y="87629"/>
                  <a:pt x="784882" y="58844"/>
                  <a:pt x="854289" y="17820"/>
                </a:cubicBez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3185748" y="4632298"/>
            <a:ext cx="91440" cy="753940"/>
          </a:xfrm>
          <a:custGeom>
            <a:avLst/>
            <a:gdLst>
              <a:gd name="connsiteX0" fmla="*/ 0 w 91440"/>
              <a:gd name="connsiteY0" fmla="*/ 0 h 753940"/>
              <a:gd name="connsiteX1" fmla="*/ 44195 w 91440"/>
              <a:gd name="connsiteY1" fmla="*/ 9116 h 753940"/>
              <a:gd name="connsiteX2" fmla="*/ 91440 w 91440"/>
              <a:gd name="connsiteY2" fmla="*/ 15527 h 753940"/>
              <a:gd name="connsiteX3" fmla="*/ 91440 w 91440"/>
              <a:gd name="connsiteY3" fmla="*/ 753940 h 753940"/>
              <a:gd name="connsiteX4" fmla="*/ 0 w 91440"/>
              <a:gd name="connsiteY4" fmla="*/ 753940 h 75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 h="753940">
                <a:moveTo>
                  <a:pt x="0" y="0"/>
                </a:moveTo>
                <a:lnTo>
                  <a:pt x="44195" y="9116"/>
                </a:lnTo>
                <a:lnTo>
                  <a:pt x="91440" y="15527"/>
                </a:lnTo>
                <a:lnTo>
                  <a:pt x="91440" y="753940"/>
                </a:lnTo>
                <a:lnTo>
                  <a:pt x="0" y="75394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0800000">
            <a:off x="3185749" y="3449736"/>
            <a:ext cx="91440" cy="495489"/>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rot="10800000">
            <a:off x="3028369" y="4764833"/>
            <a:ext cx="914400" cy="94290"/>
          </a:xfrm>
          <a:custGeom>
            <a:avLst/>
            <a:gdLst>
              <a:gd name="connsiteX0" fmla="*/ 457200 w 914400"/>
              <a:gd name="connsiteY0" fmla="*/ 0 h 94290"/>
              <a:gd name="connsiteX1" fmla="*/ 914400 w 914400"/>
              <a:gd name="connsiteY1" fmla="*/ 94290 h 94290"/>
              <a:gd name="connsiteX2" fmla="*/ 841127 w 914400"/>
              <a:gd name="connsiteY2" fmla="*/ 94290 h 94290"/>
              <a:gd name="connsiteX3" fmla="*/ 457200 w 914400"/>
              <a:gd name="connsiteY3" fmla="*/ 73273 h 94290"/>
              <a:gd name="connsiteX4" fmla="*/ 73273 w 914400"/>
              <a:gd name="connsiteY4" fmla="*/ 94290 h 94290"/>
              <a:gd name="connsiteX5" fmla="*/ 0 w 914400"/>
              <a:gd name="connsiteY5" fmla="*/ 94290 h 94290"/>
              <a:gd name="connsiteX6" fmla="*/ 457200 w 914400"/>
              <a:gd name="connsiteY6" fmla="*/ 0 h 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94290">
                <a:moveTo>
                  <a:pt x="457200" y="0"/>
                </a:moveTo>
                <a:cubicBezTo>
                  <a:pt x="709705" y="0"/>
                  <a:pt x="914400" y="42215"/>
                  <a:pt x="914400" y="94290"/>
                </a:cubicBezTo>
                <a:lnTo>
                  <a:pt x="841127" y="94290"/>
                </a:lnTo>
                <a:cubicBezTo>
                  <a:pt x="841127" y="82683"/>
                  <a:pt x="669237" y="73273"/>
                  <a:pt x="457200" y="73273"/>
                </a:cubicBezTo>
                <a:cubicBezTo>
                  <a:pt x="245163" y="73273"/>
                  <a:pt x="73273" y="82683"/>
                  <a:pt x="73273" y="94290"/>
                </a:cubicBezTo>
                <a:lnTo>
                  <a:pt x="0" y="94290"/>
                </a:lnTo>
                <a:cubicBezTo>
                  <a:pt x="0" y="42215"/>
                  <a:pt x="204695" y="0"/>
                  <a:pt x="457200" y="0"/>
                </a:cubicBezTo>
                <a:close/>
              </a:path>
            </a:pathLst>
          </a:custGeom>
          <a:solidFill>
            <a:srgbClr val="5C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Isosceles Triangle 19"/>
          <p:cNvSpPr/>
          <p:nvPr/>
        </p:nvSpPr>
        <p:spPr>
          <a:xfrm rot="10800000">
            <a:off x="3348411" y="3478742"/>
            <a:ext cx="274320" cy="473126"/>
          </a:xfrm>
          <a:prstGeom prst="triangl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028370" y="3266156"/>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16200000">
            <a:off x="2864008" y="2594077"/>
            <a:ext cx="1243128" cy="274320"/>
          </a:xfrm>
          <a:custGeom>
            <a:avLst/>
            <a:gdLst>
              <a:gd name="connsiteX0" fmla="*/ 1243128 w 1243128"/>
              <a:gd name="connsiteY0" fmla="*/ 0 h 274320"/>
              <a:gd name="connsiteX1" fmla="*/ 1243128 w 1243128"/>
              <a:gd name="connsiteY1" fmla="*/ 1 h 274320"/>
              <a:gd name="connsiteX2" fmla="*/ 968809 w 1243128"/>
              <a:gd name="connsiteY2" fmla="*/ 274320 h 274320"/>
              <a:gd name="connsiteX3" fmla="*/ 0 w 1243128"/>
              <a:gd name="connsiteY3" fmla="*/ 274320 h 274320"/>
              <a:gd name="connsiteX4" fmla="*/ 0 w 1243128"/>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128" h="274320">
                <a:moveTo>
                  <a:pt x="1243128" y="0"/>
                </a:moveTo>
                <a:lnTo>
                  <a:pt x="1243128" y="1"/>
                </a:lnTo>
                <a:lnTo>
                  <a:pt x="968809" y="274320"/>
                </a:lnTo>
                <a:lnTo>
                  <a:pt x="0" y="274320"/>
                </a:lnTo>
                <a:lnTo>
                  <a:pt x="0" y="0"/>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rot="1521360">
            <a:off x="3410553" y="2352249"/>
            <a:ext cx="109728" cy="1074574"/>
          </a:xfrm>
          <a:custGeom>
            <a:avLst/>
            <a:gdLst>
              <a:gd name="connsiteX0" fmla="*/ 0 w 109728"/>
              <a:gd name="connsiteY0" fmla="*/ 0 h 1074574"/>
              <a:gd name="connsiteX1" fmla="*/ 109728 w 109728"/>
              <a:gd name="connsiteY1" fmla="*/ 0 h 1074574"/>
              <a:gd name="connsiteX2" fmla="*/ 109728 w 109728"/>
              <a:gd name="connsiteY2" fmla="*/ 1022575 h 1074574"/>
              <a:gd name="connsiteX3" fmla="*/ 0 w 109728"/>
              <a:gd name="connsiteY3" fmla="*/ 1074574 h 1074574"/>
            </a:gdLst>
            <a:ahLst/>
            <a:cxnLst>
              <a:cxn ang="0">
                <a:pos x="connsiteX0" y="connsiteY0"/>
              </a:cxn>
              <a:cxn ang="0">
                <a:pos x="connsiteX1" y="connsiteY1"/>
              </a:cxn>
              <a:cxn ang="0">
                <a:pos x="connsiteX2" y="connsiteY2"/>
              </a:cxn>
              <a:cxn ang="0">
                <a:pos x="connsiteX3" y="connsiteY3"/>
              </a:cxn>
            </a:cxnLst>
            <a:rect l="l" t="t" r="r" b="b"/>
            <a:pathLst>
              <a:path w="109728" h="1074574">
                <a:moveTo>
                  <a:pt x="0" y="0"/>
                </a:moveTo>
                <a:lnTo>
                  <a:pt x="109728" y="0"/>
                </a:lnTo>
                <a:lnTo>
                  <a:pt x="109728" y="1022575"/>
                </a:lnTo>
                <a:lnTo>
                  <a:pt x="0" y="1074574"/>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
            <a:off x="-207475" y="2498294"/>
            <a:ext cx="3942031" cy="91440"/>
          </a:xfrm>
          <a:custGeom>
            <a:avLst/>
            <a:gdLst>
              <a:gd name="connsiteX0" fmla="*/ 3863017 w 3942031"/>
              <a:gd name="connsiteY0" fmla="*/ 0 h 91440"/>
              <a:gd name="connsiteX1" fmla="*/ 3942031 w 3942031"/>
              <a:gd name="connsiteY1" fmla="*/ 91440 h 91440"/>
              <a:gd name="connsiteX2" fmla="*/ 0 w 3942031"/>
              <a:gd name="connsiteY2" fmla="*/ 91440 h 91440"/>
              <a:gd name="connsiteX3" fmla="*/ 0 w 3942031"/>
              <a:gd name="connsiteY3" fmla="*/ 0 h 91440"/>
            </a:gdLst>
            <a:ahLst/>
            <a:cxnLst>
              <a:cxn ang="0">
                <a:pos x="connsiteX0" y="connsiteY0"/>
              </a:cxn>
              <a:cxn ang="0">
                <a:pos x="connsiteX1" y="connsiteY1"/>
              </a:cxn>
              <a:cxn ang="0">
                <a:pos x="connsiteX2" y="connsiteY2"/>
              </a:cxn>
              <a:cxn ang="0">
                <a:pos x="connsiteX3" y="connsiteY3"/>
              </a:cxn>
            </a:cxnLst>
            <a:rect l="l" t="t" r="r" b="b"/>
            <a:pathLst>
              <a:path w="3942031" h="91440">
                <a:moveTo>
                  <a:pt x="3863017" y="0"/>
                </a:moveTo>
                <a:lnTo>
                  <a:pt x="3942031" y="91440"/>
                </a:lnTo>
                <a:lnTo>
                  <a:pt x="0" y="91440"/>
                </a:lnTo>
                <a:lnTo>
                  <a:pt x="0" y="0"/>
                </a:lnTo>
                <a:close/>
              </a:path>
            </a:pathLst>
          </a:custGeom>
          <a:gradFill flip="none" rotWithShape="1">
            <a:gsLst>
              <a:gs pos="0">
                <a:schemeClr val="accent1">
                  <a:lumMod val="0"/>
                  <a:lumOff val="100000"/>
                </a:schemeClr>
              </a:gs>
              <a:gs pos="75000">
                <a:srgbClr val="00B0F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gonal Stripe 8"/>
          <p:cNvSpPr/>
          <p:nvPr/>
        </p:nvSpPr>
        <p:spPr>
          <a:xfrm rot="5400000">
            <a:off x="3028373" y="1789633"/>
            <a:ext cx="914400" cy="914400"/>
          </a:xfrm>
          <a:prstGeom prst="diagStripe">
            <a:avLst>
              <a:gd name="adj" fmla="val 7847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Freeform 110"/>
          <p:cNvSpPr/>
          <p:nvPr/>
        </p:nvSpPr>
        <p:spPr>
          <a:xfrm rot="16200000">
            <a:off x="3631830" y="4752184"/>
            <a:ext cx="91440" cy="1069762"/>
          </a:xfrm>
          <a:custGeom>
            <a:avLst/>
            <a:gdLst>
              <a:gd name="connsiteX0" fmla="*/ 0 w 91440"/>
              <a:gd name="connsiteY0" fmla="*/ 0 h 753940"/>
              <a:gd name="connsiteX1" fmla="*/ 44195 w 91440"/>
              <a:gd name="connsiteY1" fmla="*/ 9116 h 753940"/>
              <a:gd name="connsiteX2" fmla="*/ 91440 w 91440"/>
              <a:gd name="connsiteY2" fmla="*/ 15527 h 753940"/>
              <a:gd name="connsiteX3" fmla="*/ 91440 w 91440"/>
              <a:gd name="connsiteY3" fmla="*/ 753940 h 753940"/>
              <a:gd name="connsiteX4" fmla="*/ 0 w 91440"/>
              <a:gd name="connsiteY4" fmla="*/ 753940 h 75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 h="753940">
                <a:moveTo>
                  <a:pt x="0" y="0"/>
                </a:moveTo>
                <a:lnTo>
                  <a:pt x="44195" y="9116"/>
                </a:lnTo>
                <a:lnTo>
                  <a:pt x="91440" y="15527"/>
                </a:lnTo>
                <a:lnTo>
                  <a:pt x="91440" y="753940"/>
                </a:lnTo>
                <a:lnTo>
                  <a:pt x="0" y="75394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gonal Stripe 63"/>
          <p:cNvSpPr/>
          <p:nvPr/>
        </p:nvSpPr>
        <p:spPr>
          <a:xfrm rot="16200000">
            <a:off x="3028368" y="5082300"/>
            <a:ext cx="914400" cy="914400"/>
          </a:xfrm>
          <a:prstGeom prst="diagStripe">
            <a:avLst>
              <a:gd name="adj" fmla="val 7847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Isosceles Triangle 48"/>
          <p:cNvSpPr/>
          <p:nvPr/>
        </p:nvSpPr>
        <p:spPr>
          <a:xfrm rot="5400000">
            <a:off x="4790184" y="4848794"/>
            <a:ext cx="91441" cy="876542"/>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16200000">
            <a:off x="3846353" y="5419221"/>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958785" y="1752208"/>
            <a:ext cx="861133" cy="369332"/>
          </a:xfrm>
          <a:prstGeom prst="rect">
            <a:avLst/>
          </a:prstGeom>
          <a:noFill/>
        </p:spPr>
        <p:txBody>
          <a:bodyPr wrap="none" rtlCol="0">
            <a:spAutoFit/>
          </a:bodyPr>
          <a:lstStyle/>
          <a:p>
            <a:r>
              <a:rPr lang="en-US" dirty="0">
                <a:solidFill>
                  <a:schemeClr val="bg1"/>
                </a:solidFill>
              </a:rPr>
              <a:t>Starlight</a:t>
            </a:r>
          </a:p>
        </p:txBody>
      </p:sp>
      <p:sp>
        <p:nvSpPr>
          <p:cNvPr id="114" name="TextBox 113"/>
          <p:cNvSpPr txBox="1"/>
          <p:nvPr/>
        </p:nvSpPr>
        <p:spPr>
          <a:xfrm>
            <a:off x="958785" y="2568659"/>
            <a:ext cx="1075936" cy="369332"/>
          </a:xfrm>
          <a:prstGeom prst="rect">
            <a:avLst/>
          </a:prstGeom>
          <a:noFill/>
        </p:spPr>
        <p:txBody>
          <a:bodyPr wrap="none" rtlCol="0">
            <a:spAutoFit/>
          </a:bodyPr>
          <a:lstStyle/>
          <a:p>
            <a:r>
              <a:rPr lang="en-US" dirty="0">
                <a:solidFill>
                  <a:schemeClr val="bg1"/>
                </a:solidFill>
              </a:rPr>
              <a:t>Planet light</a:t>
            </a:r>
          </a:p>
        </p:txBody>
      </p:sp>
      <p:sp>
        <p:nvSpPr>
          <p:cNvPr id="117" name="TextBox 116"/>
          <p:cNvSpPr txBox="1"/>
          <p:nvPr/>
        </p:nvSpPr>
        <p:spPr>
          <a:xfrm rot="2700000">
            <a:off x="3097023" y="2012262"/>
            <a:ext cx="1691489" cy="369332"/>
          </a:xfrm>
          <a:prstGeom prst="rect">
            <a:avLst/>
          </a:prstGeom>
          <a:noFill/>
        </p:spPr>
        <p:txBody>
          <a:bodyPr wrap="none" rtlCol="0">
            <a:spAutoFit/>
          </a:bodyPr>
          <a:lstStyle/>
          <a:p>
            <a:r>
              <a:rPr lang="en-US" dirty="0">
                <a:solidFill>
                  <a:schemeClr val="bg1"/>
                </a:solidFill>
              </a:rPr>
              <a:t>Mirror (deformable)</a:t>
            </a:r>
          </a:p>
        </p:txBody>
      </p:sp>
      <p:sp>
        <p:nvSpPr>
          <p:cNvPr id="118" name="TextBox 117"/>
          <p:cNvSpPr txBox="1"/>
          <p:nvPr/>
        </p:nvSpPr>
        <p:spPr>
          <a:xfrm>
            <a:off x="4559801" y="3767202"/>
            <a:ext cx="714375" cy="369332"/>
          </a:xfrm>
          <a:prstGeom prst="rect">
            <a:avLst/>
          </a:prstGeom>
          <a:noFill/>
        </p:spPr>
        <p:txBody>
          <a:bodyPr wrap="square" rtlCol="0">
            <a:spAutoFit/>
          </a:bodyPr>
          <a:lstStyle/>
          <a:p>
            <a:r>
              <a:rPr lang="en-US" dirty="0">
                <a:solidFill>
                  <a:schemeClr val="bg1"/>
                </a:solidFill>
              </a:rPr>
              <a:t>Lens</a:t>
            </a:r>
          </a:p>
        </p:txBody>
      </p:sp>
      <p:sp>
        <p:nvSpPr>
          <p:cNvPr id="121" name="TextBox 120"/>
          <p:cNvSpPr txBox="1"/>
          <p:nvPr/>
        </p:nvSpPr>
        <p:spPr>
          <a:xfrm>
            <a:off x="958785" y="3767202"/>
            <a:ext cx="1747594" cy="369332"/>
          </a:xfrm>
          <a:prstGeom prst="rect">
            <a:avLst/>
          </a:prstGeom>
          <a:noFill/>
        </p:spPr>
        <p:txBody>
          <a:bodyPr wrap="none" rtlCol="0">
            <a:spAutoFit/>
          </a:bodyPr>
          <a:lstStyle/>
          <a:p>
            <a:r>
              <a:rPr lang="en-US" dirty="0" err="1">
                <a:solidFill>
                  <a:schemeClr val="bg1"/>
                </a:solidFill>
              </a:rPr>
              <a:t>Coronagraphic</a:t>
            </a:r>
            <a:r>
              <a:rPr lang="en-US" dirty="0">
                <a:solidFill>
                  <a:schemeClr val="bg1"/>
                </a:solidFill>
              </a:rPr>
              <a:t> Mask</a:t>
            </a:r>
          </a:p>
        </p:txBody>
      </p:sp>
      <p:sp>
        <p:nvSpPr>
          <p:cNvPr id="122" name="TextBox 121"/>
          <p:cNvSpPr txBox="1"/>
          <p:nvPr/>
        </p:nvSpPr>
        <p:spPr>
          <a:xfrm>
            <a:off x="958785" y="4580167"/>
            <a:ext cx="893193" cy="369332"/>
          </a:xfrm>
          <a:prstGeom prst="rect">
            <a:avLst/>
          </a:prstGeom>
          <a:noFill/>
        </p:spPr>
        <p:txBody>
          <a:bodyPr wrap="none" rtlCol="0">
            <a:spAutoFit/>
          </a:bodyPr>
          <a:lstStyle/>
          <a:p>
            <a:r>
              <a:rPr lang="en-US" dirty="0" err="1">
                <a:solidFill>
                  <a:schemeClr val="bg1"/>
                </a:solidFill>
              </a:rPr>
              <a:t>Lyot</a:t>
            </a:r>
            <a:r>
              <a:rPr lang="en-US" dirty="0">
                <a:solidFill>
                  <a:schemeClr val="bg1"/>
                </a:solidFill>
              </a:rPr>
              <a:t> Stop</a:t>
            </a:r>
          </a:p>
        </p:txBody>
      </p:sp>
      <p:sp>
        <p:nvSpPr>
          <p:cNvPr id="123" name="TextBox 122"/>
          <p:cNvSpPr txBox="1"/>
          <p:nvPr/>
        </p:nvSpPr>
        <p:spPr>
          <a:xfrm rot="2702771">
            <a:off x="2942638" y="5560923"/>
            <a:ext cx="663964" cy="369332"/>
          </a:xfrm>
          <a:prstGeom prst="rect">
            <a:avLst/>
          </a:prstGeom>
          <a:noFill/>
        </p:spPr>
        <p:txBody>
          <a:bodyPr wrap="none" rtlCol="0">
            <a:spAutoFit/>
          </a:bodyPr>
          <a:lstStyle/>
          <a:p>
            <a:r>
              <a:rPr lang="en-US" dirty="0">
                <a:solidFill>
                  <a:schemeClr val="bg1"/>
                </a:solidFill>
              </a:rPr>
              <a:t>Mirror</a:t>
            </a:r>
          </a:p>
        </p:txBody>
      </p:sp>
      <p:cxnSp>
        <p:nvCxnSpPr>
          <p:cNvPr id="56" name="Straight Connector 55"/>
          <p:cNvCxnSpPr>
            <a:stCxn id="121" idx="3"/>
          </p:cNvCxnSpPr>
          <p:nvPr/>
        </p:nvCxnSpPr>
        <p:spPr>
          <a:xfrm>
            <a:off x="2706379" y="3951868"/>
            <a:ext cx="344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22" idx="3"/>
          </p:cNvCxnSpPr>
          <p:nvPr/>
        </p:nvCxnSpPr>
        <p:spPr>
          <a:xfrm>
            <a:off x="1851978" y="4764833"/>
            <a:ext cx="1129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18" idx="1"/>
          </p:cNvCxnSpPr>
          <p:nvPr/>
        </p:nvCxnSpPr>
        <p:spPr>
          <a:xfrm flipH="1" flipV="1">
            <a:off x="4071938" y="3494756"/>
            <a:ext cx="487863" cy="457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18" idx="1"/>
          </p:cNvCxnSpPr>
          <p:nvPr/>
        </p:nvCxnSpPr>
        <p:spPr>
          <a:xfrm flipH="1">
            <a:off x="4071938" y="3951868"/>
            <a:ext cx="487863" cy="4391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18" idx="1"/>
          </p:cNvCxnSpPr>
          <p:nvPr/>
        </p:nvCxnSpPr>
        <p:spPr>
          <a:xfrm flipH="1">
            <a:off x="4374772" y="3951868"/>
            <a:ext cx="185029" cy="9976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5277493" y="5076320"/>
            <a:ext cx="0" cy="914401"/>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135" name="Picture 134"/>
          <p:cNvPicPr>
            <a:picLocks noChangeAspect="1"/>
          </p:cNvPicPr>
          <p:nvPr/>
        </p:nvPicPr>
        <p:blipFill rotWithShape="1">
          <a:blip r:embed="rId3">
            <a:clrChange>
              <a:clrFrom>
                <a:srgbClr val="000000"/>
              </a:clrFrom>
              <a:clrTo>
                <a:srgbClr val="000000">
                  <a:alpha val="0"/>
                </a:srgbClr>
              </a:clrTo>
            </a:clrChange>
          </a:blip>
          <a:srcRect l="17715" t="16724" r="28703" b="19167"/>
          <a:stretch/>
        </p:blipFill>
        <p:spPr>
          <a:xfrm>
            <a:off x="6446281" y="1602246"/>
            <a:ext cx="4200495" cy="4190470"/>
          </a:xfrm>
          <a:prstGeom prst="ellipse">
            <a:avLst/>
          </a:prstGeom>
        </p:spPr>
      </p:pic>
      <p:pic>
        <p:nvPicPr>
          <p:cNvPr id="137" name="Picture 136"/>
          <p:cNvPicPr>
            <a:picLocks noChangeAspect="1"/>
          </p:cNvPicPr>
          <p:nvPr/>
        </p:nvPicPr>
        <p:blipFill rotWithShape="1">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sharpenSoften amount="-100000"/>
                    </a14:imgEffect>
                  </a14:imgLayer>
                </a14:imgProps>
              </a:ext>
            </a:extLst>
          </a:blip>
          <a:srcRect l="31598" t="33302" r="42698" b="35868"/>
          <a:stretch/>
        </p:blipFill>
        <p:spPr>
          <a:xfrm>
            <a:off x="7503367" y="3910939"/>
            <a:ext cx="548640" cy="548640"/>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noFill/>
        </p:spPr>
      </p:pic>
      <p:pic>
        <p:nvPicPr>
          <p:cNvPr id="138" name="Picture 137"/>
          <p:cNvPicPr>
            <a:picLocks noChangeAspect="1"/>
          </p:cNvPicPr>
          <p:nvPr/>
        </p:nvPicPr>
        <p:blipFill rotWithShape="1">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sharpenSoften amount="-100000"/>
                    </a14:imgEffect>
                  </a14:imgLayer>
                </a14:imgProps>
              </a:ext>
            </a:extLst>
          </a:blip>
          <a:srcRect l="31598" t="33302" r="42698" b="35868"/>
          <a:stretch/>
        </p:blipFill>
        <p:spPr>
          <a:xfrm>
            <a:off x="9208522" y="2694609"/>
            <a:ext cx="795230" cy="795230"/>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noFill/>
        </p:spPr>
      </p:pic>
      <p:sp>
        <p:nvSpPr>
          <p:cNvPr id="5" name="Donut 4"/>
          <p:cNvSpPr/>
          <p:nvPr/>
        </p:nvSpPr>
        <p:spPr>
          <a:xfrm>
            <a:off x="6489128" y="1665912"/>
            <a:ext cx="4114800" cy="4114800"/>
          </a:xfrm>
          <a:prstGeom prst="donut">
            <a:avLst>
              <a:gd name="adj" fmla="val 9972"/>
            </a:avLst>
          </a:prstGeom>
          <a:solidFill>
            <a:srgbClr val="0300FF">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8200945" y="3346862"/>
            <a:ext cx="685800" cy="685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222678" y="2855906"/>
            <a:ext cx="1275251" cy="646331"/>
          </a:xfrm>
          <a:prstGeom prst="rect">
            <a:avLst/>
          </a:prstGeom>
          <a:noFill/>
        </p:spPr>
        <p:txBody>
          <a:bodyPr wrap="square" rtlCol="0">
            <a:spAutoFit/>
          </a:bodyPr>
          <a:lstStyle/>
          <a:p>
            <a:pPr algn="ctr"/>
            <a:r>
              <a:rPr lang="en-US" dirty="0">
                <a:solidFill>
                  <a:schemeClr val="accent2">
                    <a:lumMod val="60000"/>
                    <a:lumOff val="40000"/>
                  </a:schemeClr>
                </a:solidFill>
              </a:rPr>
              <a:t>Inner Working Angle (IWA)</a:t>
            </a:r>
          </a:p>
        </p:txBody>
      </p:sp>
      <p:sp>
        <p:nvSpPr>
          <p:cNvPr id="70" name="TextBox 69"/>
          <p:cNvSpPr txBox="1"/>
          <p:nvPr/>
        </p:nvSpPr>
        <p:spPr>
          <a:xfrm>
            <a:off x="9852999" y="4580167"/>
            <a:ext cx="1315063" cy="646331"/>
          </a:xfrm>
          <a:prstGeom prst="rect">
            <a:avLst/>
          </a:prstGeom>
          <a:noFill/>
        </p:spPr>
        <p:txBody>
          <a:bodyPr wrap="square" rtlCol="0">
            <a:spAutoFit/>
          </a:bodyPr>
          <a:lstStyle/>
          <a:p>
            <a:pPr algn="ctr"/>
            <a:r>
              <a:rPr lang="en-US" dirty="0">
                <a:solidFill>
                  <a:srgbClr val="FF99FF"/>
                </a:solidFill>
              </a:rPr>
              <a:t>Outer Working Angle (OWA)</a:t>
            </a:r>
          </a:p>
        </p:txBody>
      </p:sp>
      <p:sp>
        <p:nvSpPr>
          <p:cNvPr id="71" name="Oval 70"/>
          <p:cNvSpPr/>
          <p:nvPr/>
        </p:nvSpPr>
        <p:spPr>
          <a:xfrm>
            <a:off x="8200945" y="3354581"/>
            <a:ext cx="685800" cy="685800"/>
          </a:xfrm>
          <a:prstGeom prst="ellipse">
            <a:avLst/>
          </a:pr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875402" y="2071688"/>
            <a:ext cx="3306823" cy="3308492"/>
          </a:xfrm>
          <a:prstGeom prst="ellipse">
            <a:avLst/>
          </a:prstGeom>
          <a:noFill/>
          <a:ln w="38100">
            <a:solidFill>
              <a:srgbClr val="FF9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64805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750"/>
                                        <p:tgtEl>
                                          <p:spTgt spid="5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750"/>
                                        <p:tgtEl>
                                          <p:spTgt spid="68"/>
                                        </p:tgtEl>
                                      </p:cBhvr>
                                    </p:animEffect>
                                  </p:childTnLst>
                                </p:cTn>
                              </p:par>
                              <p:par>
                                <p:cTn id="11" presetID="1" presetClass="entr" presetSubtype="0" fill="hold" grpId="0" nodeType="withEffect">
                                  <p:stCondLst>
                                    <p:cond delay="50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up)">
                                      <p:cBhvr>
                                        <p:cTn id="23" dur="250"/>
                                        <p:tgtEl>
                                          <p:spTgt spid="6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wipe(up)">
                                      <p:cBhvr>
                                        <p:cTn id="26" dur="250"/>
                                        <p:tgtEl>
                                          <p:spTgt spid="72"/>
                                        </p:tgtEl>
                                      </p:cBhvr>
                                    </p:animEffect>
                                  </p:childTnLst>
                                </p:cTn>
                              </p:par>
                              <p:par>
                                <p:cTn id="27" presetID="1" presetClass="entr" presetSubtype="0" fill="hold" grpId="0" nodeType="withEffect">
                                  <p:stCondLst>
                                    <p:cond delay="25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250"/>
                                  </p:stCondLst>
                                  <p:childTnLst>
                                    <p:set>
                                      <p:cBhvr>
                                        <p:cTn id="30" dur="1" fill="hold">
                                          <p:stCondLst>
                                            <p:cond delay="0"/>
                                          </p:stCondLst>
                                        </p:cTn>
                                        <p:tgtEl>
                                          <p:spTgt spid="126"/>
                                        </p:tgtEl>
                                        <p:attrNameLst>
                                          <p:attrName>style.visibility</p:attrName>
                                        </p:attrNameLst>
                                      </p:cBhvr>
                                      <p:to>
                                        <p:strVal val="visible"/>
                                      </p:to>
                                    </p:set>
                                  </p:childTnLst>
                                </p:cTn>
                              </p:par>
                              <p:par>
                                <p:cTn id="31" presetID="1" presetClass="entr" presetSubtype="0" fill="hold" grpId="0" nodeType="withEffect">
                                  <p:stCondLst>
                                    <p:cond delay="250"/>
                                  </p:stCondLst>
                                  <p:childTnLst>
                                    <p:set>
                                      <p:cBhvr>
                                        <p:cTn id="32" dur="1" fill="hold">
                                          <p:stCondLst>
                                            <p:cond delay="0"/>
                                          </p:stCondLst>
                                        </p:cTn>
                                        <p:tgtEl>
                                          <p:spTgt spid="118"/>
                                        </p:tgtEl>
                                        <p:attrNameLst>
                                          <p:attrName>style.visibility</p:attrName>
                                        </p:attrNameLst>
                                      </p:cBhvr>
                                      <p:to>
                                        <p:strVal val="visible"/>
                                      </p:to>
                                    </p:set>
                                  </p:childTnLst>
                                </p:cTn>
                              </p:par>
                            </p:childTnLst>
                          </p:cTn>
                        </p:par>
                        <p:par>
                          <p:cTn id="33" fill="hold">
                            <p:stCondLst>
                              <p:cond delay="250"/>
                            </p:stCondLst>
                            <p:childTnLst>
                              <p:par>
                                <p:cTn id="34" presetID="22" presetClass="entr" presetSubtype="1"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250"/>
                                        <p:tgtEl>
                                          <p:spTgt spid="2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250"/>
                                        <p:tgtEl>
                                          <p:spTgt spid="20"/>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6" presetClass="entr" presetSubtype="32" fill="hold" nodeType="with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circle(out)">
                                      <p:cBhvr>
                                        <p:cTn id="49" dur="2000"/>
                                        <p:tgtEl>
                                          <p:spTgt spid="13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mph" presetSubtype="0" nodeType="clickEffect">
                                  <p:stCondLst>
                                    <p:cond delay="0"/>
                                  </p:stCondLst>
                                  <p:childTnLst>
                                    <p:set>
                                      <p:cBhvr rctx="PPT">
                                        <p:cTn id="53" dur="indefinite"/>
                                        <p:tgtEl>
                                          <p:spTgt spid="135"/>
                                        </p:tgtEl>
                                        <p:attrNameLst>
                                          <p:attrName>style.opacity</p:attrName>
                                        </p:attrNameLst>
                                      </p:cBhvr>
                                      <p:to>
                                        <p:strVal val="0.25"/>
                                      </p:to>
                                    </p:set>
                                    <p:animEffect filter="image" prLst="opacity: 0.25">
                                      <p:cBhvr rctx="IE">
                                        <p:cTn id="54" dur="indefinite"/>
                                        <p:tgtEl>
                                          <p:spTgt spid="135"/>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6" presetClass="entr" presetSubtype="32" fill="hold" nodeType="withEffect">
                                  <p:stCondLst>
                                    <p:cond delay="0"/>
                                  </p:stCondLst>
                                  <p:childTnLst>
                                    <p:set>
                                      <p:cBhvr>
                                        <p:cTn id="60" dur="1" fill="hold">
                                          <p:stCondLst>
                                            <p:cond delay="0"/>
                                          </p:stCondLst>
                                        </p:cTn>
                                        <p:tgtEl>
                                          <p:spTgt spid="137"/>
                                        </p:tgtEl>
                                        <p:attrNameLst>
                                          <p:attrName>style.visibility</p:attrName>
                                        </p:attrNameLst>
                                      </p:cBhvr>
                                      <p:to>
                                        <p:strVal val="visible"/>
                                      </p:to>
                                    </p:set>
                                    <p:animEffect transition="in" filter="circle(out)">
                                      <p:cBhvr>
                                        <p:cTn id="61" dur="500"/>
                                        <p:tgtEl>
                                          <p:spTgt spid="137"/>
                                        </p:tgtEl>
                                      </p:cBhvr>
                                    </p:animEffect>
                                  </p:childTnLst>
                                </p:cTn>
                              </p:par>
                              <p:par>
                                <p:cTn id="62" presetID="6" presetClass="entr" presetSubtype="32" fill="hold" nodeType="withEffect">
                                  <p:stCondLst>
                                    <p:cond delay="0"/>
                                  </p:stCondLst>
                                  <p:childTnLst>
                                    <p:set>
                                      <p:cBhvr>
                                        <p:cTn id="63" dur="1" fill="hold">
                                          <p:stCondLst>
                                            <p:cond delay="0"/>
                                          </p:stCondLst>
                                        </p:cTn>
                                        <p:tgtEl>
                                          <p:spTgt spid="138"/>
                                        </p:tgtEl>
                                        <p:attrNameLst>
                                          <p:attrName>style.visibility</p:attrName>
                                        </p:attrNameLst>
                                      </p:cBhvr>
                                      <p:to>
                                        <p:strVal val="visible"/>
                                      </p:to>
                                    </p:set>
                                    <p:animEffect transition="in" filter="circle(out)">
                                      <p:cBhvr>
                                        <p:cTn id="64" dur="500"/>
                                        <p:tgtEl>
                                          <p:spTgt spid="138"/>
                                        </p:tgtEl>
                                      </p:cBhvr>
                                    </p:animEffect>
                                  </p:childTnLst>
                                </p:cTn>
                              </p:par>
                              <p:par>
                                <p:cTn id="65" presetID="6" presetClass="entr" presetSubtype="32"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circle(out)">
                                      <p:cBhvr>
                                        <p:cTn id="67" dur="1000"/>
                                        <p:tgtEl>
                                          <p:spTgt spid="5"/>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71"/>
                                        </p:tgtEl>
                                        <p:attrNameLst>
                                          <p:attrName>style.visibility</p:attrName>
                                        </p:attrNameLst>
                                      </p:cBhvr>
                                      <p:to>
                                        <p:strVal val="visible"/>
                                      </p:to>
                                    </p:set>
                                  </p:childTnLst>
                                </p:cTn>
                              </p:par>
                              <p:par>
                                <p:cTn id="70" presetID="6" presetClass="entr" presetSubtype="32"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circle(out)">
                                      <p:cBhvr>
                                        <p:cTn id="72" dur="1000"/>
                                        <p:tgtEl>
                                          <p:spTgt spid="73"/>
                                        </p:tgtEl>
                                      </p:cBhvr>
                                    </p:animEffect>
                                  </p:childTnLst>
                                </p:cTn>
                              </p:par>
                              <p:par>
                                <p:cTn id="73" presetID="1" presetClass="entr" presetSubtype="0" fill="hold" grpId="0" nodeType="withEffect">
                                  <p:stCondLst>
                                    <p:cond delay="50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wipe(up)">
                                      <p:cBhvr>
                                        <p:cTn id="79" dur="250"/>
                                        <p:tgtEl>
                                          <p:spTgt spid="74"/>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250"/>
                                        <p:tgtEl>
                                          <p:spTgt spid="63"/>
                                        </p:tgtEl>
                                      </p:cBhvr>
                                    </p:animEffect>
                                  </p:childTnLst>
                                </p:cTn>
                              </p:par>
                            </p:childTnLst>
                          </p:cTn>
                        </p:par>
                        <p:par>
                          <p:cTn id="83" fill="hold">
                            <p:stCondLst>
                              <p:cond delay="250"/>
                            </p:stCondLst>
                            <p:childTnLst>
                              <p:par>
                                <p:cTn id="84" presetID="1" presetClass="entr" presetSubtype="0" fill="hold" grpId="0" nodeType="afterEffect">
                                  <p:stCondLst>
                                    <p:cond delay="0"/>
                                  </p:stCondLst>
                                  <p:childTnLst>
                                    <p:set>
                                      <p:cBhvr>
                                        <p:cTn id="85" dur="1" fill="hold">
                                          <p:stCondLst>
                                            <p:cond delay="0"/>
                                          </p:stCondLst>
                                        </p:cTn>
                                        <p:tgtEl>
                                          <p:spTgt spid="55"/>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28"/>
                                        </p:tgtEl>
                                        <p:attrNameLst>
                                          <p:attrName>style.visibility</p:attrName>
                                        </p:attrNameLst>
                                      </p:cBhvr>
                                      <p:to>
                                        <p:strVal val="visible"/>
                                      </p:to>
                                    </p:set>
                                  </p:childTnLst>
                                </p:cTn>
                              </p:par>
                            </p:childTnLst>
                          </p:cTn>
                        </p:par>
                        <p:par>
                          <p:cTn id="88" fill="hold">
                            <p:stCondLst>
                              <p:cond delay="250"/>
                            </p:stCondLst>
                            <p:childTnLst>
                              <p:par>
                                <p:cTn id="89" presetID="22" presetClass="entr" presetSubtype="1" fill="hold" grpId="0" nodeType="afterEffect">
                                  <p:stCondLst>
                                    <p:cond delay="0"/>
                                  </p:stCondLst>
                                  <p:childTnLst>
                                    <p:set>
                                      <p:cBhvr>
                                        <p:cTn id="90" dur="1" fill="hold">
                                          <p:stCondLst>
                                            <p:cond delay="0"/>
                                          </p:stCondLst>
                                        </p:cTn>
                                        <p:tgtEl>
                                          <p:spTgt spid="95"/>
                                        </p:tgtEl>
                                        <p:attrNameLst>
                                          <p:attrName>style.visibility</p:attrName>
                                        </p:attrNameLst>
                                      </p:cBhvr>
                                      <p:to>
                                        <p:strVal val="visible"/>
                                      </p:to>
                                    </p:set>
                                    <p:animEffect transition="in" filter="wipe(up)">
                                      <p:cBhvr>
                                        <p:cTn id="91" dur="250"/>
                                        <p:tgtEl>
                                          <p:spTgt spid="95"/>
                                        </p:tgtEl>
                                      </p:cBhvr>
                                    </p:animEffect>
                                  </p:childTnLst>
                                </p:cTn>
                              </p:par>
                              <p:par>
                                <p:cTn id="92" presetID="1" presetClass="entr" presetSubtype="0" fill="hold" grpId="0" nodeType="withEffect">
                                  <p:stCondLst>
                                    <p:cond delay="100"/>
                                  </p:stCondLst>
                                  <p:childTnLst>
                                    <p:set>
                                      <p:cBhvr>
                                        <p:cTn id="93" dur="1" fill="hold">
                                          <p:stCondLst>
                                            <p:cond delay="0"/>
                                          </p:stCondLst>
                                        </p:cTn>
                                        <p:tgtEl>
                                          <p:spTgt spid="86"/>
                                        </p:tgtEl>
                                        <p:attrNameLst>
                                          <p:attrName>style.visibility</p:attrName>
                                        </p:attrNameLst>
                                      </p:cBhvr>
                                      <p:to>
                                        <p:strVal val="visible"/>
                                      </p:to>
                                    </p:set>
                                  </p:childTnLst>
                                </p:cTn>
                              </p:par>
                              <p:par>
                                <p:cTn id="94" presetID="1" presetClass="entr" presetSubtype="0" fill="hold" grpId="0" nodeType="withEffect">
                                  <p:stCondLst>
                                    <p:cond delay="100"/>
                                  </p:stCondLst>
                                  <p:childTnLst>
                                    <p:set>
                                      <p:cBhvr>
                                        <p:cTn id="95" dur="1" fill="hold">
                                          <p:stCondLst>
                                            <p:cond delay="0"/>
                                          </p:stCondLst>
                                        </p:cTn>
                                        <p:tgtEl>
                                          <p:spTgt spid="91"/>
                                        </p:tgtEl>
                                        <p:attrNameLst>
                                          <p:attrName>style.visibility</p:attrName>
                                        </p:attrNameLst>
                                      </p:cBhvr>
                                      <p:to>
                                        <p:strVal val="visible"/>
                                      </p:to>
                                    </p:set>
                                  </p:childTnLst>
                                </p:cTn>
                              </p:par>
                              <p:par>
                                <p:cTn id="96" presetID="1" presetClass="entr" presetSubtype="0" fill="hold" nodeType="withEffect">
                                  <p:stCondLst>
                                    <p:cond delay="100"/>
                                  </p:stCondLst>
                                  <p:childTnLst>
                                    <p:set>
                                      <p:cBhvr>
                                        <p:cTn id="97" dur="1" fill="hold">
                                          <p:stCondLst>
                                            <p:cond delay="0"/>
                                          </p:stCondLst>
                                        </p:cTn>
                                        <p:tgtEl>
                                          <p:spTgt spid="59"/>
                                        </p:tgtEl>
                                        <p:attrNameLst>
                                          <p:attrName>style.visibility</p:attrName>
                                        </p:attrNameLst>
                                      </p:cBhvr>
                                      <p:to>
                                        <p:strVal val="visible"/>
                                      </p:to>
                                    </p:set>
                                  </p:childTnLst>
                                </p:cTn>
                              </p:par>
                              <p:par>
                                <p:cTn id="98" presetID="1" presetClass="entr" presetSubtype="0" fill="hold" grpId="0" nodeType="withEffect">
                                  <p:stCondLst>
                                    <p:cond delay="100"/>
                                  </p:stCondLst>
                                  <p:childTnLst>
                                    <p:set>
                                      <p:cBhvr>
                                        <p:cTn id="99" dur="1" fill="hold">
                                          <p:stCondLst>
                                            <p:cond delay="0"/>
                                          </p:stCondLst>
                                        </p:cTn>
                                        <p:tgtEl>
                                          <p:spTgt spid="12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101"/>
                                        </p:tgtEl>
                                        <p:attrNameLst>
                                          <p:attrName>style.visibility</p:attrName>
                                        </p:attrNameLst>
                                      </p:cBhvr>
                                      <p:to>
                                        <p:strVal val="visible"/>
                                      </p:to>
                                    </p:set>
                                    <p:animEffect transition="in" filter="wipe(up)">
                                      <p:cBhvr>
                                        <p:cTn id="104" dur="250"/>
                                        <p:tgtEl>
                                          <p:spTgt spid="101"/>
                                        </p:tgtEl>
                                      </p:cBhvr>
                                    </p:animEffect>
                                  </p:childTnLst>
                                </p:cTn>
                              </p:par>
                              <p:par>
                                <p:cTn id="105" presetID="1" presetClass="exit" presetSubtype="0" fill="hold" grpId="1" nodeType="withEffect">
                                  <p:stCondLst>
                                    <p:cond delay="0"/>
                                  </p:stCondLst>
                                  <p:childTnLst>
                                    <p:set>
                                      <p:cBhvr>
                                        <p:cTn id="106" dur="1" fill="hold">
                                          <p:stCondLst>
                                            <p:cond delay="0"/>
                                          </p:stCondLst>
                                        </p:cTn>
                                        <p:tgtEl>
                                          <p:spTgt spid="5"/>
                                        </p:tgtEl>
                                        <p:attrNameLst>
                                          <p:attrName>style.visibility</p:attrName>
                                        </p:attrNameLst>
                                      </p:cBhvr>
                                      <p:to>
                                        <p:strVal val="hidden"/>
                                      </p:to>
                                    </p:set>
                                  </p:childTnLst>
                                </p:cTn>
                              </p:par>
                              <p:par>
                                <p:cTn id="107" presetID="22" presetClass="entr" presetSubtype="1" fill="hold" grpId="0" nodeType="withEffect">
                                  <p:stCondLst>
                                    <p:cond delay="0"/>
                                  </p:stCondLst>
                                  <p:childTnLst>
                                    <p:set>
                                      <p:cBhvr>
                                        <p:cTn id="108" dur="1" fill="hold">
                                          <p:stCondLst>
                                            <p:cond delay="0"/>
                                          </p:stCondLst>
                                        </p:cTn>
                                        <p:tgtEl>
                                          <p:spTgt spid="93"/>
                                        </p:tgtEl>
                                        <p:attrNameLst>
                                          <p:attrName>style.visibility</p:attrName>
                                        </p:attrNameLst>
                                      </p:cBhvr>
                                      <p:to>
                                        <p:strVal val="visible"/>
                                      </p:to>
                                    </p:set>
                                    <p:animEffect transition="in" filter="wipe(up)">
                                      <p:cBhvr>
                                        <p:cTn id="109" dur="250"/>
                                        <p:tgtEl>
                                          <p:spTgt spid="93"/>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64"/>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23"/>
                                        </p:tgtEl>
                                        <p:attrNameLst>
                                          <p:attrName>style.visibility</p:attrName>
                                        </p:attrNameLst>
                                      </p:cBhvr>
                                      <p:to>
                                        <p:strVal val="visible"/>
                                      </p:to>
                                    </p:set>
                                  </p:childTnLst>
                                </p:cTn>
                              </p:par>
                            </p:childTnLst>
                          </p:cTn>
                        </p:par>
                        <p:par>
                          <p:cTn id="114" fill="hold">
                            <p:stCondLst>
                              <p:cond delay="250"/>
                            </p:stCondLst>
                            <p:childTnLst>
                              <p:par>
                                <p:cTn id="115" presetID="22" presetClass="entr" presetSubtype="8" fill="hold" grpId="0" nodeType="afterEffect">
                                  <p:stCondLst>
                                    <p:cond delay="0"/>
                                  </p:stCondLst>
                                  <p:childTnLst>
                                    <p:set>
                                      <p:cBhvr>
                                        <p:cTn id="116" dur="1" fill="hold">
                                          <p:stCondLst>
                                            <p:cond delay="0"/>
                                          </p:stCondLst>
                                        </p:cTn>
                                        <p:tgtEl>
                                          <p:spTgt spid="110"/>
                                        </p:tgtEl>
                                        <p:attrNameLst>
                                          <p:attrName>style.visibility</p:attrName>
                                        </p:attrNameLst>
                                      </p:cBhvr>
                                      <p:to>
                                        <p:strVal val="visible"/>
                                      </p:to>
                                    </p:set>
                                    <p:animEffect transition="in" filter="wipe(left)">
                                      <p:cBhvr>
                                        <p:cTn id="117" dur="500"/>
                                        <p:tgtEl>
                                          <p:spTgt spid="110"/>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111"/>
                                        </p:tgtEl>
                                        <p:attrNameLst>
                                          <p:attrName>style.visibility</p:attrName>
                                        </p:attrNameLst>
                                      </p:cBhvr>
                                      <p:to>
                                        <p:strVal val="visible"/>
                                      </p:to>
                                    </p:set>
                                    <p:animEffect transition="in" filter="wipe(left)">
                                      <p:cBhvr>
                                        <p:cTn id="120" dur="500"/>
                                        <p:tgtEl>
                                          <p:spTgt spid="111"/>
                                        </p:tgtEl>
                                      </p:cBhvr>
                                    </p:animEffect>
                                  </p:childTnLst>
                                </p:cTn>
                              </p:par>
                            </p:childTnLst>
                          </p:cTn>
                        </p:par>
                        <p:par>
                          <p:cTn id="121" fill="hold">
                            <p:stCondLst>
                              <p:cond delay="750"/>
                            </p:stCondLst>
                            <p:childTnLst>
                              <p:par>
                                <p:cTn id="122" presetID="1" presetClass="entr" presetSubtype="0" fill="hold" grpId="0" nodeType="afterEffect">
                                  <p:stCondLst>
                                    <p:cond delay="0"/>
                                  </p:stCondLst>
                                  <p:childTnLst>
                                    <p:set>
                                      <p:cBhvr>
                                        <p:cTn id="123" dur="1" fill="hold">
                                          <p:stCondLst>
                                            <p:cond delay="0"/>
                                          </p:stCondLst>
                                        </p:cTn>
                                        <p:tgtEl>
                                          <p:spTgt spid="107"/>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130"/>
                                        </p:tgtEl>
                                        <p:attrNameLst>
                                          <p:attrName>style.visibility</p:attrName>
                                        </p:attrNameLst>
                                      </p:cBhvr>
                                      <p:to>
                                        <p:strVal val="visible"/>
                                      </p:to>
                                    </p:set>
                                  </p:childTnLst>
                                </p:cTn>
                              </p:par>
                              <p:par>
                                <p:cTn id="126" presetID="22" presetClass="entr" presetSubtype="8" fill="hold" grpId="0"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wipe(left)">
                                      <p:cBhvr>
                                        <p:cTn id="128" dur="500"/>
                                        <p:tgtEl>
                                          <p:spTgt spid="44"/>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wipe(left)">
                                      <p:cBhvr>
                                        <p:cTn id="131" dur="500"/>
                                        <p:tgtEl>
                                          <p:spTgt spid="49"/>
                                        </p:tgtEl>
                                      </p:cBhvr>
                                    </p:animEffect>
                                  </p:childTnLst>
                                </p:cTn>
                              </p:par>
                              <p:par>
                                <p:cTn id="132" presetID="22" presetClass="entr" presetSubtype="2" fill="hold" nodeType="withEffect">
                                  <p:stCondLst>
                                    <p:cond delay="0"/>
                                  </p:stCondLst>
                                  <p:childTnLst>
                                    <p:set>
                                      <p:cBhvr>
                                        <p:cTn id="133" dur="1" fill="hold">
                                          <p:stCondLst>
                                            <p:cond delay="0"/>
                                          </p:stCondLst>
                                        </p:cTn>
                                        <p:tgtEl>
                                          <p:spTgt spid="134"/>
                                        </p:tgtEl>
                                        <p:attrNameLst>
                                          <p:attrName>style.visibility</p:attrName>
                                        </p:attrNameLst>
                                      </p:cBhvr>
                                      <p:to>
                                        <p:strVal val="visible"/>
                                      </p:to>
                                    </p:set>
                                    <p:animEffect transition="in" filter="wipe(right)">
                                      <p:cBhvr>
                                        <p:cTn id="13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93" grpId="0" animBg="1"/>
      <p:bldP spid="86" grpId="0" animBg="1"/>
      <p:bldP spid="110" grpId="0" animBg="1"/>
      <p:bldP spid="58" grpId="0" animBg="1"/>
      <p:bldP spid="63" grpId="0" animBg="1"/>
      <p:bldP spid="74" grpId="0" animBg="1"/>
      <p:bldP spid="55" grpId="0" animBg="1"/>
      <p:bldP spid="30" grpId="0" animBg="1"/>
      <p:bldP spid="95" grpId="0" animBg="1"/>
      <p:bldP spid="101" grpId="0" animBg="1"/>
      <p:bldP spid="28" grpId="0" animBg="1"/>
      <p:bldP spid="91" grpId="0" animBg="1"/>
      <p:bldP spid="20" grpId="0" animBg="1"/>
      <p:bldP spid="14" grpId="0" animBg="1"/>
      <p:bldP spid="61" grpId="0" animBg="1"/>
      <p:bldP spid="72" grpId="0" animBg="1"/>
      <p:bldP spid="68" grpId="0" animBg="1"/>
      <p:bldP spid="9" grpId="0" animBg="1"/>
      <p:bldP spid="111" grpId="0" animBg="1"/>
      <p:bldP spid="64" grpId="0" animBg="1"/>
      <p:bldP spid="49" grpId="0" animBg="1"/>
      <p:bldP spid="107" grpId="0" animBg="1"/>
      <p:bldP spid="50" grpId="0"/>
      <p:bldP spid="114" grpId="0"/>
      <p:bldP spid="117" grpId="0"/>
      <p:bldP spid="118" grpId="0"/>
      <p:bldP spid="121" grpId="0"/>
      <p:bldP spid="122" grpId="0"/>
      <p:bldP spid="123" grpId="0"/>
      <p:bldP spid="5" grpId="0" animBg="1"/>
      <p:bldP spid="5" grpId="1" animBg="1"/>
      <p:bldP spid="4" grpId="0" animBg="1"/>
      <p:bldP spid="69" grpId="0"/>
      <p:bldP spid="70" grpId="0"/>
      <p:bldP spid="71" grpId="0" animBg="1"/>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The                              and Direct Imaging</a:t>
            </a:r>
          </a:p>
        </p:txBody>
      </p:sp>
      <p:sp>
        <p:nvSpPr>
          <p:cNvPr id="4" name="Slide Number Placeholder 3"/>
          <p:cNvSpPr>
            <a:spLocks noGrp="1"/>
          </p:cNvSpPr>
          <p:nvPr>
            <p:ph type="sldNum" sz="quarter" idx="12"/>
          </p:nvPr>
        </p:nvSpPr>
        <p:spPr/>
        <p:txBody>
          <a:bodyPr/>
          <a:lstStyle/>
          <a:p>
            <a:fld id="{97EEAD57-C313-46C1-9911-8FCD684D755A}" type="slidenum">
              <a:rPr lang="en-US" smtClean="0"/>
              <a:pPr/>
              <a:t>14</a:t>
            </a:fld>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76805" y="3947245"/>
            <a:ext cx="4289427" cy="18272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82754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and Direct Imaging</a:t>
            </a:r>
          </a:p>
        </p:txBody>
      </p:sp>
      <p:sp>
        <p:nvSpPr>
          <p:cNvPr id="3" name="Slide Number Placeholder 2"/>
          <p:cNvSpPr>
            <a:spLocks noGrp="1"/>
          </p:cNvSpPr>
          <p:nvPr>
            <p:ph type="sldNum" sz="quarter" idx="12"/>
          </p:nvPr>
        </p:nvSpPr>
        <p:spPr/>
        <p:txBody>
          <a:bodyPr/>
          <a:lstStyle/>
          <a:p>
            <a:fld id="{97EEAD57-C313-46C1-9911-8FCD684D755A}" type="slidenum">
              <a:rPr lang="en-US" smtClean="0"/>
              <a:pPr/>
              <a:t>15</a:t>
            </a:fld>
            <a:endParaRPr lang="en-US" dirty="0"/>
          </a:p>
        </p:txBody>
      </p:sp>
      <p:grpSp>
        <p:nvGrpSpPr>
          <p:cNvPr id="7" name="Group 6"/>
          <p:cNvGrpSpPr/>
          <p:nvPr/>
        </p:nvGrpSpPr>
        <p:grpSpPr>
          <a:xfrm>
            <a:off x="8966665" y="1983105"/>
            <a:ext cx="2349500" cy="4209331"/>
            <a:chOff x="3585933" y="1983105"/>
            <a:chExt cx="2349500" cy="420933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459" y="2058558"/>
              <a:ext cx="1812897" cy="1812897"/>
            </a:xfrm>
            <a:prstGeom prst="rect">
              <a:avLst/>
            </a:prstGeom>
          </p:spPr>
        </p:pic>
        <p:sp>
          <p:nvSpPr>
            <p:cNvPr id="63" name="Freeform 62"/>
            <p:cNvSpPr/>
            <p:nvPr/>
          </p:nvSpPr>
          <p:spPr>
            <a:xfrm>
              <a:off x="3585933" y="1983105"/>
              <a:ext cx="2349500" cy="4173220"/>
            </a:xfrm>
            <a:custGeom>
              <a:avLst/>
              <a:gdLst>
                <a:gd name="connsiteX0" fmla="*/ 1174750 w 2349500"/>
                <a:gd name="connsiteY0" fmla="*/ 110488 h 4173220"/>
                <a:gd name="connsiteX1" fmla="*/ 260350 w 2349500"/>
                <a:gd name="connsiteY1" fmla="*/ 1024888 h 4173220"/>
                <a:gd name="connsiteX2" fmla="*/ 1174750 w 2349500"/>
                <a:gd name="connsiteY2" fmla="*/ 1939288 h 4173220"/>
                <a:gd name="connsiteX3" fmla="*/ 2089150 w 2349500"/>
                <a:gd name="connsiteY3" fmla="*/ 1024888 h 4173220"/>
                <a:gd name="connsiteX4" fmla="*/ 1174750 w 2349500"/>
                <a:gd name="connsiteY4" fmla="*/ 110488 h 4173220"/>
                <a:gd name="connsiteX5" fmla="*/ 391591 w 2349500"/>
                <a:gd name="connsiteY5" fmla="*/ 0 h 4173220"/>
                <a:gd name="connsiteX6" fmla="*/ 1957909 w 2349500"/>
                <a:gd name="connsiteY6" fmla="*/ 0 h 4173220"/>
                <a:gd name="connsiteX7" fmla="*/ 2349500 w 2349500"/>
                <a:gd name="connsiteY7" fmla="*/ 391591 h 4173220"/>
                <a:gd name="connsiteX8" fmla="*/ 2349500 w 2349500"/>
                <a:gd name="connsiteY8" fmla="*/ 3781629 h 4173220"/>
                <a:gd name="connsiteX9" fmla="*/ 1957909 w 2349500"/>
                <a:gd name="connsiteY9" fmla="*/ 4173220 h 4173220"/>
                <a:gd name="connsiteX10" fmla="*/ 391591 w 2349500"/>
                <a:gd name="connsiteY10" fmla="*/ 4173220 h 4173220"/>
                <a:gd name="connsiteX11" fmla="*/ 0 w 2349500"/>
                <a:gd name="connsiteY11" fmla="*/ 3781629 h 4173220"/>
                <a:gd name="connsiteX12" fmla="*/ 0 w 2349500"/>
                <a:gd name="connsiteY12" fmla="*/ 391591 h 4173220"/>
                <a:gd name="connsiteX13" fmla="*/ 391591 w 2349500"/>
                <a:gd name="connsiteY13" fmla="*/ 0 h 417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9500" h="4173220">
                  <a:moveTo>
                    <a:pt x="1174750" y="110488"/>
                  </a:moveTo>
                  <a:cubicBezTo>
                    <a:pt x="669741" y="110488"/>
                    <a:pt x="260350" y="519879"/>
                    <a:pt x="260350" y="1024888"/>
                  </a:cubicBezTo>
                  <a:cubicBezTo>
                    <a:pt x="260350" y="1529897"/>
                    <a:pt x="669741" y="1939288"/>
                    <a:pt x="1174750" y="1939288"/>
                  </a:cubicBezTo>
                  <a:cubicBezTo>
                    <a:pt x="1679759" y="1939288"/>
                    <a:pt x="2089150" y="1529897"/>
                    <a:pt x="2089150" y="1024888"/>
                  </a:cubicBezTo>
                  <a:cubicBezTo>
                    <a:pt x="2089150" y="519879"/>
                    <a:pt x="1679759" y="110488"/>
                    <a:pt x="1174750" y="110488"/>
                  </a:cubicBezTo>
                  <a:close/>
                  <a:moveTo>
                    <a:pt x="391591" y="0"/>
                  </a:moveTo>
                  <a:lnTo>
                    <a:pt x="1957909" y="0"/>
                  </a:lnTo>
                  <a:cubicBezTo>
                    <a:pt x="2174179" y="0"/>
                    <a:pt x="2349500" y="175321"/>
                    <a:pt x="2349500" y="391591"/>
                  </a:cubicBezTo>
                  <a:lnTo>
                    <a:pt x="2349500" y="3781629"/>
                  </a:lnTo>
                  <a:cubicBezTo>
                    <a:pt x="2349500" y="3997899"/>
                    <a:pt x="2174179" y="4173220"/>
                    <a:pt x="1957909" y="4173220"/>
                  </a:cubicBezTo>
                  <a:lnTo>
                    <a:pt x="391591" y="4173220"/>
                  </a:lnTo>
                  <a:cubicBezTo>
                    <a:pt x="175321" y="4173220"/>
                    <a:pt x="0" y="3997899"/>
                    <a:pt x="0" y="3781629"/>
                  </a:cubicBezTo>
                  <a:lnTo>
                    <a:pt x="0" y="391591"/>
                  </a:lnTo>
                  <a:cubicBezTo>
                    <a:pt x="0" y="175321"/>
                    <a:pt x="175321" y="0"/>
                    <a:pt x="391591" y="0"/>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585933" y="3945667"/>
              <a:ext cx="2349500" cy="2246769"/>
            </a:xfrm>
            <a:prstGeom prst="rect">
              <a:avLst/>
            </a:prstGeom>
            <a:noFill/>
          </p:spPr>
          <p:txBody>
            <a:bodyPr wrap="square" rtlCol="0">
              <a:spAutoFit/>
            </a:bodyPr>
            <a:lstStyle/>
            <a:p>
              <a:pPr algn="ctr"/>
              <a:r>
                <a:rPr lang="en-US" sz="2000" dirty="0">
                  <a:solidFill>
                    <a:schemeClr val="bg1"/>
                  </a:solidFill>
                </a:rPr>
                <a:t>The Habitable Worlds Observatory (HWO) will be in space. It will have a coronagraph with 10</a:t>
              </a:r>
              <a:r>
                <a:rPr lang="en-US" sz="2000" baseline="30000" dirty="0">
                  <a:solidFill>
                    <a:schemeClr val="bg1"/>
                  </a:solidFill>
                </a:rPr>
                <a:t>-10</a:t>
              </a:r>
              <a:r>
                <a:rPr lang="en-US" sz="2000" dirty="0">
                  <a:solidFill>
                    <a:schemeClr val="bg1"/>
                  </a:solidFill>
                </a:rPr>
                <a:t> contrast. HWO draws from past designs like LUVOIR and HabEx.</a:t>
              </a:r>
            </a:p>
          </p:txBody>
        </p:sp>
      </p:grpSp>
      <p:pic>
        <p:nvPicPr>
          <p:cNvPr id="14348" name="Picture 12" descr="File:LUVOIR-A transparent.png"/>
          <p:cNvPicPr>
            <a:picLocks noChangeAspect="1" noChangeArrowheads="1"/>
          </p:cNvPicPr>
          <p:nvPr/>
        </p:nvPicPr>
        <p:blipFill rotWithShape="1">
          <a:blip r:embed="rId4">
            <a:extLst>
              <a:ext uri="{28A0092B-C50C-407E-A947-70E740481C1C}">
                <a14:useLocalDpi xmlns:a14="http://schemas.microsoft.com/office/drawing/2010/main" val="0"/>
              </a:ext>
            </a:extLst>
          </a:blip>
          <a:srcRect t="11810" b="21783"/>
          <a:stretch/>
        </p:blipFill>
        <p:spPr bwMode="auto">
          <a:xfrm>
            <a:off x="42987" y="2715224"/>
            <a:ext cx="4113291" cy="153646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s://asd.gsfc.nasa.gov/luvoir/resources/media/LUVOIR-B_transparen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28" t="17254" r="7620" b="23892"/>
          <a:stretch/>
        </p:blipFill>
        <p:spPr bwMode="auto">
          <a:xfrm>
            <a:off x="2508043" y="4542334"/>
            <a:ext cx="3884313" cy="165010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13901" y="620881"/>
            <a:ext cx="3155324" cy="1344168"/>
          </a:xfrm>
          <a:prstGeom prst="rect">
            <a:avLst/>
          </a:prstGeom>
        </p:spPr>
      </p:pic>
      <p:sp>
        <p:nvSpPr>
          <p:cNvPr id="14" name="TextBox 13"/>
          <p:cNvSpPr txBox="1"/>
          <p:nvPr/>
        </p:nvSpPr>
        <p:spPr>
          <a:xfrm>
            <a:off x="2822258" y="3009410"/>
            <a:ext cx="1334020" cy="369332"/>
          </a:xfrm>
          <a:prstGeom prst="rect">
            <a:avLst/>
          </a:prstGeom>
          <a:noFill/>
        </p:spPr>
        <p:txBody>
          <a:bodyPr wrap="none" rtlCol="0">
            <a:spAutoFit/>
          </a:bodyPr>
          <a:lstStyle/>
          <a:p>
            <a:r>
              <a:rPr lang="en-US" dirty="0">
                <a:solidFill>
                  <a:schemeClr val="bg1"/>
                </a:solidFill>
              </a:rPr>
              <a:t>LUVOIR-A [15m]</a:t>
            </a:r>
          </a:p>
        </p:txBody>
      </p:sp>
      <p:sp>
        <p:nvSpPr>
          <p:cNvPr id="85" name="TextBox 84"/>
          <p:cNvSpPr txBox="1"/>
          <p:nvPr/>
        </p:nvSpPr>
        <p:spPr>
          <a:xfrm>
            <a:off x="4693842" y="5854713"/>
            <a:ext cx="1265090" cy="369332"/>
          </a:xfrm>
          <a:prstGeom prst="rect">
            <a:avLst/>
          </a:prstGeom>
          <a:noFill/>
        </p:spPr>
        <p:txBody>
          <a:bodyPr wrap="none" rtlCol="0">
            <a:spAutoFit/>
          </a:bodyPr>
          <a:lstStyle/>
          <a:p>
            <a:r>
              <a:rPr lang="en-US" dirty="0">
                <a:solidFill>
                  <a:schemeClr val="bg1"/>
                </a:solidFill>
              </a:rPr>
              <a:t>LUVOIR-B [8m]</a:t>
            </a:r>
          </a:p>
        </p:txBody>
      </p:sp>
      <p:pic>
        <p:nvPicPr>
          <p:cNvPr id="14352" name="Picture 16" descr="https://www.nasaspaceflight.com/wp-content/uploads/2019/09/StarshadeWideBanner_700px.jpg"/>
          <p:cNvPicPr>
            <a:picLocks noChangeAspect="1" noChangeArrowheads="1"/>
          </p:cNvPicPr>
          <p:nvPr/>
        </p:nvPicPr>
        <p:blipFill>
          <a:blip r:embed="rId8" cstate="print">
            <a:clrChange>
              <a:clrFrom>
                <a:srgbClr val="000000"/>
              </a:clrFrom>
              <a:clrTo>
                <a:srgbClr val="000000">
                  <a:alpha val="0"/>
                </a:srgbClr>
              </a:clrTo>
            </a:clrChange>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01334" y="2463617"/>
            <a:ext cx="2658506" cy="1494697"/>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6609011" y="3725471"/>
            <a:ext cx="1443024" cy="646331"/>
          </a:xfrm>
          <a:prstGeom prst="rect">
            <a:avLst/>
          </a:prstGeom>
          <a:noFill/>
        </p:spPr>
        <p:txBody>
          <a:bodyPr wrap="none" rtlCol="0">
            <a:spAutoFit/>
          </a:bodyPr>
          <a:lstStyle/>
          <a:p>
            <a:r>
              <a:rPr lang="en-US" dirty="0">
                <a:solidFill>
                  <a:schemeClr val="bg1"/>
                </a:solidFill>
              </a:rPr>
              <a:t>HabEx [4m] </a:t>
            </a:r>
          </a:p>
          <a:p>
            <a:r>
              <a:rPr lang="en-US" dirty="0">
                <a:solidFill>
                  <a:schemeClr val="bg1"/>
                </a:solidFill>
              </a:rPr>
              <a:t>Starshade [52m]</a:t>
            </a:r>
          </a:p>
        </p:txBody>
      </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7572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5" grpId="0"/>
      <p:bldP spid="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and Direct Imaging</a:t>
            </a:r>
          </a:p>
        </p:txBody>
      </p:sp>
      <p:sp>
        <p:nvSpPr>
          <p:cNvPr id="3" name="Slide Number Placeholder 2"/>
          <p:cNvSpPr>
            <a:spLocks noGrp="1"/>
          </p:cNvSpPr>
          <p:nvPr>
            <p:ph type="sldNum" sz="quarter" idx="12"/>
          </p:nvPr>
        </p:nvSpPr>
        <p:spPr/>
        <p:txBody>
          <a:bodyPr/>
          <a:lstStyle/>
          <a:p>
            <a:fld id="{97EEAD57-C313-46C1-9911-8FCD684D755A}" type="slidenum">
              <a:rPr lang="en-US" smtClean="0"/>
              <a:pPr/>
              <a:t>16</a:t>
            </a:fld>
            <a:endParaRPr lang="en-US" dirty="0"/>
          </a:p>
        </p:txBody>
      </p:sp>
      <p:pic>
        <p:nvPicPr>
          <p:cNvPr id="14350" name="Picture 14" descr="https://asd.gsfc.nasa.gov/luvoir/resources/media/LUVOIR-B_transparent.png"/>
          <p:cNvPicPr>
            <a:picLocks noChangeAspect="1" noChangeArrowheads="1"/>
          </p:cNvPicPr>
          <p:nvPr/>
        </p:nvPicPr>
        <p:blipFill rotWithShape="1">
          <a:blip r:embed="rId3">
            <a:extLst>
              <a:ext uri="{28A0092B-C50C-407E-A947-70E740481C1C}">
                <a14:useLocalDpi xmlns:a14="http://schemas.microsoft.com/office/drawing/2010/main" val="0"/>
              </a:ext>
            </a:extLst>
          </a:blip>
          <a:srcRect l="14428" t="17254" r="7620" b="23892"/>
          <a:stretch/>
        </p:blipFill>
        <p:spPr bwMode="auto">
          <a:xfrm>
            <a:off x="826081" y="2427919"/>
            <a:ext cx="7334145" cy="311563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13901" y="620881"/>
            <a:ext cx="3155324" cy="1344168"/>
          </a:xfrm>
          <a:prstGeom prst="rect">
            <a:avLst/>
          </a:prstGeom>
        </p:spPr>
      </p:pic>
      <p:grpSp>
        <p:nvGrpSpPr>
          <p:cNvPr id="41" name="Group 40"/>
          <p:cNvGrpSpPr/>
          <p:nvPr/>
        </p:nvGrpSpPr>
        <p:grpSpPr>
          <a:xfrm>
            <a:off x="8966664" y="1983105"/>
            <a:ext cx="2349501" cy="4173220"/>
            <a:chOff x="3585934" y="1983105"/>
            <a:chExt cx="2349501" cy="4173220"/>
          </a:xfrm>
        </p:grpSpPr>
        <p:sp>
          <p:nvSpPr>
            <p:cNvPr id="42" name="Rounded Rectangle 41"/>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585934" y="3945667"/>
              <a:ext cx="2349501" cy="2123658"/>
            </a:xfrm>
            <a:prstGeom prst="rect">
              <a:avLst/>
            </a:prstGeom>
            <a:noFill/>
          </p:spPr>
          <p:txBody>
            <a:bodyPr wrap="square" rtlCol="0">
              <a:spAutoFit/>
            </a:bodyPr>
            <a:lstStyle/>
            <a:p>
              <a:pPr algn="ctr"/>
              <a:r>
                <a:rPr lang="en-US" sz="2200" dirty="0">
                  <a:solidFill>
                    <a:schemeClr val="bg1"/>
                  </a:solidFill>
                </a:rPr>
                <a:t>LUVOIR-B is the telescope used in this study. Its architecture and deployment method have JWST heritage.</a:t>
              </a:r>
            </a:p>
          </p:txBody>
        </p:sp>
      </p:grpSp>
      <p:pic>
        <p:nvPicPr>
          <p:cNvPr id="31746" name="Picture 2" descr="https://static.wixstatic.com/media/af47ca_85d7e4513a0f42e69773e2375a78a2d3~mv2_d_4249_4000_s_4_2.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8951" y="2164118"/>
            <a:ext cx="2104926" cy="198157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916951" y="2661622"/>
            <a:ext cx="1993900" cy="769441"/>
          </a:xfrm>
          <a:prstGeom prst="rect">
            <a:avLst/>
          </a:prstGeom>
          <a:noFill/>
        </p:spPr>
        <p:txBody>
          <a:bodyPr wrap="square" rtlCol="0">
            <a:spAutoFit/>
          </a:bodyPr>
          <a:lstStyle/>
          <a:p>
            <a:r>
              <a:rPr lang="en-US" sz="2200" dirty="0">
                <a:solidFill>
                  <a:schemeClr val="bg1"/>
                </a:solidFill>
              </a:rPr>
              <a:t>Diameter: 8m</a:t>
            </a:r>
          </a:p>
          <a:p>
            <a:r>
              <a:rPr lang="en-US" sz="2200" dirty="0">
                <a:solidFill>
                  <a:schemeClr val="bg1"/>
                </a:solidFill>
              </a:rPr>
              <a:t>Throughput*: 20%</a:t>
            </a:r>
          </a:p>
        </p:txBody>
      </p:sp>
      <p:sp>
        <p:nvSpPr>
          <p:cNvPr id="47" name="TextBox 46"/>
          <p:cNvSpPr txBox="1"/>
          <p:nvPr/>
        </p:nvSpPr>
        <p:spPr>
          <a:xfrm>
            <a:off x="5613400" y="5112663"/>
            <a:ext cx="2807176" cy="1107996"/>
          </a:xfrm>
          <a:prstGeom prst="rect">
            <a:avLst/>
          </a:prstGeom>
          <a:noFill/>
        </p:spPr>
        <p:txBody>
          <a:bodyPr wrap="square" rtlCol="0">
            <a:spAutoFit/>
          </a:bodyPr>
          <a:lstStyle/>
          <a:p>
            <a:pPr algn="r"/>
            <a:r>
              <a:rPr lang="en-US" sz="2200" dirty="0">
                <a:solidFill>
                  <a:schemeClr val="bg1"/>
                </a:solidFill>
              </a:rPr>
              <a:t>Dark Current: 3×10</a:t>
            </a:r>
            <a:r>
              <a:rPr lang="en-US" sz="2200" baseline="30000" dirty="0">
                <a:solidFill>
                  <a:schemeClr val="bg1"/>
                </a:solidFill>
              </a:rPr>
              <a:t>-5</a:t>
            </a:r>
            <a:r>
              <a:rPr lang="en-US" sz="2200" dirty="0">
                <a:solidFill>
                  <a:schemeClr val="bg1"/>
                </a:solidFill>
              </a:rPr>
              <a:t> e</a:t>
            </a:r>
            <a:r>
              <a:rPr lang="en-US" sz="2200" baseline="30000" dirty="0">
                <a:solidFill>
                  <a:schemeClr val="bg1"/>
                </a:solidFill>
              </a:rPr>
              <a:t>-</a:t>
            </a:r>
            <a:r>
              <a:rPr lang="en-US" sz="2200" dirty="0">
                <a:solidFill>
                  <a:schemeClr val="bg1"/>
                </a:solidFill>
              </a:rPr>
              <a:t>/pix/s</a:t>
            </a:r>
          </a:p>
          <a:p>
            <a:pPr algn="r"/>
            <a:r>
              <a:rPr lang="en-US" sz="2200" dirty="0">
                <a:solidFill>
                  <a:schemeClr val="bg1"/>
                </a:solidFill>
              </a:rPr>
              <a:t>Read Noise: 0 e</a:t>
            </a:r>
            <a:r>
              <a:rPr lang="en-US" sz="2200" baseline="30000" dirty="0">
                <a:solidFill>
                  <a:schemeClr val="bg1"/>
                </a:solidFill>
              </a:rPr>
              <a:t>-</a:t>
            </a:r>
          </a:p>
          <a:p>
            <a:pPr algn="r"/>
            <a:r>
              <a:rPr lang="en-US" sz="2200" dirty="0">
                <a:solidFill>
                  <a:schemeClr val="bg1"/>
                </a:solidFill>
              </a:rPr>
              <a:t>Detector Temperature: 170 K</a:t>
            </a:r>
          </a:p>
        </p:txBody>
      </p:sp>
      <p:sp>
        <p:nvSpPr>
          <p:cNvPr id="50" name="TextBox 49"/>
          <p:cNvSpPr txBox="1"/>
          <p:nvPr/>
        </p:nvSpPr>
        <p:spPr>
          <a:xfrm>
            <a:off x="4892040" y="2661622"/>
            <a:ext cx="3528536" cy="1477328"/>
          </a:xfrm>
          <a:prstGeom prst="rect">
            <a:avLst/>
          </a:prstGeom>
          <a:noFill/>
        </p:spPr>
        <p:txBody>
          <a:bodyPr wrap="square" rtlCol="0">
            <a:spAutoFit/>
          </a:bodyPr>
          <a:lstStyle/>
          <a:p>
            <a:pPr algn="r"/>
            <a:r>
              <a:rPr lang="en-US" sz="2200" dirty="0">
                <a:solidFill>
                  <a:schemeClr val="bg1">
                    <a:lumMod val="50000"/>
                  </a:schemeClr>
                </a:solidFill>
              </a:rPr>
              <a:t>Inner Working Angle (IWA) = 3.5 </a:t>
            </a:r>
            <a:r>
              <a:rPr lang="el-GR" sz="2200" dirty="0">
                <a:solidFill>
                  <a:schemeClr val="bg1">
                    <a:lumMod val="50000"/>
                  </a:schemeClr>
                </a:solidFill>
              </a:rPr>
              <a:t>λ</a:t>
            </a:r>
            <a:r>
              <a:rPr lang="en-US" sz="2200" dirty="0">
                <a:solidFill>
                  <a:schemeClr val="bg1">
                    <a:lumMod val="50000"/>
                  </a:schemeClr>
                </a:solidFill>
              </a:rPr>
              <a:t>/D</a:t>
            </a:r>
          </a:p>
          <a:p>
            <a:pPr algn="r"/>
            <a:r>
              <a:rPr lang="en-US" sz="2200" dirty="0">
                <a:solidFill>
                  <a:schemeClr val="bg1">
                    <a:lumMod val="50000"/>
                  </a:schemeClr>
                </a:solidFill>
              </a:rPr>
              <a:t>Outer Working Angle (OWA) = 64 </a:t>
            </a:r>
            <a:r>
              <a:rPr lang="el-GR" sz="2200" dirty="0">
                <a:solidFill>
                  <a:schemeClr val="bg1">
                    <a:lumMod val="50000"/>
                  </a:schemeClr>
                </a:solidFill>
              </a:rPr>
              <a:t>λ</a:t>
            </a:r>
            <a:r>
              <a:rPr lang="en-US" sz="2200" dirty="0">
                <a:solidFill>
                  <a:schemeClr val="bg1">
                    <a:lumMod val="50000"/>
                  </a:schemeClr>
                </a:solidFill>
              </a:rPr>
              <a:t>/D</a:t>
            </a:r>
          </a:p>
          <a:p>
            <a:pPr algn="r"/>
            <a:r>
              <a:rPr lang="en-US" sz="2200" dirty="0">
                <a:solidFill>
                  <a:schemeClr val="bg1"/>
                </a:solidFill>
              </a:rPr>
              <a:t>Contrast Ratio: </a:t>
            </a:r>
            <a:r>
              <a:rPr lang="en-US" sz="2400" dirty="0">
                <a:solidFill>
                  <a:schemeClr val="bg1"/>
                </a:solidFill>
              </a:rPr>
              <a:t>10</a:t>
            </a:r>
            <a:r>
              <a:rPr lang="en-US" sz="2400" baseline="30000" dirty="0">
                <a:solidFill>
                  <a:schemeClr val="bg1"/>
                </a:solidFill>
              </a:rPr>
              <a:t>-10</a:t>
            </a:r>
            <a:endParaRPr lang="en-US" sz="2200" dirty="0">
              <a:solidFill>
                <a:schemeClr val="bg1"/>
              </a:solidFill>
            </a:endParaRPr>
          </a:p>
          <a:p>
            <a:pPr algn="r"/>
            <a:endParaRPr lang="en-US" sz="2200" dirty="0">
              <a:solidFill>
                <a:schemeClr val="bg1"/>
              </a:solidFill>
            </a:endParaRPr>
          </a:p>
        </p:txBody>
      </p:sp>
      <p:sp>
        <p:nvSpPr>
          <p:cNvPr id="51" name="TextBox 50"/>
          <p:cNvSpPr txBox="1"/>
          <p:nvPr/>
        </p:nvSpPr>
        <p:spPr>
          <a:xfrm>
            <a:off x="916951" y="5451217"/>
            <a:ext cx="3381511" cy="769441"/>
          </a:xfrm>
          <a:prstGeom prst="rect">
            <a:avLst/>
          </a:prstGeom>
          <a:noFill/>
        </p:spPr>
        <p:txBody>
          <a:bodyPr wrap="square" rtlCol="0">
            <a:spAutoFit/>
          </a:bodyPr>
          <a:lstStyle/>
          <a:p>
            <a:r>
              <a:rPr lang="en-US" sz="2200" dirty="0">
                <a:solidFill>
                  <a:schemeClr val="bg1">
                    <a:lumMod val="50000"/>
                  </a:schemeClr>
                </a:solidFill>
              </a:rPr>
              <a:t>Instrument: ECLIPS-B</a:t>
            </a:r>
          </a:p>
          <a:p>
            <a:r>
              <a:rPr lang="en-US" sz="2200" dirty="0">
                <a:solidFill>
                  <a:schemeClr val="bg1">
                    <a:lumMod val="50000"/>
                  </a:schemeClr>
                </a:solidFill>
              </a:rPr>
              <a:t>Telescope Temperature: 270 K</a:t>
            </a: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000073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Astrophotonic Spectrographs</a:t>
            </a:r>
          </a:p>
        </p:txBody>
      </p:sp>
      <p:sp>
        <p:nvSpPr>
          <p:cNvPr id="4" name="Slide Number Placeholder 3"/>
          <p:cNvSpPr>
            <a:spLocks noGrp="1"/>
          </p:cNvSpPr>
          <p:nvPr>
            <p:ph type="sldNum" sz="quarter" idx="12"/>
          </p:nvPr>
        </p:nvSpPr>
        <p:spPr/>
        <p:txBody>
          <a:bodyPr/>
          <a:lstStyle/>
          <a:p>
            <a:fld id="{97EEAD57-C313-46C1-9911-8FCD684D755A}" type="slidenum">
              <a:rPr lang="en-US" smtClean="0"/>
              <a:pPr/>
              <a:t>17</a:t>
            </a:fld>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5028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18</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Astrophotonic Spectrographs (APS)</a:t>
            </a:r>
          </a:p>
        </p:txBody>
      </p:sp>
      <p:grpSp>
        <p:nvGrpSpPr>
          <p:cNvPr id="14" name="Group 13"/>
          <p:cNvGrpSpPr/>
          <p:nvPr/>
        </p:nvGrpSpPr>
        <p:grpSpPr>
          <a:xfrm>
            <a:off x="9004968"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endParaRPr lang="en-US" sz="2000" dirty="0">
                <a:solidFill>
                  <a:schemeClr val="bg1"/>
                </a:solidFill>
              </a:endParaRPr>
            </a:p>
            <a:p>
              <a:pPr algn="ctr"/>
              <a:r>
                <a:rPr lang="en-US" sz="2000" dirty="0">
                  <a:solidFill>
                    <a:schemeClr val="bg1"/>
                  </a:solidFill>
                </a:rPr>
                <a:t>APS use AWG to create a discretized spectrum. The waveguides in the AWG have a length difference of m</a:t>
              </a:r>
              <a:r>
                <a:rPr lang="el-GR" sz="2000" dirty="0">
                  <a:solidFill>
                    <a:schemeClr val="bg1"/>
                  </a:solidFill>
                </a:rPr>
                <a:t>λ</a:t>
              </a:r>
              <a:r>
                <a:rPr lang="en-US" sz="2000" dirty="0">
                  <a:solidFill>
                    <a:schemeClr val="bg1"/>
                  </a:solidFill>
                </a:rPr>
                <a:t>.</a:t>
              </a:r>
            </a:p>
            <a:p>
              <a:pPr algn="ctr"/>
              <a:endParaRPr lang="en-US" sz="2000" dirty="0">
                <a:solidFill>
                  <a:schemeClr val="bg1"/>
                </a:solidFill>
              </a:endParaRPr>
            </a:p>
            <a:p>
              <a:pPr algn="ctr"/>
              <a:r>
                <a:rPr lang="en-US" sz="2000" dirty="0">
                  <a:solidFill>
                    <a:schemeClr val="bg1"/>
                  </a:solidFill>
                </a:rPr>
                <a:t>This light constructively interferes along the Rowland circle and give the discrete spectrum.</a:t>
              </a:r>
            </a:p>
          </p:txBody>
        </p:sp>
        <p:sp>
          <p:nvSpPr>
            <p:cNvPr id="28" name="Oval 27"/>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066800" y="5781320"/>
            <a:ext cx="1930337" cy="369332"/>
          </a:xfrm>
          <a:prstGeom prst="rect">
            <a:avLst/>
          </a:prstGeom>
          <a:noFill/>
        </p:spPr>
        <p:txBody>
          <a:bodyPr wrap="none" rtlCol="0">
            <a:spAutoFit/>
          </a:bodyPr>
          <a:lstStyle/>
          <a:p>
            <a:r>
              <a:rPr lang="en-US" dirty="0">
                <a:solidFill>
                  <a:schemeClr val="bg1"/>
                </a:solidFill>
              </a:rPr>
              <a:t>Source: Pradip Gatkine</a:t>
            </a:r>
          </a:p>
        </p:txBody>
      </p:sp>
      <p:grpSp>
        <p:nvGrpSpPr>
          <p:cNvPr id="13" name="Group 12"/>
          <p:cNvGrpSpPr>
            <a:grpSpLocks noChangeAspect="1"/>
          </p:cNvGrpSpPr>
          <p:nvPr/>
        </p:nvGrpSpPr>
        <p:grpSpPr>
          <a:xfrm>
            <a:off x="123623" y="1858568"/>
            <a:ext cx="4216154" cy="3822700"/>
            <a:chOff x="523672" y="1983105"/>
            <a:chExt cx="4602751" cy="417322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1" y="1983105"/>
              <a:ext cx="4059622" cy="4173220"/>
            </a:xfrm>
            <a:prstGeom prst="rect">
              <a:avLst/>
            </a:prstGeom>
          </p:spPr>
        </p:pic>
        <p:sp>
          <p:nvSpPr>
            <p:cNvPr id="31" name="TextBox 30"/>
            <p:cNvSpPr txBox="1"/>
            <p:nvPr/>
          </p:nvSpPr>
          <p:spPr>
            <a:xfrm>
              <a:off x="1748777" y="4361035"/>
              <a:ext cx="1728559" cy="705596"/>
            </a:xfrm>
            <a:prstGeom prst="rect">
              <a:avLst/>
            </a:prstGeom>
            <a:noFill/>
          </p:spPr>
          <p:txBody>
            <a:bodyPr wrap="square" rtlCol="0">
              <a:spAutoFit/>
            </a:bodyPr>
            <a:lstStyle/>
            <a:p>
              <a:pPr algn="ctr"/>
              <a:r>
                <a:rPr lang="en-US" dirty="0">
                  <a:solidFill>
                    <a:schemeClr val="bg1"/>
                  </a:solidFill>
                </a:rPr>
                <a:t>Free Propagation Region (FPR)</a:t>
              </a:r>
            </a:p>
          </p:txBody>
        </p:sp>
        <p:sp>
          <p:nvSpPr>
            <p:cNvPr id="32" name="TextBox 31"/>
            <p:cNvSpPr txBox="1"/>
            <p:nvPr/>
          </p:nvSpPr>
          <p:spPr>
            <a:xfrm>
              <a:off x="2302377" y="2916387"/>
              <a:ext cx="2349917" cy="705596"/>
            </a:xfrm>
            <a:prstGeom prst="rect">
              <a:avLst/>
            </a:prstGeom>
            <a:noFill/>
          </p:spPr>
          <p:txBody>
            <a:bodyPr wrap="square" rtlCol="0">
              <a:spAutoFit/>
            </a:bodyPr>
            <a:lstStyle/>
            <a:p>
              <a:pPr algn="ctr"/>
              <a:r>
                <a:rPr lang="en-US" dirty="0">
                  <a:solidFill>
                    <a:schemeClr val="bg1"/>
                  </a:solidFill>
                </a:rPr>
                <a:t>Arrayed Waveguide Grating (AWG)</a:t>
              </a:r>
            </a:p>
          </p:txBody>
        </p:sp>
        <p:sp>
          <p:nvSpPr>
            <p:cNvPr id="33" name="TextBox 32"/>
            <p:cNvSpPr txBox="1"/>
            <p:nvPr/>
          </p:nvSpPr>
          <p:spPr>
            <a:xfrm>
              <a:off x="4086517" y="4448641"/>
              <a:ext cx="539325" cy="403198"/>
            </a:xfrm>
            <a:prstGeom prst="rect">
              <a:avLst/>
            </a:prstGeom>
            <a:noFill/>
          </p:spPr>
          <p:txBody>
            <a:bodyPr wrap="square" rtlCol="0">
              <a:spAutoFit/>
            </a:bodyPr>
            <a:lstStyle/>
            <a:p>
              <a:pPr algn="ctr"/>
              <a:r>
                <a:rPr lang="en-US" dirty="0">
                  <a:solidFill>
                    <a:schemeClr val="bg1"/>
                  </a:solidFill>
                </a:rPr>
                <a:t>FPR</a:t>
              </a:r>
            </a:p>
          </p:txBody>
        </p:sp>
        <p:sp>
          <p:nvSpPr>
            <p:cNvPr id="35" name="TextBox 34"/>
            <p:cNvSpPr txBox="1"/>
            <p:nvPr/>
          </p:nvSpPr>
          <p:spPr>
            <a:xfrm>
              <a:off x="3705614" y="5425067"/>
              <a:ext cx="1301132" cy="646331"/>
            </a:xfrm>
            <a:prstGeom prst="rect">
              <a:avLst/>
            </a:prstGeom>
            <a:noFill/>
          </p:spPr>
          <p:txBody>
            <a:bodyPr wrap="square" rtlCol="0">
              <a:spAutoFit/>
            </a:bodyPr>
            <a:lstStyle/>
            <a:p>
              <a:pPr algn="ctr"/>
              <a:r>
                <a:rPr lang="en-US" dirty="0">
                  <a:solidFill>
                    <a:schemeClr val="bg1"/>
                  </a:solidFill>
                </a:rPr>
                <a:t>Output Waveguides</a:t>
              </a:r>
            </a:p>
          </p:txBody>
        </p:sp>
        <p:sp>
          <p:nvSpPr>
            <p:cNvPr id="36" name="TextBox 35"/>
            <p:cNvSpPr txBox="1"/>
            <p:nvPr/>
          </p:nvSpPr>
          <p:spPr>
            <a:xfrm>
              <a:off x="523672" y="2286658"/>
              <a:ext cx="1301132" cy="646331"/>
            </a:xfrm>
            <a:prstGeom prst="rect">
              <a:avLst/>
            </a:prstGeom>
            <a:noFill/>
          </p:spPr>
          <p:txBody>
            <a:bodyPr wrap="square" rtlCol="0">
              <a:spAutoFit/>
            </a:bodyPr>
            <a:lstStyle/>
            <a:p>
              <a:pPr algn="ctr"/>
              <a:r>
                <a:rPr lang="en-US" dirty="0">
                  <a:solidFill>
                    <a:schemeClr val="bg1"/>
                  </a:solidFill>
                </a:rPr>
                <a:t>Single Mode Input Fiber</a:t>
              </a:r>
            </a:p>
          </p:txBody>
        </p:sp>
      </p:grpSp>
      <p:cxnSp>
        <p:nvCxnSpPr>
          <p:cNvPr id="77" name="Straight Connector 76"/>
          <p:cNvCxnSpPr/>
          <p:nvPr/>
        </p:nvCxnSpPr>
        <p:spPr>
          <a:xfrm rot="5400000">
            <a:off x="5463229" y="3806968"/>
            <a:ext cx="1360864" cy="380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12" idx="2"/>
          </p:cNvCxnSpPr>
          <p:nvPr/>
        </p:nvCxnSpPr>
        <p:spPr>
          <a:xfrm rot="5400000">
            <a:off x="5601437" y="3560130"/>
            <a:ext cx="1467357" cy="4251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5878124" y="3411625"/>
            <a:ext cx="1338417" cy="8511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12" idx="6"/>
          </p:cNvCxnSpPr>
          <p:nvPr/>
        </p:nvCxnSpPr>
        <p:spPr>
          <a:xfrm rot="5400000" flipV="1">
            <a:off x="5594976" y="3702511"/>
            <a:ext cx="1509705" cy="3957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2" idx="2"/>
            <a:endCxn id="12" idx="6"/>
          </p:cNvCxnSpPr>
          <p:nvPr/>
        </p:nvCxnSpPr>
        <p:spPr>
          <a:xfrm rot="5400000">
            <a:off x="5739611" y="3847146"/>
            <a:ext cx="161619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12" idx="6"/>
          </p:cNvCxnSpPr>
          <p:nvPr/>
        </p:nvCxnSpPr>
        <p:spPr>
          <a:xfrm rot="5400000">
            <a:off x="6015608" y="3700090"/>
            <a:ext cx="1487258" cy="42305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6292470" y="3825973"/>
            <a:ext cx="1360862"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V="1">
            <a:off x="6029508" y="3563010"/>
            <a:ext cx="1467357" cy="41942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V="1">
            <a:off x="5888823" y="3416564"/>
            <a:ext cx="1360862" cy="81881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6758404" y="2333249"/>
            <a:ext cx="1031317" cy="638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2" idx="2"/>
          </p:cNvCxnSpPr>
          <p:nvPr/>
        </p:nvCxnSpPr>
        <p:spPr>
          <a:xfrm rot="5400000">
            <a:off x="5957472" y="2448807"/>
            <a:ext cx="118047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a:off x="5325106" y="2333248"/>
            <a:ext cx="1031317" cy="638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5964001" y="5245484"/>
            <a:ext cx="1180478"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a:off x="6792106" y="4702980"/>
            <a:ext cx="1031317" cy="63816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287024" y="4722882"/>
            <a:ext cx="1031317" cy="638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5400000">
            <a:off x="5739611" y="3039046"/>
            <a:ext cx="1616199" cy="1616199"/>
          </a:xfrm>
          <a:prstGeom prst="ellipse">
            <a:avLst/>
          </a:prstGeom>
          <a:noFill/>
          <a:ln w="57150">
            <a:solidFill>
              <a:srgbClr val="ABFF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4750980" y="3475847"/>
            <a:ext cx="1191847" cy="646331"/>
          </a:xfrm>
          <a:prstGeom prst="rect">
            <a:avLst/>
          </a:prstGeom>
          <a:noFill/>
        </p:spPr>
        <p:txBody>
          <a:bodyPr wrap="square" rtlCol="0">
            <a:spAutoFit/>
          </a:bodyPr>
          <a:lstStyle/>
          <a:p>
            <a:pPr algn="ctr"/>
            <a:r>
              <a:rPr lang="en-US" dirty="0">
                <a:solidFill>
                  <a:schemeClr val="bg1"/>
                </a:solidFill>
              </a:rPr>
              <a:t>Rowland Circle</a:t>
            </a:r>
          </a:p>
        </p:txBody>
      </p:sp>
      <p:sp>
        <p:nvSpPr>
          <p:cNvPr id="82" name="TextBox 81"/>
          <p:cNvSpPr txBox="1"/>
          <p:nvPr/>
        </p:nvSpPr>
        <p:spPr>
          <a:xfrm>
            <a:off x="6434999" y="1965063"/>
            <a:ext cx="1191847" cy="369332"/>
          </a:xfrm>
          <a:prstGeom prst="rect">
            <a:avLst/>
          </a:prstGeom>
          <a:noFill/>
        </p:spPr>
        <p:txBody>
          <a:bodyPr wrap="square" rtlCol="0">
            <a:spAutoFit/>
          </a:bodyPr>
          <a:lstStyle/>
          <a:p>
            <a:pPr algn="ctr"/>
            <a:r>
              <a:rPr lang="en-US" dirty="0">
                <a:solidFill>
                  <a:schemeClr val="bg1"/>
                </a:solidFill>
              </a:rPr>
              <a:t>AWG</a:t>
            </a:r>
          </a:p>
        </p:txBody>
      </p:sp>
      <p:sp>
        <p:nvSpPr>
          <p:cNvPr id="83" name="TextBox 82"/>
          <p:cNvSpPr txBox="1"/>
          <p:nvPr/>
        </p:nvSpPr>
        <p:spPr>
          <a:xfrm>
            <a:off x="6747941" y="5504321"/>
            <a:ext cx="947752" cy="646331"/>
          </a:xfrm>
          <a:prstGeom prst="rect">
            <a:avLst/>
          </a:prstGeom>
          <a:noFill/>
        </p:spPr>
        <p:txBody>
          <a:bodyPr wrap="square" rtlCol="0">
            <a:spAutoFit/>
          </a:bodyPr>
          <a:lstStyle/>
          <a:p>
            <a:pPr algn="ctr"/>
            <a:r>
              <a:rPr lang="en-US" dirty="0">
                <a:solidFill>
                  <a:schemeClr val="bg1"/>
                </a:solidFill>
              </a:rPr>
              <a:t>Output Spectrum</a:t>
            </a:r>
          </a:p>
        </p:txBody>
      </p:sp>
      <p:pic>
        <p:nvPicPr>
          <p:cNvPr id="90" name="Picture 89" descr="https://www.aip.de/media/images/PM_AIP_astrophotonics_chip.width-1000.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08" b="96355" l="2600" r="99300">
                        <a14:foregroundMark x1="70100" y1="10328" x2="87400" y2="21871"/>
                        <a14:foregroundMark x1="61600" y1="15553" x2="63200" y2="10450"/>
                        <a14:foregroundMark x1="62400" y1="11786" x2="64200" y2="8262"/>
                        <a14:foregroundMark x1="65000" y1="7290" x2="70400" y2="3888"/>
                        <a14:foregroundMark x1="71600" y1="3038" x2="77200" y2="2187"/>
                        <a14:foregroundMark x1="78200" y1="2430" x2="86500" y2="3402"/>
                        <a14:foregroundMark x1="87400" y1="3888" x2="93600" y2="8019"/>
                        <a14:foregroundMark x1="94200" y1="8505" x2="96900" y2="13609"/>
                        <a14:foregroundMark x1="97700" y1="16768" x2="97300" y2="22114"/>
                        <a14:foregroundMark x1="96600" y1="12151" x2="97700" y2="16282"/>
                        <a14:foregroundMark x1="94900" y1="9721" x2="96500" y2="11908"/>
                        <a14:foregroundMark x1="60900" y1="15431" x2="61700" y2="11300"/>
                        <a14:foregroundMark x1="61900" y1="11057" x2="63400" y2="8505"/>
                        <a14:foregroundMark x1="63500" y1="8262" x2="65800" y2="5832"/>
                        <a14:foregroundMark x1="62900" y1="8748" x2="61900" y2="10328"/>
                        <a14:foregroundMark x1="65600" y1="5832" x2="68900" y2="3645"/>
                        <a14:foregroundMark x1="69000" y1="3645" x2="73200" y2="2187"/>
                        <a14:foregroundMark x1="86400" y1="2916" x2="93800" y2="7169"/>
                        <a14:foregroundMark x1="93900" y1="7412" x2="95700" y2="9599"/>
                        <a14:foregroundMark x1="94300" y1="28311" x2="96700" y2="25516"/>
                        <a14:backgroundMark x1="68900" y1="2309" x2="74600" y2="486"/>
                        <a14:backgroundMark x1="75600" y1="972" x2="81200" y2="729"/>
                      </a14:backgroundRemoval>
                    </a14:imgEffect>
                  </a14:imgLayer>
                </a14:imgProps>
              </a:ext>
              <a:ext uri="{28A0092B-C50C-407E-A947-70E740481C1C}">
                <a14:useLocalDpi xmlns:a14="http://schemas.microsoft.com/office/drawing/2010/main" val="0"/>
              </a:ext>
            </a:extLst>
          </a:blip>
          <a:srcRect l="1771" r="2155"/>
          <a:stretch>
            <a:fillRect/>
          </a:stretch>
        </p:blipFill>
        <p:spPr bwMode="auto">
          <a:xfrm>
            <a:off x="9276004" y="849480"/>
            <a:ext cx="1828800" cy="1566604"/>
          </a:xfrm>
          <a:custGeom>
            <a:avLst/>
            <a:gdLst>
              <a:gd name="connsiteX0" fmla="*/ 567770 w 1828800"/>
              <a:gd name="connsiteY0" fmla="*/ 0 h 1566604"/>
              <a:gd name="connsiteX1" fmla="*/ 1261030 w 1828800"/>
              <a:gd name="connsiteY1" fmla="*/ 0 h 1566604"/>
              <a:gd name="connsiteX2" fmla="*/ 1270326 w 1828800"/>
              <a:gd name="connsiteY2" fmla="*/ 3402 h 1566604"/>
              <a:gd name="connsiteX3" fmla="*/ 1828800 w 1828800"/>
              <a:gd name="connsiteY3" fmla="*/ 845944 h 1566604"/>
              <a:gd name="connsiteX4" fmla="*/ 1560978 w 1828800"/>
              <a:gd name="connsiteY4" fmla="*/ 1492522 h 1566604"/>
              <a:gd name="connsiteX5" fmla="*/ 1471191 w 1828800"/>
              <a:gd name="connsiteY5" fmla="*/ 1566604 h 1566604"/>
              <a:gd name="connsiteX6" fmla="*/ 357609 w 1828800"/>
              <a:gd name="connsiteY6" fmla="*/ 1566604 h 1566604"/>
              <a:gd name="connsiteX7" fmla="*/ 267822 w 1828800"/>
              <a:gd name="connsiteY7" fmla="*/ 1492522 h 1566604"/>
              <a:gd name="connsiteX8" fmla="*/ 0 w 1828800"/>
              <a:gd name="connsiteY8" fmla="*/ 845944 h 1566604"/>
              <a:gd name="connsiteX9" fmla="*/ 558474 w 1828800"/>
              <a:gd name="connsiteY9" fmla="*/ 3402 h 156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566604">
                <a:moveTo>
                  <a:pt x="567770" y="0"/>
                </a:moveTo>
                <a:lnTo>
                  <a:pt x="1261030" y="0"/>
                </a:lnTo>
                <a:lnTo>
                  <a:pt x="1270326" y="3402"/>
                </a:lnTo>
                <a:cubicBezTo>
                  <a:pt x="1598518" y="142216"/>
                  <a:pt x="1828800" y="467187"/>
                  <a:pt x="1828800" y="845944"/>
                </a:cubicBezTo>
                <a:cubicBezTo>
                  <a:pt x="1828800" y="1098449"/>
                  <a:pt x="1726452" y="1327049"/>
                  <a:pt x="1560978" y="1492522"/>
                </a:cubicBezTo>
                <a:lnTo>
                  <a:pt x="1471191" y="1566604"/>
                </a:lnTo>
                <a:lnTo>
                  <a:pt x="357609" y="1566604"/>
                </a:lnTo>
                <a:lnTo>
                  <a:pt x="267822" y="1492522"/>
                </a:lnTo>
                <a:cubicBezTo>
                  <a:pt x="102348" y="1327049"/>
                  <a:pt x="0" y="1098449"/>
                  <a:pt x="0" y="845944"/>
                </a:cubicBezTo>
                <a:cubicBezTo>
                  <a:pt x="0" y="467187"/>
                  <a:pt x="230282" y="142216"/>
                  <a:pt x="558474" y="3402"/>
                </a:cubicBezTo>
                <a:close/>
              </a:path>
            </a:pathLst>
          </a:custGeom>
          <a:noFill/>
          <a:extLst>
            <a:ext uri="{909E8E84-426E-40DD-AFC4-6F175D3DCCD1}">
              <a14:hiddenFill xmlns:a14="http://schemas.microsoft.com/office/drawing/2010/main">
                <a:solidFill>
                  <a:srgbClr val="FFFFFF"/>
                </a:solidFill>
              </a14:hiddenFill>
            </a:ext>
          </a:extLst>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93" name="Picture 9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86270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250"/>
                                        <p:tgtEl>
                                          <p:spTgt spid="44"/>
                                        </p:tgtEl>
                                      </p:cBhvr>
                                    </p:animEffect>
                                  </p:childTnLst>
                                </p:cTn>
                              </p:par>
                              <p:par>
                                <p:cTn id="14" presetID="22" presetClass="entr" presetSubtype="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250"/>
                                        <p:tgtEl>
                                          <p:spTgt spid="39"/>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250"/>
                                        <p:tgtEl>
                                          <p:spTgt spid="57"/>
                                        </p:tgtEl>
                                      </p:cBhvr>
                                    </p:animEffect>
                                  </p:childTnLst>
                                </p:cTn>
                              </p:par>
                              <p:par>
                                <p:cTn id="27" presetID="22" presetClass="entr" presetSubtype="1"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up)">
                                      <p:cBhvr>
                                        <p:cTn id="29" dur="250"/>
                                        <p:tgtEl>
                                          <p:spTgt spid="56"/>
                                        </p:tgtEl>
                                      </p:cBhvr>
                                    </p:animEffect>
                                  </p:childTnLst>
                                </p:cTn>
                              </p:par>
                              <p:par>
                                <p:cTn id="30" presetID="22" presetClass="entr" presetSubtype="1"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250"/>
                                        <p:tgtEl>
                                          <p:spTgt spid="43"/>
                                        </p:tgtEl>
                                      </p:cBhvr>
                                    </p:animEffect>
                                  </p:childTnLst>
                                </p:cTn>
                              </p:par>
                            </p:childTnLst>
                          </p:cTn>
                        </p:par>
                        <p:par>
                          <p:cTn id="33" fill="hold">
                            <p:stCondLst>
                              <p:cond delay="250"/>
                            </p:stCondLst>
                            <p:childTnLst>
                              <p:par>
                                <p:cTn id="34" presetID="22" presetClass="entr" presetSubtype="1"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up)">
                                      <p:cBhvr>
                                        <p:cTn id="36" dur="250"/>
                                        <p:tgtEl>
                                          <p:spTgt spid="46"/>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up)">
                                      <p:cBhvr>
                                        <p:cTn id="43" dur="250"/>
                                        <p:tgtEl>
                                          <p:spTgt spid="66"/>
                                        </p:tgtEl>
                                      </p:cBhvr>
                                    </p:animEffect>
                                  </p:childTnLst>
                                </p:cTn>
                              </p:par>
                              <p:par>
                                <p:cTn id="44" presetID="22" presetClass="entr" presetSubtype="1" fill="hold"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up)">
                                      <p:cBhvr>
                                        <p:cTn id="46" dur="250"/>
                                        <p:tgtEl>
                                          <p:spTgt spid="65"/>
                                        </p:tgtEl>
                                      </p:cBhvr>
                                    </p:animEffect>
                                  </p:childTnLst>
                                </p:cTn>
                              </p:par>
                              <p:par>
                                <p:cTn id="47" presetID="22" presetClass="entr" presetSubtype="1"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up)">
                                      <p:cBhvr>
                                        <p:cTn id="49" dur="250"/>
                                        <p:tgtEl>
                                          <p:spTgt spid="60"/>
                                        </p:tgtEl>
                                      </p:cBhvr>
                                    </p:animEffect>
                                  </p:childTnLst>
                                </p:cTn>
                              </p:par>
                            </p:childTnLst>
                          </p:cTn>
                        </p:par>
                        <p:par>
                          <p:cTn id="50" fill="hold">
                            <p:stCondLst>
                              <p:cond delay="250"/>
                            </p:stCondLst>
                            <p:childTnLst>
                              <p:par>
                                <p:cTn id="51" presetID="22" presetClass="entr" presetSubtype="1"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up)">
                                      <p:cBhvr>
                                        <p:cTn id="53" dur="25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wipe(up)">
                                      <p:cBhvr>
                                        <p:cTn id="58" dur="250"/>
                                        <p:tgtEl>
                                          <p:spTgt spid="77"/>
                                        </p:tgtEl>
                                      </p:cBhvr>
                                    </p:animEffect>
                                  </p:childTnLst>
                                </p:cTn>
                              </p:par>
                              <p:par>
                                <p:cTn id="59" presetID="22" presetClass="entr" presetSubtype="1"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wipe(up)">
                                      <p:cBhvr>
                                        <p:cTn id="61" dur="250"/>
                                        <p:tgtEl>
                                          <p:spTgt spid="74"/>
                                        </p:tgtEl>
                                      </p:cBhvr>
                                    </p:animEffect>
                                  </p:childTnLst>
                                </p:cTn>
                              </p:par>
                              <p:par>
                                <p:cTn id="62" presetID="22" presetClass="entr" presetSubtype="1" fill="hold"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wipe(up)">
                                      <p:cBhvr>
                                        <p:cTn id="64" dur="250"/>
                                        <p:tgtEl>
                                          <p:spTgt spid="71"/>
                                        </p:tgtEl>
                                      </p:cBhvr>
                                    </p:animEffec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up)">
                                      <p:cBhvr>
                                        <p:cTn id="6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1" grpId="0"/>
      <p:bldP spid="82" grpId="0"/>
      <p:bldP spid="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Single Photon Counting Detectors</a:t>
            </a:r>
          </a:p>
        </p:txBody>
      </p:sp>
      <p:sp>
        <p:nvSpPr>
          <p:cNvPr id="4" name="Slide Number Placeholder 3"/>
          <p:cNvSpPr>
            <a:spLocks noGrp="1"/>
          </p:cNvSpPr>
          <p:nvPr>
            <p:ph type="sldNum" sz="quarter" idx="12"/>
          </p:nvPr>
        </p:nvSpPr>
        <p:spPr/>
        <p:txBody>
          <a:bodyPr/>
          <a:lstStyle/>
          <a:p>
            <a:fld id="{97EEAD57-C313-46C1-9911-8FCD684D755A}" type="slidenum">
              <a:rPr lang="en-US" smtClean="0"/>
              <a:pPr/>
              <a:t>19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53950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66800" y="2038350"/>
            <a:ext cx="10058400" cy="4400550"/>
          </a:xfrm>
        </p:spPr>
        <p:txBody>
          <a:bodyPr numCol="2" spcCol="914400">
            <a:normAutofit/>
          </a:bodyPr>
          <a:lstStyle/>
          <a:p>
            <a:pPr marL="457200" indent="-457200">
              <a:lnSpc>
                <a:spcPct val="100000"/>
              </a:lnSpc>
              <a:buClr>
                <a:schemeClr val="bg1"/>
              </a:buClr>
              <a:buSzPct val="125000"/>
              <a:buBlip>
                <a:blip r:embed="rId3"/>
              </a:buBlip>
            </a:pPr>
            <a:r>
              <a:rPr lang="en-US" sz="2800" dirty="0"/>
              <a:t>Introduction</a:t>
            </a:r>
          </a:p>
          <a:p>
            <a:pPr marL="457200" indent="-457200">
              <a:lnSpc>
                <a:spcPct val="100000"/>
              </a:lnSpc>
              <a:buSzPct val="125000"/>
              <a:buBlip>
                <a:blip r:embed="rId3"/>
              </a:buBlip>
            </a:pPr>
            <a:r>
              <a:rPr lang="en-US" sz="2800" dirty="0"/>
              <a:t>Detection Methods</a:t>
            </a:r>
          </a:p>
          <a:p>
            <a:pPr marL="457200" indent="-457200">
              <a:lnSpc>
                <a:spcPct val="100000"/>
              </a:lnSpc>
              <a:buSzPct val="125000"/>
              <a:buBlip>
                <a:blip r:embed="rId3"/>
              </a:buBlip>
            </a:pPr>
            <a:r>
              <a:rPr lang="en-US" sz="2800" dirty="0"/>
              <a:t>The Habitable Worlds Observatory and Direct Imaging</a:t>
            </a:r>
          </a:p>
          <a:p>
            <a:pPr marL="457200" indent="-457200">
              <a:lnSpc>
                <a:spcPct val="100000"/>
              </a:lnSpc>
              <a:buSzPct val="125000"/>
              <a:buBlip>
                <a:blip r:embed="rId4"/>
              </a:buBlip>
            </a:pPr>
            <a:r>
              <a:rPr lang="en-US" sz="2800" dirty="0"/>
              <a:t>Astrophotonic Spectrographs</a:t>
            </a:r>
          </a:p>
          <a:p>
            <a:pPr marL="457200" indent="-457200">
              <a:lnSpc>
                <a:spcPct val="100000"/>
              </a:lnSpc>
              <a:buSzPct val="125000"/>
              <a:buBlip>
                <a:blip r:embed="rId4"/>
              </a:buBlip>
            </a:pPr>
            <a:r>
              <a:rPr lang="en-US" sz="2800" dirty="0"/>
              <a:t>Single Photon Counting Detectors</a:t>
            </a:r>
          </a:p>
          <a:p>
            <a:pPr marL="457200" indent="-457200">
              <a:lnSpc>
                <a:spcPct val="100000"/>
              </a:lnSpc>
              <a:buSzPct val="125000"/>
              <a:buBlip>
                <a:blip r:embed="rId4"/>
              </a:buBlip>
            </a:pPr>
            <a:r>
              <a:rPr lang="en-US" sz="2800" dirty="0"/>
              <a:t>Single Photon Counting Photonic Spectrograph</a:t>
            </a:r>
          </a:p>
          <a:p>
            <a:pPr marL="457200" indent="-457200">
              <a:lnSpc>
                <a:spcPct val="100000"/>
              </a:lnSpc>
              <a:buSzPct val="125000"/>
              <a:buBlip>
                <a:blip r:embed="rId5"/>
              </a:buBlip>
            </a:pPr>
            <a:r>
              <a:rPr lang="en-US" sz="2800" dirty="0"/>
              <a:t>Astronomical Sources</a:t>
            </a:r>
          </a:p>
          <a:p>
            <a:pPr marL="457200" indent="-457200">
              <a:lnSpc>
                <a:spcPct val="100000"/>
              </a:lnSpc>
              <a:buSzPct val="125000"/>
              <a:buBlip>
                <a:blip r:embed="rId5"/>
              </a:buBlip>
            </a:pPr>
            <a:r>
              <a:rPr lang="en-US" sz="2800" dirty="0"/>
              <a:t>Signal-to-Noise Ratio</a:t>
            </a:r>
          </a:p>
          <a:p>
            <a:pPr marL="457200" indent="-457200">
              <a:lnSpc>
                <a:spcPct val="100000"/>
              </a:lnSpc>
              <a:buSzPct val="125000"/>
              <a:buBlip>
                <a:blip r:embed="rId5"/>
              </a:buBlip>
            </a:pPr>
            <a:r>
              <a:rPr lang="en-US" sz="2800" dirty="0"/>
              <a:t>Simulations</a:t>
            </a:r>
          </a:p>
          <a:p>
            <a:pPr marL="457200" indent="-457200">
              <a:lnSpc>
                <a:spcPct val="100000"/>
              </a:lnSpc>
              <a:buSzPct val="125000"/>
              <a:buBlip>
                <a:blip r:embed="rId5"/>
              </a:buBlip>
            </a:pPr>
            <a:r>
              <a:rPr lang="en-US" sz="2800" dirty="0"/>
              <a:t>Results</a:t>
            </a:r>
          </a:p>
          <a:p>
            <a:pPr marL="457200" indent="-457200">
              <a:lnSpc>
                <a:spcPct val="100000"/>
              </a:lnSpc>
              <a:buSzPct val="125000"/>
              <a:buBlip>
                <a:blip r:embed="rId6"/>
              </a:buBlip>
            </a:pPr>
            <a:r>
              <a:rPr lang="en-US" sz="2800" dirty="0"/>
              <a:t>Requirements Flow Down</a:t>
            </a:r>
          </a:p>
          <a:p>
            <a:pPr marL="457200" indent="-457200">
              <a:lnSpc>
                <a:spcPct val="100000"/>
              </a:lnSpc>
              <a:buSzPct val="125000"/>
              <a:buBlip>
                <a:blip r:embed="rId6"/>
              </a:buBlip>
            </a:pPr>
            <a:r>
              <a:rPr lang="en-US" sz="2800" dirty="0"/>
              <a:t>Discussion</a:t>
            </a:r>
          </a:p>
          <a:p>
            <a:pPr marL="457200" indent="-457200">
              <a:lnSpc>
                <a:spcPct val="100000"/>
              </a:lnSpc>
              <a:buSzPct val="125000"/>
              <a:buBlip>
                <a:blip r:embed="rId6"/>
              </a:buBlip>
            </a:pPr>
            <a:r>
              <a:rPr lang="en-US" sz="2800" dirty="0"/>
              <a:t>Conclusion</a:t>
            </a:r>
          </a:p>
        </p:txBody>
      </p:sp>
      <p:sp>
        <p:nvSpPr>
          <p:cNvPr id="6" name="Slide Number Placeholder 5"/>
          <p:cNvSpPr>
            <a:spLocks noGrp="1"/>
          </p:cNvSpPr>
          <p:nvPr>
            <p:ph type="sldNum" sz="quarter" idx="12"/>
          </p:nvPr>
        </p:nvSpPr>
        <p:spPr/>
        <p:txBody>
          <a:bodyPr/>
          <a:lstStyle/>
          <a:p>
            <a:fld id="{97EEAD57-C313-46C1-9911-8FCD684D755A}" type="slidenum">
              <a:rPr lang="en-US" smtClean="0"/>
              <a:pPr/>
              <a:t>2</a:t>
            </a:fld>
            <a:endParaRPr lang="en-US" dirty="0"/>
          </a:p>
        </p:txBody>
      </p:sp>
      <p:sp>
        <p:nvSpPr>
          <p:cNvPr id="13" name="Title 1"/>
          <p:cNvSpPr txBox="1">
            <a:spLocks/>
          </p:cNvSpPr>
          <p:nvPr/>
        </p:nvSpPr>
        <p:spPr>
          <a:xfrm>
            <a:off x="1066800" y="640080"/>
            <a:ext cx="100584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4400" dirty="0"/>
              <a:t>Overview</a:t>
            </a:r>
          </a:p>
        </p:txBody>
      </p:sp>
    </p:spTree>
    <p:extLst>
      <p:ext uri="{BB962C8B-B14F-4D97-AF65-F5344CB8AC3E}">
        <p14:creationId xmlns:p14="http://schemas.microsoft.com/office/powerpoint/2010/main" val="4012759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1600" dirty="0">
                  <a:solidFill>
                    <a:schemeClr val="bg1"/>
                  </a:solidFill>
                </a:rPr>
                <a:t>MKIDs: Microwave Kinetic Inductance Detectors. </a:t>
              </a:r>
            </a:p>
            <a:p>
              <a:pPr algn="ctr"/>
              <a:r>
                <a:rPr lang="en-US" sz="2000" dirty="0">
                  <a:solidFill>
                    <a:schemeClr val="bg1"/>
                  </a:solidFill>
                </a:rPr>
                <a:t>They are radiation tolerant, sensitive from UV to NIR, but need a lot of equipment for cooling to superconductivity.</a:t>
              </a:r>
            </a:p>
          </p:txBody>
        </p:sp>
        <p:pic>
          <p:nvPicPr>
            <p:cNvPr id="32" name="Picture 31" descr="https://www.maynoothuniversity.ie/sites/default/files/styles/ratio_2_3/public/assets/images/Kinetic%20Inductance%20Detector.jpg?itok=4t4pqBoz"/>
            <p:cNvPicPr>
              <a:picLocks noChangeAspect="1" noChangeArrowheads="1"/>
            </p:cNvPicPr>
            <p:nvPr/>
          </p:nvPicPr>
          <p:blipFill>
            <a:blip r:embed="rId3">
              <a:extLst>
                <a:ext uri="{28A0092B-C50C-407E-A947-70E740481C1C}">
                  <a14:useLocalDpi xmlns:a14="http://schemas.microsoft.com/office/drawing/2010/main" val="0"/>
                </a:ext>
              </a:extLst>
            </a:blip>
            <a:srcRect l="19455" t="413" r="15091" b="413"/>
            <a:stretch>
              <a:fillRect/>
            </a:stretch>
          </p:blipFill>
          <p:spPr bwMode="auto">
            <a:xfrm>
              <a:off x="1395730" y="2167027"/>
              <a:ext cx="1691640" cy="1691640"/>
            </a:xfrm>
            <a:custGeom>
              <a:avLst/>
              <a:gdLst>
                <a:gd name="connsiteX0" fmla="*/ 1714500 w 3429000"/>
                <a:gd name="connsiteY0" fmla="*/ 0 h 3429000"/>
                <a:gd name="connsiteX1" fmla="*/ 3429000 w 3429000"/>
                <a:gd name="connsiteY1" fmla="*/ 1714500 h 3429000"/>
                <a:gd name="connsiteX2" fmla="*/ 1714500 w 3429000"/>
                <a:gd name="connsiteY2" fmla="*/ 3429000 h 3429000"/>
                <a:gd name="connsiteX3" fmla="*/ 0 w 3429000"/>
                <a:gd name="connsiteY3" fmla="*/ 1714500 h 3429000"/>
                <a:gd name="connsiteX4" fmla="*/ 1714500 w 3429000"/>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3429000">
                  <a:moveTo>
                    <a:pt x="1714500" y="0"/>
                  </a:moveTo>
                  <a:cubicBezTo>
                    <a:pt x="2661392" y="0"/>
                    <a:pt x="3429000" y="767608"/>
                    <a:pt x="3429000" y="1714500"/>
                  </a:cubicBezTo>
                  <a:cubicBezTo>
                    <a:pt x="3429000" y="2661392"/>
                    <a:pt x="2661392" y="3429000"/>
                    <a:pt x="1714500" y="3429000"/>
                  </a:cubicBezTo>
                  <a:cubicBezTo>
                    <a:pt x="767608" y="3429000"/>
                    <a:pt x="0" y="2661392"/>
                    <a:pt x="0" y="1714500"/>
                  </a:cubicBezTo>
                  <a:cubicBezTo>
                    <a:pt x="0" y="767608"/>
                    <a:pt x="767608" y="0"/>
                    <a:pt x="171450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3585934" y="1983105"/>
            <a:ext cx="2349501" cy="4173220"/>
            <a:chOff x="3585934" y="1983105"/>
            <a:chExt cx="2349501" cy="4173220"/>
          </a:xfrm>
        </p:grpSpPr>
        <p:grpSp>
          <p:nvGrpSpPr>
            <p:cNvPr id="53" name="Group 52"/>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1600" dirty="0">
                    <a:solidFill>
                      <a:schemeClr val="bg1"/>
                    </a:solidFill>
                  </a:rPr>
                  <a:t>EMCCDs: Electron Multiplying Charge-Coupled Devices.</a:t>
                </a:r>
              </a:p>
              <a:p>
                <a:pPr algn="ctr"/>
                <a:r>
                  <a:rPr lang="en-US" sz="2000" dirty="0">
                    <a:solidFill>
                      <a:schemeClr val="bg1"/>
                    </a:solidFill>
                  </a:rPr>
                  <a:t>They perform similarly to CMOS detectors, with slower readout, per row. They are typically Silicon devices (Vis).</a:t>
                </a:r>
              </a:p>
            </p:txBody>
          </p:sp>
        </p:grpSp>
        <p:pic>
          <p:nvPicPr>
            <p:cNvPr id="21" name="Picture 20"/>
            <p:cNvPicPr>
              <a:picLocks noChangeAspect="1"/>
            </p:cNvPicPr>
            <p:nvPr/>
          </p:nvPicPr>
          <p:blipFill>
            <a:blip r:embed="rId4"/>
            <a:stretch>
              <a:fillRect/>
            </a:stretch>
          </p:blipFill>
          <p:spPr>
            <a:xfrm>
              <a:off x="3972059" y="2382333"/>
              <a:ext cx="1499721" cy="1595987"/>
            </a:xfrm>
            <a:prstGeom prst="rect">
              <a:avLst/>
            </a:prstGeom>
          </p:spPr>
        </p:pic>
      </p:grpSp>
      <p:grpSp>
        <p:nvGrpSpPr>
          <p:cNvPr id="43" name="Group 42"/>
          <p:cNvGrpSpPr/>
          <p:nvPr/>
        </p:nvGrpSpPr>
        <p:grpSpPr>
          <a:xfrm>
            <a:off x="6126390" y="1772239"/>
            <a:ext cx="2455669" cy="2455669"/>
            <a:chOff x="9659012" y="-2285496"/>
            <a:chExt cx="2455669" cy="2455669"/>
          </a:xfrm>
        </p:grpSpPr>
        <p:pic>
          <p:nvPicPr>
            <p:cNvPr id="1040" name="Picture 16" descr="https://hub.hamamatsu.com/us/en/ask-an-engineer/imaging/orca-quest-questions-and-answers/_jcr_content/root/container/container_1049569944/container/image.coreimg.jpeg/1670441072186/fig01-orc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625" l="10000" r="90000">
                          <a14:foregroundMark x1="22500" y1="80000" x2="76250" y2="80125"/>
                        </a14:backgroundRemoval>
                      </a14:imgEffect>
                    </a14:imgLayer>
                  </a14:imgProps>
                </a:ext>
                <a:ext uri="{28A0092B-C50C-407E-A947-70E740481C1C}">
                  <a14:useLocalDpi xmlns:a14="http://schemas.microsoft.com/office/drawing/2010/main" val="0"/>
                </a:ext>
              </a:extLst>
            </a:blip>
            <a:srcRect/>
            <a:stretch>
              <a:fillRect/>
            </a:stretch>
          </p:blipFill>
          <p:spPr bwMode="auto">
            <a:xfrm>
              <a:off x="9659012" y="-2285496"/>
              <a:ext cx="2455669" cy="2455669"/>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659012" y="-1482218"/>
              <a:ext cx="461665" cy="1001236"/>
            </a:xfrm>
            <a:prstGeom prst="rect">
              <a:avLst/>
            </a:prstGeom>
            <a:noFill/>
          </p:spPr>
          <p:txBody>
            <a:bodyPr vert="vert270" wrap="none" rtlCol="0">
              <a:spAutoFit/>
            </a:bodyPr>
            <a:lstStyle/>
            <a:p>
              <a:r>
                <a:rPr lang="en-US" dirty="0">
                  <a:solidFill>
                    <a:schemeClr val="bg1"/>
                  </a:solidFill>
                </a:rPr>
                <a:t>Hamamatsu</a:t>
              </a:r>
            </a:p>
          </p:txBody>
        </p:sp>
        <p:sp>
          <p:nvSpPr>
            <p:cNvPr id="54" name="TextBox 53"/>
            <p:cNvSpPr txBox="1"/>
            <p:nvPr/>
          </p:nvSpPr>
          <p:spPr>
            <a:xfrm>
              <a:off x="11653016" y="-1471798"/>
              <a:ext cx="461665" cy="980397"/>
            </a:xfrm>
            <a:prstGeom prst="rect">
              <a:avLst/>
            </a:prstGeom>
            <a:noFill/>
          </p:spPr>
          <p:txBody>
            <a:bodyPr vert="vert" wrap="none" rtlCol="0">
              <a:spAutoFit/>
            </a:bodyPr>
            <a:lstStyle/>
            <a:p>
              <a:r>
                <a:rPr lang="en-US" dirty="0">
                  <a:solidFill>
                    <a:schemeClr val="bg1"/>
                  </a:solidFill>
                </a:rPr>
                <a:t>ORCA Quest</a:t>
              </a:r>
            </a:p>
          </p:txBody>
        </p:sp>
      </p:grpSp>
      <p:pic>
        <p:nvPicPr>
          <p:cNvPr id="48" name="Picture 47"/>
          <p:cNvPicPr>
            <a:picLocks noChangeAspect="1"/>
          </p:cNvPicPr>
          <p:nvPr/>
        </p:nvPicPr>
        <p:blipFill>
          <a:blip r:embed="rId7"/>
          <a:stretch>
            <a:fillRect/>
          </a:stretch>
        </p:blipFill>
        <p:spPr>
          <a:xfrm>
            <a:off x="519307" y="1864440"/>
            <a:ext cx="5591661" cy="4410549"/>
          </a:xfrm>
          <a:prstGeom prst="rect">
            <a:avLst/>
          </a:prstGeom>
        </p:spPr>
      </p:pic>
      <p:pic>
        <p:nvPicPr>
          <p:cNvPr id="56" name="Picture 55"/>
          <p:cNvPicPr>
            <a:picLocks noChangeAspect="1"/>
          </p:cNvPicPr>
          <p:nvPr/>
        </p:nvPicPr>
        <p:blipFill>
          <a:blip r:embed="rId8"/>
          <a:stretch>
            <a:fillRect/>
          </a:stretch>
        </p:blipFill>
        <p:spPr>
          <a:xfrm>
            <a:off x="454052" y="1877046"/>
            <a:ext cx="5654486" cy="4407408"/>
          </a:xfrm>
          <a:prstGeom prst="rect">
            <a:avLst/>
          </a:prstGeom>
        </p:spPr>
      </p:pic>
      <p:pic>
        <p:nvPicPr>
          <p:cNvPr id="57" name="Picture 56"/>
          <p:cNvPicPr>
            <a:picLocks noChangeAspect="1"/>
          </p:cNvPicPr>
          <p:nvPr/>
        </p:nvPicPr>
        <p:blipFill>
          <a:blip r:embed="rId9"/>
          <a:stretch>
            <a:fillRect/>
          </a:stretch>
        </p:blipFill>
        <p:spPr>
          <a:xfrm>
            <a:off x="233899" y="1878875"/>
            <a:ext cx="5993649" cy="4407408"/>
          </a:xfrm>
          <a:prstGeom prst="rect">
            <a:avLst/>
          </a:prstGeom>
        </p:spPr>
      </p:pic>
      <p:sp>
        <p:nvSpPr>
          <p:cNvPr id="5" name="Slide Number Placeholder 4"/>
          <p:cNvSpPr>
            <a:spLocks noGrp="1"/>
          </p:cNvSpPr>
          <p:nvPr>
            <p:ph type="sldNum" sz="quarter" idx="12"/>
          </p:nvPr>
        </p:nvSpPr>
        <p:spPr/>
        <p:txBody>
          <a:bodyPr/>
          <a:lstStyle/>
          <a:p>
            <a:fld id="{97EEAD57-C313-46C1-9911-8FCD684D755A}" type="slidenum">
              <a:rPr lang="en-US" smtClean="0"/>
              <a:pPr/>
              <a:t>20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Single Photon Counting Detectors</a:t>
            </a:r>
          </a:p>
        </p:txBody>
      </p:sp>
      <p:grpSp>
        <p:nvGrpSpPr>
          <p:cNvPr id="58" name="Group 57"/>
          <p:cNvGrpSpPr/>
          <p:nvPr/>
        </p:nvGrpSpPr>
        <p:grpSpPr>
          <a:xfrm>
            <a:off x="8610600" y="640080"/>
            <a:ext cx="2349500" cy="5516245"/>
            <a:chOff x="8610600" y="640080"/>
            <a:chExt cx="2349500" cy="5516245"/>
          </a:xfrm>
        </p:grpSpPr>
        <p:grpSp>
          <p:nvGrpSpPr>
            <p:cNvPr id="9" name="Group 8"/>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14" descr="https://www.hamamatsu.com/content/dam/hamamatsu-photonics/sites/images/04_SYS/%E3%80%90New%E3%80%9100_Products/02_Cameras/00_Cameras/06_qCMOS%20cameras/Details/s_c15550-22up_pp.jpg.thumb.252.25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349" b="89683" l="3968" r="89683">
                          <a14:foregroundMark x1="18254" y1="26190" x2="46429" y2="30556"/>
                          <a14:foregroundMark x1="44048" y1="24206" x2="46825" y2="22619"/>
                          <a14:backgroundMark x1="48810" y1="84524" x2="78968" y2="76984"/>
                        </a14:backgroundRemoval>
                      </a14:imgEffect>
                    </a14:imgLayer>
                  </a14:imgProps>
                </a:ext>
                <a:ext uri="{28A0092B-C50C-407E-A947-70E740481C1C}">
                  <a14:useLocalDpi xmlns:a14="http://schemas.microsoft.com/office/drawing/2010/main" val="0"/>
                </a:ext>
              </a:extLst>
            </a:blip>
            <a:srcRect/>
            <a:stretch>
              <a:fillRect/>
            </a:stretch>
          </p:blipFill>
          <p:spPr bwMode="auto">
            <a:xfrm>
              <a:off x="8876209" y="752424"/>
              <a:ext cx="1886907" cy="1886908"/>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8618279" y="2626422"/>
            <a:ext cx="2349500" cy="3354765"/>
          </a:xfrm>
          <a:prstGeom prst="rect">
            <a:avLst/>
          </a:prstGeom>
          <a:noFill/>
        </p:spPr>
        <p:txBody>
          <a:bodyPr wrap="square" rtlCol="0">
            <a:spAutoFit/>
          </a:bodyPr>
          <a:lstStyle/>
          <a:p>
            <a:pPr algn="ctr"/>
            <a:r>
              <a:rPr lang="en-US" sz="1600" dirty="0">
                <a:solidFill>
                  <a:schemeClr val="bg1"/>
                </a:solidFill>
              </a:rPr>
              <a:t>CMOS: Complementary Metal-Oxide Semiconductor.</a:t>
            </a:r>
          </a:p>
          <a:p>
            <a:pPr algn="ctr"/>
            <a:r>
              <a:rPr lang="en-US" sz="2000" dirty="0">
                <a:solidFill>
                  <a:schemeClr val="bg1"/>
                </a:solidFill>
              </a:rPr>
              <a:t>CMOS has faster readout, per pixel (radiation tolerant). CMOS are typically Silicon devices (Vis), found in different formats, and are part of the cellphone camera industry. CMOS sensors are used in this study. </a:t>
            </a:r>
          </a:p>
        </p:txBody>
      </p:sp>
      <p:grpSp>
        <p:nvGrpSpPr>
          <p:cNvPr id="41" name="Group 40"/>
          <p:cNvGrpSpPr>
            <a:grpSpLocks noChangeAspect="1"/>
          </p:cNvGrpSpPr>
          <p:nvPr/>
        </p:nvGrpSpPr>
        <p:grpSpPr>
          <a:xfrm>
            <a:off x="6346477" y="4069715"/>
            <a:ext cx="2003773" cy="2024164"/>
            <a:chOff x="6102320" y="3789300"/>
            <a:chExt cx="2343180" cy="2367025"/>
          </a:xfrm>
        </p:grpSpPr>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276437" y="3987263"/>
              <a:ext cx="1997693" cy="2340432"/>
            </a:xfrm>
            <a:prstGeom prst="rect">
              <a:avLst/>
            </a:prstGeom>
          </p:spPr>
        </p:pic>
        <p:sp>
          <p:nvSpPr>
            <p:cNvPr id="40" name="TextBox 39"/>
            <p:cNvSpPr txBox="1"/>
            <p:nvPr/>
          </p:nvSpPr>
          <p:spPr>
            <a:xfrm>
              <a:off x="6102320" y="3789300"/>
              <a:ext cx="2343180" cy="371291"/>
            </a:xfrm>
            <a:prstGeom prst="rect">
              <a:avLst/>
            </a:prstGeom>
            <a:noFill/>
          </p:spPr>
          <p:txBody>
            <a:bodyPr wrap="square" rtlCol="0">
              <a:spAutoFit/>
            </a:bodyPr>
            <a:lstStyle/>
            <a:p>
              <a:pPr algn="ctr"/>
              <a:r>
                <a:rPr lang="en-US" sz="1600" dirty="0">
                  <a:solidFill>
                    <a:schemeClr val="bg1"/>
                  </a:solidFill>
                </a:rPr>
                <a:t>BAE HWK4123 CMOS Sensor</a:t>
              </a:r>
            </a:p>
          </p:txBody>
        </p:sp>
      </p:grpSp>
      <p:sp>
        <p:nvSpPr>
          <p:cNvPr id="66" name="TextBox 65"/>
          <p:cNvSpPr txBox="1"/>
          <p:nvPr/>
        </p:nvSpPr>
        <p:spPr>
          <a:xfrm>
            <a:off x="8618279" y="2628326"/>
            <a:ext cx="2349500" cy="2739211"/>
          </a:xfrm>
          <a:prstGeom prst="rect">
            <a:avLst/>
          </a:prstGeom>
          <a:noFill/>
        </p:spPr>
        <p:txBody>
          <a:bodyPr wrap="square" rtlCol="0">
            <a:spAutoFit/>
          </a:bodyPr>
          <a:lstStyle/>
          <a:p>
            <a:pPr algn="ctr"/>
            <a:r>
              <a:rPr lang="en-US" sz="1600" dirty="0">
                <a:solidFill>
                  <a:schemeClr val="bg1"/>
                </a:solidFill>
              </a:rPr>
              <a:t>CMOS: Complementary Metal-Oxide Semiconductor.</a:t>
            </a:r>
          </a:p>
          <a:p>
            <a:pPr algn="ct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The quantum efficiency of the sensor will be used in SNR equations. The QE will affect all astronomical sources.</a:t>
            </a:r>
          </a:p>
        </p:txBody>
      </p:sp>
      <mc:AlternateContent xmlns:mc="http://schemas.openxmlformats.org/markup-compatibility/2006" xmlns:a14="http://schemas.microsoft.com/office/drawing/2010/main">
        <mc:Choice Requires="a14">
          <p:sp>
            <p:nvSpPr>
              <p:cNvPr id="69" name="TextBox 68"/>
              <p:cNvSpPr txBox="1"/>
              <p:nvPr/>
            </p:nvSpPr>
            <p:spPr>
              <a:xfrm>
                <a:off x="8618279" y="2628326"/>
                <a:ext cx="2349500" cy="3432927"/>
              </a:xfrm>
              <a:prstGeom prst="rect">
                <a:avLst/>
              </a:prstGeom>
              <a:noFill/>
            </p:spPr>
            <p:txBody>
              <a:bodyPr wrap="square" rtlCol="0">
                <a:spAutoFit/>
              </a:bodyPr>
              <a:lstStyle/>
              <a:p>
                <a:pPr algn="ctr"/>
                <a:r>
                  <a:rPr lang="en-US" sz="1600" dirty="0">
                    <a:solidFill>
                      <a:schemeClr val="bg1"/>
                    </a:solidFill>
                  </a:rPr>
                  <a:t>CMOS: Complementary Metal-Oxide Semiconductor.</a:t>
                </a:r>
              </a:p>
              <a:p>
                <a:pPr algn="ctr"/>
                <a:endParaRPr lang="en-US" sz="2000" dirty="0">
                  <a:solidFill>
                    <a:schemeClr val="bg1"/>
                  </a:solidFill>
                </a:endParaRPr>
              </a:p>
              <a:p>
                <a:pPr algn="ctr"/>
                <a:r>
                  <a:rPr lang="en-US" sz="2000" dirty="0">
                    <a:solidFill>
                      <a:schemeClr val="bg1"/>
                    </a:solidFill>
                  </a:rPr>
                  <a:t>Dark current is the thermal generation of electrons. It is evaluated as the following:</a:t>
                </a:r>
              </a:p>
              <a:p>
                <a:pPr algn="ctr"/>
                <a:endParaRPr lang="en-US" sz="200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𝐷𝐶</m:t>
                      </m:r>
                      <m:r>
                        <a:rPr lang="en-US" sz="1400" b="0" i="1" smtClean="0">
                          <a:solidFill>
                            <a:schemeClr val="bg1"/>
                          </a:solidFill>
                          <a:latin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𝑝𝑖𝑥</m:t>
                          </m:r>
                        </m:sub>
                      </m:sSub>
                      <m:r>
                        <a:rPr lang="en-US" sz="1400" i="1">
                          <a:solidFill>
                            <a:schemeClr val="bg1"/>
                          </a:solidFill>
                          <a:latin typeface="Cambria Math" panose="02040503050406030204" pitchFamily="18" charset="0"/>
                          <a:ea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𝑖</m:t>
                          </m:r>
                        </m:e>
                        <m:sub>
                          <m:r>
                            <a:rPr lang="en-US" sz="1400" b="0" i="1" smtClean="0">
                              <a:solidFill>
                                <a:schemeClr val="bg1"/>
                              </a:solidFill>
                              <a:latin typeface="Cambria Math" panose="02040503050406030204" pitchFamily="18" charset="0"/>
                            </a:rPr>
                            <m:t>𝑑𝑎𝑟𝑘</m:t>
                          </m:r>
                        </m:sub>
                      </m:sSub>
                      <m:r>
                        <a:rPr lang="en-US" sz="1400" b="0" i="1" smtClean="0">
                          <a:solidFill>
                            <a:schemeClr val="bg1"/>
                          </a:solidFill>
                          <a:latin typeface="Cambria Math" panose="02040503050406030204" pitchFamily="18" charset="0"/>
                        </a:rPr>
                        <m:t>  [</m:t>
                      </m:r>
                      <m:sSup>
                        <m:sSupPr>
                          <m:ctrlPr>
                            <a:rPr lang="en-US" sz="1400" b="0" i="1" smtClean="0">
                              <a:solidFill>
                                <a:schemeClr val="bg1"/>
                              </a:solidFill>
                              <a:latin typeface="Cambria Math" panose="02040503050406030204" pitchFamily="18" charset="0"/>
                            </a:rPr>
                          </m:ctrlPr>
                        </m:sSupPr>
                        <m:e>
                          <m:r>
                            <a:rPr lang="en-US" sz="1400" b="0" i="1" smtClean="0">
                              <a:solidFill>
                                <a:schemeClr val="bg1"/>
                              </a:solidFill>
                              <a:latin typeface="Cambria Math" panose="02040503050406030204" pitchFamily="18" charset="0"/>
                            </a:rPr>
                            <m:t>𝑒</m:t>
                          </m:r>
                        </m:e>
                        <m:sup>
                          <m:r>
                            <a:rPr lang="en-US" sz="1400" b="0" i="1" smtClean="0">
                              <a:solidFill>
                                <a:schemeClr val="bg1"/>
                              </a:solidFill>
                              <a:latin typeface="Cambria Math" panose="02040503050406030204" pitchFamily="18" charset="0"/>
                            </a:rPr>
                            <m:t>−</m:t>
                          </m:r>
                        </m:sup>
                      </m:sSup>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𝑠</m:t>
                      </m:r>
                      <m:r>
                        <a:rPr lang="en-US" sz="1400" b="0" i="1" smtClean="0">
                          <a:solidFill>
                            <a:schemeClr val="bg1"/>
                          </a:solidFill>
                          <a:latin typeface="Cambria Math" panose="02040503050406030204" pitchFamily="18" charset="0"/>
                        </a:rPr>
                        <m:t>]</m:t>
                      </m:r>
                    </m:oMath>
                  </m:oMathPara>
                </a14:m>
                <a:endParaRPr lang="en-US" sz="1400" dirty="0">
                  <a:solidFill>
                    <a:schemeClr val="bg1"/>
                  </a:solidFill>
                </a:endParaRPr>
              </a:p>
              <a:p>
                <a:pPr algn="ctr"/>
                <a:endParaRPr lang="en-US" sz="1400" dirty="0">
                  <a:solidFill>
                    <a:schemeClr val="bg1"/>
                  </a:solidFill>
                </a:endParaRPr>
              </a:p>
              <a:p>
                <a:pPr algn="ctr"/>
                <a:r>
                  <a:rPr lang="en-US" dirty="0">
                    <a:solidFill>
                      <a:schemeClr val="bg1"/>
                    </a:solidFill>
                  </a:rPr>
                  <a:t>We estimated </a:t>
                </a:r>
                <a:r>
                  <a:rPr lang="en-US" dirty="0" err="1">
                    <a:solidFill>
                      <a:schemeClr val="bg1"/>
                    </a:solidFill>
                  </a:rPr>
                  <a:t>i</a:t>
                </a:r>
                <a:r>
                  <a:rPr lang="en-US" baseline="-25000" dirty="0" err="1">
                    <a:solidFill>
                      <a:schemeClr val="bg1"/>
                    </a:solidFill>
                  </a:rPr>
                  <a:t>dark</a:t>
                </a:r>
                <a:r>
                  <a:rPr lang="en-US" dirty="0">
                    <a:solidFill>
                      <a:schemeClr val="bg1"/>
                    </a:solidFill>
                  </a:rPr>
                  <a:t> = 5.3x10</a:t>
                </a:r>
                <a:r>
                  <a:rPr lang="en-US" baseline="30000" dirty="0">
                    <a:solidFill>
                      <a:schemeClr val="bg1"/>
                    </a:solidFill>
                  </a:rPr>
                  <a:t>-3</a:t>
                </a:r>
                <a:r>
                  <a:rPr lang="en-US" dirty="0">
                    <a:solidFill>
                      <a:schemeClr val="bg1"/>
                    </a:solidFill>
                  </a:rPr>
                  <a:t> e</a:t>
                </a:r>
                <a:r>
                  <a:rPr lang="en-US" baseline="30000" dirty="0">
                    <a:solidFill>
                      <a:schemeClr val="bg1"/>
                    </a:solidFill>
                  </a:rPr>
                  <a:t>-</a:t>
                </a:r>
                <a:r>
                  <a:rPr lang="en-US" dirty="0">
                    <a:solidFill>
                      <a:schemeClr val="bg1"/>
                    </a:solidFill>
                  </a:rPr>
                  <a:t>/s/pix at 170K.</a:t>
                </a:r>
              </a:p>
            </p:txBody>
          </p:sp>
        </mc:Choice>
        <mc:Fallback xmlns="">
          <p:sp>
            <p:nvSpPr>
              <p:cNvPr id="69" name="TextBox 68"/>
              <p:cNvSpPr txBox="1">
                <a:spLocks noRot="1" noChangeAspect="1" noMove="1" noResize="1" noEditPoints="1" noAdjustHandles="1" noChangeArrowheads="1" noChangeShapeType="1" noTextEdit="1"/>
              </p:cNvSpPr>
              <p:nvPr/>
            </p:nvSpPr>
            <p:spPr>
              <a:xfrm>
                <a:off x="8618279" y="2628326"/>
                <a:ext cx="2349500" cy="3432927"/>
              </a:xfrm>
              <a:prstGeom prst="rect">
                <a:avLst/>
              </a:prstGeom>
              <a:blipFill>
                <a:blip r:embed="rId13"/>
                <a:stretch>
                  <a:fillRect l="-1299" t="-533" r="-2857" b="-1954"/>
                </a:stretch>
              </a:blipFill>
            </p:spPr>
            <p:txBody>
              <a:bodyPr/>
              <a:lstStyle/>
              <a:p>
                <a:r>
                  <a:rPr lang="en-US">
                    <a:noFill/>
                  </a:rPr>
                  <a:t> </a:t>
                </a:r>
              </a:p>
            </p:txBody>
          </p:sp>
        </mc:Fallback>
      </mc:AlternateContent>
      <p:pic>
        <p:nvPicPr>
          <p:cNvPr id="72" name="Picture 7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3" name="Picture 72"/>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mc:AlternateContent xmlns:mc="http://schemas.openxmlformats.org/markup-compatibility/2006" xmlns:a14="http://schemas.microsoft.com/office/drawing/2010/main">
        <mc:Choice Requires="a14">
          <p:sp>
            <p:nvSpPr>
              <p:cNvPr id="50" name="TextBox 49"/>
              <p:cNvSpPr txBox="1"/>
              <p:nvPr/>
            </p:nvSpPr>
            <p:spPr>
              <a:xfrm>
                <a:off x="8618220" y="2630804"/>
                <a:ext cx="2349500" cy="3371372"/>
              </a:xfrm>
              <a:prstGeom prst="rect">
                <a:avLst/>
              </a:prstGeom>
              <a:noFill/>
            </p:spPr>
            <p:txBody>
              <a:bodyPr wrap="square" rtlCol="0">
                <a:spAutoFit/>
              </a:bodyPr>
              <a:lstStyle/>
              <a:p>
                <a:pPr algn="ctr"/>
                <a:r>
                  <a:rPr lang="en-US" sz="1600" dirty="0">
                    <a:solidFill>
                      <a:schemeClr val="bg1"/>
                    </a:solidFill>
                  </a:rPr>
                  <a:t>CMOS: Complementary Metal-Oxide Semiconductor.</a:t>
                </a:r>
                <a:endParaRPr lang="en-US" sz="2000" dirty="0">
                  <a:solidFill>
                    <a:schemeClr val="bg1"/>
                  </a:solidFill>
                </a:endParaRPr>
              </a:p>
              <a:p>
                <a:pPr algn="ctr"/>
                <a:endParaRPr lang="en-US" sz="1400" dirty="0">
                  <a:solidFill>
                    <a:schemeClr val="bg1"/>
                  </a:solidFill>
                </a:endParaRPr>
              </a:p>
              <a:p>
                <a:pPr algn="ctr"/>
                <a:r>
                  <a:rPr lang="en-US" sz="2000" dirty="0">
                    <a:solidFill>
                      <a:schemeClr val="bg1"/>
                    </a:solidFill>
                  </a:rPr>
                  <a:t>Read noise is the uncertainty on the voltage in a pixel. It is evaluated as the following:</a:t>
                </a:r>
              </a:p>
              <a:p>
                <a:pPr algn="ctr"/>
                <a:endParaRPr lang="en-US" sz="1400" b="0" i="1" dirty="0">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𝑅𝑁</m:t>
                      </m:r>
                      <m:r>
                        <a:rPr lang="en-US" sz="1400" b="0" i="1" smtClean="0">
                          <a:solidFill>
                            <a:schemeClr val="bg1"/>
                          </a:solidFill>
                          <a:latin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𝑝𝑖𝑥</m:t>
                          </m:r>
                        </m:sub>
                      </m:sSub>
                      <m:r>
                        <a:rPr lang="en-US" sz="1400" i="1">
                          <a:solidFill>
                            <a:schemeClr val="bg1"/>
                          </a:solidFill>
                          <a:latin typeface="Cambria Math" panose="02040503050406030204" pitchFamily="18" charset="0"/>
                          <a:ea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𝑟𝑒𝑎𝑑𝑠</m:t>
                          </m:r>
                        </m:sub>
                      </m:sSub>
                      <m:r>
                        <a:rPr lang="en-US" sz="1400" i="1">
                          <a:solidFill>
                            <a:schemeClr val="bg1"/>
                          </a:solidFill>
                          <a:latin typeface="Cambria Math" panose="02040503050406030204" pitchFamily="18" charset="0"/>
                          <a:ea typeface="Cambria Math" panose="02040503050406030204" pitchFamily="18" charset="0"/>
                        </a:rPr>
                        <m:t>⋅</m:t>
                      </m:r>
                      <m:r>
                        <a:rPr lang="en-US" sz="1400" b="0" i="1" smtClean="0">
                          <a:solidFill>
                            <a:schemeClr val="bg1"/>
                          </a:solidFill>
                          <a:latin typeface="Cambria Math" panose="02040503050406030204" pitchFamily="18" charset="0"/>
                          <a:ea typeface="Cambria Math" panose="02040503050406030204" pitchFamily="18" charset="0"/>
                        </a:rPr>
                        <m:t>𝑟𝑛</m:t>
                      </m:r>
                      <m:r>
                        <a:rPr lang="en-US" sz="1400" b="0" i="1" smtClean="0">
                          <a:solidFill>
                            <a:schemeClr val="bg1"/>
                          </a:solidFill>
                          <a:latin typeface="Cambria Math" panose="02040503050406030204" pitchFamily="18" charset="0"/>
                          <a:ea typeface="Cambria Math" panose="02040503050406030204" pitchFamily="18" charset="0"/>
                        </a:rPr>
                        <m:t> [</m:t>
                      </m:r>
                      <m:sSup>
                        <m:sSupPr>
                          <m:ctrlPr>
                            <a:rPr lang="en-US" sz="1400" b="0" i="1" smtClean="0">
                              <a:solidFill>
                                <a:schemeClr val="bg1"/>
                              </a:solidFill>
                              <a:latin typeface="Cambria Math" panose="02040503050406030204" pitchFamily="18" charset="0"/>
                            </a:rPr>
                          </m:ctrlPr>
                        </m:sSupPr>
                        <m:e>
                          <m:r>
                            <a:rPr lang="en-US" sz="1400" b="0" i="1" smtClean="0">
                              <a:solidFill>
                                <a:schemeClr val="bg1"/>
                              </a:solidFill>
                              <a:latin typeface="Cambria Math" panose="02040503050406030204" pitchFamily="18" charset="0"/>
                            </a:rPr>
                            <m:t>𝑒</m:t>
                          </m:r>
                        </m:e>
                        <m:sup>
                          <m:r>
                            <a:rPr lang="en-US" sz="1400" b="0" i="1" smtClean="0">
                              <a:solidFill>
                                <a:schemeClr val="bg1"/>
                              </a:solidFill>
                              <a:latin typeface="Cambria Math" panose="02040503050406030204" pitchFamily="18" charset="0"/>
                            </a:rPr>
                            <m:t>−</m:t>
                          </m:r>
                        </m:sup>
                      </m:sSup>
                      <m:r>
                        <a:rPr lang="en-US" sz="1400" b="0" i="1" smtClean="0">
                          <a:solidFill>
                            <a:schemeClr val="bg1"/>
                          </a:solidFill>
                          <a:latin typeface="Cambria Math" panose="02040503050406030204" pitchFamily="18" charset="0"/>
                        </a:rPr>
                        <m:t>]</m:t>
                      </m:r>
                    </m:oMath>
                  </m:oMathPara>
                </a14:m>
                <a:endParaRPr lang="en-US" sz="1400" dirty="0">
                  <a:solidFill>
                    <a:schemeClr val="bg1"/>
                  </a:solidFill>
                </a:endParaRPr>
              </a:p>
              <a:p>
                <a:pPr algn="ctr"/>
                <a:endParaRPr lang="en-US" sz="1400" dirty="0">
                  <a:solidFill>
                    <a:schemeClr val="bg1"/>
                  </a:solidFill>
                </a:endParaRPr>
              </a:p>
              <a:p>
                <a:pPr algn="ctr"/>
                <a:r>
                  <a:rPr lang="en-US" dirty="0">
                    <a:solidFill>
                      <a:schemeClr val="bg1"/>
                    </a:solidFill>
                  </a:rPr>
                  <a:t>We used “</a:t>
                </a:r>
                <a:r>
                  <a:rPr lang="en-US" dirty="0" err="1">
                    <a:solidFill>
                      <a:schemeClr val="bg1"/>
                    </a:solidFill>
                  </a:rPr>
                  <a:t>rn</a:t>
                </a:r>
                <a:r>
                  <a:rPr lang="en-US" dirty="0">
                    <a:solidFill>
                      <a:schemeClr val="bg1"/>
                    </a:solidFill>
                  </a:rPr>
                  <a:t>” = 0.27 e</a:t>
                </a:r>
                <a:r>
                  <a:rPr lang="en-US" baseline="30000" dirty="0">
                    <a:solidFill>
                      <a:schemeClr val="bg1"/>
                    </a:solidFill>
                  </a:rPr>
                  <a:t>-</a:t>
                </a:r>
                <a:r>
                  <a:rPr lang="en-US" dirty="0">
                    <a:solidFill>
                      <a:schemeClr val="bg1"/>
                    </a:solidFill>
                  </a:rPr>
                  <a:t>.</a:t>
                </a:r>
              </a:p>
            </p:txBody>
          </p:sp>
        </mc:Choice>
        <mc:Fallback xmlns="">
          <p:sp>
            <p:nvSpPr>
              <p:cNvPr id="50" name="TextBox 49"/>
              <p:cNvSpPr txBox="1">
                <a:spLocks noRot="1" noChangeAspect="1" noMove="1" noResize="1" noEditPoints="1" noAdjustHandles="1" noChangeArrowheads="1" noChangeShapeType="1" noTextEdit="1"/>
              </p:cNvSpPr>
              <p:nvPr/>
            </p:nvSpPr>
            <p:spPr>
              <a:xfrm>
                <a:off x="8618220" y="2630804"/>
                <a:ext cx="2349500" cy="3371372"/>
              </a:xfrm>
              <a:prstGeom prst="rect">
                <a:avLst/>
              </a:prstGeom>
              <a:blipFill>
                <a:blip r:embed="rId17"/>
                <a:stretch>
                  <a:fillRect t="-542"/>
                </a:stretch>
              </a:blipFill>
            </p:spPr>
            <p:txBody>
              <a:bodyPr/>
              <a:lstStyle/>
              <a:p>
                <a:r>
                  <a:rPr lang="en-US">
                    <a:noFill/>
                  </a:rPr>
                  <a:t> </a:t>
                </a:r>
              </a:p>
            </p:txBody>
          </p:sp>
        </mc:Fallback>
      </mc:AlternateContent>
    </p:spTree>
    <p:extLst>
      <p:ext uri="{BB962C8B-B14F-4D97-AF65-F5344CB8AC3E}">
        <p14:creationId xmlns:p14="http://schemas.microsoft.com/office/powerpoint/2010/main" val="113035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5"/>
                                        </p:tgtEl>
                                        <p:attrNameLst>
                                          <p:attrName>style.opacity</p:attrName>
                                        </p:attrNameLst>
                                      </p:cBhvr>
                                      <p:to>
                                        <p:strVal val="0.4"/>
                                      </p:to>
                                    </p:set>
                                    <p:animEffect filter="image" prLst="opacity: 0.4">
                                      <p:cBhvr rctx="IE">
                                        <p:cTn id="9" dur="indefinite"/>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33"/>
                                        </p:tgtEl>
                                        <p:attrNameLst>
                                          <p:attrName>style.opacity</p:attrName>
                                        </p:attrNameLst>
                                      </p:cBhvr>
                                      <p:to>
                                        <p:strVal val="0.4"/>
                                      </p:to>
                                    </p:set>
                                    <p:animEffect filter="image" prLst="opacity: 0.4">
                                      <p:cBhvr rctx="IE">
                                        <p:cTn id="14" dur="indefinite"/>
                                        <p:tgtEl>
                                          <p:spTgt spid="33"/>
                                        </p:tgtEl>
                                      </p:cBhvr>
                                    </p:animEffec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6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69"/>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66" grpId="0"/>
      <p:bldP spid="66" grpId="1"/>
      <p:bldP spid="69" grpId="0"/>
      <p:bldP spid="69" grpId="1"/>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Single Photon Counting Photonic Spectrograph</a:t>
            </a:r>
          </a:p>
        </p:txBody>
      </p:sp>
      <p:sp>
        <p:nvSpPr>
          <p:cNvPr id="4" name="Slide Number Placeholder 3"/>
          <p:cNvSpPr>
            <a:spLocks noGrp="1"/>
          </p:cNvSpPr>
          <p:nvPr>
            <p:ph type="sldNum" sz="quarter" idx="12"/>
          </p:nvPr>
        </p:nvSpPr>
        <p:spPr/>
        <p:txBody>
          <a:bodyPr/>
          <a:lstStyle/>
          <a:p>
            <a:fld id="{97EEAD57-C313-46C1-9911-8FCD684D755A}" type="slidenum">
              <a:rPr lang="en-US" smtClean="0"/>
              <a:pPr/>
              <a:t>21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590432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22</a:t>
            </a:fld>
            <a:endParaRPr lang="en-US"/>
          </a:p>
        </p:txBody>
      </p:sp>
      <p:pic>
        <p:nvPicPr>
          <p:cNvPr id="9" name="Picture 8"/>
          <p:cNvPicPr>
            <a:picLocks noChangeAspect="1"/>
          </p:cNvPicPr>
          <p:nvPr/>
        </p:nvPicPr>
        <p:blipFill rotWithShape="1">
          <a:blip r:embed="rId3"/>
          <a:srcRect t="12592"/>
          <a:stretch/>
        </p:blipFill>
        <p:spPr>
          <a:xfrm>
            <a:off x="1066800" y="1783080"/>
            <a:ext cx="10058400" cy="4285199"/>
          </a:xfrm>
          <a:prstGeom prst="rect">
            <a:avLst/>
          </a:prstGeom>
        </p:spPr>
      </p:pic>
      <p:sp>
        <p:nvSpPr>
          <p:cNvPr id="4" name="Title 1"/>
          <p:cNvSpPr txBox="1">
            <a:spLocks/>
          </p:cNvSpPr>
          <p:nvPr/>
        </p:nvSpPr>
        <p:spPr>
          <a:xfrm>
            <a:off x="1066800" y="640080"/>
            <a:ext cx="10058400" cy="1143000"/>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Single Photon Counting Photonic Spectrograph</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592211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Astronomical Sources</a:t>
            </a:r>
          </a:p>
        </p:txBody>
      </p:sp>
      <p:sp>
        <p:nvSpPr>
          <p:cNvPr id="4" name="Slide Number Placeholder 3"/>
          <p:cNvSpPr>
            <a:spLocks noGrp="1"/>
          </p:cNvSpPr>
          <p:nvPr>
            <p:ph type="sldNum" sz="quarter" idx="12"/>
          </p:nvPr>
        </p:nvSpPr>
        <p:spPr/>
        <p:txBody>
          <a:bodyPr/>
          <a:lstStyle/>
          <a:p>
            <a:fld id="{97EEAD57-C313-46C1-9911-8FCD684D755A}" type="slidenum">
              <a:rPr lang="en-US" smtClean="0"/>
              <a:pPr/>
              <a:t>23</a:t>
            </a:fld>
            <a:endParaRPr lang="en-US" dirty="0"/>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4206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Astronomical Sources</a:t>
            </a:r>
          </a:p>
        </p:txBody>
      </p:sp>
      <p:grpSp>
        <p:nvGrpSpPr>
          <p:cNvPr id="6" name="Group 5"/>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2200" dirty="0">
                  <a:solidFill>
                    <a:schemeClr val="bg1"/>
                  </a:solidFill>
                </a:rPr>
                <a:t>The planet’s spectrum is the desired signal. It includes the planet’s light and the reflected starlight. This also introduces shot noise.</a:t>
              </a:r>
            </a:p>
          </p:txBody>
        </p:sp>
        <p:pic>
          <p:nvPicPr>
            <p:cNvPr id="34" name="Picture 3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401766" y="2158779"/>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grpSp>
      <p:grpSp>
        <p:nvGrpSpPr>
          <p:cNvPr id="15" name="Group 14"/>
          <p:cNvGrpSpPr/>
          <p:nvPr/>
        </p:nvGrpSpPr>
        <p:grpSpPr>
          <a:xfrm>
            <a:off x="6105070" y="640080"/>
            <a:ext cx="2368553" cy="5516245"/>
            <a:chOff x="6105070" y="640080"/>
            <a:chExt cx="2368553" cy="5516245"/>
          </a:xfrm>
        </p:grpSpPr>
        <p:grpSp>
          <p:nvGrpSpPr>
            <p:cNvPr id="54" name="Group 53"/>
            <p:cNvGrpSpPr/>
            <p:nvPr/>
          </p:nvGrpSpPr>
          <p:grpSpPr>
            <a:xfrm>
              <a:off x="6105070" y="640080"/>
              <a:ext cx="2368553" cy="5516245"/>
              <a:chOff x="6105070" y="640080"/>
              <a:chExt cx="2368553" cy="5516245"/>
            </a:xfrm>
          </p:grpSpPr>
          <p:sp>
            <p:nvSpPr>
              <p:cNvPr id="10" name="Rounded Rectangle 9"/>
              <p:cNvSpPr/>
              <p:nvPr/>
            </p:nvSpPr>
            <p:spPr>
              <a:xfrm>
                <a:off x="610507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24123" y="2593523"/>
                <a:ext cx="2349500" cy="430887"/>
              </a:xfrm>
              <a:prstGeom prst="rect">
                <a:avLst/>
              </a:prstGeom>
              <a:noFill/>
            </p:spPr>
            <p:txBody>
              <a:bodyPr wrap="square" rtlCol="0">
                <a:spAutoFit/>
              </a:bodyPr>
              <a:lstStyle/>
              <a:p>
                <a:pPr algn="ctr"/>
                <a:endParaRPr lang="en-US" sz="2200" dirty="0">
                  <a:solidFill>
                    <a:schemeClr val="bg1"/>
                  </a:solidFill>
                </a:endParaRPr>
              </a:p>
            </p:txBody>
          </p:sp>
          <p:sp>
            <p:nvSpPr>
              <p:cNvPr id="32" name="Oval 31"/>
              <p:cNvSpPr/>
              <p:nvPr/>
            </p:nvSpPr>
            <p:spPr>
              <a:xfrm>
                <a:off x="6365420" y="7647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6435271" y="83330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sp>
          <p:nvSpPr>
            <p:cNvPr id="28" name="TextBox 27"/>
            <p:cNvSpPr txBox="1"/>
            <p:nvPr/>
          </p:nvSpPr>
          <p:spPr>
            <a:xfrm>
              <a:off x="6124123" y="2591450"/>
              <a:ext cx="2349500" cy="3477875"/>
            </a:xfrm>
            <a:prstGeom prst="rect">
              <a:avLst/>
            </a:prstGeom>
            <a:noFill/>
          </p:spPr>
          <p:txBody>
            <a:bodyPr wrap="square" rtlCol="0">
              <a:spAutoFit/>
            </a:bodyPr>
            <a:lstStyle/>
            <a:p>
              <a:pPr algn="ctr"/>
              <a:r>
                <a:rPr lang="en-US" sz="2200" dirty="0">
                  <a:solidFill>
                    <a:schemeClr val="bg1"/>
                  </a:solidFill>
                </a:rPr>
                <a:t>The star would be the highest source of shot noise, if not for the coronagraph (10</a:t>
              </a:r>
              <a:r>
                <a:rPr lang="en-US" sz="2200" baseline="30000" dirty="0">
                  <a:solidFill>
                    <a:schemeClr val="bg1"/>
                  </a:solidFill>
                </a:rPr>
                <a:t>10</a:t>
              </a:r>
              <a:r>
                <a:rPr lang="en-US" sz="2200" dirty="0">
                  <a:solidFill>
                    <a:schemeClr val="bg1"/>
                  </a:solidFill>
                </a:rPr>
                <a:t> suppression). Speckles can also appear due to the optics (not modelled here, may use random walk or linear process).</a:t>
              </a:r>
            </a:p>
          </p:txBody>
        </p:sp>
      </p:grpSp>
      <p:grpSp>
        <p:nvGrpSpPr>
          <p:cNvPr id="14" name="Group 13"/>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2200" dirty="0">
                  <a:solidFill>
                    <a:schemeClr val="bg1"/>
                  </a:solidFill>
                </a:rPr>
                <a:t>Cosmic rays limit the maximum amount of time the detector can collect light. This constrains the readout rate (not modelled).</a:t>
              </a:r>
            </a:p>
          </p:txBody>
        </p:sp>
        <p:pic>
          <p:nvPicPr>
            <p:cNvPr id="40" name="Picture 39"/>
            <p:cNvPicPr>
              <a:picLocks noChangeAspect="1"/>
            </p:cNvPicPr>
            <p:nvPr/>
          </p:nvPicPr>
          <p:blipFill>
            <a:blip r:embed="rId7"/>
            <a:srcRect t="35550" r="53452" b="22696"/>
            <a:stretch>
              <a:fillRect/>
            </a:stretch>
          </p:blipFill>
          <p:spPr>
            <a:xfrm>
              <a:off x="3914865" y="2167027"/>
              <a:ext cx="1691640" cy="169164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p:spPr>
        </p:pic>
      </p:grpSp>
      <p:grpSp>
        <p:nvGrpSpPr>
          <p:cNvPr id="16" name="Group 15"/>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r>
                <a:rPr lang="en-US" sz="2200" dirty="0">
                  <a:solidFill>
                    <a:schemeClr val="bg1"/>
                  </a:solidFill>
                </a:rPr>
                <a:t>Exozodiacal dust reflects the starlight before the starlight is suppressed by the coronagraph. Exozodiacal dust is a significant contributor to background flux. Zodiacal dust in the solar system is similar.</a:t>
              </a:r>
            </a:p>
          </p:txBody>
        </p:sp>
        <p:sp>
          <p:nvSpPr>
            <p:cNvPr id="27" name="Oval 26"/>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8953135" y="849604"/>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grpSp>
      <p:pic>
        <p:nvPicPr>
          <p:cNvPr id="25" name="Picture 2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9" name="Picture 28"/>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8436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4"/>
                                      </p:to>
                                    </p:set>
                                    <p:animEffect filter="image" prLst="opacity: 0.4">
                                      <p:cBhvr rctx="IE">
                                        <p:cTn id="9" dur="indefinite"/>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14"/>
                                        </p:tgtEl>
                                        <p:attrNameLst>
                                          <p:attrName>style.opacity</p:attrName>
                                        </p:attrNameLst>
                                      </p:cBhvr>
                                      <p:to>
                                        <p:strVal val="0.4"/>
                                      </p:to>
                                    </p:set>
                                    <p:animEffect filter="image" prLst="opacity: 0.4">
                                      <p:cBhvr rctx="IE">
                                        <p:cTn id="16" dur="indefinite"/>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15"/>
                                        </p:tgtEl>
                                        <p:attrNameLst>
                                          <p:attrName>style.opacity</p:attrName>
                                        </p:attrNameLst>
                                      </p:cBhvr>
                                      <p:to>
                                        <p:strVal val="0.4"/>
                                      </p:to>
                                    </p:set>
                                    <p:animEffect filter="image" prLst="opacity: 0.4">
                                      <p:cBhvr rctx="IE">
                                        <p:cTn id="23"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Signal-to-Noise Ratio</a:t>
            </a:r>
          </a:p>
        </p:txBody>
      </p:sp>
      <p:sp>
        <p:nvSpPr>
          <p:cNvPr id="4" name="Slide Number Placeholder 3"/>
          <p:cNvSpPr>
            <a:spLocks noGrp="1"/>
          </p:cNvSpPr>
          <p:nvPr>
            <p:ph type="sldNum" sz="quarter" idx="12"/>
          </p:nvPr>
        </p:nvSpPr>
        <p:spPr/>
        <p:txBody>
          <a:bodyPr/>
          <a:lstStyle/>
          <a:p>
            <a:fld id="{97EEAD57-C313-46C1-9911-8FCD684D755A}" type="slidenum">
              <a:rPr lang="en-US" smtClean="0"/>
              <a:pPr/>
              <a:t>25</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4277003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26</a:t>
            </a:fld>
            <a:endParaRPr lang="en-US" dirty="0"/>
          </a:p>
        </p:txBody>
      </p:sp>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066800" y="640080"/>
            <a:ext cx="10058400" cy="1143000"/>
          </a:xfrm>
        </p:spPr>
        <p:txBody>
          <a:bodyPr/>
          <a:lstStyle/>
          <a:p>
            <a:r>
              <a:rPr lang="en-US" dirty="0"/>
              <a:t>Signal-to-Noise Ratio: Required</a:t>
            </a:r>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6800" y="3945667"/>
            <a:ext cx="2349500" cy="2246769"/>
          </a:xfrm>
          <a:prstGeom prst="rect">
            <a:avLst/>
          </a:prstGeom>
          <a:noFill/>
        </p:spPr>
        <p:txBody>
          <a:bodyPr wrap="square" rtlCol="0">
            <a:spAutoFit/>
          </a:bodyPr>
          <a:lstStyle/>
          <a:p>
            <a:pPr algn="ctr"/>
            <a:r>
              <a:rPr lang="en-US" sz="2000" dirty="0">
                <a:solidFill>
                  <a:schemeClr val="bg1"/>
                </a:solidFill>
              </a:rPr>
              <a:t>Assuming a flat continuum and a Gaussian feature, we can derive the SNR of an absorption band based on the error on the equivalent width.</a:t>
            </a: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6" name="Picture 15"/>
          <p:cNvPicPr>
            <a:picLocks noChangeAspect="1"/>
          </p:cNvPicPr>
          <p:nvPr/>
        </p:nvPicPr>
        <p:blipFill>
          <a:blip r:embed="rId3"/>
          <a:srcRect l="50484" t="34525" r="14144" b="12495"/>
          <a:stretch>
            <a:fillRect/>
          </a:stretch>
        </p:blipFill>
        <p:spPr>
          <a:xfrm>
            <a:off x="1395730" y="2162173"/>
            <a:ext cx="1691640" cy="1691640"/>
          </a:xfrm>
          <a:custGeom>
            <a:avLst/>
            <a:gdLst>
              <a:gd name="connsiteX0" fmla="*/ 2286000 w 4572000"/>
              <a:gd name="connsiteY0" fmla="*/ 0 h 4572000"/>
              <a:gd name="connsiteX1" fmla="*/ 4572000 w 4572000"/>
              <a:gd name="connsiteY1" fmla="*/ 2286000 h 4572000"/>
              <a:gd name="connsiteX2" fmla="*/ 2286000 w 4572000"/>
              <a:gd name="connsiteY2" fmla="*/ 4572000 h 4572000"/>
              <a:gd name="connsiteX3" fmla="*/ 0 w 4572000"/>
              <a:gd name="connsiteY3" fmla="*/ 2286000 h 4572000"/>
              <a:gd name="connsiteX4" fmla="*/ 2286000 w 4572000"/>
              <a:gd name="connsiteY4" fmla="*/ 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4572000">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p:spPr>
      </p:pic>
      <p:pic>
        <p:nvPicPr>
          <p:cNvPr id="18" name="Picture 17"/>
          <p:cNvPicPr>
            <a:picLocks noChangeAspect="1"/>
          </p:cNvPicPr>
          <p:nvPr/>
        </p:nvPicPr>
        <p:blipFill>
          <a:blip r:embed="rId4"/>
          <a:stretch>
            <a:fillRect/>
          </a:stretch>
        </p:blipFill>
        <p:spPr>
          <a:xfrm>
            <a:off x="4001252" y="1986661"/>
            <a:ext cx="4189496" cy="4169664"/>
          </a:xfrm>
          <a:prstGeom prst="rect">
            <a:avLst/>
          </a:prstGeom>
        </p:spPr>
      </p:pic>
      <p:sp>
        <p:nvSpPr>
          <p:cNvPr id="19" name="Rounded Rectangle 18"/>
          <p:cNvSpPr/>
          <p:nvPr/>
        </p:nvSpPr>
        <p:spPr>
          <a:xfrm>
            <a:off x="87757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p:cNvGrpSpPr/>
          <p:nvPr/>
        </p:nvGrpSpPr>
        <p:grpSpPr>
          <a:xfrm>
            <a:off x="8775699" y="3556916"/>
            <a:ext cx="2349500" cy="1133036"/>
            <a:chOff x="8775699" y="3556916"/>
            <a:chExt cx="2349500" cy="1133036"/>
          </a:xfrm>
        </p:grpSpPr>
        <p:sp>
          <p:nvSpPr>
            <p:cNvPr id="27" name="TextBox 26"/>
            <p:cNvSpPr txBox="1"/>
            <p:nvPr/>
          </p:nvSpPr>
          <p:spPr>
            <a:xfrm>
              <a:off x="8775699" y="3556916"/>
              <a:ext cx="2349500" cy="369332"/>
            </a:xfrm>
            <a:prstGeom prst="rect">
              <a:avLst/>
            </a:prstGeom>
            <a:noFill/>
          </p:spPr>
          <p:txBody>
            <a:bodyPr wrap="square" rtlCol="0">
              <a:spAutoFit/>
            </a:bodyPr>
            <a:lstStyle/>
            <a:p>
              <a:pPr algn="ctr"/>
              <a:r>
                <a:rPr lang="en-US" dirty="0">
                  <a:solidFill>
                    <a:schemeClr val="bg1"/>
                  </a:solidFill>
                </a:rPr>
                <a:t>Signal-to-Noise Ratio</a:t>
              </a:r>
            </a:p>
          </p:txBody>
        </p:sp>
        <mc:AlternateContent xmlns:mc="http://schemas.openxmlformats.org/markup-compatibility/2006" xmlns:a14="http://schemas.microsoft.com/office/drawing/2010/main">
          <mc:Choice Requires="a14">
            <p:sp>
              <p:nvSpPr>
                <p:cNvPr id="28" name="TextBox 27"/>
                <p:cNvSpPr txBox="1"/>
                <p:nvPr/>
              </p:nvSpPr>
              <p:spPr>
                <a:xfrm>
                  <a:off x="8775699" y="4030432"/>
                  <a:ext cx="2349500" cy="4598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chemeClr val="bg1"/>
                                </a:solidFill>
                                <a:latin typeface="Cambria Math" panose="02040503050406030204" pitchFamily="18" charset="0"/>
                                <a:ea typeface="Cambria Math" panose="02040503050406030204" pitchFamily="18" charset="0"/>
                              </a:rPr>
                            </m:ctrlPr>
                          </m:sSubPr>
                          <m:e>
                            <m:r>
                              <a:rPr lang="en-US" sz="1300" b="0" i="1" smtClean="0">
                                <a:solidFill>
                                  <a:schemeClr val="bg1"/>
                                </a:solidFill>
                                <a:latin typeface="Cambria Math" panose="02040503050406030204" pitchFamily="18" charset="0"/>
                                <a:ea typeface="Cambria Math" panose="02040503050406030204" pitchFamily="18" charset="0"/>
                              </a:rPr>
                              <m:t>𝑆𝑁𝑅</m:t>
                            </m:r>
                          </m:e>
                          <m:sub>
                            <m:r>
                              <a:rPr lang="en-US" sz="1300" b="0" i="1" smtClean="0">
                                <a:solidFill>
                                  <a:schemeClr val="bg1"/>
                                </a:solidFill>
                                <a:latin typeface="Cambria Math" panose="02040503050406030204" pitchFamily="18" charset="0"/>
                                <a:ea typeface="Cambria Math" panose="02040503050406030204" pitchFamily="18" charset="0"/>
                              </a:rPr>
                              <m:t>𝑟𝑒𝑞</m:t>
                            </m:r>
                          </m:sub>
                        </m:sSub>
                        <m:r>
                          <a:rPr lang="en-US" sz="1300" b="0" i="1" smtClean="0">
                            <a:solidFill>
                              <a:schemeClr val="bg1"/>
                            </a:solidFill>
                            <a:latin typeface="Cambria Math" panose="02040503050406030204" pitchFamily="18" charset="0"/>
                            <a:ea typeface="Cambria Math" panose="02040503050406030204" pitchFamily="18" charset="0"/>
                          </a:rPr>
                          <m:t>= </m:t>
                        </m:r>
                        <m:f>
                          <m:fPr>
                            <m:ctrlPr>
                              <a:rPr lang="en-US" sz="1300" b="0" i="1" smtClean="0">
                                <a:solidFill>
                                  <a:schemeClr val="bg1"/>
                                </a:solidFill>
                                <a:latin typeface="Cambria Math" panose="02040503050406030204" pitchFamily="18" charset="0"/>
                                <a:ea typeface="Cambria Math" panose="02040503050406030204" pitchFamily="18" charset="0"/>
                              </a:rPr>
                            </m:ctrlPr>
                          </m:fPr>
                          <m:num>
                            <m:r>
                              <a:rPr lang="en-US" sz="1300" b="0" i="1" smtClean="0">
                                <a:solidFill>
                                  <a:schemeClr val="bg1"/>
                                </a:solidFill>
                                <a:latin typeface="Cambria Math" panose="02040503050406030204" pitchFamily="18" charset="0"/>
                                <a:ea typeface="Cambria Math" panose="02040503050406030204" pitchFamily="18" charset="0"/>
                              </a:rPr>
                              <m:t>1.5 </m:t>
                            </m:r>
                            <m:rad>
                              <m:radPr>
                                <m:degHide m:val="on"/>
                                <m:ctrlPr>
                                  <a:rPr lang="en-US" sz="1300" b="0" i="1" smtClean="0">
                                    <a:solidFill>
                                      <a:schemeClr val="bg1"/>
                                    </a:solidFill>
                                    <a:latin typeface="Cambria Math" panose="02040503050406030204" pitchFamily="18" charset="0"/>
                                    <a:ea typeface="Cambria Math" panose="02040503050406030204" pitchFamily="18" charset="0"/>
                                  </a:rPr>
                                </m:ctrlPr>
                              </m:radPr>
                              <m:deg/>
                              <m:e>
                                <m:r>
                                  <a:rPr lang="en-US" sz="1300" b="0" i="1" smtClean="0">
                                    <a:solidFill>
                                      <a:schemeClr val="bg1"/>
                                    </a:solidFill>
                                    <a:latin typeface="Cambria Math" panose="02040503050406030204" pitchFamily="18" charset="0"/>
                                    <a:ea typeface="Cambria Math" panose="02040503050406030204" pitchFamily="18" charset="0"/>
                                  </a:rPr>
                                  <m:t>𝐹𝑊𝐻𝑀</m:t>
                                </m:r>
                                <m:r>
                                  <a:rPr lang="en-US" sz="1300" b="0" i="1" smtClean="0">
                                    <a:solidFill>
                                      <a:schemeClr val="bg1"/>
                                    </a:solidFill>
                                    <a:latin typeface="Cambria Math" panose="02040503050406030204" pitchFamily="18" charset="0"/>
                                    <a:ea typeface="Cambria Math" panose="02040503050406030204" pitchFamily="18" charset="0"/>
                                  </a:rPr>
                                  <m:t>⋅</m:t>
                                </m:r>
                                <m:r>
                                  <m:rPr>
                                    <m:sty m:val="p"/>
                                  </m:rPr>
                                  <a:rPr lang="el-GR" sz="1300" b="0" i="1" smtClean="0">
                                    <a:solidFill>
                                      <a:schemeClr val="bg1"/>
                                    </a:solidFill>
                                    <a:latin typeface="Cambria Math" panose="02040503050406030204" pitchFamily="18" charset="0"/>
                                    <a:ea typeface="Cambria Math" panose="02040503050406030204" pitchFamily="18" charset="0"/>
                                  </a:rPr>
                                  <m:t>Δ</m:t>
                                </m:r>
                                <m:sSub>
                                  <m:sSubPr>
                                    <m:ctrlPr>
                                      <a:rPr lang="el-GR" sz="1300" b="0" i="1" smtClean="0">
                                        <a:solidFill>
                                          <a:schemeClr val="bg1"/>
                                        </a:solidFill>
                                        <a:latin typeface="Cambria Math" panose="02040503050406030204" pitchFamily="18" charset="0"/>
                                        <a:ea typeface="Cambria Math" panose="02040503050406030204" pitchFamily="18" charset="0"/>
                                      </a:rPr>
                                    </m:ctrlPr>
                                  </m:sSubPr>
                                  <m:e>
                                    <m:r>
                                      <a:rPr lang="el-GR" sz="1300" b="0" i="1" smtClean="0">
                                        <a:solidFill>
                                          <a:schemeClr val="bg1"/>
                                        </a:solidFill>
                                        <a:latin typeface="Cambria Math" panose="02040503050406030204" pitchFamily="18" charset="0"/>
                                        <a:ea typeface="Cambria Math" panose="02040503050406030204" pitchFamily="18" charset="0"/>
                                      </a:rPr>
                                      <m:t>𝜆</m:t>
                                    </m:r>
                                  </m:e>
                                  <m:sub>
                                    <m:r>
                                      <a:rPr lang="en-US" sz="1300" b="0" i="1" smtClean="0">
                                        <a:solidFill>
                                          <a:schemeClr val="bg1"/>
                                        </a:solidFill>
                                        <a:latin typeface="Cambria Math" panose="02040503050406030204" pitchFamily="18" charset="0"/>
                                        <a:ea typeface="Cambria Math" panose="02040503050406030204" pitchFamily="18" charset="0"/>
                                      </a:rPr>
                                      <m:t>𝐴𝑃𝑆</m:t>
                                    </m:r>
                                  </m:sub>
                                </m:sSub>
                              </m:e>
                            </m:rad>
                          </m:num>
                          <m:den>
                            <m:r>
                              <a:rPr lang="en-US" sz="1300" b="0" i="1" smtClean="0">
                                <a:solidFill>
                                  <a:schemeClr val="bg1"/>
                                </a:solidFill>
                                <a:latin typeface="Cambria Math" panose="02040503050406030204" pitchFamily="18" charset="0"/>
                                <a:ea typeface="Cambria Math" panose="02040503050406030204" pitchFamily="18" charset="0"/>
                              </a:rPr>
                              <m:t>𝜒</m:t>
                            </m:r>
                            <m:r>
                              <a:rPr lang="en-US" sz="1300" b="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den>
                        </m:f>
                      </m:oMath>
                    </m:oMathPara>
                  </a14:m>
                  <a:endParaRPr lang="en-US" sz="1300" dirty="0">
                    <a:solidFill>
                      <a:schemeClr val="bg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8775699" y="4030432"/>
                  <a:ext cx="2349500" cy="459869"/>
                </a:xfrm>
                <a:prstGeom prst="rect">
                  <a:avLst/>
                </a:prstGeom>
                <a:blipFill>
                  <a:blip r:embed="rId5"/>
                  <a:stretch>
                    <a:fillRect/>
                  </a:stretch>
                </a:blipFill>
              </p:spPr>
              <p:txBody>
                <a:bodyPr/>
                <a:lstStyle/>
                <a:p>
                  <a:r>
                    <a:rPr lang="en-US">
                      <a:noFill/>
                    </a:rPr>
                    <a:t> </a:t>
                  </a:r>
                </a:p>
              </p:txBody>
            </p:sp>
          </mc:Fallback>
        </mc:AlternateContent>
        <p:cxnSp>
          <p:nvCxnSpPr>
            <p:cNvPr id="30" name="Straight Connector 29"/>
            <p:cNvCxnSpPr/>
            <p:nvPr/>
          </p:nvCxnSpPr>
          <p:spPr>
            <a:xfrm>
              <a:off x="8775699" y="4689952"/>
              <a:ext cx="23495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8775699" y="4758434"/>
            <a:ext cx="2349500" cy="1242438"/>
            <a:chOff x="8775699" y="4758434"/>
            <a:chExt cx="2349500" cy="1242438"/>
          </a:xfrm>
        </p:grpSpPr>
        <mc:AlternateContent xmlns:mc="http://schemas.openxmlformats.org/markup-compatibility/2006" xmlns:a14="http://schemas.microsoft.com/office/drawing/2010/main">
          <mc:Choice Requires="a14">
            <p:sp>
              <p:nvSpPr>
                <p:cNvPr id="35" name="TextBox 34"/>
                <p:cNvSpPr txBox="1"/>
                <p:nvPr/>
              </p:nvSpPr>
              <p:spPr>
                <a:xfrm>
                  <a:off x="9113043" y="5139098"/>
                  <a:ext cx="1738313" cy="861774"/>
                </a:xfrm>
                <a:prstGeom prst="rect">
                  <a:avLst/>
                </a:prstGeom>
                <a:noFill/>
              </p:spPr>
              <p:txBody>
                <a:bodyPr wrap="square" rtlCol="0">
                  <a:spAutoFit/>
                </a:bodyPr>
                <a:lstStyle/>
                <a:p>
                  <a:r>
                    <a:rPr lang="en-US" sz="1600" dirty="0">
                      <a:solidFill>
                        <a:schemeClr val="bg1"/>
                      </a:solidFill>
                    </a:rPr>
                    <a:t>FWHM 	= 5.00 nm </a:t>
                  </a:r>
                </a:p>
                <a:p>
                  <a:r>
                    <a:rPr lang="en-US" sz="1600" dirty="0">
                      <a:solidFill>
                        <a:schemeClr val="bg1"/>
                      </a:solidFill>
                    </a:rPr>
                    <a:t>W	= 1.84 nm</a:t>
                  </a:r>
                </a:p>
                <a:p>
                  <a14:m>
                    <m:oMath xmlns:m="http://schemas.openxmlformats.org/officeDocument/2006/math">
                      <m:r>
                        <m:rPr>
                          <m:sty m:val="p"/>
                        </m:rPr>
                        <a:rPr lang="el-GR" sz="1600" i="1">
                          <a:solidFill>
                            <a:schemeClr val="bg1"/>
                          </a:solidFill>
                          <a:latin typeface="Cambria Math" panose="02040503050406030204" pitchFamily="18" charset="0"/>
                          <a:ea typeface="Cambria Math" panose="02040503050406030204" pitchFamily="18" charset="0"/>
                        </a:rPr>
                        <m:t>Δ</m:t>
                      </m:r>
                      <m:sSub>
                        <m:sSubPr>
                          <m:ctrlPr>
                            <a:rPr lang="el-GR" sz="1600" i="1">
                              <a:solidFill>
                                <a:schemeClr val="bg1"/>
                              </a:solidFill>
                              <a:latin typeface="Cambria Math" panose="02040503050406030204" pitchFamily="18" charset="0"/>
                              <a:ea typeface="Cambria Math" panose="02040503050406030204" pitchFamily="18" charset="0"/>
                            </a:rPr>
                          </m:ctrlPr>
                        </m:sSubPr>
                        <m:e>
                          <m:r>
                            <a:rPr lang="el-GR" sz="1600" i="1">
                              <a:solidFill>
                                <a:schemeClr val="bg1"/>
                              </a:solidFill>
                              <a:latin typeface="Cambria Math" panose="02040503050406030204" pitchFamily="18" charset="0"/>
                              <a:ea typeface="Cambria Math" panose="02040503050406030204" pitchFamily="18" charset="0"/>
                            </a:rPr>
                            <m:t>𝜆</m:t>
                          </m:r>
                        </m:e>
                        <m:sub>
                          <m:r>
                            <a:rPr lang="en-US" sz="1600" i="1">
                              <a:solidFill>
                                <a:schemeClr val="bg1"/>
                              </a:solidFill>
                              <a:latin typeface="Cambria Math" panose="02040503050406030204" pitchFamily="18" charset="0"/>
                              <a:ea typeface="Cambria Math" panose="02040503050406030204" pitchFamily="18" charset="0"/>
                            </a:rPr>
                            <m:t>𝐴𝑃𝑆</m:t>
                          </m:r>
                        </m:sub>
                      </m:sSub>
                    </m:oMath>
                  </a14:m>
                  <a:r>
                    <a:rPr lang="en-US" sz="1600" dirty="0">
                      <a:solidFill>
                        <a:schemeClr val="bg1"/>
                      </a:solidFill>
                    </a:rPr>
                    <a:t> 	= 6.50 nm</a:t>
                  </a:r>
                </a:p>
              </p:txBody>
            </p:sp>
          </mc:Choice>
          <mc:Fallback xmlns="">
            <p:sp>
              <p:nvSpPr>
                <p:cNvPr id="35" name="TextBox 34"/>
                <p:cNvSpPr txBox="1">
                  <a:spLocks noRot="1" noChangeAspect="1" noMove="1" noResize="1" noEditPoints="1" noAdjustHandles="1" noChangeArrowheads="1" noChangeShapeType="1" noTextEdit="1"/>
                </p:cNvSpPr>
                <p:nvPr/>
              </p:nvSpPr>
              <p:spPr>
                <a:xfrm>
                  <a:off x="9113043" y="5139098"/>
                  <a:ext cx="1738313" cy="861774"/>
                </a:xfrm>
                <a:prstGeom prst="rect">
                  <a:avLst/>
                </a:prstGeom>
                <a:blipFill>
                  <a:blip r:embed="rId6"/>
                  <a:stretch>
                    <a:fillRect l="-2105" t="-2128" r="-3860" b="-4965"/>
                  </a:stretch>
                </a:blipFill>
              </p:spPr>
              <p:txBody>
                <a:bodyPr/>
                <a:lstStyle/>
                <a:p>
                  <a:r>
                    <a:rPr lang="en-US">
                      <a:noFill/>
                    </a:rPr>
                    <a:t> </a:t>
                  </a:r>
                </a:p>
              </p:txBody>
            </p:sp>
          </mc:Fallback>
        </mc:AlternateContent>
        <p:sp>
          <p:nvSpPr>
            <p:cNvPr id="36" name="TextBox 35"/>
            <p:cNvSpPr txBox="1"/>
            <p:nvPr/>
          </p:nvSpPr>
          <p:spPr>
            <a:xfrm>
              <a:off x="8775699" y="4758434"/>
              <a:ext cx="2349500" cy="369332"/>
            </a:xfrm>
            <a:prstGeom prst="rect">
              <a:avLst/>
            </a:prstGeom>
            <a:noFill/>
          </p:spPr>
          <p:txBody>
            <a:bodyPr wrap="square" rtlCol="0">
              <a:spAutoFit/>
            </a:bodyPr>
            <a:lstStyle/>
            <a:p>
              <a:pPr algn="ctr"/>
              <a:r>
                <a:rPr lang="en-US" dirty="0">
                  <a:solidFill>
                    <a:schemeClr val="bg1"/>
                  </a:solidFill>
                </a:rPr>
                <a:t>O</a:t>
              </a:r>
              <a:r>
                <a:rPr lang="en-US" baseline="-25000" dirty="0">
                  <a:solidFill>
                    <a:schemeClr val="bg1"/>
                  </a:solidFill>
                </a:rPr>
                <a:t>2</a:t>
              </a:r>
              <a:r>
                <a:rPr lang="en-US" dirty="0">
                  <a:solidFill>
                    <a:schemeClr val="bg1"/>
                  </a:solidFill>
                </a:rPr>
                <a:t>-A Band 760 nm</a:t>
              </a:r>
            </a:p>
          </p:txBody>
        </p:sp>
      </p:grpSp>
      <p:grpSp>
        <p:nvGrpSpPr>
          <p:cNvPr id="38" name="Group 37"/>
          <p:cNvGrpSpPr/>
          <p:nvPr/>
        </p:nvGrpSpPr>
        <p:grpSpPr>
          <a:xfrm>
            <a:off x="8775699" y="2121134"/>
            <a:ext cx="2349502" cy="1318104"/>
            <a:chOff x="8775699" y="2162173"/>
            <a:chExt cx="2349502" cy="1318104"/>
          </a:xfrm>
        </p:grpSpPr>
        <p:sp>
          <p:nvSpPr>
            <p:cNvPr id="22" name="TextBox 21"/>
            <p:cNvSpPr txBox="1"/>
            <p:nvPr/>
          </p:nvSpPr>
          <p:spPr>
            <a:xfrm>
              <a:off x="8775701" y="2162173"/>
              <a:ext cx="2349500" cy="369332"/>
            </a:xfrm>
            <a:prstGeom prst="rect">
              <a:avLst/>
            </a:prstGeom>
            <a:noFill/>
          </p:spPr>
          <p:txBody>
            <a:bodyPr wrap="square" rtlCol="0">
              <a:spAutoFit/>
            </a:bodyPr>
            <a:lstStyle/>
            <a:p>
              <a:pPr algn="ctr"/>
              <a:r>
                <a:rPr lang="en-US" dirty="0">
                  <a:solidFill>
                    <a:schemeClr val="bg1"/>
                  </a:solidFill>
                </a:rPr>
                <a:t>Error on Equivalent Width</a:t>
              </a:r>
            </a:p>
          </p:txBody>
        </p:sp>
        <mc:AlternateContent xmlns:mc="http://schemas.openxmlformats.org/markup-compatibility/2006" xmlns:a14="http://schemas.microsoft.com/office/drawing/2010/main">
          <mc:Choice Requires="a14">
            <p:sp>
              <p:nvSpPr>
                <p:cNvPr id="25" name="TextBox 24"/>
                <p:cNvSpPr txBox="1"/>
                <p:nvPr/>
              </p:nvSpPr>
              <p:spPr>
                <a:xfrm>
                  <a:off x="8775699" y="2600504"/>
                  <a:ext cx="2349501" cy="4850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30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r>
                          <a:rPr lang="en-US" sz="1300" b="0" i="1" smtClean="0">
                            <a:solidFill>
                              <a:schemeClr val="bg1"/>
                            </a:solidFill>
                            <a:latin typeface="Cambria Math" panose="02040503050406030204" pitchFamily="18" charset="0"/>
                            <a:ea typeface="Cambria Math" panose="02040503050406030204" pitchFamily="18" charset="0"/>
                          </a:rPr>
                          <m:t>= </m:t>
                        </m:r>
                        <m:f>
                          <m:fPr>
                            <m:ctrlPr>
                              <a:rPr lang="en-US" sz="1300" b="0" i="1" smtClean="0">
                                <a:solidFill>
                                  <a:schemeClr val="bg1"/>
                                </a:solidFill>
                                <a:latin typeface="Cambria Math" panose="02040503050406030204" pitchFamily="18" charset="0"/>
                                <a:ea typeface="Cambria Math" panose="02040503050406030204" pitchFamily="18" charset="0"/>
                              </a:rPr>
                            </m:ctrlPr>
                          </m:fPr>
                          <m:num>
                            <m:r>
                              <a:rPr lang="en-US" sz="1300" b="0" i="1" smtClean="0">
                                <a:solidFill>
                                  <a:schemeClr val="bg1"/>
                                </a:solidFill>
                                <a:latin typeface="Cambria Math" panose="02040503050406030204" pitchFamily="18" charset="0"/>
                                <a:ea typeface="Cambria Math" panose="02040503050406030204" pitchFamily="18" charset="0"/>
                              </a:rPr>
                              <m:t>1.5 </m:t>
                            </m:r>
                            <m:rad>
                              <m:radPr>
                                <m:degHide m:val="on"/>
                                <m:ctrlPr>
                                  <a:rPr lang="en-US" sz="1300" b="0" i="1" smtClean="0">
                                    <a:solidFill>
                                      <a:schemeClr val="bg1"/>
                                    </a:solidFill>
                                    <a:latin typeface="Cambria Math" panose="02040503050406030204" pitchFamily="18" charset="0"/>
                                    <a:ea typeface="Cambria Math" panose="02040503050406030204" pitchFamily="18" charset="0"/>
                                  </a:rPr>
                                </m:ctrlPr>
                              </m:radPr>
                              <m:deg/>
                              <m:e>
                                <m:r>
                                  <a:rPr lang="en-US" sz="1300" b="0" i="1" smtClean="0">
                                    <a:solidFill>
                                      <a:schemeClr val="bg1"/>
                                    </a:solidFill>
                                    <a:latin typeface="Cambria Math" panose="02040503050406030204" pitchFamily="18" charset="0"/>
                                    <a:ea typeface="Cambria Math" panose="02040503050406030204" pitchFamily="18" charset="0"/>
                                  </a:rPr>
                                  <m:t>𝐹𝑊𝐻𝑀</m:t>
                                </m:r>
                                <m:r>
                                  <a:rPr lang="en-US" sz="1300" b="0" i="1" smtClean="0">
                                    <a:solidFill>
                                      <a:schemeClr val="bg1"/>
                                    </a:solidFill>
                                    <a:latin typeface="Cambria Math" panose="02040503050406030204" pitchFamily="18" charset="0"/>
                                    <a:ea typeface="Cambria Math" panose="02040503050406030204" pitchFamily="18" charset="0"/>
                                  </a:rPr>
                                  <m:t>⋅</m:t>
                                </m:r>
                                <m:r>
                                  <m:rPr>
                                    <m:sty m:val="p"/>
                                  </m:rPr>
                                  <a:rPr lang="el-GR" sz="1300" b="0" i="1" smtClean="0">
                                    <a:solidFill>
                                      <a:schemeClr val="bg1"/>
                                    </a:solidFill>
                                    <a:latin typeface="Cambria Math" panose="02040503050406030204" pitchFamily="18" charset="0"/>
                                    <a:ea typeface="Cambria Math" panose="02040503050406030204" pitchFamily="18" charset="0"/>
                                  </a:rPr>
                                  <m:t>Δ</m:t>
                                </m:r>
                                <m:sSub>
                                  <m:sSubPr>
                                    <m:ctrlPr>
                                      <a:rPr lang="el-GR" sz="1300" b="0" i="1" smtClean="0">
                                        <a:solidFill>
                                          <a:schemeClr val="bg1"/>
                                        </a:solidFill>
                                        <a:latin typeface="Cambria Math" panose="02040503050406030204" pitchFamily="18" charset="0"/>
                                        <a:ea typeface="Cambria Math" panose="02040503050406030204" pitchFamily="18" charset="0"/>
                                      </a:rPr>
                                    </m:ctrlPr>
                                  </m:sSubPr>
                                  <m:e>
                                    <m:r>
                                      <a:rPr lang="el-GR" sz="1300" b="0" i="1" smtClean="0">
                                        <a:solidFill>
                                          <a:schemeClr val="bg1"/>
                                        </a:solidFill>
                                        <a:latin typeface="Cambria Math" panose="02040503050406030204" pitchFamily="18" charset="0"/>
                                        <a:ea typeface="Cambria Math" panose="02040503050406030204" pitchFamily="18" charset="0"/>
                                      </a:rPr>
                                      <m:t>𝜆</m:t>
                                    </m:r>
                                  </m:e>
                                  <m:sub>
                                    <m:r>
                                      <a:rPr lang="en-US" sz="1300" b="0" i="1" smtClean="0">
                                        <a:solidFill>
                                          <a:schemeClr val="bg1"/>
                                        </a:solidFill>
                                        <a:latin typeface="Cambria Math" panose="02040503050406030204" pitchFamily="18" charset="0"/>
                                        <a:ea typeface="Cambria Math" panose="02040503050406030204" pitchFamily="18" charset="0"/>
                                      </a:rPr>
                                      <m:t>𝐴𝑃𝑆</m:t>
                                    </m:r>
                                  </m:sub>
                                </m:sSub>
                              </m:e>
                            </m:rad>
                          </m:num>
                          <m:den>
                            <m:sSub>
                              <m:sSubPr>
                                <m:ctrlPr>
                                  <a:rPr lang="en-US" sz="1300" b="0" i="1" smtClean="0">
                                    <a:solidFill>
                                      <a:schemeClr val="bg1"/>
                                    </a:solidFill>
                                    <a:latin typeface="Cambria Math" panose="02040503050406030204" pitchFamily="18" charset="0"/>
                                    <a:ea typeface="Cambria Math" panose="02040503050406030204" pitchFamily="18" charset="0"/>
                                  </a:rPr>
                                </m:ctrlPr>
                              </m:sSubPr>
                              <m:e>
                                <m:r>
                                  <a:rPr lang="en-US" sz="1300" b="0" i="1" smtClean="0">
                                    <a:solidFill>
                                      <a:schemeClr val="bg1"/>
                                    </a:solidFill>
                                    <a:latin typeface="Cambria Math" panose="02040503050406030204" pitchFamily="18" charset="0"/>
                                    <a:ea typeface="Cambria Math" panose="02040503050406030204" pitchFamily="18" charset="0"/>
                                  </a:rPr>
                                  <m:t>𝑆𝑁𝑅</m:t>
                                </m:r>
                              </m:e>
                              <m:sub>
                                <m:r>
                                  <a:rPr lang="en-US" sz="1300" b="0" i="1" smtClean="0">
                                    <a:solidFill>
                                      <a:schemeClr val="bg1"/>
                                    </a:solidFill>
                                    <a:latin typeface="Cambria Math" panose="02040503050406030204" pitchFamily="18" charset="0"/>
                                    <a:ea typeface="Cambria Math" panose="02040503050406030204" pitchFamily="18" charset="0"/>
                                  </a:rPr>
                                  <m:t>𝑟𝑒𝑞</m:t>
                                </m:r>
                              </m:sub>
                            </m:sSub>
                          </m:den>
                        </m:f>
                      </m:oMath>
                    </m:oMathPara>
                  </a14:m>
                  <a:endParaRPr lang="en-US" sz="1300" dirty="0">
                    <a:solidFill>
                      <a:schemeClr val="bg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8775699" y="2600504"/>
                  <a:ext cx="2349501" cy="4850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775699" y="3180941"/>
                  <a:ext cx="2349500" cy="2000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30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r>
                          <a:rPr lang="en-US" sz="1300" b="0" i="1" smtClean="0">
                            <a:solidFill>
                              <a:schemeClr val="bg1"/>
                            </a:solidFill>
                            <a:latin typeface="Cambria Math" panose="02040503050406030204" pitchFamily="18" charset="0"/>
                            <a:ea typeface="Cambria Math" panose="02040503050406030204" pitchFamily="18" charset="0"/>
                          </a:rPr>
                          <m:t>= </m:t>
                        </m:r>
                        <m:r>
                          <a:rPr lang="en-US" sz="1300" b="0" i="1" smtClean="0">
                            <a:solidFill>
                              <a:schemeClr val="bg1"/>
                            </a:solidFill>
                            <a:latin typeface="Cambria Math" panose="02040503050406030204" pitchFamily="18" charset="0"/>
                            <a:ea typeface="Cambria Math" panose="02040503050406030204" pitchFamily="18" charset="0"/>
                          </a:rPr>
                          <m:t>𝜒</m:t>
                        </m:r>
                        <m:r>
                          <a:rPr lang="en-US" sz="1300" b="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oMath>
                    </m:oMathPara>
                  </a14:m>
                  <a:endParaRPr lang="en-US" sz="1300" dirty="0">
                    <a:solidFill>
                      <a:schemeClr val="bg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775699" y="3180941"/>
                  <a:ext cx="2349500" cy="200055"/>
                </a:xfrm>
                <a:prstGeom prst="rect">
                  <a:avLst/>
                </a:prstGeom>
                <a:blipFill>
                  <a:blip r:embed="rId8"/>
                  <a:stretch>
                    <a:fillRect b="-27273"/>
                  </a:stretch>
                </a:blipFill>
              </p:spPr>
              <p:txBody>
                <a:bodyPr/>
                <a:lstStyle/>
                <a:p>
                  <a:r>
                    <a:rPr lang="en-US">
                      <a:noFill/>
                    </a:rPr>
                    <a:t> </a:t>
                  </a:r>
                </a:p>
              </p:txBody>
            </p:sp>
          </mc:Fallback>
        </mc:AlternateContent>
        <p:cxnSp>
          <p:nvCxnSpPr>
            <p:cNvPr id="37" name="Straight Connector 36"/>
            <p:cNvCxnSpPr/>
            <p:nvPr/>
          </p:nvCxnSpPr>
          <p:spPr>
            <a:xfrm>
              <a:off x="8775699" y="3480277"/>
              <a:ext cx="23495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pic>
        <p:nvPicPr>
          <p:cNvPr id="41" name="Picture 40"/>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2" name="Picture 4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29" name="TextBox 28"/>
          <p:cNvSpPr txBox="1"/>
          <p:nvPr/>
        </p:nvSpPr>
        <p:spPr>
          <a:xfrm>
            <a:off x="11283953" y="2701971"/>
            <a:ext cx="798607" cy="200055"/>
          </a:xfrm>
          <a:prstGeom prst="rect">
            <a:avLst/>
          </a:prstGeom>
          <a:noFill/>
        </p:spPr>
        <p:txBody>
          <a:bodyPr wrap="square" lIns="0" tIns="0" rIns="0" bIns="0" rtlCol="0">
            <a:spAutoFit/>
          </a:bodyPr>
          <a:lstStyle/>
          <a:p>
            <a:r>
              <a:rPr lang="en-US" sz="1300" dirty="0">
                <a:solidFill>
                  <a:schemeClr val="bg1"/>
                </a:solidFill>
              </a:rPr>
              <a:t>R. </a:t>
            </a:r>
            <a:r>
              <a:rPr lang="en-US" sz="1300" dirty="0" err="1">
                <a:solidFill>
                  <a:schemeClr val="bg1"/>
                </a:solidFill>
              </a:rPr>
              <a:t>Cayrel</a:t>
            </a:r>
            <a:r>
              <a:rPr lang="en-US" sz="1300" dirty="0">
                <a:solidFill>
                  <a:schemeClr val="bg1"/>
                </a:solidFill>
              </a:rPr>
              <a:t>, 1988</a:t>
            </a:r>
          </a:p>
        </p:txBody>
      </p:sp>
    </p:spTree>
    <p:extLst>
      <p:ext uri="{BB962C8B-B14F-4D97-AF65-F5344CB8AC3E}">
        <p14:creationId xmlns:p14="http://schemas.microsoft.com/office/powerpoint/2010/main" val="344042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27</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Signal-to-Noise Ratio: Achieved</a:t>
            </a: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07306" y="2777694"/>
                <a:ext cx="6377387" cy="968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𝑆𝑁𝑅</m:t>
                          </m:r>
                        </m:e>
                        <m:sub>
                          <m:r>
                            <a:rPr lang="en-US" sz="2000" b="0" i="1" smtClean="0">
                              <a:solidFill>
                                <a:schemeClr val="bg1"/>
                              </a:solidFill>
                              <a:latin typeface="Cambria Math" panose="02040503050406030204" pitchFamily="18" charset="0"/>
                            </a:rPr>
                            <m:t>𝑎𝑐h𝑖</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m:t>
                              </m:r>
                            </m:e>
                            <m:sub>
                              <m:r>
                                <a:rPr lang="en-US" sz="2000" b="0" i="1" smtClean="0">
                                  <a:solidFill>
                                    <a:schemeClr val="bg1"/>
                                  </a:solidFill>
                                  <a:latin typeface="Cambria Math" panose="02040503050406030204" pitchFamily="18" charset="0"/>
                                  <a:ea typeface="Cambria Math" panose="02040503050406030204" pitchFamily="18" charset="0"/>
                                </a:rPr>
                                <m:t>𝜆</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num>
                        <m:den>
                          <m:rad>
                            <m:radPr>
                              <m:degHide m:val="on"/>
                              <m:ctrlPr>
                                <a:rPr lang="en-US" sz="2000" b="0" i="1" smtClean="0">
                                  <a:solidFill>
                                    <a:schemeClr val="bg1"/>
                                  </a:solidFill>
                                  <a:latin typeface="Cambria Math" panose="02040503050406030204" pitchFamily="18" charset="0"/>
                                </a:rPr>
                              </m:ctrlPr>
                            </m:radPr>
                            <m:deg/>
                            <m:e>
                              <m:d>
                                <m:dPr>
                                  <m:ctrlPr>
                                    <a:rPr lang="en-US" sz="2000" b="0" i="1" smtClean="0">
                                      <a:solidFill>
                                        <a:schemeClr val="bg1"/>
                                      </a:solidFill>
                                      <a:latin typeface="Cambria Math" panose="02040503050406030204" pitchFamily="18" charset="0"/>
                                    </a:rPr>
                                  </m:ctrlPr>
                                </m:dPr>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b="0" i="1" smtClean="0">
                                          <a:solidFill>
                                            <a:schemeClr val="bg1"/>
                                          </a:solidFill>
                                          <a:latin typeface="Cambria Math" panose="02040503050406030204" pitchFamily="18" charset="0"/>
                                          <a:ea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𝐾</m:t>
                                      </m:r>
                                    </m:e>
                                    <m:sub>
                                      <m:r>
                                        <a:rPr lang="en-US" sz="2000" b="0" i="1" smtClean="0">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𝐷𝐶</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𝑋𝑍𝐷</m:t>
                                  </m:r>
                                </m:e>
                              </m:d>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b="0" i="1" smtClean="0">
                                      <a:solidFill>
                                        <a:schemeClr val="bg1"/>
                                      </a:solidFill>
                                      <a:latin typeface="Cambria Math" panose="02040503050406030204" pitchFamily="18" charset="0"/>
                                      <a:ea typeface="Cambria Math" panose="02040503050406030204" pitchFamily="18" charset="0"/>
                                    </a:rPr>
                                  </m:ctrlPr>
                                </m:sSupPr>
                                <m:e>
                                  <m:r>
                                    <a:rPr lang="en-US" sz="2000" b="0" i="1" smtClean="0">
                                      <a:solidFill>
                                        <a:schemeClr val="bg1"/>
                                      </a:solidFill>
                                      <a:latin typeface="Cambria Math" panose="02040503050406030204" pitchFamily="18" charset="0"/>
                                      <a:ea typeface="Cambria Math" panose="02040503050406030204" pitchFamily="18" charset="0"/>
                                    </a:rPr>
                                    <m:t>𝑅𝑁</m:t>
                                  </m:r>
                                </m:e>
                                <m:sup>
                                  <m:r>
                                    <a:rPr lang="en-US" sz="2000" b="0" i="1" smtClean="0">
                                      <a:solidFill>
                                        <a:schemeClr val="bg1"/>
                                      </a:solidFill>
                                      <a:latin typeface="Cambria Math" panose="02040503050406030204" pitchFamily="18" charset="0"/>
                                      <a:ea typeface="Cambria Math" panose="02040503050406030204" pitchFamily="18" charset="0"/>
                                    </a:rPr>
                                    <m:t>2</m:t>
                                  </m:r>
                                </m:sup>
                              </m:sSup>
                            </m:e>
                          </m:rad>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2907306" y="2777694"/>
                <a:ext cx="6377387" cy="968855"/>
              </a:xfrm>
              <a:prstGeom prst="rect">
                <a:avLst/>
              </a:prstGeom>
              <a:blipFill>
                <a:blip r:embed="rId3"/>
                <a:stretch>
                  <a:fillRect/>
                </a:stretch>
              </a:blipFill>
            </p:spPr>
            <p:txBody>
              <a:bodyPr/>
              <a:lstStyle/>
              <a:p>
                <a:r>
                  <a:rPr lang="en-US">
                    <a:noFill/>
                  </a:rPr>
                  <a:t> </a:t>
                </a:r>
              </a:p>
            </p:txBody>
          </p:sp>
        </mc:Fallback>
      </mc:AlternateContent>
      <p:sp>
        <p:nvSpPr>
          <p:cNvPr id="31" name="TextBox 30"/>
          <p:cNvSpPr txBox="1"/>
          <p:nvPr/>
        </p:nvSpPr>
        <p:spPr>
          <a:xfrm>
            <a:off x="1066800" y="1783080"/>
            <a:ext cx="10058400" cy="646331"/>
          </a:xfrm>
          <a:prstGeom prst="rect">
            <a:avLst/>
          </a:prstGeom>
          <a:noFill/>
        </p:spPr>
        <p:txBody>
          <a:bodyPr wrap="square" rtlCol="0">
            <a:spAutoFit/>
          </a:bodyPr>
          <a:lstStyle/>
          <a:p>
            <a:r>
              <a:rPr lang="en-US" dirty="0">
                <a:solidFill>
                  <a:schemeClr val="bg1"/>
                </a:solidFill>
              </a:rPr>
              <a:t>Once the required (desired) SNR is known, the sources of noise and system parameters can be accounted for to give an integration time to reach the SNR.</a:t>
            </a:r>
          </a:p>
        </p:txBody>
      </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3771632" y="455522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114298" y="4559988"/>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pic>
        <p:nvPicPr>
          <p:cNvPr id="34" name="Picture 33"/>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6433731" y="4555223"/>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240945" y="4410108"/>
            <a:ext cx="1691640" cy="1981871"/>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1733956" y="4094832"/>
                <a:ext cx="447558"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733956" y="4094832"/>
                <a:ext cx="447558" cy="331437"/>
              </a:xfrm>
              <a:prstGeom prst="rect">
                <a:avLst/>
              </a:prstGeom>
              <a:blipFill>
                <a:blip r:embed="rId11"/>
                <a:stretch>
                  <a:fillRect l="-13514" r="-540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198972" y="4105091"/>
                <a:ext cx="836960"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𝐾</m:t>
                          </m:r>
                        </m:e>
                        <m:sub>
                          <m:r>
                            <a:rPr lang="en-US" sz="2000" i="1">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198972" y="4105091"/>
                <a:ext cx="836960" cy="321178"/>
              </a:xfrm>
              <a:prstGeom prst="rect">
                <a:avLst/>
              </a:prstGeom>
              <a:blipFill>
                <a:blip r:embed="rId12"/>
                <a:stretch>
                  <a:fillRect l="-7299" r="-1460"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785794" y="4117675"/>
                <a:ext cx="98751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 </m:t>
                      </m:r>
                      <m:r>
                        <a:rPr lang="en-US" sz="2000" i="1">
                          <a:solidFill>
                            <a:schemeClr val="bg1"/>
                          </a:solidFill>
                          <a:latin typeface="Cambria Math" panose="02040503050406030204" pitchFamily="18" charset="0"/>
                          <a:ea typeface="Cambria Math" panose="02040503050406030204" pitchFamily="18" charset="0"/>
                        </a:rPr>
                        <m:t>𝑋𝑍𝐷</m:t>
                      </m:r>
                    </m:oMath>
                  </m:oMathPara>
                </a14:m>
                <a:endParaRPr lang="en-US" sz="2000" dirty="0"/>
              </a:p>
            </p:txBody>
          </p:sp>
        </mc:Choice>
        <mc:Fallback xmlns="">
          <p:sp>
            <p:nvSpPr>
              <p:cNvPr id="45" name="TextBox 44"/>
              <p:cNvSpPr txBox="1">
                <a:spLocks noRot="1" noChangeAspect="1" noMove="1" noResize="1" noEditPoints="1" noAdjustHandles="1" noChangeArrowheads="1" noChangeShapeType="1" noTextEdit="1"/>
              </p:cNvSpPr>
              <p:nvPr/>
            </p:nvSpPr>
            <p:spPr>
              <a:xfrm>
                <a:off x="6785794" y="4117675"/>
                <a:ext cx="987514" cy="307777"/>
              </a:xfrm>
              <a:prstGeom prst="rect">
                <a:avLst/>
              </a:prstGeom>
              <a:blipFill>
                <a:blip r:embed="rId13"/>
                <a:stretch>
                  <a:fillRect l="-5556" r="-5556"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9663860" y="4117675"/>
                <a:ext cx="84580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𝐷</m:t>
                      </m:r>
                      <m:r>
                        <a:rPr lang="en-US" sz="2000" b="0" i="1" smtClean="0">
                          <a:solidFill>
                            <a:schemeClr val="bg1"/>
                          </a:solidFill>
                          <a:latin typeface="Cambria Math" panose="02040503050406030204" pitchFamily="18" charset="0"/>
                          <a:ea typeface="Cambria Math" panose="02040503050406030204" pitchFamily="18" charset="0"/>
                        </a:rPr>
                        <m:t>𝐶</m:t>
                      </m:r>
                      <m:r>
                        <a:rPr lang="en-US" sz="2000" b="0" i="1" smtClean="0">
                          <a:solidFill>
                            <a:schemeClr val="bg1"/>
                          </a:solidFill>
                          <a:latin typeface="Cambria Math" panose="02040503050406030204" pitchFamily="18" charset="0"/>
                          <a:ea typeface="Cambria Math" panose="02040503050406030204" pitchFamily="18" charset="0"/>
                        </a:rPr>
                        <m:t>, </m:t>
                      </m:r>
                      <m:r>
                        <a:rPr lang="en-US" sz="2000" b="0" i="1" smtClean="0">
                          <a:solidFill>
                            <a:schemeClr val="bg1"/>
                          </a:solidFill>
                          <a:latin typeface="Cambria Math" panose="02040503050406030204" pitchFamily="18" charset="0"/>
                          <a:ea typeface="Cambria Math" panose="02040503050406030204" pitchFamily="18" charset="0"/>
                        </a:rPr>
                        <m:t>𝑅𝑁</m:t>
                      </m:r>
                    </m:oMath>
                  </m:oMathPara>
                </a14:m>
                <a:endParaRPr lang="en-US" sz="2000" dirty="0"/>
              </a:p>
            </p:txBody>
          </p:sp>
        </mc:Choice>
        <mc:Fallback xmlns="">
          <p:sp>
            <p:nvSpPr>
              <p:cNvPr id="46" name="TextBox 45"/>
              <p:cNvSpPr txBox="1">
                <a:spLocks noRot="1" noChangeAspect="1" noMove="1" noResize="1" noEditPoints="1" noAdjustHandles="1" noChangeArrowheads="1" noChangeShapeType="1" noTextEdit="1"/>
              </p:cNvSpPr>
              <p:nvPr/>
            </p:nvSpPr>
            <p:spPr>
              <a:xfrm>
                <a:off x="9663860" y="4117675"/>
                <a:ext cx="845809" cy="307777"/>
              </a:xfrm>
              <a:prstGeom prst="rect">
                <a:avLst/>
              </a:prstGeom>
              <a:blipFill>
                <a:blip r:embed="rId14"/>
                <a:stretch>
                  <a:fillRect l="-6475" r="-7194" b="-9804"/>
                </a:stretch>
              </a:blipFill>
            </p:spPr>
            <p:txBody>
              <a:bodyPr/>
              <a:lstStyle/>
              <a:p>
                <a:r>
                  <a:rPr lang="en-US">
                    <a:noFill/>
                  </a:rPr>
                  <a:t> </a:t>
                </a:r>
              </a:p>
            </p:txBody>
          </p:sp>
        </mc:Fallback>
      </mc:AlternateContent>
      <p:pic>
        <p:nvPicPr>
          <p:cNvPr id="47" name="Picture 46"/>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8" name="Picture 47"/>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9" name="Picture 4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72528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Simulations</a:t>
            </a:r>
          </a:p>
        </p:txBody>
      </p:sp>
      <p:sp>
        <p:nvSpPr>
          <p:cNvPr id="4" name="Slide Number Placeholder 3"/>
          <p:cNvSpPr>
            <a:spLocks noGrp="1"/>
          </p:cNvSpPr>
          <p:nvPr>
            <p:ph type="sldNum" sz="quarter" idx="12"/>
          </p:nvPr>
        </p:nvSpPr>
        <p:spPr/>
        <p:txBody>
          <a:bodyPr/>
          <a:lstStyle/>
          <a:p>
            <a:fld id="{97EEAD57-C313-46C1-9911-8FCD684D755A}" type="slidenum">
              <a:rPr lang="en-US" smtClean="0"/>
              <a:pPr/>
              <a:t>28</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309057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29</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Simulations: ExoVista Planet Contrast Ratios</a:t>
            </a: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5" name="Picture 14"/>
          <p:cNvPicPr>
            <a:picLocks noChangeAspect="1"/>
          </p:cNvPicPr>
          <p:nvPr/>
        </p:nvPicPr>
        <p:blipFill>
          <a:blip r:embed="rId3"/>
          <a:stretch>
            <a:fillRect/>
          </a:stretch>
        </p:blipFill>
        <p:spPr>
          <a:xfrm>
            <a:off x="3309372" y="2286820"/>
            <a:ext cx="5573256" cy="4114800"/>
          </a:xfrm>
          <a:prstGeom prst="rect">
            <a:avLst/>
          </a:prstGeom>
        </p:spPr>
      </p:pic>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ExoVista returns the planet’s contrast ratio for a given orbital position. This is the spectrum of the planet divided by the star’s.</a:t>
            </a:r>
          </a:p>
        </p:txBody>
      </p:sp>
      <p:pic>
        <p:nvPicPr>
          <p:cNvPr id="32" name="Picture 3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33" name="Picture 3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80178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Introduction</a:t>
            </a:r>
          </a:p>
        </p:txBody>
      </p:sp>
      <p:sp>
        <p:nvSpPr>
          <p:cNvPr id="4" name="Slide Number Placeholder 3"/>
          <p:cNvSpPr>
            <a:spLocks noGrp="1"/>
          </p:cNvSpPr>
          <p:nvPr>
            <p:ph type="sldNum" sz="quarter" idx="12"/>
          </p:nvPr>
        </p:nvSpPr>
        <p:spPr/>
        <p:txBody>
          <a:bodyPr/>
          <a:lstStyle/>
          <a:p>
            <a:fld id="{97EEAD57-C313-46C1-9911-8FCD684D755A}" type="slidenum">
              <a:rPr lang="en-US" smtClean="0"/>
              <a:pPr/>
              <a:t>3</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42270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Simulations: ExoVista Stellar Spectra</a:t>
            </a: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ExoVista returns the stellar host’s spectral flux. Notice the different absorption lines and general shape based on spectral type.</a:t>
            </a:r>
          </a:p>
        </p:txBody>
      </p:sp>
      <p:pic>
        <p:nvPicPr>
          <p:cNvPr id="12" name="Picture 11"/>
          <p:cNvPicPr>
            <a:picLocks noChangeAspect="1"/>
          </p:cNvPicPr>
          <p:nvPr/>
        </p:nvPicPr>
        <p:blipFill>
          <a:blip r:embed="rId3"/>
          <a:stretch>
            <a:fillRect/>
          </a:stretch>
        </p:blipFill>
        <p:spPr>
          <a:xfrm>
            <a:off x="3320691" y="2286820"/>
            <a:ext cx="5550618" cy="4114800"/>
          </a:xfrm>
          <a:prstGeom prst="rect">
            <a:avLst/>
          </a:prstGeom>
        </p:spPr>
      </p:pic>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477898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31</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Simulations: ExoVista Planet Total Light</a:t>
            </a: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Multiplying the contrast ratios by the stellar spectrum gives the total light coming from the planet.</a:t>
            </a:r>
          </a:p>
        </p:txBody>
      </p:sp>
      <p:pic>
        <p:nvPicPr>
          <p:cNvPr id="13" name="Picture 12"/>
          <p:cNvPicPr>
            <a:picLocks noChangeAspect="1"/>
          </p:cNvPicPr>
          <p:nvPr/>
        </p:nvPicPr>
        <p:blipFill>
          <a:blip r:embed="rId3"/>
          <a:stretch>
            <a:fillRect/>
          </a:stretch>
        </p:blipFill>
        <p:spPr>
          <a:xfrm>
            <a:off x="3318874" y="2286820"/>
            <a:ext cx="5554252" cy="4114800"/>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991583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32</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Simulations: ExoVista Channels</a:t>
            </a: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7229475" y="887739"/>
            <a:ext cx="4335187" cy="646331"/>
          </a:xfrm>
          <a:prstGeom prst="rect">
            <a:avLst/>
          </a:prstGeom>
          <a:noFill/>
        </p:spPr>
        <p:txBody>
          <a:bodyPr wrap="square" rtlCol="0">
            <a:spAutoFit/>
          </a:bodyPr>
          <a:lstStyle/>
          <a:p>
            <a:pPr algn="r"/>
            <a:r>
              <a:rPr lang="en-US" dirty="0">
                <a:solidFill>
                  <a:schemeClr val="bg1"/>
                </a:solidFill>
              </a:rPr>
              <a:t>Integrating the object flux for each exoVista channel yields photoelectron numbers.</a:t>
            </a:r>
          </a:p>
        </p:txBody>
      </p:sp>
      <mc:AlternateContent xmlns:mc="http://schemas.openxmlformats.org/markup-compatibility/2006" xmlns:a14="http://schemas.microsoft.com/office/drawing/2010/main">
        <mc:Choice Requires="a14">
          <p:sp>
            <p:nvSpPr>
              <p:cNvPr id="21" name="TextBox 20"/>
              <p:cNvSpPr txBox="1"/>
              <p:nvPr/>
            </p:nvSpPr>
            <p:spPr>
              <a:xfrm>
                <a:off x="1066800" y="1680853"/>
                <a:ext cx="10595998" cy="7139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𝐹</m:t>
                          </m:r>
                        </m:e>
                        <m:sub>
                          <m:r>
                            <a:rPr lang="en-US" sz="1600" i="1">
                              <a:solidFill>
                                <a:schemeClr val="bg1"/>
                              </a:solidFill>
                              <a:latin typeface="Cambria Math" panose="02040503050406030204" pitchFamily="18" charset="0"/>
                              <a:ea typeface="Cambria Math" panose="02040503050406030204" pitchFamily="18" charset="0"/>
                            </a:rPr>
                            <m:t>𝜆</m:t>
                          </m:r>
                          <m:r>
                            <a:rPr lang="en-US" sz="1600" i="1" smtClean="0">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ea typeface="Cambria Math" panose="02040503050406030204" pitchFamily="18" charset="0"/>
                        </a:rPr>
                        <m:t> </m:t>
                      </m:r>
                      <m:f>
                        <m:fPr>
                          <m:ctrlPr>
                            <a:rPr lang="en-US" sz="1600" i="1">
                              <a:solidFill>
                                <a:schemeClr val="bg1"/>
                              </a:solidFill>
                              <a:latin typeface="Cambria Math" panose="02040503050406030204" pitchFamily="18" charset="0"/>
                              <a:ea typeface="Cambria Math" panose="02040503050406030204" pitchFamily="18" charset="0"/>
                            </a:rPr>
                          </m:ctrlPr>
                        </m:fPr>
                        <m:num>
                          <m:r>
                            <a:rPr lang="en-US" sz="1600" i="1">
                              <a:solidFill>
                                <a:schemeClr val="bg1"/>
                              </a:solidFill>
                              <a:latin typeface="Cambria Math" panose="02040503050406030204" pitchFamily="18" charset="0"/>
                              <a:ea typeface="Cambria Math" panose="02040503050406030204" pitchFamily="18" charset="0"/>
                            </a:rPr>
                            <m:t>𝑐</m:t>
                          </m:r>
                        </m:num>
                        <m:den>
                          <m:sSup>
                            <m:sSupPr>
                              <m:ctrlPr>
                                <a:rPr lang="en-US" sz="1600" i="1">
                                  <a:solidFill>
                                    <a:schemeClr val="bg1"/>
                                  </a:solidFill>
                                  <a:latin typeface="Cambria Math" panose="02040503050406030204" pitchFamily="18" charset="0"/>
                                  <a:ea typeface="Cambria Math" panose="02040503050406030204" pitchFamily="18" charset="0"/>
                                </a:rPr>
                              </m:ctrlPr>
                            </m:sSupPr>
                            <m:e>
                              <m:r>
                                <a:rPr lang="en-US" sz="1600" i="1">
                                  <a:solidFill>
                                    <a:schemeClr val="bg1"/>
                                  </a:solidFill>
                                  <a:latin typeface="Cambria Math" panose="02040503050406030204" pitchFamily="18" charset="0"/>
                                  <a:ea typeface="Cambria Math" panose="02040503050406030204" pitchFamily="18" charset="0"/>
                                </a:rPr>
                                <m:t>𝜆</m:t>
                              </m:r>
                            </m:e>
                            <m:sup>
                              <m:r>
                                <a:rPr lang="en-US" sz="1600" i="1">
                                  <a:solidFill>
                                    <a:schemeClr val="bg1"/>
                                  </a:solidFill>
                                  <a:latin typeface="Cambria Math" panose="02040503050406030204" pitchFamily="18" charset="0"/>
                                  <a:ea typeface="Cambria Math" panose="02040503050406030204" pitchFamily="18" charset="0"/>
                                </a:rPr>
                                <m:t>2</m:t>
                              </m:r>
                            </m:sup>
                          </m:sSup>
                        </m:den>
                      </m:f>
                      <m:f>
                        <m:fPr>
                          <m:ctrlPr>
                            <a:rPr lang="en-US" sz="1600" i="1">
                              <a:solidFill>
                                <a:schemeClr val="bg1"/>
                              </a:solidFill>
                              <a:latin typeface="Cambria Math" panose="02040503050406030204" pitchFamily="18" charset="0"/>
                              <a:ea typeface="Cambria Math" panose="02040503050406030204" pitchFamily="18" charset="0"/>
                            </a:rPr>
                          </m:ctrlPr>
                        </m:fPr>
                        <m:num>
                          <m:r>
                            <a:rPr lang="en-US" sz="1600" i="1">
                              <a:solidFill>
                                <a:schemeClr val="bg1"/>
                              </a:solidFill>
                              <a:latin typeface="Cambria Math" panose="02040503050406030204" pitchFamily="18" charset="0"/>
                              <a:ea typeface="Cambria Math" panose="02040503050406030204" pitchFamily="18" charset="0"/>
                            </a:rPr>
                            <m:t>𝜆</m:t>
                          </m:r>
                        </m:num>
                        <m:den>
                          <m:r>
                            <a:rPr lang="en-US" sz="1600" i="1">
                              <a:solidFill>
                                <a:schemeClr val="bg1"/>
                              </a:solidFill>
                              <a:latin typeface="Cambria Math" panose="02040503050406030204" pitchFamily="18" charset="0"/>
                              <a:ea typeface="Cambria Math" panose="02040503050406030204" pitchFamily="18" charset="0"/>
                            </a:rPr>
                            <m:t>h𝑐</m:t>
                          </m:r>
                        </m:den>
                      </m:f>
                      <m:sSub>
                        <m:sSubPr>
                          <m:ctrlPr>
                            <a:rPr lang="en-US" sz="1600" i="1">
                              <a:solidFill>
                                <a:schemeClr val="bg1"/>
                              </a:solidFill>
                              <a:latin typeface="Cambria Math" panose="02040503050406030204" pitchFamily="18" charset="0"/>
                              <a:ea typeface="Cambria Math" panose="02040503050406030204" pitchFamily="18" charset="0"/>
                            </a:rPr>
                          </m:ctrlPr>
                        </m:sSubPr>
                        <m:e>
                          <m:r>
                            <m:rPr>
                              <m:sty m:val="p"/>
                            </m:rPr>
                            <a:rPr lang="el-GR" sz="1600" i="1">
                              <a:solidFill>
                                <a:schemeClr val="bg1"/>
                              </a:solidFill>
                              <a:latin typeface="Cambria Math" panose="02040503050406030204" pitchFamily="18" charset="0"/>
                              <a:ea typeface="Cambria Math" panose="02040503050406030204" pitchFamily="18" charset="0"/>
                            </a:rPr>
                            <m:t>Δ</m:t>
                          </m:r>
                          <m:r>
                            <a:rPr lang="el-GR" sz="1600" i="1">
                              <a:solidFill>
                                <a:schemeClr val="bg1"/>
                              </a:solidFill>
                              <a:latin typeface="Cambria Math" panose="02040503050406030204" pitchFamily="18" charset="0"/>
                              <a:ea typeface="Cambria Math" panose="02040503050406030204" pitchFamily="18" charset="0"/>
                            </a:rPr>
                            <m:t>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𝑄𝐸</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𝑑𝑒𝑡</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𝑇𝑃</m:t>
                          </m:r>
                        </m:e>
                        <m:sub>
                          <m:r>
                            <a:rPr lang="en-US" sz="1600" i="1">
                              <a:solidFill>
                                <a:schemeClr val="bg1"/>
                              </a:solidFill>
                              <a:latin typeface="Cambria Math" panose="02040503050406030204" pitchFamily="18" charset="0"/>
                              <a:ea typeface="Cambria Math" panose="02040503050406030204" pitchFamily="18" charset="0"/>
                            </a:rPr>
                            <m:t>𝑡𝑒𝑙</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𝐴</m:t>
                          </m:r>
                        </m:e>
                        <m:sub>
                          <m:r>
                            <a:rPr lang="en-US" sz="1600" i="1">
                              <a:solidFill>
                                <a:schemeClr val="bg1"/>
                              </a:solidFill>
                              <a:latin typeface="Cambria Math" panose="02040503050406030204" pitchFamily="18" charset="0"/>
                              <a:ea typeface="Cambria Math" panose="02040503050406030204" pitchFamily="18" charset="0"/>
                            </a:rPr>
                            <m:t>𝑡𝑒𝑙</m:t>
                          </m:r>
                        </m:sub>
                      </m:sSub>
                      <m:r>
                        <a:rPr lang="en-US" sz="1600" i="1" smtClean="0">
                          <a:solidFill>
                            <a:schemeClr val="bg1"/>
                          </a:solidFill>
                          <a:latin typeface="Cambria Math" panose="02040503050406030204" pitchFamily="18" charset="0"/>
                          <a:ea typeface="Cambria Math" panose="02040503050406030204" pitchFamily="18" charset="0"/>
                        </a:rPr>
                        <m:t>⋅</m:t>
                      </m:r>
                      <m:d>
                        <m:dPr>
                          <m:ctrlPr>
                            <a:rPr lang="en-US" sz="1600" b="0" i="1" smtClean="0">
                              <a:solidFill>
                                <a:schemeClr val="bg1"/>
                              </a:solidFill>
                              <a:latin typeface="Cambria Math" panose="02040503050406030204" pitchFamily="18" charset="0"/>
                              <a:ea typeface="Cambria Math" panose="02040503050406030204" pitchFamily="18" charset="0"/>
                            </a:rPr>
                          </m:ctrlPr>
                        </m:dPr>
                        <m:e>
                          <m:r>
                            <a:rPr lang="en-US" sz="1600" b="0" i="1" smtClean="0">
                              <a:solidFill>
                                <a:schemeClr val="bg1"/>
                              </a:solidFill>
                              <a:latin typeface="Cambria Math" panose="02040503050406030204" pitchFamily="18" charset="0"/>
                              <a:ea typeface="Cambria Math" panose="02040503050406030204" pitchFamily="18" charset="0"/>
                            </a:rPr>
                            <m:t>1×</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10</m:t>
                              </m:r>
                            </m:e>
                            <m:sup>
                              <m:r>
                                <a:rPr lang="en-US" sz="1600" b="0" i="1" smtClean="0">
                                  <a:solidFill>
                                    <a:schemeClr val="bg1"/>
                                  </a:solidFill>
                                  <a:latin typeface="Cambria Math" panose="02040503050406030204" pitchFamily="18" charset="0"/>
                                  <a:ea typeface="Cambria Math" panose="02040503050406030204" pitchFamily="18" charset="0"/>
                                </a:rPr>
                                <m:t>−23</m:t>
                              </m:r>
                            </m:sup>
                          </m:sSup>
                          <m:r>
                            <a:rPr lang="en-US" sz="1600" b="0" i="1" smtClean="0">
                              <a:solidFill>
                                <a:schemeClr val="bg1"/>
                              </a:solidFill>
                              <a:latin typeface="Cambria Math" panose="02040503050406030204" pitchFamily="18" charset="0"/>
                              <a:ea typeface="Cambria Math" panose="02040503050406030204" pitchFamily="18" charset="0"/>
                            </a:rPr>
                            <m:t> </m:t>
                          </m:r>
                          <m:r>
                            <a:rPr lang="en-US" sz="1600" b="0" i="1" smtClean="0">
                              <a:solidFill>
                                <a:schemeClr val="bg1"/>
                              </a:solidFill>
                              <a:latin typeface="Cambria Math" panose="02040503050406030204" pitchFamily="18" charset="0"/>
                              <a:ea typeface="Cambria Math" panose="02040503050406030204" pitchFamily="18" charset="0"/>
                            </a:rPr>
                            <m:t>𝑒𝑟𝑔</m:t>
                          </m:r>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𝑠</m:t>
                              </m:r>
                            </m:e>
                            <m:sup>
                              <m:r>
                                <a:rPr lang="en-US" sz="1600" b="0" i="1" smtClean="0">
                                  <a:solidFill>
                                    <a:schemeClr val="bg1"/>
                                  </a:solidFill>
                                  <a:latin typeface="Cambria Math" panose="02040503050406030204" pitchFamily="18" charset="0"/>
                                  <a:ea typeface="Cambria Math" panose="02040503050406030204" pitchFamily="18" charset="0"/>
                                </a:rPr>
                                <m:t>−1</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𝑐𝑚</m:t>
                              </m:r>
                            </m:e>
                            <m:sup>
                              <m:r>
                                <a:rPr lang="en-US" sz="1600" b="0" i="1" smtClean="0">
                                  <a:solidFill>
                                    <a:schemeClr val="bg1"/>
                                  </a:solidFill>
                                  <a:latin typeface="Cambria Math" panose="02040503050406030204" pitchFamily="18" charset="0"/>
                                  <a:ea typeface="Cambria Math" panose="02040503050406030204" pitchFamily="18" charset="0"/>
                                </a:rPr>
                                <m:t>−2</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𝐻𝑧</m:t>
                              </m:r>
                            </m:e>
                            <m:sup>
                              <m:r>
                                <a:rPr lang="en-US" sz="1600" b="0" i="1" smtClean="0">
                                  <a:solidFill>
                                    <a:schemeClr val="bg1"/>
                                  </a:solidFill>
                                  <a:latin typeface="Cambria Math" panose="02040503050406030204" pitchFamily="18" charset="0"/>
                                  <a:ea typeface="Cambria Math" panose="02040503050406030204" pitchFamily="18" charset="0"/>
                                </a:rPr>
                                <m:t>−1</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𝐽𝑦</m:t>
                              </m:r>
                            </m:e>
                            <m:sup>
                              <m:r>
                                <a:rPr lang="en-US" sz="1600" b="0" i="1" smtClean="0">
                                  <a:solidFill>
                                    <a:schemeClr val="bg1"/>
                                  </a:solidFill>
                                  <a:latin typeface="Cambria Math" panose="02040503050406030204" pitchFamily="18" charset="0"/>
                                  <a:ea typeface="Cambria Math" panose="02040503050406030204" pitchFamily="18" charset="0"/>
                                </a:rPr>
                                <m:t>−1</m:t>
                              </m:r>
                            </m:sup>
                          </m:sSup>
                        </m:e>
                      </m:d>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𝑒</m:t>
                          </m:r>
                        </m:e>
                        <m:sup>
                          <m:r>
                            <a:rPr lang="en-US" sz="1600" b="0" i="1" smtClean="0">
                              <a:solidFill>
                                <a:schemeClr val="bg1"/>
                              </a:solidFill>
                              <a:latin typeface="Cambria Math" panose="02040503050406030204" pitchFamily="18" charset="0"/>
                              <a:ea typeface="Cambria Math" panose="02040503050406030204" pitchFamily="18" charset="0"/>
                            </a:rPr>
                            <m:t>−</m:t>
                          </m:r>
                        </m:sup>
                      </m:sSup>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𝑠</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𝑐h𝑎𝑛𝑛𝑒𝑙</m:t>
                          </m:r>
                        </m:e>
                        <m:sub>
                          <m:r>
                            <a:rPr lang="en-US" sz="1600" b="0" i="1" smtClean="0">
                              <a:solidFill>
                                <a:schemeClr val="bg1"/>
                              </a:solidFill>
                              <a:latin typeface="Cambria Math" panose="02040503050406030204" pitchFamily="18" charset="0"/>
                              <a:ea typeface="Cambria Math" panose="02040503050406030204" pitchFamily="18" charset="0"/>
                            </a:rPr>
                            <m:t>𝐸𝑥𝑜𝑉</m:t>
                          </m:r>
                        </m:sub>
                      </m:sSub>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a:p>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066800" y="1680853"/>
                <a:ext cx="10595998" cy="713913"/>
              </a:xfrm>
              <a:prstGeom prst="rect">
                <a:avLst/>
              </a:prstGeom>
              <a:blipFill>
                <a:blip r:embed="rId3"/>
                <a:stretch>
                  <a:fillRect/>
                </a:stretch>
              </a:blipFill>
            </p:spPr>
            <p:txBody>
              <a:bodyPr/>
              <a:lstStyle/>
              <a:p>
                <a:r>
                  <a:rPr lang="en-US">
                    <a:noFill/>
                  </a:rPr>
                  <a:t> </a:t>
                </a:r>
              </a:p>
            </p:txBody>
          </p:sp>
        </mc:Fallback>
      </mc:AlternateContent>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14" name="Picture 13"/>
          <p:cNvPicPr>
            <a:picLocks noChangeAspect="1"/>
          </p:cNvPicPr>
          <p:nvPr/>
        </p:nvPicPr>
        <p:blipFill>
          <a:blip r:embed="rId9"/>
          <a:stretch>
            <a:fillRect/>
          </a:stretch>
        </p:blipFill>
        <p:spPr>
          <a:xfrm>
            <a:off x="3318873" y="2286820"/>
            <a:ext cx="5554253" cy="4114800"/>
          </a:xfrm>
          <a:prstGeom prst="rect">
            <a:avLst/>
          </a:prstGeom>
        </p:spPr>
      </p:pic>
    </p:spTree>
    <p:extLst>
      <p:ext uri="{BB962C8B-B14F-4D97-AF65-F5344CB8AC3E}">
        <p14:creationId xmlns:p14="http://schemas.microsoft.com/office/powerpoint/2010/main" val="1501812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33</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Simulations: APS Channels</a:t>
            </a: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21" name="TextBox 20"/>
              <p:cNvSpPr txBox="1"/>
              <p:nvPr/>
            </p:nvSpPr>
            <p:spPr>
              <a:xfrm>
                <a:off x="1066800" y="1781729"/>
                <a:ext cx="10595998" cy="8012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𝑇𝑃</m:t>
                          </m:r>
                        </m:e>
                        <m:sub>
                          <m:r>
                            <a:rPr lang="en-US" sz="1600" i="1">
                              <a:solidFill>
                                <a:schemeClr val="bg1"/>
                              </a:solidFill>
                              <a:latin typeface="Cambria Math" panose="02040503050406030204" pitchFamily="18" charset="0"/>
                              <a:ea typeface="Cambria Math" panose="02040503050406030204" pitchFamily="18" charset="0"/>
                            </a:rPr>
                            <m:t>𝜆</m:t>
                          </m:r>
                          <m:r>
                            <a:rPr lang="en-US" sz="160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i="1">
                          <a:solidFill>
                            <a:schemeClr val="bg1"/>
                          </a:solidFill>
                          <a:latin typeface="Cambria Math" panose="02040503050406030204" pitchFamily="18" charset="0"/>
                          <a:ea typeface="Cambria Math" panose="02040503050406030204" pitchFamily="18" charset="0"/>
                        </a:rPr>
                        <m:t> </m:t>
                      </m:r>
                      <m:nary>
                        <m:naryPr>
                          <m:chr m:val="∑"/>
                          <m:limLoc m:val="subSup"/>
                          <m:ctrlPr>
                            <a:rPr lang="en-US" sz="1600" i="1" smtClean="0">
                              <a:solidFill>
                                <a:schemeClr val="bg1"/>
                              </a:solidFill>
                              <a:latin typeface="Cambria Math" panose="02040503050406030204" pitchFamily="18" charset="0"/>
                              <a:ea typeface="Cambria Math" panose="02040503050406030204" pitchFamily="18" charset="0"/>
                            </a:rPr>
                          </m:ctrlPr>
                        </m:naryPr>
                        <m:sub>
                          <m:r>
                            <m:rPr>
                              <m:brk m:alnAt="25"/>
                            </m:rPr>
                            <a:rPr lang="en-US" sz="1600" b="0" i="1" smtClean="0">
                              <a:solidFill>
                                <a:schemeClr val="bg1"/>
                              </a:solidFill>
                              <a:latin typeface="Cambria Math" panose="02040503050406030204" pitchFamily="18" charset="0"/>
                              <a:ea typeface="Cambria Math" panose="02040503050406030204" pitchFamily="18" charset="0"/>
                            </a:rPr>
                            <m:t>𝑖</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𝜆</m:t>
                              </m:r>
                            </m:e>
                            <m:sub>
                              <m:r>
                                <a:rPr lang="en-US" sz="1600" b="0" i="1" smtClean="0">
                                  <a:solidFill>
                                    <a:schemeClr val="bg1"/>
                                  </a:solidFill>
                                  <a:latin typeface="Cambria Math" panose="02040503050406030204" pitchFamily="18" charset="0"/>
                                  <a:ea typeface="Cambria Math" panose="02040503050406030204" pitchFamily="18" charset="0"/>
                                </a:rPr>
                                <m:t>1</m:t>
                              </m:r>
                            </m:sub>
                          </m:sSub>
                        </m:sub>
                        <m:sup>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i="1" smtClean="0">
                                  <a:solidFill>
                                    <a:schemeClr val="bg1"/>
                                  </a:solidFill>
                                  <a:latin typeface="Cambria Math" panose="02040503050406030204" pitchFamily="18" charset="0"/>
                                  <a:ea typeface="Cambria Math" panose="02040503050406030204" pitchFamily="18" charset="0"/>
                                </a:rPr>
                                <m:t>𝜆</m:t>
                              </m:r>
                            </m:e>
                            <m:sub>
                              <m:r>
                                <a:rPr lang="en-US" sz="1600" b="0" i="1" smtClean="0">
                                  <a:solidFill>
                                    <a:schemeClr val="bg1"/>
                                  </a:solidFill>
                                  <a:latin typeface="Cambria Math" panose="02040503050406030204" pitchFamily="18" charset="0"/>
                                  <a:ea typeface="Cambria Math" panose="02040503050406030204" pitchFamily="18" charset="0"/>
                                </a:rPr>
                                <m:t>2</m:t>
                              </m:r>
                            </m:sub>
                          </m:sSub>
                        </m:sup>
                        <m:e>
                          <m:f>
                            <m:fPr>
                              <m:ctrlPr>
                                <a:rPr lang="en-US" sz="1600" i="1" smtClean="0">
                                  <a:solidFill>
                                    <a:schemeClr val="bg1"/>
                                  </a:solidFill>
                                  <a:latin typeface="Cambria Math" panose="02040503050406030204" pitchFamily="18" charset="0"/>
                                  <a:ea typeface="Cambria Math" panose="02040503050406030204" pitchFamily="18" charset="0"/>
                                </a:rPr>
                              </m:ctrlPr>
                            </m:fPr>
                            <m:num>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𝑤</m:t>
                                  </m:r>
                                </m:e>
                                <m:sub>
                                  <m:r>
                                    <a:rPr lang="en-US" sz="1600" b="0" i="1" smtClean="0">
                                      <a:solidFill>
                                        <a:schemeClr val="bg1"/>
                                      </a:solidFill>
                                      <a:latin typeface="Cambria Math" panose="02040503050406030204" pitchFamily="18" charset="0"/>
                                      <a:ea typeface="Cambria Math" panose="02040503050406030204" pitchFamily="18" charset="0"/>
                                    </a:rPr>
                                    <m:t>𝑖</m:t>
                                  </m:r>
                                </m:sub>
                              </m:sSub>
                              <m:r>
                                <a:rPr lang="en-US" sz="1600" i="1" smtClean="0">
                                  <a:solidFill>
                                    <a:schemeClr val="bg1"/>
                                  </a:solidFill>
                                  <a:latin typeface="Cambria Math" panose="02040503050406030204" pitchFamily="18" charset="0"/>
                                  <a:ea typeface="Cambria Math" panose="02040503050406030204" pitchFamily="18" charset="0"/>
                                </a:rPr>
                                <m:t>⋅</m:t>
                              </m:r>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𝑆</m:t>
                                  </m:r>
                                </m:e>
                                <m:sub>
                                  <m:r>
                                    <a:rPr lang="en-US" sz="1600" b="0" i="1" smtClean="0">
                                      <a:solidFill>
                                        <a:schemeClr val="bg1"/>
                                      </a:solidFill>
                                      <a:latin typeface="Cambria Math" panose="02040503050406030204" pitchFamily="18" charset="0"/>
                                      <a:ea typeface="Cambria Math" panose="02040503050406030204" pitchFamily="18" charset="0"/>
                                    </a:rPr>
                                    <m:t>𝑖</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𝑝</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𝐸𝑥𝑜𝑉</m:t>
                                  </m:r>
                                </m:sub>
                              </m:sSub>
                            </m:num>
                            <m:den>
                              <m:sSub>
                                <m:sSubPr>
                                  <m:ctrlPr>
                                    <a:rPr lang="en-US" sz="1600" i="1" smtClean="0">
                                      <a:solidFill>
                                        <a:schemeClr val="bg1"/>
                                      </a:solidFill>
                                      <a:latin typeface="Cambria Math" panose="02040503050406030204" pitchFamily="18" charset="0"/>
                                      <a:ea typeface="Cambria Math" panose="02040503050406030204" pitchFamily="18" charset="0"/>
                                    </a:rPr>
                                  </m:ctrlPr>
                                </m:sSubPr>
                                <m:e>
                                  <m:r>
                                    <m:rPr>
                                      <m:sty m:val="p"/>
                                    </m:rPr>
                                    <a:rPr lang="el-GR" sz="1600" i="1" smtClean="0">
                                      <a:solidFill>
                                        <a:schemeClr val="bg1"/>
                                      </a:solidFill>
                                      <a:latin typeface="Cambria Math" panose="02040503050406030204" pitchFamily="18" charset="0"/>
                                      <a:ea typeface="Cambria Math" panose="02040503050406030204" pitchFamily="18" charset="0"/>
                                    </a:rPr>
                                    <m:t>Δ</m:t>
                                  </m:r>
                                  <m:r>
                                    <a:rPr lang="el-GR" sz="1600" i="1" smtClean="0">
                                      <a:solidFill>
                                        <a:schemeClr val="bg1"/>
                                      </a:solidFill>
                                      <a:latin typeface="Cambria Math" panose="02040503050406030204" pitchFamily="18" charset="0"/>
                                      <a:ea typeface="Cambria Math" panose="02040503050406030204" pitchFamily="18" charset="0"/>
                                    </a:rPr>
                                    <m:t>𝜆</m:t>
                                  </m:r>
                                </m:e>
                                <m:sub>
                                  <m:r>
                                    <a:rPr lang="en-US" sz="1600" i="1" smtClean="0">
                                      <a:solidFill>
                                        <a:schemeClr val="bg1"/>
                                      </a:solidFill>
                                      <a:latin typeface="Cambria Math" panose="02040503050406030204" pitchFamily="18" charset="0"/>
                                      <a:ea typeface="Cambria Math" panose="02040503050406030204" pitchFamily="18" charset="0"/>
                                    </a:rPr>
                                    <m:t>𝜆</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den>
                          </m:f>
                        </m:e>
                      </m:nary>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𝑒</m:t>
                          </m:r>
                        </m:e>
                        <m:sup>
                          <m:r>
                            <a:rPr lang="en-US" sz="1600" b="0" i="1" smtClean="0">
                              <a:solidFill>
                                <a:schemeClr val="bg1"/>
                              </a:solidFill>
                              <a:latin typeface="Cambria Math" panose="02040503050406030204" pitchFamily="18" charset="0"/>
                              <a:ea typeface="Cambria Math" panose="02040503050406030204" pitchFamily="18" charset="0"/>
                            </a:rPr>
                            <m:t>−</m:t>
                          </m:r>
                        </m:sup>
                      </m:sSup>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𝑠</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𝑐h𝑎𝑛𝑛𝑒𝑙</m:t>
                          </m:r>
                        </m:e>
                        <m:sub>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a:p>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066800" y="1781729"/>
                <a:ext cx="10595998" cy="801245"/>
              </a:xfrm>
              <a:prstGeom prst="rect">
                <a:avLst/>
              </a:prstGeom>
              <a:blipFill>
                <a:blip r:embed="rId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6380693" y="2515870"/>
            <a:ext cx="5384103" cy="3840480"/>
          </a:xfrm>
          <a:prstGeom prst="rect">
            <a:avLst/>
          </a:prstGeom>
        </p:spPr>
      </p:pic>
      <p:pic>
        <p:nvPicPr>
          <p:cNvPr id="13" name="Picture 12"/>
          <p:cNvPicPr>
            <a:picLocks noChangeAspect="1"/>
          </p:cNvPicPr>
          <p:nvPr/>
        </p:nvPicPr>
        <p:blipFill>
          <a:blip r:embed="rId5"/>
          <a:stretch>
            <a:fillRect/>
          </a:stretch>
        </p:blipFill>
        <p:spPr>
          <a:xfrm>
            <a:off x="838472" y="2515870"/>
            <a:ext cx="5171306" cy="3840480"/>
          </a:xfrm>
          <a:prstGeom prst="rect">
            <a:avLst/>
          </a:prstGeom>
        </p:spPr>
      </p:pic>
      <p:sp>
        <p:nvSpPr>
          <p:cNvPr id="14" name="TextBox 13"/>
          <p:cNvSpPr txBox="1"/>
          <p:nvPr/>
        </p:nvSpPr>
        <p:spPr>
          <a:xfrm>
            <a:off x="7229475" y="887739"/>
            <a:ext cx="4335187" cy="646331"/>
          </a:xfrm>
          <a:prstGeom prst="rect">
            <a:avLst/>
          </a:prstGeom>
          <a:noFill/>
        </p:spPr>
        <p:txBody>
          <a:bodyPr wrap="square" rtlCol="0">
            <a:spAutoFit/>
          </a:bodyPr>
          <a:lstStyle/>
          <a:p>
            <a:pPr algn="r"/>
            <a:r>
              <a:rPr lang="en-US" dirty="0">
                <a:solidFill>
                  <a:schemeClr val="bg1"/>
                </a:solidFill>
              </a:rPr>
              <a:t>The photoelectron numbers are rebinned to match the astrophotonic spectrograph channels.</a:t>
            </a:r>
          </a:p>
        </p:txBody>
      </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3693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7163360" y="2176254"/>
            <a:ext cx="3787775" cy="106186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7163359" y="4613604"/>
            <a:ext cx="3787775" cy="106186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97EEAD57-C313-46C1-9911-8FCD684D755A}" type="slidenum">
              <a:rPr lang="en-US" smtClean="0"/>
              <a:pPr/>
              <a:t>34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Simulations: Exozodiacal and Zodiacal Dust</a:t>
            </a: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83080"/>
            <a:ext cx="5394960" cy="4572000"/>
          </a:xfrm>
          <a:prstGeom prst="rect">
            <a:avLst/>
          </a:prstGeom>
        </p:spPr>
      </p:pic>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16" name="TextBox 15"/>
          <p:cNvSpPr txBox="1"/>
          <p:nvPr/>
        </p:nvSpPr>
        <p:spPr>
          <a:xfrm>
            <a:off x="7163360" y="2176254"/>
            <a:ext cx="3787775" cy="3785652"/>
          </a:xfrm>
          <a:prstGeom prst="rect">
            <a:avLst/>
          </a:prstGeom>
          <a:noFill/>
        </p:spPr>
        <p:txBody>
          <a:bodyPr wrap="square" rtlCol="0">
            <a:spAutoFit/>
          </a:bodyPr>
          <a:lstStyle/>
          <a:p>
            <a:pPr algn="ctr"/>
            <a:r>
              <a:rPr lang="en-US" sz="2000" dirty="0">
                <a:solidFill>
                  <a:schemeClr val="bg1"/>
                </a:solidFill>
              </a:rPr>
              <a:t>ExoVista gives a contrast ratio for the exozodiacal dust. The same treatment used for the planet is applied to the dust. </a:t>
            </a: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The solar system’s zodiacal dust is viewed from “within,” and is approximated as half of the exozodiacal dust. </a:t>
            </a:r>
          </a:p>
          <a:p>
            <a:pPr algn="ctr"/>
            <a:endParaRPr lang="en-US" sz="2000" dirty="0">
              <a:solidFill>
                <a:schemeClr val="bg1"/>
              </a:solidFill>
            </a:endParaRPr>
          </a:p>
        </p:txBody>
      </p:sp>
    </p:spTree>
    <p:extLst>
      <p:ext uri="{BB962C8B-B14F-4D97-AF65-F5344CB8AC3E}">
        <p14:creationId xmlns:p14="http://schemas.microsoft.com/office/powerpoint/2010/main" val="90588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Simulations: Achieved SNR</a:t>
            </a: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07306" y="2777694"/>
                <a:ext cx="6377387" cy="968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𝑆𝑁𝑅</m:t>
                          </m:r>
                        </m:e>
                        <m:sub>
                          <m:r>
                            <a:rPr lang="en-US" sz="2000" b="0" i="1" smtClean="0">
                              <a:solidFill>
                                <a:schemeClr val="bg1"/>
                              </a:solidFill>
                              <a:latin typeface="Cambria Math" panose="02040503050406030204" pitchFamily="18" charset="0"/>
                            </a:rPr>
                            <m:t>𝑎𝑐h𝑖</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m:t>
                              </m:r>
                            </m:e>
                            <m:sub>
                              <m:r>
                                <a:rPr lang="en-US" sz="2000" b="0" i="1" smtClean="0">
                                  <a:solidFill>
                                    <a:schemeClr val="bg1"/>
                                  </a:solidFill>
                                  <a:latin typeface="Cambria Math" panose="02040503050406030204" pitchFamily="18" charset="0"/>
                                  <a:ea typeface="Cambria Math" panose="02040503050406030204" pitchFamily="18" charset="0"/>
                                </a:rPr>
                                <m:t>𝜆</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num>
                        <m:den>
                          <m:rad>
                            <m:radPr>
                              <m:degHide m:val="on"/>
                              <m:ctrlPr>
                                <a:rPr lang="en-US" sz="2000" b="0" i="1" smtClean="0">
                                  <a:solidFill>
                                    <a:schemeClr val="bg1"/>
                                  </a:solidFill>
                                  <a:latin typeface="Cambria Math" panose="02040503050406030204" pitchFamily="18" charset="0"/>
                                </a:rPr>
                              </m:ctrlPr>
                            </m:radPr>
                            <m:deg/>
                            <m:e>
                              <m:d>
                                <m:dPr>
                                  <m:ctrlPr>
                                    <a:rPr lang="en-US" sz="2000" b="0" i="1" smtClean="0">
                                      <a:solidFill>
                                        <a:schemeClr val="bg1"/>
                                      </a:solidFill>
                                      <a:latin typeface="Cambria Math" panose="02040503050406030204" pitchFamily="18" charset="0"/>
                                    </a:rPr>
                                  </m:ctrlPr>
                                </m:dPr>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b="0" i="1" smtClean="0">
                                          <a:solidFill>
                                            <a:schemeClr val="bg1"/>
                                          </a:solidFill>
                                          <a:latin typeface="Cambria Math" panose="02040503050406030204" pitchFamily="18" charset="0"/>
                                          <a:ea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𝐾</m:t>
                                      </m:r>
                                    </m:e>
                                    <m:sub>
                                      <m:r>
                                        <a:rPr lang="en-US" sz="2000" b="0" i="1" smtClean="0">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𝐷𝐶</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𝑋𝑍𝐷</m:t>
                                  </m:r>
                                </m:e>
                              </m:d>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b="0" i="1" smtClean="0">
                                      <a:solidFill>
                                        <a:schemeClr val="bg1"/>
                                      </a:solidFill>
                                      <a:latin typeface="Cambria Math" panose="02040503050406030204" pitchFamily="18" charset="0"/>
                                      <a:ea typeface="Cambria Math" panose="02040503050406030204" pitchFamily="18" charset="0"/>
                                    </a:rPr>
                                  </m:ctrlPr>
                                </m:sSupPr>
                                <m:e>
                                  <m:r>
                                    <a:rPr lang="en-US" sz="2000" b="0" i="1" smtClean="0">
                                      <a:solidFill>
                                        <a:schemeClr val="bg1"/>
                                      </a:solidFill>
                                      <a:latin typeface="Cambria Math" panose="02040503050406030204" pitchFamily="18" charset="0"/>
                                      <a:ea typeface="Cambria Math" panose="02040503050406030204" pitchFamily="18" charset="0"/>
                                    </a:rPr>
                                    <m:t>𝑅𝑁</m:t>
                                  </m:r>
                                </m:e>
                                <m:sup>
                                  <m:r>
                                    <a:rPr lang="en-US" sz="2000" b="0" i="1" smtClean="0">
                                      <a:solidFill>
                                        <a:schemeClr val="bg1"/>
                                      </a:solidFill>
                                      <a:latin typeface="Cambria Math" panose="02040503050406030204" pitchFamily="18" charset="0"/>
                                      <a:ea typeface="Cambria Math" panose="02040503050406030204" pitchFamily="18" charset="0"/>
                                    </a:rPr>
                                    <m:t>2</m:t>
                                  </m:r>
                                </m:sup>
                              </m:sSup>
                            </m:e>
                          </m:rad>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2907306" y="2777694"/>
                <a:ext cx="6377387" cy="968855"/>
              </a:xfrm>
              <a:prstGeom prst="rect">
                <a:avLst/>
              </a:prstGeom>
              <a:blipFill>
                <a:blip r:embed="rId3"/>
                <a:stretch>
                  <a:fillRect/>
                </a:stretch>
              </a:blipFill>
            </p:spPr>
            <p:txBody>
              <a:bodyPr/>
              <a:lstStyle/>
              <a:p>
                <a:r>
                  <a:rPr lang="en-US">
                    <a:noFill/>
                  </a:rPr>
                  <a:t> </a:t>
                </a:r>
              </a:p>
            </p:txBody>
          </p:sp>
        </mc:Fallback>
      </mc:AlternateContent>
      <p:sp>
        <p:nvSpPr>
          <p:cNvPr id="31" name="TextBox 30"/>
          <p:cNvSpPr txBox="1"/>
          <p:nvPr/>
        </p:nvSpPr>
        <p:spPr>
          <a:xfrm>
            <a:off x="1066800" y="1783080"/>
            <a:ext cx="10058400" cy="646331"/>
          </a:xfrm>
          <a:prstGeom prst="rect">
            <a:avLst/>
          </a:prstGeom>
          <a:noFill/>
        </p:spPr>
        <p:txBody>
          <a:bodyPr wrap="square" rtlCol="0">
            <a:spAutoFit/>
          </a:bodyPr>
          <a:lstStyle/>
          <a:p>
            <a:r>
              <a:rPr lang="en-US" dirty="0">
                <a:solidFill>
                  <a:schemeClr val="bg1"/>
                </a:solidFill>
              </a:rPr>
              <a:t>Once the required (desired) SNR is known, the sources of noise and system parameters can be accounted for to give an integration time to reach the SNR. Hidden in the equation are detector temperature (DC) and the number of pixels used (DC, RN).</a:t>
            </a:r>
          </a:p>
        </p:txBody>
      </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3771632" y="455522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114298" y="4559988"/>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pic>
        <p:nvPicPr>
          <p:cNvPr id="34" name="Picture 33"/>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6433731" y="4555223"/>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240945" y="4410108"/>
            <a:ext cx="1691640" cy="1981871"/>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1733956" y="4094832"/>
                <a:ext cx="447558"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733956" y="4094832"/>
                <a:ext cx="447558" cy="331437"/>
              </a:xfrm>
              <a:prstGeom prst="rect">
                <a:avLst/>
              </a:prstGeom>
              <a:blipFill>
                <a:blip r:embed="rId11"/>
                <a:stretch>
                  <a:fillRect l="-13514" r="-540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198972" y="4105091"/>
                <a:ext cx="836960"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𝐾</m:t>
                          </m:r>
                        </m:e>
                        <m:sub>
                          <m:r>
                            <a:rPr lang="en-US" sz="2000" i="1">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198972" y="4105091"/>
                <a:ext cx="836960" cy="321178"/>
              </a:xfrm>
              <a:prstGeom prst="rect">
                <a:avLst/>
              </a:prstGeom>
              <a:blipFill>
                <a:blip r:embed="rId12"/>
                <a:stretch>
                  <a:fillRect l="-7299" r="-1460"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785794" y="4117675"/>
                <a:ext cx="98751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 </m:t>
                      </m:r>
                      <m:r>
                        <a:rPr lang="en-US" sz="2000" i="1">
                          <a:solidFill>
                            <a:schemeClr val="bg1"/>
                          </a:solidFill>
                          <a:latin typeface="Cambria Math" panose="02040503050406030204" pitchFamily="18" charset="0"/>
                          <a:ea typeface="Cambria Math" panose="02040503050406030204" pitchFamily="18" charset="0"/>
                        </a:rPr>
                        <m:t>𝑋𝑍𝐷</m:t>
                      </m:r>
                    </m:oMath>
                  </m:oMathPara>
                </a14:m>
                <a:endParaRPr lang="en-US" sz="2000" dirty="0"/>
              </a:p>
            </p:txBody>
          </p:sp>
        </mc:Choice>
        <mc:Fallback xmlns="">
          <p:sp>
            <p:nvSpPr>
              <p:cNvPr id="45" name="TextBox 44"/>
              <p:cNvSpPr txBox="1">
                <a:spLocks noRot="1" noChangeAspect="1" noMove="1" noResize="1" noEditPoints="1" noAdjustHandles="1" noChangeArrowheads="1" noChangeShapeType="1" noTextEdit="1"/>
              </p:cNvSpPr>
              <p:nvPr/>
            </p:nvSpPr>
            <p:spPr>
              <a:xfrm>
                <a:off x="6785794" y="4117675"/>
                <a:ext cx="987514" cy="307777"/>
              </a:xfrm>
              <a:prstGeom prst="rect">
                <a:avLst/>
              </a:prstGeom>
              <a:blipFill>
                <a:blip r:embed="rId13"/>
                <a:stretch>
                  <a:fillRect l="-5556" r="-5556"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9663860" y="4117675"/>
                <a:ext cx="84580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𝐷</m:t>
                      </m:r>
                      <m:r>
                        <a:rPr lang="en-US" sz="2000" b="0" i="1" smtClean="0">
                          <a:solidFill>
                            <a:schemeClr val="bg1"/>
                          </a:solidFill>
                          <a:latin typeface="Cambria Math" panose="02040503050406030204" pitchFamily="18" charset="0"/>
                          <a:ea typeface="Cambria Math" panose="02040503050406030204" pitchFamily="18" charset="0"/>
                        </a:rPr>
                        <m:t>𝐶</m:t>
                      </m:r>
                      <m:r>
                        <a:rPr lang="en-US" sz="2000" b="0" i="1" smtClean="0">
                          <a:solidFill>
                            <a:schemeClr val="bg1"/>
                          </a:solidFill>
                          <a:latin typeface="Cambria Math" panose="02040503050406030204" pitchFamily="18" charset="0"/>
                          <a:ea typeface="Cambria Math" panose="02040503050406030204" pitchFamily="18" charset="0"/>
                        </a:rPr>
                        <m:t>, </m:t>
                      </m:r>
                      <m:r>
                        <a:rPr lang="en-US" sz="2000" b="0" i="1" smtClean="0">
                          <a:solidFill>
                            <a:schemeClr val="bg1"/>
                          </a:solidFill>
                          <a:latin typeface="Cambria Math" panose="02040503050406030204" pitchFamily="18" charset="0"/>
                          <a:ea typeface="Cambria Math" panose="02040503050406030204" pitchFamily="18" charset="0"/>
                        </a:rPr>
                        <m:t>𝑅𝑁</m:t>
                      </m:r>
                    </m:oMath>
                  </m:oMathPara>
                </a14:m>
                <a:endParaRPr lang="en-US" sz="2000" dirty="0"/>
              </a:p>
            </p:txBody>
          </p:sp>
        </mc:Choice>
        <mc:Fallback xmlns="">
          <p:sp>
            <p:nvSpPr>
              <p:cNvPr id="46" name="TextBox 45"/>
              <p:cNvSpPr txBox="1">
                <a:spLocks noRot="1" noChangeAspect="1" noMove="1" noResize="1" noEditPoints="1" noAdjustHandles="1" noChangeArrowheads="1" noChangeShapeType="1" noTextEdit="1"/>
              </p:cNvSpPr>
              <p:nvPr/>
            </p:nvSpPr>
            <p:spPr>
              <a:xfrm>
                <a:off x="9663860" y="4117675"/>
                <a:ext cx="845809" cy="307777"/>
              </a:xfrm>
              <a:prstGeom prst="rect">
                <a:avLst/>
              </a:prstGeom>
              <a:blipFill>
                <a:blip r:embed="rId14"/>
                <a:stretch>
                  <a:fillRect l="-6475" r="-7194" b="-9804"/>
                </a:stretch>
              </a:blipFill>
            </p:spPr>
            <p:txBody>
              <a:bodyPr/>
              <a:lstStyle/>
              <a:p>
                <a:r>
                  <a:rPr lang="en-US">
                    <a:noFill/>
                  </a:rPr>
                  <a:t> </a:t>
                </a:r>
              </a:p>
            </p:txBody>
          </p:sp>
        </mc:Fallback>
      </mc:AlternateContent>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37923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2"/>
                                        </p:tgtEl>
                                        <p:attrNameLst>
                                          <p:attrName>style.opacity</p:attrName>
                                        </p:attrNameLst>
                                      </p:cBhvr>
                                      <p:to>
                                        <p:strVal val="0.5"/>
                                      </p:to>
                                    </p:set>
                                    <p:animEffect filter="image" prLst="opacity: 0.5">
                                      <p:cBhvr rctx="IE">
                                        <p:cTn id="7" dur="indefinite"/>
                                        <p:tgtEl>
                                          <p:spTgt spid="32"/>
                                        </p:tgtEl>
                                      </p:cBhvr>
                                    </p:animEffect>
                                  </p:childTnLst>
                                </p:cTn>
                              </p:par>
                              <p:par>
                                <p:cTn id="8" presetID="9" presetClass="emph" presetSubtype="0" grpId="0" nodeType="withEffect">
                                  <p:stCondLst>
                                    <p:cond delay="0"/>
                                  </p:stCondLst>
                                  <p:childTnLst>
                                    <p:set>
                                      <p:cBhvr rctx="PPT">
                                        <p:cTn id="9" dur="indefinite"/>
                                        <p:tgtEl>
                                          <p:spTgt spid="43"/>
                                        </p:tgtEl>
                                        <p:attrNameLst>
                                          <p:attrName>style.opacity</p:attrName>
                                        </p:attrNameLst>
                                      </p:cBhvr>
                                      <p:to>
                                        <p:strVal val="0.5"/>
                                      </p:to>
                                    </p:set>
                                    <p:animEffect filter="image" prLst="opacity: 0.5">
                                      <p:cBhvr rctx="IE">
                                        <p:cTn id="10" dur="indefinite"/>
                                        <p:tgtEl>
                                          <p:spTgt spid="43"/>
                                        </p:tgtEl>
                                      </p:cBhvr>
                                    </p:animEffect>
                                  </p:childTnLst>
                                </p:cTn>
                              </p:par>
                              <p:par>
                                <p:cTn id="11" presetID="9" presetClass="emph" presetSubtype="0" nodeType="withEffect">
                                  <p:stCondLst>
                                    <p:cond delay="0"/>
                                  </p:stCondLst>
                                  <p:childTnLst>
                                    <p:set>
                                      <p:cBhvr rctx="PPT">
                                        <p:cTn id="12" dur="indefinite"/>
                                        <p:tgtEl>
                                          <p:spTgt spid="29"/>
                                        </p:tgtEl>
                                        <p:attrNameLst>
                                          <p:attrName>style.opacity</p:attrName>
                                        </p:attrNameLst>
                                      </p:cBhvr>
                                      <p:to>
                                        <p:strVal val="0.5"/>
                                      </p:to>
                                    </p:set>
                                    <p:animEffect filter="image" prLst="opacity: 0.5">
                                      <p:cBhvr rctx="IE">
                                        <p:cTn id="13" dur="indefinite"/>
                                        <p:tgtEl>
                                          <p:spTgt spid="29"/>
                                        </p:tgtEl>
                                      </p:cBhvr>
                                    </p:animEffect>
                                  </p:childTnLst>
                                </p:cTn>
                              </p:par>
                              <p:par>
                                <p:cTn id="14" presetID="9" presetClass="emph" presetSubtype="0" grpId="0" nodeType="withEffect">
                                  <p:stCondLst>
                                    <p:cond delay="0"/>
                                  </p:stCondLst>
                                  <p:childTnLst>
                                    <p:set>
                                      <p:cBhvr rctx="PPT">
                                        <p:cTn id="15" dur="indefinite"/>
                                        <p:tgtEl>
                                          <p:spTgt spid="44"/>
                                        </p:tgtEl>
                                        <p:attrNameLst>
                                          <p:attrName>style.opacity</p:attrName>
                                        </p:attrNameLst>
                                      </p:cBhvr>
                                      <p:to>
                                        <p:strVal val="0.5"/>
                                      </p:to>
                                    </p:set>
                                    <p:animEffect filter="image" prLst="opacity: 0.5">
                                      <p:cBhvr rctx="IE">
                                        <p:cTn id="16" dur="indefinite"/>
                                        <p:tgtEl>
                                          <p:spTgt spid="44"/>
                                        </p:tgtEl>
                                      </p:cBhvr>
                                    </p:animEffect>
                                  </p:childTnLst>
                                </p:cTn>
                              </p:par>
                              <p:par>
                                <p:cTn id="17" presetID="9" presetClass="emph" presetSubtype="0" nodeType="withEffect">
                                  <p:stCondLst>
                                    <p:cond delay="0"/>
                                  </p:stCondLst>
                                  <p:childTnLst>
                                    <p:set>
                                      <p:cBhvr rctx="PPT">
                                        <p:cTn id="18" dur="indefinite"/>
                                        <p:tgtEl>
                                          <p:spTgt spid="34"/>
                                        </p:tgtEl>
                                        <p:attrNameLst>
                                          <p:attrName>style.opacity</p:attrName>
                                        </p:attrNameLst>
                                      </p:cBhvr>
                                      <p:to>
                                        <p:strVal val="0.5"/>
                                      </p:to>
                                    </p:set>
                                    <p:animEffect filter="image" prLst="opacity: 0.5">
                                      <p:cBhvr rctx="IE">
                                        <p:cTn id="19" dur="indefinite"/>
                                        <p:tgtEl>
                                          <p:spTgt spid="34"/>
                                        </p:tgtEl>
                                      </p:cBhvr>
                                    </p:animEffect>
                                  </p:childTnLst>
                                </p:cTn>
                              </p:par>
                              <p:par>
                                <p:cTn id="20" presetID="9" presetClass="emph" presetSubtype="0" grpId="0" nodeType="withEffect">
                                  <p:stCondLst>
                                    <p:cond delay="0"/>
                                  </p:stCondLst>
                                  <p:childTnLst>
                                    <p:set>
                                      <p:cBhvr rctx="PPT">
                                        <p:cTn id="21" dur="indefinite"/>
                                        <p:tgtEl>
                                          <p:spTgt spid="45"/>
                                        </p:tgtEl>
                                        <p:attrNameLst>
                                          <p:attrName>style.opacity</p:attrName>
                                        </p:attrNameLst>
                                      </p:cBhvr>
                                      <p:to>
                                        <p:strVal val="0.5"/>
                                      </p:to>
                                    </p:set>
                                    <p:animEffect filter="image" prLst="opacity: 0.5">
                                      <p:cBhvr rctx="IE">
                                        <p:cTn id="22" dur="indefinite"/>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Results</a:t>
            </a:r>
          </a:p>
        </p:txBody>
      </p:sp>
      <p:sp>
        <p:nvSpPr>
          <p:cNvPr id="4" name="Slide Number Placeholder 3"/>
          <p:cNvSpPr>
            <a:spLocks noGrp="1"/>
          </p:cNvSpPr>
          <p:nvPr>
            <p:ph type="sldNum" sz="quarter" idx="12"/>
          </p:nvPr>
        </p:nvSpPr>
        <p:spPr/>
        <p:txBody>
          <a:bodyPr/>
          <a:lstStyle/>
          <a:p>
            <a:fld id="{97EEAD57-C313-46C1-9911-8FCD684D755A}" type="slidenum">
              <a:rPr lang="en-US" smtClean="0"/>
              <a:pPr/>
              <a:t>36</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4092816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37</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Results</a:t>
            </a: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334" y="1785620"/>
            <a:ext cx="6845300" cy="4387424"/>
          </a:xfrm>
          <a:prstGeom prst="rect">
            <a:avLst/>
          </a:prstGeom>
        </p:spPr>
      </p:pic>
      <p:pic>
        <p:nvPicPr>
          <p:cNvPr id="10" name="Picture 9"/>
          <p:cNvPicPr>
            <a:picLocks noChangeAspect="1"/>
          </p:cNvPicPr>
          <p:nvPr/>
        </p:nvPicPr>
        <p:blipFill rotWithShape="1">
          <a:blip r:embed="rId9"/>
          <a:srcRect t="4424"/>
          <a:stretch/>
        </p:blipFill>
        <p:spPr>
          <a:xfrm>
            <a:off x="530276" y="1707338"/>
            <a:ext cx="6447836" cy="483157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627156737"/>
              </p:ext>
            </p:extLst>
          </p:nvPr>
        </p:nvGraphicFramePr>
        <p:xfrm>
          <a:off x="7582766" y="1783080"/>
          <a:ext cx="4279900" cy="2194560"/>
        </p:xfrm>
        <a:graphic>
          <a:graphicData uri="http://schemas.openxmlformats.org/drawingml/2006/table">
            <a:tbl>
              <a:tblPr firstRow="1" bandRow="1">
                <a:tableStyleId>{5C22544A-7EE6-4342-B048-85BDC9FD1C3A}</a:tableStyleId>
              </a:tblPr>
              <a:tblGrid>
                <a:gridCol w="1069975">
                  <a:extLst>
                    <a:ext uri="{9D8B030D-6E8A-4147-A177-3AD203B41FA5}">
                      <a16:colId xmlns:a16="http://schemas.microsoft.com/office/drawing/2014/main" val="153088982"/>
                    </a:ext>
                  </a:extLst>
                </a:gridCol>
                <a:gridCol w="1069975">
                  <a:extLst>
                    <a:ext uri="{9D8B030D-6E8A-4147-A177-3AD203B41FA5}">
                      <a16:colId xmlns:a16="http://schemas.microsoft.com/office/drawing/2014/main" val="948107960"/>
                    </a:ext>
                  </a:extLst>
                </a:gridCol>
                <a:gridCol w="1069975">
                  <a:extLst>
                    <a:ext uri="{9D8B030D-6E8A-4147-A177-3AD203B41FA5}">
                      <a16:colId xmlns:a16="http://schemas.microsoft.com/office/drawing/2014/main" val="1240484033"/>
                    </a:ext>
                  </a:extLst>
                </a:gridCol>
                <a:gridCol w="1069975">
                  <a:extLst>
                    <a:ext uri="{9D8B030D-6E8A-4147-A177-3AD203B41FA5}">
                      <a16:colId xmlns:a16="http://schemas.microsoft.com/office/drawing/2014/main" val="442612407"/>
                    </a:ext>
                  </a:extLst>
                </a:gridCol>
              </a:tblGrid>
              <a:tr h="330578">
                <a:tc>
                  <a:txBody>
                    <a:bodyPr/>
                    <a:lstStyle/>
                    <a:p>
                      <a:r>
                        <a:rPr lang="en-US" b="0" dirty="0">
                          <a:solidFill>
                            <a:schemeClr val="accent4">
                              <a:lumMod val="60000"/>
                              <a:lumOff val="40000"/>
                            </a:schemeClr>
                          </a:solidFill>
                        </a:rPr>
                        <a:t>G2V Star</a:t>
                      </a:r>
                    </a:p>
                  </a:txBody>
                  <a:tcPr>
                    <a:noFill/>
                  </a:tcPr>
                </a:tc>
                <a:tc>
                  <a:txBody>
                    <a:bodyPr/>
                    <a:lstStyle/>
                    <a:p>
                      <a:r>
                        <a:rPr lang="en-US" b="0" dirty="0">
                          <a:solidFill>
                            <a:schemeClr val="bg1"/>
                          </a:solidFill>
                        </a:rPr>
                        <a:t>1 pixel</a:t>
                      </a:r>
                    </a:p>
                  </a:txBody>
                  <a:tcPr>
                    <a:noFill/>
                  </a:tcPr>
                </a:tc>
                <a:tc>
                  <a:txBody>
                    <a:bodyPr/>
                    <a:lstStyle/>
                    <a:p>
                      <a:r>
                        <a:rPr lang="en-US" b="0" dirty="0">
                          <a:solidFill>
                            <a:schemeClr val="bg1"/>
                          </a:solidFill>
                        </a:rPr>
                        <a:t>9 pixels</a:t>
                      </a:r>
                    </a:p>
                  </a:txBody>
                  <a:tcPr>
                    <a:noFill/>
                  </a:tcPr>
                </a:tc>
                <a:tc>
                  <a:txBody>
                    <a:bodyPr/>
                    <a:lstStyle/>
                    <a:p>
                      <a:r>
                        <a:rPr lang="en-US" b="0" dirty="0">
                          <a:solidFill>
                            <a:schemeClr val="bg1"/>
                          </a:solidFill>
                        </a:rPr>
                        <a:t>416 pixels</a:t>
                      </a:r>
                    </a:p>
                  </a:txBody>
                  <a:tcPr>
                    <a:noFill/>
                  </a:tcPr>
                </a:tc>
                <a:extLst>
                  <a:ext uri="{0D108BD9-81ED-4DB2-BD59-A6C34878D82A}">
                    <a16:rowId xmlns:a16="http://schemas.microsoft.com/office/drawing/2014/main" val="1163192758"/>
                  </a:ext>
                </a:extLst>
              </a:tr>
              <a:tr h="330578">
                <a:tc>
                  <a:txBody>
                    <a:bodyPr/>
                    <a:lstStyle/>
                    <a:p>
                      <a:r>
                        <a:rPr lang="en-US" b="0" dirty="0">
                          <a:solidFill>
                            <a:schemeClr val="bg1"/>
                          </a:solidFill>
                        </a:rPr>
                        <a:t>Time </a:t>
                      </a:r>
                      <a:r>
                        <a:rPr lang="en-US" b="0" baseline="0" dirty="0">
                          <a:solidFill>
                            <a:schemeClr val="bg1"/>
                          </a:solidFill>
                        </a:rPr>
                        <a:t>[days]</a:t>
                      </a:r>
                      <a:endParaRPr lang="en-US" b="0" dirty="0">
                        <a:solidFill>
                          <a:schemeClr val="bg1"/>
                        </a:solidFill>
                      </a:endParaRPr>
                    </a:p>
                  </a:txBody>
                  <a:tcPr>
                    <a:noFill/>
                  </a:tcPr>
                </a:tc>
                <a:tc>
                  <a:txBody>
                    <a:bodyPr/>
                    <a:lstStyle/>
                    <a:p>
                      <a:r>
                        <a:rPr lang="en-US" b="0" dirty="0">
                          <a:solidFill>
                            <a:schemeClr val="bg1"/>
                          </a:solidFill>
                        </a:rPr>
                        <a:t>17.43</a:t>
                      </a:r>
                    </a:p>
                  </a:txBody>
                  <a:tcPr>
                    <a:noFill/>
                  </a:tcPr>
                </a:tc>
                <a:tc>
                  <a:txBody>
                    <a:bodyPr/>
                    <a:lstStyle/>
                    <a:p>
                      <a:r>
                        <a:rPr lang="en-US" b="0" dirty="0">
                          <a:solidFill>
                            <a:schemeClr val="bg1"/>
                          </a:solidFill>
                        </a:rPr>
                        <a:t>62.95</a:t>
                      </a:r>
                    </a:p>
                  </a:txBody>
                  <a:tcPr>
                    <a:noFill/>
                  </a:tcPr>
                </a:tc>
                <a:tc>
                  <a:txBody>
                    <a:bodyPr/>
                    <a:lstStyle/>
                    <a:p>
                      <a:r>
                        <a:rPr lang="en-US" b="0" dirty="0">
                          <a:solidFill>
                            <a:schemeClr val="bg1"/>
                          </a:solidFill>
                        </a:rPr>
                        <a:t>2381.4</a:t>
                      </a:r>
                    </a:p>
                  </a:txBody>
                  <a:tcPr>
                    <a:noFill/>
                  </a:tcPr>
                </a:tc>
                <a:extLst>
                  <a:ext uri="{0D108BD9-81ED-4DB2-BD59-A6C34878D82A}">
                    <a16:rowId xmlns:a16="http://schemas.microsoft.com/office/drawing/2014/main" val="3421182635"/>
                  </a:ext>
                </a:extLst>
              </a:tr>
              <a:tr h="330578">
                <a:tc>
                  <a:txBody>
                    <a:bodyPr/>
                    <a:lstStyle/>
                    <a:p>
                      <a:r>
                        <a:rPr lang="en-US" b="0" dirty="0">
                          <a:solidFill>
                            <a:schemeClr val="bg2">
                              <a:lumMod val="50000"/>
                            </a:schemeClr>
                          </a:solidFill>
                        </a:rPr>
                        <a:t>SNR [70 K]</a:t>
                      </a:r>
                    </a:p>
                  </a:txBody>
                  <a:tcPr>
                    <a:noFill/>
                  </a:tcPr>
                </a:tc>
                <a:tc>
                  <a:txBody>
                    <a:bodyPr/>
                    <a:lstStyle/>
                    <a:p>
                      <a:r>
                        <a:rPr lang="en-US" b="0" dirty="0">
                          <a:solidFill>
                            <a:schemeClr val="bg2">
                              <a:lumMod val="50000"/>
                            </a:schemeClr>
                          </a:solidFill>
                        </a:rPr>
                        <a:t>11.71</a:t>
                      </a:r>
                    </a:p>
                  </a:txBody>
                  <a:tcPr>
                    <a:noFill/>
                  </a:tcPr>
                </a:tc>
                <a:tc>
                  <a:txBody>
                    <a:bodyPr/>
                    <a:lstStyle/>
                    <a:p>
                      <a:r>
                        <a:rPr lang="en-US" b="0" dirty="0">
                          <a:solidFill>
                            <a:schemeClr val="bg2">
                              <a:lumMod val="50000"/>
                            </a:schemeClr>
                          </a:solidFill>
                        </a:rPr>
                        <a:t>17.48</a:t>
                      </a:r>
                    </a:p>
                  </a:txBody>
                  <a:tcPr>
                    <a:noFill/>
                  </a:tcPr>
                </a:tc>
                <a:tc>
                  <a:txBody>
                    <a:bodyPr/>
                    <a:lstStyle/>
                    <a:p>
                      <a:r>
                        <a:rPr lang="en-US" b="0" dirty="0">
                          <a:solidFill>
                            <a:schemeClr val="bg2">
                              <a:lumMod val="50000"/>
                            </a:schemeClr>
                          </a:solidFill>
                        </a:rPr>
                        <a:t>23.73</a:t>
                      </a:r>
                    </a:p>
                  </a:txBody>
                  <a:tcPr>
                    <a:noFill/>
                  </a:tcPr>
                </a:tc>
                <a:extLst>
                  <a:ext uri="{0D108BD9-81ED-4DB2-BD59-A6C34878D82A}">
                    <a16:rowId xmlns:a16="http://schemas.microsoft.com/office/drawing/2014/main" val="3915552569"/>
                  </a:ext>
                </a:extLst>
              </a:tr>
              <a:tr h="330578">
                <a:tc>
                  <a:txBody>
                    <a:bodyPr/>
                    <a:lstStyle/>
                    <a:p>
                      <a:r>
                        <a:rPr lang="en-US" b="0" dirty="0">
                          <a:solidFill>
                            <a:schemeClr val="bg2">
                              <a:lumMod val="50000"/>
                            </a:schemeClr>
                          </a:solidFill>
                        </a:rPr>
                        <a:t>SNR [153 K]</a:t>
                      </a:r>
                    </a:p>
                  </a:txBody>
                  <a:tcPr>
                    <a:noFill/>
                  </a:tcPr>
                </a:tc>
                <a:tc>
                  <a:txBody>
                    <a:bodyPr/>
                    <a:lstStyle/>
                    <a:p>
                      <a:r>
                        <a:rPr lang="en-US" b="0" dirty="0">
                          <a:solidFill>
                            <a:schemeClr val="bg2">
                              <a:lumMod val="50000"/>
                            </a:schemeClr>
                          </a:solidFill>
                        </a:rPr>
                        <a:t>10.23</a:t>
                      </a:r>
                    </a:p>
                  </a:txBody>
                  <a:tcPr>
                    <a:noFill/>
                  </a:tcPr>
                </a:tc>
                <a:tc>
                  <a:txBody>
                    <a:bodyPr/>
                    <a:lstStyle/>
                    <a:p>
                      <a:r>
                        <a:rPr lang="en-US" b="0" dirty="0">
                          <a:solidFill>
                            <a:schemeClr val="bg2">
                              <a:lumMod val="50000"/>
                            </a:schemeClr>
                          </a:solidFill>
                        </a:rPr>
                        <a:t>10.58</a:t>
                      </a:r>
                    </a:p>
                  </a:txBody>
                  <a:tcPr>
                    <a:noFill/>
                  </a:tcPr>
                </a:tc>
                <a:tc>
                  <a:txBody>
                    <a:bodyPr/>
                    <a:lstStyle/>
                    <a:p>
                      <a:r>
                        <a:rPr lang="en-US" b="0" dirty="0">
                          <a:solidFill>
                            <a:schemeClr val="bg2">
                              <a:lumMod val="50000"/>
                            </a:schemeClr>
                          </a:solidFill>
                        </a:rPr>
                        <a:t>10.73</a:t>
                      </a:r>
                    </a:p>
                  </a:txBody>
                  <a:tcPr>
                    <a:noFill/>
                  </a:tcPr>
                </a:tc>
                <a:extLst>
                  <a:ext uri="{0D108BD9-81ED-4DB2-BD59-A6C34878D82A}">
                    <a16:rowId xmlns:a16="http://schemas.microsoft.com/office/drawing/2014/main" val="3552290488"/>
                  </a:ext>
                </a:extLst>
              </a:tr>
              <a:tr h="330578">
                <a:tc>
                  <a:txBody>
                    <a:bodyPr/>
                    <a:lstStyle/>
                    <a:p>
                      <a:r>
                        <a:rPr lang="en-US" b="0" dirty="0">
                          <a:solidFill>
                            <a:schemeClr val="bg1"/>
                          </a:solidFill>
                        </a:rPr>
                        <a:t>SNR [170</a:t>
                      </a:r>
                      <a:r>
                        <a:rPr lang="en-US" b="0" baseline="0" dirty="0">
                          <a:solidFill>
                            <a:schemeClr val="bg1"/>
                          </a:solidFill>
                        </a:rPr>
                        <a:t> K]</a:t>
                      </a:r>
                      <a:endParaRPr lang="en-US" b="0" dirty="0">
                        <a:solidFill>
                          <a:schemeClr val="bg1"/>
                        </a:solidFill>
                      </a:endParaRPr>
                    </a:p>
                  </a:txBody>
                  <a:tcPr>
                    <a:noFill/>
                  </a:tcPr>
                </a:tc>
                <a:tc>
                  <a:txBody>
                    <a:bodyPr/>
                    <a:lstStyle/>
                    <a:p>
                      <a:r>
                        <a:rPr lang="en-US" b="0" dirty="0">
                          <a:solidFill>
                            <a:schemeClr val="bg1"/>
                          </a:solidFill>
                        </a:rPr>
                        <a:t>10.00</a:t>
                      </a:r>
                    </a:p>
                  </a:txBody>
                  <a:tcPr>
                    <a:noFill/>
                  </a:tcPr>
                </a:tc>
                <a:tc>
                  <a:txBody>
                    <a:bodyPr/>
                    <a:lstStyle/>
                    <a:p>
                      <a:r>
                        <a:rPr lang="en-US" b="0" dirty="0">
                          <a:solidFill>
                            <a:schemeClr val="bg1"/>
                          </a:solidFill>
                        </a:rPr>
                        <a:t>10.00</a:t>
                      </a:r>
                    </a:p>
                  </a:txBody>
                  <a:tcPr>
                    <a:noFill/>
                  </a:tcPr>
                </a:tc>
                <a:tc>
                  <a:txBody>
                    <a:bodyPr/>
                    <a:lstStyle/>
                    <a:p>
                      <a:r>
                        <a:rPr lang="en-US" b="0" dirty="0">
                          <a:solidFill>
                            <a:schemeClr val="bg1"/>
                          </a:solidFill>
                        </a:rPr>
                        <a:t>10.00</a:t>
                      </a:r>
                    </a:p>
                  </a:txBody>
                  <a:tcPr>
                    <a:noFill/>
                  </a:tcPr>
                </a:tc>
                <a:extLst>
                  <a:ext uri="{0D108BD9-81ED-4DB2-BD59-A6C34878D82A}">
                    <a16:rowId xmlns:a16="http://schemas.microsoft.com/office/drawing/2014/main" val="3722113763"/>
                  </a:ext>
                </a:extLst>
              </a:tr>
              <a:tr h="330578">
                <a:tc>
                  <a:txBody>
                    <a:bodyPr/>
                    <a:lstStyle/>
                    <a:p>
                      <a:r>
                        <a:rPr lang="en-US" b="0" dirty="0">
                          <a:solidFill>
                            <a:schemeClr val="bg2">
                              <a:lumMod val="50000"/>
                            </a:schemeClr>
                          </a:solidFill>
                        </a:rPr>
                        <a:t>SNR</a:t>
                      </a:r>
                      <a:r>
                        <a:rPr lang="en-US" b="0" baseline="0" dirty="0">
                          <a:solidFill>
                            <a:schemeClr val="bg2">
                              <a:lumMod val="50000"/>
                            </a:schemeClr>
                          </a:solidFill>
                        </a:rPr>
                        <a:t> </a:t>
                      </a:r>
                      <a:r>
                        <a:rPr lang="en-US" b="0" dirty="0">
                          <a:solidFill>
                            <a:schemeClr val="bg2">
                              <a:lumMod val="50000"/>
                            </a:schemeClr>
                          </a:solidFill>
                        </a:rPr>
                        <a:t>[270 K]</a:t>
                      </a:r>
                    </a:p>
                  </a:txBody>
                  <a:tcPr>
                    <a:noFill/>
                  </a:tcPr>
                </a:tc>
                <a:tc>
                  <a:txBody>
                    <a:bodyPr/>
                    <a:lstStyle/>
                    <a:p>
                      <a:r>
                        <a:rPr lang="en-US" b="0" dirty="0">
                          <a:solidFill>
                            <a:schemeClr val="bg2">
                              <a:lumMod val="50000"/>
                            </a:schemeClr>
                          </a:solidFill>
                        </a:rPr>
                        <a:t>4.42</a:t>
                      </a:r>
                    </a:p>
                  </a:txBody>
                  <a:tcPr>
                    <a:noFill/>
                  </a:tcPr>
                </a:tc>
                <a:tc>
                  <a:txBody>
                    <a:bodyPr/>
                    <a:lstStyle/>
                    <a:p>
                      <a:r>
                        <a:rPr lang="en-US" b="0" dirty="0">
                          <a:solidFill>
                            <a:schemeClr val="bg2">
                              <a:lumMod val="50000"/>
                            </a:schemeClr>
                          </a:solidFill>
                        </a:rPr>
                        <a:t>2.98</a:t>
                      </a:r>
                    </a:p>
                  </a:txBody>
                  <a:tcPr>
                    <a:noFill/>
                  </a:tcPr>
                </a:tc>
                <a:tc>
                  <a:txBody>
                    <a:bodyPr/>
                    <a:lstStyle/>
                    <a:p>
                      <a:r>
                        <a:rPr lang="en-US" b="0" dirty="0">
                          <a:solidFill>
                            <a:schemeClr val="bg2">
                              <a:lumMod val="50000"/>
                            </a:schemeClr>
                          </a:solidFill>
                        </a:rPr>
                        <a:t>2.72</a:t>
                      </a:r>
                    </a:p>
                  </a:txBody>
                  <a:tcPr>
                    <a:noFill/>
                  </a:tcPr>
                </a:tc>
                <a:extLst>
                  <a:ext uri="{0D108BD9-81ED-4DB2-BD59-A6C34878D82A}">
                    <a16:rowId xmlns:a16="http://schemas.microsoft.com/office/drawing/2014/main" val="591144102"/>
                  </a:ext>
                </a:extLst>
              </a:tr>
            </a:tbl>
          </a:graphicData>
        </a:graphic>
      </p:graphicFrame>
      <p:grpSp>
        <p:nvGrpSpPr>
          <p:cNvPr id="13" name="Group 12"/>
          <p:cNvGrpSpPr/>
          <p:nvPr/>
        </p:nvGrpSpPr>
        <p:grpSpPr>
          <a:xfrm>
            <a:off x="7519614" y="4161790"/>
            <a:ext cx="2588214" cy="2011253"/>
            <a:chOff x="9614953" y="3653933"/>
            <a:chExt cx="2181975" cy="1585179"/>
          </a:xfrm>
        </p:grpSpPr>
        <p:sp>
          <p:nvSpPr>
            <p:cNvPr id="14" name="Rounded Rectangle 13"/>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9641573" y="3754850"/>
              <a:ext cx="2128734" cy="1382681"/>
            </a:xfrm>
            <a:prstGeom prst="rect">
              <a:avLst/>
            </a:prstGeom>
            <a:noFill/>
          </p:spPr>
          <p:txBody>
            <a:bodyPr wrap="square" rtlCol="0">
              <a:spAutoFit/>
            </a:bodyPr>
            <a:lstStyle/>
            <a:p>
              <a:pPr algn="ctr"/>
              <a:r>
                <a:rPr lang="en-US" dirty="0">
                  <a:solidFill>
                    <a:schemeClr val="bg1"/>
                  </a:solidFill>
                </a:rPr>
                <a:t>The main source of noise is the dark current (temperature and number of pixels).</a:t>
              </a:r>
            </a:p>
            <a:p>
              <a:pPr algn="ctr"/>
              <a:endParaRPr lang="en-US" dirty="0">
                <a:solidFill>
                  <a:schemeClr val="bg1"/>
                </a:solidFill>
              </a:endParaRPr>
            </a:p>
            <a:p>
              <a:pPr algn="ctr"/>
              <a:r>
                <a:rPr lang="en-US" dirty="0">
                  <a:solidFill>
                    <a:schemeClr val="bg1"/>
                  </a:solidFill>
                </a:rPr>
                <a:t>Each additional pixel costs 5.7 days in integration time.</a:t>
              </a:r>
            </a:p>
          </p:txBody>
        </p:sp>
      </p:grpSp>
      <p:graphicFrame>
        <p:nvGraphicFramePr>
          <p:cNvPr id="4" name="Table 3"/>
          <p:cNvGraphicFramePr>
            <a:graphicFrameLocks noGrp="1"/>
          </p:cNvGraphicFramePr>
          <p:nvPr>
            <p:extLst>
              <p:ext uri="{D42A27DB-BD31-4B8C-83A1-F6EECF244321}">
                <p14:modId xmlns:p14="http://schemas.microsoft.com/office/powerpoint/2010/main" val="3256502293"/>
              </p:ext>
            </p:extLst>
          </p:nvPr>
        </p:nvGraphicFramePr>
        <p:xfrm>
          <a:off x="10452806" y="4481195"/>
          <a:ext cx="1371600" cy="1371600"/>
        </p:xfrm>
        <a:graphic>
          <a:graphicData uri="http://schemas.openxmlformats.org/drawingml/2006/table">
            <a:tbl>
              <a:tblPr firstRow="1" bandRow="1">
                <a:tableStyleId>{ED083AE6-46FA-4A59-8FB0-9F97EB10719F}</a:tableStyleId>
              </a:tblPr>
              <a:tblGrid>
                <a:gridCol w="457200">
                  <a:extLst>
                    <a:ext uri="{9D8B030D-6E8A-4147-A177-3AD203B41FA5}">
                      <a16:colId xmlns:a16="http://schemas.microsoft.com/office/drawing/2014/main" val="2351148969"/>
                    </a:ext>
                  </a:extLst>
                </a:gridCol>
                <a:gridCol w="457200">
                  <a:extLst>
                    <a:ext uri="{9D8B030D-6E8A-4147-A177-3AD203B41FA5}">
                      <a16:colId xmlns:a16="http://schemas.microsoft.com/office/drawing/2014/main" val="3638845908"/>
                    </a:ext>
                  </a:extLst>
                </a:gridCol>
                <a:gridCol w="457200">
                  <a:extLst>
                    <a:ext uri="{9D8B030D-6E8A-4147-A177-3AD203B41FA5}">
                      <a16:colId xmlns:a16="http://schemas.microsoft.com/office/drawing/2014/main" val="1420134725"/>
                    </a:ext>
                  </a:extLst>
                </a:gridCol>
              </a:tblGrid>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4018233010"/>
                  </a:ext>
                </a:extLst>
              </a:tr>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1665920296"/>
                  </a:ext>
                </a:extLst>
              </a:tr>
              <a:tr h="457200">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2810846310"/>
                  </a:ext>
                </a:extLst>
              </a:tr>
            </a:tbl>
          </a:graphicData>
        </a:graphic>
      </p:graphicFrame>
      <p:sp>
        <p:nvSpPr>
          <p:cNvPr id="3" name="Oval 2"/>
          <p:cNvSpPr/>
          <p:nvPr/>
        </p:nvSpPr>
        <p:spPr>
          <a:xfrm>
            <a:off x="10452806" y="4481195"/>
            <a:ext cx="1371600" cy="1371600"/>
          </a:xfrm>
          <a:prstGeom prst="ellipse">
            <a:avLst/>
          </a:prstGeom>
          <a:gradFill flip="none" rotWithShape="1">
            <a:gsLst>
              <a:gs pos="100000">
                <a:schemeClr val="accent1">
                  <a:lumMod val="5000"/>
                  <a:lumOff val="95000"/>
                  <a:alpha val="25000"/>
                </a:schemeClr>
              </a:gs>
              <a:gs pos="25000">
                <a:srgbClr val="FF0000">
                  <a:alpha val="70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304705" y="4357801"/>
            <a:ext cx="1667801" cy="16183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1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Requirements Flow Down</a:t>
            </a:r>
          </a:p>
        </p:txBody>
      </p:sp>
      <p:sp>
        <p:nvSpPr>
          <p:cNvPr id="4" name="Slide Number Placeholder 3"/>
          <p:cNvSpPr>
            <a:spLocks noGrp="1"/>
          </p:cNvSpPr>
          <p:nvPr>
            <p:ph type="sldNum" sz="quarter" idx="12"/>
          </p:nvPr>
        </p:nvSpPr>
        <p:spPr/>
        <p:txBody>
          <a:bodyPr/>
          <a:lstStyle/>
          <a:p>
            <a:fld id="{97EEAD57-C313-46C1-9911-8FCD684D755A}" type="slidenum">
              <a:rPr lang="en-US" smtClean="0"/>
              <a:pPr/>
              <a:t>38</a:t>
            </a:fld>
            <a:endParaRPr lang="en-US" dirty="0"/>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50941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517503"/>
            <a:ext cx="1409700" cy="3101792"/>
          </a:xfrm>
          <a:prstGeom prst="rect">
            <a:avLst/>
          </a:prstGeom>
          <a:solidFill>
            <a:srgbClr val="ABFF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97EEAD57-C313-46C1-9911-8FCD684D755A}" type="slidenum">
              <a:rPr lang="en-US" smtClean="0"/>
              <a:pPr/>
              <a:t>39</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Requirements Flow Down</a:t>
            </a: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 name="Rectangle 2"/>
          <p:cNvSpPr/>
          <p:nvPr/>
        </p:nvSpPr>
        <p:spPr>
          <a:xfrm>
            <a:off x="0" y="2906395"/>
            <a:ext cx="1409700" cy="2381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3950652"/>
            <a:ext cx="1409700" cy="238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981072"/>
            <a:ext cx="1409700" cy="238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09698" y="2517502"/>
            <a:ext cx="1857375" cy="1033053"/>
            <a:chOff x="1409700" y="2338388"/>
            <a:chExt cx="1857375" cy="1033053"/>
          </a:xfrm>
          <a:solidFill>
            <a:srgbClr val="00B0F0">
              <a:alpha val="50000"/>
            </a:srgbClr>
          </a:solidFill>
        </p:grpSpPr>
        <p:sp>
          <p:nvSpPr>
            <p:cNvPr id="4" name="Right Triangle 3"/>
            <p:cNvSpPr/>
            <p:nvPr/>
          </p:nvSpPr>
          <p:spPr>
            <a:xfrm flipH="1">
              <a:off x="1409700" y="23383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flipV="1">
              <a:off x="1409700" y="29739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409700" y="27358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09699" y="3553188"/>
            <a:ext cx="1857376" cy="1033053"/>
            <a:chOff x="1409699" y="3553188"/>
            <a:chExt cx="1857376" cy="1033053"/>
          </a:xfrm>
          <a:solidFill>
            <a:srgbClr val="00B050">
              <a:alpha val="50000"/>
            </a:srgbClr>
          </a:solidFill>
        </p:grpSpPr>
        <p:sp>
          <p:nvSpPr>
            <p:cNvPr id="20" name="Right Triangle 19"/>
            <p:cNvSpPr/>
            <p:nvPr/>
          </p:nvSpPr>
          <p:spPr>
            <a:xfrm flipH="1">
              <a:off x="1409699" y="35531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flipH="1" flipV="1">
              <a:off x="1409700" y="41887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09700" y="39506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409699" y="4586241"/>
            <a:ext cx="1857376" cy="1033053"/>
            <a:chOff x="1409698" y="4872038"/>
            <a:chExt cx="1857376" cy="1033053"/>
          </a:xfrm>
          <a:solidFill>
            <a:srgbClr val="FF0000">
              <a:alpha val="50000"/>
            </a:srgbClr>
          </a:solidFill>
        </p:grpSpPr>
        <p:sp>
          <p:nvSpPr>
            <p:cNvPr id="22" name="Right Triangle 21"/>
            <p:cNvSpPr/>
            <p:nvPr/>
          </p:nvSpPr>
          <p:spPr>
            <a:xfrm flipH="1">
              <a:off x="1409699" y="487203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flipH="1" flipV="1">
              <a:off x="1409699" y="550762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9698" y="5269502"/>
              <a:ext cx="1857376"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p:cNvCxnSpPr/>
          <p:nvPr/>
        </p:nvCxnSpPr>
        <p:spPr>
          <a:xfrm>
            <a:off x="0" y="2914966"/>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0" y="3144520"/>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3954619"/>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4188777"/>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4981996"/>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0" y="5211550"/>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ight Brace 43"/>
          <p:cNvSpPr/>
          <p:nvPr/>
        </p:nvSpPr>
        <p:spPr>
          <a:xfrm>
            <a:off x="3522268" y="2914966"/>
            <a:ext cx="104775" cy="229554"/>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ight Brace 44"/>
          <p:cNvSpPr/>
          <p:nvPr/>
        </p:nvSpPr>
        <p:spPr>
          <a:xfrm>
            <a:off x="3528308" y="4108075"/>
            <a:ext cx="92693" cy="1011569"/>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3644793" y="2815328"/>
            <a:ext cx="562975" cy="369332"/>
          </a:xfrm>
          <a:prstGeom prst="rect">
            <a:avLst/>
          </a:prstGeom>
          <a:noFill/>
        </p:spPr>
        <p:txBody>
          <a:bodyPr wrap="none" rtlCol="0">
            <a:spAutoFit/>
          </a:bodyPr>
          <a:lstStyle/>
          <a:p>
            <a:r>
              <a:rPr lang="en-US" dirty="0">
                <a:solidFill>
                  <a:schemeClr val="bg1"/>
                </a:solidFill>
              </a:rPr>
              <a:t>6 µm</a:t>
            </a:r>
          </a:p>
        </p:txBody>
      </p:sp>
      <p:sp>
        <p:nvSpPr>
          <p:cNvPr id="49" name="TextBox 48"/>
          <p:cNvSpPr txBox="1"/>
          <p:nvPr/>
        </p:nvSpPr>
        <p:spPr>
          <a:xfrm>
            <a:off x="3644793" y="4401575"/>
            <a:ext cx="728084" cy="369332"/>
          </a:xfrm>
          <a:prstGeom prst="rect">
            <a:avLst/>
          </a:prstGeom>
          <a:noFill/>
        </p:spPr>
        <p:txBody>
          <a:bodyPr wrap="none" rtlCol="0">
            <a:spAutoFit/>
          </a:bodyPr>
          <a:lstStyle/>
          <a:p>
            <a:r>
              <a:rPr lang="en-US" dirty="0">
                <a:solidFill>
                  <a:schemeClr val="bg1"/>
                </a:solidFill>
              </a:rPr>
              <a:t>100 µm</a:t>
            </a:r>
          </a:p>
        </p:txBody>
      </p:sp>
      <p:cxnSp>
        <p:nvCxnSpPr>
          <p:cNvPr id="50" name="Straight Connector 49"/>
          <p:cNvCxnSpPr/>
          <p:nvPr/>
        </p:nvCxnSpPr>
        <p:spPr>
          <a:xfrm>
            <a:off x="0" y="4070038"/>
            <a:ext cx="32575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0" y="5100134"/>
            <a:ext cx="32575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p:cNvSpPr txBox="1"/>
              <p:nvPr/>
            </p:nvSpPr>
            <p:spPr>
              <a:xfrm>
                <a:off x="5724757" y="2050774"/>
                <a:ext cx="6085447" cy="5821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𝑑</m:t>
                          </m:r>
                        </m:e>
                        <m:sub>
                          <m:r>
                            <a:rPr lang="en-US" b="0" i="1" smtClean="0">
                              <a:solidFill>
                                <a:schemeClr val="bg1"/>
                              </a:solidFill>
                              <a:latin typeface="Cambria Math" panose="02040503050406030204" pitchFamily="18" charset="0"/>
                            </a:rPr>
                            <m:t>𝑚𝑎𝑥</m:t>
                          </m:r>
                        </m:sub>
                      </m:sSub>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0.5 </m:t>
                          </m:r>
                          <m:r>
                            <a:rPr lang="en-US" b="0" i="1" smtClean="0">
                              <a:solidFill>
                                <a:srgbClr val="FFFF00"/>
                              </a:solidFill>
                              <a:latin typeface="Cambria Math" panose="02040503050406030204" pitchFamily="18" charset="0"/>
                            </a:rPr>
                            <m:t>(</m:t>
                          </m:r>
                          <m:r>
                            <a:rPr lang="en-US" b="0" i="1" smtClean="0">
                              <a:solidFill>
                                <a:srgbClr val="FF99FF"/>
                              </a:solidFill>
                              <a:latin typeface="Cambria Math" panose="02040503050406030204" pitchFamily="18" charset="0"/>
                            </a:rPr>
                            <m:t>𝑐h𝑎𝑛𝑛𝑒𝑙</m:t>
                          </m:r>
                          <m:r>
                            <a:rPr lang="en-US" b="0" i="1" smtClean="0">
                              <a:solidFill>
                                <a:srgbClr val="FF99FF"/>
                              </a:solidFill>
                              <a:latin typeface="Cambria Math" panose="02040503050406030204" pitchFamily="18" charset="0"/>
                            </a:rPr>
                            <m:t> </m:t>
                          </m:r>
                          <m:r>
                            <a:rPr lang="en-US" b="0" i="1" smtClean="0">
                              <a:solidFill>
                                <a:srgbClr val="FF99FF"/>
                              </a:solidFill>
                              <a:latin typeface="Cambria Math" panose="02040503050406030204" pitchFamily="18" charset="0"/>
                            </a:rPr>
                            <m:t>𝑐𝑜𝑟𝑒</m:t>
                          </m:r>
                          <m:r>
                            <a:rPr lang="en-US" b="0" i="1" smtClean="0">
                              <a:solidFill>
                                <a:srgbClr val="FF99FF"/>
                              </a:solidFill>
                              <a:latin typeface="Cambria Math" panose="02040503050406030204" pitchFamily="18" charset="0"/>
                            </a:rPr>
                            <m:t> </m:t>
                          </m:r>
                          <m:r>
                            <a:rPr lang="en-US" b="0" i="1" smtClean="0">
                              <a:solidFill>
                                <a:srgbClr val="FF99FF"/>
                              </a:solidFill>
                              <a:latin typeface="Cambria Math" panose="02040503050406030204" pitchFamily="18" charset="0"/>
                            </a:rPr>
                            <m:t>𝑠𝑝𝑎𝑐𝑖𝑛𝑔</m:t>
                          </m:r>
                          <m:r>
                            <a:rPr lang="en-US" b="0" i="1" smtClean="0">
                              <a:solidFill>
                                <a:srgbClr val="FF99FF"/>
                              </a:solidFill>
                              <a:latin typeface="Cambria Math" panose="02040503050406030204" pitchFamily="18" charset="0"/>
                            </a:rPr>
                            <m:t> −</m:t>
                          </m:r>
                          <m:r>
                            <a:rPr lang="en-US" b="0" i="1" smtClean="0">
                              <a:solidFill>
                                <a:srgbClr val="FFFF00"/>
                              </a:solidFill>
                              <a:latin typeface="Cambria Math" panose="02040503050406030204" pitchFamily="18" charset="0"/>
                            </a:rPr>
                            <m:t>𝑤𝑎𝑣𝑒𝑔𝑢𝑖𝑑𝑒</m:t>
                          </m:r>
                          <m:r>
                            <a:rPr lang="en-US" b="0" i="1" smtClean="0">
                              <a:solidFill>
                                <a:srgbClr val="FFFF00"/>
                              </a:solidFill>
                              <a:latin typeface="Cambria Math" panose="02040503050406030204" pitchFamily="18" charset="0"/>
                            </a:rPr>
                            <m:t> </m:t>
                          </m:r>
                          <m:r>
                            <a:rPr lang="en-US" b="0" i="1" smtClean="0">
                              <a:solidFill>
                                <a:srgbClr val="FFFF00"/>
                              </a:solidFill>
                              <a:latin typeface="Cambria Math" panose="02040503050406030204" pitchFamily="18" charset="0"/>
                            </a:rPr>
                            <m:t>𝑑𝑖𝑎𝑚𝑒𝑡𝑒𝑟</m:t>
                          </m:r>
                          <m:r>
                            <a:rPr lang="en-US" b="0" i="1" smtClean="0">
                              <a:solidFill>
                                <a:srgbClr val="FFFF00"/>
                              </a:solidFill>
                              <a:latin typeface="Cambria Math" panose="02040503050406030204" pitchFamily="18" charset="0"/>
                            </a:rPr>
                            <m:t>)</m:t>
                          </m:r>
                        </m:num>
                        <m:den>
                          <m:func>
                            <m:funcPr>
                              <m:ctrlPr>
                                <a:rPr lang="en-US" b="0" i="1" smtClean="0">
                                  <a:solidFill>
                                    <a:schemeClr val="bg1"/>
                                  </a:solidFill>
                                  <a:latin typeface="Cambria Math" panose="02040503050406030204" pitchFamily="18" charset="0"/>
                                </a:rPr>
                              </m:ctrlPr>
                            </m:funcPr>
                            <m:fName>
                              <m:r>
                                <m:rPr>
                                  <m:sty m:val="p"/>
                                </m:rPr>
                                <a:rPr lang="en-US" b="0" i="0" smtClean="0">
                                  <a:solidFill>
                                    <a:schemeClr val="bg1"/>
                                  </a:solidFill>
                                  <a:latin typeface="Cambria Math" panose="02040503050406030204" pitchFamily="18" charset="0"/>
                                </a:rPr>
                                <m:t>tan</m:t>
                              </m:r>
                            </m:fName>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𝜃</m:t>
                                  </m:r>
                                </m:e>
                                <m:sub>
                                  <m:r>
                                    <a:rPr lang="en-US" b="0" i="1" smtClean="0">
                                      <a:solidFill>
                                        <a:schemeClr val="bg1"/>
                                      </a:solidFill>
                                      <a:latin typeface="Cambria Math" panose="02040503050406030204" pitchFamily="18" charset="0"/>
                                    </a:rPr>
                                    <m:t>99%</m:t>
                                  </m:r>
                                </m:sub>
                              </m:sSub>
                            </m:e>
                          </m:func>
                        </m:den>
                      </m:f>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5724757" y="2050774"/>
                <a:ext cx="6085447" cy="582147"/>
              </a:xfrm>
              <a:prstGeom prst="rect">
                <a:avLst/>
              </a:prstGeom>
              <a:blipFill>
                <a:blip r:embed="rId10"/>
                <a:stretch>
                  <a:fillRect/>
                </a:stretch>
              </a:blipFill>
            </p:spPr>
            <p:txBody>
              <a:bodyPr/>
              <a:lstStyle/>
              <a:p>
                <a:r>
                  <a:rPr lang="en-US">
                    <a:noFill/>
                  </a:rPr>
                  <a:t> </a:t>
                </a:r>
              </a:p>
            </p:txBody>
          </p:sp>
        </mc:Fallback>
      </mc:AlternateContent>
      <p:sp>
        <p:nvSpPr>
          <p:cNvPr id="53" name="Oval 52"/>
          <p:cNvSpPr>
            <a:spLocks noChangeAspect="1"/>
          </p:cNvSpPr>
          <p:nvPr/>
        </p:nvSpPr>
        <p:spPr>
          <a:xfrm rot="16200000">
            <a:off x="3103892" y="3559881"/>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Brace 53"/>
          <p:cNvSpPr/>
          <p:nvPr/>
        </p:nvSpPr>
        <p:spPr>
          <a:xfrm rot="5400000">
            <a:off x="2278421" y="5054413"/>
            <a:ext cx="45719" cy="1912541"/>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089759" y="6095064"/>
            <a:ext cx="497252" cy="369332"/>
          </a:xfrm>
          <a:prstGeom prst="rect">
            <a:avLst/>
          </a:prstGeom>
          <a:noFill/>
        </p:spPr>
        <p:txBody>
          <a:bodyPr wrap="none" rtlCol="0">
            <a:spAutoFit/>
          </a:bodyPr>
          <a:lstStyle/>
          <a:p>
            <a:r>
              <a:rPr lang="en-US" dirty="0" err="1">
                <a:solidFill>
                  <a:schemeClr val="bg1"/>
                </a:solidFill>
              </a:rPr>
              <a:t>d</a:t>
            </a:r>
            <a:r>
              <a:rPr lang="en-US" baseline="-25000" dirty="0" err="1">
                <a:solidFill>
                  <a:schemeClr val="bg1"/>
                </a:solidFill>
              </a:rPr>
              <a:t>max</a:t>
            </a:r>
            <a:endParaRPr lang="en-US" dirty="0">
              <a:solidFill>
                <a:schemeClr val="bg1"/>
              </a:solidFill>
            </a:endParaRPr>
          </a:p>
        </p:txBody>
      </p:sp>
      <p:cxnSp>
        <p:nvCxnSpPr>
          <p:cNvPr id="56" name="Straight Connector 55"/>
          <p:cNvCxnSpPr/>
          <p:nvPr/>
        </p:nvCxnSpPr>
        <p:spPr>
          <a:xfrm>
            <a:off x="3295291" y="2225734"/>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61033" y="2152349"/>
            <a:ext cx="487634" cy="369332"/>
          </a:xfrm>
          <a:prstGeom prst="rect">
            <a:avLst/>
          </a:prstGeom>
          <a:noFill/>
        </p:spPr>
        <p:txBody>
          <a:bodyPr wrap="none" rtlCol="0">
            <a:spAutoFit/>
          </a:bodyPr>
          <a:lstStyle/>
          <a:p>
            <a:r>
              <a:rPr lang="en-US" dirty="0">
                <a:solidFill>
                  <a:schemeClr val="bg1"/>
                </a:solidFill>
              </a:rPr>
              <a:t>APS</a:t>
            </a:r>
          </a:p>
        </p:txBody>
      </p:sp>
      <p:sp>
        <p:nvSpPr>
          <p:cNvPr id="60" name="TextBox 59"/>
          <p:cNvSpPr txBox="1"/>
          <p:nvPr/>
        </p:nvSpPr>
        <p:spPr>
          <a:xfrm>
            <a:off x="4353032" y="5915179"/>
            <a:ext cx="1128208" cy="646331"/>
          </a:xfrm>
          <a:prstGeom prst="rect">
            <a:avLst/>
          </a:prstGeom>
          <a:noFill/>
        </p:spPr>
        <p:txBody>
          <a:bodyPr wrap="square" rtlCol="0">
            <a:spAutoFit/>
          </a:bodyPr>
          <a:lstStyle/>
          <a:p>
            <a:pPr algn="ctr"/>
            <a:r>
              <a:rPr lang="en-US" dirty="0">
                <a:solidFill>
                  <a:schemeClr val="bg1"/>
                </a:solidFill>
              </a:rPr>
              <a:t>Collimating Lens</a:t>
            </a:r>
          </a:p>
        </p:txBody>
      </p:sp>
      <p:sp>
        <p:nvSpPr>
          <p:cNvPr id="61" name="TextBox 60"/>
          <p:cNvSpPr txBox="1"/>
          <p:nvPr/>
        </p:nvSpPr>
        <p:spPr>
          <a:xfrm>
            <a:off x="2773831" y="1824777"/>
            <a:ext cx="1072730" cy="369332"/>
          </a:xfrm>
          <a:prstGeom prst="rect">
            <a:avLst/>
          </a:prstGeom>
          <a:noFill/>
        </p:spPr>
        <p:txBody>
          <a:bodyPr wrap="none" rtlCol="0">
            <a:spAutoFit/>
          </a:bodyPr>
          <a:lstStyle/>
          <a:p>
            <a:r>
              <a:rPr lang="en-US" dirty="0">
                <a:solidFill>
                  <a:schemeClr val="bg1"/>
                </a:solidFill>
              </a:rPr>
              <a:t>Focal Plane</a:t>
            </a:r>
          </a:p>
        </p:txBody>
      </p:sp>
      <p:sp>
        <p:nvSpPr>
          <p:cNvPr id="36" name="Right Bracket 35"/>
          <p:cNvSpPr/>
          <p:nvPr/>
        </p:nvSpPr>
        <p:spPr>
          <a:xfrm>
            <a:off x="8294010" y="4602825"/>
            <a:ext cx="45719" cy="364295"/>
          </a:xfrm>
          <a:prstGeom prst="rightBracket">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Right Bracket 76"/>
          <p:cNvSpPr/>
          <p:nvPr/>
        </p:nvSpPr>
        <p:spPr>
          <a:xfrm>
            <a:off x="8449971" y="4181913"/>
            <a:ext cx="45720" cy="785207"/>
          </a:xfrm>
          <a:prstGeom prst="rightBracket">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00"/>
              </a:solidFill>
            </a:endParaRPr>
          </a:p>
        </p:txBody>
      </p:sp>
      <p:grpSp>
        <p:nvGrpSpPr>
          <p:cNvPr id="88" name="Group 87"/>
          <p:cNvGrpSpPr/>
          <p:nvPr/>
        </p:nvGrpSpPr>
        <p:grpSpPr>
          <a:xfrm>
            <a:off x="9089621" y="3497988"/>
            <a:ext cx="2181976" cy="1585179"/>
            <a:chOff x="9614952" y="3653933"/>
            <a:chExt cx="2181976" cy="1585179"/>
          </a:xfrm>
        </p:grpSpPr>
        <p:sp>
          <p:nvSpPr>
            <p:cNvPr id="83" name="Rounded Rectangle 82"/>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9614952" y="3707859"/>
              <a:ext cx="2181976" cy="1477328"/>
            </a:xfrm>
            <a:prstGeom prst="rect">
              <a:avLst/>
            </a:prstGeom>
            <a:noFill/>
          </p:spPr>
          <p:txBody>
            <a:bodyPr wrap="square" rtlCol="0">
              <a:spAutoFit/>
            </a:bodyPr>
            <a:lstStyle/>
            <a:p>
              <a:pPr algn="ctr"/>
              <a:r>
                <a:rPr lang="el-GR" dirty="0">
                  <a:solidFill>
                    <a:schemeClr val="bg1"/>
                  </a:solidFill>
                </a:rPr>
                <a:t>θ</a:t>
              </a:r>
              <a:r>
                <a:rPr lang="en-US" baseline="-25000" dirty="0">
                  <a:solidFill>
                    <a:schemeClr val="bg1"/>
                  </a:solidFill>
                </a:rPr>
                <a:t>99% </a:t>
              </a:r>
              <a:r>
                <a:rPr lang="en-US" dirty="0">
                  <a:solidFill>
                    <a:schemeClr val="bg1"/>
                  </a:solidFill>
                </a:rPr>
                <a:t>is the opening angle for which 99% of the Gaussian emission profile is spanned by. It is 40⁰ in this case.</a:t>
              </a:r>
            </a:p>
          </p:txBody>
        </p:sp>
      </p:grpSp>
      <p:grpSp>
        <p:nvGrpSpPr>
          <p:cNvPr id="85" name="Group 84"/>
          <p:cNvGrpSpPr/>
          <p:nvPr/>
        </p:nvGrpSpPr>
        <p:grpSpPr>
          <a:xfrm>
            <a:off x="6404109" y="3546324"/>
            <a:ext cx="1857379" cy="2787863"/>
            <a:chOff x="6845795" y="3529738"/>
            <a:chExt cx="1857379" cy="2787863"/>
          </a:xfrm>
        </p:grpSpPr>
        <p:sp>
          <p:nvSpPr>
            <p:cNvPr id="57" name="Right Triangle 56"/>
            <p:cNvSpPr/>
            <p:nvPr/>
          </p:nvSpPr>
          <p:spPr>
            <a:xfrm flipH="1">
              <a:off x="6845798" y="3529738"/>
              <a:ext cx="1857375" cy="397464"/>
            </a:xfrm>
            <a:prstGeom prst="rtTriangl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Triangle 57"/>
            <p:cNvSpPr/>
            <p:nvPr/>
          </p:nvSpPr>
          <p:spPr>
            <a:xfrm flipH="1" flipV="1">
              <a:off x="6845799" y="4165327"/>
              <a:ext cx="1857375" cy="397464"/>
            </a:xfrm>
            <a:prstGeom prst="rtTriangl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845799" y="3927202"/>
              <a:ext cx="1857374" cy="238125"/>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endCxn id="57" idx="2"/>
            </p:cNvCxnSpPr>
            <p:nvPr/>
          </p:nvCxnSpPr>
          <p:spPr>
            <a:xfrm>
              <a:off x="6845797" y="3927202"/>
              <a:ext cx="18573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58" idx="2"/>
            </p:cNvCxnSpPr>
            <p:nvPr/>
          </p:nvCxnSpPr>
          <p:spPr>
            <a:xfrm flipV="1">
              <a:off x="6845797" y="4165327"/>
              <a:ext cx="185737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ight Triangle 63"/>
            <p:cNvSpPr/>
            <p:nvPr/>
          </p:nvSpPr>
          <p:spPr>
            <a:xfrm flipH="1">
              <a:off x="6845796" y="4575961"/>
              <a:ext cx="1857375" cy="397464"/>
            </a:xfrm>
            <a:prstGeom prst="r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Triangle 64"/>
            <p:cNvSpPr/>
            <p:nvPr/>
          </p:nvSpPr>
          <p:spPr>
            <a:xfrm flipH="1" flipV="1">
              <a:off x="6845797" y="5211550"/>
              <a:ext cx="1857375" cy="397464"/>
            </a:xfrm>
            <a:prstGeom prst="r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845797" y="4973425"/>
              <a:ext cx="1857374" cy="23812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a:endCxn id="64" idx="2"/>
            </p:cNvCxnSpPr>
            <p:nvPr/>
          </p:nvCxnSpPr>
          <p:spPr>
            <a:xfrm>
              <a:off x="6845795" y="4973425"/>
              <a:ext cx="18573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65" idx="2"/>
            </p:cNvCxnSpPr>
            <p:nvPr/>
          </p:nvCxnSpPr>
          <p:spPr>
            <a:xfrm flipV="1">
              <a:off x="6845795" y="5211550"/>
              <a:ext cx="185737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Right Brace 68"/>
            <p:cNvSpPr/>
            <p:nvPr/>
          </p:nvSpPr>
          <p:spPr>
            <a:xfrm rot="5400000">
              <a:off x="7719226" y="4967321"/>
              <a:ext cx="127284" cy="1840606"/>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7525857" y="5948269"/>
              <a:ext cx="497252" cy="369332"/>
            </a:xfrm>
            <a:prstGeom prst="rect">
              <a:avLst/>
            </a:prstGeom>
            <a:noFill/>
          </p:spPr>
          <p:txBody>
            <a:bodyPr wrap="none" rtlCol="0">
              <a:spAutoFit/>
            </a:bodyPr>
            <a:lstStyle/>
            <a:p>
              <a:r>
                <a:rPr lang="en-US" dirty="0" err="1">
                  <a:solidFill>
                    <a:schemeClr val="bg1"/>
                  </a:solidFill>
                </a:rPr>
                <a:t>d</a:t>
              </a:r>
              <a:r>
                <a:rPr lang="en-US" baseline="-25000" dirty="0" err="1">
                  <a:solidFill>
                    <a:schemeClr val="bg1"/>
                  </a:solidFill>
                </a:rPr>
                <a:t>max</a:t>
              </a:r>
              <a:endParaRPr lang="en-US" dirty="0">
                <a:solidFill>
                  <a:schemeClr val="bg1"/>
                </a:solidFill>
              </a:endParaRPr>
            </a:p>
          </p:txBody>
        </p:sp>
        <p:sp>
          <p:nvSpPr>
            <p:cNvPr id="31" name="Arc 30"/>
            <p:cNvSpPr/>
            <p:nvPr/>
          </p:nvSpPr>
          <p:spPr>
            <a:xfrm>
              <a:off x="7259157" y="4860588"/>
              <a:ext cx="232256" cy="225676"/>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8" name="Straight Connector 77"/>
            <p:cNvCxnSpPr>
              <a:endCxn id="62" idx="3"/>
            </p:cNvCxnSpPr>
            <p:nvPr/>
          </p:nvCxnSpPr>
          <p:spPr>
            <a:xfrm>
              <a:off x="6862565" y="4046264"/>
              <a:ext cx="1840608" cy="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845795" y="5083167"/>
              <a:ext cx="1840608" cy="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940920" y="4477202"/>
              <a:ext cx="497252" cy="369332"/>
            </a:xfrm>
            <a:prstGeom prst="rect">
              <a:avLst/>
            </a:prstGeom>
            <a:noFill/>
          </p:spPr>
          <p:txBody>
            <a:bodyPr wrap="none" rtlCol="0">
              <a:spAutoFit/>
            </a:bodyPr>
            <a:lstStyle/>
            <a:p>
              <a:r>
                <a:rPr lang="el-GR" dirty="0">
                  <a:solidFill>
                    <a:schemeClr val="bg1"/>
                  </a:solidFill>
                </a:rPr>
                <a:t>θ</a:t>
              </a:r>
              <a:r>
                <a:rPr lang="en-US" baseline="-25000" dirty="0">
                  <a:solidFill>
                    <a:schemeClr val="bg1"/>
                  </a:solidFill>
                </a:rPr>
                <a:t>99%</a:t>
              </a:r>
              <a:endParaRPr lang="en-US" dirty="0">
                <a:solidFill>
                  <a:schemeClr val="bg1"/>
                </a:solidFill>
              </a:endParaRPr>
            </a:p>
          </p:txBody>
        </p:sp>
      </p:grpSp>
      <p:sp>
        <p:nvSpPr>
          <p:cNvPr id="84" name="Right Bracket 83"/>
          <p:cNvSpPr/>
          <p:nvPr/>
        </p:nvSpPr>
        <p:spPr>
          <a:xfrm>
            <a:off x="8605933" y="4062849"/>
            <a:ext cx="45719" cy="1020318"/>
          </a:xfrm>
          <a:prstGeom prst="rightBracket">
            <a:avLst/>
          </a:prstGeom>
          <a:ln>
            <a:solidFill>
              <a:srgbClr val="FF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1" name="Group 70"/>
          <p:cNvGrpSpPr/>
          <p:nvPr/>
        </p:nvGrpSpPr>
        <p:grpSpPr>
          <a:xfrm>
            <a:off x="9089621" y="5219197"/>
            <a:ext cx="2181976" cy="729072"/>
            <a:chOff x="9614952" y="3653933"/>
            <a:chExt cx="2181976" cy="1585179"/>
          </a:xfrm>
        </p:grpSpPr>
        <p:sp>
          <p:nvSpPr>
            <p:cNvPr id="72" name="Rounded Rectangle 71"/>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p:cNvSpPr txBox="1"/>
            <p:nvPr/>
          </p:nvSpPr>
          <p:spPr>
            <a:xfrm>
              <a:off x="9614952" y="3707859"/>
              <a:ext cx="2181976" cy="1405280"/>
            </a:xfrm>
            <a:prstGeom prst="rect">
              <a:avLst/>
            </a:prstGeom>
            <a:noFill/>
          </p:spPr>
          <p:txBody>
            <a:bodyPr wrap="square" rtlCol="0">
              <a:spAutoFit/>
            </a:bodyPr>
            <a:lstStyle/>
            <a:p>
              <a:pPr algn="ctr"/>
              <a:r>
                <a:rPr lang="en-US" dirty="0" err="1">
                  <a:solidFill>
                    <a:schemeClr val="bg1"/>
                  </a:solidFill>
                </a:rPr>
                <a:t>d</a:t>
              </a:r>
              <a:r>
                <a:rPr lang="en-US" baseline="-25000" dirty="0" err="1">
                  <a:solidFill>
                    <a:schemeClr val="bg1"/>
                  </a:solidFill>
                </a:rPr>
                <a:t>max</a:t>
              </a:r>
              <a:r>
                <a:rPr lang="en-US" baseline="-25000" dirty="0">
                  <a:solidFill>
                    <a:schemeClr val="bg1"/>
                  </a:solidFill>
                </a:rPr>
                <a:t> </a:t>
              </a:r>
              <a:r>
                <a:rPr lang="en-US" dirty="0">
                  <a:solidFill>
                    <a:schemeClr val="bg1"/>
                  </a:solidFill>
                </a:rPr>
                <a:t>is 56 µm, the channel image is 416 pixels.</a:t>
              </a:r>
            </a:p>
          </p:txBody>
        </p:sp>
      </p:grpSp>
      <p:cxnSp>
        <p:nvCxnSpPr>
          <p:cNvPr id="74" name="Straight Connector 73"/>
          <p:cNvCxnSpPr>
            <a:stCxn id="3" idx="1"/>
          </p:cNvCxnSpPr>
          <p:nvPr/>
        </p:nvCxnSpPr>
        <p:spPr>
          <a:xfrm flipV="1">
            <a:off x="0" y="3025134"/>
            <a:ext cx="3257552" cy="32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1413089" y="2517502"/>
            <a:ext cx="1257543" cy="3101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670697" y="2517501"/>
            <a:ext cx="605250" cy="31017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49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p:bldP spid="49" grpId="0"/>
      <p:bldP spid="52" grpId="0"/>
      <p:bldP spid="53" grpId="0" animBg="1"/>
      <p:bldP spid="54" grpId="0" animBg="1"/>
      <p:bldP spid="55" grpId="0"/>
      <p:bldP spid="60" grpId="0"/>
      <p:bldP spid="61" grpId="0"/>
      <p:bldP spid="36" grpId="0" animBg="1"/>
      <p:bldP spid="77" grpId="0" animBg="1"/>
      <p:bldP spid="84" grpId="0" animBg="1"/>
      <p:bldP spid="8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Introduction</a:t>
            </a:r>
          </a:p>
        </p:txBody>
      </p:sp>
      <p:grpSp>
        <p:nvGrpSpPr>
          <p:cNvPr id="6" name="Group 5"/>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2200" dirty="0">
                  <a:solidFill>
                    <a:schemeClr val="bg1"/>
                  </a:solidFill>
                </a:rPr>
                <a:t>NASA plans to launch New Great Observatories, and prioritizes the Habitable Worlds Observatory (HWO).</a:t>
              </a:r>
            </a:p>
          </p:txBody>
        </p:sp>
        <p:pic>
          <p:nvPicPr>
            <p:cNvPr id="29" name="Picture 2" descr="The NASA insignia. A blue circle with the word NASA in white across the blue circle. There is also a red vector across the blue circl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56" b="97182" l="3304" r="100000">
                          <a14:foregroundMark x1="18778" y1="45430" x2="70540" y2="74983"/>
                          <a14:foregroundMark x1="25220" y1="66254" x2="37390" y2="18419"/>
                          <a14:foregroundMark x1="27533" y1="25086" x2="56388" y2="24261"/>
                          <a14:foregroundMark x1="63932" y1="20275" x2="80947" y2="57595"/>
                          <a14:foregroundMark x1="19879" y1="63368" x2="20264" y2="39107"/>
                          <a14:foregroundMark x1="36674" y1="57732" x2="39868" y2="43918"/>
                          <a14:foregroundMark x1="42015" y1="43230" x2="49449" y2="61168"/>
                          <a14:foregroundMark x1="45044" y1="65086" x2="48623" y2="70378"/>
                          <a14:foregroundMark x1="68062" y1="74502" x2="67896" y2="28316"/>
                          <a14:foregroundMark x1="48073" y1="41168" x2="83535" y2="57045"/>
                          <a14:foregroundMark x1="55452" y1="61168" x2="76817" y2="42337"/>
                          <a14:foregroundMark x1="52974" y1="40619" x2="66024" y2="53608"/>
                          <a14:foregroundMark x1="52148" y1="52784" x2="61068" y2="43230"/>
                          <a14:foregroundMark x1="46696" y1="26117" x2="59141" y2="39588"/>
                          <a14:foregroundMark x1="96641" y1="9347" x2="96641" y2="9347"/>
                        </a14:backgroundRemoval>
                      </a14:imgEffect>
                    </a14:imgLayer>
                  </a14:imgProps>
                </a:ext>
                <a:ext uri="{28A0092B-C50C-407E-A947-70E740481C1C}">
                  <a14:useLocalDpi xmlns:a14="http://schemas.microsoft.com/office/drawing/2010/main" val="0"/>
                </a:ext>
              </a:extLst>
            </a:blip>
            <a:srcRect/>
            <a:stretch>
              <a:fillRect/>
            </a:stretch>
          </p:blipFill>
          <p:spPr bwMode="auto">
            <a:xfrm>
              <a:off x="1156865" y="2115024"/>
              <a:ext cx="2229045" cy="1785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2200" dirty="0">
                  <a:solidFill>
                    <a:schemeClr val="bg1"/>
                  </a:solidFill>
                </a:rPr>
                <a:t>One of the main objectives of HWO is to directly image terrestrial exoplanets and obtain their spectra.</a:t>
              </a:r>
            </a:p>
          </p:txBody>
        </p:sp>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3926773" y="2187830"/>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grpSp>
      <p:grpSp>
        <p:nvGrpSpPr>
          <p:cNvPr id="54" name="Group 53"/>
          <p:cNvGrpSpPr/>
          <p:nvPr/>
        </p:nvGrpSpPr>
        <p:grpSpPr>
          <a:xfrm>
            <a:off x="6105070" y="640080"/>
            <a:ext cx="2368553" cy="5516245"/>
            <a:chOff x="6105070" y="640080"/>
            <a:chExt cx="2368553" cy="5516245"/>
          </a:xfrm>
        </p:grpSpPr>
        <p:sp>
          <p:nvSpPr>
            <p:cNvPr id="10" name="Rounded Rectangle 9"/>
            <p:cNvSpPr/>
            <p:nvPr/>
          </p:nvSpPr>
          <p:spPr>
            <a:xfrm>
              <a:off x="610507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24123" y="2593523"/>
              <a:ext cx="2349500" cy="3477875"/>
            </a:xfrm>
            <a:prstGeom prst="rect">
              <a:avLst/>
            </a:prstGeom>
            <a:noFill/>
          </p:spPr>
          <p:txBody>
            <a:bodyPr wrap="square" rtlCol="0">
              <a:spAutoFit/>
            </a:bodyPr>
            <a:lstStyle/>
            <a:p>
              <a:pPr algn="ctr"/>
              <a:r>
                <a:rPr lang="en-US" sz="2200" dirty="0">
                  <a:solidFill>
                    <a:schemeClr val="bg1"/>
                  </a:solidFill>
                </a:rPr>
                <a:t>Direct imaging requires suppression of starlight. One way to do this using a coronagraph and/or starshade. Direct imaging also requires  sensitive detectors. Spectrographs are needed for spectra.</a:t>
              </a:r>
            </a:p>
          </p:txBody>
        </p:sp>
        <p:sp>
          <p:nvSpPr>
            <p:cNvPr id="32" name="Oval 31"/>
            <p:cNvSpPr/>
            <p:nvPr/>
          </p:nvSpPr>
          <p:spPr>
            <a:xfrm>
              <a:off x="6365420" y="7647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 descr="https://images.squarespace-cdn.com/content/v1/570e9002d210b8aaab6c6a3b/1618273769328-57P109AP9FIL3EQKOM51/new_great_observatories.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337" r="27573"/>
            <a:stretch/>
          </p:blipFill>
          <p:spPr bwMode="auto">
            <a:xfrm>
              <a:off x="6393128" y="781024"/>
              <a:ext cx="1759097" cy="1796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r>
                <a:rPr lang="en-US" sz="2200" dirty="0">
                  <a:solidFill>
                    <a:schemeClr val="bg1"/>
                  </a:solidFill>
                </a:rPr>
                <a:t>We propose to combine CMOS single photon counting detectors (SPCD) with astrophotonic spectrographs (APS). We aim to provide a compact and sensitive instrument for space applications.</a:t>
              </a:r>
            </a:p>
          </p:txBody>
        </p:sp>
        <p:pic>
          <p:nvPicPr>
            <p:cNvPr id="55" name="Picture 54"/>
            <p:cNvPicPr>
              <a:picLocks noChangeAspect="1"/>
            </p:cNvPicPr>
            <p:nvPr/>
          </p:nvPicPr>
          <p:blipFill rotWithShape="1">
            <a:blip r:embed="rId8" cstate="print">
              <a:extLst>
                <a:ext uri="{28A0092B-C50C-407E-A947-70E740481C1C}">
                  <a14:useLocalDpi xmlns:a14="http://schemas.microsoft.com/office/drawing/2010/main" val="0"/>
                </a:ext>
              </a:extLst>
            </a:blip>
            <a:srcRect l="140" t="7962" r="-5" b="25371"/>
            <a:stretch/>
          </p:blipFill>
          <p:spPr>
            <a:xfrm>
              <a:off x="8953135" y="848462"/>
              <a:ext cx="1691640" cy="1693924"/>
            </a:xfrm>
            <a:custGeom>
              <a:avLst/>
              <a:gdLst>
                <a:gd name="connsiteX0" fmla="*/ 2279833 w 4565833"/>
                <a:gd name="connsiteY0" fmla="*/ 0 h 4572000"/>
                <a:gd name="connsiteX1" fmla="*/ 4565833 w 4565833"/>
                <a:gd name="connsiteY1" fmla="*/ 2286000 h 4572000"/>
                <a:gd name="connsiteX2" fmla="*/ 2279833 w 4565833"/>
                <a:gd name="connsiteY2" fmla="*/ 4572000 h 4572000"/>
                <a:gd name="connsiteX3" fmla="*/ 5636 w 4565833"/>
                <a:gd name="connsiteY3" fmla="*/ 2519730 h 4572000"/>
                <a:gd name="connsiteX4" fmla="*/ 0 w 4565833"/>
                <a:gd name="connsiteY4" fmla="*/ 2408130 h 4572000"/>
                <a:gd name="connsiteX5" fmla="*/ 0 w 4565833"/>
                <a:gd name="connsiteY5" fmla="*/ 2163870 h 4572000"/>
                <a:gd name="connsiteX6" fmla="*/ 5636 w 4565833"/>
                <a:gd name="connsiteY6" fmla="*/ 2052270 h 4572000"/>
                <a:gd name="connsiteX7" fmla="*/ 2279833 w 4565833"/>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5833" h="4572000">
                  <a:moveTo>
                    <a:pt x="2279833" y="0"/>
                  </a:moveTo>
                  <a:cubicBezTo>
                    <a:pt x="3542356" y="0"/>
                    <a:pt x="4565833" y="1023477"/>
                    <a:pt x="4565833" y="2286000"/>
                  </a:cubicBezTo>
                  <a:cubicBezTo>
                    <a:pt x="4565833" y="3548523"/>
                    <a:pt x="3542356" y="4572000"/>
                    <a:pt x="2279833" y="4572000"/>
                  </a:cubicBezTo>
                  <a:cubicBezTo>
                    <a:pt x="1096218" y="4572000"/>
                    <a:pt x="122702" y="3672460"/>
                    <a:pt x="5636" y="2519730"/>
                  </a:cubicBezTo>
                  <a:lnTo>
                    <a:pt x="0" y="2408130"/>
                  </a:lnTo>
                  <a:lnTo>
                    <a:pt x="0" y="2163870"/>
                  </a:lnTo>
                  <a:lnTo>
                    <a:pt x="5636" y="2052270"/>
                  </a:lnTo>
                  <a:cubicBezTo>
                    <a:pt x="122702" y="899541"/>
                    <a:pt x="1096218" y="0"/>
                    <a:pt x="2279833" y="0"/>
                  </a:cubicBezTo>
                  <a:close/>
                </a:path>
              </a:pathLst>
            </a:cu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98967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4"/>
                                      </p:to>
                                    </p:set>
                                    <p:animEffect filter="image" prLst="opacity: 0.4">
                                      <p:cBhvr rctx="IE">
                                        <p:cTn id="9" dur="indefinite"/>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53"/>
                                        </p:tgtEl>
                                        <p:attrNameLst>
                                          <p:attrName>style.opacity</p:attrName>
                                        </p:attrNameLst>
                                      </p:cBhvr>
                                      <p:to>
                                        <p:strVal val="0.4"/>
                                      </p:to>
                                    </p:set>
                                    <p:animEffect filter="image" prLst="opacity: 0.4">
                                      <p:cBhvr rctx="IE">
                                        <p:cTn id="16" dur="indefinite"/>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54"/>
                                        </p:tgtEl>
                                        <p:attrNameLst>
                                          <p:attrName>style.opacity</p:attrName>
                                        </p:attrNameLst>
                                      </p:cBhvr>
                                      <p:to>
                                        <p:strVal val="0.4"/>
                                      </p:to>
                                    </p:set>
                                    <p:animEffect filter="image" prLst="opacity: 0.4">
                                      <p:cBhvr rctx="IE">
                                        <p:cTn id="23" dur="indefinite"/>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517503"/>
            <a:ext cx="1409700" cy="3101792"/>
          </a:xfrm>
          <a:prstGeom prst="rect">
            <a:avLst/>
          </a:prstGeom>
          <a:solidFill>
            <a:srgbClr val="ABFF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97EEAD57-C313-46C1-9911-8FCD684D755A}" type="slidenum">
              <a:rPr lang="en-US" smtClean="0"/>
              <a:pPr/>
              <a:t>40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Requirements Flow Down</a:t>
            </a:r>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 name="Rectangle 2"/>
          <p:cNvSpPr/>
          <p:nvPr/>
        </p:nvSpPr>
        <p:spPr>
          <a:xfrm>
            <a:off x="0" y="2906395"/>
            <a:ext cx="1409700" cy="2381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3950652"/>
            <a:ext cx="1409700" cy="238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981072"/>
            <a:ext cx="1409700" cy="238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09698" y="2517502"/>
            <a:ext cx="1857375" cy="1033053"/>
            <a:chOff x="1409700" y="2338388"/>
            <a:chExt cx="1857375" cy="1033053"/>
          </a:xfrm>
          <a:solidFill>
            <a:srgbClr val="00B0F0">
              <a:alpha val="50000"/>
            </a:srgbClr>
          </a:solidFill>
        </p:grpSpPr>
        <p:sp>
          <p:nvSpPr>
            <p:cNvPr id="4" name="Right Triangle 3"/>
            <p:cNvSpPr/>
            <p:nvPr/>
          </p:nvSpPr>
          <p:spPr>
            <a:xfrm flipH="1">
              <a:off x="1409700" y="23383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flipV="1">
              <a:off x="1409700" y="29739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409700" y="27358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09699" y="3553188"/>
            <a:ext cx="1857376" cy="1033053"/>
            <a:chOff x="1409699" y="3553188"/>
            <a:chExt cx="1857376" cy="1033053"/>
          </a:xfrm>
          <a:solidFill>
            <a:srgbClr val="00B050">
              <a:alpha val="50000"/>
            </a:srgbClr>
          </a:solidFill>
        </p:grpSpPr>
        <p:sp>
          <p:nvSpPr>
            <p:cNvPr id="20" name="Right Triangle 19"/>
            <p:cNvSpPr/>
            <p:nvPr/>
          </p:nvSpPr>
          <p:spPr>
            <a:xfrm flipH="1">
              <a:off x="1409699" y="35531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flipH="1" flipV="1">
              <a:off x="1409700" y="41887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09700" y="39506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409699" y="4586241"/>
            <a:ext cx="1857376" cy="1033053"/>
            <a:chOff x="1409698" y="4872038"/>
            <a:chExt cx="1857376" cy="1033053"/>
          </a:xfrm>
          <a:solidFill>
            <a:srgbClr val="FF0000">
              <a:alpha val="50000"/>
            </a:srgbClr>
          </a:solidFill>
        </p:grpSpPr>
        <p:sp>
          <p:nvSpPr>
            <p:cNvPr id="22" name="Right Triangle 21"/>
            <p:cNvSpPr/>
            <p:nvPr/>
          </p:nvSpPr>
          <p:spPr>
            <a:xfrm flipH="1">
              <a:off x="1409699" y="487203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flipH="1" flipV="1">
              <a:off x="1409699" y="550762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9698" y="5269502"/>
              <a:ext cx="1857376"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2661822" y="2517501"/>
            <a:ext cx="754810" cy="31017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353800" y="2255152"/>
            <a:ext cx="838199" cy="362648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2685695" y="2225734"/>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64235" y="1824777"/>
            <a:ext cx="1072730" cy="369332"/>
          </a:xfrm>
          <a:prstGeom prst="rect">
            <a:avLst/>
          </a:prstGeom>
          <a:noFill/>
        </p:spPr>
        <p:txBody>
          <a:bodyPr wrap="none" rtlCol="0">
            <a:spAutoFit/>
          </a:bodyPr>
          <a:lstStyle/>
          <a:p>
            <a:r>
              <a:rPr lang="en-US" dirty="0">
                <a:solidFill>
                  <a:schemeClr val="bg1"/>
                </a:solidFill>
              </a:rPr>
              <a:t>Focal Plane</a:t>
            </a:r>
          </a:p>
        </p:txBody>
      </p:sp>
      <p:sp>
        <p:nvSpPr>
          <p:cNvPr id="36" name="Oval 35"/>
          <p:cNvSpPr>
            <a:spLocks noChangeAspect="1"/>
          </p:cNvSpPr>
          <p:nvPr/>
        </p:nvSpPr>
        <p:spPr>
          <a:xfrm rot="16200000">
            <a:off x="3103892" y="3559881"/>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Brace 36"/>
          <p:cNvSpPr/>
          <p:nvPr/>
        </p:nvSpPr>
        <p:spPr>
          <a:xfrm rot="5400000">
            <a:off x="1992492" y="5340341"/>
            <a:ext cx="45719" cy="1340685"/>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1704208" y="6072851"/>
            <a:ext cx="1125629" cy="369332"/>
          </a:xfrm>
          <a:prstGeom prst="rect">
            <a:avLst/>
          </a:prstGeom>
          <a:noFill/>
        </p:spPr>
        <p:txBody>
          <a:bodyPr wrap="none" rtlCol="0">
            <a:spAutoFit/>
          </a:bodyPr>
          <a:lstStyle/>
          <a:p>
            <a:r>
              <a:rPr lang="en-US" dirty="0">
                <a:solidFill>
                  <a:schemeClr val="bg1"/>
                </a:solidFill>
              </a:rPr>
              <a:t>offset ~8 µm</a:t>
            </a:r>
          </a:p>
        </p:txBody>
      </p:sp>
      <p:sp>
        <p:nvSpPr>
          <p:cNvPr id="39" name="TextBox 38"/>
          <p:cNvSpPr txBox="1"/>
          <p:nvPr/>
        </p:nvSpPr>
        <p:spPr>
          <a:xfrm>
            <a:off x="461033" y="2152349"/>
            <a:ext cx="487634" cy="369332"/>
          </a:xfrm>
          <a:prstGeom prst="rect">
            <a:avLst/>
          </a:prstGeom>
          <a:noFill/>
        </p:spPr>
        <p:txBody>
          <a:bodyPr wrap="none" rtlCol="0">
            <a:spAutoFit/>
          </a:bodyPr>
          <a:lstStyle/>
          <a:p>
            <a:r>
              <a:rPr lang="en-US" dirty="0">
                <a:solidFill>
                  <a:schemeClr val="bg1"/>
                </a:solidFill>
              </a:rPr>
              <a:t>APS</a:t>
            </a:r>
          </a:p>
        </p:txBody>
      </p:sp>
      <p:sp>
        <p:nvSpPr>
          <p:cNvPr id="40" name="Oval 39"/>
          <p:cNvSpPr>
            <a:spLocks noChangeAspect="1"/>
          </p:cNvSpPr>
          <p:nvPr/>
        </p:nvSpPr>
        <p:spPr>
          <a:xfrm rot="16200000">
            <a:off x="6611328" y="3554042"/>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V="1">
            <a:off x="2863812" y="5099889"/>
            <a:ext cx="1371600" cy="26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533087" y="3025457"/>
            <a:ext cx="2300273" cy="207443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863211" y="4064203"/>
            <a:ext cx="1371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863211" y="3039539"/>
            <a:ext cx="1371600" cy="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5533087" y="3025457"/>
            <a:ext cx="2300273" cy="2074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5533087" y="4062673"/>
            <a:ext cx="230428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419544" y="5098359"/>
            <a:ext cx="1371600" cy="263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9418943" y="4062673"/>
            <a:ext cx="1371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9418943" y="3038009"/>
            <a:ext cx="137160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1633133" y="2649332"/>
            <a:ext cx="183080" cy="7693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1646667" y="3685018"/>
            <a:ext cx="183080" cy="76939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633133" y="4713663"/>
            <a:ext cx="183080" cy="76939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Triangle 65"/>
          <p:cNvSpPr/>
          <p:nvPr/>
        </p:nvSpPr>
        <p:spPr>
          <a:xfrm flipH="1">
            <a:off x="11353798" y="1981199"/>
            <a:ext cx="838199" cy="276587"/>
          </a:xfrm>
          <a:prstGeom prst="rtTriangle">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353032" y="5915179"/>
            <a:ext cx="1128208" cy="646331"/>
          </a:xfrm>
          <a:prstGeom prst="rect">
            <a:avLst/>
          </a:prstGeom>
          <a:noFill/>
        </p:spPr>
        <p:txBody>
          <a:bodyPr wrap="square" rtlCol="0">
            <a:spAutoFit/>
          </a:bodyPr>
          <a:lstStyle/>
          <a:p>
            <a:pPr algn="ctr"/>
            <a:r>
              <a:rPr lang="en-US" dirty="0">
                <a:solidFill>
                  <a:schemeClr val="bg1"/>
                </a:solidFill>
              </a:rPr>
              <a:t>Collimating Lens</a:t>
            </a:r>
          </a:p>
        </p:txBody>
      </p:sp>
      <p:sp>
        <p:nvSpPr>
          <p:cNvPr id="68" name="TextBox 67"/>
          <p:cNvSpPr txBox="1"/>
          <p:nvPr/>
        </p:nvSpPr>
        <p:spPr>
          <a:xfrm>
            <a:off x="7860468" y="5897515"/>
            <a:ext cx="1128208" cy="646331"/>
          </a:xfrm>
          <a:prstGeom prst="rect">
            <a:avLst/>
          </a:prstGeom>
          <a:noFill/>
        </p:spPr>
        <p:txBody>
          <a:bodyPr wrap="square" rtlCol="0">
            <a:spAutoFit/>
          </a:bodyPr>
          <a:lstStyle/>
          <a:p>
            <a:pPr algn="ctr"/>
            <a:r>
              <a:rPr lang="en-US" dirty="0">
                <a:solidFill>
                  <a:schemeClr val="bg1"/>
                </a:solidFill>
              </a:rPr>
              <a:t>Camera Lens</a:t>
            </a:r>
          </a:p>
        </p:txBody>
      </p:sp>
      <p:cxnSp>
        <p:nvCxnSpPr>
          <p:cNvPr id="69" name="Straight Connector 68"/>
          <p:cNvCxnSpPr/>
          <p:nvPr/>
        </p:nvCxnSpPr>
        <p:spPr>
          <a:xfrm>
            <a:off x="10884815" y="2225533"/>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0363355" y="1824576"/>
            <a:ext cx="1072730" cy="369332"/>
          </a:xfrm>
          <a:prstGeom prst="rect">
            <a:avLst/>
          </a:prstGeom>
          <a:noFill/>
        </p:spPr>
        <p:txBody>
          <a:bodyPr wrap="none" rtlCol="0">
            <a:spAutoFit/>
          </a:bodyPr>
          <a:lstStyle/>
          <a:p>
            <a:r>
              <a:rPr lang="en-US" dirty="0">
                <a:solidFill>
                  <a:schemeClr val="bg1"/>
                </a:solidFill>
              </a:rPr>
              <a:t>Focal Plane</a:t>
            </a:r>
          </a:p>
        </p:txBody>
      </p:sp>
      <p:sp>
        <p:nvSpPr>
          <p:cNvPr id="71" name="TextBox 70"/>
          <p:cNvSpPr txBox="1"/>
          <p:nvPr/>
        </p:nvSpPr>
        <p:spPr>
          <a:xfrm>
            <a:off x="11174103" y="5915179"/>
            <a:ext cx="1128208" cy="369332"/>
          </a:xfrm>
          <a:prstGeom prst="rect">
            <a:avLst/>
          </a:prstGeom>
          <a:noFill/>
        </p:spPr>
        <p:txBody>
          <a:bodyPr wrap="square" rtlCol="0">
            <a:spAutoFit/>
          </a:bodyPr>
          <a:lstStyle/>
          <a:p>
            <a:pPr algn="ctr"/>
            <a:r>
              <a:rPr lang="en-US" dirty="0">
                <a:solidFill>
                  <a:schemeClr val="bg1"/>
                </a:solidFill>
              </a:rPr>
              <a:t>Sensor</a:t>
            </a:r>
          </a:p>
        </p:txBody>
      </p:sp>
      <p:sp>
        <p:nvSpPr>
          <p:cNvPr id="72" name="Rectangle 71"/>
          <p:cNvSpPr/>
          <p:nvPr/>
        </p:nvSpPr>
        <p:spPr>
          <a:xfrm>
            <a:off x="11517915" y="1804222"/>
            <a:ext cx="674086" cy="36926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52" name="Table 51"/>
          <p:cNvGraphicFramePr>
            <a:graphicFrameLocks noGrp="1"/>
          </p:cNvGraphicFramePr>
          <p:nvPr>
            <p:extLst>
              <p:ext uri="{D42A27DB-BD31-4B8C-83A1-F6EECF244321}">
                <p14:modId xmlns:p14="http://schemas.microsoft.com/office/powerpoint/2010/main" val="3762538024"/>
              </p:ext>
            </p:extLst>
          </p:nvPr>
        </p:nvGraphicFramePr>
        <p:xfrm>
          <a:off x="10199015" y="327491"/>
          <a:ext cx="1371600" cy="1371600"/>
        </p:xfrm>
        <a:graphic>
          <a:graphicData uri="http://schemas.openxmlformats.org/drawingml/2006/table">
            <a:tbl>
              <a:tblPr firstRow="1" bandRow="1">
                <a:tableStyleId>{ED083AE6-46FA-4A59-8FB0-9F97EB10719F}</a:tableStyleId>
              </a:tblPr>
              <a:tblGrid>
                <a:gridCol w="457200">
                  <a:extLst>
                    <a:ext uri="{9D8B030D-6E8A-4147-A177-3AD203B41FA5}">
                      <a16:colId xmlns:a16="http://schemas.microsoft.com/office/drawing/2014/main" val="2351148969"/>
                    </a:ext>
                  </a:extLst>
                </a:gridCol>
                <a:gridCol w="457200">
                  <a:extLst>
                    <a:ext uri="{9D8B030D-6E8A-4147-A177-3AD203B41FA5}">
                      <a16:colId xmlns:a16="http://schemas.microsoft.com/office/drawing/2014/main" val="3638845908"/>
                    </a:ext>
                  </a:extLst>
                </a:gridCol>
                <a:gridCol w="457200">
                  <a:extLst>
                    <a:ext uri="{9D8B030D-6E8A-4147-A177-3AD203B41FA5}">
                      <a16:colId xmlns:a16="http://schemas.microsoft.com/office/drawing/2014/main" val="1420134725"/>
                    </a:ext>
                  </a:extLst>
                </a:gridCol>
              </a:tblGrid>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4018233010"/>
                  </a:ext>
                </a:extLst>
              </a:tr>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1665920296"/>
                  </a:ext>
                </a:extLst>
              </a:tr>
              <a:tr h="457200">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2810846310"/>
                  </a:ext>
                </a:extLst>
              </a:tr>
            </a:tbl>
          </a:graphicData>
        </a:graphic>
      </p:graphicFrame>
      <p:sp>
        <p:nvSpPr>
          <p:cNvPr id="57" name="Oval 56"/>
          <p:cNvSpPr/>
          <p:nvPr/>
        </p:nvSpPr>
        <p:spPr>
          <a:xfrm>
            <a:off x="10199015" y="327491"/>
            <a:ext cx="1371600" cy="1371600"/>
          </a:xfrm>
          <a:prstGeom prst="ellipse">
            <a:avLst/>
          </a:prstGeom>
          <a:gradFill flip="none" rotWithShape="1">
            <a:gsLst>
              <a:gs pos="100000">
                <a:schemeClr val="accent1">
                  <a:lumMod val="5000"/>
                  <a:lumOff val="95000"/>
                  <a:alpha val="25000"/>
                </a:schemeClr>
              </a:gs>
              <a:gs pos="25000">
                <a:srgbClr val="FF0000">
                  <a:alpha val="70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908754" y="252255"/>
            <a:ext cx="1981931" cy="16183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3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500"/>
                                        <p:tgtEl>
                                          <p:spTgt spid="55"/>
                                        </p:tgtEl>
                                      </p:cBhvr>
                                    </p:animEffect>
                                  </p:childTnLst>
                                </p:cTn>
                              </p:par>
                              <p:par>
                                <p:cTn id="11" presetID="22" presetClass="entr" presetSubtype="8"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left)">
                                      <p:cBhvr>
                                        <p:cTn id="13" dur="500"/>
                                        <p:tgtEl>
                                          <p:spTgt spid="56"/>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500"/>
                                        <p:tgtEl>
                                          <p:spTgt spid="58"/>
                                        </p:tgtEl>
                                      </p:cBhvr>
                                    </p:animEffect>
                                  </p:childTnLst>
                                </p:cTn>
                              </p:par>
                              <p:par>
                                <p:cTn id="24" presetID="22" presetClass="entr" presetSubtype="8"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500"/>
                                        <p:tgtEl>
                                          <p:spTgt spid="5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69"/>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7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61" grpId="0" animBg="1"/>
      <p:bldP spid="62" grpId="0" animBg="1"/>
      <p:bldP spid="63" grpId="0" animBg="1"/>
      <p:bldP spid="66" grpId="0" animBg="1"/>
      <p:bldP spid="68" grpId="0"/>
      <p:bldP spid="70" grpId="0"/>
      <p:bldP spid="71"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41</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Requirements Flow Down</a:t>
            </a:r>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5550" y="1867069"/>
            <a:ext cx="7200900" cy="4123838"/>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867069"/>
            <a:ext cx="12192000" cy="4128887"/>
          </a:xfrm>
          <a:prstGeom prst="rect">
            <a:avLst/>
          </a:prstGeom>
        </p:spPr>
      </p:pic>
    </p:spTree>
    <p:extLst>
      <p:ext uri="{BB962C8B-B14F-4D97-AF65-F5344CB8AC3E}">
        <p14:creationId xmlns:p14="http://schemas.microsoft.com/office/powerpoint/2010/main" val="202506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Discussion</a:t>
            </a:r>
          </a:p>
        </p:txBody>
      </p:sp>
      <p:sp>
        <p:nvSpPr>
          <p:cNvPr id="4" name="Slide Number Placeholder 3"/>
          <p:cNvSpPr>
            <a:spLocks noGrp="1"/>
          </p:cNvSpPr>
          <p:nvPr>
            <p:ph type="sldNum" sz="quarter" idx="12"/>
          </p:nvPr>
        </p:nvSpPr>
        <p:spPr/>
        <p:txBody>
          <a:bodyPr/>
          <a:lstStyle/>
          <a:p>
            <a:fld id="{97EEAD57-C313-46C1-9911-8FCD684D755A}" type="slidenum">
              <a:rPr lang="en-US" smtClean="0"/>
              <a:pPr/>
              <a:t>42</a:t>
            </a:fld>
            <a:endParaRPr lang="en-US" dirty="0"/>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554619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43</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Discussion</a:t>
            </a:r>
          </a:p>
        </p:txBody>
      </p:sp>
      <p:grpSp>
        <p:nvGrpSpPr>
          <p:cNvPr id="12" name="Group 11"/>
          <p:cNvGrpSpPr/>
          <p:nvPr/>
        </p:nvGrpSpPr>
        <p:grpSpPr>
          <a:xfrm>
            <a:off x="1066800" y="1983105"/>
            <a:ext cx="2349500" cy="4209331"/>
            <a:chOff x="1066800" y="1983105"/>
            <a:chExt cx="2349500" cy="4209331"/>
          </a:xfrm>
        </p:grpSpPr>
        <p:grpSp>
          <p:nvGrpSpPr>
            <p:cNvPr id="6" name="Group 5"/>
            <p:cNvGrpSpPr/>
            <p:nvPr/>
          </p:nvGrpSpPr>
          <p:grpSpPr>
            <a:xfrm>
              <a:off x="1066800" y="1983105"/>
              <a:ext cx="2349500" cy="4209331"/>
              <a:chOff x="1066800" y="1983105"/>
              <a:chExt cx="2349500" cy="4209331"/>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246769"/>
              </a:xfrm>
              <a:prstGeom prst="rect">
                <a:avLst/>
              </a:prstGeom>
              <a:noFill/>
            </p:spPr>
            <p:txBody>
              <a:bodyPr wrap="square" rtlCol="0">
                <a:spAutoFit/>
              </a:bodyPr>
              <a:lstStyle/>
              <a:p>
                <a:pPr algn="ctr"/>
                <a:r>
                  <a:rPr lang="en-US" sz="2000" dirty="0">
                    <a:solidFill>
                      <a:schemeClr val="bg1"/>
                    </a:solidFill>
                  </a:rPr>
                  <a:t>The SPCPS is able to achieve SNR = 10 for the O</a:t>
                </a:r>
                <a:r>
                  <a:rPr lang="en-US" sz="2000" baseline="-25000" dirty="0">
                    <a:solidFill>
                      <a:schemeClr val="bg1"/>
                    </a:solidFill>
                  </a:rPr>
                  <a:t>2</a:t>
                </a:r>
                <a:r>
                  <a:rPr lang="en-US" sz="2000" dirty="0">
                    <a:solidFill>
                      <a:schemeClr val="bg1"/>
                    </a:solidFill>
                  </a:rPr>
                  <a:t>-A band within 10</a:t>
                </a:r>
                <a:r>
                  <a:rPr lang="en-US" sz="2000" baseline="30000" dirty="0">
                    <a:solidFill>
                      <a:schemeClr val="bg1"/>
                    </a:solidFill>
                  </a:rPr>
                  <a:t>3</a:t>
                </a:r>
                <a:r>
                  <a:rPr lang="en-US" sz="2000" dirty="0">
                    <a:solidFill>
                      <a:schemeClr val="bg1"/>
                    </a:solidFill>
                  </a:rPr>
                  <a:t> hours, which is in agreement with current HWO models for this biosignature.</a:t>
                </a:r>
              </a:p>
            </p:txBody>
          </p:sp>
        </p:grpSp>
        <p:pic>
          <p:nvPicPr>
            <p:cNvPr id="55" name="Picture 54"/>
            <p:cNvPicPr>
              <a:picLocks noChangeAspect="1"/>
            </p:cNvPicPr>
            <p:nvPr/>
          </p:nvPicPr>
          <p:blipFill rotWithShape="1">
            <a:blip r:embed="rId3" cstate="print">
              <a:extLst>
                <a:ext uri="{28A0092B-C50C-407E-A947-70E740481C1C}">
                  <a14:useLocalDpi xmlns:a14="http://schemas.microsoft.com/office/drawing/2010/main" val="0"/>
                </a:ext>
              </a:extLst>
            </a:blip>
            <a:srcRect l="140" t="7962" r="-5" b="25371"/>
            <a:stretch/>
          </p:blipFill>
          <p:spPr>
            <a:xfrm>
              <a:off x="1395730" y="2161031"/>
              <a:ext cx="1691640" cy="1693924"/>
            </a:xfrm>
            <a:custGeom>
              <a:avLst/>
              <a:gdLst>
                <a:gd name="connsiteX0" fmla="*/ 2279833 w 4565833"/>
                <a:gd name="connsiteY0" fmla="*/ 0 h 4572000"/>
                <a:gd name="connsiteX1" fmla="*/ 4565833 w 4565833"/>
                <a:gd name="connsiteY1" fmla="*/ 2286000 h 4572000"/>
                <a:gd name="connsiteX2" fmla="*/ 2279833 w 4565833"/>
                <a:gd name="connsiteY2" fmla="*/ 4572000 h 4572000"/>
                <a:gd name="connsiteX3" fmla="*/ 5636 w 4565833"/>
                <a:gd name="connsiteY3" fmla="*/ 2519730 h 4572000"/>
                <a:gd name="connsiteX4" fmla="*/ 0 w 4565833"/>
                <a:gd name="connsiteY4" fmla="*/ 2408130 h 4572000"/>
                <a:gd name="connsiteX5" fmla="*/ 0 w 4565833"/>
                <a:gd name="connsiteY5" fmla="*/ 2163870 h 4572000"/>
                <a:gd name="connsiteX6" fmla="*/ 5636 w 4565833"/>
                <a:gd name="connsiteY6" fmla="*/ 2052270 h 4572000"/>
                <a:gd name="connsiteX7" fmla="*/ 2279833 w 4565833"/>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5833" h="4572000">
                  <a:moveTo>
                    <a:pt x="2279833" y="0"/>
                  </a:moveTo>
                  <a:cubicBezTo>
                    <a:pt x="3542356" y="0"/>
                    <a:pt x="4565833" y="1023477"/>
                    <a:pt x="4565833" y="2286000"/>
                  </a:cubicBezTo>
                  <a:cubicBezTo>
                    <a:pt x="4565833" y="3548523"/>
                    <a:pt x="3542356" y="4572000"/>
                    <a:pt x="2279833" y="4572000"/>
                  </a:cubicBezTo>
                  <a:cubicBezTo>
                    <a:pt x="1096218" y="4572000"/>
                    <a:pt x="122702" y="3672460"/>
                    <a:pt x="5636" y="2519730"/>
                  </a:cubicBezTo>
                  <a:lnTo>
                    <a:pt x="0" y="2408130"/>
                  </a:lnTo>
                  <a:lnTo>
                    <a:pt x="0" y="2163870"/>
                  </a:lnTo>
                  <a:lnTo>
                    <a:pt x="5636" y="2052270"/>
                  </a:lnTo>
                  <a:cubicBezTo>
                    <a:pt x="122702" y="899541"/>
                    <a:pt x="1096218" y="0"/>
                    <a:pt x="2279833" y="0"/>
                  </a:cubicBezTo>
                  <a:close/>
                </a:path>
              </a:pathLst>
            </a:custGeom>
          </p:spPr>
        </p:pic>
      </p:grpSp>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3" name="Picture 32"/>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6" name="Rounded Rectangle 35"/>
          <p:cNvSpPr/>
          <p:nvPr/>
        </p:nvSpPr>
        <p:spPr>
          <a:xfrm>
            <a:off x="8601889" y="640079"/>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875844" y="7810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601889" y="2593522"/>
            <a:ext cx="2349500" cy="3139321"/>
          </a:xfrm>
          <a:prstGeom prst="rect">
            <a:avLst/>
          </a:prstGeom>
          <a:noFill/>
        </p:spPr>
        <p:txBody>
          <a:bodyPr wrap="square" rtlCol="0">
            <a:spAutoFit/>
          </a:bodyPr>
          <a:lstStyle/>
          <a:p>
            <a:pPr algn="ctr"/>
            <a:r>
              <a:rPr lang="en-US" sz="2200" dirty="0">
                <a:solidFill>
                  <a:schemeClr val="bg1"/>
                </a:solidFill>
              </a:rPr>
              <a:t>The assumptions made below will be rectified and affect results:</a:t>
            </a:r>
          </a:p>
          <a:p>
            <a:pPr algn="ctr"/>
            <a:endParaRPr lang="en-US" sz="2200" dirty="0">
              <a:solidFill>
                <a:schemeClr val="bg1"/>
              </a:solidFill>
            </a:endParaRPr>
          </a:p>
          <a:p>
            <a:pPr marL="342900" indent="-342900">
              <a:buFontTx/>
              <a:buChar char="-"/>
            </a:pPr>
            <a:r>
              <a:rPr lang="en-US" sz="2200" dirty="0">
                <a:solidFill>
                  <a:schemeClr val="bg1"/>
                </a:solidFill>
              </a:rPr>
              <a:t>Dark current</a:t>
            </a:r>
          </a:p>
          <a:p>
            <a:pPr marL="342900" indent="-342900">
              <a:buFontTx/>
              <a:buChar char="-"/>
            </a:pPr>
            <a:r>
              <a:rPr lang="en-US" sz="2200" dirty="0">
                <a:solidFill>
                  <a:schemeClr val="bg1"/>
                </a:solidFill>
              </a:rPr>
              <a:t>Zodiacal dust </a:t>
            </a:r>
          </a:p>
          <a:p>
            <a:pPr marL="342900" indent="-342900">
              <a:buFontTx/>
              <a:buChar char="-"/>
            </a:pPr>
            <a:r>
              <a:rPr lang="en-US" sz="2200" dirty="0">
                <a:solidFill>
                  <a:schemeClr val="bg1"/>
                </a:solidFill>
              </a:rPr>
              <a:t>No cosmic rays</a:t>
            </a:r>
          </a:p>
          <a:p>
            <a:pPr marL="342900" indent="-342900">
              <a:buFontTx/>
              <a:buChar char="-"/>
            </a:pPr>
            <a:endParaRPr lang="en-US" sz="2200" dirty="0">
              <a:solidFill>
                <a:schemeClr val="bg1"/>
              </a:solidFill>
            </a:endParaRPr>
          </a:p>
          <a:p>
            <a:pPr marL="342900" indent="-342900">
              <a:buFontTx/>
              <a:buChar char="-"/>
            </a:pPr>
            <a:r>
              <a:rPr lang="en-US" sz="2200" dirty="0">
                <a:solidFill>
                  <a:schemeClr val="bg1"/>
                </a:solidFill>
              </a:rPr>
              <a:t>Paraxial Lenses</a:t>
            </a:r>
          </a:p>
        </p:txBody>
      </p:sp>
      <p:grpSp>
        <p:nvGrpSpPr>
          <p:cNvPr id="20" name="Group 19"/>
          <p:cNvGrpSpPr/>
          <p:nvPr/>
        </p:nvGrpSpPr>
        <p:grpSpPr>
          <a:xfrm>
            <a:off x="9235576" y="815731"/>
            <a:ext cx="1168437" cy="1759382"/>
            <a:chOff x="5844728" y="2068851"/>
            <a:chExt cx="1168437" cy="1759382"/>
          </a:xfrm>
        </p:grpSpPr>
        <p:pic>
          <p:nvPicPr>
            <p:cNvPr id="19" name="Picture 18"/>
            <p:cNvPicPr>
              <a:picLocks noChangeAspect="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315098">
              <a:off x="5844728" y="2068851"/>
              <a:ext cx="1136267" cy="1759382"/>
            </a:xfrm>
            <a:prstGeom prst="rect">
              <a:avLst/>
            </a:prstGeom>
          </p:spPr>
        </p:pic>
        <p:sp>
          <p:nvSpPr>
            <p:cNvPr id="14" name="TextBox 13"/>
            <p:cNvSpPr txBox="1"/>
            <p:nvPr/>
          </p:nvSpPr>
          <p:spPr>
            <a:xfrm>
              <a:off x="6109523" y="2545841"/>
              <a:ext cx="903642" cy="369332"/>
            </a:xfrm>
            <a:prstGeom prst="rect">
              <a:avLst/>
            </a:prstGeom>
            <a:noFill/>
          </p:spPr>
          <p:txBody>
            <a:bodyPr wrap="square" rtlCol="0">
              <a:spAutoFit/>
            </a:bodyPr>
            <a:lstStyle/>
            <a:p>
              <a:r>
                <a:rPr lang="en-US" dirty="0"/>
                <a:t>NO DATA</a:t>
              </a:r>
            </a:p>
          </p:txBody>
        </p:sp>
      </p:grpSp>
      <p:sp>
        <p:nvSpPr>
          <p:cNvPr id="46" name="Rectangle 45"/>
          <p:cNvSpPr/>
          <p:nvPr/>
        </p:nvSpPr>
        <p:spPr>
          <a:xfrm>
            <a:off x="8995252" y="587427"/>
            <a:ext cx="1562773" cy="2215991"/>
          </a:xfrm>
          <a:prstGeom prst="rect">
            <a:avLst/>
          </a:prstGeom>
          <a:noFill/>
        </p:spPr>
        <p:txBody>
          <a:bodyPr wrap="square" lIns="91440" tIns="45720" rIns="91440" bIns="45720">
            <a:spAutoFit/>
          </a:bodyPr>
          <a:lstStyle/>
          <a:p>
            <a:pPr algn="ctr"/>
            <a:r>
              <a:rPr lang="en-US" sz="13800" b="1" spc="50" dirty="0">
                <a:ln w="0"/>
                <a:solidFill>
                  <a:schemeClr val="bg2"/>
                </a:solidFill>
                <a:effectLst>
                  <a:innerShdw blurRad="63500" dist="50800" dir="13500000">
                    <a:srgbClr val="000000">
                      <a:alpha val="50000"/>
                    </a:srgbClr>
                  </a:innerShdw>
                </a:effectLst>
                <a:latin typeface="Arial Rounded MT Bold" panose="020F0704030504030204" pitchFamily="34" charset="0"/>
              </a:rPr>
              <a:t>?</a:t>
            </a:r>
          </a:p>
        </p:txBody>
      </p:sp>
      <p:grpSp>
        <p:nvGrpSpPr>
          <p:cNvPr id="48" name="Group 47"/>
          <p:cNvGrpSpPr/>
          <p:nvPr/>
        </p:nvGrpSpPr>
        <p:grpSpPr>
          <a:xfrm>
            <a:off x="3661069" y="1588234"/>
            <a:ext cx="4719662" cy="4483163"/>
            <a:chOff x="3661069" y="1588234"/>
            <a:chExt cx="4719662" cy="4483163"/>
          </a:xfrm>
        </p:grpSpPr>
        <p:pic>
          <p:nvPicPr>
            <p:cNvPr id="1027" name="Picture 3" descr="figure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61069" y="1588234"/>
              <a:ext cx="4719661" cy="361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3661069" y="5332733"/>
              <a:ext cx="4719662" cy="738664"/>
            </a:xfrm>
            <a:prstGeom prst="rect">
              <a:avLst/>
            </a:prstGeom>
            <a:noFill/>
          </p:spPr>
          <p:txBody>
            <a:bodyPr wrap="square" rtlCol="0">
              <a:spAutoFit/>
            </a:bodyPr>
            <a:lstStyle/>
            <a:p>
              <a:r>
                <a:rPr lang="en-US" sz="1400" dirty="0">
                  <a:solidFill>
                    <a:schemeClr val="bg1"/>
                  </a:solidFill>
                </a:rPr>
                <a:t>Source: J. Gallagher, L. Buntic, W. Deng, E. </a:t>
              </a:r>
              <a:r>
                <a:rPr lang="en-US" sz="1400" dirty="0" err="1">
                  <a:solidFill>
                    <a:schemeClr val="bg1"/>
                  </a:solidFill>
                </a:rPr>
                <a:t>Fossum</a:t>
              </a:r>
              <a:r>
                <a:rPr lang="en-US" sz="1400" dirty="0">
                  <a:solidFill>
                    <a:schemeClr val="bg1"/>
                  </a:solidFill>
                </a:rPr>
                <a:t>, and D. F. Figer, “Radiation Tolerance of a Single Photon Counting CMOS Image Sensor,” Journal of Astronomical Telescopes, Instruments, and Systems, 2024, accepted.</a:t>
              </a:r>
            </a:p>
          </p:txBody>
        </p:sp>
      </p:grpSp>
      <p:cxnSp>
        <p:nvCxnSpPr>
          <p:cNvPr id="24" name="Straight Connector 23"/>
          <p:cNvCxnSpPr/>
          <p:nvPr/>
        </p:nvCxnSpPr>
        <p:spPr>
          <a:xfrm flipV="1">
            <a:off x="6207162" y="3041340"/>
            <a:ext cx="935916" cy="713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814303" y="3772799"/>
            <a:ext cx="1392859" cy="907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2678" y="1855493"/>
            <a:ext cx="4524842" cy="3834612"/>
          </a:xfrm>
          <a:prstGeom prst="rect">
            <a:avLst/>
          </a:prstGeom>
        </p:spPr>
      </p:pic>
    </p:spTree>
    <p:extLst>
      <p:ext uri="{BB962C8B-B14F-4D97-AF65-F5344CB8AC3E}">
        <p14:creationId xmlns:p14="http://schemas.microsoft.com/office/powerpoint/2010/main" val="219170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2"/>
                                        </p:tgtEl>
                                        <p:attrNameLst>
                                          <p:attrName>style.opacity</p:attrName>
                                        </p:attrNameLst>
                                      </p:cBhvr>
                                      <p:to>
                                        <p:strVal val="0.4"/>
                                      </p:to>
                                    </p:set>
                                    <p:animEffect filter="image" prLst="opacity: 0.4">
                                      <p:cBhvr rctx="IE">
                                        <p:cTn id="7" dur="indefinite"/>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9">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4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2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8"/>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4"/>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56"/>
                                        </p:tgtEl>
                                        <p:attrNameLst>
                                          <p:attrName>style.visibility</p:attrName>
                                        </p:attrNameLst>
                                      </p:cBhvr>
                                      <p:to>
                                        <p:strVal val="hidden"/>
                                      </p:to>
                                    </p:set>
                                  </p:childTnLst>
                                </p:cTn>
                              </p:par>
                              <p:par>
                                <p:cTn id="42" presetID="1" presetClass="entr" presetSubtype="0" fill="hold" grpId="2" nodeType="with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9">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9">
                                            <p:txEl>
                                              <p:pRg st="4" end="4"/>
                                            </p:txEl>
                                          </p:spTgt>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4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6" grpId="0"/>
      <p:bldP spid="46" grpId="1"/>
      <p:bldP spid="46"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Conclusion</a:t>
            </a:r>
          </a:p>
        </p:txBody>
      </p:sp>
      <p:sp>
        <p:nvSpPr>
          <p:cNvPr id="4" name="Slide Number Placeholder 3"/>
          <p:cNvSpPr>
            <a:spLocks noGrp="1"/>
          </p:cNvSpPr>
          <p:nvPr>
            <p:ph type="sldNum" sz="quarter" idx="12"/>
          </p:nvPr>
        </p:nvSpPr>
        <p:spPr/>
        <p:txBody>
          <a:bodyPr/>
          <a:lstStyle/>
          <a:p>
            <a:fld id="{97EEAD57-C313-46C1-9911-8FCD684D755A}" type="slidenum">
              <a:rPr lang="en-US" smtClean="0"/>
              <a:pPr/>
              <a:t>44</a:t>
            </a:fld>
            <a:endParaRPr lang="en-US" dirty="0"/>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322099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4020411" y="2733585"/>
            <a:ext cx="2743200" cy="2743200"/>
            <a:chOff x="3356003" y="685800"/>
            <a:chExt cx="5479994" cy="5486400"/>
          </a:xfrm>
        </p:grpSpPr>
        <p:pic>
          <p:nvPicPr>
            <p:cNvPr id="52" name="Picture 51"/>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99FF"/>
                </a:gs>
                <a:gs pos="75000">
                  <a:srgbClr val="FF0000"/>
                </a:gs>
              </a:gsLst>
              <a:path path="circle">
                <a:fillToRect l="50000" t="50000" r="50000" b="50000"/>
              </a:path>
              <a:tileRect/>
            </a:gradFill>
          </p:spPr>
        </p:pic>
        <p:sp>
          <p:nvSpPr>
            <p:cNvPr id="53" name="TextBox 52"/>
            <p:cNvSpPr txBox="1"/>
            <p:nvPr/>
          </p:nvSpPr>
          <p:spPr>
            <a:xfrm>
              <a:off x="4631911" y="2044004"/>
              <a:ext cx="2928175" cy="2769990"/>
            </a:xfrm>
            <a:prstGeom prst="rect">
              <a:avLst/>
            </a:prstGeom>
            <a:noFill/>
          </p:spPr>
          <p:txBody>
            <a:bodyPr wrap="square" rtlCol="0">
              <a:spAutoFit/>
            </a:bodyPr>
            <a:lstStyle/>
            <a:p>
              <a:pPr algn="ctr"/>
              <a:r>
                <a:rPr lang="en-US" sz="1200" dirty="0"/>
                <a:t>The simulated observations and detector parameters provide a good first order estimate for the SNR, but will be improved.</a:t>
              </a:r>
            </a:p>
          </p:txBody>
        </p:sp>
      </p:grpSp>
      <p:sp>
        <p:nvSpPr>
          <p:cNvPr id="5" name="Slide Number Placeholder 4"/>
          <p:cNvSpPr>
            <a:spLocks noGrp="1"/>
          </p:cNvSpPr>
          <p:nvPr>
            <p:ph type="sldNum" sz="quarter" idx="12"/>
          </p:nvPr>
        </p:nvSpPr>
        <p:spPr/>
        <p:txBody>
          <a:bodyPr/>
          <a:lstStyle/>
          <a:p>
            <a:fld id="{97EEAD57-C313-46C1-9911-8FCD684D755A}" type="slidenum">
              <a:rPr lang="en-US" smtClean="0"/>
              <a:pPr/>
              <a:t>45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Conclusion</a:t>
            </a:r>
          </a:p>
        </p:txBody>
      </p:sp>
      <p:grpSp>
        <p:nvGrpSpPr>
          <p:cNvPr id="17" name="Group 16"/>
          <p:cNvGrpSpPr/>
          <p:nvPr/>
        </p:nvGrpSpPr>
        <p:grpSpPr>
          <a:xfrm>
            <a:off x="6712006" y="685800"/>
            <a:ext cx="5479994" cy="5486400"/>
            <a:chOff x="3356003" y="685800"/>
            <a:chExt cx="5479994" cy="5486400"/>
          </a:xfrm>
        </p:grpSpPr>
        <p:pic>
          <p:nvPicPr>
            <p:cNvPr id="34" name="Picture 33"/>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ABFFE9"/>
                </a:gs>
                <a:gs pos="75000">
                  <a:srgbClr val="0070C0"/>
                </a:gs>
              </a:gsLst>
              <a:path path="circle">
                <a:fillToRect l="50000" t="50000" r="50000" b="50000"/>
              </a:path>
              <a:tileRect/>
            </a:gradFill>
          </p:spPr>
        </p:pic>
        <p:sp>
          <p:nvSpPr>
            <p:cNvPr id="10" name="TextBox 9"/>
            <p:cNvSpPr txBox="1"/>
            <p:nvPr/>
          </p:nvSpPr>
          <p:spPr>
            <a:xfrm>
              <a:off x="4436251" y="2828836"/>
              <a:ext cx="3319499" cy="1200329"/>
            </a:xfrm>
            <a:prstGeom prst="rect">
              <a:avLst/>
            </a:prstGeom>
            <a:noFill/>
          </p:spPr>
          <p:txBody>
            <a:bodyPr wrap="square" rtlCol="0">
              <a:spAutoFit/>
            </a:bodyPr>
            <a:lstStyle/>
            <a:p>
              <a:pPr algn="ctr"/>
              <a:r>
                <a:rPr lang="en-US" dirty="0"/>
                <a:t>NASA wants to directly image exoplanets with the HWO.</a:t>
              </a:r>
            </a:p>
            <a:p>
              <a:pPr algn="ctr"/>
              <a:r>
                <a:rPr lang="en-US" dirty="0"/>
                <a:t>This is challenging and will require new technologies.</a:t>
              </a:r>
            </a:p>
          </p:txBody>
        </p:sp>
      </p:grpSp>
      <p:grpSp>
        <p:nvGrpSpPr>
          <p:cNvPr id="16" name="Group 15"/>
          <p:cNvGrpSpPr/>
          <p:nvPr/>
        </p:nvGrpSpPr>
        <p:grpSpPr>
          <a:xfrm>
            <a:off x="6712006" y="685800"/>
            <a:ext cx="5479994" cy="5486400"/>
            <a:chOff x="3356003" y="685800"/>
            <a:chExt cx="5479994" cy="5486400"/>
          </a:xfrm>
        </p:grpSpPr>
        <p:pic>
          <p:nvPicPr>
            <p:cNvPr id="35" name="Picture 34"/>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CC00"/>
                </a:gs>
                <a:gs pos="75000">
                  <a:srgbClr val="FF0000"/>
                </a:gs>
              </a:gsLst>
              <a:path path="circle">
                <a:fillToRect l="50000" t="50000" r="50000" b="50000"/>
              </a:path>
              <a:tileRect/>
            </a:gradFill>
          </p:spPr>
        </p:pic>
        <p:sp>
          <p:nvSpPr>
            <p:cNvPr id="11" name="TextBox 10"/>
            <p:cNvSpPr txBox="1"/>
            <p:nvPr/>
          </p:nvSpPr>
          <p:spPr>
            <a:xfrm>
              <a:off x="4436364" y="2828836"/>
              <a:ext cx="3319272" cy="1200329"/>
            </a:xfrm>
            <a:prstGeom prst="rect">
              <a:avLst/>
            </a:prstGeom>
            <a:noFill/>
          </p:spPr>
          <p:txBody>
            <a:bodyPr wrap="square" rtlCol="0">
              <a:spAutoFit/>
            </a:bodyPr>
            <a:lstStyle/>
            <a:p>
              <a:pPr algn="ctr"/>
              <a:r>
                <a:rPr lang="en-US" dirty="0"/>
                <a:t>CMOS single photon detectors and astrophotonic spectrographs are new, promising technologies for this application.</a:t>
              </a:r>
            </a:p>
          </p:txBody>
        </p:sp>
      </p:grpSp>
      <p:pic>
        <p:nvPicPr>
          <p:cNvPr id="38" name="Picture 3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2" name="Picture 41"/>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grpSp>
        <p:nvGrpSpPr>
          <p:cNvPr id="13" name="Group 12"/>
          <p:cNvGrpSpPr/>
          <p:nvPr/>
        </p:nvGrpSpPr>
        <p:grpSpPr>
          <a:xfrm>
            <a:off x="745561" y="1457236"/>
            <a:ext cx="2743200" cy="2743200"/>
            <a:chOff x="561835" y="2390574"/>
            <a:chExt cx="3170426" cy="3174132"/>
          </a:xfrm>
        </p:grpSpPr>
        <p:pic>
          <p:nvPicPr>
            <p:cNvPr id="43" name="Picture 42"/>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561835" y="2390574"/>
              <a:ext cx="3170426" cy="3174132"/>
            </a:xfrm>
            <a:prstGeom prst="rect">
              <a:avLst/>
            </a:prstGeom>
            <a:gradFill flip="none" rotWithShape="1">
              <a:gsLst>
                <a:gs pos="10000">
                  <a:srgbClr val="ABFFE9"/>
                </a:gs>
                <a:gs pos="75000">
                  <a:srgbClr val="0070C0"/>
                </a:gs>
              </a:gsLst>
              <a:path path="circle">
                <a:fillToRect l="50000" t="50000" r="50000" b="50000"/>
              </a:path>
              <a:tileRect/>
            </a:gradFill>
          </p:spPr>
        </p:pic>
        <p:sp>
          <p:nvSpPr>
            <p:cNvPr id="44" name="TextBox 43"/>
            <p:cNvSpPr txBox="1"/>
            <p:nvPr/>
          </p:nvSpPr>
          <p:spPr>
            <a:xfrm>
              <a:off x="1217931" y="3334638"/>
              <a:ext cx="1887567" cy="1175215"/>
            </a:xfrm>
            <a:prstGeom prst="rect">
              <a:avLst/>
            </a:prstGeom>
            <a:noFill/>
          </p:spPr>
          <p:txBody>
            <a:bodyPr wrap="square" rtlCol="0">
              <a:spAutoFit/>
            </a:bodyPr>
            <a:lstStyle/>
            <a:p>
              <a:pPr algn="ctr"/>
              <a:r>
                <a:rPr lang="en-US" sz="1200" dirty="0"/>
                <a:t>NASA wants to directly image exoplanets with the HWO.</a:t>
              </a:r>
            </a:p>
            <a:p>
              <a:pPr algn="ctr"/>
              <a:r>
                <a:rPr lang="en-US" sz="1200" dirty="0"/>
                <a:t>This is challenging and will require new technologies.</a:t>
              </a:r>
            </a:p>
          </p:txBody>
        </p:sp>
      </p:grpSp>
      <p:grpSp>
        <p:nvGrpSpPr>
          <p:cNvPr id="15" name="Group 14"/>
          <p:cNvGrpSpPr/>
          <p:nvPr/>
        </p:nvGrpSpPr>
        <p:grpSpPr>
          <a:xfrm>
            <a:off x="748764" y="4114800"/>
            <a:ext cx="2739997" cy="2743200"/>
            <a:chOff x="748764" y="4114800"/>
            <a:chExt cx="2739997" cy="2743200"/>
          </a:xfrm>
        </p:grpSpPr>
        <p:pic>
          <p:nvPicPr>
            <p:cNvPr id="45" name="Picture 44"/>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748764" y="4114800"/>
              <a:ext cx="2739997" cy="2743200"/>
            </a:xfrm>
            <a:prstGeom prst="rect">
              <a:avLst/>
            </a:prstGeom>
            <a:gradFill flip="none" rotWithShape="1">
              <a:gsLst>
                <a:gs pos="10000">
                  <a:srgbClr val="FFCC00"/>
                </a:gs>
                <a:gs pos="75000">
                  <a:srgbClr val="FF0000"/>
                </a:gs>
              </a:gsLst>
              <a:path path="circle">
                <a:fillToRect l="50000" t="50000" r="50000" b="50000"/>
              </a:path>
              <a:tileRect/>
            </a:gradFill>
          </p:spPr>
        </p:pic>
        <p:sp>
          <p:nvSpPr>
            <p:cNvPr id="47" name="TextBox 46"/>
            <p:cNvSpPr txBox="1"/>
            <p:nvPr/>
          </p:nvSpPr>
          <p:spPr>
            <a:xfrm>
              <a:off x="1387668" y="4886235"/>
              <a:ext cx="1484366" cy="1200329"/>
            </a:xfrm>
            <a:prstGeom prst="rect">
              <a:avLst/>
            </a:prstGeom>
            <a:noFill/>
          </p:spPr>
          <p:txBody>
            <a:bodyPr wrap="square" rtlCol="0">
              <a:spAutoFit/>
            </a:bodyPr>
            <a:lstStyle/>
            <a:p>
              <a:pPr algn="ctr"/>
              <a:r>
                <a:rPr lang="en-US" sz="1200" dirty="0"/>
                <a:t>CMOS single photon detectors and astrophotonic spectrographs are new, promising technologies for this application.</a:t>
              </a:r>
            </a:p>
          </p:txBody>
        </p:sp>
      </p:grpSp>
      <p:grpSp>
        <p:nvGrpSpPr>
          <p:cNvPr id="18" name="Group 17"/>
          <p:cNvGrpSpPr/>
          <p:nvPr/>
        </p:nvGrpSpPr>
        <p:grpSpPr>
          <a:xfrm>
            <a:off x="6712006" y="685800"/>
            <a:ext cx="5479994" cy="5486400"/>
            <a:chOff x="3356003" y="685800"/>
            <a:chExt cx="5479994" cy="5486400"/>
          </a:xfrm>
        </p:grpSpPr>
        <p:pic>
          <p:nvPicPr>
            <p:cNvPr id="29" name="Picture 28"/>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99FF"/>
                </a:gs>
                <a:gs pos="75000">
                  <a:srgbClr val="FF0000"/>
                </a:gs>
              </a:gsLst>
              <a:path path="circle">
                <a:fillToRect l="50000" t="50000" r="50000" b="50000"/>
              </a:path>
              <a:tileRect/>
            </a:gradFill>
          </p:spPr>
        </p:pic>
        <p:sp>
          <p:nvSpPr>
            <p:cNvPr id="50" name="TextBox 49"/>
            <p:cNvSpPr txBox="1"/>
            <p:nvPr/>
          </p:nvSpPr>
          <p:spPr>
            <a:xfrm>
              <a:off x="4436364" y="2828836"/>
              <a:ext cx="3319272" cy="1200329"/>
            </a:xfrm>
            <a:prstGeom prst="rect">
              <a:avLst/>
            </a:prstGeom>
            <a:noFill/>
          </p:spPr>
          <p:txBody>
            <a:bodyPr wrap="square" rtlCol="0">
              <a:spAutoFit/>
            </a:bodyPr>
            <a:lstStyle/>
            <a:p>
              <a:pPr algn="ctr"/>
              <a:r>
                <a:rPr lang="en-US" dirty="0"/>
                <a:t>The simulated observations and detector parameters provide a good first order estimate for the SNR, but will be improved.</a:t>
              </a:r>
            </a:p>
          </p:txBody>
        </p:sp>
      </p:grpSp>
      <p:grpSp>
        <p:nvGrpSpPr>
          <p:cNvPr id="22" name="Group 21"/>
          <p:cNvGrpSpPr/>
          <p:nvPr/>
        </p:nvGrpSpPr>
        <p:grpSpPr>
          <a:xfrm>
            <a:off x="6712006" y="685800"/>
            <a:ext cx="5479994" cy="5486400"/>
            <a:chOff x="12788899" y="3234729"/>
            <a:chExt cx="5479994" cy="5486400"/>
          </a:xfrm>
        </p:grpSpPr>
        <p:pic>
          <p:nvPicPr>
            <p:cNvPr id="31" name="Picture 30"/>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12788899" y="3234729"/>
              <a:ext cx="5479994" cy="5486400"/>
            </a:xfrm>
            <a:prstGeom prst="rect">
              <a:avLst/>
            </a:prstGeom>
            <a:gradFill flip="none" rotWithShape="1">
              <a:gsLst>
                <a:gs pos="10000">
                  <a:srgbClr val="CC66FF"/>
                </a:gs>
                <a:gs pos="75000">
                  <a:srgbClr val="002060"/>
                </a:gs>
              </a:gsLst>
              <a:path path="circle">
                <a:fillToRect l="50000" t="50000" r="50000" b="50000"/>
              </a:path>
              <a:tileRect/>
            </a:gradFill>
          </p:spPr>
        </p:pic>
        <p:sp>
          <p:nvSpPr>
            <p:cNvPr id="54" name="TextBox 53"/>
            <p:cNvSpPr txBox="1"/>
            <p:nvPr/>
          </p:nvSpPr>
          <p:spPr>
            <a:xfrm>
              <a:off x="14357239" y="4962266"/>
              <a:ext cx="2343313" cy="2031325"/>
            </a:xfrm>
            <a:prstGeom prst="rect">
              <a:avLst/>
            </a:prstGeom>
            <a:noFill/>
          </p:spPr>
          <p:txBody>
            <a:bodyPr wrap="square" rtlCol="0">
              <a:spAutoFit/>
            </a:bodyPr>
            <a:lstStyle/>
            <a:p>
              <a:pPr algn="ctr"/>
              <a:r>
                <a:rPr lang="en-US" dirty="0">
                  <a:solidFill>
                    <a:schemeClr val="bg1"/>
                  </a:solidFill>
                </a:rPr>
                <a:t>The SPCPS can resolve the O</a:t>
              </a:r>
              <a:r>
                <a:rPr lang="en-US" baseline="-25000" dirty="0">
                  <a:solidFill>
                    <a:schemeClr val="bg1"/>
                  </a:solidFill>
                </a:rPr>
                <a:t>2</a:t>
              </a:r>
              <a:r>
                <a:rPr lang="en-US" dirty="0">
                  <a:solidFill>
                    <a:schemeClr val="bg1"/>
                  </a:solidFill>
                </a:rPr>
                <a:t>-A band biosignature in ~10</a:t>
              </a:r>
              <a:r>
                <a:rPr lang="en-US" baseline="30000" dirty="0">
                  <a:solidFill>
                    <a:schemeClr val="bg1"/>
                  </a:solidFill>
                </a:rPr>
                <a:t>3</a:t>
              </a:r>
              <a:r>
                <a:rPr lang="en-US" dirty="0">
                  <a:solidFill>
                    <a:schemeClr val="bg1"/>
                  </a:solidFill>
                </a:rPr>
                <a:t> hours. The preliminary design is compact and simple. The SPCPS is a promising instrument that will be further investigated.</a:t>
              </a:r>
            </a:p>
          </p:txBody>
        </p:sp>
      </p:grpSp>
    </p:spTree>
    <p:extLst>
      <p:ext uri="{BB962C8B-B14F-4D97-AF65-F5344CB8AC3E}">
        <p14:creationId xmlns:p14="http://schemas.microsoft.com/office/powerpoint/2010/main" val="12973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5" name="Slide Number Placeholder 4"/>
          <p:cNvSpPr>
            <a:spLocks noGrp="1"/>
          </p:cNvSpPr>
          <p:nvPr>
            <p:ph type="sldNum" sz="quarter" idx="12"/>
          </p:nvPr>
        </p:nvSpPr>
        <p:spPr/>
        <p:txBody>
          <a:bodyPr/>
          <a:lstStyle/>
          <a:p>
            <a:fld id="{97EEAD57-C313-46C1-9911-8FCD684D755A}" type="slidenum">
              <a:rPr lang="en-US" smtClean="0"/>
              <a:pPr/>
              <a:t>46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620" y="1690688"/>
            <a:ext cx="5401288" cy="3931920"/>
          </a:xfrm>
          <a:prstGeom prst="rect">
            <a:avLst/>
          </a:prstGeom>
        </p:spPr>
      </p:pic>
      <p:sp>
        <p:nvSpPr>
          <p:cNvPr id="7" name="TextBox 6"/>
          <p:cNvSpPr txBox="1"/>
          <p:nvPr/>
        </p:nvSpPr>
        <p:spPr>
          <a:xfrm>
            <a:off x="1516620" y="5813429"/>
            <a:ext cx="2058577" cy="369332"/>
          </a:xfrm>
          <a:prstGeom prst="rect">
            <a:avLst/>
          </a:prstGeom>
          <a:noFill/>
        </p:spPr>
        <p:txBody>
          <a:bodyPr wrap="none" rtlCol="0">
            <a:spAutoFit/>
          </a:bodyPr>
          <a:lstStyle/>
          <a:p>
            <a:r>
              <a:rPr lang="en-US" dirty="0">
                <a:solidFill>
                  <a:schemeClr val="bg1"/>
                </a:solidFill>
              </a:rPr>
              <a:t>Source: Justin Gallagher</a:t>
            </a:r>
          </a:p>
        </p:txBody>
      </p:sp>
      <p:pic>
        <p:nvPicPr>
          <p:cNvPr id="3" name="Picture 2"/>
          <p:cNvPicPr>
            <a:picLocks noChangeAspect="1"/>
          </p:cNvPicPr>
          <p:nvPr/>
        </p:nvPicPr>
        <p:blipFill>
          <a:blip r:embed="rId3"/>
          <a:stretch>
            <a:fillRect/>
          </a:stretch>
        </p:blipFill>
        <p:spPr>
          <a:xfrm>
            <a:off x="7825776" y="1690686"/>
            <a:ext cx="2033752" cy="3931920"/>
          </a:xfrm>
          <a:prstGeom prst="rect">
            <a:avLst/>
          </a:prstGeom>
        </p:spPr>
      </p:pic>
      <p:sp>
        <p:nvSpPr>
          <p:cNvPr id="8" name="Rectangle 7"/>
          <p:cNvSpPr/>
          <p:nvPr/>
        </p:nvSpPr>
        <p:spPr>
          <a:xfrm>
            <a:off x="7721600" y="1600200"/>
            <a:ext cx="2247900" cy="4213229"/>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97426" y="2821186"/>
            <a:ext cx="1186543" cy="369332"/>
          </a:xfrm>
          <a:prstGeom prst="rect">
            <a:avLst/>
          </a:prstGeom>
          <a:noFill/>
        </p:spPr>
        <p:txBody>
          <a:bodyPr wrap="none" rtlCol="0">
            <a:spAutoFit/>
          </a:bodyPr>
          <a:lstStyle/>
          <a:p>
            <a:r>
              <a:rPr lang="en-US" dirty="0">
                <a:solidFill>
                  <a:schemeClr val="bg1"/>
                </a:solidFill>
              </a:rPr>
              <a:t>PSPSPSPSPS</a:t>
            </a:r>
          </a:p>
        </p:txBody>
      </p:sp>
      <p:sp>
        <p:nvSpPr>
          <p:cNvPr id="10" name="TextBox 9"/>
          <p:cNvSpPr txBox="1"/>
          <p:nvPr/>
        </p:nvSpPr>
        <p:spPr>
          <a:xfrm>
            <a:off x="8549900" y="4948555"/>
            <a:ext cx="681597" cy="369332"/>
          </a:xfrm>
          <a:prstGeom prst="rect">
            <a:avLst/>
          </a:prstGeom>
          <a:noFill/>
        </p:spPr>
        <p:txBody>
          <a:bodyPr wrap="none" rtlCol="0">
            <a:spAutoFit/>
          </a:bodyPr>
          <a:lstStyle/>
          <a:p>
            <a:r>
              <a:rPr lang="en-US" dirty="0">
                <a:solidFill>
                  <a:schemeClr val="bg1"/>
                </a:solidFill>
              </a:rPr>
              <a:t>SPCPS</a:t>
            </a:r>
          </a:p>
        </p:txBody>
      </p:sp>
      <p:sp>
        <p:nvSpPr>
          <p:cNvPr id="12" name="TextBox 11"/>
          <p:cNvSpPr txBox="1"/>
          <p:nvPr/>
        </p:nvSpPr>
        <p:spPr>
          <a:xfrm>
            <a:off x="7721600" y="5813429"/>
            <a:ext cx="1864613" cy="369332"/>
          </a:xfrm>
          <a:prstGeom prst="rect">
            <a:avLst/>
          </a:prstGeom>
          <a:noFill/>
        </p:spPr>
        <p:txBody>
          <a:bodyPr wrap="none" rtlCol="0">
            <a:spAutoFit/>
          </a:bodyPr>
          <a:lstStyle/>
          <a:p>
            <a:r>
              <a:rPr lang="en-US" dirty="0">
                <a:solidFill>
                  <a:schemeClr val="bg1"/>
                </a:solidFill>
              </a:rPr>
              <a:t>Source: this one is me</a:t>
            </a:r>
          </a:p>
        </p:txBody>
      </p:sp>
    </p:spTree>
    <p:extLst>
      <p:ext uri="{BB962C8B-B14F-4D97-AF65-F5344CB8AC3E}">
        <p14:creationId xmlns:p14="http://schemas.microsoft.com/office/powerpoint/2010/main" val="3212511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EXTRA SLIDES: </a:t>
            </a:r>
            <a:r>
              <a:rPr lang="en-US" sz="3600" dirty="0"/>
              <a:t>current objective - survive</a:t>
            </a:r>
          </a:p>
        </p:txBody>
      </p:sp>
      <p:sp>
        <p:nvSpPr>
          <p:cNvPr id="4" name="Slide Number Placeholder 3"/>
          <p:cNvSpPr>
            <a:spLocks noGrp="1"/>
          </p:cNvSpPr>
          <p:nvPr>
            <p:ph type="sldNum" sz="quarter" idx="12"/>
          </p:nvPr>
        </p:nvSpPr>
        <p:spPr/>
        <p:txBody>
          <a:bodyPr/>
          <a:lstStyle/>
          <a:p>
            <a:fld id="{97EEAD57-C313-46C1-9911-8FCD684D755A}" type="slidenum">
              <a:rPr lang="en-US" smtClean="0"/>
              <a:pPr/>
              <a:t>47</a:t>
            </a:fld>
            <a:endParaRPr lang="en-US" dirty="0"/>
          </a:p>
        </p:txBody>
      </p:sp>
    </p:spTree>
    <p:extLst>
      <p:ext uri="{BB962C8B-B14F-4D97-AF65-F5344CB8AC3E}">
        <p14:creationId xmlns:p14="http://schemas.microsoft.com/office/powerpoint/2010/main" val="1177504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48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41" y="1810045"/>
            <a:ext cx="7200900" cy="4237883"/>
          </a:xfrm>
          <a:prstGeom prst="rect">
            <a:avLst/>
          </a:prstGeom>
        </p:spPr>
      </p:pic>
      <p:pic>
        <p:nvPicPr>
          <p:cNvPr id="7" name="Picture 6"/>
          <p:cNvPicPr>
            <a:picLocks noChangeAspect="1"/>
          </p:cNvPicPr>
          <p:nvPr/>
        </p:nvPicPr>
        <p:blipFill>
          <a:blip r:embed="rId3"/>
          <a:stretch>
            <a:fillRect/>
          </a:stretch>
        </p:blipFill>
        <p:spPr>
          <a:xfrm>
            <a:off x="7795870" y="2509635"/>
            <a:ext cx="3822389" cy="2838704"/>
          </a:xfrm>
          <a:prstGeom prst="rect">
            <a:avLst/>
          </a:prstGeom>
        </p:spPr>
      </p:pic>
    </p:spTree>
    <p:extLst>
      <p:ext uri="{BB962C8B-B14F-4D97-AF65-F5344CB8AC3E}">
        <p14:creationId xmlns:p14="http://schemas.microsoft.com/office/powerpoint/2010/main" val="3406323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49</a:t>
            </a:fld>
            <a:endParaRPr lang="en-US"/>
          </a:p>
        </p:txBody>
      </p:sp>
      <p:grpSp>
        <p:nvGrpSpPr>
          <p:cNvPr id="5" name="Group 4"/>
          <p:cNvGrpSpPr/>
          <p:nvPr/>
        </p:nvGrpSpPr>
        <p:grpSpPr>
          <a:xfrm>
            <a:off x="7395450" y="1752208"/>
            <a:ext cx="2349500" cy="4209331"/>
            <a:chOff x="1066800" y="1983105"/>
            <a:chExt cx="2349500" cy="4209331"/>
          </a:xfrm>
        </p:grpSpPr>
        <p:sp>
          <p:nvSpPr>
            <p:cNvPr id="8" name="Freeform 7"/>
            <p:cNvSpPr/>
            <p:nvPr/>
          </p:nvSpPr>
          <p:spPr>
            <a:xfrm>
              <a:off x="1066800" y="1983105"/>
              <a:ext cx="2349500" cy="4173220"/>
            </a:xfrm>
            <a:custGeom>
              <a:avLst/>
              <a:gdLst>
                <a:gd name="connsiteX0" fmla="*/ 1174750 w 2349500"/>
                <a:gd name="connsiteY0" fmla="*/ 110488 h 4173220"/>
                <a:gd name="connsiteX1" fmla="*/ 260350 w 2349500"/>
                <a:gd name="connsiteY1" fmla="*/ 1024888 h 4173220"/>
                <a:gd name="connsiteX2" fmla="*/ 1174750 w 2349500"/>
                <a:gd name="connsiteY2" fmla="*/ 1939288 h 4173220"/>
                <a:gd name="connsiteX3" fmla="*/ 2089150 w 2349500"/>
                <a:gd name="connsiteY3" fmla="*/ 1024888 h 4173220"/>
                <a:gd name="connsiteX4" fmla="*/ 1174750 w 2349500"/>
                <a:gd name="connsiteY4" fmla="*/ 110488 h 4173220"/>
                <a:gd name="connsiteX5" fmla="*/ 391591 w 2349500"/>
                <a:gd name="connsiteY5" fmla="*/ 0 h 4173220"/>
                <a:gd name="connsiteX6" fmla="*/ 1957909 w 2349500"/>
                <a:gd name="connsiteY6" fmla="*/ 0 h 4173220"/>
                <a:gd name="connsiteX7" fmla="*/ 2349500 w 2349500"/>
                <a:gd name="connsiteY7" fmla="*/ 391591 h 4173220"/>
                <a:gd name="connsiteX8" fmla="*/ 2349500 w 2349500"/>
                <a:gd name="connsiteY8" fmla="*/ 3781629 h 4173220"/>
                <a:gd name="connsiteX9" fmla="*/ 1957909 w 2349500"/>
                <a:gd name="connsiteY9" fmla="*/ 4173220 h 4173220"/>
                <a:gd name="connsiteX10" fmla="*/ 391591 w 2349500"/>
                <a:gd name="connsiteY10" fmla="*/ 4173220 h 4173220"/>
                <a:gd name="connsiteX11" fmla="*/ 0 w 2349500"/>
                <a:gd name="connsiteY11" fmla="*/ 3781629 h 4173220"/>
                <a:gd name="connsiteX12" fmla="*/ 0 w 2349500"/>
                <a:gd name="connsiteY12" fmla="*/ 391591 h 4173220"/>
                <a:gd name="connsiteX13" fmla="*/ 391591 w 2349500"/>
                <a:gd name="connsiteY13" fmla="*/ 0 h 417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9500" h="4173220">
                  <a:moveTo>
                    <a:pt x="1174750" y="110488"/>
                  </a:moveTo>
                  <a:cubicBezTo>
                    <a:pt x="669741" y="110488"/>
                    <a:pt x="260350" y="519879"/>
                    <a:pt x="260350" y="1024888"/>
                  </a:cubicBezTo>
                  <a:cubicBezTo>
                    <a:pt x="260350" y="1529897"/>
                    <a:pt x="669741" y="1939288"/>
                    <a:pt x="1174750" y="1939288"/>
                  </a:cubicBezTo>
                  <a:cubicBezTo>
                    <a:pt x="1679759" y="1939288"/>
                    <a:pt x="2089150" y="1529897"/>
                    <a:pt x="2089150" y="1024888"/>
                  </a:cubicBezTo>
                  <a:cubicBezTo>
                    <a:pt x="2089150" y="519879"/>
                    <a:pt x="1679759" y="110488"/>
                    <a:pt x="1174750" y="110488"/>
                  </a:cubicBezTo>
                  <a:close/>
                  <a:moveTo>
                    <a:pt x="391591" y="0"/>
                  </a:moveTo>
                  <a:lnTo>
                    <a:pt x="1957909" y="0"/>
                  </a:lnTo>
                  <a:cubicBezTo>
                    <a:pt x="2174179" y="0"/>
                    <a:pt x="2349500" y="175321"/>
                    <a:pt x="2349500" y="391591"/>
                  </a:cubicBezTo>
                  <a:lnTo>
                    <a:pt x="2349500" y="3781629"/>
                  </a:lnTo>
                  <a:cubicBezTo>
                    <a:pt x="2349500" y="3997899"/>
                    <a:pt x="2174179" y="4173220"/>
                    <a:pt x="1957909" y="4173220"/>
                  </a:cubicBezTo>
                  <a:lnTo>
                    <a:pt x="391591" y="4173220"/>
                  </a:lnTo>
                  <a:cubicBezTo>
                    <a:pt x="175321" y="4173220"/>
                    <a:pt x="0" y="3997899"/>
                    <a:pt x="0" y="3781629"/>
                  </a:cubicBezTo>
                  <a:lnTo>
                    <a:pt x="0" y="391591"/>
                  </a:lnTo>
                  <a:cubicBezTo>
                    <a:pt x="0" y="175321"/>
                    <a:pt x="175321" y="0"/>
                    <a:pt x="391591" y="0"/>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66800" y="3945667"/>
              <a:ext cx="2349500" cy="2246769"/>
            </a:xfrm>
            <a:prstGeom prst="rect">
              <a:avLst/>
            </a:prstGeom>
            <a:noFill/>
          </p:spPr>
          <p:txBody>
            <a:bodyPr wrap="square" rtlCol="0">
              <a:spAutoFit/>
            </a:bodyPr>
            <a:lstStyle/>
            <a:p>
              <a:pPr algn="ctr"/>
              <a:r>
                <a:rPr lang="en-US" sz="2000" dirty="0">
                  <a:solidFill>
                    <a:schemeClr val="bg1"/>
                  </a:solidFill>
                </a:rPr>
                <a:t>Direct imaging has been mostly done from the ground. Telescopes use coronagraphs and extreme adaptive optics. This method favors bright, large planets.</a:t>
              </a:r>
            </a:p>
          </p:txBody>
        </p:sp>
        <p:pic>
          <p:nvPicPr>
            <p:cNvPr id="10" name="Picture 8" descr="The Subaru Telescop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71900" y1="79600" x2="72700" y2="81467"/>
                          <a14:foregroundMark x1="54900" y1="39733" x2="55600" y2="32400"/>
                          <a14:foregroundMark x1="55300" y1="33200" x2="55600" y2="31600"/>
                          <a14:backgroundMark x1="54700" y1="35733" x2="54200" y2="38933"/>
                          <a14:backgroundMark x1="65000" y1="52000" x2="65000" y2="50533"/>
                          <a14:backgroundMark x1="40700" y1="30000" x2="41600" y2="29867"/>
                        </a14:backgroundRemoval>
                      </a14:imgEffect>
                    </a14:imgLayer>
                  </a14:imgProps>
                </a:ext>
                <a:ext uri="{28A0092B-C50C-407E-A947-70E740481C1C}">
                  <a14:useLocalDpi xmlns:a14="http://schemas.microsoft.com/office/drawing/2010/main" val="0"/>
                </a:ext>
              </a:extLst>
            </a:blip>
            <a:srcRect l="18524" t="23135" r="22544" b="10237"/>
            <a:stretch/>
          </p:blipFill>
          <p:spPr bwMode="auto">
            <a:xfrm>
              <a:off x="1427162" y="2191384"/>
              <a:ext cx="16287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www.naoj.org/Projects/SCEXAO/scexaoWEB/banner.jpg"/>
            <p:cNvPicPr>
              <a:picLocks noChangeAspect="1" noChangeArrowheads="1"/>
            </p:cNvPicPr>
            <p:nvPr/>
          </p:nvPicPr>
          <p:blipFill rotWithShape="1">
            <a:blip r:embed="rId4" cstate="print">
              <a:clrChange>
                <a:clrFrom>
                  <a:srgbClr val="010101"/>
                </a:clrFrom>
                <a:clrTo>
                  <a:srgbClr val="010101">
                    <a:alpha val="0"/>
                  </a:srgbClr>
                </a:clrTo>
              </a:clrChange>
              <a:extLst>
                <a:ext uri="{28A0092B-C50C-407E-A947-70E740481C1C}">
                  <a14:useLocalDpi xmlns:a14="http://schemas.microsoft.com/office/drawing/2010/main" val="0"/>
                </a:ext>
              </a:extLst>
            </a:blip>
            <a:srcRect l="12878" t="4053" r="61194"/>
            <a:stretch/>
          </p:blipFill>
          <p:spPr bwMode="auto">
            <a:xfrm>
              <a:off x="1724188" y="3295556"/>
              <a:ext cx="1034722" cy="5529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29497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Introduction</a:t>
            </a:r>
          </a:p>
        </p:txBody>
      </p:sp>
      <p:grpSp>
        <p:nvGrpSpPr>
          <p:cNvPr id="23" name="Group 22"/>
          <p:cNvGrpSpPr/>
          <p:nvPr/>
        </p:nvGrpSpPr>
        <p:grpSpPr>
          <a:xfrm>
            <a:off x="8610600" y="640080"/>
            <a:ext cx="2363105" cy="5516245"/>
            <a:chOff x="8610600" y="640080"/>
            <a:chExt cx="2363105" cy="5516245"/>
          </a:xfrm>
        </p:grpSpPr>
        <p:sp>
          <p:nvSpPr>
            <p:cNvPr id="24" name="Rounded Rectangle 23"/>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624205" y="2593110"/>
              <a:ext cx="2349500" cy="3477875"/>
            </a:xfrm>
            <a:prstGeom prst="rect">
              <a:avLst/>
            </a:prstGeom>
            <a:noFill/>
          </p:spPr>
          <p:txBody>
            <a:bodyPr wrap="square" rtlCol="0">
              <a:spAutoFit/>
            </a:bodyPr>
            <a:lstStyle/>
            <a:p>
              <a:pPr algn="ctr"/>
              <a:r>
                <a:rPr lang="en-US" sz="2200" dirty="0">
                  <a:solidFill>
                    <a:schemeClr val="bg1"/>
                  </a:solidFill>
                </a:rPr>
                <a:t>Photosynthesis is responsible for modern oxygen levels. </a:t>
              </a:r>
            </a:p>
            <a:p>
              <a:pPr algn="ctr"/>
              <a:r>
                <a:rPr lang="en-US" sz="2200" dirty="0">
                  <a:solidFill>
                    <a:schemeClr val="bg1"/>
                  </a:solidFill>
                </a:rPr>
                <a:t>The O</a:t>
              </a:r>
              <a:r>
                <a:rPr lang="en-US" sz="2200" baseline="-25000" dirty="0">
                  <a:solidFill>
                    <a:schemeClr val="bg1"/>
                  </a:solidFill>
                </a:rPr>
                <a:t>2</a:t>
              </a:r>
              <a:r>
                <a:rPr lang="en-US" sz="2200" dirty="0">
                  <a:solidFill>
                    <a:schemeClr val="bg1"/>
                  </a:solidFill>
                </a:rPr>
                <a:t>-A band biosignature at 760nm indicates the presence of oxygen in the Earth’s atmosphere. This project focuses on its detectability.</a:t>
              </a:r>
            </a:p>
          </p:txBody>
        </p:sp>
      </p:grpSp>
      <p:sp>
        <p:nvSpPr>
          <p:cNvPr id="37" name="Oval 36"/>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ttps://media.npr.org/assets/img/2015/02/03/globe_west_2048_sq-f2e6376a6efa8ba122eefe74e26a09cce43722a8.jpg"/>
          <p:cNvPicPr>
            <a:picLocks noChangeAspect="1" noChangeArrowheads="1"/>
          </p:cNvPicPr>
          <p:nvPr/>
        </p:nvPicPr>
        <p:blipFill>
          <a:blip r:embed="rId3" cstate="print">
            <a:clrChange>
              <a:clrFrom>
                <a:srgbClr val="000000"/>
              </a:clrFrom>
              <a:clrTo>
                <a:srgbClr val="000000">
                  <a:alpha val="0"/>
                </a:srgbClr>
              </a:clrTo>
            </a:clrChange>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6098" t="6098" r="6098" b="6098"/>
          <a:stretch>
            <a:fillRect/>
          </a:stretch>
        </p:blipFill>
        <p:spPr bwMode="auto">
          <a:xfrm>
            <a:off x="8953135" y="849604"/>
            <a:ext cx="1691640" cy="169164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1066800" y="1676761"/>
            <a:ext cx="6709458" cy="447956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
        <p:nvSpPr>
          <p:cNvPr id="2" name="Rectangle 1"/>
          <p:cNvSpPr/>
          <p:nvPr/>
        </p:nvSpPr>
        <p:spPr>
          <a:xfrm>
            <a:off x="5486400" y="3283527"/>
            <a:ext cx="399011" cy="228600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05645" y="2914195"/>
            <a:ext cx="960519" cy="369332"/>
          </a:xfrm>
          <a:prstGeom prst="rect">
            <a:avLst/>
          </a:prstGeom>
          <a:noFill/>
        </p:spPr>
        <p:txBody>
          <a:bodyPr wrap="none" rtlCol="0">
            <a:spAutoFit/>
          </a:bodyPr>
          <a:lstStyle/>
          <a:p>
            <a:r>
              <a:rPr lang="en-US" dirty="0">
                <a:solidFill>
                  <a:srgbClr val="FF00FF"/>
                </a:solidFill>
              </a:rPr>
              <a:t>O</a:t>
            </a:r>
            <a:r>
              <a:rPr lang="en-US" baseline="-25000" dirty="0">
                <a:solidFill>
                  <a:srgbClr val="FF00FF"/>
                </a:solidFill>
              </a:rPr>
              <a:t>2</a:t>
            </a:r>
            <a:r>
              <a:rPr lang="en-US" dirty="0">
                <a:solidFill>
                  <a:srgbClr val="FF00FF"/>
                </a:solidFill>
              </a:rPr>
              <a:t>-A Band</a:t>
            </a:r>
          </a:p>
        </p:txBody>
      </p:sp>
    </p:spTree>
    <p:extLst>
      <p:ext uri="{BB962C8B-B14F-4D97-AF65-F5344CB8AC3E}">
        <p14:creationId xmlns:p14="http://schemas.microsoft.com/office/powerpoint/2010/main" val="11676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50</a:t>
            </a:fld>
            <a:endParaRPr lang="en-US"/>
          </a:p>
        </p:txBody>
      </p:sp>
      <p:pic>
        <p:nvPicPr>
          <p:cNvPr id="12" name="Picture 11"/>
          <p:cNvPicPr>
            <a:picLocks noChangeAspect="1"/>
          </p:cNvPicPr>
          <p:nvPr/>
        </p:nvPicPr>
        <p:blipFill>
          <a:blip r:embed="rId2"/>
          <a:stretch>
            <a:fillRect/>
          </a:stretch>
        </p:blipFill>
        <p:spPr>
          <a:xfrm>
            <a:off x="1273175" y="936625"/>
            <a:ext cx="9492772" cy="5419725"/>
          </a:xfrm>
          <a:prstGeom prst="rect">
            <a:avLst/>
          </a:prstGeom>
        </p:spPr>
      </p:pic>
      <p:sp>
        <p:nvSpPr>
          <p:cNvPr id="3" name="Oval 2"/>
          <p:cNvSpPr/>
          <p:nvPr/>
        </p:nvSpPr>
        <p:spPr>
          <a:xfrm>
            <a:off x="5808064" y="2000250"/>
            <a:ext cx="5062658" cy="2286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911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51</a:t>
            </a:fld>
            <a:endParaRPr lang="en-US"/>
          </a:p>
        </p:txBody>
      </p:sp>
      <p:pic>
        <p:nvPicPr>
          <p:cNvPr id="3" name="Picture 2"/>
          <p:cNvPicPr>
            <a:picLocks noChangeAspect="1"/>
          </p:cNvPicPr>
          <p:nvPr/>
        </p:nvPicPr>
        <p:blipFill>
          <a:blip r:embed="rId2"/>
          <a:stretch>
            <a:fillRect/>
          </a:stretch>
        </p:blipFill>
        <p:spPr>
          <a:xfrm>
            <a:off x="7336904" y="177800"/>
            <a:ext cx="4674300" cy="3429000"/>
          </a:xfrm>
          <a:prstGeom prst="rect">
            <a:avLst/>
          </a:prstGeom>
        </p:spPr>
      </p:pic>
      <p:pic>
        <p:nvPicPr>
          <p:cNvPr id="4" name="Picture 3"/>
          <p:cNvPicPr>
            <a:picLocks noChangeAspect="1"/>
          </p:cNvPicPr>
          <p:nvPr/>
        </p:nvPicPr>
        <p:blipFill>
          <a:blip r:embed="rId3"/>
          <a:stretch>
            <a:fillRect/>
          </a:stretch>
        </p:blipFill>
        <p:spPr>
          <a:xfrm>
            <a:off x="6409855" y="3899397"/>
            <a:ext cx="5601349" cy="2048854"/>
          </a:xfrm>
          <a:prstGeom prst="rect">
            <a:avLst/>
          </a:prstGeom>
        </p:spPr>
      </p:pic>
      <p:pic>
        <p:nvPicPr>
          <p:cNvPr id="5" name="Picture 4"/>
          <p:cNvPicPr>
            <a:picLocks noChangeAspect="1"/>
          </p:cNvPicPr>
          <p:nvPr/>
        </p:nvPicPr>
        <p:blipFill>
          <a:blip r:embed="rId4"/>
          <a:stretch>
            <a:fillRect/>
          </a:stretch>
        </p:blipFill>
        <p:spPr>
          <a:xfrm>
            <a:off x="1704491" y="574987"/>
            <a:ext cx="5458782" cy="2461052"/>
          </a:xfrm>
          <a:prstGeom prst="rect">
            <a:avLst/>
          </a:prstGeom>
        </p:spPr>
      </p:pic>
      <p:pic>
        <p:nvPicPr>
          <p:cNvPr id="6" name="Picture 5"/>
          <p:cNvPicPr>
            <a:picLocks noChangeAspect="1"/>
          </p:cNvPicPr>
          <p:nvPr/>
        </p:nvPicPr>
        <p:blipFill>
          <a:blip r:embed="rId5"/>
          <a:stretch>
            <a:fillRect/>
          </a:stretch>
        </p:blipFill>
        <p:spPr>
          <a:xfrm>
            <a:off x="283750" y="3182337"/>
            <a:ext cx="5921055" cy="3482974"/>
          </a:xfrm>
          <a:prstGeom prst="rect">
            <a:avLst/>
          </a:prstGeom>
        </p:spPr>
      </p:pic>
    </p:spTree>
    <p:extLst>
      <p:ext uri="{BB962C8B-B14F-4D97-AF65-F5344CB8AC3E}">
        <p14:creationId xmlns:p14="http://schemas.microsoft.com/office/powerpoint/2010/main" val="1387473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52</a:t>
            </a:fld>
            <a:endParaRPr lang="en-US"/>
          </a:p>
        </p:txBody>
      </p:sp>
      <p:pic>
        <p:nvPicPr>
          <p:cNvPr id="4" name="Picture 3"/>
          <p:cNvPicPr>
            <a:picLocks noChangeAspect="1"/>
          </p:cNvPicPr>
          <p:nvPr/>
        </p:nvPicPr>
        <p:blipFill>
          <a:blip r:embed="rId2"/>
          <a:stretch>
            <a:fillRect/>
          </a:stretch>
        </p:blipFill>
        <p:spPr>
          <a:xfrm>
            <a:off x="2821420" y="319202"/>
            <a:ext cx="6665480" cy="3658727"/>
          </a:xfrm>
          <a:prstGeom prst="rect">
            <a:avLst/>
          </a:prstGeom>
        </p:spPr>
      </p:pic>
      <p:pic>
        <p:nvPicPr>
          <p:cNvPr id="5" name="Picture 4"/>
          <p:cNvPicPr>
            <a:picLocks noChangeAspect="1"/>
          </p:cNvPicPr>
          <p:nvPr/>
        </p:nvPicPr>
        <p:blipFill>
          <a:blip r:embed="rId3"/>
          <a:stretch>
            <a:fillRect/>
          </a:stretch>
        </p:blipFill>
        <p:spPr>
          <a:xfrm>
            <a:off x="2219786" y="4062066"/>
            <a:ext cx="7868748" cy="2476846"/>
          </a:xfrm>
          <a:prstGeom prst="rect">
            <a:avLst/>
          </a:prstGeom>
        </p:spPr>
      </p:pic>
    </p:spTree>
    <p:extLst>
      <p:ext uri="{BB962C8B-B14F-4D97-AF65-F5344CB8AC3E}">
        <p14:creationId xmlns:p14="http://schemas.microsoft.com/office/powerpoint/2010/main" val="2975983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53</a:t>
            </a:fld>
            <a:endParaRPr lang="en-US"/>
          </a:p>
        </p:txBody>
      </p:sp>
      <p:pic>
        <p:nvPicPr>
          <p:cNvPr id="3" name="Picture 2"/>
          <p:cNvPicPr>
            <a:picLocks noChangeAspect="1"/>
          </p:cNvPicPr>
          <p:nvPr/>
        </p:nvPicPr>
        <p:blipFill>
          <a:blip r:embed="rId2"/>
          <a:stretch>
            <a:fillRect/>
          </a:stretch>
        </p:blipFill>
        <p:spPr>
          <a:xfrm>
            <a:off x="790325" y="990113"/>
            <a:ext cx="4655541" cy="5548799"/>
          </a:xfrm>
          <a:prstGeom prst="rect">
            <a:avLst/>
          </a:prstGeom>
        </p:spPr>
      </p:pic>
      <p:pic>
        <p:nvPicPr>
          <p:cNvPr id="4" name="Picture 3"/>
          <p:cNvPicPr>
            <a:picLocks noChangeAspect="1"/>
          </p:cNvPicPr>
          <p:nvPr/>
        </p:nvPicPr>
        <p:blipFill>
          <a:blip r:embed="rId3"/>
          <a:stretch>
            <a:fillRect/>
          </a:stretch>
        </p:blipFill>
        <p:spPr>
          <a:xfrm>
            <a:off x="712697" y="675247"/>
            <a:ext cx="4810796" cy="257211"/>
          </a:xfrm>
          <a:prstGeom prst="rect">
            <a:avLst/>
          </a:prstGeom>
        </p:spPr>
      </p:pic>
      <p:pic>
        <p:nvPicPr>
          <p:cNvPr id="6" name="Picture 5"/>
          <p:cNvPicPr>
            <a:picLocks noChangeAspect="1"/>
          </p:cNvPicPr>
          <p:nvPr/>
        </p:nvPicPr>
        <p:blipFill>
          <a:blip r:embed="rId4"/>
          <a:stretch>
            <a:fillRect/>
          </a:stretch>
        </p:blipFill>
        <p:spPr>
          <a:xfrm>
            <a:off x="6914103" y="719371"/>
            <a:ext cx="3392994" cy="1946609"/>
          </a:xfrm>
          <a:prstGeom prst="rect">
            <a:avLst/>
          </a:prstGeom>
        </p:spPr>
      </p:pic>
      <p:pic>
        <p:nvPicPr>
          <p:cNvPr id="7" name="Picture 6"/>
          <p:cNvPicPr>
            <a:picLocks noChangeAspect="1"/>
          </p:cNvPicPr>
          <p:nvPr/>
        </p:nvPicPr>
        <p:blipFill>
          <a:blip r:embed="rId5"/>
          <a:stretch>
            <a:fillRect/>
          </a:stretch>
        </p:blipFill>
        <p:spPr>
          <a:xfrm>
            <a:off x="6914103" y="2665980"/>
            <a:ext cx="3392994" cy="1421516"/>
          </a:xfrm>
          <a:prstGeom prst="rect">
            <a:avLst/>
          </a:prstGeom>
        </p:spPr>
      </p:pic>
      <p:pic>
        <p:nvPicPr>
          <p:cNvPr id="8" name="Picture 7"/>
          <p:cNvPicPr>
            <a:picLocks noChangeAspect="1"/>
          </p:cNvPicPr>
          <p:nvPr/>
        </p:nvPicPr>
        <p:blipFill>
          <a:blip r:embed="rId6"/>
          <a:stretch>
            <a:fillRect/>
          </a:stretch>
        </p:blipFill>
        <p:spPr>
          <a:xfrm>
            <a:off x="6545633" y="4087496"/>
            <a:ext cx="4129934" cy="2451416"/>
          </a:xfrm>
          <a:prstGeom prst="rect">
            <a:avLst/>
          </a:prstGeom>
        </p:spPr>
      </p:pic>
      <p:pic>
        <p:nvPicPr>
          <p:cNvPr id="9" name="Picture 8"/>
          <p:cNvPicPr>
            <a:picLocks noChangeAspect="1"/>
          </p:cNvPicPr>
          <p:nvPr/>
        </p:nvPicPr>
        <p:blipFill>
          <a:blip r:embed="rId7"/>
          <a:stretch>
            <a:fillRect/>
          </a:stretch>
        </p:blipFill>
        <p:spPr>
          <a:xfrm>
            <a:off x="6914103" y="110375"/>
            <a:ext cx="3065751" cy="573501"/>
          </a:xfrm>
          <a:prstGeom prst="rect">
            <a:avLst/>
          </a:prstGeom>
        </p:spPr>
      </p:pic>
    </p:spTree>
    <p:extLst>
      <p:ext uri="{BB962C8B-B14F-4D97-AF65-F5344CB8AC3E}">
        <p14:creationId xmlns:p14="http://schemas.microsoft.com/office/powerpoint/2010/main" val="4280288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54</a:t>
            </a:fld>
            <a:endParaRPr lang="en-US"/>
          </a:p>
        </p:txBody>
      </p:sp>
      <p:pic>
        <p:nvPicPr>
          <p:cNvPr id="3" name="Picture 2"/>
          <p:cNvPicPr>
            <a:picLocks noChangeAspect="1"/>
          </p:cNvPicPr>
          <p:nvPr/>
        </p:nvPicPr>
        <p:blipFill>
          <a:blip r:embed="rId2"/>
          <a:stretch>
            <a:fillRect/>
          </a:stretch>
        </p:blipFill>
        <p:spPr>
          <a:xfrm>
            <a:off x="0" y="3389770"/>
            <a:ext cx="7086600" cy="3468230"/>
          </a:xfrm>
          <a:prstGeom prst="rect">
            <a:avLst/>
          </a:prstGeom>
        </p:spPr>
      </p:pic>
      <p:pic>
        <p:nvPicPr>
          <p:cNvPr id="5" name="Picture 4"/>
          <p:cNvPicPr>
            <a:picLocks noChangeAspect="1"/>
          </p:cNvPicPr>
          <p:nvPr/>
        </p:nvPicPr>
        <p:blipFill>
          <a:blip r:embed="rId3"/>
          <a:stretch>
            <a:fillRect/>
          </a:stretch>
        </p:blipFill>
        <p:spPr>
          <a:xfrm>
            <a:off x="1" y="763990"/>
            <a:ext cx="6096000" cy="1799650"/>
          </a:xfrm>
          <a:prstGeom prst="rect">
            <a:avLst/>
          </a:prstGeom>
        </p:spPr>
      </p:pic>
      <p:pic>
        <p:nvPicPr>
          <p:cNvPr id="6" name="Picture 5"/>
          <p:cNvPicPr>
            <a:picLocks noChangeAspect="1"/>
          </p:cNvPicPr>
          <p:nvPr/>
        </p:nvPicPr>
        <p:blipFill>
          <a:blip r:embed="rId4"/>
          <a:stretch>
            <a:fillRect/>
          </a:stretch>
        </p:blipFill>
        <p:spPr>
          <a:xfrm>
            <a:off x="6210927" y="766401"/>
            <a:ext cx="5973554" cy="1797239"/>
          </a:xfrm>
          <a:prstGeom prst="rect">
            <a:avLst/>
          </a:prstGeom>
        </p:spPr>
      </p:pic>
      <p:pic>
        <p:nvPicPr>
          <p:cNvPr id="7" name="Picture 6"/>
          <p:cNvPicPr>
            <a:picLocks noChangeAspect="1"/>
          </p:cNvPicPr>
          <p:nvPr/>
        </p:nvPicPr>
        <p:blipFill>
          <a:blip r:embed="rId5"/>
          <a:stretch>
            <a:fillRect/>
          </a:stretch>
        </p:blipFill>
        <p:spPr>
          <a:xfrm>
            <a:off x="2906280" y="3035284"/>
            <a:ext cx="6201640" cy="228632"/>
          </a:xfrm>
          <a:prstGeom prst="rect">
            <a:avLst/>
          </a:prstGeom>
        </p:spPr>
      </p:pic>
    </p:spTree>
    <p:extLst>
      <p:ext uri="{BB962C8B-B14F-4D97-AF65-F5344CB8AC3E}">
        <p14:creationId xmlns:p14="http://schemas.microsoft.com/office/powerpoint/2010/main" val="612610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55</a:t>
            </a:fld>
            <a:endParaRPr lang="en-US"/>
          </a:p>
        </p:txBody>
      </p:sp>
      <p:pic>
        <p:nvPicPr>
          <p:cNvPr id="3" name="Picture 2"/>
          <p:cNvPicPr>
            <a:picLocks noChangeAspect="1"/>
          </p:cNvPicPr>
          <p:nvPr/>
        </p:nvPicPr>
        <p:blipFill>
          <a:blip r:embed="rId2"/>
          <a:stretch>
            <a:fillRect/>
          </a:stretch>
        </p:blipFill>
        <p:spPr>
          <a:xfrm>
            <a:off x="3379273" y="367413"/>
            <a:ext cx="7363853" cy="6354062"/>
          </a:xfrm>
          <a:prstGeom prst="rect">
            <a:avLst/>
          </a:prstGeom>
        </p:spPr>
      </p:pic>
      <p:pic>
        <p:nvPicPr>
          <p:cNvPr id="4" name="Picture 3"/>
          <p:cNvPicPr>
            <a:picLocks noChangeAspect="1"/>
          </p:cNvPicPr>
          <p:nvPr/>
        </p:nvPicPr>
        <p:blipFill>
          <a:blip r:embed="rId3"/>
          <a:stretch>
            <a:fillRect/>
          </a:stretch>
        </p:blipFill>
        <p:spPr>
          <a:xfrm>
            <a:off x="2408768" y="114289"/>
            <a:ext cx="7573432" cy="152421"/>
          </a:xfrm>
          <a:prstGeom prst="rect">
            <a:avLst/>
          </a:prstGeom>
        </p:spPr>
      </p:pic>
    </p:spTree>
    <p:extLst>
      <p:ext uri="{BB962C8B-B14F-4D97-AF65-F5344CB8AC3E}">
        <p14:creationId xmlns:p14="http://schemas.microsoft.com/office/powerpoint/2010/main" val="454975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56</a:t>
            </a:fld>
            <a:endParaRPr lang="en-US"/>
          </a:p>
        </p:txBody>
      </p:sp>
      <p:pic>
        <p:nvPicPr>
          <p:cNvPr id="3" name="Picture 2"/>
          <p:cNvPicPr>
            <a:picLocks noChangeAspect="1"/>
          </p:cNvPicPr>
          <p:nvPr/>
        </p:nvPicPr>
        <p:blipFill>
          <a:blip r:embed="rId2"/>
          <a:stretch>
            <a:fillRect/>
          </a:stretch>
        </p:blipFill>
        <p:spPr>
          <a:xfrm>
            <a:off x="3239627" y="1545554"/>
            <a:ext cx="7087589" cy="4810796"/>
          </a:xfrm>
          <a:prstGeom prst="rect">
            <a:avLst/>
          </a:prstGeom>
        </p:spPr>
      </p:pic>
      <p:pic>
        <p:nvPicPr>
          <p:cNvPr id="4" name="Picture 3"/>
          <p:cNvPicPr>
            <a:picLocks noChangeAspect="1"/>
          </p:cNvPicPr>
          <p:nvPr/>
        </p:nvPicPr>
        <p:blipFill>
          <a:blip r:embed="rId3"/>
          <a:stretch>
            <a:fillRect/>
          </a:stretch>
        </p:blipFill>
        <p:spPr>
          <a:xfrm>
            <a:off x="2753784" y="1028008"/>
            <a:ext cx="7573432" cy="152421"/>
          </a:xfrm>
          <a:prstGeom prst="rect">
            <a:avLst/>
          </a:prstGeom>
        </p:spPr>
      </p:pic>
    </p:spTree>
    <p:extLst>
      <p:ext uri="{BB962C8B-B14F-4D97-AF65-F5344CB8AC3E}">
        <p14:creationId xmlns:p14="http://schemas.microsoft.com/office/powerpoint/2010/main" val="2232950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57</a:t>
            </a:fld>
            <a:endParaRPr lang="en-US"/>
          </a:p>
        </p:txBody>
      </p:sp>
      <p:pic>
        <p:nvPicPr>
          <p:cNvPr id="3" name="Picture 2"/>
          <p:cNvPicPr>
            <a:picLocks noChangeAspect="1"/>
          </p:cNvPicPr>
          <p:nvPr/>
        </p:nvPicPr>
        <p:blipFill>
          <a:blip r:embed="rId2"/>
          <a:stretch>
            <a:fillRect/>
          </a:stretch>
        </p:blipFill>
        <p:spPr>
          <a:xfrm>
            <a:off x="2539389" y="975975"/>
            <a:ext cx="6769712" cy="5562937"/>
          </a:xfrm>
          <a:prstGeom prst="rect">
            <a:avLst/>
          </a:prstGeom>
        </p:spPr>
      </p:pic>
      <p:pic>
        <p:nvPicPr>
          <p:cNvPr id="4" name="Picture 3"/>
          <p:cNvPicPr>
            <a:picLocks noChangeAspect="1"/>
          </p:cNvPicPr>
          <p:nvPr/>
        </p:nvPicPr>
        <p:blipFill>
          <a:blip r:embed="rId3"/>
          <a:stretch>
            <a:fillRect/>
          </a:stretch>
        </p:blipFill>
        <p:spPr>
          <a:xfrm>
            <a:off x="3233332" y="583833"/>
            <a:ext cx="5801535" cy="209579"/>
          </a:xfrm>
          <a:prstGeom prst="rect">
            <a:avLst/>
          </a:prstGeom>
        </p:spPr>
      </p:pic>
    </p:spTree>
    <p:extLst>
      <p:ext uri="{BB962C8B-B14F-4D97-AF65-F5344CB8AC3E}">
        <p14:creationId xmlns:p14="http://schemas.microsoft.com/office/powerpoint/2010/main" val="1162011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58</a:t>
            </a:fld>
            <a:endParaRPr lang="en-US"/>
          </a:p>
        </p:txBody>
      </p:sp>
      <p:pic>
        <p:nvPicPr>
          <p:cNvPr id="3" name="Picture 2"/>
          <p:cNvPicPr>
            <a:picLocks noChangeAspect="1"/>
          </p:cNvPicPr>
          <p:nvPr/>
        </p:nvPicPr>
        <p:blipFill>
          <a:blip r:embed="rId2"/>
          <a:stretch>
            <a:fillRect/>
          </a:stretch>
        </p:blipFill>
        <p:spPr>
          <a:xfrm>
            <a:off x="4249026" y="678901"/>
            <a:ext cx="6276669" cy="6042574"/>
          </a:xfrm>
          <a:prstGeom prst="rect">
            <a:avLst/>
          </a:prstGeom>
        </p:spPr>
      </p:pic>
      <p:pic>
        <p:nvPicPr>
          <p:cNvPr id="4" name="Picture 3"/>
          <p:cNvPicPr>
            <a:picLocks noChangeAspect="1"/>
          </p:cNvPicPr>
          <p:nvPr/>
        </p:nvPicPr>
        <p:blipFill>
          <a:blip r:embed="rId3"/>
          <a:stretch>
            <a:fillRect/>
          </a:stretch>
        </p:blipFill>
        <p:spPr>
          <a:xfrm>
            <a:off x="4543240" y="301610"/>
            <a:ext cx="2648320" cy="209579"/>
          </a:xfrm>
          <a:prstGeom prst="rect">
            <a:avLst/>
          </a:prstGeom>
        </p:spPr>
      </p:pic>
    </p:spTree>
    <p:extLst>
      <p:ext uri="{BB962C8B-B14F-4D97-AF65-F5344CB8AC3E}">
        <p14:creationId xmlns:p14="http://schemas.microsoft.com/office/powerpoint/2010/main" val="969208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59</a:t>
            </a:fld>
            <a:endParaRPr lang="en-US"/>
          </a:p>
        </p:txBody>
      </p:sp>
      <p:pic>
        <p:nvPicPr>
          <p:cNvPr id="3" name="Picture 2"/>
          <p:cNvPicPr>
            <a:picLocks noChangeAspect="1"/>
          </p:cNvPicPr>
          <p:nvPr/>
        </p:nvPicPr>
        <p:blipFill>
          <a:blip r:embed="rId2"/>
          <a:stretch>
            <a:fillRect/>
          </a:stretch>
        </p:blipFill>
        <p:spPr>
          <a:xfrm>
            <a:off x="1758336" y="681782"/>
            <a:ext cx="8802328" cy="6039693"/>
          </a:xfrm>
          <a:prstGeom prst="rect">
            <a:avLst/>
          </a:prstGeom>
        </p:spPr>
      </p:pic>
      <p:pic>
        <p:nvPicPr>
          <p:cNvPr id="4" name="Picture 3"/>
          <p:cNvPicPr>
            <a:picLocks noChangeAspect="1"/>
          </p:cNvPicPr>
          <p:nvPr/>
        </p:nvPicPr>
        <p:blipFill>
          <a:blip r:embed="rId3"/>
          <a:stretch>
            <a:fillRect/>
          </a:stretch>
        </p:blipFill>
        <p:spPr>
          <a:xfrm>
            <a:off x="2901495" y="392100"/>
            <a:ext cx="6516009" cy="181000"/>
          </a:xfrm>
          <a:prstGeom prst="rect">
            <a:avLst/>
          </a:prstGeom>
        </p:spPr>
      </p:pic>
    </p:spTree>
    <p:extLst>
      <p:ext uri="{BB962C8B-B14F-4D97-AF65-F5344CB8AC3E}">
        <p14:creationId xmlns:p14="http://schemas.microsoft.com/office/powerpoint/2010/main" val="3936173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6</a:t>
            </a:fld>
            <a:endParaRPr lang="en-US" dirty="0"/>
          </a:p>
        </p:txBody>
      </p:sp>
      <p:sp>
        <p:nvSpPr>
          <p:cNvPr id="7" name="Title 1"/>
          <p:cNvSpPr>
            <a:spLocks noGrp="1"/>
          </p:cNvSpPr>
          <p:nvPr>
            <p:ph type="title"/>
          </p:nvPr>
        </p:nvSpPr>
        <p:spPr>
          <a:xfrm>
            <a:off x="1066800" y="640080"/>
            <a:ext cx="10058400" cy="1143000"/>
          </a:xfrm>
        </p:spPr>
        <p:txBody>
          <a:bodyPr/>
          <a:lstStyle/>
          <a:p>
            <a:r>
              <a:rPr lang="en-US" dirty="0"/>
              <a:t>Introduction</a:t>
            </a:r>
          </a:p>
        </p:txBody>
      </p:sp>
      <p:grpSp>
        <p:nvGrpSpPr>
          <p:cNvPr id="23" name="Group 22"/>
          <p:cNvGrpSpPr/>
          <p:nvPr/>
        </p:nvGrpSpPr>
        <p:grpSpPr>
          <a:xfrm>
            <a:off x="8610600" y="640080"/>
            <a:ext cx="2363105" cy="5516245"/>
            <a:chOff x="8610600" y="640080"/>
            <a:chExt cx="2363105" cy="5516245"/>
          </a:xfrm>
        </p:grpSpPr>
        <p:sp>
          <p:nvSpPr>
            <p:cNvPr id="24" name="Rounded Rectangle 23"/>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624205" y="2609824"/>
              <a:ext cx="2349500" cy="3477875"/>
            </a:xfrm>
            <a:prstGeom prst="rect">
              <a:avLst/>
            </a:prstGeom>
            <a:noFill/>
          </p:spPr>
          <p:txBody>
            <a:bodyPr wrap="square" rtlCol="0">
              <a:spAutoFit/>
            </a:bodyPr>
            <a:lstStyle/>
            <a:p>
              <a:pPr algn="ctr"/>
              <a:r>
                <a:rPr lang="en-US" sz="2200" dirty="0">
                  <a:solidFill>
                    <a:schemeClr val="bg1"/>
                  </a:solidFill>
                </a:rPr>
                <a:t>The host star’s mass and luminosity affect the habitable zone, the system’s main sequence lifetime, and the detectability of the habitable zone due to instrumental limitations by the coronagraph.</a:t>
              </a:r>
            </a:p>
          </p:txBody>
        </p:sp>
      </p:grpSp>
      <p:sp>
        <p:nvSpPr>
          <p:cNvPr id="20" name="Oval 19"/>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6813" t="7333" r="19187" b="7333"/>
          <a:stretch>
            <a:fillRect/>
          </a:stretch>
        </p:blipFill>
        <p:spPr>
          <a:xfrm>
            <a:off x="8953135" y="849604"/>
            <a:ext cx="1691640" cy="1691640"/>
          </a:xfrm>
          <a:custGeom>
            <a:avLst/>
            <a:gdLst>
              <a:gd name="connsiteX0" fmla="*/ 1463040 w 2926080"/>
              <a:gd name="connsiteY0" fmla="*/ 0 h 2926080"/>
              <a:gd name="connsiteX1" fmla="*/ 2926080 w 2926080"/>
              <a:gd name="connsiteY1" fmla="*/ 1463040 h 2926080"/>
              <a:gd name="connsiteX2" fmla="*/ 1463040 w 2926080"/>
              <a:gd name="connsiteY2" fmla="*/ 2926080 h 2926080"/>
              <a:gd name="connsiteX3" fmla="*/ 0 w 2926080"/>
              <a:gd name="connsiteY3" fmla="*/ 1463040 h 2926080"/>
              <a:gd name="connsiteX4" fmla="*/ 1463040 w 2926080"/>
              <a:gd name="connsiteY4" fmla="*/ 0 h 292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926080">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 name="Picture 2"/>
          <p:cNvPicPr>
            <a:picLocks noChangeAspect="1"/>
          </p:cNvPicPr>
          <p:nvPr/>
        </p:nvPicPr>
        <p:blipFill>
          <a:blip r:embed="rId6"/>
          <a:stretch>
            <a:fillRect/>
          </a:stretch>
        </p:blipFill>
        <p:spPr>
          <a:xfrm>
            <a:off x="1129630" y="1618026"/>
            <a:ext cx="7385085" cy="4480560"/>
          </a:xfrm>
          <a:prstGeom prst="rect">
            <a:avLst/>
          </a:prstGeom>
        </p:spPr>
      </p:pic>
      <p:pic>
        <p:nvPicPr>
          <p:cNvPr id="16" name="Picture 15"/>
          <p:cNvPicPr>
            <a:picLocks noChangeAspect="1"/>
          </p:cNvPicPr>
          <p:nvPr/>
        </p:nvPicPr>
        <p:blipFill>
          <a:blip r:embed="rId7"/>
          <a:stretch>
            <a:fillRect/>
          </a:stretch>
        </p:blipFill>
        <p:spPr>
          <a:xfrm>
            <a:off x="1066145" y="1618026"/>
            <a:ext cx="7414280" cy="4538299"/>
          </a:xfrm>
          <a:prstGeom prst="rect">
            <a:avLst/>
          </a:prstGeom>
        </p:spPr>
      </p:pic>
    </p:spTree>
    <p:extLst>
      <p:ext uri="{BB962C8B-B14F-4D97-AF65-F5344CB8AC3E}">
        <p14:creationId xmlns:p14="http://schemas.microsoft.com/office/powerpoint/2010/main" val="278058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60</a:t>
            </a:fld>
            <a:endParaRPr lang="en-US"/>
          </a:p>
        </p:txBody>
      </p:sp>
      <p:pic>
        <p:nvPicPr>
          <p:cNvPr id="3" name="Picture 2"/>
          <p:cNvPicPr>
            <a:picLocks noChangeAspect="1"/>
          </p:cNvPicPr>
          <p:nvPr/>
        </p:nvPicPr>
        <p:blipFill>
          <a:blip r:embed="rId2"/>
          <a:stretch>
            <a:fillRect/>
          </a:stretch>
        </p:blipFill>
        <p:spPr>
          <a:xfrm>
            <a:off x="964592" y="1397000"/>
            <a:ext cx="10031439" cy="4476750"/>
          </a:xfrm>
          <a:prstGeom prst="rect">
            <a:avLst/>
          </a:prstGeom>
        </p:spPr>
      </p:pic>
      <p:pic>
        <p:nvPicPr>
          <p:cNvPr id="4" name="Picture 3"/>
          <p:cNvPicPr>
            <a:picLocks noChangeAspect="1"/>
          </p:cNvPicPr>
          <p:nvPr/>
        </p:nvPicPr>
        <p:blipFill>
          <a:blip r:embed="rId3"/>
          <a:stretch>
            <a:fillRect/>
          </a:stretch>
        </p:blipFill>
        <p:spPr>
          <a:xfrm>
            <a:off x="2722306" y="974700"/>
            <a:ext cx="6516009" cy="181000"/>
          </a:xfrm>
          <a:prstGeom prst="rect">
            <a:avLst/>
          </a:prstGeom>
        </p:spPr>
      </p:pic>
    </p:spTree>
    <p:extLst>
      <p:ext uri="{BB962C8B-B14F-4D97-AF65-F5344CB8AC3E}">
        <p14:creationId xmlns:p14="http://schemas.microsoft.com/office/powerpoint/2010/main" val="11176117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61</a:t>
            </a:fld>
            <a:endParaRPr lang="en-US"/>
          </a:p>
        </p:txBody>
      </p:sp>
      <p:pic>
        <p:nvPicPr>
          <p:cNvPr id="3" name="Picture 2"/>
          <p:cNvPicPr>
            <a:picLocks noChangeAspect="1"/>
          </p:cNvPicPr>
          <p:nvPr/>
        </p:nvPicPr>
        <p:blipFill>
          <a:blip r:embed="rId2"/>
          <a:stretch>
            <a:fillRect/>
          </a:stretch>
        </p:blipFill>
        <p:spPr>
          <a:xfrm>
            <a:off x="1012438" y="848765"/>
            <a:ext cx="4019012" cy="5690147"/>
          </a:xfrm>
          <a:prstGeom prst="rect">
            <a:avLst/>
          </a:prstGeom>
        </p:spPr>
      </p:pic>
      <p:pic>
        <p:nvPicPr>
          <p:cNvPr id="4" name="Picture 3"/>
          <p:cNvPicPr>
            <a:picLocks noChangeAspect="1"/>
          </p:cNvPicPr>
          <p:nvPr/>
        </p:nvPicPr>
        <p:blipFill>
          <a:blip r:embed="rId3"/>
          <a:stretch>
            <a:fillRect/>
          </a:stretch>
        </p:blipFill>
        <p:spPr>
          <a:xfrm>
            <a:off x="5190647" y="848765"/>
            <a:ext cx="6839905" cy="1105054"/>
          </a:xfrm>
          <a:prstGeom prst="rect">
            <a:avLst/>
          </a:prstGeom>
        </p:spPr>
      </p:pic>
      <p:pic>
        <p:nvPicPr>
          <p:cNvPr id="5" name="Picture 4"/>
          <p:cNvPicPr>
            <a:picLocks noChangeAspect="1"/>
          </p:cNvPicPr>
          <p:nvPr/>
        </p:nvPicPr>
        <p:blipFill>
          <a:blip r:embed="rId4"/>
          <a:stretch>
            <a:fillRect/>
          </a:stretch>
        </p:blipFill>
        <p:spPr>
          <a:xfrm>
            <a:off x="5190647" y="1953819"/>
            <a:ext cx="6944694" cy="2095792"/>
          </a:xfrm>
          <a:prstGeom prst="rect">
            <a:avLst/>
          </a:prstGeom>
        </p:spPr>
      </p:pic>
      <p:pic>
        <p:nvPicPr>
          <p:cNvPr id="6" name="Picture 5"/>
          <p:cNvPicPr>
            <a:picLocks noChangeAspect="1"/>
          </p:cNvPicPr>
          <p:nvPr/>
        </p:nvPicPr>
        <p:blipFill>
          <a:blip r:embed="rId5"/>
          <a:stretch>
            <a:fillRect/>
          </a:stretch>
        </p:blipFill>
        <p:spPr>
          <a:xfrm>
            <a:off x="3021944" y="415900"/>
            <a:ext cx="6516009" cy="181000"/>
          </a:xfrm>
          <a:prstGeom prst="rect">
            <a:avLst/>
          </a:prstGeom>
        </p:spPr>
      </p:pic>
    </p:spTree>
    <p:extLst>
      <p:ext uri="{BB962C8B-B14F-4D97-AF65-F5344CB8AC3E}">
        <p14:creationId xmlns:p14="http://schemas.microsoft.com/office/powerpoint/2010/main" val="20817413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62</a:t>
            </a:fld>
            <a:endParaRPr lang="en-US"/>
          </a:p>
        </p:txBody>
      </p:sp>
      <p:pic>
        <p:nvPicPr>
          <p:cNvPr id="3" name="Picture 2"/>
          <p:cNvPicPr>
            <a:picLocks noChangeAspect="1"/>
          </p:cNvPicPr>
          <p:nvPr/>
        </p:nvPicPr>
        <p:blipFill>
          <a:blip r:embed="rId2"/>
          <a:stretch>
            <a:fillRect/>
          </a:stretch>
        </p:blipFill>
        <p:spPr>
          <a:xfrm>
            <a:off x="2595074" y="310255"/>
            <a:ext cx="7001852" cy="6411220"/>
          </a:xfrm>
          <a:prstGeom prst="rect">
            <a:avLst/>
          </a:prstGeom>
        </p:spPr>
      </p:pic>
      <p:pic>
        <p:nvPicPr>
          <p:cNvPr id="4" name="Picture 3"/>
          <p:cNvPicPr>
            <a:picLocks noChangeAspect="1"/>
          </p:cNvPicPr>
          <p:nvPr/>
        </p:nvPicPr>
        <p:blipFill>
          <a:blip r:embed="rId3"/>
          <a:stretch>
            <a:fillRect/>
          </a:stretch>
        </p:blipFill>
        <p:spPr>
          <a:xfrm>
            <a:off x="2837995" y="129255"/>
            <a:ext cx="6516009" cy="181000"/>
          </a:xfrm>
          <a:prstGeom prst="rect">
            <a:avLst/>
          </a:prstGeom>
        </p:spPr>
      </p:pic>
    </p:spTree>
    <p:extLst>
      <p:ext uri="{BB962C8B-B14F-4D97-AF65-F5344CB8AC3E}">
        <p14:creationId xmlns:p14="http://schemas.microsoft.com/office/powerpoint/2010/main" val="30676634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63</a:t>
            </a:fld>
            <a:endParaRPr lang="en-US"/>
          </a:p>
        </p:txBody>
      </p:sp>
      <p:pic>
        <p:nvPicPr>
          <p:cNvPr id="3" name="Picture 2"/>
          <p:cNvPicPr>
            <a:picLocks noChangeAspect="1"/>
          </p:cNvPicPr>
          <p:nvPr/>
        </p:nvPicPr>
        <p:blipFill>
          <a:blip r:embed="rId2"/>
          <a:stretch>
            <a:fillRect/>
          </a:stretch>
        </p:blipFill>
        <p:spPr>
          <a:xfrm>
            <a:off x="2125174" y="94605"/>
            <a:ext cx="5021391" cy="6626870"/>
          </a:xfrm>
          <a:prstGeom prst="rect">
            <a:avLst/>
          </a:prstGeom>
        </p:spPr>
      </p:pic>
      <p:pic>
        <p:nvPicPr>
          <p:cNvPr id="4" name="Picture 3"/>
          <p:cNvPicPr>
            <a:picLocks noChangeAspect="1"/>
          </p:cNvPicPr>
          <p:nvPr/>
        </p:nvPicPr>
        <p:blipFill>
          <a:blip r:embed="rId3"/>
          <a:stretch>
            <a:fillRect/>
          </a:stretch>
        </p:blipFill>
        <p:spPr>
          <a:xfrm>
            <a:off x="7209730" y="2436800"/>
            <a:ext cx="4982270" cy="181000"/>
          </a:xfrm>
          <a:prstGeom prst="rect">
            <a:avLst/>
          </a:prstGeom>
        </p:spPr>
      </p:pic>
    </p:spTree>
    <p:extLst>
      <p:ext uri="{BB962C8B-B14F-4D97-AF65-F5344CB8AC3E}">
        <p14:creationId xmlns:p14="http://schemas.microsoft.com/office/powerpoint/2010/main" val="7555693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64</a:t>
            </a:fld>
            <a:endParaRPr lang="en-US"/>
          </a:p>
        </p:txBody>
      </p:sp>
      <p:grpSp>
        <p:nvGrpSpPr>
          <p:cNvPr id="3" name="Group 2"/>
          <p:cNvGrpSpPr/>
          <p:nvPr/>
        </p:nvGrpSpPr>
        <p:grpSpPr>
          <a:xfrm>
            <a:off x="2366733" y="1621567"/>
            <a:ext cx="7374167" cy="3901115"/>
            <a:chOff x="3585933" y="1983105"/>
            <a:chExt cx="7374167" cy="3901115"/>
          </a:xfrm>
        </p:grpSpPr>
        <p:sp>
          <p:nvSpPr>
            <p:cNvPr id="4" name="TextBox 3"/>
            <p:cNvSpPr txBox="1"/>
            <p:nvPr/>
          </p:nvSpPr>
          <p:spPr>
            <a:xfrm>
              <a:off x="3585933" y="4406892"/>
              <a:ext cx="7374167" cy="1477328"/>
            </a:xfrm>
            <a:prstGeom prst="rect">
              <a:avLst/>
            </a:prstGeom>
            <a:noFill/>
          </p:spPr>
          <p:txBody>
            <a:bodyPr wrap="square" rtlCol="0">
              <a:spAutoFit/>
            </a:bodyPr>
            <a:lstStyle/>
            <a:p>
              <a:r>
                <a:rPr lang="en-US" dirty="0">
                  <a:solidFill>
                    <a:schemeClr val="bg1"/>
                  </a:solidFill>
                </a:rPr>
                <a:t>Left: The closed HPD ADR cryostat. Center: The 40mK stage with the housing for measurement of waveguide MKID devices mounted. Right: Fixture to make resistance vs. temperature measurements down to 40 </a:t>
              </a:r>
              <a:r>
                <a:rPr lang="en-US" dirty="0" err="1">
                  <a:solidFill>
                    <a:schemeClr val="bg1"/>
                  </a:solidFill>
                </a:rPr>
                <a:t>mK</a:t>
              </a:r>
              <a:r>
                <a:rPr lang="en-US" dirty="0">
                  <a:solidFill>
                    <a:schemeClr val="bg1"/>
                  </a:solidFill>
                </a:rPr>
                <a:t> with an aluminum test structure mounted using wire bonds.</a:t>
              </a:r>
            </a:p>
            <a:p>
              <a:endParaRPr lang="en-US" dirty="0">
                <a:solidFill>
                  <a:schemeClr val="bg1"/>
                </a:solidFill>
              </a:endParaRPr>
            </a:p>
            <a:p>
              <a:r>
                <a:rPr lang="en-US" dirty="0">
                  <a:solidFill>
                    <a:schemeClr val="bg1"/>
                  </a:solidFill>
                </a:rPr>
                <a:t>Source: https://astro.uni-koeln.de/honingh/development-of-mkid</a:t>
              </a:r>
            </a:p>
          </p:txBody>
        </p:sp>
        <p:pic>
          <p:nvPicPr>
            <p:cNvPr id="5" name="Picture 2" descr="https://astro.uni-koeln.de/sites/astrophysics/_processed_/e/b/csm_mkid_adrbild_7e6c7a21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933" y="1983105"/>
              <a:ext cx="7374167" cy="22900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8586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65</a:t>
            </a:fld>
            <a:endParaRPr lang="en-US"/>
          </a:p>
        </p:txBody>
      </p:sp>
      <p:grpSp>
        <p:nvGrpSpPr>
          <p:cNvPr id="3" name="Group 2"/>
          <p:cNvGrpSpPr/>
          <p:nvPr/>
        </p:nvGrpSpPr>
        <p:grpSpPr>
          <a:xfrm>
            <a:off x="3211285" y="1572893"/>
            <a:ext cx="5160387" cy="4038095"/>
            <a:chOff x="5964813" y="1978524"/>
            <a:chExt cx="5160387" cy="4038095"/>
          </a:xfrm>
        </p:grpSpPr>
        <p:pic>
          <p:nvPicPr>
            <p:cNvPr id="4" name="Picture 6" descr="https://hamamatsu.magnet.fsu.edu/articles/images/emccdsfigure1.jpg"/>
            <p:cNvPicPr>
              <a:picLocks noChangeAspect="1" noChangeArrowheads="1"/>
            </p:cNvPicPr>
            <p:nvPr/>
          </p:nvPicPr>
          <p:blipFill rotWithShape="1">
            <a:blip r:embed="rId2">
              <a:extLst>
                <a:ext uri="{28A0092B-C50C-407E-A947-70E740481C1C}">
                  <a14:useLocalDpi xmlns:a14="http://schemas.microsoft.com/office/drawing/2010/main" val="0"/>
                </a:ext>
              </a:extLst>
            </a:blip>
            <a:srcRect r="24814"/>
            <a:stretch/>
          </p:blipFill>
          <p:spPr bwMode="auto">
            <a:xfrm>
              <a:off x="6098266" y="1978524"/>
              <a:ext cx="3358698" cy="2076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hamamatsu.magnet.fsu.edu/articles/images/emccdsfigu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465" y="4188736"/>
              <a:ext cx="3365499" cy="14119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64813" y="5647287"/>
              <a:ext cx="5160387" cy="369332"/>
            </a:xfrm>
            <a:prstGeom prst="rect">
              <a:avLst/>
            </a:prstGeom>
          </p:spPr>
          <p:txBody>
            <a:bodyPr wrap="none">
              <a:spAutoFit/>
            </a:bodyPr>
            <a:lstStyle/>
            <a:p>
              <a:r>
                <a:rPr lang="en-US" dirty="0">
                  <a:solidFill>
                    <a:schemeClr val="bg1"/>
                  </a:solidFill>
                </a:rPr>
                <a:t>Source: https://hamamatsu.magnet.fsu.edu/articles/emccds.html</a:t>
              </a:r>
            </a:p>
          </p:txBody>
        </p:sp>
        <p:sp>
          <p:nvSpPr>
            <p:cNvPr id="7" name="Rectangle 6"/>
            <p:cNvSpPr/>
            <p:nvPr/>
          </p:nvSpPr>
          <p:spPr>
            <a:xfrm>
              <a:off x="8997496" y="2001015"/>
              <a:ext cx="459468" cy="505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66770" y="5437416"/>
              <a:ext cx="670832" cy="152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0298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66</a:t>
            </a:fld>
            <a:endParaRPr lang="en-US"/>
          </a:p>
        </p:txBody>
      </p:sp>
      <p:pic>
        <p:nvPicPr>
          <p:cNvPr id="3" name="Picture 2"/>
          <p:cNvPicPr>
            <a:picLocks noChangeAspect="1"/>
          </p:cNvPicPr>
          <p:nvPr/>
        </p:nvPicPr>
        <p:blipFill>
          <a:blip r:embed="rId2"/>
          <a:stretch>
            <a:fillRect/>
          </a:stretch>
        </p:blipFill>
        <p:spPr>
          <a:xfrm>
            <a:off x="2571268" y="1344275"/>
            <a:ext cx="6897063" cy="4829849"/>
          </a:xfrm>
          <a:prstGeom prst="rect">
            <a:avLst/>
          </a:prstGeom>
        </p:spPr>
      </p:pic>
      <p:pic>
        <p:nvPicPr>
          <p:cNvPr id="4" name="Picture 3"/>
          <p:cNvPicPr>
            <a:picLocks noChangeAspect="1"/>
          </p:cNvPicPr>
          <p:nvPr/>
        </p:nvPicPr>
        <p:blipFill>
          <a:blip r:embed="rId3"/>
          <a:stretch>
            <a:fillRect/>
          </a:stretch>
        </p:blipFill>
        <p:spPr>
          <a:xfrm>
            <a:off x="4654334" y="703247"/>
            <a:ext cx="3086531" cy="219106"/>
          </a:xfrm>
          <a:prstGeom prst="rect">
            <a:avLst/>
          </a:prstGeom>
        </p:spPr>
      </p:pic>
    </p:spTree>
    <p:extLst>
      <p:ext uri="{BB962C8B-B14F-4D97-AF65-F5344CB8AC3E}">
        <p14:creationId xmlns:p14="http://schemas.microsoft.com/office/powerpoint/2010/main" val="3157380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67</a:t>
            </a:fld>
            <a:endParaRPr lang="en-US"/>
          </a:p>
        </p:txBody>
      </p:sp>
      <p:pic>
        <p:nvPicPr>
          <p:cNvPr id="4" name="Picture 3"/>
          <p:cNvPicPr>
            <a:picLocks noChangeAspect="1"/>
          </p:cNvPicPr>
          <p:nvPr/>
        </p:nvPicPr>
        <p:blipFill>
          <a:blip r:embed="rId2"/>
          <a:stretch>
            <a:fillRect/>
          </a:stretch>
        </p:blipFill>
        <p:spPr>
          <a:xfrm>
            <a:off x="171234" y="741347"/>
            <a:ext cx="3086531" cy="219106"/>
          </a:xfrm>
          <a:prstGeom prst="rect">
            <a:avLst/>
          </a:prstGeom>
        </p:spPr>
      </p:pic>
      <p:pic>
        <p:nvPicPr>
          <p:cNvPr id="5" name="Picture 4"/>
          <p:cNvPicPr>
            <a:picLocks noChangeAspect="1"/>
          </p:cNvPicPr>
          <p:nvPr/>
        </p:nvPicPr>
        <p:blipFill>
          <a:blip r:embed="rId3"/>
          <a:stretch>
            <a:fillRect/>
          </a:stretch>
        </p:blipFill>
        <p:spPr>
          <a:xfrm>
            <a:off x="3893722" y="478907"/>
            <a:ext cx="4862006" cy="6060005"/>
          </a:xfrm>
          <a:prstGeom prst="rect">
            <a:avLst/>
          </a:prstGeom>
        </p:spPr>
      </p:pic>
    </p:spTree>
    <p:extLst>
      <p:ext uri="{BB962C8B-B14F-4D97-AF65-F5344CB8AC3E}">
        <p14:creationId xmlns:p14="http://schemas.microsoft.com/office/powerpoint/2010/main" val="2498551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68</a:t>
            </a:fld>
            <a:endParaRPr lang="en-US"/>
          </a:p>
        </p:txBody>
      </p:sp>
      <p:pic>
        <p:nvPicPr>
          <p:cNvPr id="11" name="Picture 10"/>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158362" y="786852"/>
            <a:ext cx="1774030" cy="1776104"/>
          </a:xfrm>
          <a:prstGeom prst="rect">
            <a:avLst/>
          </a:prstGeom>
          <a:gradFill flip="none" rotWithShape="1">
            <a:gsLst>
              <a:gs pos="10000">
                <a:srgbClr val="FF99FF"/>
              </a:gs>
              <a:gs pos="75000">
                <a:srgbClr val="FF0000"/>
              </a:gs>
            </a:gsLst>
            <a:path path="circle">
              <a:fillToRect l="50000" t="50000" r="50000" b="50000"/>
            </a:path>
            <a:tileRect/>
          </a:gradFill>
        </p:spPr>
      </p:pic>
      <p:pic>
        <p:nvPicPr>
          <p:cNvPr id="16" name="Picture 15"/>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4562480" y="2683549"/>
            <a:ext cx="1774030" cy="1776104"/>
          </a:xfrm>
          <a:prstGeom prst="rect">
            <a:avLst/>
          </a:prstGeom>
          <a:gradFill flip="none" rotWithShape="1">
            <a:gsLst>
              <a:gs pos="10000">
                <a:srgbClr val="FFCC00"/>
              </a:gs>
              <a:gs pos="75000">
                <a:srgbClr val="FF0000"/>
              </a:gs>
            </a:gsLst>
            <a:path path="circle">
              <a:fillToRect l="50000" t="50000" r="50000" b="50000"/>
            </a:path>
            <a:tileRect/>
          </a:gradFill>
        </p:spPr>
      </p:pic>
      <p:pic>
        <p:nvPicPr>
          <p:cNvPr id="17" name="Picture 16"/>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158362" y="2683549"/>
            <a:ext cx="1774030" cy="1776104"/>
          </a:xfrm>
          <a:prstGeom prst="rect">
            <a:avLst/>
          </a:prstGeom>
          <a:gradFill flip="none" rotWithShape="1">
            <a:gsLst>
              <a:gs pos="10000">
                <a:srgbClr val="CC66FF"/>
              </a:gs>
              <a:gs pos="75000">
                <a:srgbClr val="002060"/>
              </a:gs>
            </a:gsLst>
            <a:path path="circle">
              <a:fillToRect l="50000" t="50000" r="50000" b="50000"/>
            </a:path>
            <a:tileRect/>
          </a:gradFill>
        </p:spPr>
      </p:pic>
      <p:pic>
        <p:nvPicPr>
          <p:cNvPr id="18" name="Picture 17"/>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4559879" y="786852"/>
            <a:ext cx="1774030" cy="1776104"/>
          </a:xfrm>
          <a:prstGeom prst="rect">
            <a:avLst/>
          </a:prstGeom>
          <a:gradFill flip="none" rotWithShape="1">
            <a:gsLst>
              <a:gs pos="10000">
                <a:srgbClr val="ABFFE9"/>
              </a:gs>
              <a:gs pos="75000">
                <a:srgbClr val="0070C0"/>
              </a:gs>
            </a:gsLst>
            <a:path path="circle">
              <a:fillToRect l="50000" t="50000" r="50000" b="50000"/>
            </a:path>
            <a:tileRect/>
          </a:gradFill>
        </p:spPr>
      </p:pic>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560972" y="1244052"/>
            <a:ext cx="457200" cy="4572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3806" y="1244052"/>
            <a:ext cx="457200" cy="457200"/>
          </a:xfrm>
          <a:prstGeom prst="rect">
            <a:avLst/>
          </a:prstGeom>
        </p:spPr>
      </p:pic>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1244052"/>
            <a:ext cx="455634" cy="457200"/>
          </a:xfrm>
          <a:prstGeom prst="rect">
            <a:avLst/>
          </a:prstGeom>
        </p:spPr>
      </p:pic>
      <p:pic>
        <p:nvPicPr>
          <p:cNvPr id="22" name="Picture 2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9018172" y="1244052"/>
            <a:ext cx="455634" cy="457200"/>
          </a:xfrm>
          <a:prstGeom prst="rect">
            <a:avLst/>
          </a:prstGeom>
        </p:spPr>
      </p:pic>
      <p:pic>
        <p:nvPicPr>
          <p:cNvPr id="24" name="Picture 2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560972" y="2360704"/>
            <a:ext cx="457200" cy="457200"/>
          </a:xfrm>
          <a:prstGeom prst="rect">
            <a:avLst/>
          </a:prstGeom>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2360704"/>
            <a:ext cx="455634" cy="457200"/>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8172" y="2360704"/>
            <a:ext cx="455634" cy="457200"/>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60972" y="3343001"/>
            <a:ext cx="457200" cy="457200"/>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3343001"/>
            <a:ext cx="455634" cy="45720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05338" y="4223216"/>
            <a:ext cx="455634" cy="457200"/>
          </a:xfrm>
          <a:prstGeom prst="rect">
            <a:avLst/>
          </a:prstGeom>
        </p:spPr>
      </p:pic>
      <p:pic>
        <p:nvPicPr>
          <p:cNvPr id="19" name="Picture 18"/>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4562480" y="4580246"/>
            <a:ext cx="1774030" cy="1776104"/>
          </a:xfrm>
          <a:prstGeom prst="rect">
            <a:avLst/>
          </a:prstGeom>
          <a:gradFill flip="none" rotWithShape="1">
            <a:gsLst>
              <a:gs pos="10000">
                <a:srgbClr val="00FF00"/>
              </a:gs>
              <a:gs pos="75000">
                <a:schemeClr val="accent6">
                  <a:lumMod val="50000"/>
                </a:schemeClr>
              </a:gs>
            </a:gsLst>
            <a:path path="circle">
              <a:fillToRect l="50000" t="50000" r="50000" b="50000"/>
            </a:path>
            <a:tileRect/>
          </a:gradFill>
        </p:spPr>
      </p:pic>
      <p:pic>
        <p:nvPicPr>
          <p:cNvPr id="23" name="Picture 22"/>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158362" y="4580246"/>
            <a:ext cx="1774030" cy="1776104"/>
          </a:xfrm>
          <a:prstGeom prst="rect">
            <a:avLst/>
          </a:prstGeom>
          <a:gradFill flip="none" rotWithShape="1">
            <a:gsLst>
              <a:gs pos="10000">
                <a:srgbClr val="FF0000"/>
              </a:gs>
              <a:gs pos="75000">
                <a:srgbClr val="800000"/>
              </a:gs>
            </a:gsLst>
            <a:path path="circle">
              <a:fillToRect l="50000" t="50000" r="50000" b="50000"/>
            </a:path>
            <a:tileRect/>
          </a:gradFill>
        </p:spPr>
      </p:pic>
      <p:pic>
        <p:nvPicPr>
          <p:cNvPr id="25" name="Picture 24"/>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134302" y="4580246"/>
            <a:ext cx="1774030" cy="1776104"/>
          </a:xfrm>
          <a:prstGeom prst="rect">
            <a:avLst/>
          </a:prstGeom>
          <a:gradFill flip="none" rotWithShape="1">
            <a:gsLst>
              <a:gs pos="10000">
                <a:srgbClr val="FFFF00"/>
              </a:gs>
              <a:gs pos="75000">
                <a:schemeClr val="accent4">
                  <a:lumMod val="50000"/>
                </a:schemeClr>
              </a:gs>
            </a:gsLst>
            <a:path path="circle">
              <a:fillToRect l="50000" t="50000" r="50000" b="50000"/>
            </a:path>
            <a:tileRect/>
          </a:gradFill>
        </p:spPr>
      </p:pic>
      <p:pic>
        <p:nvPicPr>
          <p:cNvPr id="29" name="Picture 28"/>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9938099" y="3343001"/>
            <a:ext cx="1774030" cy="1776104"/>
          </a:xfrm>
          <a:prstGeom prst="rect">
            <a:avLst/>
          </a:prstGeom>
          <a:gradFill flip="none" rotWithShape="1">
            <a:gsLst>
              <a:gs pos="10000">
                <a:srgbClr val="00B0F0"/>
              </a:gs>
              <a:gs pos="75000">
                <a:srgbClr val="0000FF"/>
              </a:gs>
            </a:gsLst>
            <a:path path="circle">
              <a:fillToRect l="50000" t="50000" r="50000" b="50000"/>
            </a:path>
            <a:tileRect/>
          </a:gradFill>
        </p:spPr>
      </p:pic>
      <p:pic>
        <p:nvPicPr>
          <p:cNvPr id="31" name="Picture 30"/>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9929440" y="1695575"/>
            <a:ext cx="1774030" cy="1776104"/>
          </a:xfrm>
          <a:prstGeom prst="rect">
            <a:avLst/>
          </a:prstGeom>
          <a:gradFill flip="none" rotWithShape="1">
            <a:gsLst>
              <a:gs pos="10000">
                <a:schemeClr val="accent4">
                  <a:lumMod val="60000"/>
                  <a:lumOff val="40000"/>
                </a:schemeClr>
              </a:gs>
              <a:gs pos="75000">
                <a:schemeClr val="accent4">
                  <a:lumMod val="50000"/>
                </a:schemeClr>
              </a:gs>
            </a:gsLst>
            <a:path path="circle">
              <a:fillToRect l="50000" t="50000" r="50000" b="50000"/>
            </a:path>
            <a:tileRect/>
          </a:gradFill>
        </p:spPr>
      </p:pic>
    </p:spTree>
    <p:extLst>
      <p:ext uri="{BB962C8B-B14F-4D97-AF65-F5344CB8AC3E}">
        <p14:creationId xmlns:p14="http://schemas.microsoft.com/office/powerpoint/2010/main" val="3960485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a:t>Detection Methods</a:t>
            </a:r>
          </a:p>
        </p:txBody>
      </p:sp>
      <p:sp>
        <p:nvSpPr>
          <p:cNvPr id="4" name="Slide Number Placeholder 3"/>
          <p:cNvSpPr>
            <a:spLocks noGrp="1"/>
          </p:cNvSpPr>
          <p:nvPr>
            <p:ph type="sldNum" sz="quarter" idx="12"/>
          </p:nvPr>
        </p:nvSpPr>
        <p:spPr/>
        <p:txBody>
          <a:bodyPr/>
          <a:lstStyle/>
          <a:p>
            <a:fld id="{97EEAD57-C313-46C1-9911-8FCD684D755A}" type="slidenum">
              <a:rPr lang="en-US" smtClean="0"/>
              <a:pPr/>
              <a:t>7</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979814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7EEAD57-C313-46C1-9911-8FCD684D755A}" type="slidenum">
              <a:rPr lang="en-US" smtClean="0"/>
              <a:pPr/>
              <a:t>8</a:t>
            </a:fld>
            <a:endParaRPr lang="en-US" dirty="0"/>
          </a:p>
        </p:txBody>
      </p:sp>
      <p:graphicFrame>
        <p:nvGraphicFramePr>
          <p:cNvPr id="12" name="Chart 11"/>
          <p:cNvGraphicFramePr/>
          <p:nvPr>
            <p:extLst>
              <p:ext uri="{D42A27DB-BD31-4B8C-83A1-F6EECF244321}">
                <p14:modId xmlns:p14="http://schemas.microsoft.com/office/powerpoint/2010/main" val="3281587186"/>
              </p:ext>
            </p:extLst>
          </p:nvPr>
        </p:nvGraphicFramePr>
        <p:xfrm>
          <a:off x="0" y="1552576"/>
          <a:ext cx="12191999" cy="5305424"/>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p:cNvSpPr>
            <a:spLocks noGrp="1"/>
          </p:cNvSpPr>
          <p:nvPr>
            <p:ph type="title"/>
          </p:nvPr>
        </p:nvSpPr>
        <p:spPr>
          <a:xfrm>
            <a:off x="1066800" y="640080"/>
            <a:ext cx="10058400" cy="1143000"/>
          </a:xfrm>
        </p:spPr>
        <p:txBody>
          <a:bodyPr/>
          <a:lstStyle/>
          <a:p>
            <a:r>
              <a:rPr lang="en-US" dirty="0"/>
              <a:t>Detection Methods</a:t>
            </a:r>
          </a:p>
        </p:txBody>
      </p:sp>
      <p:pic>
        <p:nvPicPr>
          <p:cNvPr id="6146" name="Picture 2" descr="https://upload.wikimedia.org/wikipedia/commons/4/45/Kepler_Space_Telescope_spacecraft_model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5250" y="4393257"/>
            <a:ext cx="1435099" cy="1572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rot="8918296">
            <a:off x="886606" y="1988502"/>
            <a:ext cx="2961800" cy="1684363"/>
          </a:xfrm>
          <a:prstGeom prst="rect">
            <a:avLst/>
          </a:prstGeom>
        </p:spPr>
      </p:pic>
      <p:sp>
        <p:nvSpPr>
          <p:cNvPr id="17" name="TextBox 16"/>
          <p:cNvSpPr txBox="1"/>
          <p:nvPr/>
        </p:nvSpPr>
        <p:spPr>
          <a:xfrm>
            <a:off x="1346200" y="3238500"/>
            <a:ext cx="673582" cy="461665"/>
          </a:xfrm>
          <a:prstGeom prst="rect">
            <a:avLst/>
          </a:prstGeom>
          <a:noFill/>
        </p:spPr>
        <p:txBody>
          <a:bodyPr wrap="none" rtlCol="0">
            <a:spAutoFit/>
          </a:bodyPr>
          <a:lstStyle/>
          <a:p>
            <a:r>
              <a:rPr lang="en-US" sz="2400" dirty="0">
                <a:solidFill>
                  <a:schemeClr val="bg1"/>
                </a:solidFill>
              </a:rPr>
              <a:t>TESS</a:t>
            </a:r>
          </a:p>
        </p:txBody>
      </p:sp>
      <p:sp>
        <p:nvSpPr>
          <p:cNvPr id="18" name="TextBox 17"/>
          <p:cNvSpPr txBox="1"/>
          <p:nvPr/>
        </p:nvSpPr>
        <p:spPr>
          <a:xfrm>
            <a:off x="1788543" y="5358437"/>
            <a:ext cx="846707" cy="461665"/>
          </a:xfrm>
          <a:prstGeom prst="rect">
            <a:avLst/>
          </a:prstGeom>
          <a:noFill/>
        </p:spPr>
        <p:txBody>
          <a:bodyPr wrap="none" rtlCol="0">
            <a:spAutoFit/>
          </a:bodyPr>
          <a:lstStyle/>
          <a:p>
            <a:r>
              <a:rPr lang="en-US" sz="2400" dirty="0">
                <a:solidFill>
                  <a:schemeClr val="bg1"/>
                </a:solidFill>
              </a:rPr>
              <a:t>Kepler</a:t>
            </a:r>
          </a:p>
        </p:txBody>
      </p:sp>
      <p:pic>
        <p:nvPicPr>
          <p:cNvPr id="6148" name="Picture 4" descr="https://www.keckobservatory.org/wp-content/uploads/2019/02/Keck-Andrew-Hara-06-1024x69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53711" y1="76109" x2="52832" y2="72532"/>
                        <a14:foregroundMark x1="48633" y1="75393" x2="52148" y2="83691"/>
                        <a14:foregroundMark x1="38281" y1="89986" x2="38770" y2="88984"/>
                        <a14:foregroundMark x1="37402" y1="90701" x2="35449" y2="90272"/>
                        <a14:foregroundMark x1="36133" y1="83548" x2="36230" y2="81974"/>
                        <a14:foregroundMark x1="36426" y1="82260" x2="39160" y2="78827"/>
                        <a14:foregroundMark x1="26758" y1="59514" x2="36914" y2="82403"/>
                        <a14:foregroundMark x1="55176" y1="69671" x2="57227" y2="72532"/>
                        <a14:foregroundMark x1="58203" y1="74678" x2="58691" y2="74392"/>
                        <a14:foregroundMark x1="58691" y1="74678" x2="58789" y2="76252"/>
                        <a14:foregroundMark x1="57031" y1="70672" x2="57031" y2="70672"/>
                        <a14:foregroundMark x1="55176" y1="68956" x2="54492" y2="68670"/>
                        <a14:foregroundMark x1="47559" y1="66524" x2="49023" y2="67382"/>
                        <a14:foregroundMark x1="47461" y1="66810" x2="46289" y2="67096"/>
                        <a14:foregroundMark x1="35254" y1="87697" x2="35449" y2="89843"/>
                        <a14:foregroundMark x1="38672" y1="90844" x2="59277" y2="91273"/>
                        <a14:foregroundMark x1="59570" y1="91130" x2="59961" y2="91416"/>
                        <a14:foregroundMark x1="60254" y1="91559" x2="60449" y2="91559"/>
                        <a14:foregroundMark x1="24219" y1="53505" x2="25977" y2="57654"/>
                        <a14:foregroundMark x1="72852" y1="25608" x2="64648" y2="46066"/>
                        <a14:foregroundMark x1="18652" y1="40486" x2="15918" y2="34049"/>
                        <a14:foregroundMark x1="10547" y1="21459" x2="16016" y2="34192"/>
                        <a14:foregroundMark x1="4590" y1="7439" x2="10254" y2="20744"/>
                        <a14:backgroundMark x1="75000" y1="92561" x2="79297" y2="46781"/>
                        <a14:backgroundMark x1="62598" y1="91702" x2="68164" y2="58226"/>
                        <a14:backgroundMark x1="48730" y1="47926" x2="34961" y2="54363"/>
                        <a14:backgroundMark x1="20508" y1="61803" x2="29883" y2="83834"/>
                        <a14:backgroundMark x1="60742" y1="91416" x2="59863" y2="90701"/>
                        <a14:backgroundMark x1="35840" y1="82117" x2="35840" y2="82546"/>
                        <a14:backgroundMark x1="35840" y1="82833" x2="35840" y2="83119"/>
                        <a14:backgroundMark x1="36035" y1="81545" x2="36230" y2="81831"/>
                        <a14:backgroundMark x1="37012" y1="91273" x2="63379" y2="91989"/>
                        <a14:backgroundMark x1="29492" y1="57225" x2="39648" y2="75680"/>
                        <a14:backgroundMark x1="35938" y1="79542" x2="32715" y2="72389"/>
                        <a14:backgroundMark x1="32617" y1="72246" x2="28320" y2="62089"/>
                      </a14:backgroundRemoval>
                    </a14:imgEffect>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474784" y="-343173"/>
            <a:ext cx="4933948" cy="336799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604165" y="2589843"/>
            <a:ext cx="675185" cy="461665"/>
          </a:xfrm>
          <a:prstGeom prst="rect">
            <a:avLst/>
          </a:prstGeom>
          <a:noFill/>
        </p:spPr>
        <p:txBody>
          <a:bodyPr wrap="none" rtlCol="0">
            <a:spAutoFit/>
          </a:bodyPr>
          <a:lstStyle/>
          <a:p>
            <a:r>
              <a:rPr lang="en-US" sz="2400" dirty="0">
                <a:solidFill>
                  <a:schemeClr val="bg1"/>
                </a:solidFill>
              </a:rPr>
              <a:t>Keck</a:t>
            </a:r>
          </a:p>
        </p:txBody>
      </p:sp>
      <p:pic>
        <p:nvPicPr>
          <p:cNvPr id="6152" name="Picture 8" descr="The Subaru Telescop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71900" y1="79600" x2="72700" y2="81467"/>
                        <a14:foregroundMark x1="54900" y1="39733" x2="55600" y2="32400"/>
                        <a14:foregroundMark x1="55300" y1="33200" x2="55600" y2="31600"/>
                        <a14:backgroundMark x1="54700" y1="35733" x2="54200" y2="38933"/>
                        <a14:backgroundMark x1="65000" y1="52000" x2="65000" y2="50533"/>
                        <a14:backgroundMark x1="40700" y1="30000" x2="41600" y2="29867"/>
                      </a14:backgroundRemoval>
                    </a14:imgEffect>
                  </a14:imgLayer>
                </a14:imgProps>
              </a:ext>
              <a:ext uri="{28A0092B-C50C-407E-A947-70E740481C1C}">
                <a14:useLocalDpi xmlns:a14="http://schemas.microsoft.com/office/drawing/2010/main" val="0"/>
              </a:ext>
            </a:extLst>
          </a:blip>
          <a:srcRect/>
          <a:stretch>
            <a:fillRect/>
          </a:stretch>
        </p:blipFill>
        <p:spPr bwMode="auto">
          <a:xfrm>
            <a:off x="6180706" y="223016"/>
            <a:ext cx="2907681" cy="218076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178331" y="2044104"/>
            <a:ext cx="912429" cy="461665"/>
          </a:xfrm>
          <a:prstGeom prst="rect">
            <a:avLst/>
          </a:prstGeom>
          <a:noFill/>
        </p:spPr>
        <p:txBody>
          <a:bodyPr wrap="none" rtlCol="0">
            <a:spAutoFit/>
          </a:bodyPr>
          <a:lstStyle/>
          <a:p>
            <a:r>
              <a:rPr lang="en-US" sz="2400" dirty="0">
                <a:solidFill>
                  <a:schemeClr val="bg1"/>
                </a:solidFill>
              </a:rPr>
              <a:t>Subaru</a:t>
            </a:r>
          </a:p>
        </p:txBody>
      </p:sp>
      <p:sp>
        <p:nvSpPr>
          <p:cNvPr id="16" name="Rectangle 15"/>
          <p:cNvSpPr/>
          <p:nvPr/>
        </p:nvSpPr>
        <p:spPr>
          <a:xfrm>
            <a:off x="3701144" y="6263140"/>
            <a:ext cx="1828800" cy="55154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a:off x="5696857" y="6277429"/>
            <a:ext cx="4199617" cy="55154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154" name="Picture 10" descr="https://m3eng.com/wp-content/uploads/kmtnet_saao5.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9000" l="10000" r="94400">
                        <a14:foregroundMark x1="38400" y1="51000" x2="41867" y2="48600"/>
                        <a14:foregroundMark x1="33467" y1="45200" x2="29733" y2="56600"/>
                        <a14:foregroundMark x1="33467" y1="41800" x2="35067" y2="40600"/>
                        <a14:foregroundMark x1="63067" y1="63800" x2="74267" y2="62600"/>
                        <a14:foregroundMark x1="79067" y1="86200" x2="78800" y2="85000"/>
                        <a14:foregroundMark x1="76267" y1="87000" x2="64933" y2="85400"/>
                        <a14:foregroundMark x1="60933" y1="86800" x2="63733" y2="85400"/>
                        <a14:foregroundMark x1="59600" y1="86800" x2="44933" y2="84400"/>
                        <a14:foregroundMark x1="87867" y1="85000" x2="89733" y2="85600"/>
                        <a14:foregroundMark x1="86400" y1="85400" x2="87333" y2="85000"/>
                        <a14:foregroundMark x1="89733" y1="83800" x2="90000" y2="83800"/>
                        <a14:backgroundMark x1="18800" y1="50200" x2="23067" y2="43200"/>
                        <a14:backgroundMark x1="65467" y1="47200" x2="70267" y2="57000"/>
                        <a14:backgroundMark x1="13067" y1="75400" x2="15733" y2="75600"/>
                      </a14:backgroundRemoval>
                    </a14:imgEffect>
                  </a14:imgLayer>
                </a14:imgProps>
              </a:ext>
              <a:ext uri="{28A0092B-C50C-407E-A947-70E740481C1C}">
                <a14:useLocalDpi xmlns:a14="http://schemas.microsoft.com/office/drawing/2010/main" val="0"/>
              </a:ext>
            </a:extLst>
          </a:blip>
          <a:srcRect/>
          <a:stretch>
            <a:fillRect/>
          </a:stretch>
        </p:blipFill>
        <p:spPr bwMode="auto">
          <a:xfrm>
            <a:off x="10052957" y="4123403"/>
            <a:ext cx="1930052" cy="128670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566065" y="5247534"/>
            <a:ext cx="931665" cy="461665"/>
          </a:xfrm>
          <a:prstGeom prst="rect">
            <a:avLst/>
          </a:prstGeom>
          <a:noFill/>
        </p:spPr>
        <p:txBody>
          <a:bodyPr wrap="none" rtlCol="0">
            <a:spAutoFit/>
          </a:bodyPr>
          <a:lstStyle/>
          <a:p>
            <a:r>
              <a:rPr lang="en-US" sz="2400" dirty="0" err="1">
                <a:solidFill>
                  <a:schemeClr val="bg1"/>
                </a:solidFill>
              </a:rPr>
              <a:t>KMTNet</a:t>
            </a:r>
            <a:endParaRPr lang="en-US" sz="2400" dirty="0">
              <a:solidFill>
                <a:schemeClr val="bg1"/>
              </a:solidFill>
            </a:endParaRP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5850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graphicEl>
                                              <a:chart seriesIdx="-4" categoryIdx="0" bldStep="category"/>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graphicEl>
                                              <a:chart seriesIdx="-3" categoryIdx="-3" bldStep="gridLegend"/>
                                            </p:graphic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graphicEl>
                                              <a:chart seriesIdx="-4" categoryIdx="1" bldStep="category"/>
                                            </p:graphic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graphicEl>
                                              <a:chart seriesIdx="-4" categoryIdx="2" bldStep="category"/>
                                            </p:graphic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graphicEl>
                                              <a:chart seriesIdx="-4" categoryIdx="3" bldStep="category"/>
                                            </p:graphic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graphicEl>
                                              <a:chart seriesIdx="-4" categoryIdx="4" bldStep="category"/>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graphicEl>
                                              <a:chart seriesIdx="-4" categoryIdx="5"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category"/>
        </p:bldSub>
      </p:bldGraphic>
      <p:bldGraphic spid="12" grpId="1" uiExpand="1">
        <p:bldSub>
          <a:bldChart bld="category"/>
        </p:bldSub>
      </p:bldGraphic>
      <p:bldP spid="17" grpId="0"/>
      <p:bldP spid="18" grpId="0"/>
      <p:bldP spid="20" grpId="0"/>
      <p:bldP spid="23" grpId="0"/>
      <p:bldP spid="16" grpId="0" animBg="1"/>
      <p:bldP spid="25"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Detection Methods: Transit</a:t>
            </a:r>
          </a:p>
        </p:txBody>
      </p:sp>
      <p:sp>
        <p:nvSpPr>
          <p:cNvPr id="3" name="Slide Number Placeholder 2"/>
          <p:cNvSpPr>
            <a:spLocks noGrp="1"/>
          </p:cNvSpPr>
          <p:nvPr>
            <p:ph type="sldNum" sz="quarter" idx="12"/>
          </p:nvPr>
        </p:nvSpPr>
        <p:spPr/>
        <p:txBody>
          <a:bodyPr/>
          <a:lstStyle/>
          <a:p>
            <a:fld id="{97EEAD57-C313-46C1-9911-8FCD684D755A}" type="slidenum">
              <a:rPr lang="en-US" smtClean="0"/>
              <a:pPr/>
              <a:t>9</a:t>
            </a:fld>
            <a:endParaRPr lang="en-US" dirty="0"/>
          </a:p>
        </p:txBody>
      </p:sp>
      <p:sp>
        <p:nvSpPr>
          <p:cNvPr id="4" name="Oval 3"/>
          <p:cNvSpPr/>
          <p:nvPr/>
        </p:nvSpPr>
        <p:spPr>
          <a:xfrm>
            <a:off x="4966725" y="1783081"/>
            <a:ext cx="2258552" cy="2258550"/>
          </a:xfrm>
          <a:prstGeom prst="ellipse">
            <a:avLst/>
          </a:prstGeom>
          <a:solidFill>
            <a:srgbClr val="F2E10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p:cNvSpPr/>
          <p:nvPr/>
        </p:nvSpPr>
        <p:spPr>
          <a:xfrm>
            <a:off x="1524000" y="2222244"/>
            <a:ext cx="9144000" cy="1380225"/>
          </a:xfrm>
          <a:prstGeom prst="arc">
            <a:avLst>
              <a:gd name="adj1" fmla="val 19972723"/>
              <a:gd name="adj2" fmla="val 12470043"/>
            </a:avLst>
          </a:prstGeom>
          <a:noFill/>
          <a:ln w="12700">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18898" y="3358054"/>
            <a:ext cx="451710" cy="451710"/>
          </a:xfrm>
          <a:prstGeom prst="ellipse">
            <a:avLst/>
          </a:prstGeom>
          <a:gradFill flip="none" rotWithShape="1">
            <a:gsLst>
              <a:gs pos="39000">
                <a:srgbClr val="2D7977">
                  <a:shade val="30000"/>
                  <a:satMod val="115000"/>
                </a:srgbClr>
              </a:gs>
              <a:gs pos="64000">
                <a:srgbClr val="2D7977">
                  <a:shade val="67500"/>
                  <a:satMod val="115000"/>
                </a:srgbClr>
              </a:gs>
              <a:gs pos="100000">
                <a:srgbClr val="ABFFE9"/>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70144" y="3377137"/>
            <a:ext cx="451710" cy="451710"/>
          </a:xfrm>
          <a:prstGeom prst="ellipse">
            <a:avLst/>
          </a:prstGeom>
          <a:solidFill>
            <a:schemeClr val="tx1"/>
          </a:solidFill>
          <a:ln>
            <a:no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6921390" y="3358054"/>
            <a:ext cx="451710" cy="451710"/>
          </a:xfrm>
          <a:prstGeom prst="ellipse">
            <a:avLst/>
          </a:prstGeom>
          <a:gradFill flip="none" rotWithShape="1">
            <a:gsLst>
              <a:gs pos="39000">
                <a:srgbClr val="2D7977">
                  <a:shade val="30000"/>
                  <a:satMod val="115000"/>
                </a:srgbClr>
              </a:gs>
              <a:gs pos="64000">
                <a:srgbClr val="2D7977">
                  <a:shade val="67500"/>
                  <a:satMod val="115000"/>
                </a:srgbClr>
              </a:gs>
              <a:gs pos="100000">
                <a:srgbClr val="ABFFE9"/>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280000">
            <a:off x="2164313" y="3096908"/>
            <a:ext cx="451710" cy="451710"/>
          </a:xfrm>
          <a:prstGeom prst="ellipse">
            <a:avLst/>
          </a:prstGeom>
          <a:gradFill flip="none" rotWithShape="1">
            <a:gsLst>
              <a:gs pos="19000">
                <a:srgbClr val="2D7977">
                  <a:shade val="30000"/>
                  <a:satMod val="115000"/>
                </a:srgbClr>
              </a:gs>
              <a:gs pos="50000">
                <a:srgbClr val="2D7977">
                  <a:shade val="67500"/>
                  <a:satMod val="115000"/>
                </a:srgbClr>
              </a:gs>
              <a:gs pos="79000">
                <a:srgbClr val="93FFE3"/>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3120000" flipH="1" flipV="1">
            <a:off x="9419761" y="3096909"/>
            <a:ext cx="451710" cy="451710"/>
          </a:xfrm>
          <a:prstGeom prst="ellipse">
            <a:avLst/>
          </a:prstGeom>
          <a:gradFill flip="none" rotWithShape="1">
            <a:gsLst>
              <a:gs pos="19000">
                <a:srgbClr val="2D7977">
                  <a:shade val="30000"/>
                  <a:satMod val="115000"/>
                </a:srgbClr>
              </a:gs>
              <a:gs pos="50000">
                <a:srgbClr val="2D7977">
                  <a:shade val="67500"/>
                  <a:satMod val="115000"/>
                </a:srgbClr>
              </a:gs>
              <a:gs pos="79000">
                <a:srgbClr val="93FFE3"/>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3463358" y="3207484"/>
            <a:ext cx="301140" cy="602280"/>
          </a:xfrm>
          <a:prstGeom prst="chevron">
            <a:avLst>
              <a:gd name="adj" fmla="val 100000"/>
            </a:avLst>
          </a:prstGeom>
          <a:ln>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hevron 31"/>
          <p:cNvSpPr/>
          <p:nvPr/>
        </p:nvSpPr>
        <p:spPr>
          <a:xfrm>
            <a:off x="8277343" y="3207484"/>
            <a:ext cx="301140" cy="602280"/>
          </a:xfrm>
          <a:prstGeom prst="chevron">
            <a:avLst>
              <a:gd name="adj" fmla="val 100000"/>
            </a:avLst>
          </a:prstGeom>
          <a:ln>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a:grpSpLocks/>
          </p:cNvGrpSpPr>
          <p:nvPr/>
        </p:nvGrpSpPr>
        <p:grpSpPr>
          <a:xfrm>
            <a:off x="3818006" y="4483845"/>
            <a:ext cx="2518177" cy="1255262"/>
            <a:chOff x="3624648" y="4668670"/>
            <a:chExt cx="2743200" cy="1828800"/>
          </a:xfrm>
        </p:grpSpPr>
        <p:sp>
          <p:nvSpPr>
            <p:cNvPr id="13" name="Arc 12"/>
            <p:cNvSpPr/>
            <p:nvPr/>
          </p:nvSpPr>
          <p:spPr>
            <a:xfrm>
              <a:off x="36246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10800000">
              <a:off x="49962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p:cNvGrpSpPr>
            <a:grpSpLocks/>
          </p:cNvGrpSpPr>
          <p:nvPr/>
        </p:nvGrpSpPr>
        <p:grpSpPr>
          <a:xfrm flipH="1">
            <a:off x="5887623" y="4483845"/>
            <a:ext cx="2518177" cy="1255262"/>
            <a:chOff x="3624648" y="4668670"/>
            <a:chExt cx="2743200" cy="1828800"/>
          </a:xfrm>
        </p:grpSpPr>
        <p:sp>
          <p:nvSpPr>
            <p:cNvPr id="37" name="Arc 36"/>
            <p:cNvSpPr/>
            <p:nvPr/>
          </p:nvSpPr>
          <p:spPr>
            <a:xfrm>
              <a:off x="36246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rot="10800000">
              <a:off x="49962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9" name="Straight Connector 38"/>
          <p:cNvCxnSpPr/>
          <p:nvPr/>
        </p:nvCxnSpPr>
        <p:spPr>
          <a:xfrm>
            <a:off x="5702265" y="5739107"/>
            <a:ext cx="8393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9419" y="4483845"/>
            <a:ext cx="20984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46960" y="4483845"/>
            <a:ext cx="20984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flipH="1" flipV="1">
            <a:off x="1524000" y="4073523"/>
            <a:ext cx="9144000" cy="201168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764017" y="6118129"/>
            <a:ext cx="663964" cy="461665"/>
          </a:xfrm>
          <a:prstGeom prst="rect">
            <a:avLst/>
          </a:prstGeom>
          <a:noFill/>
        </p:spPr>
        <p:txBody>
          <a:bodyPr wrap="none" rtlCol="0">
            <a:spAutoFit/>
          </a:bodyPr>
          <a:lstStyle/>
          <a:p>
            <a:r>
              <a:rPr lang="en-US" sz="2400" dirty="0">
                <a:solidFill>
                  <a:schemeClr val="bg1"/>
                </a:solidFill>
              </a:rPr>
              <a:t>Time</a:t>
            </a:r>
          </a:p>
        </p:txBody>
      </p:sp>
      <p:sp>
        <p:nvSpPr>
          <p:cNvPr id="55" name="TextBox 54"/>
          <p:cNvSpPr txBox="1"/>
          <p:nvPr/>
        </p:nvSpPr>
        <p:spPr>
          <a:xfrm rot="16200000">
            <a:off x="893353" y="4848530"/>
            <a:ext cx="614271" cy="461665"/>
          </a:xfrm>
          <a:prstGeom prst="rect">
            <a:avLst/>
          </a:prstGeom>
          <a:noFill/>
        </p:spPr>
        <p:txBody>
          <a:bodyPr wrap="none" rtlCol="0">
            <a:spAutoFit/>
          </a:bodyPr>
          <a:lstStyle/>
          <a:p>
            <a:r>
              <a:rPr lang="en-US" sz="2400" dirty="0">
                <a:solidFill>
                  <a:schemeClr val="bg1"/>
                </a:solidFill>
              </a:rPr>
              <a:t>Flux</a:t>
            </a:r>
            <a:endParaRPr lang="en-US" dirty="0">
              <a:solidFill>
                <a:schemeClr val="bg1"/>
              </a:solidFill>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7117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wipe(left)">
                                      <p:cBhvr>
                                        <p:cTn id="9" dur="500"/>
                                        <p:tgtEl>
                                          <p:spTgt spid="4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22" presetClass="entr" presetSubtype="8"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22" presetClass="entr" presetSubtype="8"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2" grpId="0" animBg="1"/>
      <p:bldP spid="25" grpId="0" animBg="1"/>
      <p:bldP spid="11"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ahnschrift Condensed">
      <a:majorFont>
        <a:latin typeface="Bahnschrift Condensed"/>
        <a:ea typeface=""/>
        <a:cs typeface=""/>
      </a:majorFont>
      <a:minorFont>
        <a:latin typeface="Bahnschrift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12482</TotalTime>
  <Words>5360</Words>
  <Application>Microsoft Office PowerPoint</Application>
  <PresentationFormat>Widescreen</PresentationFormat>
  <Paragraphs>509</Paragraphs>
  <Slides>68</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Arial Rounded MT Bold</vt:lpstr>
      <vt:lpstr>Bahnschrift Condensed</vt:lpstr>
      <vt:lpstr>Calibri</vt:lpstr>
      <vt:lpstr>Cambria Math</vt:lpstr>
      <vt:lpstr>Office Theme</vt:lpstr>
      <vt:lpstr>Simulation of a Single Photon Counting Photonic Spectrograph for Direct Imaging of Exoplanet Atmospheres with the Habitable Worlds Observatory</vt:lpstr>
      <vt:lpstr>PowerPoint Presentation</vt:lpstr>
      <vt:lpstr>Introduction</vt:lpstr>
      <vt:lpstr>Introduction</vt:lpstr>
      <vt:lpstr>Introduction</vt:lpstr>
      <vt:lpstr>Introduction</vt:lpstr>
      <vt:lpstr>Detection Methods</vt:lpstr>
      <vt:lpstr>Detection Methods</vt:lpstr>
      <vt:lpstr>Detection Methods: Transit</vt:lpstr>
      <vt:lpstr>Detection Methods: Transit</vt:lpstr>
      <vt:lpstr>Detection Methods: Radial Velocity</vt:lpstr>
      <vt:lpstr>Detection Methods: Radial Velocity</vt:lpstr>
      <vt:lpstr>Detection Methods: Direct Imaging via Coronagraph</vt:lpstr>
      <vt:lpstr>The                              and Direct Imaging</vt:lpstr>
      <vt:lpstr>The                                         and Direct Imaging</vt:lpstr>
      <vt:lpstr>The                              and Direct Imaging</vt:lpstr>
      <vt:lpstr>Astrophotonic Spectrographs</vt:lpstr>
      <vt:lpstr>Astrophotonic Spectrographs (APS)</vt:lpstr>
      <vt:lpstr>Single Photon Counting Detectors</vt:lpstr>
      <vt:lpstr>Single Photon Counting Detectors</vt:lpstr>
      <vt:lpstr>Single Photon Counting Photonic Spectrograph</vt:lpstr>
      <vt:lpstr>PowerPoint Presentation</vt:lpstr>
      <vt:lpstr>Astronomical Sources</vt:lpstr>
      <vt:lpstr>Astronomical Sources</vt:lpstr>
      <vt:lpstr>Signal-to-Noise Ratio</vt:lpstr>
      <vt:lpstr>Signal-to-Noise Ratio: Required</vt:lpstr>
      <vt:lpstr>Signal-to-Noise Ratio: Achieved</vt:lpstr>
      <vt:lpstr>Simulations</vt:lpstr>
      <vt:lpstr>Simulations: ExoVista Planet Contrast Ratios</vt:lpstr>
      <vt:lpstr>Simulations: ExoVista Stellar Spectra</vt:lpstr>
      <vt:lpstr>Simulations: ExoVista Planet Total Light</vt:lpstr>
      <vt:lpstr>Simulations: ExoVista Channels</vt:lpstr>
      <vt:lpstr>Simulations: APS Channels</vt:lpstr>
      <vt:lpstr>Simulations: Exozodiacal and Zodiacal Dust</vt:lpstr>
      <vt:lpstr>Simulations: Achieved SNR</vt:lpstr>
      <vt:lpstr>Results</vt:lpstr>
      <vt:lpstr>Results</vt:lpstr>
      <vt:lpstr>Requirements Flow Down</vt:lpstr>
      <vt:lpstr>Requirements Flow Down</vt:lpstr>
      <vt:lpstr>Requirements Flow Down</vt:lpstr>
      <vt:lpstr>Requirements Flow Down</vt:lpstr>
      <vt:lpstr>Discussion</vt:lpstr>
      <vt:lpstr>Discussion</vt:lpstr>
      <vt:lpstr>Conclusion</vt:lpstr>
      <vt:lpstr>Conclusion</vt:lpstr>
      <vt:lpstr>QUESTIONS</vt:lpstr>
      <vt:lpstr>EXTRA SLIDES: current objective - survive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Alexani</dc:creator>
  <cp:lastModifiedBy>fpi</cp:lastModifiedBy>
  <cp:revision>376</cp:revision>
  <dcterms:created xsi:type="dcterms:W3CDTF">2024-07-09T17:38:05Z</dcterms:created>
  <dcterms:modified xsi:type="dcterms:W3CDTF">2025-02-24T18:49:01Z</dcterms:modified>
</cp:coreProperties>
</file>