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6"/>
  </p:notesMasterIdLst>
  <p:sldIdLst>
    <p:sldId id="263" r:id="rId2"/>
    <p:sldId id="258" r:id="rId3"/>
    <p:sldId id="322" r:id="rId4"/>
    <p:sldId id="272" r:id="rId5"/>
    <p:sldId id="267" r:id="rId6"/>
    <p:sldId id="288" r:id="rId7"/>
    <p:sldId id="279" r:id="rId8"/>
    <p:sldId id="278" r:id="rId9"/>
    <p:sldId id="296" r:id="rId10"/>
    <p:sldId id="280" r:id="rId11"/>
    <p:sldId id="293" r:id="rId12"/>
    <p:sldId id="281" r:id="rId13"/>
    <p:sldId id="297" r:id="rId14"/>
    <p:sldId id="283" r:id="rId15"/>
    <p:sldId id="261" r:id="rId16"/>
    <p:sldId id="289" r:id="rId17"/>
    <p:sldId id="291" r:id="rId18"/>
    <p:sldId id="284" r:id="rId19"/>
    <p:sldId id="299" r:id="rId20"/>
    <p:sldId id="298" r:id="rId21"/>
    <p:sldId id="300" r:id="rId22"/>
    <p:sldId id="303" r:id="rId23"/>
    <p:sldId id="305" r:id="rId24"/>
    <p:sldId id="306" r:id="rId25"/>
    <p:sldId id="307" r:id="rId26"/>
    <p:sldId id="308" r:id="rId27"/>
    <p:sldId id="310" r:id="rId28"/>
    <p:sldId id="314" r:id="rId29"/>
    <p:sldId id="311" r:id="rId30"/>
    <p:sldId id="316" r:id="rId31"/>
    <p:sldId id="318" r:id="rId32"/>
    <p:sldId id="313" r:id="rId33"/>
    <p:sldId id="320" r:id="rId34"/>
    <p:sldId id="32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win Alexani" initials="EA" lastIdx="2" clrIdx="0">
    <p:extLst>
      <p:ext uri="{19B8F6BF-5375-455C-9EA6-DF929625EA0E}">
        <p15:presenceInfo xmlns:p15="http://schemas.microsoft.com/office/powerpoint/2012/main" userId="Edwin Alexan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00FF"/>
    <a:srgbClr val="0066FF"/>
    <a:srgbClr val="FF3300"/>
    <a:srgbClr val="660033"/>
    <a:srgbClr val="800000"/>
    <a:srgbClr val="FF5050"/>
    <a:srgbClr val="00FF00"/>
    <a:srgbClr val="93FFE3"/>
    <a:srgbClr val="ABFF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88061" autoAdjust="0"/>
  </p:normalViewPr>
  <p:slideViewPr>
    <p:cSldViewPr snapToGrid="0">
      <p:cViewPr varScale="1">
        <p:scale>
          <a:sx n="115" d="100"/>
          <a:sy n="115" d="100"/>
        </p:scale>
        <p:origin x="378" y="114"/>
      </p:cViewPr>
      <p:guideLst/>
    </p:cSldViewPr>
  </p:slideViewPr>
  <p:notesTextViewPr>
    <p:cViewPr>
      <p:scale>
        <a:sx n="3" d="2"/>
        <a:sy n="3" d="2"/>
      </p:scale>
      <p:origin x="0" y="0"/>
    </p:cViewPr>
  </p:notesTextViewPr>
  <p:sorterViewPr>
    <p:cViewPr>
      <p:scale>
        <a:sx n="100" d="100"/>
        <a:sy n="100" d="100"/>
      </p:scale>
      <p:origin x="0" y="-1386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C35C5D-CBC5-4314-817F-3312BC9214A1}" type="datetimeFigureOut">
              <a:rPr lang="en-US" smtClean="0"/>
              <a:t>10/7/2024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E73CF1-7E55-44CA-BAE4-FC80D13BB243}" type="slidenum">
              <a:rPr lang="en-US" smtClean="0"/>
              <a:t>‹#›</a:t>
            </a:fld>
            <a:endParaRPr lang="en-US"/>
          </a:p>
        </p:txBody>
      </p:sp>
    </p:spTree>
    <p:extLst>
      <p:ext uri="{BB962C8B-B14F-4D97-AF65-F5344CB8AC3E}">
        <p14:creationId xmlns:p14="http://schemas.microsoft.com/office/powerpoint/2010/main" val="2208724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a:t>
            </a:fld>
            <a:endParaRPr lang="en-US"/>
          </a:p>
        </p:txBody>
      </p:sp>
    </p:spTree>
    <p:extLst>
      <p:ext uri="{BB962C8B-B14F-4D97-AF65-F5344CB8AC3E}">
        <p14:creationId xmlns:p14="http://schemas.microsoft.com/office/powerpoint/2010/main" val="1294735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10</a:t>
            </a:fld>
            <a:endParaRPr lang="en-US"/>
          </a:p>
        </p:txBody>
      </p:sp>
    </p:spTree>
    <p:extLst>
      <p:ext uri="{BB962C8B-B14F-4D97-AF65-F5344CB8AC3E}">
        <p14:creationId xmlns:p14="http://schemas.microsoft.com/office/powerpoint/2010/main" val="1265869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8E73CF1-7E55-44CA-BAE4-FC80D13BB243}" type="slidenum">
              <a:rPr lang="en-US" smtClean="0"/>
              <a:t>11</a:t>
            </a:fld>
            <a:endParaRPr lang="en-US"/>
          </a:p>
        </p:txBody>
      </p:sp>
    </p:spTree>
    <p:extLst>
      <p:ext uri="{BB962C8B-B14F-4D97-AF65-F5344CB8AC3E}">
        <p14:creationId xmlns:p14="http://schemas.microsoft.com/office/powerpoint/2010/main" val="1129035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12</a:t>
            </a:fld>
            <a:endParaRPr lang="en-US"/>
          </a:p>
        </p:txBody>
      </p:sp>
    </p:spTree>
    <p:extLst>
      <p:ext uri="{BB962C8B-B14F-4D97-AF65-F5344CB8AC3E}">
        <p14:creationId xmlns:p14="http://schemas.microsoft.com/office/powerpoint/2010/main" val="2037106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8E73CF1-7E55-44CA-BAE4-FC80D13BB243}" type="slidenum">
              <a:rPr lang="en-US" smtClean="0"/>
              <a:t>13</a:t>
            </a:fld>
            <a:endParaRPr lang="en-US"/>
          </a:p>
        </p:txBody>
      </p:sp>
    </p:spTree>
    <p:extLst>
      <p:ext uri="{BB962C8B-B14F-4D97-AF65-F5344CB8AC3E}">
        <p14:creationId xmlns:p14="http://schemas.microsoft.com/office/powerpoint/2010/main" val="3093484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14</a:t>
            </a:fld>
            <a:endParaRPr lang="en-US"/>
          </a:p>
        </p:txBody>
      </p:sp>
    </p:spTree>
    <p:extLst>
      <p:ext uri="{BB962C8B-B14F-4D97-AF65-F5344CB8AC3E}">
        <p14:creationId xmlns:p14="http://schemas.microsoft.com/office/powerpoint/2010/main" val="917538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15</a:t>
            </a:fld>
            <a:endParaRPr lang="en-US"/>
          </a:p>
        </p:txBody>
      </p:sp>
    </p:spTree>
    <p:extLst>
      <p:ext uri="{BB962C8B-B14F-4D97-AF65-F5344CB8AC3E}">
        <p14:creationId xmlns:p14="http://schemas.microsoft.com/office/powerpoint/2010/main" val="2961122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16</a:t>
            </a:fld>
            <a:endParaRPr lang="en-US"/>
          </a:p>
        </p:txBody>
      </p:sp>
    </p:spTree>
    <p:extLst>
      <p:ext uri="{BB962C8B-B14F-4D97-AF65-F5344CB8AC3E}">
        <p14:creationId xmlns:p14="http://schemas.microsoft.com/office/powerpoint/2010/main" val="2490190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17</a:t>
            </a:fld>
            <a:endParaRPr lang="en-US"/>
          </a:p>
        </p:txBody>
      </p:sp>
    </p:spTree>
    <p:extLst>
      <p:ext uri="{BB962C8B-B14F-4D97-AF65-F5344CB8AC3E}">
        <p14:creationId xmlns:p14="http://schemas.microsoft.com/office/powerpoint/2010/main" val="2667859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18</a:t>
            </a:fld>
            <a:endParaRPr lang="en-US"/>
          </a:p>
        </p:txBody>
      </p:sp>
    </p:spTree>
    <p:extLst>
      <p:ext uri="{BB962C8B-B14F-4D97-AF65-F5344CB8AC3E}">
        <p14:creationId xmlns:p14="http://schemas.microsoft.com/office/powerpoint/2010/main" val="1999409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19</a:t>
            </a:fld>
            <a:endParaRPr lang="en-US"/>
          </a:p>
        </p:txBody>
      </p:sp>
    </p:spTree>
    <p:extLst>
      <p:ext uri="{BB962C8B-B14F-4D97-AF65-F5344CB8AC3E}">
        <p14:creationId xmlns:p14="http://schemas.microsoft.com/office/powerpoint/2010/main" val="1439744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a:t>
            </a:fld>
            <a:endParaRPr lang="en-US"/>
          </a:p>
        </p:txBody>
      </p:sp>
    </p:spTree>
    <p:extLst>
      <p:ext uri="{BB962C8B-B14F-4D97-AF65-F5344CB8AC3E}">
        <p14:creationId xmlns:p14="http://schemas.microsoft.com/office/powerpoint/2010/main" val="3723533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20</a:t>
            </a:fld>
            <a:endParaRPr lang="en-US"/>
          </a:p>
        </p:txBody>
      </p:sp>
    </p:spTree>
    <p:extLst>
      <p:ext uri="{BB962C8B-B14F-4D97-AF65-F5344CB8AC3E}">
        <p14:creationId xmlns:p14="http://schemas.microsoft.com/office/powerpoint/2010/main" val="1410729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21</a:t>
            </a:fld>
            <a:endParaRPr lang="en-US"/>
          </a:p>
        </p:txBody>
      </p:sp>
    </p:spTree>
    <p:extLst>
      <p:ext uri="{BB962C8B-B14F-4D97-AF65-F5344CB8AC3E}">
        <p14:creationId xmlns:p14="http://schemas.microsoft.com/office/powerpoint/2010/main" val="3467369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Multiplying</a:t>
            </a:r>
            <a:r>
              <a:rPr lang="en-US" baseline="0" dirty="0" smtClean="0"/>
              <a:t> the stellar flux and contrast ratios gives the planetary spectra. Again, we show earth at different times on the right, and only modern earth on the left for different stars. As I said earlier, the planets should emit about the same flux since they are modelled in the habitable zone. </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22</a:t>
            </a:fld>
            <a:endParaRPr lang="en-US"/>
          </a:p>
        </p:txBody>
      </p:sp>
    </p:spTree>
    <p:extLst>
      <p:ext uri="{BB962C8B-B14F-4D97-AF65-F5344CB8AC3E}">
        <p14:creationId xmlns:p14="http://schemas.microsoft.com/office/powerpoint/2010/main" val="1690968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 have a flux, we need to convert this into</a:t>
            </a:r>
            <a:r>
              <a:rPr lang="en-US" baseline="0" dirty="0" smtClean="0"/>
              <a:t> a photoelectron number. We need to integrate the flux. In the equation above, the flux F represents the results shown just before this slide. We then divide by the photon energy, multiply by the telescope throughput, the telescope collecting area, and the detector quantum efficiency, to get the correct number of photons in each ExoVista channel. This gives us photoelectron numbers, which we will need to </a:t>
            </a:r>
            <a:r>
              <a:rPr lang="en-US" baseline="0" dirty="0" err="1" smtClean="0"/>
              <a:t>rebin</a:t>
            </a:r>
            <a:r>
              <a:rPr lang="en-US" baseline="0" dirty="0" smtClean="0"/>
              <a:t> to accommodate the discrete astrophotonic spectrograph channels. We also do this for the star light, since we already had the flux data for them.</a:t>
            </a:r>
          </a:p>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23</a:t>
            </a:fld>
            <a:endParaRPr lang="en-US"/>
          </a:p>
        </p:txBody>
      </p:sp>
    </p:spTree>
    <p:extLst>
      <p:ext uri="{BB962C8B-B14F-4D97-AF65-F5344CB8AC3E}">
        <p14:creationId xmlns:p14="http://schemas.microsoft.com/office/powerpoint/2010/main" val="140807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24</a:t>
            </a:fld>
            <a:endParaRPr lang="en-US"/>
          </a:p>
        </p:txBody>
      </p:sp>
    </p:spTree>
    <p:extLst>
      <p:ext uri="{BB962C8B-B14F-4D97-AF65-F5344CB8AC3E}">
        <p14:creationId xmlns:p14="http://schemas.microsoft.com/office/powerpoint/2010/main" val="3713342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25</a:t>
            </a:fld>
            <a:endParaRPr lang="en-US"/>
          </a:p>
        </p:txBody>
      </p:sp>
    </p:spTree>
    <p:extLst>
      <p:ext uri="{BB962C8B-B14F-4D97-AF65-F5344CB8AC3E}">
        <p14:creationId xmlns:p14="http://schemas.microsoft.com/office/powerpoint/2010/main" val="23272907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26</a:t>
            </a:fld>
            <a:endParaRPr lang="en-US"/>
          </a:p>
        </p:txBody>
      </p:sp>
    </p:spTree>
    <p:extLst>
      <p:ext uri="{BB962C8B-B14F-4D97-AF65-F5344CB8AC3E}">
        <p14:creationId xmlns:p14="http://schemas.microsoft.com/office/powerpoint/2010/main" val="3643719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 at the results</a:t>
            </a:r>
            <a:r>
              <a:rPr lang="en-US" baseline="0" dirty="0" smtClean="0"/>
              <a:t> from the detector temperature and pixel number parameter space.</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27</a:t>
            </a:fld>
            <a:endParaRPr lang="en-US"/>
          </a:p>
        </p:txBody>
      </p:sp>
    </p:spTree>
    <p:extLst>
      <p:ext uri="{BB962C8B-B14F-4D97-AF65-F5344CB8AC3E}">
        <p14:creationId xmlns:p14="http://schemas.microsoft.com/office/powerpoint/2010/main" val="25130706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8E73CF1-7E55-44CA-BAE4-FC80D13BB243}" type="slidenum">
              <a:rPr lang="en-US" smtClean="0"/>
              <a:t>28</a:t>
            </a:fld>
            <a:endParaRPr lang="en-US"/>
          </a:p>
        </p:txBody>
      </p:sp>
    </p:spTree>
    <p:extLst>
      <p:ext uri="{BB962C8B-B14F-4D97-AF65-F5344CB8AC3E}">
        <p14:creationId xmlns:p14="http://schemas.microsoft.com/office/powerpoint/2010/main" val="2060141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29</a:t>
            </a:fld>
            <a:endParaRPr lang="en-US"/>
          </a:p>
        </p:txBody>
      </p:sp>
    </p:spTree>
    <p:extLst>
      <p:ext uri="{BB962C8B-B14F-4D97-AF65-F5344CB8AC3E}">
        <p14:creationId xmlns:p14="http://schemas.microsoft.com/office/powerpoint/2010/main" val="417854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a:t>
            </a:fld>
            <a:endParaRPr lang="en-US"/>
          </a:p>
        </p:txBody>
      </p:sp>
    </p:spTree>
    <p:extLst>
      <p:ext uri="{BB962C8B-B14F-4D97-AF65-F5344CB8AC3E}">
        <p14:creationId xmlns:p14="http://schemas.microsoft.com/office/powerpoint/2010/main" val="32965996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30</a:t>
            </a:fld>
            <a:endParaRPr lang="en-US"/>
          </a:p>
        </p:txBody>
      </p:sp>
    </p:spTree>
    <p:extLst>
      <p:ext uri="{BB962C8B-B14F-4D97-AF65-F5344CB8AC3E}">
        <p14:creationId xmlns:p14="http://schemas.microsoft.com/office/powerpoint/2010/main" val="14830097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33</a:t>
            </a:fld>
            <a:endParaRPr lang="en-US"/>
          </a:p>
        </p:txBody>
      </p:sp>
    </p:spTree>
    <p:extLst>
      <p:ext uri="{BB962C8B-B14F-4D97-AF65-F5344CB8AC3E}">
        <p14:creationId xmlns:p14="http://schemas.microsoft.com/office/powerpoint/2010/main" val="22061455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34</a:t>
            </a:fld>
            <a:endParaRPr lang="en-US"/>
          </a:p>
        </p:txBody>
      </p:sp>
    </p:spTree>
    <p:extLst>
      <p:ext uri="{BB962C8B-B14F-4D97-AF65-F5344CB8AC3E}">
        <p14:creationId xmlns:p14="http://schemas.microsoft.com/office/powerpoint/2010/main" val="1843930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4</a:t>
            </a:fld>
            <a:endParaRPr lang="en-US"/>
          </a:p>
        </p:txBody>
      </p:sp>
    </p:spTree>
    <p:extLst>
      <p:ext uri="{BB962C8B-B14F-4D97-AF65-F5344CB8AC3E}">
        <p14:creationId xmlns:p14="http://schemas.microsoft.com/office/powerpoint/2010/main" val="3073437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5</a:t>
            </a:fld>
            <a:endParaRPr lang="en-US"/>
          </a:p>
        </p:txBody>
      </p:sp>
    </p:spTree>
    <p:extLst>
      <p:ext uri="{BB962C8B-B14F-4D97-AF65-F5344CB8AC3E}">
        <p14:creationId xmlns:p14="http://schemas.microsoft.com/office/powerpoint/2010/main" val="38813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6</a:t>
            </a:fld>
            <a:endParaRPr lang="en-US"/>
          </a:p>
        </p:txBody>
      </p:sp>
    </p:spTree>
    <p:extLst>
      <p:ext uri="{BB962C8B-B14F-4D97-AF65-F5344CB8AC3E}">
        <p14:creationId xmlns:p14="http://schemas.microsoft.com/office/powerpoint/2010/main" val="46381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7</a:t>
            </a:fld>
            <a:endParaRPr lang="en-US"/>
          </a:p>
        </p:txBody>
      </p:sp>
    </p:spTree>
    <p:extLst>
      <p:ext uri="{BB962C8B-B14F-4D97-AF65-F5344CB8AC3E}">
        <p14:creationId xmlns:p14="http://schemas.microsoft.com/office/powerpoint/2010/main" val="571781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8</a:t>
            </a:fld>
            <a:endParaRPr lang="en-US"/>
          </a:p>
        </p:txBody>
      </p:sp>
    </p:spTree>
    <p:extLst>
      <p:ext uri="{BB962C8B-B14F-4D97-AF65-F5344CB8AC3E}">
        <p14:creationId xmlns:p14="http://schemas.microsoft.com/office/powerpoint/2010/main" val="2946388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9</a:t>
            </a:fld>
            <a:endParaRPr lang="en-US"/>
          </a:p>
        </p:txBody>
      </p:sp>
    </p:spTree>
    <p:extLst>
      <p:ext uri="{BB962C8B-B14F-4D97-AF65-F5344CB8AC3E}">
        <p14:creationId xmlns:p14="http://schemas.microsoft.com/office/powerpoint/2010/main" val="1317797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C043E74A-A52B-49E9-B901-CE8D81FAC615}" type="datetime1">
              <a:rPr lang="en-US" smtClean="0"/>
              <a:t>10/7/2024</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dirty="0"/>
          </a:p>
        </p:txBody>
      </p:sp>
    </p:spTree>
    <p:extLst>
      <p:ext uri="{BB962C8B-B14F-4D97-AF65-F5344CB8AC3E}">
        <p14:creationId xmlns:p14="http://schemas.microsoft.com/office/powerpoint/2010/main" val="39897348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F0A1FE2A-EA13-4D01-AF7A-0D994A00949E}" type="datetime1">
              <a:rPr lang="en-US" smtClean="0"/>
              <a:t>10/7/2024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a:p>
        </p:txBody>
      </p:sp>
    </p:spTree>
    <p:extLst>
      <p:ext uri="{BB962C8B-B14F-4D97-AF65-F5344CB8AC3E}">
        <p14:creationId xmlns:p14="http://schemas.microsoft.com/office/powerpoint/2010/main" val="24070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solidFill>
                  <a:schemeClr val="bg1"/>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7D2BB622-9260-4A0C-84D4-2832990BC367}" type="datetime1">
              <a:rPr lang="en-US" smtClean="0"/>
              <a:t>10/7/2024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a:p>
        </p:txBody>
      </p:sp>
    </p:spTree>
    <p:extLst>
      <p:ext uri="{BB962C8B-B14F-4D97-AF65-F5344CB8AC3E}">
        <p14:creationId xmlns:p14="http://schemas.microsoft.com/office/powerpoint/2010/main" val="3864554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92E0E0E4-63FA-4308-AF67-E4066B02A8AD}" type="datetime1">
              <a:rPr lang="en-US" smtClean="0"/>
              <a:t>10/7/2024</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dirty="0"/>
          </a:p>
        </p:txBody>
      </p:sp>
    </p:spTree>
    <p:extLst>
      <p:ext uri="{BB962C8B-B14F-4D97-AF65-F5344CB8AC3E}">
        <p14:creationId xmlns:p14="http://schemas.microsoft.com/office/powerpoint/2010/main" val="310770866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7088ADEA-E33A-40E2-A953-806439C6C2E8}" type="datetime1">
              <a:rPr lang="en-US" smtClean="0"/>
              <a:t>10/7/2024</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dirty="0"/>
          </a:p>
        </p:txBody>
      </p:sp>
    </p:spTree>
    <p:extLst>
      <p:ext uri="{BB962C8B-B14F-4D97-AF65-F5344CB8AC3E}">
        <p14:creationId xmlns:p14="http://schemas.microsoft.com/office/powerpoint/2010/main" val="164640027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solidFill>
                  <a:schemeClr val="bg1"/>
                </a:solidFill>
              </a:defRPr>
            </a:lvl1pPr>
          </a:lstStyle>
          <a:p>
            <a:fld id="{374BD30D-5F58-4087-B10C-39251FCC6A98}" type="datetime1">
              <a:rPr lang="en-US" smtClean="0"/>
              <a:t>10/7/2024</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dirty="0"/>
          </a:p>
        </p:txBody>
      </p:sp>
    </p:spTree>
    <p:extLst>
      <p:ext uri="{BB962C8B-B14F-4D97-AF65-F5344CB8AC3E}">
        <p14:creationId xmlns:p14="http://schemas.microsoft.com/office/powerpoint/2010/main" val="3515785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solidFill>
                  <a:schemeClr val="bg1"/>
                </a:solidFill>
              </a:defRPr>
            </a:lvl1pPr>
          </a:lstStyle>
          <a:p>
            <a:fld id="{3CB8B6AC-DF1D-4DDF-97AA-EDC5CBA12EFD}" type="datetime1">
              <a:rPr lang="en-US" smtClean="0"/>
              <a:t>10/7/2024</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dirty="0"/>
          </a:p>
        </p:txBody>
      </p:sp>
    </p:spTree>
    <p:extLst>
      <p:ext uri="{BB962C8B-B14F-4D97-AF65-F5344CB8AC3E}">
        <p14:creationId xmlns:p14="http://schemas.microsoft.com/office/powerpoint/2010/main" val="441940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66800" y="640080"/>
            <a:ext cx="10058400" cy="1143000"/>
          </a:xfrm>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6B6D0B76-2287-4CB3-AE9B-3F9334F97997}" type="datetime1">
              <a:rPr lang="en-US" smtClean="0"/>
              <a:t>10/7/2024</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dirty="0"/>
          </a:p>
        </p:txBody>
      </p:sp>
    </p:spTree>
    <p:extLst>
      <p:ext uri="{BB962C8B-B14F-4D97-AF65-F5344CB8AC3E}">
        <p14:creationId xmlns:p14="http://schemas.microsoft.com/office/powerpoint/2010/main" val="413102865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E6218491-24DA-4E1A-89CB-2738EEEEAF70}" type="datetime1">
              <a:rPr lang="en-US" smtClean="0"/>
              <a:t>10/7/2024</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a:p>
        </p:txBody>
      </p:sp>
    </p:spTree>
    <p:extLst>
      <p:ext uri="{BB962C8B-B14F-4D97-AF65-F5344CB8AC3E}">
        <p14:creationId xmlns:p14="http://schemas.microsoft.com/office/powerpoint/2010/main" val="1470569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86BF8311-4DE3-445B-8B99-B2F4BE8FBA1A}" type="datetime1">
              <a:rPr lang="en-US" smtClean="0"/>
              <a:t>10/7/2024</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a:p>
        </p:txBody>
      </p:sp>
    </p:spTree>
    <p:extLst>
      <p:ext uri="{BB962C8B-B14F-4D97-AF65-F5344CB8AC3E}">
        <p14:creationId xmlns:p14="http://schemas.microsoft.com/office/powerpoint/2010/main" val="3422326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9B39B973-FA28-4BA5-970E-63ACA87244A0}" type="datetime1">
              <a:rPr lang="en-US" smtClean="0"/>
              <a:t>10/7/2024</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lvl1pPr>
              <a:defRPr sz="2000">
                <a:solidFill>
                  <a:schemeClr val="bg1"/>
                </a:solidFill>
              </a:defRPr>
            </a:lvl1pPr>
          </a:lstStyle>
          <a:p>
            <a:fld id="{97EEAD57-C313-46C1-9911-8FCD684D755A}" type="slidenum">
              <a:rPr lang="en-US" smtClean="0"/>
              <a:pPr/>
              <a:t>‹#›</a:t>
            </a:fld>
            <a:endParaRPr lang="en-US"/>
          </a:p>
        </p:txBody>
      </p:sp>
    </p:spTree>
    <p:extLst>
      <p:ext uri="{BB962C8B-B14F-4D97-AF65-F5344CB8AC3E}">
        <p14:creationId xmlns:p14="http://schemas.microsoft.com/office/powerpoint/2010/main" val="41281221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08CC1E2F-0B7B-4C57-B5AA-F7958AC9A7D8}" type="datetime1">
              <a:rPr lang="en-US" smtClean="0"/>
              <a:t>10/7/2024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2000">
                <a:solidFill>
                  <a:schemeClr val="bg1"/>
                </a:solidFill>
              </a:defRPr>
            </a:lvl1pPr>
          </a:lstStyle>
          <a:p>
            <a:fld id="{97EEAD57-C313-46C1-9911-8FCD684D755A}" type="slidenum">
              <a:rPr lang="en-US" smtClean="0"/>
              <a:pPr/>
              <a:t>‹#›</a:t>
            </a:fld>
            <a:endParaRPr lang="en-US"/>
          </a:p>
        </p:txBody>
      </p:sp>
      <p:pic>
        <p:nvPicPr>
          <p:cNvPr id="8" name="Picture 7"/>
          <p:cNvPicPr>
            <a:picLocks noChangeAspect="1"/>
          </p:cNvPicPr>
          <p:nvPr userDrawn="1"/>
        </p:nvPicPr>
        <p:blipFill rotWithShape="1">
          <a:blip r:embed="rId13" cstate="print">
            <a:extLst>
              <a:ext uri="{28A0092B-C50C-407E-A947-70E740481C1C}">
                <a14:useLocalDpi xmlns:a14="http://schemas.microsoft.com/office/drawing/2010/main" val="0"/>
              </a:ext>
            </a:extLst>
          </a:blip>
          <a:srcRect r="49496"/>
          <a:stretch/>
        </p:blipFill>
        <p:spPr>
          <a:xfrm>
            <a:off x="104775" y="92061"/>
            <a:ext cx="911225" cy="457200"/>
          </a:xfrm>
          <a:prstGeom prst="rect">
            <a:avLst/>
          </a:prstGeom>
        </p:spPr>
      </p:pic>
      <p:pic>
        <p:nvPicPr>
          <p:cNvPr id="9" name="Picture 8"/>
          <p:cNvPicPr>
            <a:picLocks noChangeAspect="1"/>
          </p:cNvPicPr>
          <p:nvPr userDrawn="1"/>
        </p:nvPicPr>
        <p:blipFill rotWithShape="1">
          <a:blip r:embed="rId14" cstate="print">
            <a:extLst>
              <a:ext uri="{BEBA8EAE-BF5A-486C-A8C5-ECC9F3942E4B}">
                <a14:imgProps xmlns:a14="http://schemas.microsoft.com/office/drawing/2010/main">
                  <a14:imgLayer r:embed="rId15">
                    <a14:imgEffect>
                      <a14:brightnessContrast bright="-20000" contrast="40000"/>
                    </a14:imgEffect>
                  </a14:imgLayer>
                </a14:imgProps>
              </a:ext>
              <a:ext uri="{28A0092B-C50C-407E-A947-70E740481C1C}">
                <a14:useLocalDpi xmlns:a14="http://schemas.microsoft.com/office/drawing/2010/main" val="0"/>
              </a:ext>
            </a:extLst>
          </a:blip>
          <a:srcRect b="23021"/>
          <a:stretch/>
        </p:blipFill>
        <p:spPr>
          <a:xfrm>
            <a:off x="1117600" y="158895"/>
            <a:ext cx="543370" cy="320040"/>
          </a:xfrm>
          <a:prstGeom prst="rect">
            <a:avLst/>
          </a:prstGeom>
        </p:spPr>
      </p:pic>
    </p:spTree>
    <p:extLst>
      <p:ext uri="{BB962C8B-B14F-4D97-AF65-F5344CB8AC3E}">
        <p14:creationId xmlns:p14="http://schemas.microsoft.com/office/powerpoint/2010/main" val="3655045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microsoft.com/office/2007/relationships/hdphoto" Target="../media/hdphoto8.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4.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2.png"/><Relationship Id="rId5" Type="http://schemas.microsoft.com/office/2007/relationships/hdphoto" Target="../media/hdphoto9.wdp"/><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microsoft.com/office/2007/relationships/hdphoto" Target="../media/hdphoto8.wdp"/><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29.png"/><Relationship Id="rId12" Type="http://schemas.microsoft.com/office/2007/relationships/hdphoto" Target="../media/hdphoto8.wdp"/><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23.png"/><Relationship Id="rId5" Type="http://schemas.openxmlformats.org/officeDocument/2006/relationships/image" Target="../media/image27.png"/><Relationship Id="rId10" Type="http://schemas.openxmlformats.org/officeDocument/2006/relationships/image" Target="../media/image22.png"/><Relationship Id="rId4" Type="http://schemas.microsoft.com/office/2007/relationships/hdphoto" Target="../media/hdphoto10.wdp"/><Relationship Id="rId9"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microsoft.com/office/2007/relationships/hdphoto" Target="../media/hdphoto8.wdp"/><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microsoft.com/office/2007/relationships/hdphoto" Target="../media/hdphoto8.wdp"/><Relationship Id="rId5" Type="http://schemas.openxmlformats.org/officeDocument/2006/relationships/image" Target="../media/image23.png"/><Relationship Id="rId4" Type="http://schemas.microsoft.com/office/2007/relationships/hdphoto" Target="../media/hdphoto12.wdp"/></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36.png"/><Relationship Id="rId12"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microsoft.com/office/2007/relationships/hdphoto" Target="../media/hdphoto13.wdp"/><Relationship Id="rId11" Type="http://schemas.microsoft.com/office/2007/relationships/hdphoto" Target="../media/hdphoto12.wdp"/><Relationship Id="rId5" Type="http://schemas.openxmlformats.org/officeDocument/2006/relationships/image" Target="../media/image35.png"/><Relationship Id="rId10" Type="http://schemas.openxmlformats.org/officeDocument/2006/relationships/image" Target="../media/image33.png"/><Relationship Id="rId4" Type="http://schemas.microsoft.com/office/2007/relationships/hdphoto" Target="../media/hdphoto3.wdp"/><Relationship Id="rId9" Type="http://schemas.microsoft.com/office/2007/relationships/hdphoto" Target="../media/hdphoto14.wdp"/><Relationship Id="rId1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microsoft.com/office/2007/relationships/hdphoto" Target="../media/hdphoto8.wdp"/><Relationship Id="rId5" Type="http://schemas.openxmlformats.org/officeDocument/2006/relationships/image" Target="../media/image23.png"/><Relationship Id="rId4" Type="http://schemas.microsoft.com/office/2007/relationships/hdphoto" Target="../media/hdphoto12.wdp"/></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72.png"/><Relationship Id="rId18" Type="http://schemas.microsoft.com/office/2007/relationships/hdphoto" Target="../media/hdphoto8.wdp"/><Relationship Id="rId3" Type="http://schemas.openxmlformats.org/officeDocument/2006/relationships/image" Target="../media/image69.png"/><Relationship Id="rId7" Type="http://schemas.microsoft.com/office/2007/relationships/hdphoto" Target="../media/hdphoto3.wdp"/><Relationship Id="rId12" Type="http://schemas.openxmlformats.org/officeDocument/2006/relationships/image" Target="../media/image71.png"/><Relationship Id="rId17" Type="http://schemas.openxmlformats.org/officeDocument/2006/relationships/image" Target="../media/image23.png"/><Relationship Id="rId2" Type="http://schemas.openxmlformats.org/officeDocument/2006/relationships/notesSlide" Target="../notesSlides/notesSlide19.xml"/><Relationship Id="rId16" Type="http://schemas.microsoft.com/office/2007/relationships/hdphoto" Target="../media/hdphoto12.wdp"/><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70.png"/><Relationship Id="rId5" Type="http://schemas.microsoft.com/office/2007/relationships/hdphoto" Target="../media/hdphoto13.wdp"/><Relationship Id="rId15" Type="http://schemas.openxmlformats.org/officeDocument/2006/relationships/image" Target="../media/image33.png"/><Relationship Id="rId10" Type="http://schemas.openxmlformats.org/officeDocument/2006/relationships/image" Target="../media/image38.jpeg"/><Relationship Id="rId19" Type="http://schemas.openxmlformats.org/officeDocument/2006/relationships/image" Target="../media/image34.png"/><Relationship Id="rId4" Type="http://schemas.openxmlformats.org/officeDocument/2006/relationships/image" Target="../media/image35.png"/><Relationship Id="rId9" Type="http://schemas.microsoft.com/office/2007/relationships/hdphoto" Target="../media/hdphoto14.wdp"/><Relationship Id="rId14" Type="http://schemas.openxmlformats.org/officeDocument/2006/relationships/image" Target="../media/image7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microsoft.com/office/2007/relationships/hdphoto" Target="../media/hdphoto8.wdp"/><Relationship Id="rId5" Type="http://schemas.openxmlformats.org/officeDocument/2006/relationships/image" Target="../media/image23.png"/><Relationship Id="rId4" Type="http://schemas.microsoft.com/office/2007/relationships/hdphoto" Target="../media/hdphoto12.wdp"/></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9.png"/><Relationship Id="rId7" Type="http://schemas.microsoft.com/office/2007/relationships/hdphoto" Target="../media/hdphoto8.wdp"/><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3.png"/><Relationship Id="rId5" Type="http://schemas.microsoft.com/office/2007/relationships/hdphoto" Target="../media/hdphoto12.wdp"/><Relationship Id="rId4" Type="http://schemas.openxmlformats.org/officeDocument/2006/relationships/image" Target="../media/image33.png"/><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1.png"/><Relationship Id="rId7" Type="http://schemas.microsoft.com/office/2007/relationships/hdphoto" Target="../media/hdphoto8.wdp"/><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3.png"/><Relationship Id="rId5" Type="http://schemas.microsoft.com/office/2007/relationships/hdphoto" Target="../media/hdphoto12.wdp"/><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4.png"/><Relationship Id="rId7" Type="http://schemas.microsoft.com/office/2007/relationships/hdphoto" Target="../media/hdphoto8.wdp"/><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23.png"/><Relationship Id="rId5" Type="http://schemas.microsoft.com/office/2007/relationships/hdphoto" Target="../media/hdphoto12.wdp"/><Relationship Id="rId4" Type="http://schemas.openxmlformats.org/officeDocument/2006/relationships/image" Target="../media/image33.png"/><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3.png"/><Relationship Id="rId7" Type="http://schemas.microsoft.com/office/2007/relationships/hdphoto" Target="../media/hdphoto12.wdp"/><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44.png"/><Relationship Id="rId10" Type="http://schemas.openxmlformats.org/officeDocument/2006/relationships/image" Target="../media/image34.png"/><Relationship Id="rId4" Type="http://schemas.openxmlformats.org/officeDocument/2006/relationships/image" Target="../media/image43.png"/><Relationship Id="rId9" Type="http://schemas.microsoft.com/office/2007/relationships/hdphoto" Target="../media/hdphoto8.wdp"/></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5.gif"/><Relationship Id="rId7" Type="http://schemas.microsoft.com/office/2007/relationships/hdphoto" Target="../media/hdphoto8.wdp"/><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23.png"/><Relationship Id="rId5" Type="http://schemas.microsoft.com/office/2007/relationships/hdphoto" Target="../media/hdphoto12.wdp"/><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72.png"/><Relationship Id="rId18" Type="http://schemas.microsoft.com/office/2007/relationships/hdphoto" Target="../media/hdphoto8.wdp"/><Relationship Id="rId3" Type="http://schemas.openxmlformats.org/officeDocument/2006/relationships/image" Target="../media/image69.png"/><Relationship Id="rId7" Type="http://schemas.microsoft.com/office/2007/relationships/hdphoto" Target="../media/hdphoto3.wdp"/><Relationship Id="rId12" Type="http://schemas.openxmlformats.org/officeDocument/2006/relationships/image" Target="../media/image71.png"/><Relationship Id="rId17" Type="http://schemas.openxmlformats.org/officeDocument/2006/relationships/image" Target="../media/image23.png"/><Relationship Id="rId2" Type="http://schemas.openxmlformats.org/officeDocument/2006/relationships/notesSlide" Target="../notesSlides/notesSlide26.xml"/><Relationship Id="rId16" Type="http://schemas.microsoft.com/office/2007/relationships/hdphoto" Target="../media/hdphoto12.wdp"/><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70.png"/><Relationship Id="rId5" Type="http://schemas.microsoft.com/office/2007/relationships/hdphoto" Target="../media/hdphoto13.wdp"/><Relationship Id="rId15" Type="http://schemas.openxmlformats.org/officeDocument/2006/relationships/image" Target="../media/image33.png"/><Relationship Id="rId10" Type="http://schemas.openxmlformats.org/officeDocument/2006/relationships/image" Target="../media/image38.jpeg"/><Relationship Id="rId19" Type="http://schemas.openxmlformats.org/officeDocument/2006/relationships/image" Target="../media/image34.png"/><Relationship Id="rId4" Type="http://schemas.openxmlformats.org/officeDocument/2006/relationships/image" Target="../media/image35.png"/><Relationship Id="rId9" Type="http://schemas.microsoft.com/office/2007/relationships/hdphoto" Target="../media/hdphoto14.wdp"/><Relationship Id="rId1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microsoft.com/office/2007/relationships/hdphoto" Target="../media/hdphoto8.wdp"/><Relationship Id="rId5" Type="http://schemas.openxmlformats.org/officeDocument/2006/relationships/image" Target="../media/image23.png"/><Relationship Id="rId4" Type="http://schemas.microsoft.com/office/2007/relationships/hdphoto" Target="../media/hdphoto12.wdp"/></Relationships>
</file>

<file path=ppt/slides/_rels/slide28.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33.png"/><Relationship Id="rId7"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microsoft.com/office/2007/relationships/hdphoto" Target="../media/hdphoto8.wdp"/><Relationship Id="rId5" Type="http://schemas.openxmlformats.org/officeDocument/2006/relationships/image" Target="../media/image23.png"/><Relationship Id="rId4" Type="http://schemas.microsoft.com/office/2007/relationships/hdphoto" Target="../media/hdphoto12.wdp"/></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3.png"/><Relationship Id="rId7" Type="http://schemas.microsoft.com/office/2007/relationships/hdphoto" Target="../media/hdphoto8.wdp"/><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47.png"/><Relationship Id="rId4" Type="http://schemas.microsoft.com/office/2007/relationships/hdphoto" Target="../media/hdphoto12.wdp"/><Relationship Id="rId9" Type="http://schemas.microsoft.com/office/2007/relationships/hdphoto" Target="../media/hdphoto15.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3.png"/><Relationship Id="rId7" Type="http://schemas.microsoft.com/office/2007/relationships/hdphoto" Target="../media/hdphoto8.wdp"/><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47.png"/><Relationship Id="rId4" Type="http://schemas.microsoft.com/office/2007/relationships/hdphoto" Target="../media/hdphoto12.wdp"/><Relationship Id="rId9" Type="http://schemas.microsoft.com/office/2007/relationships/hdphoto" Target="../media/hdphoto15.wdp"/></Relationships>
</file>

<file path=ppt/slides/_rels/slide31.xml.rels><?xml version="1.0" encoding="UTF-8" standalone="yes"?>
<Relationships xmlns="http://schemas.openxmlformats.org/package/2006/relationships"><Relationship Id="rId8" Type="http://schemas.microsoft.com/office/2007/relationships/hdphoto" Target="../media/hdphoto15.wdp"/><Relationship Id="rId3" Type="http://schemas.microsoft.com/office/2007/relationships/hdphoto" Target="../media/hdphoto12.wdp"/><Relationship Id="rId7" Type="http://schemas.openxmlformats.org/officeDocument/2006/relationships/image" Target="../media/image48.png"/><Relationship Id="rId2" Type="http://schemas.openxmlformats.org/officeDocument/2006/relationships/image" Target="../media/image33.png"/><Relationship Id="rId1" Type="http://schemas.openxmlformats.org/officeDocument/2006/relationships/slideLayout" Target="../slideLayouts/slideLayout4.xml"/><Relationship Id="rId6" Type="http://schemas.microsoft.com/office/2007/relationships/hdphoto" Target="../media/hdphoto8.wdp"/><Relationship Id="rId5" Type="http://schemas.openxmlformats.org/officeDocument/2006/relationships/image" Target="../media/image23.png"/><Relationship Id="rId10" Type="http://schemas.openxmlformats.org/officeDocument/2006/relationships/image" Target="../media/image50.png"/><Relationship Id="rId4" Type="http://schemas.openxmlformats.org/officeDocument/2006/relationships/image" Target="../media/image47.png"/><Relationship Id="rId9" Type="http://schemas.openxmlformats.org/officeDocument/2006/relationships/image" Target="../media/image49.png"/></Relationships>
</file>

<file path=ppt/slides/_rels/slide32.xml.rels><?xml version="1.0" encoding="UTF-8" standalone="yes"?>
<Relationships xmlns="http://schemas.openxmlformats.org/package/2006/relationships"><Relationship Id="rId8" Type="http://schemas.microsoft.com/office/2007/relationships/hdphoto" Target="../media/hdphoto15.wdp"/><Relationship Id="rId3" Type="http://schemas.microsoft.com/office/2007/relationships/hdphoto" Target="../media/hdphoto12.wdp"/><Relationship Id="rId7" Type="http://schemas.openxmlformats.org/officeDocument/2006/relationships/image" Target="../media/image48.png"/><Relationship Id="rId2" Type="http://schemas.openxmlformats.org/officeDocument/2006/relationships/image" Target="../media/image33.png"/><Relationship Id="rId1" Type="http://schemas.openxmlformats.org/officeDocument/2006/relationships/slideLayout" Target="../slideLayouts/slideLayout3.xml"/><Relationship Id="rId6" Type="http://schemas.microsoft.com/office/2007/relationships/hdphoto" Target="../media/hdphoto8.wdp"/><Relationship Id="rId5" Type="http://schemas.openxmlformats.org/officeDocument/2006/relationships/image" Target="../media/image23.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51.png"/><Relationship Id="rId7"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47.png"/><Relationship Id="rId5" Type="http://schemas.microsoft.com/office/2007/relationships/hdphoto" Target="../media/hdphoto12.wdp"/><Relationship Id="rId10" Type="http://schemas.microsoft.com/office/2007/relationships/hdphoto" Target="../media/hdphoto15.wdp"/><Relationship Id="rId4" Type="http://schemas.openxmlformats.org/officeDocument/2006/relationships/image" Target="../media/image33.png"/><Relationship Id="rId9"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2.wdp"/><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13.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7.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gif"/><Relationship Id="rId7" Type="http://schemas.microsoft.com/office/2007/relationships/hdphoto" Target="../media/hdphoto6.wdp"/><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7.png"/><Relationship Id="rId4" Type="http://schemas.openxmlformats.org/officeDocument/2006/relationships/image" Target="../media/image16.png"/><Relationship Id="rId9"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1.gif"/><Relationship Id="rId5" Type="http://schemas.microsoft.com/office/2007/relationships/hdphoto" Target="../media/hdphoto6.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37964"/>
            <a:ext cx="9144000" cy="3493494"/>
          </a:xfrm>
        </p:spPr>
        <p:txBody>
          <a:bodyPr>
            <a:normAutofit/>
          </a:bodyPr>
          <a:lstStyle/>
          <a:p>
            <a:r>
              <a:rPr lang="en-US" dirty="0" smtClean="0"/>
              <a:t>Simulating New Instruments for Direct Imaging of Exoplanets</a:t>
            </a:r>
            <a:endParaRPr lang="en-US" dirty="0"/>
          </a:p>
        </p:txBody>
      </p:sp>
      <p:sp>
        <p:nvSpPr>
          <p:cNvPr id="3" name="Subtitle 2"/>
          <p:cNvSpPr>
            <a:spLocks noGrp="1"/>
          </p:cNvSpPr>
          <p:nvPr>
            <p:ph type="subTitle" idx="1"/>
          </p:nvPr>
        </p:nvSpPr>
        <p:spPr>
          <a:xfrm>
            <a:off x="1524000" y="5208418"/>
            <a:ext cx="9144000" cy="1655762"/>
          </a:xfrm>
        </p:spPr>
        <p:txBody>
          <a:bodyPr/>
          <a:lstStyle/>
          <a:p>
            <a:r>
              <a:rPr lang="en-US" dirty="0"/>
              <a:t>Edwin </a:t>
            </a:r>
            <a:r>
              <a:rPr lang="en-US" dirty="0" smtClean="0"/>
              <a:t>Alexani</a:t>
            </a:r>
            <a:endParaRPr lang="en-US" dirty="0"/>
          </a:p>
          <a:p>
            <a:r>
              <a:rPr lang="en-US" dirty="0"/>
              <a:t>RIT – </a:t>
            </a:r>
            <a:r>
              <a:rPr lang="en-US" dirty="0" smtClean="0"/>
              <a:t>Monday, October 6</a:t>
            </a:r>
            <a:r>
              <a:rPr lang="en-US" baseline="30000" dirty="0" smtClean="0"/>
              <a:t>th</a:t>
            </a:r>
            <a:r>
              <a:rPr lang="en-US" dirty="0"/>
              <a:t>, 2024</a:t>
            </a:r>
          </a:p>
          <a:p>
            <a:endParaRPr lang="en-US" dirty="0"/>
          </a:p>
        </p:txBody>
      </p:sp>
    </p:spTree>
    <p:extLst>
      <p:ext uri="{BB962C8B-B14F-4D97-AF65-F5344CB8AC3E}">
        <p14:creationId xmlns:p14="http://schemas.microsoft.com/office/powerpoint/2010/main" val="41679761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Astrophotonic Spectrographs</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10</a:t>
            </a:fld>
            <a:endParaRPr lang="en-US" dirty="0"/>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7" name="Picture 1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50287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50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childTnLst>
                          </p:cTn>
                        </p:par>
                        <p:par>
                          <p:cTn id="8" fill="hold">
                            <p:stCondLst>
                              <p:cond delay="1000"/>
                            </p:stCondLst>
                            <p:childTnLst>
                              <p:par>
                                <p:cTn id="9" presetID="26" presetClass="emph" presetSubtype="0" fill="hold" nodeType="afterEffect">
                                  <p:stCondLst>
                                    <p:cond delay="500"/>
                                  </p:stCondLst>
                                  <p:childTnLst>
                                    <p:animEffect transition="out" filter="fade">
                                      <p:cBhvr>
                                        <p:cTn id="10" dur="500" tmFilter="0, 0; .2, .5; .8, .5; 1, 0"/>
                                        <p:tgtEl>
                                          <p:spTgt spid="16"/>
                                        </p:tgtEl>
                                      </p:cBhvr>
                                    </p:animEffect>
                                    <p:animScale>
                                      <p:cBhvr>
                                        <p:cTn id="11"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11</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Astrophotonic Spectrographs (APS)</a:t>
            </a:r>
            <a:endParaRPr lang="en-US" dirty="0"/>
          </a:p>
        </p:txBody>
      </p:sp>
      <p:grpSp>
        <p:nvGrpSpPr>
          <p:cNvPr id="14" name="Group 13"/>
          <p:cNvGrpSpPr/>
          <p:nvPr/>
        </p:nvGrpSpPr>
        <p:grpSpPr>
          <a:xfrm>
            <a:off x="9004968" y="640080"/>
            <a:ext cx="2349500" cy="5516245"/>
            <a:chOff x="8610600" y="640080"/>
            <a:chExt cx="2349500" cy="5516245"/>
          </a:xfrm>
        </p:grpSpPr>
        <p:sp>
          <p:nvSpPr>
            <p:cNvPr id="11" name="Rounded Rectangle 10"/>
            <p:cNvSpPr/>
            <p:nvPr/>
          </p:nvSpPr>
          <p:spPr>
            <a:xfrm>
              <a:off x="8610600" y="640080"/>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8610600" y="2593523"/>
              <a:ext cx="2349500" cy="3477875"/>
            </a:xfrm>
            <a:prstGeom prst="rect">
              <a:avLst/>
            </a:prstGeom>
            <a:noFill/>
          </p:spPr>
          <p:txBody>
            <a:bodyPr wrap="square" rtlCol="0">
              <a:spAutoFit/>
            </a:bodyPr>
            <a:lstStyle/>
            <a:p>
              <a:pPr algn="ctr"/>
              <a:endParaRPr lang="en-US" sz="2000" dirty="0" smtClean="0">
                <a:solidFill>
                  <a:schemeClr val="bg1"/>
                </a:solidFill>
              </a:endParaRPr>
            </a:p>
            <a:p>
              <a:pPr algn="ctr"/>
              <a:r>
                <a:rPr lang="en-US" sz="2000" dirty="0" smtClean="0">
                  <a:solidFill>
                    <a:schemeClr val="bg1"/>
                  </a:solidFill>
                </a:rPr>
                <a:t>APS </a:t>
              </a:r>
              <a:r>
                <a:rPr lang="en-US" sz="2000" dirty="0">
                  <a:solidFill>
                    <a:schemeClr val="bg1"/>
                  </a:solidFill>
                </a:rPr>
                <a:t>use AWG to create a discretized spectrum. The waveguides in the AWG have a length difference of m</a:t>
              </a:r>
              <a:r>
                <a:rPr lang="el-GR" sz="2000" dirty="0">
                  <a:solidFill>
                    <a:schemeClr val="bg1"/>
                  </a:solidFill>
                </a:rPr>
                <a:t>λ</a:t>
              </a:r>
              <a:r>
                <a:rPr lang="en-US" sz="2000" dirty="0" smtClean="0">
                  <a:solidFill>
                    <a:schemeClr val="bg1"/>
                  </a:solidFill>
                </a:rPr>
                <a:t>.</a:t>
              </a:r>
            </a:p>
            <a:p>
              <a:pPr algn="ctr"/>
              <a:endParaRPr lang="en-US" sz="2000" dirty="0">
                <a:solidFill>
                  <a:schemeClr val="bg1"/>
                </a:solidFill>
              </a:endParaRPr>
            </a:p>
            <a:p>
              <a:pPr algn="ctr"/>
              <a:r>
                <a:rPr lang="en-US" sz="2000" dirty="0" smtClean="0">
                  <a:solidFill>
                    <a:schemeClr val="bg1"/>
                  </a:solidFill>
                </a:rPr>
                <a:t>This light constructively interferes along the Rowland circle and give the discrete spectrum.</a:t>
              </a:r>
            </a:p>
          </p:txBody>
        </p:sp>
        <p:sp>
          <p:nvSpPr>
            <p:cNvPr id="28" name="Oval 27"/>
            <p:cNvSpPr/>
            <p:nvPr/>
          </p:nvSpPr>
          <p:spPr>
            <a:xfrm>
              <a:off x="8884555" y="781024"/>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1066800" y="5781320"/>
            <a:ext cx="1930337" cy="369332"/>
          </a:xfrm>
          <a:prstGeom prst="rect">
            <a:avLst/>
          </a:prstGeom>
          <a:noFill/>
        </p:spPr>
        <p:txBody>
          <a:bodyPr wrap="none" rtlCol="0">
            <a:spAutoFit/>
          </a:bodyPr>
          <a:lstStyle/>
          <a:p>
            <a:r>
              <a:rPr lang="en-US" dirty="0" smtClean="0">
                <a:solidFill>
                  <a:schemeClr val="bg1"/>
                </a:solidFill>
              </a:rPr>
              <a:t>Source: Pradip Gatkine</a:t>
            </a:r>
            <a:endParaRPr lang="en-US" dirty="0">
              <a:solidFill>
                <a:schemeClr val="bg1"/>
              </a:solidFill>
            </a:endParaRPr>
          </a:p>
        </p:txBody>
      </p:sp>
      <p:grpSp>
        <p:nvGrpSpPr>
          <p:cNvPr id="13" name="Group 12"/>
          <p:cNvGrpSpPr>
            <a:grpSpLocks noChangeAspect="1"/>
          </p:cNvGrpSpPr>
          <p:nvPr/>
        </p:nvGrpSpPr>
        <p:grpSpPr>
          <a:xfrm>
            <a:off x="123623" y="1858568"/>
            <a:ext cx="4216154" cy="3822700"/>
            <a:chOff x="523672" y="1983105"/>
            <a:chExt cx="4602751" cy="417322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1" y="1983105"/>
              <a:ext cx="4059622" cy="4173220"/>
            </a:xfrm>
            <a:prstGeom prst="rect">
              <a:avLst/>
            </a:prstGeom>
          </p:spPr>
        </p:pic>
        <p:sp>
          <p:nvSpPr>
            <p:cNvPr id="31" name="TextBox 30"/>
            <p:cNvSpPr txBox="1"/>
            <p:nvPr/>
          </p:nvSpPr>
          <p:spPr>
            <a:xfrm>
              <a:off x="1748777" y="4361035"/>
              <a:ext cx="1728559" cy="705596"/>
            </a:xfrm>
            <a:prstGeom prst="rect">
              <a:avLst/>
            </a:prstGeom>
            <a:noFill/>
          </p:spPr>
          <p:txBody>
            <a:bodyPr wrap="square" rtlCol="0">
              <a:spAutoFit/>
            </a:bodyPr>
            <a:lstStyle/>
            <a:p>
              <a:pPr algn="ctr"/>
              <a:r>
                <a:rPr lang="en-US" dirty="0" smtClean="0">
                  <a:solidFill>
                    <a:schemeClr val="bg1"/>
                  </a:solidFill>
                </a:rPr>
                <a:t>Free Propagation Region (FPR)</a:t>
              </a:r>
              <a:endParaRPr lang="en-US" dirty="0">
                <a:solidFill>
                  <a:schemeClr val="bg1"/>
                </a:solidFill>
              </a:endParaRPr>
            </a:p>
          </p:txBody>
        </p:sp>
        <p:sp>
          <p:nvSpPr>
            <p:cNvPr id="32" name="TextBox 31"/>
            <p:cNvSpPr txBox="1"/>
            <p:nvPr/>
          </p:nvSpPr>
          <p:spPr>
            <a:xfrm>
              <a:off x="2302377" y="2916387"/>
              <a:ext cx="2349917" cy="705596"/>
            </a:xfrm>
            <a:prstGeom prst="rect">
              <a:avLst/>
            </a:prstGeom>
            <a:noFill/>
          </p:spPr>
          <p:txBody>
            <a:bodyPr wrap="square" rtlCol="0">
              <a:spAutoFit/>
            </a:bodyPr>
            <a:lstStyle/>
            <a:p>
              <a:pPr algn="ctr"/>
              <a:r>
                <a:rPr lang="en-US" dirty="0" smtClean="0">
                  <a:solidFill>
                    <a:schemeClr val="bg1"/>
                  </a:solidFill>
                </a:rPr>
                <a:t>Arrayed Waveguide Grating (AWG)</a:t>
              </a:r>
              <a:endParaRPr lang="en-US" dirty="0">
                <a:solidFill>
                  <a:schemeClr val="bg1"/>
                </a:solidFill>
              </a:endParaRPr>
            </a:p>
          </p:txBody>
        </p:sp>
        <p:sp>
          <p:nvSpPr>
            <p:cNvPr id="33" name="TextBox 32"/>
            <p:cNvSpPr txBox="1"/>
            <p:nvPr/>
          </p:nvSpPr>
          <p:spPr>
            <a:xfrm>
              <a:off x="4086517" y="4448641"/>
              <a:ext cx="539325" cy="403198"/>
            </a:xfrm>
            <a:prstGeom prst="rect">
              <a:avLst/>
            </a:prstGeom>
            <a:noFill/>
          </p:spPr>
          <p:txBody>
            <a:bodyPr wrap="square" rtlCol="0">
              <a:spAutoFit/>
            </a:bodyPr>
            <a:lstStyle/>
            <a:p>
              <a:pPr algn="ctr"/>
              <a:r>
                <a:rPr lang="en-US" dirty="0" smtClean="0">
                  <a:solidFill>
                    <a:schemeClr val="bg1"/>
                  </a:solidFill>
                </a:rPr>
                <a:t>FPR</a:t>
              </a:r>
              <a:endParaRPr lang="en-US" dirty="0">
                <a:solidFill>
                  <a:schemeClr val="bg1"/>
                </a:solidFill>
              </a:endParaRPr>
            </a:p>
          </p:txBody>
        </p:sp>
        <p:sp>
          <p:nvSpPr>
            <p:cNvPr id="35" name="TextBox 34"/>
            <p:cNvSpPr txBox="1"/>
            <p:nvPr/>
          </p:nvSpPr>
          <p:spPr>
            <a:xfrm>
              <a:off x="3705614" y="5425067"/>
              <a:ext cx="1301132" cy="646331"/>
            </a:xfrm>
            <a:prstGeom prst="rect">
              <a:avLst/>
            </a:prstGeom>
            <a:noFill/>
          </p:spPr>
          <p:txBody>
            <a:bodyPr wrap="square" rtlCol="0">
              <a:spAutoFit/>
            </a:bodyPr>
            <a:lstStyle/>
            <a:p>
              <a:pPr algn="ctr"/>
              <a:r>
                <a:rPr lang="en-US" dirty="0" smtClean="0">
                  <a:solidFill>
                    <a:schemeClr val="bg1"/>
                  </a:solidFill>
                </a:rPr>
                <a:t>Output Waveguides</a:t>
              </a:r>
              <a:endParaRPr lang="en-US" dirty="0">
                <a:solidFill>
                  <a:schemeClr val="bg1"/>
                </a:solidFill>
              </a:endParaRPr>
            </a:p>
          </p:txBody>
        </p:sp>
        <p:sp>
          <p:nvSpPr>
            <p:cNvPr id="36" name="TextBox 35"/>
            <p:cNvSpPr txBox="1"/>
            <p:nvPr/>
          </p:nvSpPr>
          <p:spPr>
            <a:xfrm>
              <a:off x="523672" y="2286658"/>
              <a:ext cx="1301132" cy="646331"/>
            </a:xfrm>
            <a:prstGeom prst="rect">
              <a:avLst/>
            </a:prstGeom>
            <a:noFill/>
          </p:spPr>
          <p:txBody>
            <a:bodyPr wrap="square" rtlCol="0">
              <a:spAutoFit/>
            </a:bodyPr>
            <a:lstStyle/>
            <a:p>
              <a:pPr algn="ctr"/>
              <a:r>
                <a:rPr lang="en-US" dirty="0" smtClean="0">
                  <a:solidFill>
                    <a:schemeClr val="bg1"/>
                  </a:solidFill>
                </a:rPr>
                <a:t>Single Mode Input Fiber</a:t>
              </a:r>
              <a:endParaRPr lang="en-US" dirty="0">
                <a:solidFill>
                  <a:schemeClr val="bg1"/>
                </a:solidFill>
              </a:endParaRPr>
            </a:p>
          </p:txBody>
        </p:sp>
      </p:grpSp>
      <p:cxnSp>
        <p:nvCxnSpPr>
          <p:cNvPr id="77" name="Straight Connector 76"/>
          <p:cNvCxnSpPr/>
          <p:nvPr/>
        </p:nvCxnSpPr>
        <p:spPr>
          <a:xfrm rot="5400000">
            <a:off x="5463229" y="3806968"/>
            <a:ext cx="1360864" cy="3800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12" idx="2"/>
          </p:cNvCxnSpPr>
          <p:nvPr/>
        </p:nvCxnSpPr>
        <p:spPr>
          <a:xfrm rot="5400000">
            <a:off x="5601437" y="3560130"/>
            <a:ext cx="1467357" cy="4251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a:off x="5878124" y="3411625"/>
            <a:ext cx="1338417" cy="85113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endCxn id="12" idx="6"/>
          </p:cNvCxnSpPr>
          <p:nvPr/>
        </p:nvCxnSpPr>
        <p:spPr>
          <a:xfrm rot="5400000" flipV="1">
            <a:off x="5594976" y="3702511"/>
            <a:ext cx="1509705" cy="39576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12" idx="2"/>
            <a:endCxn id="12" idx="6"/>
          </p:cNvCxnSpPr>
          <p:nvPr/>
        </p:nvCxnSpPr>
        <p:spPr>
          <a:xfrm rot="5400000">
            <a:off x="5739611" y="3847146"/>
            <a:ext cx="1616199"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endCxn id="12" idx="6"/>
          </p:cNvCxnSpPr>
          <p:nvPr/>
        </p:nvCxnSpPr>
        <p:spPr>
          <a:xfrm rot="5400000">
            <a:off x="6015608" y="3700090"/>
            <a:ext cx="1487258" cy="423053"/>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6292470" y="3825973"/>
            <a:ext cx="1360862"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flipV="1">
            <a:off x="6029508" y="3563010"/>
            <a:ext cx="1467357" cy="419429"/>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flipV="1">
            <a:off x="5888823" y="3416564"/>
            <a:ext cx="1360862" cy="81881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6758404" y="2333249"/>
            <a:ext cx="1031317" cy="63816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endCxn id="12" idx="2"/>
          </p:cNvCxnSpPr>
          <p:nvPr/>
        </p:nvCxnSpPr>
        <p:spPr>
          <a:xfrm rot="5400000">
            <a:off x="5957472" y="2448807"/>
            <a:ext cx="118047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flipH="1">
            <a:off x="5325106" y="2333248"/>
            <a:ext cx="1031317" cy="63816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5964001" y="5245484"/>
            <a:ext cx="1180478"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flipH="1">
            <a:off x="6792106" y="4702980"/>
            <a:ext cx="1031317" cy="638162"/>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5287024" y="4722882"/>
            <a:ext cx="1031317" cy="63816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rot="5400000">
            <a:off x="5739611" y="3039046"/>
            <a:ext cx="1616199" cy="1616199"/>
          </a:xfrm>
          <a:prstGeom prst="ellipse">
            <a:avLst/>
          </a:prstGeom>
          <a:noFill/>
          <a:ln w="57150">
            <a:solidFill>
              <a:srgbClr val="ABFF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p:nvSpPr>
        <p:spPr>
          <a:xfrm>
            <a:off x="4750980" y="3475847"/>
            <a:ext cx="1191847" cy="646331"/>
          </a:xfrm>
          <a:prstGeom prst="rect">
            <a:avLst/>
          </a:prstGeom>
          <a:noFill/>
        </p:spPr>
        <p:txBody>
          <a:bodyPr wrap="square" rtlCol="0">
            <a:spAutoFit/>
          </a:bodyPr>
          <a:lstStyle/>
          <a:p>
            <a:pPr algn="ctr"/>
            <a:r>
              <a:rPr lang="en-US" dirty="0" smtClean="0">
                <a:solidFill>
                  <a:schemeClr val="bg1"/>
                </a:solidFill>
              </a:rPr>
              <a:t>Rowland Circle</a:t>
            </a:r>
            <a:endParaRPr lang="en-US" dirty="0">
              <a:solidFill>
                <a:schemeClr val="bg1"/>
              </a:solidFill>
            </a:endParaRPr>
          </a:p>
        </p:txBody>
      </p:sp>
      <p:sp>
        <p:nvSpPr>
          <p:cNvPr id="82" name="TextBox 81"/>
          <p:cNvSpPr txBox="1"/>
          <p:nvPr/>
        </p:nvSpPr>
        <p:spPr>
          <a:xfrm>
            <a:off x="6434999" y="1965063"/>
            <a:ext cx="1191847" cy="369332"/>
          </a:xfrm>
          <a:prstGeom prst="rect">
            <a:avLst/>
          </a:prstGeom>
          <a:noFill/>
        </p:spPr>
        <p:txBody>
          <a:bodyPr wrap="square" rtlCol="0">
            <a:spAutoFit/>
          </a:bodyPr>
          <a:lstStyle/>
          <a:p>
            <a:pPr algn="ctr"/>
            <a:r>
              <a:rPr lang="en-US" dirty="0" smtClean="0">
                <a:solidFill>
                  <a:schemeClr val="bg1"/>
                </a:solidFill>
              </a:rPr>
              <a:t>AWG</a:t>
            </a:r>
            <a:endParaRPr lang="en-US" dirty="0">
              <a:solidFill>
                <a:schemeClr val="bg1"/>
              </a:solidFill>
            </a:endParaRPr>
          </a:p>
        </p:txBody>
      </p:sp>
      <p:sp>
        <p:nvSpPr>
          <p:cNvPr id="83" name="TextBox 82"/>
          <p:cNvSpPr txBox="1"/>
          <p:nvPr/>
        </p:nvSpPr>
        <p:spPr>
          <a:xfrm>
            <a:off x="6747941" y="5504321"/>
            <a:ext cx="947752" cy="646331"/>
          </a:xfrm>
          <a:prstGeom prst="rect">
            <a:avLst/>
          </a:prstGeom>
          <a:noFill/>
        </p:spPr>
        <p:txBody>
          <a:bodyPr wrap="square" rtlCol="0">
            <a:spAutoFit/>
          </a:bodyPr>
          <a:lstStyle/>
          <a:p>
            <a:pPr algn="ctr"/>
            <a:r>
              <a:rPr lang="en-US" dirty="0" smtClean="0">
                <a:solidFill>
                  <a:schemeClr val="bg1"/>
                </a:solidFill>
              </a:rPr>
              <a:t>Output Spectrum</a:t>
            </a:r>
            <a:endParaRPr lang="en-US" dirty="0">
              <a:solidFill>
                <a:schemeClr val="bg1"/>
              </a:solidFill>
            </a:endParaRPr>
          </a:p>
        </p:txBody>
      </p:sp>
      <p:pic>
        <p:nvPicPr>
          <p:cNvPr id="90" name="Picture 89" descr="https://www.aip.de/media/images/PM_AIP_astrophotonics_chip.width-1000.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08" b="96355" l="2600" r="99300">
                        <a14:foregroundMark x1="70100" y1="10328" x2="87400" y2="21871"/>
                        <a14:foregroundMark x1="61600" y1="15553" x2="63200" y2="10450"/>
                        <a14:foregroundMark x1="62400" y1="11786" x2="64200" y2="8262"/>
                        <a14:foregroundMark x1="65000" y1="7290" x2="70400" y2="3888"/>
                        <a14:foregroundMark x1="71600" y1="3038" x2="77200" y2="2187"/>
                        <a14:foregroundMark x1="78200" y1="2430" x2="86500" y2="3402"/>
                        <a14:foregroundMark x1="87400" y1="3888" x2="93600" y2="8019"/>
                        <a14:foregroundMark x1="94200" y1="8505" x2="96900" y2="13609"/>
                        <a14:foregroundMark x1="97700" y1="16768" x2="97300" y2="22114"/>
                        <a14:foregroundMark x1="96600" y1="12151" x2="97700" y2="16282"/>
                        <a14:foregroundMark x1="94900" y1="9721" x2="96500" y2="11908"/>
                        <a14:foregroundMark x1="60900" y1="15431" x2="61700" y2="11300"/>
                        <a14:foregroundMark x1="61900" y1="11057" x2="63400" y2="8505"/>
                        <a14:foregroundMark x1="63500" y1="8262" x2="65800" y2="5832"/>
                        <a14:foregroundMark x1="62900" y1="8748" x2="61900" y2="10328"/>
                        <a14:foregroundMark x1="65600" y1="5832" x2="68900" y2="3645"/>
                        <a14:foregroundMark x1="69000" y1="3645" x2="73200" y2="2187"/>
                        <a14:foregroundMark x1="86400" y1="2916" x2="93800" y2="7169"/>
                        <a14:foregroundMark x1="93900" y1="7412" x2="95700" y2="9599"/>
                        <a14:foregroundMark x1="94300" y1="28311" x2="96700" y2="25516"/>
                        <a14:backgroundMark x1="68900" y1="2309" x2="74600" y2="486"/>
                        <a14:backgroundMark x1="75600" y1="972" x2="81200" y2="729"/>
                      </a14:backgroundRemoval>
                    </a14:imgEffect>
                  </a14:imgLayer>
                </a14:imgProps>
              </a:ext>
              <a:ext uri="{28A0092B-C50C-407E-A947-70E740481C1C}">
                <a14:useLocalDpi xmlns:a14="http://schemas.microsoft.com/office/drawing/2010/main" val="0"/>
              </a:ext>
            </a:extLst>
          </a:blip>
          <a:srcRect l="1771" r="2155"/>
          <a:stretch>
            <a:fillRect/>
          </a:stretch>
        </p:blipFill>
        <p:spPr bwMode="auto">
          <a:xfrm>
            <a:off x="9276004" y="849480"/>
            <a:ext cx="1828800" cy="1566604"/>
          </a:xfrm>
          <a:custGeom>
            <a:avLst/>
            <a:gdLst>
              <a:gd name="connsiteX0" fmla="*/ 567770 w 1828800"/>
              <a:gd name="connsiteY0" fmla="*/ 0 h 1566604"/>
              <a:gd name="connsiteX1" fmla="*/ 1261030 w 1828800"/>
              <a:gd name="connsiteY1" fmla="*/ 0 h 1566604"/>
              <a:gd name="connsiteX2" fmla="*/ 1270326 w 1828800"/>
              <a:gd name="connsiteY2" fmla="*/ 3402 h 1566604"/>
              <a:gd name="connsiteX3" fmla="*/ 1828800 w 1828800"/>
              <a:gd name="connsiteY3" fmla="*/ 845944 h 1566604"/>
              <a:gd name="connsiteX4" fmla="*/ 1560978 w 1828800"/>
              <a:gd name="connsiteY4" fmla="*/ 1492522 h 1566604"/>
              <a:gd name="connsiteX5" fmla="*/ 1471191 w 1828800"/>
              <a:gd name="connsiteY5" fmla="*/ 1566604 h 1566604"/>
              <a:gd name="connsiteX6" fmla="*/ 357609 w 1828800"/>
              <a:gd name="connsiteY6" fmla="*/ 1566604 h 1566604"/>
              <a:gd name="connsiteX7" fmla="*/ 267822 w 1828800"/>
              <a:gd name="connsiteY7" fmla="*/ 1492522 h 1566604"/>
              <a:gd name="connsiteX8" fmla="*/ 0 w 1828800"/>
              <a:gd name="connsiteY8" fmla="*/ 845944 h 1566604"/>
              <a:gd name="connsiteX9" fmla="*/ 558474 w 1828800"/>
              <a:gd name="connsiteY9" fmla="*/ 3402 h 156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 h="1566604">
                <a:moveTo>
                  <a:pt x="567770" y="0"/>
                </a:moveTo>
                <a:lnTo>
                  <a:pt x="1261030" y="0"/>
                </a:lnTo>
                <a:lnTo>
                  <a:pt x="1270326" y="3402"/>
                </a:lnTo>
                <a:cubicBezTo>
                  <a:pt x="1598518" y="142216"/>
                  <a:pt x="1828800" y="467187"/>
                  <a:pt x="1828800" y="845944"/>
                </a:cubicBezTo>
                <a:cubicBezTo>
                  <a:pt x="1828800" y="1098449"/>
                  <a:pt x="1726452" y="1327049"/>
                  <a:pt x="1560978" y="1492522"/>
                </a:cubicBezTo>
                <a:lnTo>
                  <a:pt x="1471191" y="1566604"/>
                </a:lnTo>
                <a:lnTo>
                  <a:pt x="357609" y="1566604"/>
                </a:lnTo>
                <a:lnTo>
                  <a:pt x="267822" y="1492522"/>
                </a:lnTo>
                <a:cubicBezTo>
                  <a:pt x="102348" y="1327049"/>
                  <a:pt x="0" y="1098449"/>
                  <a:pt x="0" y="845944"/>
                </a:cubicBezTo>
                <a:cubicBezTo>
                  <a:pt x="0" y="467187"/>
                  <a:pt x="230282" y="142216"/>
                  <a:pt x="558474" y="3402"/>
                </a:cubicBezTo>
                <a:close/>
              </a:path>
            </a:pathLst>
          </a:custGeom>
          <a:noFill/>
          <a:extLst>
            <a:ext uri="{909E8E84-426E-40DD-AFC4-6F175D3DCCD1}">
              <a14:hiddenFill xmlns:a14="http://schemas.microsoft.com/office/drawing/2010/main">
                <a:solidFill>
                  <a:srgbClr val="FFFFFF"/>
                </a:solidFill>
              </a14:hiddenFill>
            </a:ext>
          </a:extLst>
        </p:spPr>
      </p:pic>
      <p:pic>
        <p:nvPicPr>
          <p:cNvPr id="92" name="Picture 9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93" name="Picture 92"/>
          <p:cNvPicPr>
            <a:picLocks noChangeAspect="1"/>
          </p:cNvPicPr>
          <p:nvPr/>
        </p:nvPicPr>
        <p:blipFill>
          <a:blip r:embed="rId7" cstate="print">
            <a:extLst>
              <a:ext uri="{BEBA8EAE-BF5A-486C-A8C5-ECC9F3942E4B}">
                <a14:imgProps xmlns:a14="http://schemas.microsoft.com/office/drawing/2010/main">
                  <a14:imgLayer r:embed="rId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386270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up)">
                                      <p:cBhvr>
                                        <p:cTn id="13" dur="250"/>
                                        <p:tgtEl>
                                          <p:spTgt spid="44"/>
                                        </p:tgtEl>
                                      </p:cBhvr>
                                    </p:animEffect>
                                  </p:childTnLst>
                                </p:cTn>
                              </p:par>
                              <p:par>
                                <p:cTn id="14" presetID="22" presetClass="entr" presetSubtype="1"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up)">
                                      <p:cBhvr>
                                        <p:cTn id="16" dur="250"/>
                                        <p:tgtEl>
                                          <p:spTgt spid="39"/>
                                        </p:tgtEl>
                                      </p:cBhvr>
                                    </p:animEffect>
                                  </p:childTnLst>
                                </p:cTn>
                              </p:par>
                              <p:par>
                                <p:cTn id="17" presetID="22" presetClass="entr" presetSubtype="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250"/>
                                        <p:tgtEl>
                                          <p:spTgt spid="16"/>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8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up)">
                                      <p:cBhvr>
                                        <p:cTn id="26" dur="250"/>
                                        <p:tgtEl>
                                          <p:spTgt spid="57"/>
                                        </p:tgtEl>
                                      </p:cBhvr>
                                    </p:animEffect>
                                  </p:childTnLst>
                                </p:cTn>
                              </p:par>
                              <p:par>
                                <p:cTn id="27" presetID="22" presetClass="entr" presetSubtype="1"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wipe(up)">
                                      <p:cBhvr>
                                        <p:cTn id="29" dur="250"/>
                                        <p:tgtEl>
                                          <p:spTgt spid="56"/>
                                        </p:tgtEl>
                                      </p:cBhvr>
                                    </p:animEffect>
                                  </p:childTnLst>
                                </p:cTn>
                              </p:par>
                              <p:par>
                                <p:cTn id="30" presetID="22" presetClass="entr" presetSubtype="1"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up)">
                                      <p:cBhvr>
                                        <p:cTn id="32" dur="250"/>
                                        <p:tgtEl>
                                          <p:spTgt spid="43"/>
                                        </p:tgtEl>
                                      </p:cBhvr>
                                    </p:animEffect>
                                  </p:childTnLst>
                                </p:cTn>
                              </p:par>
                            </p:childTnLst>
                          </p:cTn>
                        </p:par>
                        <p:par>
                          <p:cTn id="33" fill="hold">
                            <p:stCondLst>
                              <p:cond delay="250"/>
                            </p:stCondLst>
                            <p:childTnLst>
                              <p:par>
                                <p:cTn id="34" presetID="22" presetClass="entr" presetSubtype="1" fill="hold"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wipe(up)">
                                      <p:cBhvr>
                                        <p:cTn id="36" dur="250"/>
                                        <p:tgtEl>
                                          <p:spTgt spid="46"/>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8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wipe(up)">
                                      <p:cBhvr>
                                        <p:cTn id="43" dur="250"/>
                                        <p:tgtEl>
                                          <p:spTgt spid="66"/>
                                        </p:tgtEl>
                                      </p:cBhvr>
                                    </p:animEffect>
                                  </p:childTnLst>
                                </p:cTn>
                              </p:par>
                              <p:par>
                                <p:cTn id="44" presetID="22" presetClass="entr" presetSubtype="1" fill="hold" nodeType="with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wipe(up)">
                                      <p:cBhvr>
                                        <p:cTn id="46" dur="250"/>
                                        <p:tgtEl>
                                          <p:spTgt spid="65"/>
                                        </p:tgtEl>
                                      </p:cBhvr>
                                    </p:animEffect>
                                  </p:childTnLst>
                                </p:cTn>
                              </p:par>
                              <p:par>
                                <p:cTn id="47" presetID="22" presetClass="entr" presetSubtype="1" fill="hold" nodeType="with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wipe(up)">
                                      <p:cBhvr>
                                        <p:cTn id="49" dur="250"/>
                                        <p:tgtEl>
                                          <p:spTgt spid="60"/>
                                        </p:tgtEl>
                                      </p:cBhvr>
                                    </p:animEffect>
                                  </p:childTnLst>
                                </p:cTn>
                              </p:par>
                            </p:childTnLst>
                          </p:cTn>
                        </p:par>
                        <p:par>
                          <p:cTn id="50" fill="hold">
                            <p:stCondLst>
                              <p:cond delay="250"/>
                            </p:stCondLst>
                            <p:childTnLst>
                              <p:par>
                                <p:cTn id="51" presetID="22" presetClass="entr" presetSubtype="1" fill="hold" nodeType="after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wipe(up)">
                                      <p:cBhvr>
                                        <p:cTn id="53" dur="250"/>
                                        <p:tgtEl>
                                          <p:spTgt spid="4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77"/>
                                        </p:tgtEl>
                                        <p:attrNameLst>
                                          <p:attrName>style.visibility</p:attrName>
                                        </p:attrNameLst>
                                      </p:cBhvr>
                                      <p:to>
                                        <p:strVal val="visible"/>
                                      </p:to>
                                    </p:set>
                                    <p:animEffect transition="in" filter="wipe(up)">
                                      <p:cBhvr>
                                        <p:cTn id="58" dur="250"/>
                                        <p:tgtEl>
                                          <p:spTgt spid="77"/>
                                        </p:tgtEl>
                                      </p:cBhvr>
                                    </p:animEffect>
                                  </p:childTnLst>
                                </p:cTn>
                              </p:par>
                              <p:par>
                                <p:cTn id="59" presetID="22" presetClass="entr" presetSubtype="1" fill="hold" nodeType="withEffect">
                                  <p:stCondLst>
                                    <p:cond delay="0"/>
                                  </p:stCondLst>
                                  <p:childTnLst>
                                    <p:set>
                                      <p:cBhvr>
                                        <p:cTn id="60" dur="1" fill="hold">
                                          <p:stCondLst>
                                            <p:cond delay="0"/>
                                          </p:stCondLst>
                                        </p:cTn>
                                        <p:tgtEl>
                                          <p:spTgt spid="74"/>
                                        </p:tgtEl>
                                        <p:attrNameLst>
                                          <p:attrName>style.visibility</p:attrName>
                                        </p:attrNameLst>
                                      </p:cBhvr>
                                      <p:to>
                                        <p:strVal val="visible"/>
                                      </p:to>
                                    </p:set>
                                    <p:animEffect transition="in" filter="wipe(up)">
                                      <p:cBhvr>
                                        <p:cTn id="61" dur="250"/>
                                        <p:tgtEl>
                                          <p:spTgt spid="74"/>
                                        </p:tgtEl>
                                      </p:cBhvr>
                                    </p:animEffect>
                                  </p:childTnLst>
                                </p:cTn>
                              </p:par>
                              <p:par>
                                <p:cTn id="62" presetID="22" presetClass="entr" presetSubtype="1" fill="hold" nodeType="withEffect">
                                  <p:stCondLst>
                                    <p:cond delay="0"/>
                                  </p:stCondLst>
                                  <p:childTnLst>
                                    <p:set>
                                      <p:cBhvr>
                                        <p:cTn id="63" dur="1" fill="hold">
                                          <p:stCondLst>
                                            <p:cond delay="0"/>
                                          </p:stCondLst>
                                        </p:cTn>
                                        <p:tgtEl>
                                          <p:spTgt spid="71"/>
                                        </p:tgtEl>
                                        <p:attrNameLst>
                                          <p:attrName>style.visibility</p:attrName>
                                        </p:attrNameLst>
                                      </p:cBhvr>
                                      <p:to>
                                        <p:strVal val="visible"/>
                                      </p:to>
                                    </p:set>
                                    <p:animEffect transition="in" filter="wipe(up)">
                                      <p:cBhvr>
                                        <p:cTn id="64" dur="250"/>
                                        <p:tgtEl>
                                          <p:spTgt spid="71"/>
                                        </p:tgtEl>
                                      </p:cBhvr>
                                    </p:animEffect>
                                  </p:childTnLst>
                                </p:cTn>
                              </p:par>
                            </p:childTnLst>
                          </p:cTn>
                        </p:par>
                        <p:par>
                          <p:cTn id="65" fill="hold">
                            <p:stCondLst>
                              <p:cond delay="250"/>
                            </p:stCondLst>
                            <p:childTnLst>
                              <p:par>
                                <p:cTn id="66" presetID="22" presetClass="entr" presetSubtype="1" fill="hold" nodeType="after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wipe(up)">
                                      <p:cBhvr>
                                        <p:cTn id="68" dur="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1" grpId="0"/>
      <p:bldP spid="82" grpId="0"/>
      <p:bldP spid="8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Single Photon Counting Detectors</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12</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15395023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6126390" y="1772239"/>
            <a:ext cx="2455669" cy="2455669"/>
            <a:chOff x="9659012" y="-2285496"/>
            <a:chExt cx="2455669" cy="2455669"/>
          </a:xfrm>
        </p:grpSpPr>
        <p:pic>
          <p:nvPicPr>
            <p:cNvPr id="1040" name="Picture 16" descr="https://hub.hamamatsu.com/us/en/ask-an-engineer/imaging/orca-quest-questions-and-answers/_jcr_content/root/container/container_1049569944/container/image.coreimg.jpeg/1670441072186/fig01-orca.jpe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1625" l="10000" r="90000">
                          <a14:foregroundMark x1="22500" y1="80000" x2="76250" y2="80125"/>
                        </a14:backgroundRemoval>
                      </a14:imgEffect>
                    </a14:imgLayer>
                  </a14:imgProps>
                </a:ext>
                <a:ext uri="{28A0092B-C50C-407E-A947-70E740481C1C}">
                  <a14:useLocalDpi xmlns:a14="http://schemas.microsoft.com/office/drawing/2010/main" val="0"/>
                </a:ext>
              </a:extLst>
            </a:blip>
            <a:srcRect/>
            <a:stretch>
              <a:fillRect/>
            </a:stretch>
          </p:blipFill>
          <p:spPr bwMode="auto">
            <a:xfrm>
              <a:off x="9659012" y="-2285496"/>
              <a:ext cx="2455669" cy="2455669"/>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9659012" y="-1482218"/>
              <a:ext cx="461665" cy="1001236"/>
            </a:xfrm>
            <a:prstGeom prst="rect">
              <a:avLst/>
            </a:prstGeom>
            <a:noFill/>
          </p:spPr>
          <p:txBody>
            <a:bodyPr vert="vert270" wrap="none" rtlCol="0">
              <a:spAutoFit/>
            </a:bodyPr>
            <a:lstStyle/>
            <a:p>
              <a:r>
                <a:rPr lang="en-US" dirty="0" smtClean="0">
                  <a:solidFill>
                    <a:schemeClr val="bg1"/>
                  </a:solidFill>
                </a:rPr>
                <a:t>Hamamatsu</a:t>
              </a:r>
              <a:endParaRPr lang="en-US" dirty="0">
                <a:solidFill>
                  <a:schemeClr val="bg1"/>
                </a:solidFill>
              </a:endParaRPr>
            </a:p>
          </p:txBody>
        </p:sp>
        <p:sp>
          <p:nvSpPr>
            <p:cNvPr id="54" name="TextBox 53"/>
            <p:cNvSpPr txBox="1"/>
            <p:nvPr/>
          </p:nvSpPr>
          <p:spPr>
            <a:xfrm>
              <a:off x="11653016" y="-1471798"/>
              <a:ext cx="461665" cy="980397"/>
            </a:xfrm>
            <a:prstGeom prst="rect">
              <a:avLst/>
            </a:prstGeom>
            <a:noFill/>
          </p:spPr>
          <p:txBody>
            <a:bodyPr vert="vert" wrap="none" rtlCol="0">
              <a:spAutoFit/>
            </a:bodyPr>
            <a:lstStyle/>
            <a:p>
              <a:r>
                <a:rPr lang="en-US" dirty="0" smtClean="0">
                  <a:solidFill>
                    <a:schemeClr val="bg1"/>
                  </a:solidFill>
                </a:rPr>
                <a:t>ORCA Quest</a:t>
              </a:r>
              <a:endParaRPr lang="en-US" dirty="0">
                <a:solidFill>
                  <a:schemeClr val="bg1"/>
                </a:solidFill>
              </a:endParaRPr>
            </a:p>
          </p:txBody>
        </p:sp>
      </p:grpSp>
      <p:pic>
        <p:nvPicPr>
          <p:cNvPr id="48" name="Picture 47"/>
          <p:cNvPicPr>
            <a:picLocks noChangeAspect="1"/>
          </p:cNvPicPr>
          <p:nvPr/>
        </p:nvPicPr>
        <p:blipFill>
          <a:blip r:embed="rId5"/>
          <a:stretch>
            <a:fillRect/>
          </a:stretch>
        </p:blipFill>
        <p:spPr>
          <a:xfrm>
            <a:off x="400912" y="1945801"/>
            <a:ext cx="5591661" cy="4410549"/>
          </a:xfrm>
          <a:prstGeom prst="rect">
            <a:avLst/>
          </a:prstGeom>
        </p:spPr>
      </p:pic>
      <p:pic>
        <p:nvPicPr>
          <p:cNvPr id="56" name="Picture 55"/>
          <p:cNvPicPr>
            <a:picLocks noChangeAspect="1"/>
          </p:cNvPicPr>
          <p:nvPr/>
        </p:nvPicPr>
        <p:blipFill>
          <a:blip r:embed="rId6"/>
          <a:stretch>
            <a:fillRect/>
          </a:stretch>
        </p:blipFill>
        <p:spPr>
          <a:xfrm>
            <a:off x="369499" y="1945801"/>
            <a:ext cx="5654486" cy="4407408"/>
          </a:xfrm>
          <a:prstGeom prst="rect">
            <a:avLst/>
          </a:prstGeom>
        </p:spPr>
      </p:pic>
      <p:sp>
        <p:nvSpPr>
          <p:cNvPr id="5" name="Slide Number Placeholder 4"/>
          <p:cNvSpPr>
            <a:spLocks noGrp="1"/>
          </p:cNvSpPr>
          <p:nvPr>
            <p:ph type="sldNum" sz="quarter" idx="12"/>
          </p:nvPr>
        </p:nvSpPr>
        <p:spPr/>
        <p:txBody>
          <a:bodyPr/>
          <a:lstStyle/>
          <a:p>
            <a:fld id="{97EEAD57-C313-46C1-9911-8FCD684D755A}" type="slidenum">
              <a:rPr lang="en-US" smtClean="0"/>
              <a:pPr/>
              <a:t>13</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Single Photon Counting Detectors</a:t>
            </a:r>
            <a:endParaRPr lang="en-US" dirty="0"/>
          </a:p>
        </p:txBody>
      </p:sp>
      <p:grpSp>
        <p:nvGrpSpPr>
          <p:cNvPr id="58" name="Group 57"/>
          <p:cNvGrpSpPr/>
          <p:nvPr/>
        </p:nvGrpSpPr>
        <p:grpSpPr>
          <a:xfrm>
            <a:off x="8610600" y="640080"/>
            <a:ext cx="2349500" cy="5516245"/>
            <a:chOff x="8610600" y="640080"/>
            <a:chExt cx="2349500" cy="5516245"/>
          </a:xfrm>
        </p:grpSpPr>
        <p:grpSp>
          <p:nvGrpSpPr>
            <p:cNvPr id="9" name="Group 8"/>
            <p:cNvGrpSpPr/>
            <p:nvPr/>
          </p:nvGrpSpPr>
          <p:grpSpPr>
            <a:xfrm>
              <a:off x="8610600" y="640080"/>
              <a:ext cx="2349500" cy="5516245"/>
              <a:chOff x="8610600" y="640080"/>
              <a:chExt cx="2349500" cy="5516245"/>
            </a:xfrm>
          </p:grpSpPr>
          <p:sp>
            <p:nvSpPr>
              <p:cNvPr id="11" name="Rounded Rectangle 10"/>
              <p:cNvSpPr/>
              <p:nvPr/>
            </p:nvSpPr>
            <p:spPr>
              <a:xfrm>
                <a:off x="8610600" y="640080"/>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8884555" y="781024"/>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6" name="Picture 14" descr="https://www.hamamatsu.com/content/dam/hamamatsu-photonics/sites/images/04_SYS/%E3%80%90New%E3%80%9100_Products/02_Cameras/00_Cameras/06_qCMOS%20cameras/Details/s_c15550-22up_pp.jpg.thumb.252.25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349" b="89683" l="3968" r="89683">
                          <a14:foregroundMark x1="18254" y1="26190" x2="46429" y2="30556"/>
                          <a14:foregroundMark x1="44048" y1="24206" x2="46825" y2="22619"/>
                          <a14:backgroundMark x1="48810" y1="84524" x2="78968" y2="76984"/>
                        </a14:backgroundRemoval>
                      </a14:imgEffect>
                    </a14:imgLayer>
                  </a14:imgProps>
                </a:ext>
                <a:ext uri="{28A0092B-C50C-407E-A947-70E740481C1C}">
                  <a14:useLocalDpi xmlns:a14="http://schemas.microsoft.com/office/drawing/2010/main" val="0"/>
                </a:ext>
              </a:extLst>
            </a:blip>
            <a:srcRect/>
            <a:stretch>
              <a:fillRect/>
            </a:stretch>
          </p:blipFill>
          <p:spPr bwMode="auto">
            <a:xfrm>
              <a:off x="8876209" y="752424"/>
              <a:ext cx="1886907" cy="1886908"/>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TextBox 37"/>
          <p:cNvSpPr txBox="1"/>
          <p:nvPr/>
        </p:nvSpPr>
        <p:spPr>
          <a:xfrm>
            <a:off x="8618279" y="2626422"/>
            <a:ext cx="2349500" cy="3354765"/>
          </a:xfrm>
          <a:prstGeom prst="rect">
            <a:avLst/>
          </a:prstGeom>
          <a:noFill/>
        </p:spPr>
        <p:txBody>
          <a:bodyPr wrap="square" rtlCol="0">
            <a:spAutoFit/>
          </a:bodyPr>
          <a:lstStyle/>
          <a:p>
            <a:pPr algn="ctr"/>
            <a:r>
              <a:rPr lang="en-US" sz="1600" dirty="0">
                <a:solidFill>
                  <a:schemeClr val="bg1"/>
                </a:solidFill>
              </a:rPr>
              <a:t>CMOS: Complementary Metal-Oxide Semiconductor.</a:t>
            </a:r>
          </a:p>
          <a:p>
            <a:pPr algn="ctr"/>
            <a:r>
              <a:rPr lang="en-US" sz="2000" dirty="0">
                <a:solidFill>
                  <a:schemeClr val="bg1"/>
                </a:solidFill>
              </a:rPr>
              <a:t>CMOS has faster readout, per pixel (radiation tolerant). </a:t>
            </a:r>
            <a:r>
              <a:rPr lang="en-US" sz="2000" dirty="0" smtClean="0">
                <a:solidFill>
                  <a:schemeClr val="bg1"/>
                </a:solidFill>
              </a:rPr>
              <a:t>CMOS </a:t>
            </a:r>
            <a:r>
              <a:rPr lang="en-US" sz="2000" dirty="0">
                <a:solidFill>
                  <a:schemeClr val="bg1"/>
                </a:solidFill>
              </a:rPr>
              <a:t>are typically Silicon devices (</a:t>
            </a:r>
            <a:r>
              <a:rPr lang="en-US" sz="2000" dirty="0" smtClean="0">
                <a:solidFill>
                  <a:schemeClr val="bg1"/>
                </a:solidFill>
              </a:rPr>
              <a:t>Vis), found in different formats, and are part of the cellphone camera industry. CMOS sensors are used in this study. </a:t>
            </a:r>
            <a:endParaRPr lang="en-US" sz="2000" dirty="0">
              <a:solidFill>
                <a:schemeClr val="bg1"/>
              </a:solidFill>
            </a:endParaRPr>
          </a:p>
        </p:txBody>
      </p:sp>
      <p:grpSp>
        <p:nvGrpSpPr>
          <p:cNvPr id="41" name="Group 40"/>
          <p:cNvGrpSpPr>
            <a:grpSpLocks noChangeAspect="1"/>
          </p:cNvGrpSpPr>
          <p:nvPr/>
        </p:nvGrpSpPr>
        <p:grpSpPr>
          <a:xfrm>
            <a:off x="6346477" y="4069715"/>
            <a:ext cx="2003773" cy="2024164"/>
            <a:chOff x="6102320" y="3789300"/>
            <a:chExt cx="2343180" cy="2367025"/>
          </a:xfrm>
        </p:grpSpPr>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6276437" y="3987263"/>
              <a:ext cx="1997693" cy="2340432"/>
            </a:xfrm>
            <a:prstGeom prst="rect">
              <a:avLst/>
            </a:prstGeom>
          </p:spPr>
        </p:pic>
        <p:sp>
          <p:nvSpPr>
            <p:cNvPr id="40" name="TextBox 39"/>
            <p:cNvSpPr txBox="1"/>
            <p:nvPr/>
          </p:nvSpPr>
          <p:spPr>
            <a:xfrm>
              <a:off x="6102320" y="3789300"/>
              <a:ext cx="2343180" cy="371291"/>
            </a:xfrm>
            <a:prstGeom prst="rect">
              <a:avLst/>
            </a:prstGeom>
            <a:noFill/>
          </p:spPr>
          <p:txBody>
            <a:bodyPr wrap="square" rtlCol="0">
              <a:spAutoFit/>
            </a:bodyPr>
            <a:lstStyle/>
            <a:p>
              <a:pPr algn="ctr"/>
              <a:r>
                <a:rPr lang="en-US" sz="1600" dirty="0" smtClean="0">
                  <a:solidFill>
                    <a:schemeClr val="bg1"/>
                  </a:solidFill>
                </a:rPr>
                <a:t>BAE HWK4123 CMOS Sensor</a:t>
              </a:r>
              <a:endParaRPr lang="en-US" sz="1600" dirty="0">
                <a:solidFill>
                  <a:schemeClr val="bg1"/>
                </a:solidFill>
              </a:endParaRPr>
            </a:p>
          </p:txBody>
        </p:sp>
      </p:grpSp>
      <p:pic>
        <p:nvPicPr>
          <p:cNvPr id="72" name="Picture 7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73" name="Picture 72"/>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36" name="Picture 35"/>
          <p:cNvPicPr>
            <a:picLocks noChangeAspect="1"/>
          </p:cNvPicPr>
          <p:nvPr/>
        </p:nvPicPr>
        <p:blipFill>
          <a:blip r:embed="rId13"/>
          <a:stretch>
            <a:fillRect/>
          </a:stretch>
        </p:blipFill>
        <p:spPr>
          <a:xfrm>
            <a:off x="199917" y="1942660"/>
            <a:ext cx="5993649" cy="4407408"/>
          </a:xfrm>
          <a:prstGeom prst="rect">
            <a:avLst/>
          </a:prstGeom>
        </p:spPr>
      </p:pic>
    </p:spTree>
    <p:extLst>
      <p:ext uri="{BB962C8B-B14F-4D97-AF65-F5344CB8AC3E}">
        <p14:creationId xmlns:p14="http://schemas.microsoft.com/office/powerpoint/2010/main" val="113035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Single Photon Counting Photonic Spectrograph</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14</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5904320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15</a:t>
            </a:fld>
            <a:endParaRPr lang="en-US"/>
          </a:p>
        </p:txBody>
      </p:sp>
      <p:pic>
        <p:nvPicPr>
          <p:cNvPr id="9" name="Picture 8"/>
          <p:cNvPicPr>
            <a:picLocks noChangeAspect="1"/>
          </p:cNvPicPr>
          <p:nvPr/>
        </p:nvPicPr>
        <p:blipFill rotWithShape="1">
          <a:blip r:embed="rId3"/>
          <a:srcRect t="12592"/>
          <a:stretch/>
        </p:blipFill>
        <p:spPr>
          <a:xfrm>
            <a:off x="1066800" y="1783080"/>
            <a:ext cx="10058400" cy="4285199"/>
          </a:xfrm>
          <a:prstGeom prst="rect">
            <a:avLst/>
          </a:prstGeom>
        </p:spPr>
      </p:pic>
      <p:sp>
        <p:nvSpPr>
          <p:cNvPr id="4" name="Title 1"/>
          <p:cNvSpPr txBox="1">
            <a:spLocks/>
          </p:cNvSpPr>
          <p:nvPr/>
        </p:nvSpPr>
        <p:spPr>
          <a:xfrm>
            <a:off x="1066799" y="640080"/>
            <a:ext cx="10471265" cy="1143000"/>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dirty="0" smtClean="0"/>
              <a:t>Single Photon Counting Photonic </a:t>
            </a:r>
            <a:r>
              <a:rPr lang="en-US" dirty="0" smtClean="0"/>
              <a:t>Spectrograph (SPCPS)</a:t>
            </a: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25922117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Astronomical Sources</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16</a:t>
            </a:fld>
            <a:endParaRPr lang="en-US" dirty="0"/>
          </a:p>
        </p:txBody>
      </p:sp>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342064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50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par>
                          <p:cTn id="8" fill="hold">
                            <p:stCondLst>
                              <p:cond delay="1000"/>
                            </p:stCondLst>
                            <p:childTnLst>
                              <p:par>
                                <p:cTn id="9" presetID="26" presetClass="emph" presetSubtype="0" fill="hold" nodeType="afterEffect">
                                  <p:stCondLst>
                                    <p:cond delay="500"/>
                                  </p:stCondLst>
                                  <p:childTnLst>
                                    <p:animEffect transition="out" filter="fade">
                                      <p:cBhvr>
                                        <p:cTn id="10" dur="500" tmFilter="0, 0; .2, .5; .8, .5; 1, 0"/>
                                        <p:tgtEl>
                                          <p:spTgt spid="12"/>
                                        </p:tgtEl>
                                      </p:cBhvr>
                                    </p:animEffect>
                                    <p:animScale>
                                      <p:cBhvr>
                                        <p:cTn id="11"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17</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Astronomical Sources</a:t>
            </a:r>
            <a:endParaRPr lang="en-US" dirty="0"/>
          </a:p>
        </p:txBody>
      </p:sp>
      <p:grpSp>
        <p:nvGrpSpPr>
          <p:cNvPr id="6" name="Group 5"/>
          <p:cNvGrpSpPr/>
          <p:nvPr/>
        </p:nvGrpSpPr>
        <p:grpSpPr>
          <a:xfrm>
            <a:off x="1066800" y="1983105"/>
            <a:ext cx="2349500" cy="4173220"/>
            <a:chOff x="1066800" y="1983105"/>
            <a:chExt cx="2349500" cy="4173220"/>
          </a:xfrm>
        </p:grpSpPr>
        <p:sp>
          <p:nvSpPr>
            <p:cNvPr id="2" name="Rounded Rectangle 1"/>
            <p:cNvSpPr/>
            <p:nvPr/>
          </p:nvSpPr>
          <p:spPr>
            <a:xfrm>
              <a:off x="1066800"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327150" y="209359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66800" y="3945667"/>
              <a:ext cx="2349500" cy="2123658"/>
            </a:xfrm>
            <a:prstGeom prst="rect">
              <a:avLst/>
            </a:prstGeom>
            <a:noFill/>
          </p:spPr>
          <p:txBody>
            <a:bodyPr wrap="square" rtlCol="0">
              <a:spAutoFit/>
            </a:bodyPr>
            <a:lstStyle/>
            <a:p>
              <a:pPr algn="ctr"/>
              <a:r>
                <a:rPr lang="en-US" sz="2200" dirty="0" smtClean="0">
                  <a:solidFill>
                    <a:schemeClr val="bg1"/>
                  </a:solidFill>
                </a:rPr>
                <a:t>The planet’s spectrum is the desired signal. It includes the planet’s light and the reflected starlight. </a:t>
              </a:r>
              <a:r>
                <a:rPr lang="en-US" sz="2200" dirty="0">
                  <a:solidFill>
                    <a:schemeClr val="bg1"/>
                  </a:solidFill>
                </a:rPr>
                <a:t>T</a:t>
              </a:r>
              <a:r>
                <a:rPr lang="en-US" sz="2200" dirty="0" smtClean="0">
                  <a:solidFill>
                    <a:schemeClr val="bg1"/>
                  </a:solidFill>
                </a:rPr>
                <a:t>his also introduces shot noise.</a:t>
              </a:r>
              <a:endParaRPr lang="en-US" sz="2200" dirty="0">
                <a:solidFill>
                  <a:schemeClr val="bg1"/>
                </a:solidFill>
              </a:endParaRPr>
            </a:p>
          </p:txBody>
        </p:sp>
        <p:pic>
          <p:nvPicPr>
            <p:cNvPr id="34" name="Picture 3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Effect>
                        <a14:saturation sat="200000"/>
                      </a14:imgEffect>
                      <a14:imgEffect>
                        <a14:brightnessContrast bright="40000" contrast="20000"/>
                      </a14:imgEffect>
                    </a14:imgLayer>
                  </a14:imgProps>
                </a:ext>
                <a:ext uri="{28A0092B-C50C-407E-A947-70E740481C1C}">
                  <a14:useLocalDpi xmlns:a14="http://schemas.microsoft.com/office/drawing/2010/main" val="0"/>
                </a:ext>
              </a:extLst>
            </a:blip>
            <a:srcRect l="27500" t="2937" r="27500" b="2938"/>
            <a:stretch>
              <a:fillRect/>
            </a:stretch>
          </p:blipFill>
          <p:spPr>
            <a:xfrm>
              <a:off x="1401766" y="2158779"/>
              <a:ext cx="1686875" cy="1686875"/>
            </a:xfrm>
            <a:custGeom>
              <a:avLst/>
              <a:gdLst>
                <a:gd name="connsiteX0" fmla="*/ 2743200 w 5486400"/>
                <a:gd name="connsiteY0" fmla="*/ 0 h 5486400"/>
                <a:gd name="connsiteX1" fmla="*/ 5486400 w 5486400"/>
                <a:gd name="connsiteY1" fmla="*/ 2743200 h 5486400"/>
                <a:gd name="connsiteX2" fmla="*/ 2743200 w 5486400"/>
                <a:gd name="connsiteY2" fmla="*/ 5486400 h 5486400"/>
                <a:gd name="connsiteX3" fmla="*/ 0 w 5486400"/>
                <a:gd name="connsiteY3" fmla="*/ 2743200 h 5486400"/>
                <a:gd name="connsiteX4" fmla="*/ 2743200 w 5486400"/>
                <a:gd name="connsiteY4" fmla="*/ 0 h 548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5486400">
                  <a:moveTo>
                    <a:pt x="2743200" y="0"/>
                  </a:moveTo>
                  <a:cubicBezTo>
                    <a:pt x="4258228" y="0"/>
                    <a:pt x="5486400" y="1228172"/>
                    <a:pt x="5486400" y="2743200"/>
                  </a:cubicBezTo>
                  <a:cubicBezTo>
                    <a:pt x="5486400" y="4258228"/>
                    <a:pt x="4258228" y="5486400"/>
                    <a:pt x="2743200" y="5486400"/>
                  </a:cubicBezTo>
                  <a:cubicBezTo>
                    <a:pt x="1228172" y="5486400"/>
                    <a:pt x="0" y="4258228"/>
                    <a:pt x="0" y="2743200"/>
                  </a:cubicBezTo>
                  <a:cubicBezTo>
                    <a:pt x="0" y="1228172"/>
                    <a:pt x="1228172" y="0"/>
                    <a:pt x="2743200" y="0"/>
                  </a:cubicBezTo>
                  <a:close/>
                </a:path>
              </a:pathLst>
            </a:custGeom>
          </p:spPr>
        </p:pic>
      </p:grpSp>
      <p:grpSp>
        <p:nvGrpSpPr>
          <p:cNvPr id="15" name="Group 14"/>
          <p:cNvGrpSpPr/>
          <p:nvPr/>
        </p:nvGrpSpPr>
        <p:grpSpPr>
          <a:xfrm>
            <a:off x="6105070" y="640080"/>
            <a:ext cx="2368553" cy="5516245"/>
            <a:chOff x="6105070" y="640080"/>
            <a:chExt cx="2368553" cy="5516245"/>
          </a:xfrm>
        </p:grpSpPr>
        <p:grpSp>
          <p:nvGrpSpPr>
            <p:cNvPr id="54" name="Group 53"/>
            <p:cNvGrpSpPr/>
            <p:nvPr/>
          </p:nvGrpSpPr>
          <p:grpSpPr>
            <a:xfrm>
              <a:off x="6105070" y="640080"/>
              <a:ext cx="2368553" cy="5516245"/>
              <a:chOff x="6105070" y="640080"/>
              <a:chExt cx="2368553" cy="5516245"/>
            </a:xfrm>
          </p:grpSpPr>
          <p:sp>
            <p:nvSpPr>
              <p:cNvPr id="10" name="Rounded Rectangle 9"/>
              <p:cNvSpPr/>
              <p:nvPr/>
            </p:nvSpPr>
            <p:spPr>
              <a:xfrm>
                <a:off x="6105070" y="640080"/>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6124123" y="2593523"/>
                <a:ext cx="2349500" cy="430887"/>
              </a:xfrm>
              <a:prstGeom prst="rect">
                <a:avLst/>
              </a:prstGeom>
              <a:noFill/>
            </p:spPr>
            <p:txBody>
              <a:bodyPr wrap="square" rtlCol="0">
                <a:spAutoFit/>
              </a:bodyPr>
              <a:lstStyle/>
              <a:p>
                <a:pPr algn="ctr"/>
                <a:endParaRPr lang="en-US" sz="2200" dirty="0">
                  <a:solidFill>
                    <a:schemeClr val="bg1"/>
                  </a:solidFill>
                </a:endParaRPr>
              </a:p>
            </p:txBody>
          </p:sp>
          <p:sp>
            <p:nvSpPr>
              <p:cNvPr id="32" name="Oval 31"/>
              <p:cNvSpPr/>
              <p:nvPr/>
            </p:nvSpPr>
            <p:spPr>
              <a:xfrm>
                <a:off x="6365420" y="76472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p:nvPicPr>
          <p:blipFill>
            <a:blip r:embed="rId5">
              <a:extLst>
                <a:ext uri="{BEBA8EAE-BF5A-486C-A8C5-ECC9F3942E4B}">
                  <a14:imgProps xmlns:a14="http://schemas.microsoft.com/office/drawing/2010/main">
                    <a14:imgLayer r:embed="rId6">
                      <a14:imgEffect>
                        <a14:sharpenSoften amount="11000"/>
                      </a14:imgEffect>
                      <a14:imgEffect>
                        <a14:saturation sat="110000"/>
                      </a14:imgEffect>
                      <a14:imgEffect>
                        <a14:brightnessContrast bright="-5000" contrast="10000"/>
                      </a14:imgEffect>
                    </a14:imgLayer>
                  </a14:imgProps>
                </a:ext>
              </a:extLst>
            </a:blip>
            <a:srcRect l="20289" t="1759" r="24578" b="15064"/>
            <a:stretch>
              <a:fillRect/>
            </a:stretch>
          </p:blipFill>
          <p:spPr>
            <a:xfrm>
              <a:off x="6435271" y="833303"/>
              <a:ext cx="1691640" cy="1691640"/>
            </a:xfrm>
            <a:custGeom>
              <a:avLst/>
              <a:gdLst>
                <a:gd name="connsiteX0" fmla="*/ 914400 w 1828800"/>
                <a:gd name="connsiteY0" fmla="*/ 0 h 1828800"/>
                <a:gd name="connsiteX1" fmla="*/ 1828800 w 1828800"/>
                <a:gd name="connsiteY1" fmla="*/ 914400 h 1828800"/>
                <a:gd name="connsiteX2" fmla="*/ 914400 w 1828800"/>
                <a:gd name="connsiteY2" fmla="*/ 1828800 h 1828800"/>
                <a:gd name="connsiteX3" fmla="*/ 0 w 1828800"/>
                <a:gd name="connsiteY3" fmla="*/ 914400 h 1828800"/>
                <a:gd name="connsiteX4" fmla="*/ 914400 w 182880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828800">
                  <a:moveTo>
                    <a:pt x="914400" y="0"/>
                  </a:moveTo>
                  <a:cubicBezTo>
                    <a:pt x="1419409" y="0"/>
                    <a:pt x="1828800" y="409391"/>
                    <a:pt x="1828800" y="914400"/>
                  </a:cubicBezTo>
                  <a:cubicBezTo>
                    <a:pt x="1828800" y="1419409"/>
                    <a:pt x="1419409" y="1828800"/>
                    <a:pt x="914400" y="1828800"/>
                  </a:cubicBezTo>
                  <a:cubicBezTo>
                    <a:pt x="409391" y="1828800"/>
                    <a:pt x="0" y="1419409"/>
                    <a:pt x="0" y="914400"/>
                  </a:cubicBezTo>
                  <a:cubicBezTo>
                    <a:pt x="0" y="409391"/>
                    <a:pt x="409391" y="0"/>
                    <a:pt x="914400" y="0"/>
                  </a:cubicBezTo>
                  <a:close/>
                </a:path>
              </a:pathLst>
            </a:custGeom>
          </p:spPr>
        </p:pic>
        <p:sp>
          <p:nvSpPr>
            <p:cNvPr id="28" name="TextBox 27"/>
            <p:cNvSpPr txBox="1"/>
            <p:nvPr/>
          </p:nvSpPr>
          <p:spPr>
            <a:xfrm>
              <a:off x="6124123" y="2591450"/>
              <a:ext cx="2349500" cy="3477875"/>
            </a:xfrm>
            <a:prstGeom prst="rect">
              <a:avLst/>
            </a:prstGeom>
            <a:noFill/>
          </p:spPr>
          <p:txBody>
            <a:bodyPr wrap="square" rtlCol="0">
              <a:spAutoFit/>
            </a:bodyPr>
            <a:lstStyle/>
            <a:p>
              <a:pPr algn="ctr"/>
              <a:r>
                <a:rPr lang="en-US" sz="2200" dirty="0" smtClean="0">
                  <a:solidFill>
                    <a:schemeClr val="bg1"/>
                  </a:solidFill>
                </a:rPr>
                <a:t>The star would be the highest source of shot noise, if not for the coronagraph (10</a:t>
              </a:r>
              <a:r>
                <a:rPr lang="en-US" sz="2200" baseline="30000" dirty="0" smtClean="0">
                  <a:solidFill>
                    <a:schemeClr val="bg1"/>
                  </a:solidFill>
                </a:rPr>
                <a:t>10</a:t>
              </a:r>
              <a:r>
                <a:rPr lang="en-US" sz="2200" dirty="0">
                  <a:solidFill>
                    <a:schemeClr val="bg1"/>
                  </a:solidFill>
                </a:rPr>
                <a:t> </a:t>
              </a:r>
              <a:r>
                <a:rPr lang="en-US" sz="2200" dirty="0" smtClean="0">
                  <a:solidFill>
                    <a:schemeClr val="bg1"/>
                  </a:solidFill>
                </a:rPr>
                <a:t>suppression). Speckles can also appear due to the optics (not modelled here, may use random walk or linear process).</a:t>
              </a:r>
              <a:endParaRPr lang="en-US" sz="2200" dirty="0">
                <a:solidFill>
                  <a:schemeClr val="bg1"/>
                </a:solidFill>
              </a:endParaRPr>
            </a:p>
          </p:txBody>
        </p:sp>
      </p:grpSp>
      <p:grpSp>
        <p:nvGrpSpPr>
          <p:cNvPr id="14" name="Group 13"/>
          <p:cNvGrpSpPr/>
          <p:nvPr/>
        </p:nvGrpSpPr>
        <p:grpSpPr>
          <a:xfrm>
            <a:off x="3585934" y="1983105"/>
            <a:ext cx="2349501" cy="4173220"/>
            <a:chOff x="3585934" y="1983105"/>
            <a:chExt cx="2349501" cy="4173220"/>
          </a:xfrm>
        </p:grpSpPr>
        <p:sp>
          <p:nvSpPr>
            <p:cNvPr id="8" name="Rounded Rectangle 7"/>
            <p:cNvSpPr/>
            <p:nvPr/>
          </p:nvSpPr>
          <p:spPr>
            <a:xfrm>
              <a:off x="3585935"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846285" y="2116867"/>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585934" y="3945667"/>
              <a:ext cx="2349501" cy="2123658"/>
            </a:xfrm>
            <a:prstGeom prst="rect">
              <a:avLst/>
            </a:prstGeom>
            <a:noFill/>
          </p:spPr>
          <p:txBody>
            <a:bodyPr wrap="square" rtlCol="0">
              <a:spAutoFit/>
            </a:bodyPr>
            <a:lstStyle/>
            <a:p>
              <a:pPr algn="ctr"/>
              <a:r>
                <a:rPr lang="en-US" sz="2200" dirty="0" smtClean="0">
                  <a:solidFill>
                    <a:schemeClr val="bg1"/>
                  </a:solidFill>
                </a:rPr>
                <a:t>Cosmic rays limit the maximum amount of time the detector can collect light. This constrains the readout rate (not modelled).</a:t>
              </a:r>
              <a:endParaRPr lang="en-US" sz="2200" dirty="0">
                <a:solidFill>
                  <a:schemeClr val="bg1"/>
                </a:solidFill>
              </a:endParaRPr>
            </a:p>
          </p:txBody>
        </p:sp>
        <p:pic>
          <p:nvPicPr>
            <p:cNvPr id="40" name="Picture 39"/>
            <p:cNvPicPr>
              <a:picLocks noChangeAspect="1"/>
            </p:cNvPicPr>
            <p:nvPr/>
          </p:nvPicPr>
          <p:blipFill>
            <a:blip r:embed="rId7"/>
            <a:srcRect t="35550" r="53452" b="22696"/>
            <a:stretch>
              <a:fillRect/>
            </a:stretch>
          </p:blipFill>
          <p:spPr>
            <a:xfrm>
              <a:off x="3914865" y="2167027"/>
              <a:ext cx="1691640" cy="169164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p:spPr>
        </p:pic>
      </p:grpSp>
      <p:grpSp>
        <p:nvGrpSpPr>
          <p:cNvPr id="16" name="Group 15"/>
          <p:cNvGrpSpPr/>
          <p:nvPr/>
        </p:nvGrpSpPr>
        <p:grpSpPr>
          <a:xfrm>
            <a:off x="8610600" y="640080"/>
            <a:ext cx="2349500" cy="5516245"/>
            <a:chOff x="8610600" y="640080"/>
            <a:chExt cx="2349500" cy="5516245"/>
          </a:xfrm>
        </p:grpSpPr>
        <p:sp>
          <p:nvSpPr>
            <p:cNvPr id="11" name="Rounded Rectangle 10"/>
            <p:cNvSpPr/>
            <p:nvPr/>
          </p:nvSpPr>
          <p:spPr>
            <a:xfrm>
              <a:off x="8610600" y="640080"/>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8610600" y="2593523"/>
              <a:ext cx="2349500" cy="3477875"/>
            </a:xfrm>
            <a:prstGeom prst="rect">
              <a:avLst/>
            </a:prstGeom>
            <a:noFill/>
          </p:spPr>
          <p:txBody>
            <a:bodyPr wrap="square" rtlCol="0">
              <a:spAutoFit/>
            </a:bodyPr>
            <a:lstStyle/>
            <a:p>
              <a:pPr algn="ctr"/>
              <a:r>
                <a:rPr lang="en-US" sz="2200" dirty="0" smtClean="0">
                  <a:solidFill>
                    <a:schemeClr val="bg1"/>
                  </a:solidFill>
                </a:rPr>
                <a:t>Exozodiacal dust reflects the starlight before the starlight is suppressed by the coronagraph. Exozodiacal dust is a significant contributor to background flux. Zodiacal dust in the solar system is similar.</a:t>
              </a:r>
              <a:endParaRPr lang="en-US" sz="2200" dirty="0">
                <a:solidFill>
                  <a:schemeClr val="bg1"/>
                </a:solidFill>
              </a:endParaRPr>
            </a:p>
          </p:txBody>
        </p:sp>
        <p:sp>
          <p:nvSpPr>
            <p:cNvPr id="27" name="Oval 26"/>
            <p:cNvSpPr/>
            <p:nvPr/>
          </p:nvSpPr>
          <p:spPr>
            <a:xfrm>
              <a:off x="8884555" y="781024"/>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8">
              <a:extLst>
                <a:ext uri="{BEBA8EAE-BF5A-486C-A8C5-ECC9F3942E4B}">
                  <a14:imgProps xmlns:a14="http://schemas.microsoft.com/office/drawing/2010/main">
                    <a14:imgLayer r:embed="rId9">
                      <a14:imgEffect>
                        <a14:artisticMarker size="50"/>
                      </a14:imgEffect>
                    </a14:imgLayer>
                  </a14:imgProps>
                </a:ext>
              </a:extLst>
            </a:blip>
            <a:srcRect l="16525" t="16625" r="27542" b="16625"/>
            <a:stretch>
              <a:fillRect/>
            </a:stretch>
          </p:blipFill>
          <p:spPr>
            <a:xfrm>
              <a:off x="8953135" y="849604"/>
              <a:ext cx="1691640" cy="1691640"/>
            </a:xfrm>
            <a:custGeom>
              <a:avLst/>
              <a:gdLst>
                <a:gd name="connsiteX0" fmla="*/ 2514600 w 5029200"/>
                <a:gd name="connsiteY0" fmla="*/ 0 h 5029200"/>
                <a:gd name="connsiteX1" fmla="*/ 5029200 w 5029200"/>
                <a:gd name="connsiteY1" fmla="*/ 2514600 h 5029200"/>
                <a:gd name="connsiteX2" fmla="*/ 2514600 w 5029200"/>
                <a:gd name="connsiteY2" fmla="*/ 5029200 h 5029200"/>
                <a:gd name="connsiteX3" fmla="*/ 0 w 5029200"/>
                <a:gd name="connsiteY3" fmla="*/ 2514600 h 5029200"/>
                <a:gd name="connsiteX4" fmla="*/ 2514600 w 5029200"/>
                <a:gd name="connsiteY4" fmla="*/ 0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5029200">
                  <a:moveTo>
                    <a:pt x="2514600" y="0"/>
                  </a:moveTo>
                  <a:cubicBezTo>
                    <a:pt x="3903375" y="0"/>
                    <a:pt x="5029200" y="1125825"/>
                    <a:pt x="5029200" y="2514600"/>
                  </a:cubicBezTo>
                  <a:cubicBezTo>
                    <a:pt x="5029200" y="3903375"/>
                    <a:pt x="3903375" y="5029200"/>
                    <a:pt x="2514600" y="5029200"/>
                  </a:cubicBezTo>
                  <a:cubicBezTo>
                    <a:pt x="1125825" y="5029200"/>
                    <a:pt x="0" y="3903375"/>
                    <a:pt x="0" y="2514600"/>
                  </a:cubicBezTo>
                  <a:cubicBezTo>
                    <a:pt x="0" y="1125825"/>
                    <a:pt x="1125825" y="0"/>
                    <a:pt x="2514600" y="0"/>
                  </a:cubicBezTo>
                  <a:close/>
                </a:path>
              </a:pathLst>
            </a:custGeom>
          </p:spPr>
        </p:pic>
      </p:grpSp>
      <p:pic>
        <p:nvPicPr>
          <p:cNvPr id="25" name="Picture 24"/>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29" name="Picture 28"/>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33" name="Picture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8436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6"/>
                                        </p:tgtEl>
                                        <p:attrNameLst>
                                          <p:attrName>style.opacity</p:attrName>
                                        </p:attrNameLst>
                                      </p:cBhvr>
                                      <p:to>
                                        <p:strVal val="0.4"/>
                                      </p:to>
                                    </p:set>
                                    <p:animEffect filter="image" prLst="opacity: 0.4">
                                      <p:cBhvr rctx="IE">
                                        <p:cTn id="9" dur="indefinite"/>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9" presetClass="emph" presetSubtype="0" nodeType="withEffect">
                                  <p:stCondLst>
                                    <p:cond delay="0"/>
                                  </p:stCondLst>
                                  <p:childTnLst>
                                    <p:set>
                                      <p:cBhvr rctx="PPT">
                                        <p:cTn id="15" dur="indefinite"/>
                                        <p:tgtEl>
                                          <p:spTgt spid="14"/>
                                        </p:tgtEl>
                                        <p:attrNameLst>
                                          <p:attrName>style.opacity</p:attrName>
                                        </p:attrNameLst>
                                      </p:cBhvr>
                                      <p:to>
                                        <p:strVal val="0.4"/>
                                      </p:to>
                                    </p:set>
                                    <p:animEffect filter="image" prLst="opacity: 0.4">
                                      <p:cBhvr rctx="IE">
                                        <p:cTn id="16" dur="indefinite"/>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9" presetClass="emph" presetSubtype="0" nodeType="withEffect">
                                  <p:stCondLst>
                                    <p:cond delay="0"/>
                                  </p:stCondLst>
                                  <p:childTnLst>
                                    <p:set>
                                      <p:cBhvr rctx="PPT">
                                        <p:cTn id="22" dur="indefinite"/>
                                        <p:tgtEl>
                                          <p:spTgt spid="15"/>
                                        </p:tgtEl>
                                        <p:attrNameLst>
                                          <p:attrName>style.opacity</p:attrName>
                                        </p:attrNameLst>
                                      </p:cBhvr>
                                      <p:to>
                                        <p:strVal val="0.4"/>
                                      </p:to>
                                    </p:set>
                                    <p:animEffect filter="image" prLst="opacity: 0.4">
                                      <p:cBhvr rctx="IE">
                                        <p:cTn id="23" dur="indefinite"/>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Signal-to-Noise Ratio</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18</a:t>
            </a:fld>
            <a:endParaRPr lang="en-US" dirty="0"/>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42770036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19</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Signal-to-Noise Ratio: Achieved</a:t>
            </a:r>
            <a:endParaRPr lang="en-US" dirty="0"/>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2907306" y="2777694"/>
                <a:ext cx="6377387" cy="9688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𝑆𝑁𝑅</m:t>
                          </m:r>
                        </m:e>
                        <m:sub>
                          <m:r>
                            <a:rPr lang="en-US" sz="2000" b="0" i="1" smtClean="0">
                              <a:solidFill>
                                <a:schemeClr val="bg1"/>
                              </a:solidFill>
                              <a:latin typeface="Cambria Math" panose="02040503050406030204" pitchFamily="18" charset="0"/>
                            </a:rPr>
                            <m:t>𝑎𝑐h𝑖</m:t>
                          </m:r>
                        </m:sub>
                      </m:sSub>
                      <m:r>
                        <a:rPr lang="en-US" sz="2000" b="0" i="1" smtClean="0">
                          <a:solidFill>
                            <a:schemeClr val="bg1"/>
                          </a:solidFill>
                          <a:latin typeface="Cambria Math" panose="02040503050406030204" pitchFamily="18" charset="0"/>
                        </a:rPr>
                        <m:t>=</m:t>
                      </m:r>
                      <m:f>
                        <m:fPr>
                          <m:ctrlPr>
                            <a:rPr lang="en-US" sz="2000" b="0" i="1" smtClean="0">
                              <a:solidFill>
                                <a:schemeClr val="bg1"/>
                              </a:solidFill>
                              <a:latin typeface="Cambria Math" panose="02040503050406030204" pitchFamily="18" charset="0"/>
                            </a:rPr>
                          </m:ctrlPr>
                        </m:fPr>
                        <m:num>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𝑆</m:t>
                              </m:r>
                            </m:e>
                            <m:sub>
                              <m:r>
                                <a:rPr lang="en-US" sz="2000" b="0" i="1" smtClean="0">
                                  <a:solidFill>
                                    <a:schemeClr val="bg1"/>
                                  </a:solidFill>
                                  <a:latin typeface="Cambria Math" panose="02040503050406030204" pitchFamily="18" charset="0"/>
                                  <a:ea typeface="Cambria Math" panose="02040503050406030204" pitchFamily="18" charset="0"/>
                                </a:rPr>
                                <m:t>𝜆</m:t>
                              </m:r>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𝑝</m:t>
                              </m:r>
                            </m:sub>
                          </m:sSub>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𝑡</m:t>
                          </m:r>
                        </m:num>
                        <m:den>
                          <m:rad>
                            <m:radPr>
                              <m:degHide m:val="on"/>
                              <m:ctrlPr>
                                <a:rPr lang="en-US" sz="2000" b="0" i="1" smtClean="0">
                                  <a:solidFill>
                                    <a:schemeClr val="bg1"/>
                                  </a:solidFill>
                                  <a:latin typeface="Cambria Math" panose="02040503050406030204" pitchFamily="18" charset="0"/>
                                </a:rPr>
                              </m:ctrlPr>
                            </m:radPr>
                            <m:deg/>
                            <m:e>
                              <m:d>
                                <m:dPr>
                                  <m:ctrlPr>
                                    <a:rPr lang="en-US" sz="2000" b="0" i="1" smtClean="0">
                                      <a:solidFill>
                                        <a:schemeClr val="bg1"/>
                                      </a:solidFill>
                                      <a:latin typeface="Cambria Math" panose="02040503050406030204" pitchFamily="18" charset="0"/>
                                    </a:rPr>
                                  </m:ctrlPr>
                                </m:dPr>
                                <m:e>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r>
                                        <a:rPr lang="en-US" sz="2000" i="1">
                                          <a:solidFill>
                                            <a:schemeClr val="bg1"/>
                                          </a:solidFill>
                                          <a:latin typeface="Cambria Math" panose="02040503050406030204" pitchFamily="18" charset="0"/>
                                          <a:ea typeface="Cambria Math" panose="02040503050406030204" pitchFamily="18" charset="0"/>
                                        </a:rPr>
                                        <m:t>𝑝</m:t>
                                      </m:r>
                                    </m:sub>
                                  </m:sSub>
                                  <m:r>
                                    <a:rPr lang="en-US" sz="2000" b="0" i="1" smtClean="0">
                                      <a:solidFill>
                                        <a:schemeClr val="bg1"/>
                                      </a:solidFill>
                                      <a:latin typeface="Cambria Math" panose="02040503050406030204" pitchFamily="18" charset="0"/>
                                      <a:ea typeface="Cambria Math" panose="02040503050406030204" pitchFamily="18" charset="0"/>
                                    </a:rPr>
                                    <m:t>+</m:t>
                                  </m:r>
                                  <m:sSub>
                                    <m:sSubPr>
                                      <m:ctrlPr>
                                        <a:rPr lang="en-US" sz="2000" b="0" i="1" smtClean="0">
                                          <a:solidFill>
                                            <a:schemeClr val="bg1"/>
                                          </a:solidFill>
                                          <a:latin typeface="Cambria Math" panose="02040503050406030204" pitchFamily="18" charset="0"/>
                                          <a:ea typeface="Cambria Math" panose="02040503050406030204" pitchFamily="18" charset="0"/>
                                        </a:rPr>
                                      </m:ctrlPr>
                                    </m:sSubPr>
                                    <m:e>
                                      <m:r>
                                        <a:rPr lang="en-US" sz="2000" b="0" i="1" smtClean="0">
                                          <a:solidFill>
                                            <a:schemeClr val="bg1"/>
                                          </a:solidFill>
                                          <a:latin typeface="Cambria Math" panose="02040503050406030204" pitchFamily="18" charset="0"/>
                                          <a:ea typeface="Cambria Math" panose="02040503050406030204" pitchFamily="18" charset="0"/>
                                        </a:rPr>
                                        <m:t>𝐾</m:t>
                                      </m:r>
                                    </m:e>
                                    <m:sub>
                                      <m:r>
                                        <a:rPr lang="en-US" sz="2000" b="0" i="1" smtClean="0">
                                          <a:solidFill>
                                            <a:schemeClr val="bg1"/>
                                          </a:solidFill>
                                          <a:latin typeface="Cambria Math" panose="02040503050406030204" pitchFamily="18" charset="0"/>
                                          <a:ea typeface="Cambria Math" panose="02040503050406030204" pitchFamily="18" charset="0"/>
                                        </a:rPr>
                                        <m:t>𝐶𝑅</m:t>
                                      </m:r>
                                    </m:sub>
                                  </m:sSub>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sub>
                                  </m:sSub>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𝐷𝐶</m:t>
                                  </m:r>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𝑍𝐷</m:t>
                                  </m:r>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𝑋𝑍𝐷</m:t>
                                  </m:r>
                                </m:e>
                              </m:d>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𝑡</m:t>
                              </m:r>
                              <m:r>
                                <a:rPr lang="en-US" sz="2000" b="0" i="1" smtClean="0">
                                  <a:solidFill>
                                    <a:schemeClr val="bg1"/>
                                  </a:solidFill>
                                  <a:latin typeface="Cambria Math" panose="02040503050406030204" pitchFamily="18" charset="0"/>
                                  <a:ea typeface="Cambria Math" panose="02040503050406030204" pitchFamily="18" charset="0"/>
                                </a:rPr>
                                <m:t>+</m:t>
                              </m:r>
                              <m:sSup>
                                <m:sSupPr>
                                  <m:ctrlPr>
                                    <a:rPr lang="en-US" sz="2000" b="0" i="1" smtClean="0">
                                      <a:solidFill>
                                        <a:schemeClr val="bg1"/>
                                      </a:solidFill>
                                      <a:latin typeface="Cambria Math" panose="02040503050406030204" pitchFamily="18" charset="0"/>
                                      <a:ea typeface="Cambria Math" panose="02040503050406030204" pitchFamily="18" charset="0"/>
                                    </a:rPr>
                                  </m:ctrlPr>
                                </m:sSupPr>
                                <m:e>
                                  <m:r>
                                    <a:rPr lang="en-US" sz="2000" b="0" i="1" smtClean="0">
                                      <a:solidFill>
                                        <a:schemeClr val="bg1"/>
                                      </a:solidFill>
                                      <a:latin typeface="Cambria Math" panose="02040503050406030204" pitchFamily="18" charset="0"/>
                                      <a:ea typeface="Cambria Math" panose="02040503050406030204" pitchFamily="18" charset="0"/>
                                    </a:rPr>
                                    <m:t>𝑅𝑁</m:t>
                                  </m:r>
                                </m:e>
                                <m:sup>
                                  <m:r>
                                    <a:rPr lang="en-US" sz="2000" b="0" i="1" smtClean="0">
                                      <a:solidFill>
                                        <a:schemeClr val="bg1"/>
                                      </a:solidFill>
                                      <a:latin typeface="Cambria Math" panose="02040503050406030204" pitchFamily="18" charset="0"/>
                                      <a:ea typeface="Cambria Math" panose="02040503050406030204" pitchFamily="18" charset="0"/>
                                    </a:rPr>
                                    <m:t>2</m:t>
                                  </m:r>
                                </m:sup>
                              </m:sSup>
                            </m:e>
                          </m:rad>
                        </m:den>
                      </m:f>
                    </m:oMath>
                  </m:oMathPara>
                </a14:m>
                <a:endParaRPr lang="en-US" sz="2000" dirty="0"/>
              </a:p>
            </p:txBody>
          </p:sp>
        </mc:Choice>
        <mc:Fallback xmlns="">
          <p:sp>
            <p:nvSpPr>
              <p:cNvPr id="4" name="TextBox 3"/>
              <p:cNvSpPr txBox="1">
                <a:spLocks noRot="1" noChangeAspect="1" noMove="1" noResize="1" noEditPoints="1" noAdjustHandles="1" noChangeArrowheads="1" noChangeShapeType="1" noTextEdit="1"/>
              </p:cNvSpPr>
              <p:nvPr/>
            </p:nvSpPr>
            <p:spPr>
              <a:xfrm>
                <a:off x="2907306" y="2777694"/>
                <a:ext cx="6377387" cy="968855"/>
              </a:xfrm>
              <a:prstGeom prst="rect">
                <a:avLst/>
              </a:prstGeom>
              <a:blipFill>
                <a:blip r:embed="rId3"/>
                <a:stretch>
                  <a:fillRect/>
                </a:stretch>
              </a:blipFill>
            </p:spPr>
            <p:txBody>
              <a:bodyPr/>
              <a:lstStyle/>
              <a:p>
                <a:r>
                  <a:rPr lang="en-US">
                    <a:noFill/>
                  </a:rPr>
                  <a:t> </a:t>
                </a:r>
              </a:p>
            </p:txBody>
          </p:sp>
        </mc:Fallback>
      </mc:AlternateContent>
      <p:sp>
        <p:nvSpPr>
          <p:cNvPr id="31" name="TextBox 30"/>
          <p:cNvSpPr txBox="1"/>
          <p:nvPr/>
        </p:nvSpPr>
        <p:spPr>
          <a:xfrm>
            <a:off x="1066800" y="1783080"/>
            <a:ext cx="10058400" cy="646331"/>
          </a:xfrm>
          <a:prstGeom prst="rect">
            <a:avLst/>
          </a:prstGeom>
          <a:noFill/>
        </p:spPr>
        <p:txBody>
          <a:bodyPr wrap="square" rtlCol="0">
            <a:spAutoFit/>
          </a:bodyPr>
          <a:lstStyle/>
          <a:p>
            <a:r>
              <a:rPr lang="en-US" dirty="0">
                <a:solidFill>
                  <a:schemeClr val="bg1"/>
                </a:solidFill>
              </a:rPr>
              <a:t>Once the required (desired) SNR is known, the sources of noise and system parameters can be accounted for to give an integration time to reach the SNR</a:t>
            </a:r>
            <a:r>
              <a:rPr lang="en-US" dirty="0" smtClean="0">
                <a:solidFill>
                  <a:schemeClr val="bg1"/>
                </a:solidFill>
              </a:rPr>
              <a:t>.</a:t>
            </a:r>
            <a:endParaRPr lang="en-US" dirty="0">
              <a:solidFill>
                <a:schemeClr val="bg1"/>
              </a:solidFill>
            </a:endParaRPr>
          </a:p>
        </p:txBody>
      </p:sp>
      <p:pic>
        <p:nvPicPr>
          <p:cNvPr id="29" name="Picture 28"/>
          <p:cNvPicPr>
            <a:picLocks noChangeAspect="1"/>
          </p:cNvPicPr>
          <p:nvPr/>
        </p:nvPicPr>
        <p:blipFill>
          <a:blip r:embed="rId4">
            <a:extLst>
              <a:ext uri="{BEBA8EAE-BF5A-486C-A8C5-ECC9F3942E4B}">
                <a14:imgProps xmlns:a14="http://schemas.microsoft.com/office/drawing/2010/main">
                  <a14:imgLayer r:embed="rId5">
                    <a14:imgEffect>
                      <a14:sharpenSoften amount="11000"/>
                    </a14:imgEffect>
                    <a14:imgEffect>
                      <a14:saturation sat="110000"/>
                    </a14:imgEffect>
                    <a14:imgEffect>
                      <a14:brightnessContrast bright="-5000" contrast="10000"/>
                    </a14:imgEffect>
                  </a14:imgLayer>
                </a14:imgProps>
              </a:ext>
            </a:extLst>
          </a:blip>
          <a:srcRect l="20289" t="1759" r="24578" b="15064"/>
          <a:stretch>
            <a:fillRect/>
          </a:stretch>
        </p:blipFill>
        <p:spPr>
          <a:xfrm>
            <a:off x="3771632" y="4555223"/>
            <a:ext cx="1691640" cy="1691640"/>
          </a:xfrm>
          <a:custGeom>
            <a:avLst/>
            <a:gdLst>
              <a:gd name="connsiteX0" fmla="*/ 914400 w 1828800"/>
              <a:gd name="connsiteY0" fmla="*/ 0 h 1828800"/>
              <a:gd name="connsiteX1" fmla="*/ 1828800 w 1828800"/>
              <a:gd name="connsiteY1" fmla="*/ 914400 h 1828800"/>
              <a:gd name="connsiteX2" fmla="*/ 914400 w 1828800"/>
              <a:gd name="connsiteY2" fmla="*/ 1828800 h 1828800"/>
              <a:gd name="connsiteX3" fmla="*/ 0 w 1828800"/>
              <a:gd name="connsiteY3" fmla="*/ 914400 h 1828800"/>
              <a:gd name="connsiteX4" fmla="*/ 914400 w 182880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828800">
                <a:moveTo>
                  <a:pt x="914400" y="0"/>
                </a:moveTo>
                <a:cubicBezTo>
                  <a:pt x="1419409" y="0"/>
                  <a:pt x="1828800" y="409391"/>
                  <a:pt x="1828800" y="914400"/>
                </a:cubicBezTo>
                <a:cubicBezTo>
                  <a:pt x="1828800" y="1419409"/>
                  <a:pt x="1419409" y="1828800"/>
                  <a:pt x="914400" y="1828800"/>
                </a:cubicBezTo>
                <a:cubicBezTo>
                  <a:pt x="409391" y="1828800"/>
                  <a:pt x="0" y="1419409"/>
                  <a:pt x="0" y="914400"/>
                </a:cubicBezTo>
                <a:cubicBezTo>
                  <a:pt x="0" y="409391"/>
                  <a:pt x="409391" y="0"/>
                  <a:pt x="914400" y="0"/>
                </a:cubicBezTo>
                <a:close/>
              </a:path>
            </a:pathLst>
          </a:custGeom>
        </p:spPr>
      </p:pic>
      <p:pic>
        <p:nvPicPr>
          <p:cNvPr id="32" name="Picture 31"/>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5300"/>
                    </a14:imgEffect>
                    <a14:imgEffect>
                      <a14:saturation sat="200000"/>
                    </a14:imgEffect>
                    <a14:imgEffect>
                      <a14:brightnessContrast bright="40000" contrast="20000"/>
                    </a14:imgEffect>
                  </a14:imgLayer>
                </a14:imgProps>
              </a:ext>
              <a:ext uri="{28A0092B-C50C-407E-A947-70E740481C1C}">
                <a14:useLocalDpi xmlns:a14="http://schemas.microsoft.com/office/drawing/2010/main" val="0"/>
              </a:ext>
            </a:extLst>
          </a:blip>
          <a:srcRect l="27500" t="2937" r="27500" b="2938"/>
          <a:stretch>
            <a:fillRect/>
          </a:stretch>
        </p:blipFill>
        <p:spPr>
          <a:xfrm>
            <a:off x="1114298" y="4559988"/>
            <a:ext cx="1686875" cy="1686875"/>
          </a:xfrm>
          <a:custGeom>
            <a:avLst/>
            <a:gdLst>
              <a:gd name="connsiteX0" fmla="*/ 2743200 w 5486400"/>
              <a:gd name="connsiteY0" fmla="*/ 0 h 5486400"/>
              <a:gd name="connsiteX1" fmla="*/ 5486400 w 5486400"/>
              <a:gd name="connsiteY1" fmla="*/ 2743200 h 5486400"/>
              <a:gd name="connsiteX2" fmla="*/ 2743200 w 5486400"/>
              <a:gd name="connsiteY2" fmla="*/ 5486400 h 5486400"/>
              <a:gd name="connsiteX3" fmla="*/ 0 w 5486400"/>
              <a:gd name="connsiteY3" fmla="*/ 2743200 h 5486400"/>
              <a:gd name="connsiteX4" fmla="*/ 2743200 w 5486400"/>
              <a:gd name="connsiteY4" fmla="*/ 0 h 548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5486400">
                <a:moveTo>
                  <a:pt x="2743200" y="0"/>
                </a:moveTo>
                <a:cubicBezTo>
                  <a:pt x="4258228" y="0"/>
                  <a:pt x="5486400" y="1228172"/>
                  <a:pt x="5486400" y="2743200"/>
                </a:cubicBezTo>
                <a:cubicBezTo>
                  <a:pt x="5486400" y="4258228"/>
                  <a:pt x="4258228" y="5486400"/>
                  <a:pt x="2743200" y="5486400"/>
                </a:cubicBezTo>
                <a:cubicBezTo>
                  <a:pt x="1228172" y="5486400"/>
                  <a:pt x="0" y="4258228"/>
                  <a:pt x="0" y="2743200"/>
                </a:cubicBezTo>
                <a:cubicBezTo>
                  <a:pt x="0" y="1228172"/>
                  <a:pt x="1228172" y="0"/>
                  <a:pt x="2743200" y="0"/>
                </a:cubicBezTo>
                <a:close/>
              </a:path>
            </a:pathLst>
          </a:custGeom>
        </p:spPr>
      </p:pic>
      <p:pic>
        <p:nvPicPr>
          <p:cNvPr id="34" name="Picture 33"/>
          <p:cNvPicPr>
            <a:picLocks noChangeAspect="1"/>
          </p:cNvPicPr>
          <p:nvPr/>
        </p:nvPicPr>
        <p:blipFill>
          <a:blip r:embed="rId8">
            <a:extLst>
              <a:ext uri="{BEBA8EAE-BF5A-486C-A8C5-ECC9F3942E4B}">
                <a14:imgProps xmlns:a14="http://schemas.microsoft.com/office/drawing/2010/main">
                  <a14:imgLayer r:embed="rId9">
                    <a14:imgEffect>
                      <a14:artisticMarker size="50"/>
                    </a14:imgEffect>
                  </a14:imgLayer>
                </a14:imgProps>
              </a:ext>
            </a:extLst>
          </a:blip>
          <a:srcRect l="16525" t="16625" r="27542" b="16625"/>
          <a:stretch>
            <a:fillRect/>
          </a:stretch>
        </p:blipFill>
        <p:spPr>
          <a:xfrm>
            <a:off x="6433731" y="4555223"/>
            <a:ext cx="1691640" cy="1691640"/>
          </a:xfrm>
          <a:custGeom>
            <a:avLst/>
            <a:gdLst>
              <a:gd name="connsiteX0" fmla="*/ 2514600 w 5029200"/>
              <a:gd name="connsiteY0" fmla="*/ 0 h 5029200"/>
              <a:gd name="connsiteX1" fmla="*/ 5029200 w 5029200"/>
              <a:gd name="connsiteY1" fmla="*/ 2514600 h 5029200"/>
              <a:gd name="connsiteX2" fmla="*/ 2514600 w 5029200"/>
              <a:gd name="connsiteY2" fmla="*/ 5029200 h 5029200"/>
              <a:gd name="connsiteX3" fmla="*/ 0 w 5029200"/>
              <a:gd name="connsiteY3" fmla="*/ 2514600 h 5029200"/>
              <a:gd name="connsiteX4" fmla="*/ 2514600 w 5029200"/>
              <a:gd name="connsiteY4" fmla="*/ 0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5029200">
                <a:moveTo>
                  <a:pt x="2514600" y="0"/>
                </a:moveTo>
                <a:cubicBezTo>
                  <a:pt x="3903375" y="0"/>
                  <a:pt x="5029200" y="1125825"/>
                  <a:pt x="5029200" y="2514600"/>
                </a:cubicBezTo>
                <a:cubicBezTo>
                  <a:pt x="5029200" y="3903375"/>
                  <a:pt x="3903375" y="5029200"/>
                  <a:pt x="2514600" y="5029200"/>
                </a:cubicBezTo>
                <a:cubicBezTo>
                  <a:pt x="1125825" y="5029200"/>
                  <a:pt x="0" y="3903375"/>
                  <a:pt x="0" y="2514600"/>
                </a:cubicBezTo>
                <a:cubicBezTo>
                  <a:pt x="0" y="1125825"/>
                  <a:pt x="1125825" y="0"/>
                  <a:pt x="2514600" y="0"/>
                </a:cubicBezTo>
                <a:close/>
              </a:path>
            </a:pathLst>
          </a:custGeom>
        </p:spPr>
      </p:pic>
      <p:pic>
        <p:nvPicPr>
          <p:cNvPr id="41" name="Picture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9240945" y="4410108"/>
            <a:ext cx="1691640" cy="1981871"/>
          </a:xfrm>
          <a:prstGeom prst="rect">
            <a:avLst/>
          </a:prstGeom>
        </p:spPr>
      </p:pic>
      <mc:AlternateContent xmlns:mc="http://schemas.openxmlformats.org/markup-compatibility/2006" xmlns:a14="http://schemas.microsoft.com/office/drawing/2010/main">
        <mc:Choice Requires="a14">
          <p:sp>
            <p:nvSpPr>
              <p:cNvPr id="43" name="TextBox 42"/>
              <p:cNvSpPr txBox="1"/>
              <p:nvPr/>
            </p:nvSpPr>
            <p:spPr>
              <a:xfrm>
                <a:off x="1733956" y="4094832"/>
                <a:ext cx="447558" cy="3314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r>
                            <a:rPr lang="en-US" sz="2000" i="1">
                              <a:solidFill>
                                <a:schemeClr val="bg1"/>
                              </a:solidFill>
                              <a:latin typeface="Cambria Math" panose="02040503050406030204" pitchFamily="18" charset="0"/>
                              <a:ea typeface="Cambria Math" panose="02040503050406030204" pitchFamily="18" charset="0"/>
                            </a:rPr>
                            <m:t>𝑝</m:t>
                          </m:r>
                        </m:sub>
                      </m:sSub>
                    </m:oMath>
                  </m:oMathPara>
                </a14:m>
                <a:endParaRPr lang="en-US" sz="2000" dirty="0"/>
              </a:p>
            </p:txBody>
          </p:sp>
        </mc:Choice>
        <mc:Fallback xmlns="">
          <p:sp>
            <p:nvSpPr>
              <p:cNvPr id="43" name="TextBox 42"/>
              <p:cNvSpPr txBox="1">
                <a:spLocks noRot="1" noChangeAspect="1" noMove="1" noResize="1" noEditPoints="1" noAdjustHandles="1" noChangeArrowheads="1" noChangeShapeType="1" noTextEdit="1"/>
              </p:cNvSpPr>
              <p:nvPr/>
            </p:nvSpPr>
            <p:spPr>
              <a:xfrm>
                <a:off x="1733956" y="4094832"/>
                <a:ext cx="447558" cy="331437"/>
              </a:xfrm>
              <a:prstGeom prst="rect">
                <a:avLst/>
              </a:prstGeom>
              <a:blipFill>
                <a:blip r:embed="rId11"/>
                <a:stretch>
                  <a:fillRect l="-13514" r="-5405"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4198972" y="4105091"/>
                <a:ext cx="836960" cy="3211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a:solidFill>
                                <a:schemeClr val="bg1"/>
                              </a:solidFill>
                              <a:latin typeface="Cambria Math" panose="02040503050406030204" pitchFamily="18" charset="0"/>
                              <a:ea typeface="Cambria Math" panose="02040503050406030204" pitchFamily="18" charset="0"/>
                            </a:rPr>
                          </m:ctrlPr>
                        </m:sSubPr>
                        <m:e>
                          <m:r>
                            <a:rPr lang="en-US" sz="2000" i="1">
                              <a:solidFill>
                                <a:schemeClr val="bg1"/>
                              </a:solidFill>
                              <a:latin typeface="Cambria Math" panose="02040503050406030204" pitchFamily="18" charset="0"/>
                              <a:ea typeface="Cambria Math" panose="02040503050406030204" pitchFamily="18" charset="0"/>
                            </a:rPr>
                            <m:t>𝐾</m:t>
                          </m:r>
                        </m:e>
                        <m:sub>
                          <m:r>
                            <a:rPr lang="en-US" sz="2000" i="1">
                              <a:solidFill>
                                <a:schemeClr val="bg1"/>
                              </a:solidFill>
                              <a:latin typeface="Cambria Math" panose="02040503050406030204" pitchFamily="18" charset="0"/>
                              <a:ea typeface="Cambria Math" panose="02040503050406030204" pitchFamily="18" charset="0"/>
                            </a:rPr>
                            <m:t>𝐶𝑅</m:t>
                          </m:r>
                        </m:sub>
                      </m:sSub>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sub>
                      </m:sSub>
                    </m:oMath>
                  </m:oMathPara>
                </a14:m>
                <a:endParaRPr lang="en-US" sz="2000" dirty="0"/>
              </a:p>
            </p:txBody>
          </p:sp>
        </mc:Choice>
        <mc:Fallback xmlns="">
          <p:sp>
            <p:nvSpPr>
              <p:cNvPr id="44" name="TextBox 43"/>
              <p:cNvSpPr txBox="1">
                <a:spLocks noRot="1" noChangeAspect="1" noMove="1" noResize="1" noEditPoints="1" noAdjustHandles="1" noChangeArrowheads="1" noChangeShapeType="1" noTextEdit="1"/>
              </p:cNvSpPr>
              <p:nvPr/>
            </p:nvSpPr>
            <p:spPr>
              <a:xfrm>
                <a:off x="4198972" y="4105091"/>
                <a:ext cx="836960" cy="321178"/>
              </a:xfrm>
              <a:prstGeom prst="rect">
                <a:avLst/>
              </a:prstGeom>
              <a:blipFill>
                <a:blip r:embed="rId12"/>
                <a:stretch>
                  <a:fillRect l="-7299" r="-1460" b="-150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6785794" y="4117675"/>
                <a:ext cx="987514"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solidFill>
                            <a:schemeClr val="bg1"/>
                          </a:solidFill>
                          <a:latin typeface="Cambria Math" panose="02040503050406030204" pitchFamily="18" charset="0"/>
                          <a:ea typeface="Cambria Math" panose="02040503050406030204" pitchFamily="18" charset="0"/>
                        </a:rPr>
                        <m:t>𝑍𝐷</m:t>
                      </m:r>
                      <m:r>
                        <a:rPr lang="en-US" sz="2000" b="0" i="1" smtClean="0">
                          <a:solidFill>
                            <a:schemeClr val="bg1"/>
                          </a:solidFill>
                          <a:latin typeface="Cambria Math" panose="02040503050406030204" pitchFamily="18" charset="0"/>
                          <a:ea typeface="Cambria Math" panose="02040503050406030204" pitchFamily="18" charset="0"/>
                        </a:rPr>
                        <m:t>, </m:t>
                      </m:r>
                      <m:r>
                        <a:rPr lang="en-US" sz="2000" i="1">
                          <a:solidFill>
                            <a:schemeClr val="bg1"/>
                          </a:solidFill>
                          <a:latin typeface="Cambria Math" panose="02040503050406030204" pitchFamily="18" charset="0"/>
                          <a:ea typeface="Cambria Math" panose="02040503050406030204" pitchFamily="18" charset="0"/>
                        </a:rPr>
                        <m:t>𝑋𝑍𝐷</m:t>
                      </m:r>
                    </m:oMath>
                  </m:oMathPara>
                </a14:m>
                <a:endParaRPr lang="en-US" sz="2000" dirty="0"/>
              </a:p>
            </p:txBody>
          </p:sp>
        </mc:Choice>
        <mc:Fallback xmlns="">
          <p:sp>
            <p:nvSpPr>
              <p:cNvPr id="45" name="TextBox 44"/>
              <p:cNvSpPr txBox="1">
                <a:spLocks noRot="1" noChangeAspect="1" noMove="1" noResize="1" noEditPoints="1" noAdjustHandles="1" noChangeArrowheads="1" noChangeShapeType="1" noTextEdit="1"/>
              </p:cNvSpPr>
              <p:nvPr/>
            </p:nvSpPr>
            <p:spPr>
              <a:xfrm>
                <a:off x="6785794" y="4117675"/>
                <a:ext cx="987514" cy="307777"/>
              </a:xfrm>
              <a:prstGeom prst="rect">
                <a:avLst/>
              </a:prstGeom>
              <a:blipFill>
                <a:blip r:embed="rId13"/>
                <a:stretch>
                  <a:fillRect l="-5556" r="-5556"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9663860" y="4117675"/>
                <a:ext cx="84580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solidFill>
                            <a:schemeClr val="bg1"/>
                          </a:solidFill>
                          <a:latin typeface="Cambria Math" panose="02040503050406030204" pitchFamily="18" charset="0"/>
                          <a:ea typeface="Cambria Math" panose="02040503050406030204" pitchFamily="18" charset="0"/>
                        </a:rPr>
                        <m:t>𝐷</m:t>
                      </m:r>
                      <m:r>
                        <a:rPr lang="en-US" sz="2000" b="0" i="1" smtClean="0">
                          <a:solidFill>
                            <a:schemeClr val="bg1"/>
                          </a:solidFill>
                          <a:latin typeface="Cambria Math" panose="02040503050406030204" pitchFamily="18" charset="0"/>
                          <a:ea typeface="Cambria Math" panose="02040503050406030204" pitchFamily="18" charset="0"/>
                        </a:rPr>
                        <m:t>𝐶</m:t>
                      </m:r>
                      <m:r>
                        <a:rPr lang="en-US" sz="2000" b="0" i="1" smtClean="0">
                          <a:solidFill>
                            <a:schemeClr val="bg1"/>
                          </a:solidFill>
                          <a:latin typeface="Cambria Math" panose="02040503050406030204" pitchFamily="18" charset="0"/>
                          <a:ea typeface="Cambria Math" panose="02040503050406030204" pitchFamily="18" charset="0"/>
                        </a:rPr>
                        <m:t>, </m:t>
                      </m:r>
                      <m:r>
                        <a:rPr lang="en-US" sz="2000" b="0" i="1" smtClean="0">
                          <a:solidFill>
                            <a:schemeClr val="bg1"/>
                          </a:solidFill>
                          <a:latin typeface="Cambria Math" panose="02040503050406030204" pitchFamily="18" charset="0"/>
                          <a:ea typeface="Cambria Math" panose="02040503050406030204" pitchFamily="18" charset="0"/>
                        </a:rPr>
                        <m:t>𝑅𝑁</m:t>
                      </m:r>
                    </m:oMath>
                  </m:oMathPara>
                </a14:m>
                <a:endParaRPr lang="en-US" sz="2000" dirty="0"/>
              </a:p>
            </p:txBody>
          </p:sp>
        </mc:Choice>
        <mc:Fallback xmlns="">
          <p:sp>
            <p:nvSpPr>
              <p:cNvPr id="46" name="TextBox 45"/>
              <p:cNvSpPr txBox="1">
                <a:spLocks noRot="1" noChangeAspect="1" noMove="1" noResize="1" noEditPoints="1" noAdjustHandles="1" noChangeArrowheads="1" noChangeShapeType="1" noTextEdit="1"/>
              </p:cNvSpPr>
              <p:nvPr/>
            </p:nvSpPr>
            <p:spPr>
              <a:xfrm>
                <a:off x="9663860" y="4117675"/>
                <a:ext cx="845809" cy="307777"/>
              </a:xfrm>
              <a:prstGeom prst="rect">
                <a:avLst/>
              </a:prstGeom>
              <a:blipFill>
                <a:blip r:embed="rId14"/>
                <a:stretch>
                  <a:fillRect l="-6475" r="-7194" b="-9804"/>
                </a:stretch>
              </a:blipFill>
            </p:spPr>
            <p:txBody>
              <a:bodyPr/>
              <a:lstStyle/>
              <a:p>
                <a:r>
                  <a:rPr lang="en-US">
                    <a:noFill/>
                  </a:rPr>
                  <a:t> </a:t>
                </a:r>
              </a:p>
            </p:txBody>
          </p:sp>
        </mc:Fallback>
      </mc:AlternateContent>
      <p:pic>
        <p:nvPicPr>
          <p:cNvPr id="47" name="Picture 46"/>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48" name="Picture 47"/>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49" name="Picture 4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72528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7EEAD57-C313-46C1-9911-8FCD684D755A}" type="slidenum">
              <a:rPr lang="en-US" smtClean="0"/>
              <a:pPr/>
              <a:t>2</a:t>
            </a:fld>
            <a:endParaRPr lang="en-US" dirty="0"/>
          </a:p>
        </p:txBody>
      </p:sp>
      <p:sp>
        <p:nvSpPr>
          <p:cNvPr id="13" name="Title 1"/>
          <p:cNvSpPr txBox="1">
            <a:spLocks/>
          </p:cNvSpPr>
          <p:nvPr/>
        </p:nvSpPr>
        <p:spPr>
          <a:xfrm>
            <a:off x="1066800" y="640080"/>
            <a:ext cx="10058400" cy="11430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en-US" sz="4400" dirty="0" smtClean="0"/>
              <a:t>Why do I do what I do?</a:t>
            </a:r>
            <a:endParaRPr lang="en-US" sz="4400" dirty="0"/>
          </a:p>
        </p:txBody>
      </p:sp>
      <p:sp>
        <p:nvSpPr>
          <p:cNvPr id="2" name="Text Placeholder 1"/>
          <p:cNvSpPr>
            <a:spLocks noGrp="1"/>
          </p:cNvSpPr>
          <p:nvPr>
            <p:ph type="body" sz="half" idx="2"/>
          </p:nvPr>
        </p:nvSpPr>
        <p:spPr>
          <a:xfrm>
            <a:off x="839788" y="2057400"/>
            <a:ext cx="6849485" cy="3811588"/>
          </a:xfrm>
        </p:spPr>
        <p:txBody>
          <a:bodyPr>
            <a:normAutofit/>
          </a:bodyPr>
          <a:lstStyle/>
          <a:p>
            <a:pPr marL="285750" indent="-285750">
              <a:buFontTx/>
              <a:buChar char="-"/>
            </a:pPr>
            <a:r>
              <a:rPr lang="en-US" sz="1800" dirty="0" smtClean="0"/>
              <a:t>I always loved astronomy!</a:t>
            </a:r>
          </a:p>
          <a:p>
            <a:pPr marL="285750" indent="-285750">
              <a:buFontTx/>
              <a:buChar char="-"/>
            </a:pPr>
            <a:r>
              <a:rPr lang="en-US" sz="1800" dirty="0" smtClean="0"/>
              <a:t>Where does all the data come from?</a:t>
            </a:r>
          </a:p>
          <a:p>
            <a:pPr marL="285750" indent="-285750">
              <a:buFontTx/>
              <a:buChar char="-"/>
            </a:pPr>
            <a:r>
              <a:rPr lang="en-US" sz="1800" dirty="0" smtClean="0"/>
              <a:t>How can I help the community get more data?</a:t>
            </a:r>
          </a:p>
          <a:p>
            <a:pPr marL="285750" indent="-285750">
              <a:buFontTx/>
              <a:buChar char="-"/>
            </a:pPr>
            <a:r>
              <a:rPr lang="en-US" sz="1800" dirty="0" smtClean="0"/>
              <a:t>Long days, but fulfilling!</a:t>
            </a:r>
          </a:p>
          <a:p>
            <a:pPr marL="285750" indent="-285750">
              <a:buFontTx/>
              <a:buChar char="-"/>
            </a:pPr>
            <a:r>
              <a:rPr lang="en-US" sz="1800" dirty="0" smtClean="0"/>
              <a:t>Define achievable tasks to complete along the way.</a:t>
            </a:r>
          </a:p>
          <a:p>
            <a:pPr marL="285750" indent="-285750">
              <a:buFontTx/>
              <a:buChar char="-"/>
            </a:pPr>
            <a:r>
              <a:rPr lang="en-US" sz="1800" dirty="0" smtClean="0"/>
              <a:t>Break the work in smaller chunks that fit together.</a:t>
            </a:r>
          </a:p>
          <a:p>
            <a:pPr marL="285750" indent="-285750">
              <a:buFontTx/>
              <a:buChar char="-"/>
            </a:pPr>
            <a:r>
              <a:rPr lang="en-US" sz="1800" dirty="0" smtClean="0"/>
              <a:t>Research is not linear, it often branches!</a:t>
            </a:r>
          </a:p>
          <a:p>
            <a:pPr marL="285750" indent="-285750">
              <a:buFontTx/>
              <a:buChar char="-"/>
            </a:pPr>
            <a:r>
              <a:rPr lang="en-US" sz="1800" dirty="0" smtClean="0"/>
              <a:t>Have a “big picture plan” to refer back to and keep research organized.</a:t>
            </a:r>
          </a:p>
          <a:p>
            <a:pPr marL="285750" indent="-285750">
              <a:buFontTx/>
              <a:buChar char="-"/>
            </a:pPr>
            <a:r>
              <a:rPr lang="en-US" sz="1800" dirty="0" smtClean="0"/>
              <a:t>Technology gives me flexibility and transferable skills to many applications.</a:t>
            </a:r>
          </a:p>
        </p:txBody>
      </p:sp>
    </p:spTree>
    <p:extLst>
      <p:ext uri="{BB962C8B-B14F-4D97-AF65-F5344CB8AC3E}">
        <p14:creationId xmlns:p14="http://schemas.microsoft.com/office/powerpoint/2010/main" val="40127590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Simulations</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20</a:t>
            </a:fld>
            <a:endParaRPr lang="en-US" dirty="0"/>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23090570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21</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Simulations: </a:t>
            </a:r>
            <a:r>
              <a:rPr lang="en-US" dirty="0" smtClean="0"/>
              <a:t>Contrast Ratios and Stellar Spectrum</a:t>
            </a:r>
            <a:endParaRPr lang="en-US" dirty="0"/>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p:pic>
        <p:nvPicPr>
          <p:cNvPr id="15" name="Picture 14"/>
          <p:cNvPicPr>
            <a:picLocks noChangeAspect="1"/>
          </p:cNvPicPr>
          <p:nvPr/>
        </p:nvPicPr>
        <p:blipFill>
          <a:blip r:embed="rId3"/>
          <a:stretch>
            <a:fillRect/>
          </a:stretch>
        </p:blipFill>
        <p:spPr>
          <a:xfrm>
            <a:off x="522744" y="2227327"/>
            <a:ext cx="5573256" cy="4114800"/>
          </a:xfrm>
          <a:prstGeom prst="rect">
            <a:avLst/>
          </a:prstGeom>
        </p:spPr>
      </p:pic>
      <p:sp>
        <p:nvSpPr>
          <p:cNvPr id="18" name="TextBox 17"/>
          <p:cNvSpPr txBox="1"/>
          <p:nvPr/>
        </p:nvSpPr>
        <p:spPr>
          <a:xfrm>
            <a:off x="1066800" y="1783080"/>
            <a:ext cx="10515600" cy="369332"/>
          </a:xfrm>
          <a:prstGeom prst="rect">
            <a:avLst/>
          </a:prstGeom>
          <a:noFill/>
        </p:spPr>
        <p:txBody>
          <a:bodyPr wrap="square" rtlCol="0">
            <a:spAutoFit/>
          </a:bodyPr>
          <a:lstStyle/>
          <a:p>
            <a:r>
              <a:rPr lang="en-US" dirty="0">
                <a:solidFill>
                  <a:schemeClr val="bg1"/>
                </a:solidFill>
              </a:rPr>
              <a:t>ExoVista returns the </a:t>
            </a:r>
            <a:r>
              <a:rPr lang="en-US" dirty="0" smtClean="0">
                <a:solidFill>
                  <a:schemeClr val="bg1"/>
                </a:solidFill>
              </a:rPr>
              <a:t>planet’s contrast ratio for a given orbital </a:t>
            </a:r>
            <a:r>
              <a:rPr lang="en-US" dirty="0" smtClean="0">
                <a:solidFill>
                  <a:schemeClr val="bg1"/>
                </a:solidFill>
              </a:rPr>
              <a:t>position, and the ste</a:t>
            </a:r>
            <a:r>
              <a:rPr lang="en-US" dirty="0" smtClean="0">
                <a:solidFill>
                  <a:schemeClr val="bg1"/>
                </a:solidFill>
              </a:rPr>
              <a:t>llar spectrum</a:t>
            </a:r>
            <a:r>
              <a:rPr lang="en-US" dirty="0" smtClean="0">
                <a:solidFill>
                  <a:schemeClr val="bg1"/>
                </a:solidFill>
              </a:rPr>
              <a:t>. </a:t>
            </a:r>
            <a:endParaRPr lang="en-US" dirty="0">
              <a:solidFill>
                <a:schemeClr val="bg1"/>
              </a:solidFill>
            </a:endParaRPr>
          </a:p>
        </p:txBody>
      </p:sp>
      <p:pic>
        <p:nvPicPr>
          <p:cNvPr id="32" name="Picture 3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33" name="Picture 32"/>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pic>
        <p:nvPicPr>
          <p:cNvPr id="10" name="Picture 9"/>
          <p:cNvPicPr>
            <a:picLocks noChangeAspect="1"/>
          </p:cNvPicPr>
          <p:nvPr/>
        </p:nvPicPr>
        <p:blipFill>
          <a:blip r:embed="rId9"/>
          <a:stretch>
            <a:fillRect/>
          </a:stretch>
        </p:blipFill>
        <p:spPr>
          <a:xfrm>
            <a:off x="6096000" y="2236809"/>
            <a:ext cx="5550618" cy="4114800"/>
          </a:xfrm>
          <a:prstGeom prst="rect">
            <a:avLst/>
          </a:prstGeom>
        </p:spPr>
      </p:pic>
    </p:spTree>
    <p:extLst>
      <p:ext uri="{BB962C8B-B14F-4D97-AF65-F5344CB8AC3E}">
        <p14:creationId xmlns:p14="http://schemas.microsoft.com/office/powerpoint/2010/main" val="18017856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22</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Simulations: ExoVista Planet Total Light</a:t>
            </a:r>
            <a:endParaRPr lang="en-US" dirty="0"/>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p:sp>
        <p:nvSpPr>
          <p:cNvPr id="18" name="TextBox 17"/>
          <p:cNvSpPr txBox="1"/>
          <p:nvPr/>
        </p:nvSpPr>
        <p:spPr>
          <a:xfrm>
            <a:off x="1066800" y="1783080"/>
            <a:ext cx="10515600" cy="369332"/>
          </a:xfrm>
          <a:prstGeom prst="rect">
            <a:avLst/>
          </a:prstGeom>
          <a:noFill/>
        </p:spPr>
        <p:txBody>
          <a:bodyPr wrap="square" rtlCol="0">
            <a:spAutoFit/>
          </a:bodyPr>
          <a:lstStyle/>
          <a:p>
            <a:r>
              <a:rPr lang="en-US" dirty="0">
                <a:solidFill>
                  <a:schemeClr val="bg1"/>
                </a:solidFill>
              </a:rPr>
              <a:t>Multiplying the contrast ratios by the stellar spectrum gives the total light coming from the planet.</a:t>
            </a:r>
          </a:p>
        </p:txBody>
      </p:sp>
      <p:pic>
        <p:nvPicPr>
          <p:cNvPr id="13" name="Picture 12"/>
          <p:cNvPicPr>
            <a:picLocks noChangeAspect="1"/>
          </p:cNvPicPr>
          <p:nvPr/>
        </p:nvPicPr>
        <p:blipFill>
          <a:blip r:embed="rId3"/>
          <a:stretch>
            <a:fillRect/>
          </a:stretch>
        </p:blipFill>
        <p:spPr>
          <a:xfrm>
            <a:off x="3318874" y="2286820"/>
            <a:ext cx="5554252" cy="4114800"/>
          </a:xfrm>
          <a:prstGeom prst="rect">
            <a:avLst/>
          </a:prstGeom>
        </p:spPr>
      </p:pic>
      <p:pic>
        <p:nvPicPr>
          <p:cNvPr id="14" name="Picture 13"/>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6" name="Picture 15"/>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29915838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23</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Simulations: ExoVista Channels</a:t>
            </a:r>
            <a:endParaRPr lang="en-US" dirty="0"/>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p:sp>
        <p:nvSpPr>
          <p:cNvPr id="18" name="TextBox 17"/>
          <p:cNvSpPr txBox="1"/>
          <p:nvPr/>
        </p:nvSpPr>
        <p:spPr>
          <a:xfrm>
            <a:off x="7229475" y="887739"/>
            <a:ext cx="4335187" cy="646331"/>
          </a:xfrm>
          <a:prstGeom prst="rect">
            <a:avLst/>
          </a:prstGeom>
          <a:noFill/>
        </p:spPr>
        <p:txBody>
          <a:bodyPr wrap="square" rtlCol="0">
            <a:spAutoFit/>
          </a:bodyPr>
          <a:lstStyle/>
          <a:p>
            <a:pPr algn="r"/>
            <a:r>
              <a:rPr lang="en-US" dirty="0" smtClean="0">
                <a:solidFill>
                  <a:schemeClr val="bg1"/>
                </a:solidFill>
              </a:rPr>
              <a:t>Integrating the object flux for each exoVista channel yields photoelectron numbers.</a:t>
            </a:r>
            <a:endParaRPr lang="en-US" dirty="0">
              <a:solidFill>
                <a:schemeClr val="bg1"/>
              </a:solidFill>
            </a:endParaRPr>
          </a:p>
        </p:txBody>
      </p:sp>
      <mc:AlternateContent xmlns:mc="http://schemas.openxmlformats.org/markup-compatibility/2006" xmlns:a14="http://schemas.microsoft.com/office/drawing/2010/main">
        <mc:Choice Requires="a14">
          <p:sp>
            <p:nvSpPr>
              <p:cNvPr id="21" name="TextBox 20"/>
              <p:cNvSpPr txBox="1"/>
              <p:nvPr/>
            </p:nvSpPr>
            <p:spPr>
              <a:xfrm>
                <a:off x="1066800" y="1680853"/>
                <a:ext cx="10595998" cy="71391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chemeClr val="bg1"/>
                              </a:solidFill>
                              <a:latin typeface="Cambria Math" panose="02040503050406030204" pitchFamily="18" charset="0"/>
                            </a:rPr>
                          </m:ctrlPr>
                        </m:sSubPr>
                        <m:e>
                          <m:r>
                            <a:rPr lang="en-US" sz="1600" i="1">
                              <a:solidFill>
                                <a:schemeClr val="bg1"/>
                              </a:solidFill>
                              <a:latin typeface="Cambria Math" panose="02040503050406030204" pitchFamily="18" charset="0"/>
                            </a:rPr>
                            <m:t>𝑆</m:t>
                          </m:r>
                        </m:e>
                        <m:sub>
                          <m:r>
                            <a:rPr lang="en-US" sz="1600" i="1">
                              <a:solidFill>
                                <a:schemeClr val="bg1"/>
                              </a:solidFill>
                              <a:latin typeface="Cambria Math" panose="02040503050406030204" pitchFamily="18" charset="0"/>
                              <a:ea typeface="Cambria Math" panose="02040503050406030204" pitchFamily="18" charset="0"/>
                            </a:rPr>
                            <m:t>𝜆</m:t>
                          </m:r>
                          <m:r>
                            <a:rPr lang="en-US" sz="1600" i="1">
                              <a:solidFill>
                                <a:schemeClr val="bg1"/>
                              </a:solidFill>
                              <a:latin typeface="Cambria Math" panose="02040503050406030204" pitchFamily="18" charset="0"/>
                              <a:ea typeface="Cambria Math" panose="02040503050406030204" pitchFamily="18" charset="0"/>
                            </a:rPr>
                            <m:t>,</m:t>
                          </m:r>
                          <m:r>
                            <a:rPr lang="en-US" sz="1600" i="1">
                              <a:solidFill>
                                <a:schemeClr val="bg1"/>
                              </a:solidFill>
                              <a:latin typeface="Cambria Math" panose="02040503050406030204" pitchFamily="18" charset="0"/>
                              <a:ea typeface="Cambria Math" panose="02040503050406030204" pitchFamily="18" charset="0"/>
                            </a:rPr>
                            <m:t>𝑝</m:t>
                          </m:r>
                          <m:r>
                            <a:rPr lang="en-US" sz="1600" i="1">
                              <a:solidFill>
                                <a:schemeClr val="bg1"/>
                              </a:solidFill>
                              <a:latin typeface="Cambria Math" panose="02040503050406030204" pitchFamily="18" charset="0"/>
                              <a:ea typeface="Cambria Math" panose="02040503050406030204" pitchFamily="18" charset="0"/>
                            </a:rPr>
                            <m:t>,</m:t>
                          </m:r>
                          <m:r>
                            <a:rPr lang="en-US" sz="1600" i="1">
                              <a:solidFill>
                                <a:schemeClr val="bg1"/>
                              </a:solidFill>
                              <a:latin typeface="Cambria Math" panose="02040503050406030204" pitchFamily="18" charset="0"/>
                              <a:ea typeface="Cambria Math" panose="02040503050406030204" pitchFamily="18" charset="0"/>
                            </a:rPr>
                            <m:t>𝐸𝑥𝑜𝑉</m:t>
                          </m:r>
                        </m:sub>
                      </m:sSub>
                      <m:r>
                        <a:rPr lang="en-US" sz="1600" i="1">
                          <a:solidFill>
                            <a:schemeClr val="bg1"/>
                          </a:solidFill>
                          <a:latin typeface="Cambria Math" panose="02040503050406030204" pitchFamily="18" charset="0"/>
                        </a:rPr>
                        <m:t>=</m:t>
                      </m:r>
                      <m:sSub>
                        <m:sSubPr>
                          <m:ctrlPr>
                            <a:rPr lang="en-US" sz="1600" i="1">
                              <a:solidFill>
                                <a:schemeClr val="bg1"/>
                              </a:solidFill>
                              <a:latin typeface="Cambria Math" panose="02040503050406030204" pitchFamily="18" charset="0"/>
                            </a:rPr>
                          </m:ctrlPr>
                        </m:sSubPr>
                        <m:e>
                          <m:r>
                            <a:rPr lang="en-US" sz="1600" i="1">
                              <a:solidFill>
                                <a:schemeClr val="bg1"/>
                              </a:solidFill>
                              <a:latin typeface="Cambria Math" panose="02040503050406030204" pitchFamily="18" charset="0"/>
                            </a:rPr>
                            <m:t>𝐹</m:t>
                          </m:r>
                        </m:e>
                        <m:sub>
                          <m:r>
                            <a:rPr lang="en-US" sz="1600" i="1">
                              <a:solidFill>
                                <a:schemeClr val="bg1"/>
                              </a:solidFill>
                              <a:latin typeface="Cambria Math" panose="02040503050406030204" pitchFamily="18" charset="0"/>
                              <a:ea typeface="Cambria Math" panose="02040503050406030204" pitchFamily="18" charset="0"/>
                            </a:rPr>
                            <m:t>𝜆</m:t>
                          </m:r>
                          <m:r>
                            <a:rPr lang="en-US" sz="1600" i="1" smtClean="0">
                              <a:solidFill>
                                <a:schemeClr val="bg1"/>
                              </a:solidFill>
                              <a:latin typeface="Cambria Math" panose="02040503050406030204" pitchFamily="18" charset="0"/>
                              <a:ea typeface="Cambria Math" panose="02040503050406030204" pitchFamily="18" charset="0"/>
                            </a:rPr>
                            <m:t>,</m:t>
                          </m:r>
                          <m:r>
                            <a:rPr lang="en-US" sz="1600" i="1">
                              <a:solidFill>
                                <a:schemeClr val="bg1"/>
                              </a:solidFill>
                              <a:latin typeface="Cambria Math" panose="02040503050406030204" pitchFamily="18" charset="0"/>
                              <a:ea typeface="Cambria Math" panose="02040503050406030204" pitchFamily="18" charset="0"/>
                            </a:rPr>
                            <m:t>𝑝</m:t>
                          </m:r>
                          <m:r>
                            <a:rPr lang="en-US" sz="1600" i="1">
                              <a:solidFill>
                                <a:schemeClr val="bg1"/>
                              </a:solidFill>
                              <a:latin typeface="Cambria Math" panose="02040503050406030204" pitchFamily="18" charset="0"/>
                              <a:ea typeface="Cambria Math" panose="02040503050406030204" pitchFamily="18" charset="0"/>
                            </a:rPr>
                            <m:t>,</m:t>
                          </m:r>
                          <m:r>
                            <a:rPr lang="en-US" sz="1600" i="1">
                              <a:solidFill>
                                <a:schemeClr val="bg1"/>
                              </a:solidFill>
                              <a:latin typeface="Cambria Math" panose="02040503050406030204" pitchFamily="18" charset="0"/>
                              <a:ea typeface="Cambria Math" panose="02040503050406030204" pitchFamily="18" charset="0"/>
                            </a:rPr>
                            <m:t>𝐸𝑥𝑜𝑉</m:t>
                          </m:r>
                        </m:sub>
                      </m:sSub>
                      <m:r>
                        <a:rPr lang="en-US" sz="1600" i="1">
                          <a:solidFill>
                            <a:schemeClr val="bg1"/>
                          </a:solidFill>
                          <a:latin typeface="Cambria Math" panose="02040503050406030204" pitchFamily="18" charset="0"/>
                          <a:ea typeface="Cambria Math" panose="02040503050406030204" pitchFamily="18" charset="0"/>
                        </a:rPr>
                        <m:t> </m:t>
                      </m:r>
                      <m:f>
                        <m:fPr>
                          <m:ctrlPr>
                            <a:rPr lang="en-US" sz="1600" i="1">
                              <a:solidFill>
                                <a:schemeClr val="bg1"/>
                              </a:solidFill>
                              <a:latin typeface="Cambria Math" panose="02040503050406030204" pitchFamily="18" charset="0"/>
                              <a:ea typeface="Cambria Math" panose="02040503050406030204" pitchFamily="18" charset="0"/>
                            </a:rPr>
                          </m:ctrlPr>
                        </m:fPr>
                        <m:num>
                          <m:r>
                            <a:rPr lang="en-US" sz="1600" i="1">
                              <a:solidFill>
                                <a:schemeClr val="bg1"/>
                              </a:solidFill>
                              <a:latin typeface="Cambria Math" panose="02040503050406030204" pitchFamily="18" charset="0"/>
                              <a:ea typeface="Cambria Math" panose="02040503050406030204" pitchFamily="18" charset="0"/>
                            </a:rPr>
                            <m:t>𝑐</m:t>
                          </m:r>
                        </m:num>
                        <m:den>
                          <m:sSup>
                            <m:sSupPr>
                              <m:ctrlPr>
                                <a:rPr lang="en-US" sz="1600" i="1">
                                  <a:solidFill>
                                    <a:schemeClr val="bg1"/>
                                  </a:solidFill>
                                  <a:latin typeface="Cambria Math" panose="02040503050406030204" pitchFamily="18" charset="0"/>
                                  <a:ea typeface="Cambria Math" panose="02040503050406030204" pitchFamily="18" charset="0"/>
                                </a:rPr>
                              </m:ctrlPr>
                            </m:sSupPr>
                            <m:e>
                              <m:r>
                                <a:rPr lang="en-US" sz="1600" i="1">
                                  <a:solidFill>
                                    <a:schemeClr val="bg1"/>
                                  </a:solidFill>
                                  <a:latin typeface="Cambria Math" panose="02040503050406030204" pitchFamily="18" charset="0"/>
                                  <a:ea typeface="Cambria Math" panose="02040503050406030204" pitchFamily="18" charset="0"/>
                                </a:rPr>
                                <m:t>𝜆</m:t>
                              </m:r>
                            </m:e>
                            <m:sup>
                              <m:r>
                                <a:rPr lang="en-US" sz="1600" i="1">
                                  <a:solidFill>
                                    <a:schemeClr val="bg1"/>
                                  </a:solidFill>
                                  <a:latin typeface="Cambria Math" panose="02040503050406030204" pitchFamily="18" charset="0"/>
                                  <a:ea typeface="Cambria Math" panose="02040503050406030204" pitchFamily="18" charset="0"/>
                                </a:rPr>
                                <m:t>2</m:t>
                              </m:r>
                            </m:sup>
                          </m:sSup>
                        </m:den>
                      </m:f>
                      <m:f>
                        <m:fPr>
                          <m:ctrlPr>
                            <a:rPr lang="en-US" sz="1600" i="1">
                              <a:solidFill>
                                <a:schemeClr val="bg1"/>
                              </a:solidFill>
                              <a:latin typeface="Cambria Math" panose="02040503050406030204" pitchFamily="18" charset="0"/>
                              <a:ea typeface="Cambria Math" panose="02040503050406030204" pitchFamily="18" charset="0"/>
                            </a:rPr>
                          </m:ctrlPr>
                        </m:fPr>
                        <m:num>
                          <m:r>
                            <a:rPr lang="en-US" sz="1600" i="1">
                              <a:solidFill>
                                <a:schemeClr val="bg1"/>
                              </a:solidFill>
                              <a:latin typeface="Cambria Math" panose="02040503050406030204" pitchFamily="18" charset="0"/>
                              <a:ea typeface="Cambria Math" panose="02040503050406030204" pitchFamily="18" charset="0"/>
                            </a:rPr>
                            <m:t>𝜆</m:t>
                          </m:r>
                        </m:num>
                        <m:den>
                          <m:r>
                            <a:rPr lang="en-US" sz="1600" i="1">
                              <a:solidFill>
                                <a:schemeClr val="bg1"/>
                              </a:solidFill>
                              <a:latin typeface="Cambria Math" panose="02040503050406030204" pitchFamily="18" charset="0"/>
                              <a:ea typeface="Cambria Math" panose="02040503050406030204" pitchFamily="18" charset="0"/>
                            </a:rPr>
                            <m:t>h𝑐</m:t>
                          </m:r>
                        </m:den>
                      </m:f>
                      <m:sSub>
                        <m:sSubPr>
                          <m:ctrlPr>
                            <a:rPr lang="en-US" sz="1600" i="1">
                              <a:solidFill>
                                <a:schemeClr val="bg1"/>
                              </a:solidFill>
                              <a:latin typeface="Cambria Math" panose="02040503050406030204" pitchFamily="18" charset="0"/>
                              <a:ea typeface="Cambria Math" panose="02040503050406030204" pitchFamily="18" charset="0"/>
                            </a:rPr>
                          </m:ctrlPr>
                        </m:sSubPr>
                        <m:e>
                          <m:r>
                            <m:rPr>
                              <m:sty m:val="p"/>
                            </m:rPr>
                            <a:rPr lang="el-GR" sz="1600" i="1">
                              <a:solidFill>
                                <a:schemeClr val="bg1"/>
                              </a:solidFill>
                              <a:latin typeface="Cambria Math" panose="02040503050406030204" pitchFamily="18" charset="0"/>
                              <a:ea typeface="Cambria Math" panose="02040503050406030204" pitchFamily="18" charset="0"/>
                            </a:rPr>
                            <m:t>Δ</m:t>
                          </m:r>
                          <m:r>
                            <a:rPr lang="el-GR" sz="1600" i="1">
                              <a:solidFill>
                                <a:schemeClr val="bg1"/>
                              </a:solidFill>
                              <a:latin typeface="Cambria Math" panose="02040503050406030204" pitchFamily="18" charset="0"/>
                              <a:ea typeface="Cambria Math" panose="02040503050406030204" pitchFamily="18" charset="0"/>
                            </a:rPr>
                            <m:t>𝜆</m:t>
                          </m:r>
                        </m:e>
                        <m:sub>
                          <m:r>
                            <a:rPr lang="en-US" sz="1600" i="1">
                              <a:solidFill>
                                <a:schemeClr val="bg1"/>
                              </a:solidFill>
                              <a:latin typeface="Cambria Math" panose="02040503050406030204" pitchFamily="18" charset="0"/>
                              <a:ea typeface="Cambria Math" panose="02040503050406030204" pitchFamily="18" charset="0"/>
                            </a:rPr>
                            <m:t>𝜆</m:t>
                          </m:r>
                          <m:r>
                            <a:rPr lang="en-US" sz="1600" i="1">
                              <a:solidFill>
                                <a:schemeClr val="bg1"/>
                              </a:solidFill>
                              <a:latin typeface="Cambria Math" panose="02040503050406030204" pitchFamily="18" charset="0"/>
                              <a:ea typeface="Cambria Math" panose="02040503050406030204" pitchFamily="18" charset="0"/>
                            </a:rPr>
                            <m:t>,</m:t>
                          </m:r>
                          <m:r>
                            <a:rPr lang="en-US" sz="1600" i="1">
                              <a:solidFill>
                                <a:schemeClr val="bg1"/>
                              </a:solidFill>
                              <a:latin typeface="Cambria Math" panose="02040503050406030204" pitchFamily="18" charset="0"/>
                              <a:ea typeface="Cambria Math" panose="02040503050406030204" pitchFamily="18" charset="0"/>
                            </a:rPr>
                            <m:t>𝐸𝑥𝑜𝑉</m:t>
                          </m:r>
                        </m:sub>
                      </m:sSub>
                      <m:r>
                        <a:rPr lang="en-US" sz="1600" i="1">
                          <a:solidFill>
                            <a:schemeClr val="bg1"/>
                          </a:solidFill>
                          <a:latin typeface="Cambria Math" panose="02040503050406030204" pitchFamily="18" charset="0"/>
                          <a:ea typeface="Cambria Math" panose="02040503050406030204" pitchFamily="18" charset="0"/>
                        </a:rPr>
                        <m:t>⋅</m:t>
                      </m:r>
                      <m:sSub>
                        <m:sSubPr>
                          <m:ctrlPr>
                            <a:rPr lang="en-US" sz="1600" i="1">
                              <a:solidFill>
                                <a:schemeClr val="bg1"/>
                              </a:solidFill>
                              <a:latin typeface="Cambria Math" panose="02040503050406030204" pitchFamily="18" charset="0"/>
                              <a:ea typeface="Cambria Math" panose="02040503050406030204" pitchFamily="18" charset="0"/>
                            </a:rPr>
                          </m:ctrlPr>
                        </m:sSubPr>
                        <m:e>
                          <m:r>
                            <a:rPr lang="en-US" sz="1600" i="1">
                              <a:solidFill>
                                <a:schemeClr val="bg1"/>
                              </a:solidFill>
                              <a:latin typeface="Cambria Math" panose="02040503050406030204" pitchFamily="18" charset="0"/>
                              <a:ea typeface="Cambria Math" panose="02040503050406030204" pitchFamily="18" charset="0"/>
                            </a:rPr>
                            <m:t>𝑄𝐸</m:t>
                          </m:r>
                        </m:e>
                        <m:sub>
                          <m:r>
                            <a:rPr lang="en-US" sz="1600" i="1">
                              <a:solidFill>
                                <a:schemeClr val="bg1"/>
                              </a:solidFill>
                              <a:latin typeface="Cambria Math" panose="02040503050406030204" pitchFamily="18" charset="0"/>
                              <a:ea typeface="Cambria Math" panose="02040503050406030204" pitchFamily="18" charset="0"/>
                            </a:rPr>
                            <m:t>𝜆</m:t>
                          </m:r>
                          <m:r>
                            <a:rPr lang="en-US" sz="1600" i="1">
                              <a:solidFill>
                                <a:schemeClr val="bg1"/>
                              </a:solidFill>
                              <a:latin typeface="Cambria Math" panose="02040503050406030204" pitchFamily="18" charset="0"/>
                              <a:ea typeface="Cambria Math" panose="02040503050406030204" pitchFamily="18" charset="0"/>
                            </a:rPr>
                            <m:t>,</m:t>
                          </m:r>
                          <m:r>
                            <a:rPr lang="en-US" sz="1600" i="1">
                              <a:solidFill>
                                <a:schemeClr val="bg1"/>
                              </a:solidFill>
                              <a:latin typeface="Cambria Math" panose="02040503050406030204" pitchFamily="18" charset="0"/>
                              <a:ea typeface="Cambria Math" panose="02040503050406030204" pitchFamily="18" charset="0"/>
                            </a:rPr>
                            <m:t>𝑑𝑒𝑡</m:t>
                          </m:r>
                        </m:sub>
                      </m:sSub>
                      <m:r>
                        <a:rPr lang="en-US" sz="1600" i="1">
                          <a:solidFill>
                            <a:schemeClr val="bg1"/>
                          </a:solidFill>
                          <a:latin typeface="Cambria Math" panose="02040503050406030204" pitchFamily="18" charset="0"/>
                          <a:ea typeface="Cambria Math" panose="02040503050406030204" pitchFamily="18" charset="0"/>
                        </a:rPr>
                        <m:t>⋅</m:t>
                      </m:r>
                      <m:sSub>
                        <m:sSubPr>
                          <m:ctrlPr>
                            <a:rPr lang="en-US" sz="1600" i="1">
                              <a:solidFill>
                                <a:schemeClr val="bg1"/>
                              </a:solidFill>
                              <a:latin typeface="Cambria Math" panose="02040503050406030204" pitchFamily="18" charset="0"/>
                              <a:ea typeface="Cambria Math" panose="02040503050406030204" pitchFamily="18" charset="0"/>
                            </a:rPr>
                          </m:ctrlPr>
                        </m:sSubPr>
                        <m:e>
                          <m:r>
                            <a:rPr lang="en-US" sz="1600" i="1">
                              <a:solidFill>
                                <a:schemeClr val="bg1"/>
                              </a:solidFill>
                              <a:latin typeface="Cambria Math" panose="02040503050406030204" pitchFamily="18" charset="0"/>
                              <a:ea typeface="Cambria Math" panose="02040503050406030204" pitchFamily="18" charset="0"/>
                            </a:rPr>
                            <m:t>𝑇𝑃</m:t>
                          </m:r>
                        </m:e>
                        <m:sub>
                          <m:r>
                            <a:rPr lang="en-US" sz="1600" i="1">
                              <a:solidFill>
                                <a:schemeClr val="bg1"/>
                              </a:solidFill>
                              <a:latin typeface="Cambria Math" panose="02040503050406030204" pitchFamily="18" charset="0"/>
                              <a:ea typeface="Cambria Math" panose="02040503050406030204" pitchFamily="18" charset="0"/>
                            </a:rPr>
                            <m:t>𝑡𝑒𝑙</m:t>
                          </m:r>
                        </m:sub>
                      </m:sSub>
                      <m:r>
                        <a:rPr lang="en-US" sz="1600" i="1">
                          <a:solidFill>
                            <a:schemeClr val="bg1"/>
                          </a:solidFill>
                          <a:latin typeface="Cambria Math" panose="02040503050406030204" pitchFamily="18" charset="0"/>
                          <a:ea typeface="Cambria Math" panose="02040503050406030204" pitchFamily="18" charset="0"/>
                        </a:rPr>
                        <m:t>⋅</m:t>
                      </m:r>
                      <m:sSub>
                        <m:sSubPr>
                          <m:ctrlPr>
                            <a:rPr lang="en-US" sz="1600" i="1">
                              <a:solidFill>
                                <a:schemeClr val="bg1"/>
                              </a:solidFill>
                              <a:latin typeface="Cambria Math" panose="02040503050406030204" pitchFamily="18" charset="0"/>
                              <a:ea typeface="Cambria Math" panose="02040503050406030204" pitchFamily="18" charset="0"/>
                            </a:rPr>
                          </m:ctrlPr>
                        </m:sSubPr>
                        <m:e>
                          <m:r>
                            <a:rPr lang="en-US" sz="1600" i="1">
                              <a:solidFill>
                                <a:schemeClr val="bg1"/>
                              </a:solidFill>
                              <a:latin typeface="Cambria Math" panose="02040503050406030204" pitchFamily="18" charset="0"/>
                              <a:ea typeface="Cambria Math" panose="02040503050406030204" pitchFamily="18" charset="0"/>
                            </a:rPr>
                            <m:t>𝐴</m:t>
                          </m:r>
                        </m:e>
                        <m:sub>
                          <m:r>
                            <a:rPr lang="en-US" sz="1600" i="1">
                              <a:solidFill>
                                <a:schemeClr val="bg1"/>
                              </a:solidFill>
                              <a:latin typeface="Cambria Math" panose="02040503050406030204" pitchFamily="18" charset="0"/>
                              <a:ea typeface="Cambria Math" panose="02040503050406030204" pitchFamily="18" charset="0"/>
                            </a:rPr>
                            <m:t>𝑡𝑒𝑙</m:t>
                          </m:r>
                        </m:sub>
                      </m:sSub>
                      <m:r>
                        <a:rPr lang="en-US" sz="1600" i="1" smtClean="0">
                          <a:solidFill>
                            <a:schemeClr val="bg1"/>
                          </a:solidFill>
                          <a:latin typeface="Cambria Math" panose="02040503050406030204" pitchFamily="18" charset="0"/>
                          <a:ea typeface="Cambria Math" panose="02040503050406030204" pitchFamily="18" charset="0"/>
                        </a:rPr>
                        <m:t>⋅</m:t>
                      </m:r>
                      <m:d>
                        <m:dPr>
                          <m:ctrlPr>
                            <a:rPr lang="en-US" sz="1600" b="0" i="1" smtClean="0">
                              <a:solidFill>
                                <a:schemeClr val="bg1"/>
                              </a:solidFill>
                              <a:latin typeface="Cambria Math" panose="02040503050406030204" pitchFamily="18" charset="0"/>
                              <a:ea typeface="Cambria Math" panose="02040503050406030204" pitchFamily="18" charset="0"/>
                            </a:rPr>
                          </m:ctrlPr>
                        </m:dPr>
                        <m:e>
                          <m:r>
                            <a:rPr lang="en-US" sz="1600" b="0" i="1" smtClean="0">
                              <a:solidFill>
                                <a:schemeClr val="bg1"/>
                              </a:solidFill>
                              <a:latin typeface="Cambria Math" panose="02040503050406030204" pitchFamily="18" charset="0"/>
                              <a:ea typeface="Cambria Math" panose="02040503050406030204" pitchFamily="18" charset="0"/>
                            </a:rPr>
                            <m:t>1×</m:t>
                          </m:r>
                          <m:sSup>
                            <m:sSupPr>
                              <m:ctrlPr>
                                <a:rPr lang="en-US" sz="1600" b="0" i="1" smtClean="0">
                                  <a:solidFill>
                                    <a:schemeClr val="bg1"/>
                                  </a:solidFill>
                                  <a:latin typeface="Cambria Math" panose="02040503050406030204" pitchFamily="18" charset="0"/>
                                  <a:ea typeface="Cambria Math" panose="02040503050406030204" pitchFamily="18" charset="0"/>
                                </a:rPr>
                              </m:ctrlPr>
                            </m:sSupPr>
                            <m:e>
                              <m:r>
                                <a:rPr lang="en-US" sz="1600" b="0" i="1" smtClean="0">
                                  <a:solidFill>
                                    <a:schemeClr val="bg1"/>
                                  </a:solidFill>
                                  <a:latin typeface="Cambria Math" panose="02040503050406030204" pitchFamily="18" charset="0"/>
                                  <a:ea typeface="Cambria Math" panose="02040503050406030204" pitchFamily="18" charset="0"/>
                                </a:rPr>
                                <m:t>10</m:t>
                              </m:r>
                            </m:e>
                            <m:sup>
                              <m:r>
                                <a:rPr lang="en-US" sz="1600" b="0" i="1" smtClean="0">
                                  <a:solidFill>
                                    <a:schemeClr val="bg1"/>
                                  </a:solidFill>
                                  <a:latin typeface="Cambria Math" panose="02040503050406030204" pitchFamily="18" charset="0"/>
                                  <a:ea typeface="Cambria Math" panose="02040503050406030204" pitchFamily="18" charset="0"/>
                                </a:rPr>
                                <m:t>−23</m:t>
                              </m:r>
                            </m:sup>
                          </m:sSup>
                          <m:r>
                            <a:rPr lang="en-US" sz="1600" b="0" i="1" smtClean="0">
                              <a:solidFill>
                                <a:schemeClr val="bg1"/>
                              </a:solidFill>
                              <a:latin typeface="Cambria Math" panose="02040503050406030204" pitchFamily="18" charset="0"/>
                              <a:ea typeface="Cambria Math" panose="02040503050406030204" pitchFamily="18" charset="0"/>
                            </a:rPr>
                            <m:t> </m:t>
                          </m:r>
                          <m:r>
                            <a:rPr lang="en-US" sz="1600" b="0" i="1" smtClean="0">
                              <a:solidFill>
                                <a:schemeClr val="bg1"/>
                              </a:solidFill>
                              <a:latin typeface="Cambria Math" panose="02040503050406030204" pitchFamily="18" charset="0"/>
                              <a:ea typeface="Cambria Math" panose="02040503050406030204" pitchFamily="18" charset="0"/>
                            </a:rPr>
                            <m:t>𝑒𝑟𝑔</m:t>
                          </m:r>
                          <m:r>
                            <a:rPr lang="en-US" sz="1600" b="0" i="1" smtClean="0">
                              <a:solidFill>
                                <a:schemeClr val="bg1"/>
                              </a:solidFill>
                              <a:latin typeface="Cambria Math" panose="02040503050406030204" pitchFamily="18" charset="0"/>
                              <a:ea typeface="Cambria Math" panose="02040503050406030204" pitchFamily="18" charset="0"/>
                            </a:rPr>
                            <m:t> </m:t>
                          </m:r>
                          <m:sSup>
                            <m:sSupPr>
                              <m:ctrlPr>
                                <a:rPr lang="en-US" sz="1600" b="0" i="1" smtClean="0">
                                  <a:solidFill>
                                    <a:schemeClr val="bg1"/>
                                  </a:solidFill>
                                  <a:latin typeface="Cambria Math" panose="02040503050406030204" pitchFamily="18" charset="0"/>
                                  <a:ea typeface="Cambria Math" panose="02040503050406030204" pitchFamily="18" charset="0"/>
                                </a:rPr>
                              </m:ctrlPr>
                            </m:sSupPr>
                            <m:e>
                              <m:r>
                                <a:rPr lang="en-US" sz="1600" b="0" i="1" smtClean="0">
                                  <a:solidFill>
                                    <a:schemeClr val="bg1"/>
                                  </a:solidFill>
                                  <a:latin typeface="Cambria Math" panose="02040503050406030204" pitchFamily="18" charset="0"/>
                                  <a:ea typeface="Cambria Math" panose="02040503050406030204" pitchFamily="18" charset="0"/>
                                </a:rPr>
                                <m:t>𝑠</m:t>
                              </m:r>
                            </m:e>
                            <m:sup>
                              <m:r>
                                <a:rPr lang="en-US" sz="1600" b="0" i="1" smtClean="0">
                                  <a:solidFill>
                                    <a:schemeClr val="bg1"/>
                                  </a:solidFill>
                                  <a:latin typeface="Cambria Math" panose="02040503050406030204" pitchFamily="18" charset="0"/>
                                  <a:ea typeface="Cambria Math" panose="02040503050406030204" pitchFamily="18" charset="0"/>
                                </a:rPr>
                                <m:t>−1</m:t>
                              </m:r>
                            </m:sup>
                          </m:sSup>
                          <m:sSup>
                            <m:sSupPr>
                              <m:ctrlPr>
                                <a:rPr lang="en-US" sz="1600" b="0" i="1" smtClean="0">
                                  <a:solidFill>
                                    <a:schemeClr val="bg1"/>
                                  </a:solidFill>
                                  <a:latin typeface="Cambria Math" panose="02040503050406030204" pitchFamily="18" charset="0"/>
                                  <a:ea typeface="Cambria Math" panose="02040503050406030204" pitchFamily="18" charset="0"/>
                                </a:rPr>
                              </m:ctrlPr>
                            </m:sSupPr>
                            <m:e>
                              <m:r>
                                <a:rPr lang="en-US" sz="1600" b="0" i="1" smtClean="0">
                                  <a:solidFill>
                                    <a:schemeClr val="bg1"/>
                                  </a:solidFill>
                                  <a:latin typeface="Cambria Math" panose="02040503050406030204" pitchFamily="18" charset="0"/>
                                  <a:ea typeface="Cambria Math" panose="02040503050406030204" pitchFamily="18" charset="0"/>
                                </a:rPr>
                                <m:t>𝑐𝑚</m:t>
                              </m:r>
                            </m:e>
                            <m:sup>
                              <m:r>
                                <a:rPr lang="en-US" sz="1600" b="0" i="1" smtClean="0">
                                  <a:solidFill>
                                    <a:schemeClr val="bg1"/>
                                  </a:solidFill>
                                  <a:latin typeface="Cambria Math" panose="02040503050406030204" pitchFamily="18" charset="0"/>
                                  <a:ea typeface="Cambria Math" panose="02040503050406030204" pitchFamily="18" charset="0"/>
                                </a:rPr>
                                <m:t>−2</m:t>
                              </m:r>
                            </m:sup>
                          </m:sSup>
                          <m:sSup>
                            <m:sSupPr>
                              <m:ctrlPr>
                                <a:rPr lang="en-US" sz="1600" b="0" i="1" smtClean="0">
                                  <a:solidFill>
                                    <a:schemeClr val="bg1"/>
                                  </a:solidFill>
                                  <a:latin typeface="Cambria Math" panose="02040503050406030204" pitchFamily="18" charset="0"/>
                                  <a:ea typeface="Cambria Math" panose="02040503050406030204" pitchFamily="18" charset="0"/>
                                </a:rPr>
                              </m:ctrlPr>
                            </m:sSupPr>
                            <m:e>
                              <m:r>
                                <a:rPr lang="en-US" sz="1600" b="0" i="1" smtClean="0">
                                  <a:solidFill>
                                    <a:schemeClr val="bg1"/>
                                  </a:solidFill>
                                  <a:latin typeface="Cambria Math" panose="02040503050406030204" pitchFamily="18" charset="0"/>
                                  <a:ea typeface="Cambria Math" panose="02040503050406030204" pitchFamily="18" charset="0"/>
                                </a:rPr>
                                <m:t>𝐻𝑧</m:t>
                              </m:r>
                            </m:e>
                            <m:sup>
                              <m:r>
                                <a:rPr lang="en-US" sz="1600" b="0" i="1" smtClean="0">
                                  <a:solidFill>
                                    <a:schemeClr val="bg1"/>
                                  </a:solidFill>
                                  <a:latin typeface="Cambria Math" panose="02040503050406030204" pitchFamily="18" charset="0"/>
                                  <a:ea typeface="Cambria Math" panose="02040503050406030204" pitchFamily="18" charset="0"/>
                                </a:rPr>
                                <m:t>−1</m:t>
                              </m:r>
                            </m:sup>
                          </m:sSup>
                          <m:sSup>
                            <m:sSupPr>
                              <m:ctrlPr>
                                <a:rPr lang="en-US" sz="1600" b="0" i="1" smtClean="0">
                                  <a:solidFill>
                                    <a:schemeClr val="bg1"/>
                                  </a:solidFill>
                                  <a:latin typeface="Cambria Math" panose="02040503050406030204" pitchFamily="18" charset="0"/>
                                  <a:ea typeface="Cambria Math" panose="02040503050406030204" pitchFamily="18" charset="0"/>
                                </a:rPr>
                              </m:ctrlPr>
                            </m:sSupPr>
                            <m:e>
                              <m:r>
                                <a:rPr lang="en-US" sz="1600" b="0" i="1" smtClean="0">
                                  <a:solidFill>
                                    <a:schemeClr val="bg1"/>
                                  </a:solidFill>
                                  <a:latin typeface="Cambria Math" panose="02040503050406030204" pitchFamily="18" charset="0"/>
                                  <a:ea typeface="Cambria Math" panose="02040503050406030204" pitchFamily="18" charset="0"/>
                                </a:rPr>
                                <m:t>𝐽𝑦</m:t>
                              </m:r>
                            </m:e>
                            <m:sup>
                              <m:r>
                                <a:rPr lang="en-US" sz="1600" b="0" i="1" smtClean="0">
                                  <a:solidFill>
                                    <a:schemeClr val="bg1"/>
                                  </a:solidFill>
                                  <a:latin typeface="Cambria Math" panose="02040503050406030204" pitchFamily="18" charset="0"/>
                                  <a:ea typeface="Cambria Math" panose="02040503050406030204" pitchFamily="18" charset="0"/>
                                </a:rPr>
                                <m:t>−1</m:t>
                              </m:r>
                            </m:sup>
                          </m:sSup>
                        </m:e>
                      </m:d>
                      <m:r>
                        <a:rPr lang="en-US" sz="1600" b="0" i="1" smtClean="0">
                          <a:solidFill>
                            <a:schemeClr val="bg1"/>
                          </a:solidFill>
                          <a:latin typeface="Cambria Math" panose="02040503050406030204" pitchFamily="18" charset="0"/>
                          <a:ea typeface="Cambria Math" panose="02040503050406030204" pitchFamily="18" charset="0"/>
                        </a:rPr>
                        <m:t>     [</m:t>
                      </m:r>
                      <m:sSup>
                        <m:sSupPr>
                          <m:ctrlPr>
                            <a:rPr lang="en-US" sz="1600" b="0" i="1" smtClean="0">
                              <a:solidFill>
                                <a:schemeClr val="bg1"/>
                              </a:solidFill>
                              <a:latin typeface="Cambria Math" panose="02040503050406030204" pitchFamily="18" charset="0"/>
                              <a:ea typeface="Cambria Math" panose="02040503050406030204" pitchFamily="18" charset="0"/>
                            </a:rPr>
                          </m:ctrlPr>
                        </m:sSupPr>
                        <m:e>
                          <m:r>
                            <a:rPr lang="en-US" sz="1600" b="0" i="1" smtClean="0">
                              <a:solidFill>
                                <a:schemeClr val="bg1"/>
                              </a:solidFill>
                              <a:latin typeface="Cambria Math" panose="02040503050406030204" pitchFamily="18" charset="0"/>
                              <a:ea typeface="Cambria Math" panose="02040503050406030204" pitchFamily="18" charset="0"/>
                            </a:rPr>
                            <m:t>𝑒</m:t>
                          </m:r>
                        </m:e>
                        <m:sup>
                          <m:r>
                            <a:rPr lang="en-US" sz="1600" b="0" i="1" smtClean="0">
                              <a:solidFill>
                                <a:schemeClr val="bg1"/>
                              </a:solidFill>
                              <a:latin typeface="Cambria Math" panose="02040503050406030204" pitchFamily="18" charset="0"/>
                              <a:ea typeface="Cambria Math" panose="02040503050406030204" pitchFamily="18" charset="0"/>
                            </a:rPr>
                            <m:t>−</m:t>
                          </m:r>
                        </m:sup>
                      </m:sSup>
                      <m:r>
                        <a:rPr lang="en-US" sz="1600" b="0" i="1" smtClean="0">
                          <a:solidFill>
                            <a:schemeClr val="bg1"/>
                          </a:solidFill>
                          <a:latin typeface="Cambria Math" panose="02040503050406030204" pitchFamily="18" charset="0"/>
                          <a:ea typeface="Cambria Math" panose="02040503050406030204" pitchFamily="18" charset="0"/>
                        </a:rPr>
                        <m:t>/</m:t>
                      </m:r>
                      <m:r>
                        <a:rPr lang="en-US" sz="1600" b="0" i="1" smtClean="0">
                          <a:solidFill>
                            <a:schemeClr val="bg1"/>
                          </a:solidFill>
                          <a:latin typeface="Cambria Math" panose="02040503050406030204" pitchFamily="18" charset="0"/>
                          <a:ea typeface="Cambria Math" panose="02040503050406030204" pitchFamily="18" charset="0"/>
                        </a:rPr>
                        <m:t>𝑠</m:t>
                      </m:r>
                      <m:r>
                        <a:rPr lang="en-US" sz="1600" b="0" i="1" smtClean="0">
                          <a:solidFill>
                            <a:schemeClr val="bg1"/>
                          </a:solidFill>
                          <a:latin typeface="Cambria Math" panose="02040503050406030204" pitchFamily="18" charset="0"/>
                          <a:ea typeface="Cambria Math" panose="02040503050406030204" pitchFamily="18" charset="0"/>
                        </a:rPr>
                        <m:t>/</m:t>
                      </m:r>
                      <m:sSub>
                        <m:sSubPr>
                          <m:ctrlPr>
                            <a:rPr lang="en-US" sz="1600" b="0" i="1" smtClean="0">
                              <a:solidFill>
                                <a:schemeClr val="bg1"/>
                              </a:solidFill>
                              <a:latin typeface="Cambria Math" panose="02040503050406030204" pitchFamily="18" charset="0"/>
                              <a:ea typeface="Cambria Math" panose="02040503050406030204" pitchFamily="18" charset="0"/>
                            </a:rPr>
                          </m:ctrlPr>
                        </m:sSubPr>
                        <m:e>
                          <m:r>
                            <a:rPr lang="en-US" sz="1600" b="0" i="1" smtClean="0">
                              <a:solidFill>
                                <a:schemeClr val="bg1"/>
                              </a:solidFill>
                              <a:latin typeface="Cambria Math" panose="02040503050406030204" pitchFamily="18" charset="0"/>
                              <a:ea typeface="Cambria Math" panose="02040503050406030204" pitchFamily="18" charset="0"/>
                            </a:rPr>
                            <m:t>𝑐h𝑎𝑛𝑛𝑒𝑙</m:t>
                          </m:r>
                        </m:e>
                        <m:sub>
                          <m:r>
                            <a:rPr lang="en-US" sz="1600" b="0" i="1" smtClean="0">
                              <a:solidFill>
                                <a:schemeClr val="bg1"/>
                              </a:solidFill>
                              <a:latin typeface="Cambria Math" panose="02040503050406030204" pitchFamily="18" charset="0"/>
                              <a:ea typeface="Cambria Math" panose="02040503050406030204" pitchFamily="18" charset="0"/>
                            </a:rPr>
                            <m:t>𝐸𝑥𝑜𝑉</m:t>
                          </m:r>
                        </m:sub>
                      </m:sSub>
                      <m:r>
                        <a:rPr lang="en-US" sz="1600" b="0" i="1" smtClean="0">
                          <a:solidFill>
                            <a:schemeClr val="bg1"/>
                          </a:solidFill>
                          <a:latin typeface="Cambria Math" panose="02040503050406030204" pitchFamily="18" charset="0"/>
                          <a:ea typeface="Cambria Math" panose="02040503050406030204" pitchFamily="18" charset="0"/>
                        </a:rPr>
                        <m:t>]</m:t>
                      </m:r>
                    </m:oMath>
                  </m:oMathPara>
                </a14:m>
                <a:endParaRPr lang="en-US" sz="1600" dirty="0"/>
              </a:p>
              <a:p>
                <a:endParaRPr lang="en-US" sz="1600" dirty="0"/>
              </a:p>
            </p:txBody>
          </p:sp>
        </mc:Choice>
        <mc:Fallback xmlns="">
          <p:sp>
            <p:nvSpPr>
              <p:cNvPr id="21" name="TextBox 20"/>
              <p:cNvSpPr txBox="1">
                <a:spLocks noRot="1" noChangeAspect="1" noMove="1" noResize="1" noEditPoints="1" noAdjustHandles="1" noChangeArrowheads="1" noChangeShapeType="1" noTextEdit="1"/>
              </p:cNvSpPr>
              <p:nvPr/>
            </p:nvSpPr>
            <p:spPr>
              <a:xfrm>
                <a:off x="1066800" y="1680853"/>
                <a:ext cx="10595998" cy="713913"/>
              </a:xfrm>
              <a:prstGeom prst="rect">
                <a:avLst/>
              </a:prstGeom>
              <a:blipFill>
                <a:blip r:embed="rId3"/>
                <a:stretch>
                  <a:fillRect/>
                </a:stretch>
              </a:blipFill>
            </p:spPr>
            <p:txBody>
              <a:bodyPr/>
              <a:lstStyle/>
              <a:p>
                <a:r>
                  <a:rPr lang="en-US">
                    <a:noFill/>
                  </a:rPr>
                  <a:t> </a:t>
                </a:r>
              </a:p>
            </p:txBody>
          </p:sp>
        </mc:Fallback>
      </mc:AlternateContent>
      <p:pic>
        <p:nvPicPr>
          <p:cNvPr id="22" name="Picture 2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23" name="Picture 22"/>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pic>
        <p:nvPicPr>
          <p:cNvPr id="14" name="Picture 13"/>
          <p:cNvPicPr>
            <a:picLocks noChangeAspect="1"/>
          </p:cNvPicPr>
          <p:nvPr/>
        </p:nvPicPr>
        <p:blipFill>
          <a:blip r:embed="rId9"/>
          <a:stretch>
            <a:fillRect/>
          </a:stretch>
        </p:blipFill>
        <p:spPr>
          <a:xfrm>
            <a:off x="3318873" y="2286820"/>
            <a:ext cx="5554253" cy="4114800"/>
          </a:xfrm>
          <a:prstGeom prst="rect">
            <a:avLst/>
          </a:prstGeom>
        </p:spPr>
      </p:pic>
    </p:spTree>
    <p:extLst>
      <p:ext uri="{BB962C8B-B14F-4D97-AF65-F5344CB8AC3E}">
        <p14:creationId xmlns:p14="http://schemas.microsoft.com/office/powerpoint/2010/main" val="15018122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24</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Simulations: APS Channels</a:t>
            </a:r>
            <a:endParaRPr lang="en-US" dirty="0"/>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mc:AlternateContent xmlns:mc="http://schemas.openxmlformats.org/markup-compatibility/2006" xmlns:a14="http://schemas.microsoft.com/office/drawing/2010/main">
        <mc:Choice Requires="a14">
          <p:sp>
            <p:nvSpPr>
              <p:cNvPr id="21" name="TextBox 20"/>
              <p:cNvSpPr txBox="1"/>
              <p:nvPr/>
            </p:nvSpPr>
            <p:spPr>
              <a:xfrm>
                <a:off x="1066800" y="1781729"/>
                <a:ext cx="10595998" cy="80124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chemeClr val="bg1"/>
                              </a:solidFill>
                              <a:latin typeface="Cambria Math" panose="02040503050406030204" pitchFamily="18" charset="0"/>
                            </a:rPr>
                          </m:ctrlPr>
                        </m:sSubPr>
                        <m:e>
                          <m:r>
                            <a:rPr lang="en-US" sz="1600" i="1">
                              <a:solidFill>
                                <a:schemeClr val="bg1"/>
                              </a:solidFill>
                              <a:latin typeface="Cambria Math" panose="02040503050406030204" pitchFamily="18" charset="0"/>
                            </a:rPr>
                            <m:t>𝑆</m:t>
                          </m:r>
                        </m:e>
                        <m:sub>
                          <m:r>
                            <a:rPr lang="en-US" sz="1600" i="1">
                              <a:solidFill>
                                <a:schemeClr val="bg1"/>
                              </a:solidFill>
                              <a:latin typeface="Cambria Math" panose="02040503050406030204" pitchFamily="18" charset="0"/>
                              <a:ea typeface="Cambria Math" panose="02040503050406030204" pitchFamily="18" charset="0"/>
                            </a:rPr>
                            <m:t>𝜆</m:t>
                          </m:r>
                          <m:r>
                            <a:rPr lang="en-US" sz="1600" i="1">
                              <a:solidFill>
                                <a:schemeClr val="bg1"/>
                              </a:solidFill>
                              <a:latin typeface="Cambria Math" panose="02040503050406030204" pitchFamily="18" charset="0"/>
                              <a:ea typeface="Cambria Math" panose="02040503050406030204" pitchFamily="18" charset="0"/>
                            </a:rPr>
                            <m:t>,</m:t>
                          </m:r>
                          <m:r>
                            <a:rPr lang="en-US" sz="1600" i="1">
                              <a:solidFill>
                                <a:schemeClr val="bg1"/>
                              </a:solidFill>
                              <a:latin typeface="Cambria Math" panose="02040503050406030204" pitchFamily="18" charset="0"/>
                              <a:ea typeface="Cambria Math" panose="02040503050406030204" pitchFamily="18" charset="0"/>
                            </a:rPr>
                            <m:t>𝑝</m:t>
                          </m:r>
                          <m:r>
                            <a:rPr lang="en-US" sz="1600" i="1">
                              <a:solidFill>
                                <a:schemeClr val="bg1"/>
                              </a:solidFill>
                              <a:latin typeface="Cambria Math" panose="02040503050406030204" pitchFamily="18" charset="0"/>
                              <a:ea typeface="Cambria Math" panose="02040503050406030204" pitchFamily="18" charset="0"/>
                            </a:rPr>
                            <m:t>,</m:t>
                          </m:r>
                          <m:r>
                            <a:rPr lang="en-US" sz="1600" b="0" i="1" smtClean="0">
                              <a:solidFill>
                                <a:schemeClr val="bg1"/>
                              </a:solidFill>
                              <a:latin typeface="Cambria Math" panose="02040503050406030204" pitchFamily="18" charset="0"/>
                              <a:ea typeface="Cambria Math" panose="02040503050406030204" pitchFamily="18" charset="0"/>
                            </a:rPr>
                            <m:t>𝐴𝑃𝑆</m:t>
                          </m:r>
                        </m:sub>
                      </m:sSub>
                      <m:r>
                        <a:rPr lang="en-US" sz="1600" i="1">
                          <a:solidFill>
                            <a:schemeClr val="bg1"/>
                          </a:solidFill>
                          <a:latin typeface="Cambria Math" panose="02040503050406030204" pitchFamily="18" charset="0"/>
                        </a:rPr>
                        <m:t>=</m:t>
                      </m:r>
                      <m:sSub>
                        <m:sSubPr>
                          <m:ctrlPr>
                            <a:rPr lang="en-US" sz="1600" i="1">
                              <a:solidFill>
                                <a:schemeClr val="bg1"/>
                              </a:solidFill>
                              <a:latin typeface="Cambria Math" panose="02040503050406030204" pitchFamily="18" charset="0"/>
                            </a:rPr>
                          </m:ctrlPr>
                        </m:sSubPr>
                        <m:e>
                          <m:r>
                            <a:rPr lang="en-US" sz="1600" b="0" i="1" smtClean="0">
                              <a:solidFill>
                                <a:schemeClr val="bg1"/>
                              </a:solidFill>
                              <a:latin typeface="Cambria Math" panose="02040503050406030204" pitchFamily="18" charset="0"/>
                            </a:rPr>
                            <m:t>𝑇𝑃</m:t>
                          </m:r>
                        </m:e>
                        <m:sub>
                          <m:r>
                            <a:rPr lang="en-US" sz="1600" i="1">
                              <a:solidFill>
                                <a:schemeClr val="bg1"/>
                              </a:solidFill>
                              <a:latin typeface="Cambria Math" panose="02040503050406030204" pitchFamily="18" charset="0"/>
                              <a:ea typeface="Cambria Math" panose="02040503050406030204" pitchFamily="18" charset="0"/>
                            </a:rPr>
                            <m:t>𝜆</m:t>
                          </m:r>
                          <m:r>
                            <a:rPr lang="en-US" sz="1600" i="1" smtClean="0">
                              <a:solidFill>
                                <a:schemeClr val="bg1"/>
                              </a:solidFill>
                              <a:latin typeface="Cambria Math" panose="02040503050406030204" pitchFamily="18" charset="0"/>
                              <a:ea typeface="Cambria Math" panose="02040503050406030204" pitchFamily="18" charset="0"/>
                            </a:rPr>
                            <m:t>,</m:t>
                          </m:r>
                          <m:r>
                            <a:rPr lang="en-US" sz="1600" b="0" i="1" smtClean="0">
                              <a:solidFill>
                                <a:schemeClr val="bg1"/>
                              </a:solidFill>
                              <a:latin typeface="Cambria Math" panose="02040503050406030204" pitchFamily="18" charset="0"/>
                              <a:ea typeface="Cambria Math" panose="02040503050406030204" pitchFamily="18" charset="0"/>
                            </a:rPr>
                            <m:t>𝐴𝑃𝑆</m:t>
                          </m:r>
                        </m:sub>
                      </m:sSub>
                      <m:r>
                        <a:rPr lang="en-US" sz="1600" i="1">
                          <a:solidFill>
                            <a:schemeClr val="bg1"/>
                          </a:solidFill>
                          <a:latin typeface="Cambria Math" panose="02040503050406030204" pitchFamily="18" charset="0"/>
                          <a:ea typeface="Cambria Math" panose="02040503050406030204" pitchFamily="18" charset="0"/>
                        </a:rPr>
                        <m:t> </m:t>
                      </m:r>
                      <m:nary>
                        <m:naryPr>
                          <m:chr m:val="∑"/>
                          <m:limLoc m:val="subSup"/>
                          <m:ctrlPr>
                            <a:rPr lang="en-US" sz="1600" i="1" smtClean="0">
                              <a:solidFill>
                                <a:schemeClr val="bg1"/>
                              </a:solidFill>
                              <a:latin typeface="Cambria Math" panose="02040503050406030204" pitchFamily="18" charset="0"/>
                              <a:ea typeface="Cambria Math" panose="02040503050406030204" pitchFamily="18" charset="0"/>
                            </a:rPr>
                          </m:ctrlPr>
                        </m:naryPr>
                        <m:sub>
                          <m:r>
                            <m:rPr>
                              <m:brk m:alnAt="25"/>
                            </m:rPr>
                            <a:rPr lang="en-US" sz="1600" b="0" i="1" smtClean="0">
                              <a:solidFill>
                                <a:schemeClr val="bg1"/>
                              </a:solidFill>
                              <a:latin typeface="Cambria Math" panose="02040503050406030204" pitchFamily="18" charset="0"/>
                              <a:ea typeface="Cambria Math" panose="02040503050406030204" pitchFamily="18" charset="0"/>
                            </a:rPr>
                            <m:t>𝑖</m:t>
                          </m:r>
                          <m:r>
                            <a:rPr lang="en-US" sz="1600" b="0" i="1" smtClean="0">
                              <a:solidFill>
                                <a:schemeClr val="bg1"/>
                              </a:solidFill>
                              <a:latin typeface="Cambria Math" panose="02040503050406030204" pitchFamily="18" charset="0"/>
                              <a:ea typeface="Cambria Math" panose="02040503050406030204" pitchFamily="18" charset="0"/>
                            </a:rPr>
                            <m:t>=</m:t>
                          </m:r>
                          <m:sSub>
                            <m:sSubPr>
                              <m:ctrlPr>
                                <a:rPr lang="en-US" sz="1600" b="0" i="1" smtClean="0">
                                  <a:solidFill>
                                    <a:schemeClr val="bg1"/>
                                  </a:solidFill>
                                  <a:latin typeface="Cambria Math" panose="02040503050406030204" pitchFamily="18" charset="0"/>
                                  <a:ea typeface="Cambria Math" panose="02040503050406030204" pitchFamily="18" charset="0"/>
                                </a:rPr>
                              </m:ctrlPr>
                            </m:sSubPr>
                            <m:e>
                              <m:r>
                                <a:rPr lang="en-US" sz="1600" b="0" i="1" smtClean="0">
                                  <a:solidFill>
                                    <a:schemeClr val="bg1"/>
                                  </a:solidFill>
                                  <a:latin typeface="Cambria Math" panose="02040503050406030204" pitchFamily="18" charset="0"/>
                                  <a:ea typeface="Cambria Math" panose="02040503050406030204" pitchFamily="18" charset="0"/>
                                </a:rPr>
                                <m:t>𝜆</m:t>
                              </m:r>
                            </m:e>
                            <m:sub>
                              <m:r>
                                <a:rPr lang="en-US" sz="1600" b="0" i="1" smtClean="0">
                                  <a:solidFill>
                                    <a:schemeClr val="bg1"/>
                                  </a:solidFill>
                                  <a:latin typeface="Cambria Math" panose="02040503050406030204" pitchFamily="18" charset="0"/>
                                  <a:ea typeface="Cambria Math" panose="02040503050406030204" pitchFamily="18" charset="0"/>
                                </a:rPr>
                                <m:t>1</m:t>
                              </m:r>
                            </m:sub>
                          </m:sSub>
                        </m:sub>
                        <m:sup>
                          <m:sSub>
                            <m:sSubPr>
                              <m:ctrlPr>
                                <a:rPr lang="en-US" sz="1600" i="1" smtClean="0">
                                  <a:solidFill>
                                    <a:schemeClr val="bg1"/>
                                  </a:solidFill>
                                  <a:latin typeface="Cambria Math" panose="02040503050406030204" pitchFamily="18" charset="0"/>
                                  <a:ea typeface="Cambria Math" panose="02040503050406030204" pitchFamily="18" charset="0"/>
                                </a:rPr>
                              </m:ctrlPr>
                            </m:sSubPr>
                            <m:e>
                              <m:r>
                                <a:rPr lang="en-US" sz="1600" i="1" smtClean="0">
                                  <a:solidFill>
                                    <a:schemeClr val="bg1"/>
                                  </a:solidFill>
                                  <a:latin typeface="Cambria Math" panose="02040503050406030204" pitchFamily="18" charset="0"/>
                                  <a:ea typeface="Cambria Math" panose="02040503050406030204" pitchFamily="18" charset="0"/>
                                </a:rPr>
                                <m:t>𝜆</m:t>
                              </m:r>
                            </m:e>
                            <m:sub>
                              <m:r>
                                <a:rPr lang="en-US" sz="1600" b="0" i="1" smtClean="0">
                                  <a:solidFill>
                                    <a:schemeClr val="bg1"/>
                                  </a:solidFill>
                                  <a:latin typeface="Cambria Math" panose="02040503050406030204" pitchFamily="18" charset="0"/>
                                  <a:ea typeface="Cambria Math" panose="02040503050406030204" pitchFamily="18" charset="0"/>
                                </a:rPr>
                                <m:t>2</m:t>
                              </m:r>
                            </m:sub>
                          </m:sSub>
                        </m:sup>
                        <m:e>
                          <m:f>
                            <m:fPr>
                              <m:ctrlPr>
                                <a:rPr lang="en-US" sz="1600" i="1" smtClean="0">
                                  <a:solidFill>
                                    <a:schemeClr val="bg1"/>
                                  </a:solidFill>
                                  <a:latin typeface="Cambria Math" panose="02040503050406030204" pitchFamily="18" charset="0"/>
                                  <a:ea typeface="Cambria Math" panose="02040503050406030204" pitchFamily="18" charset="0"/>
                                </a:rPr>
                              </m:ctrlPr>
                            </m:fPr>
                            <m:num>
                              <m:sSub>
                                <m:sSubPr>
                                  <m:ctrlPr>
                                    <a:rPr lang="en-US" sz="1600" i="1" smtClean="0">
                                      <a:solidFill>
                                        <a:schemeClr val="bg1"/>
                                      </a:solidFill>
                                      <a:latin typeface="Cambria Math" panose="02040503050406030204" pitchFamily="18" charset="0"/>
                                      <a:ea typeface="Cambria Math" panose="02040503050406030204" pitchFamily="18" charset="0"/>
                                    </a:rPr>
                                  </m:ctrlPr>
                                </m:sSubPr>
                                <m:e>
                                  <m:r>
                                    <a:rPr lang="en-US" sz="1600" b="0" i="1" smtClean="0">
                                      <a:solidFill>
                                        <a:schemeClr val="bg1"/>
                                      </a:solidFill>
                                      <a:latin typeface="Cambria Math" panose="02040503050406030204" pitchFamily="18" charset="0"/>
                                      <a:ea typeface="Cambria Math" panose="02040503050406030204" pitchFamily="18" charset="0"/>
                                    </a:rPr>
                                    <m:t>𝑤</m:t>
                                  </m:r>
                                </m:e>
                                <m:sub>
                                  <m:r>
                                    <a:rPr lang="en-US" sz="1600" b="0" i="1" smtClean="0">
                                      <a:solidFill>
                                        <a:schemeClr val="bg1"/>
                                      </a:solidFill>
                                      <a:latin typeface="Cambria Math" panose="02040503050406030204" pitchFamily="18" charset="0"/>
                                      <a:ea typeface="Cambria Math" panose="02040503050406030204" pitchFamily="18" charset="0"/>
                                    </a:rPr>
                                    <m:t>𝑖</m:t>
                                  </m:r>
                                </m:sub>
                              </m:sSub>
                              <m:r>
                                <a:rPr lang="en-US" sz="1600" i="1" smtClean="0">
                                  <a:solidFill>
                                    <a:schemeClr val="bg1"/>
                                  </a:solidFill>
                                  <a:latin typeface="Cambria Math" panose="02040503050406030204" pitchFamily="18" charset="0"/>
                                  <a:ea typeface="Cambria Math" panose="02040503050406030204" pitchFamily="18" charset="0"/>
                                </a:rPr>
                                <m:t>⋅</m:t>
                              </m:r>
                              <m:sSub>
                                <m:sSubPr>
                                  <m:ctrlPr>
                                    <a:rPr lang="en-US" sz="1600" i="1" smtClean="0">
                                      <a:solidFill>
                                        <a:schemeClr val="bg1"/>
                                      </a:solidFill>
                                      <a:latin typeface="Cambria Math" panose="02040503050406030204" pitchFamily="18" charset="0"/>
                                      <a:ea typeface="Cambria Math" panose="02040503050406030204" pitchFamily="18" charset="0"/>
                                    </a:rPr>
                                  </m:ctrlPr>
                                </m:sSubPr>
                                <m:e>
                                  <m:r>
                                    <a:rPr lang="en-US" sz="1600" b="0" i="1" smtClean="0">
                                      <a:solidFill>
                                        <a:schemeClr val="bg1"/>
                                      </a:solidFill>
                                      <a:latin typeface="Cambria Math" panose="02040503050406030204" pitchFamily="18" charset="0"/>
                                      <a:ea typeface="Cambria Math" panose="02040503050406030204" pitchFamily="18" charset="0"/>
                                    </a:rPr>
                                    <m:t>𝑆</m:t>
                                  </m:r>
                                </m:e>
                                <m:sub>
                                  <m:r>
                                    <a:rPr lang="en-US" sz="1600" b="0" i="1" smtClean="0">
                                      <a:solidFill>
                                        <a:schemeClr val="bg1"/>
                                      </a:solidFill>
                                      <a:latin typeface="Cambria Math" panose="02040503050406030204" pitchFamily="18" charset="0"/>
                                      <a:ea typeface="Cambria Math" panose="02040503050406030204" pitchFamily="18" charset="0"/>
                                    </a:rPr>
                                    <m:t>𝑖</m:t>
                                  </m:r>
                                  <m:r>
                                    <a:rPr lang="en-US" sz="1600" b="0" i="1" smtClean="0">
                                      <a:solidFill>
                                        <a:schemeClr val="bg1"/>
                                      </a:solidFill>
                                      <a:latin typeface="Cambria Math" panose="02040503050406030204" pitchFamily="18" charset="0"/>
                                      <a:ea typeface="Cambria Math" panose="02040503050406030204" pitchFamily="18" charset="0"/>
                                    </a:rPr>
                                    <m:t>,</m:t>
                                  </m:r>
                                  <m:r>
                                    <a:rPr lang="en-US" sz="1600" b="0" i="1" smtClean="0">
                                      <a:solidFill>
                                        <a:schemeClr val="bg1"/>
                                      </a:solidFill>
                                      <a:latin typeface="Cambria Math" panose="02040503050406030204" pitchFamily="18" charset="0"/>
                                      <a:ea typeface="Cambria Math" panose="02040503050406030204" pitchFamily="18" charset="0"/>
                                    </a:rPr>
                                    <m:t>𝑝</m:t>
                                  </m:r>
                                  <m:r>
                                    <a:rPr lang="en-US" sz="1600" b="0" i="1" smtClean="0">
                                      <a:solidFill>
                                        <a:schemeClr val="bg1"/>
                                      </a:solidFill>
                                      <a:latin typeface="Cambria Math" panose="02040503050406030204" pitchFamily="18" charset="0"/>
                                      <a:ea typeface="Cambria Math" panose="02040503050406030204" pitchFamily="18" charset="0"/>
                                    </a:rPr>
                                    <m:t>,</m:t>
                                  </m:r>
                                  <m:r>
                                    <a:rPr lang="en-US" sz="1600" b="0" i="1" smtClean="0">
                                      <a:solidFill>
                                        <a:schemeClr val="bg1"/>
                                      </a:solidFill>
                                      <a:latin typeface="Cambria Math" panose="02040503050406030204" pitchFamily="18" charset="0"/>
                                      <a:ea typeface="Cambria Math" panose="02040503050406030204" pitchFamily="18" charset="0"/>
                                    </a:rPr>
                                    <m:t>𝐸𝑥𝑜𝑉</m:t>
                                  </m:r>
                                </m:sub>
                              </m:sSub>
                            </m:num>
                            <m:den>
                              <m:sSub>
                                <m:sSubPr>
                                  <m:ctrlPr>
                                    <a:rPr lang="en-US" sz="1600" i="1" smtClean="0">
                                      <a:solidFill>
                                        <a:schemeClr val="bg1"/>
                                      </a:solidFill>
                                      <a:latin typeface="Cambria Math" panose="02040503050406030204" pitchFamily="18" charset="0"/>
                                      <a:ea typeface="Cambria Math" panose="02040503050406030204" pitchFamily="18" charset="0"/>
                                    </a:rPr>
                                  </m:ctrlPr>
                                </m:sSubPr>
                                <m:e>
                                  <m:r>
                                    <m:rPr>
                                      <m:sty m:val="p"/>
                                    </m:rPr>
                                    <a:rPr lang="el-GR" sz="1600" i="1" smtClean="0">
                                      <a:solidFill>
                                        <a:schemeClr val="bg1"/>
                                      </a:solidFill>
                                      <a:latin typeface="Cambria Math" panose="02040503050406030204" pitchFamily="18" charset="0"/>
                                      <a:ea typeface="Cambria Math" panose="02040503050406030204" pitchFamily="18" charset="0"/>
                                    </a:rPr>
                                    <m:t>Δ</m:t>
                                  </m:r>
                                  <m:r>
                                    <a:rPr lang="el-GR" sz="1600" i="1" smtClean="0">
                                      <a:solidFill>
                                        <a:schemeClr val="bg1"/>
                                      </a:solidFill>
                                      <a:latin typeface="Cambria Math" panose="02040503050406030204" pitchFamily="18" charset="0"/>
                                      <a:ea typeface="Cambria Math" panose="02040503050406030204" pitchFamily="18" charset="0"/>
                                    </a:rPr>
                                    <m:t>𝜆</m:t>
                                  </m:r>
                                </m:e>
                                <m:sub>
                                  <m:r>
                                    <a:rPr lang="en-US" sz="1600" i="1" smtClean="0">
                                      <a:solidFill>
                                        <a:schemeClr val="bg1"/>
                                      </a:solidFill>
                                      <a:latin typeface="Cambria Math" panose="02040503050406030204" pitchFamily="18" charset="0"/>
                                      <a:ea typeface="Cambria Math" panose="02040503050406030204" pitchFamily="18" charset="0"/>
                                    </a:rPr>
                                    <m:t>𝜆</m:t>
                                  </m:r>
                                  <m:r>
                                    <a:rPr lang="en-US" sz="1600" b="0" i="1" smtClean="0">
                                      <a:solidFill>
                                        <a:schemeClr val="bg1"/>
                                      </a:solidFill>
                                      <a:latin typeface="Cambria Math" panose="02040503050406030204" pitchFamily="18" charset="0"/>
                                      <a:ea typeface="Cambria Math" panose="02040503050406030204" pitchFamily="18" charset="0"/>
                                    </a:rPr>
                                    <m:t>,</m:t>
                                  </m:r>
                                  <m:r>
                                    <a:rPr lang="en-US" sz="1600" b="0" i="1" smtClean="0">
                                      <a:solidFill>
                                        <a:schemeClr val="bg1"/>
                                      </a:solidFill>
                                      <a:latin typeface="Cambria Math" panose="02040503050406030204" pitchFamily="18" charset="0"/>
                                      <a:ea typeface="Cambria Math" panose="02040503050406030204" pitchFamily="18" charset="0"/>
                                    </a:rPr>
                                    <m:t>𝐴𝑃𝑆</m:t>
                                  </m:r>
                                </m:sub>
                              </m:sSub>
                            </m:den>
                          </m:f>
                        </m:e>
                      </m:nary>
                      <m:r>
                        <a:rPr lang="en-US" sz="1600" b="0" i="1" smtClean="0">
                          <a:solidFill>
                            <a:schemeClr val="bg1"/>
                          </a:solidFill>
                          <a:latin typeface="Cambria Math" panose="02040503050406030204" pitchFamily="18" charset="0"/>
                          <a:ea typeface="Cambria Math" panose="02040503050406030204" pitchFamily="18" charset="0"/>
                        </a:rPr>
                        <m:t>     [</m:t>
                      </m:r>
                      <m:sSup>
                        <m:sSupPr>
                          <m:ctrlPr>
                            <a:rPr lang="en-US" sz="1600" b="0" i="1" smtClean="0">
                              <a:solidFill>
                                <a:schemeClr val="bg1"/>
                              </a:solidFill>
                              <a:latin typeface="Cambria Math" panose="02040503050406030204" pitchFamily="18" charset="0"/>
                              <a:ea typeface="Cambria Math" panose="02040503050406030204" pitchFamily="18" charset="0"/>
                            </a:rPr>
                          </m:ctrlPr>
                        </m:sSupPr>
                        <m:e>
                          <m:r>
                            <a:rPr lang="en-US" sz="1600" b="0" i="1" smtClean="0">
                              <a:solidFill>
                                <a:schemeClr val="bg1"/>
                              </a:solidFill>
                              <a:latin typeface="Cambria Math" panose="02040503050406030204" pitchFamily="18" charset="0"/>
                              <a:ea typeface="Cambria Math" panose="02040503050406030204" pitchFamily="18" charset="0"/>
                            </a:rPr>
                            <m:t>𝑒</m:t>
                          </m:r>
                        </m:e>
                        <m:sup>
                          <m:r>
                            <a:rPr lang="en-US" sz="1600" b="0" i="1" smtClean="0">
                              <a:solidFill>
                                <a:schemeClr val="bg1"/>
                              </a:solidFill>
                              <a:latin typeface="Cambria Math" panose="02040503050406030204" pitchFamily="18" charset="0"/>
                              <a:ea typeface="Cambria Math" panose="02040503050406030204" pitchFamily="18" charset="0"/>
                            </a:rPr>
                            <m:t>−</m:t>
                          </m:r>
                        </m:sup>
                      </m:sSup>
                      <m:r>
                        <a:rPr lang="en-US" sz="1600" b="0" i="1" smtClean="0">
                          <a:solidFill>
                            <a:schemeClr val="bg1"/>
                          </a:solidFill>
                          <a:latin typeface="Cambria Math" panose="02040503050406030204" pitchFamily="18" charset="0"/>
                          <a:ea typeface="Cambria Math" panose="02040503050406030204" pitchFamily="18" charset="0"/>
                        </a:rPr>
                        <m:t>/</m:t>
                      </m:r>
                      <m:r>
                        <a:rPr lang="en-US" sz="1600" b="0" i="1" smtClean="0">
                          <a:solidFill>
                            <a:schemeClr val="bg1"/>
                          </a:solidFill>
                          <a:latin typeface="Cambria Math" panose="02040503050406030204" pitchFamily="18" charset="0"/>
                          <a:ea typeface="Cambria Math" panose="02040503050406030204" pitchFamily="18" charset="0"/>
                        </a:rPr>
                        <m:t>𝑠</m:t>
                      </m:r>
                      <m:r>
                        <a:rPr lang="en-US" sz="1600" b="0" i="1" smtClean="0">
                          <a:solidFill>
                            <a:schemeClr val="bg1"/>
                          </a:solidFill>
                          <a:latin typeface="Cambria Math" panose="02040503050406030204" pitchFamily="18" charset="0"/>
                          <a:ea typeface="Cambria Math" panose="02040503050406030204" pitchFamily="18" charset="0"/>
                        </a:rPr>
                        <m:t>/</m:t>
                      </m:r>
                      <m:sSub>
                        <m:sSubPr>
                          <m:ctrlPr>
                            <a:rPr lang="en-US" sz="1600" b="0" i="1" smtClean="0">
                              <a:solidFill>
                                <a:schemeClr val="bg1"/>
                              </a:solidFill>
                              <a:latin typeface="Cambria Math" panose="02040503050406030204" pitchFamily="18" charset="0"/>
                              <a:ea typeface="Cambria Math" panose="02040503050406030204" pitchFamily="18" charset="0"/>
                            </a:rPr>
                          </m:ctrlPr>
                        </m:sSubPr>
                        <m:e>
                          <m:r>
                            <a:rPr lang="en-US" sz="1600" b="0" i="1" smtClean="0">
                              <a:solidFill>
                                <a:schemeClr val="bg1"/>
                              </a:solidFill>
                              <a:latin typeface="Cambria Math" panose="02040503050406030204" pitchFamily="18" charset="0"/>
                              <a:ea typeface="Cambria Math" panose="02040503050406030204" pitchFamily="18" charset="0"/>
                            </a:rPr>
                            <m:t>𝑐h𝑎𝑛𝑛𝑒𝑙</m:t>
                          </m:r>
                        </m:e>
                        <m:sub>
                          <m:r>
                            <a:rPr lang="en-US" sz="1600" b="0" i="1" smtClean="0">
                              <a:solidFill>
                                <a:schemeClr val="bg1"/>
                              </a:solidFill>
                              <a:latin typeface="Cambria Math" panose="02040503050406030204" pitchFamily="18" charset="0"/>
                              <a:ea typeface="Cambria Math" panose="02040503050406030204" pitchFamily="18" charset="0"/>
                            </a:rPr>
                            <m:t>𝐴𝑃𝑆</m:t>
                          </m:r>
                        </m:sub>
                      </m:sSub>
                      <m:r>
                        <a:rPr lang="en-US" sz="1600" b="0" i="1" smtClean="0">
                          <a:solidFill>
                            <a:schemeClr val="bg1"/>
                          </a:solidFill>
                          <a:latin typeface="Cambria Math" panose="02040503050406030204" pitchFamily="18" charset="0"/>
                          <a:ea typeface="Cambria Math" panose="02040503050406030204" pitchFamily="18" charset="0"/>
                        </a:rPr>
                        <m:t>]</m:t>
                      </m:r>
                    </m:oMath>
                  </m:oMathPara>
                </a14:m>
                <a:endParaRPr lang="en-US" sz="1600" dirty="0"/>
              </a:p>
              <a:p>
                <a:endParaRPr lang="en-US" sz="1600" dirty="0"/>
              </a:p>
            </p:txBody>
          </p:sp>
        </mc:Choice>
        <mc:Fallback xmlns="">
          <p:sp>
            <p:nvSpPr>
              <p:cNvPr id="21" name="TextBox 20"/>
              <p:cNvSpPr txBox="1">
                <a:spLocks noRot="1" noChangeAspect="1" noMove="1" noResize="1" noEditPoints="1" noAdjustHandles="1" noChangeArrowheads="1" noChangeShapeType="1" noTextEdit="1"/>
              </p:cNvSpPr>
              <p:nvPr/>
            </p:nvSpPr>
            <p:spPr>
              <a:xfrm>
                <a:off x="1066800" y="1781729"/>
                <a:ext cx="10595998" cy="801245"/>
              </a:xfrm>
              <a:prstGeom prst="rect">
                <a:avLst/>
              </a:prstGeom>
              <a:blipFill>
                <a:blip r:embed="rId3"/>
                <a:stretch>
                  <a:fillRect/>
                </a:stretch>
              </a:blipFill>
            </p:spPr>
            <p:txBody>
              <a:bodyPr/>
              <a:lstStyle/>
              <a:p>
                <a:r>
                  <a:rPr lang="en-US">
                    <a:noFill/>
                  </a:rPr>
                  <a:t> </a:t>
                </a:r>
              </a:p>
            </p:txBody>
          </p:sp>
        </mc:Fallback>
      </mc:AlternateContent>
      <p:pic>
        <p:nvPicPr>
          <p:cNvPr id="10" name="Picture 9"/>
          <p:cNvPicPr>
            <a:picLocks noChangeAspect="1"/>
          </p:cNvPicPr>
          <p:nvPr/>
        </p:nvPicPr>
        <p:blipFill>
          <a:blip r:embed="rId4"/>
          <a:stretch>
            <a:fillRect/>
          </a:stretch>
        </p:blipFill>
        <p:spPr>
          <a:xfrm>
            <a:off x="6380693" y="2515870"/>
            <a:ext cx="5384103" cy="3840480"/>
          </a:xfrm>
          <a:prstGeom prst="rect">
            <a:avLst/>
          </a:prstGeom>
        </p:spPr>
      </p:pic>
      <p:pic>
        <p:nvPicPr>
          <p:cNvPr id="13" name="Picture 12"/>
          <p:cNvPicPr>
            <a:picLocks noChangeAspect="1"/>
          </p:cNvPicPr>
          <p:nvPr/>
        </p:nvPicPr>
        <p:blipFill>
          <a:blip r:embed="rId5"/>
          <a:stretch>
            <a:fillRect/>
          </a:stretch>
        </p:blipFill>
        <p:spPr>
          <a:xfrm>
            <a:off x="838472" y="2515870"/>
            <a:ext cx="5171306" cy="3840480"/>
          </a:xfrm>
          <a:prstGeom prst="rect">
            <a:avLst/>
          </a:prstGeom>
        </p:spPr>
      </p:pic>
      <p:sp>
        <p:nvSpPr>
          <p:cNvPr id="14" name="TextBox 13"/>
          <p:cNvSpPr txBox="1"/>
          <p:nvPr/>
        </p:nvSpPr>
        <p:spPr>
          <a:xfrm>
            <a:off x="7229475" y="887739"/>
            <a:ext cx="4335187" cy="646331"/>
          </a:xfrm>
          <a:prstGeom prst="rect">
            <a:avLst/>
          </a:prstGeom>
          <a:noFill/>
        </p:spPr>
        <p:txBody>
          <a:bodyPr wrap="square" rtlCol="0">
            <a:spAutoFit/>
          </a:bodyPr>
          <a:lstStyle/>
          <a:p>
            <a:pPr algn="r"/>
            <a:r>
              <a:rPr lang="en-US" dirty="0" smtClean="0">
                <a:solidFill>
                  <a:schemeClr val="bg1"/>
                </a:solidFill>
              </a:rPr>
              <a:t>The photoelectron numbers are rebinned to match the astrophotonic spectrograph channels.</a:t>
            </a:r>
            <a:endParaRPr lang="en-US" dirty="0">
              <a:solidFill>
                <a:schemeClr val="bg1"/>
              </a:solidFill>
            </a:endParaRPr>
          </a:p>
        </p:txBody>
      </p:sp>
      <p:pic>
        <p:nvPicPr>
          <p:cNvPr id="15" name="Picture 14"/>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6" name="Picture 15"/>
          <p:cNvPicPr>
            <a:picLocks noChangeAspect="1"/>
          </p:cNvPicPr>
          <p:nvPr/>
        </p:nvPicPr>
        <p:blipFill>
          <a:blip r:embed="rId8" cstate="print">
            <a:extLst>
              <a:ext uri="{BEBA8EAE-BF5A-486C-A8C5-ECC9F3942E4B}">
                <a14:imgProps xmlns:a14="http://schemas.microsoft.com/office/drawing/2010/main">
                  <a14:imgLayer r:embed="rId9">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136936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7163360" y="2176254"/>
            <a:ext cx="3787775" cy="106186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7163359" y="4613604"/>
            <a:ext cx="3787775" cy="106186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p:txBody>
          <a:bodyPr/>
          <a:lstStyle/>
          <a:p>
            <a:fld id="{97EEAD57-C313-46C1-9911-8FCD684D755A}" type="slidenum">
              <a:rPr lang="en-US" smtClean="0"/>
              <a:pPr/>
              <a:t>25</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Simulations: Exozodiacal and Zodiacal Dust</a:t>
            </a:r>
            <a:endParaRPr lang="en-US" dirty="0"/>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783080"/>
            <a:ext cx="5394960" cy="4572000"/>
          </a:xfrm>
          <a:prstGeom prst="rect">
            <a:avLst/>
          </a:prstGeom>
        </p:spPr>
      </p:pic>
      <p:pic>
        <p:nvPicPr>
          <p:cNvPr id="22" name="Picture 2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23" name="Picture 22"/>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
        <p:nvSpPr>
          <p:cNvPr id="16" name="TextBox 15"/>
          <p:cNvSpPr txBox="1"/>
          <p:nvPr/>
        </p:nvSpPr>
        <p:spPr>
          <a:xfrm>
            <a:off x="7163360" y="2176254"/>
            <a:ext cx="3787775" cy="3785652"/>
          </a:xfrm>
          <a:prstGeom prst="rect">
            <a:avLst/>
          </a:prstGeom>
          <a:noFill/>
        </p:spPr>
        <p:txBody>
          <a:bodyPr wrap="square" rtlCol="0">
            <a:spAutoFit/>
          </a:bodyPr>
          <a:lstStyle/>
          <a:p>
            <a:pPr algn="ctr"/>
            <a:r>
              <a:rPr lang="en-US" sz="2000" dirty="0" smtClean="0">
                <a:solidFill>
                  <a:schemeClr val="bg1"/>
                </a:solidFill>
              </a:rPr>
              <a:t>ExoVista gives a contrast ratio for the exozodiacal dust.</a:t>
            </a:r>
            <a:r>
              <a:rPr lang="en-US" sz="2000" dirty="0">
                <a:solidFill>
                  <a:schemeClr val="bg1"/>
                </a:solidFill>
              </a:rPr>
              <a:t> </a:t>
            </a:r>
            <a:r>
              <a:rPr lang="en-US" sz="2000" dirty="0" smtClean="0">
                <a:solidFill>
                  <a:schemeClr val="bg1"/>
                </a:solidFill>
              </a:rPr>
              <a:t>The same treatment used for the planet is applied to the dust. </a:t>
            </a:r>
          </a:p>
          <a:p>
            <a:pPr algn="ctr"/>
            <a:endParaRPr lang="en-US" sz="2000" dirty="0" smtClean="0">
              <a:solidFill>
                <a:schemeClr val="bg1"/>
              </a:solidFill>
            </a:endParaRPr>
          </a:p>
          <a:p>
            <a:pPr algn="ctr"/>
            <a:endParaRPr lang="en-US" sz="2000" dirty="0">
              <a:solidFill>
                <a:schemeClr val="bg1"/>
              </a:solidFill>
            </a:endParaRPr>
          </a:p>
          <a:p>
            <a:pPr algn="ctr"/>
            <a:endParaRPr lang="en-US" sz="2000" dirty="0" smtClean="0">
              <a:solidFill>
                <a:schemeClr val="bg1"/>
              </a:solidFill>
            </a:endParaRPr>
          </a:p>
          <a:p>
            <a:pPr algn="ctr"/>
            <a:endParaRPr lang="en-US" sz="2000" dirty="0">
              <a:solidFill>
                <a:schemeClr val="bg1"/>
              </a:solidFill>
            </a:endParaRPr>
          </a:p>
          <a:p>
            <a:pPr algn="ctr"/>
            <a:endParaRPr lang="en-US" sz="2000" dirty="0">
              <a:solidFill>
                <a:schemeClr val="bg1"/>
              </a:solidFill>
            </a:endParaRPr>
          </a:p>
          <a:p>
            <a:pPr algn="ctr"/>
            <a:r>
              <a:rPr lang="en-US" sz="2000" dirty="0" smtClean="0">
                <a:solidFill>
                  <a:schemeClr val="bg1"/>
                </a:solidFill>
              </a:rPr>
              <a:t>The solar system’s zodiacal dust is viewed from “within,” and is approximated as half of the exozodiacal dust. </a:t>
            </a:r>
          </a:p>
          <a:p>
            <a:pPr algn="ctr"/>
            <a:endParaRPr lang="en-US" sz="2000" dirty="0" smtClean="0">
              <a:solidFill>
                <a:schemeClr val="bg1"/>
              </a:solidFill>
            </a:endParaRPr>
          </a:p>
        </p:txBody>
      </p:sp>
    </p:spTree>
    <p:extLst>
      <p:ext uri="{BB962C8B-B14F-4D97-AF65-F5344CB8AC3E}">
        <p14:creationId xmlns:p14="http://schemas.microsoft.com/office/powerpoint/2010/main" val="90588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26</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Simulations: Achieved SNR</a:t>
            </a:r>
            <a:endParaRPr lang="en-US" dirty="0"/>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2907306" y="2777694"/>
                <a:ext cx="6377387" cy="9688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𝑆𝑁𝑅</m:t>
                          </m:r>
                        </m:e>
                        <m:sub>
                          <m:r>
                            <a:rPr lang="en-US" sz="2000" b="0" i="1" smtClean="0">
                              <a:solidFill>
                                <a:schemeClr val="bg1"/>
                              </a:solidFill>
                              <a:latin typeface="Cambria Math" panose="02040503050406030204" pitchFamily="18" charset="0"/>
                            </a:rPr>
                            <m:t>𝑎𝑐h𝑖</m:t>
                          </m:r>
                        </m:sub>
                      </m:sSub>
                      <m:r>
                        <a:rPr lang="en-US" sz="2000" b="0" i="1" smtClean="0">
                          <a:solidFill>
                            <a:schemeClr val="bg1"/>
                          </a:solidFill>
                          <a:latin typeface="Cambria Math" panose="02040503050406030204" pitchFamily="18" charset="0"/>
                        </a:rPr>
                        <m:t>=</m:t>
                      </m:r>
                      <m:f>
                        <m:fPr>
                          <m:ctrlPr>
                            <a:rPr lang="en-US" sz="2000" b="0" i="1" smtClean="0">
                              <a:solidFill>
                                <a:schemeClr val="bg1"/>
                              </a:solidFill>
                              <a:latin typeface="Cambria Math" panose="02040503050406030204" pitchFamily="18" charset="0"/>
                            </a:rPr>
                          </m:ctrlPr>
                        </m:fPr>
                        <m:num>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𝑆</m:t>
                              </m:r>
                            </m:e>
                            <m:sub>
                              <m:r>
                                <a:rPr lang="en-US" sz="2000" b="0" i="1" smtClean="0">
                                  <a:solidFill>
                                    <a:schemeClr val="bg1"/>
                                  </a:solidFill>
                                  <a:latin typeface="Cambria Math" panose="02040503050406030204" pitchFamily="18" charset="0"/>
                                  <a:ea typeface="Cambria Math" panose="02040503050406030204" pitchFamily="18" charset="0"/>
                                </a:rPr>
                                <m:t>𝜆</m:t>
                              </m:r>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𝑝</m:t>
                              </m:r>
                            </m:sub>
                          </m:sSub>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𝑡</m:t>
                          </m:r>
                        </m:num>
                        <m:den>
                          <m:rad>
                            <m:radPr>
                              <m:degHide m:val="on"/>
                              <m:ctrlPr>
                                <a:rPr lang="en-US" sz="2000" b="0" i="1" smtClean="0">
                                  <a:solidFill>
                                    <a:schemeClr val="bg1"/>
                                  </a:solidFill>
                                  <a:latin typeface="Cambria Math" panose="02040503050406030204" pitchFamily="18" charset="0"/>
                                </a:rPr>
                              </m:ctrlPr>
                            </m:radPr>
                            <m:deg/>
                            <m:e>
                              <m:d>
                                <m:dPr>
                                  <m:ctrlPr>
                                    <a:rPr lang="en-US" sz="2000" b="0" i="1" smtClean="0">
                                      <a:solidFill>
                                        <a:schemeClr val="bg1"/>
                                      </a:solidFill>
                                      <a:latin typeface="Cambria Math" panose="02040503050406030204" pitchFamily="18" charset="0"/>
                                    </a:rPr>
                                  </m:ctrlPr>
                                </m:dPr>
                                <m:e>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r>
                                        <a:rPr lang="en-US" sz="2000" i="1">
                                          <a:solidFill>
                                            <a:schemeClr val="bg1"/>
                                          </a:solidFill>
                                          <a:latin typeface="Cambria Math" panose="02040503050406030204" pitchFamily="18" charset="0"/>
                                          <a:ea typeface="Cambria Math" panose="02040503050406030204" pitchFamily="18" charset="0"/>
                                        </a:rPr>
                                        <m:t>𝑝</m:t>
                                      </m:r>
                                    </m:sub>
                                  </m:sSub>
                                  <m:r>
                                    <a:rPr lang="en-US" sz="2000" b="0" i="1" smtClean="0">
                                      <a:solidFill>
                                        <a:schemeClr val="bg1"/>
                                      </a:solidFill>
                                      <a:latin typeface="Cambria Math" panose="02040503050406030204" pitchFamily="18" charset="0"/>
                                      <a:ea typeface="Cambria Math" panose="02040503050406030204" pitchFamily="18" charset="0"/>
                                    </a:rPr>
                                    <m:t>+</m:t>
                                  </m:r>
                                  <m:sSub>
                                    <m:sSubPr>
                                      <m:ctrlPr>
                                        <a:rPr lang="en-US" sz="2000" b="0" i="1" smtClean="0">
                                          <a:solidFill>
                                            <a:schemeClr val="bg1"/>
                                          </a:solidFill>
                                          <a:latin typeface="Cambria Math" panose="02040503050406030204" pitchFamily="18" charset="0"/>
                                          <a:ea typeface="Cambria Math" panose="02040503050406030204" pitchFamily="18" charset="0"/>
                                        </a:rPr>
                                      </m:ctrlPr>
                                    </m:sSubPr>
                                    <m:e>
                                      <m:r>
                                        <a:rPr lang="en-US" sz="2000" b="0" i="1" smtClean="0">
                                          <a:solidFill>
                                            <a:schemeClr val="bg1"/>
                                          </a:solidFill>
                                          <a:latin typeface="Cambria Math" panose="02040503050406030204" pitchFamily="18" charset="0"/>
                                          <a:ea typeface="Cambria Math" panose="02040503050406030204" pitchFamily="18" charset="0"/>
                                        </a:rPr>
                                        <m:t>𝐾</m:t>
                                      </m:r>
                                    </m:e>
                                    <m:sub>
                                      <m:r>
                                        <a:rPr lang="en-US" sz="2000" b="0" i="1" smtClean="0">
                                          <a:solidFill>
                                            <a:schemeClr val="bg1"/>
                                          </a:solidFill>
                                          <a:latin typeface="Cambria Math" panose="02040503050406030204" pitchFamily="18" charset="0"/>
                                          <a:ea typeface="Cambria Math" panose="02040503050406030204" pitchFamily="18" charset="0"/>
                                        </a:rPr>
                                        <m:t>𝐶𝑅</m:t>
                                      </m:r>
                                    </m:sub>
                                  </m:sSub>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sub>
                                  </m:sSub>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𝐷𝐶</m:t>
                                  </m:r>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𝑍𝐷</m:t>
                                  </m:r>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𝑋𝑍𝐷</m:t>
                                  </m:r>
                                </m:e>
                              </m:d>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𝑡</m:t>
                              </m:r>
                              <m:r>
                                <a:rPr lang="en-US" sz="2000" b="0" i="1" smtClean="0">
                                  <a:solidFill>
                                    <a:schemeClr val="bg1"/>
                                  </a:solidFill>
                                  <a:latin typeface="Cambria Math" panose="02040503050406030204" pitchFamily="18" charset="0"/>
                                  <a:ea typeface="Cambria Math" panose="02040503050406030204" pitchFamily="18" charset="0"/>
                                </a:rPr>
                                <m:t>+</m:t>
                              </m:r>
                              <m:sSup>
                                <m:sSupPr>
                                  <m:ctrlPr>
                                    <a:rPr lang="en-US" sz="2000" b="0" i="1" smtClean="0">
                                      <a:solidFill>
                                        <a:schemeClr val="bg1"/>
                                      </a:solidFill>
                                      <a:latin typeface="Cambria Math" panose="02040503050406030204" pitchFamily="18" charset="0"/>
                                      <a:ea typeface="Cambria Math" panose="02040503050406030204" pitchFamily="18" charset="0"/>
                                    </a:rPr>
                                  </m:ctrlPr>
                                </m:sSupPr>
                                <m:e>
                                  <m:r>
                                    <a:rPr lang="en-US" sz="2000" b="0" i="1" smtClean="0">
                                      <a:solidFill>
                                        <a:schemeClr val="bg1"/>
                                      </a:solidFill>
                                      <a:latin typeface="Cambria Math" panose="02040503050406030204" pitchFamily="18" charset="0"/>
                                      <a:ea typeface="Cambria Math" panose="02040503050406030204" pitchFamily="18" charset="0"/>
                                    </a:rPr>
                                    <m:t>𝑅𝑁</m:t>
                                  </m:r>
                                </m:e>
                                <m:sup>
                                  <m:r>
                                    <a:rPr lang="en-US" sz="2000" b="0" i="1" smtClean="0">
                                      <a:solidFill>
                                        <a:schemeClr val="bg1"/>
                                      </a:solidFill>
                                      <a:latin typeface="Cambria Math" panose="02040503050406030204" pitchFamily="18" charset="0"/>
                                      <a:ea typeface="Cambria Math" panose="02040503050406030204" pitchFamily="18" charset="0"/>
                                    </a:rPr>
                                    <m:t>2</m:t>
                                  </m:r>
                                </m:sup>
                              </m:sSup>
                            </m:e>
                          </m:rad>
                        </m:den>
                      </m:f>
                    </m:oMath>
                  </m:oMathPara>
                </a14:m>
                <a:endParaRPr lang="en-US" sz="2000" dirty="0"/>
              </a:p>
            </p:txBody>
          </p:sp>
        </mc:Choice>
        <mc:Fallback xmlns="">
          <p:sp>
            <p:nvSpPr>
              <p:cNvPr id="4" name="TextBox 3"/>
              <p:cNvSpPr txBox="1">
                <a:spLocks noRot="1" noChangeAspect="1" noMove="1" noResize="1" noEditPoints="1" noAdjustHandles="1" noChangeArrowheads="1" noChangeShapeType="1" noTextEdit="1"/>
              </p:cNvSpPr>
              <p:nvPr/>
            </p:nvSpPr>
            <p:spPr>
              <a:xfrm>
                <a:off x="2907306" y="2777694"/>
                <a:ext cx="6377387" cy="968855"/>
              </a:xfrm>
              <a:prstGeom prst="rect">
                <a:avLst/>
              </a:prstGeom>
              <a:blipFill>
                <a:blip r:embed="rId3"/>
                <a:stretch>
                  <a:fillRect/>
                </a:stretch>
              </a:blipFill>
            </p:spPr>
            <p:txBody>
              <a:bodyPr/>
              <a:lstStyle/>
              <a:p>
                <a:r>
                  <a:rPr lang="en-US">
                    <a:noFill/>
                  </a:rPr>
                  <a:t> </a:t>
                </a:r>
              </a:p>
            </p:txBody>
          </p:sp>
        </mc:Fallback>
      </mc:AlternateContent>
      <p:sp>
        <p:nvSpPr>
          <p:cNvPr id="31" name="TextBox 30"/>
          <p:cNvSpPr txBox="1"/>
          <p:nvPr/>
        </p:nvSpPr>
        <p:spPr>
          <a:xfrm>
            <a:off x="1066800" y="1783080"/>
            <a:ext cx="10058400" cy="646331"/>
          </a:xfrm>
          <a:prstGeom prst="rect">
            <a:avLst/>
          </a:prstGeom>
          <a:noFill/>
        </p:spPr>
        <p:txBody>
          <a:bodyPr wrap="square" rtlCol="0">
            <a:spAutoFit/>
          </a:bodyPr>
          <a:lstStyle/>
          <a:p>
            <a:r>
              <a:rPr lang="en-US" dirty="0">
                <a:solidFill>
                  <a:schemeClr val="bg1"/>
                </a:solidFill>
              </a:rPr>
              <a:t>Once the required (desired) SNR is known, the sources of noise and system parameters can be accounted for to give an integration time to reach the SNR</a:t>
            </a:r>
            <a:r>
              <a:rPr lang="en-US" dirty="0" smtClean="0">
                <a:solidFill>
                  <a:schemeClr val="bg1"/>
                </a:solidFill>
              </a:rPr>
              <a:t>. Hidden in the equation are detector temperature (DC) and the number of pixels used (DC, RN).</a:t>
            </a:r>
            <a:endParaRPr lang="en-US" dirty="0">
              <a:solidFill>
                <a:schemeClr val="bg1"/>
              </a:solidFill>
            </a:endParaRPr>
          </a:p>
        </p:txBody>
      </p:sp>
      <p:pic>
        <p:nvPicPr>
          <p:cNvPr id="29" name="Picture 28"/>
          <p:cNvPicPr>
            <a:picLocks noChangeAspect="1"/>
          </p:cNvPicPr>
          <p:nvPr/>
        </p:nvPicPr>
        <p:blipFill>
          <a:blip r:embed="rId4">
            <a:extLst>
              <a:ext uri="{BEBA8EAE-BF5A-486C-A8C5-ECC9F3942E4B}">
                <a14:imgProps xmlns:a14="http://schemas.microsoft.com/office/drawing/2010/main">
                  <a14:imgLayer r:embed="rId5">
                    <a14:imgEffect>
                      <a14:sharpenSoften amount="11000"/>
                    </a14:imgEffect>
                    <a14:imgEffect>
                      <a14:saturation sat="110000"/>
                    </a14:imgEffect>
                    <a14:imgEffect>
                      <a14:brightnessContrast bright="-5000" contrast="10000"/>
                    </a14:imgEffect>
                  </a14:imgLayer>
                </a14:imgProps>
              </a:ext>
            </a:extLst>
          </a:blip>
          <a:srcRect l="20289" t="1759" r="24578" b="15064"/>
          <a:stretch>
            <a:fillRect/>
          </a:stretch>
        </p:blipFill>
        <p:spPr>
          <a:xfrm>
            <a:off x="3771632" y="4555223"/>
            <a:ext cx="1691640" cy="1691640"/>
          </a:xfrm>
          <a:custGeom>
            <a:avLst/>
            <a:gdLst>
              <a:gd name="connsiteX0" fmla="*/ 914400 w 1828800"/>
              <a:gd name="connsiteY0" fmla="*/ 0 h 1828800"/>
              <a:gd name="connsiteX1" fmla="*/ 1828800 w 1828800"/>
              <a:gd name="connsiteY1" fmla="*/ 914400 h 1828800"/>
              <a:gd name="connsiteX2" fmla="*/ 914400 w 1828800"/>
              <a:gd name="connsiteY2" fmla="*/ 1828800 h 1828800"/>
              <a:gd name="connsiteX3" fmla="*/ 0 w 1828800"/>
              <a:gd name="connsiteY3" fmla="*/ 914400 h 1828800"/>
              <a:gd name="connsiteX4" fmla="*/ 914400 w 182880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828800">
                <a:moveTo>
                  <a:pt x="914400" y="0"/>
                </a:moveTo>
                <a:cubicBezTo>
                  <a:pt x="1419409" y="0"/>
                  <a:pt x="1828800" y="409391"/>
                  <a:pt x="1828800" y="914400"/>
                </a:cubicBezTo>
                <a:cubicBezTo>
                  <a:pt x="1828800" y="1419409"/>
                  <a:pt x="1419409" y="1828800"/>
                  <a:pt x="914400" y="1828800"/>
                </a:cubicBezTo>
                <a:cubicBezTo>
                  <a:pt x="409391" y="1828800"/>
                  <a:pt x="0" y="1419409"/>
                  <a:pt x="0" y="914400"/>
                </a:cubicBezTo>
                <a:cubicBezTo>
                  <a:pt x="0" y="409391"/>
                  <a:pt x="409391" y="0"/>
                  <a:pt x="914400" y="0"/>
                </a:cubicBezTo>
                <a:close/>
              </a:path>
            </a:pathLst>
          </a:custGeom>
        </p:spPr>
      </p:pic>
      <p:pic>
        <p:nvPicPr>
          <p:cNvPr id="32" name="Picture 31"/>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5300"/>
                    </a14:imgEffect>
                    <a14:imgEffect>
                      <a14:saturation sat="200000"/>
                    </a14:imgEffect>
                    <a14:imgEffect>
                      <a14:brightnessContrast bright="40000" contrast="20000"/>
                    </a14:imgEffect>
                  </a14:imgLayer>
                </a14:imgProps>
              </a:ext>
              <a:ext uri="{28A0092B-C50C-407E-A947-70E740481C1C}">
                <a14:useLocalDpi xmlns:a14="http://schemas.microsoft.com/office/drawing/2010/main" val="0"/>
              </a:ext>
            </a:extLst>
          </a:blip>
          <a:srcRect l="27500" t="2937" r="27500" b="2938"/>
          <a:stretch>
            <a:fillRect/>
          </a:stretch>
        </p:blipFill>
        <p:spPr>
          <a:xfrm>
            <a:off x="1114298" y="4559988"/>
            <a:ext cx="1686875" cy="1686875"/>
          </a:xfrm>
          <a:custGeom>
            <a:avLst/>
            <a:gdLst>
              <a:gd name="connsiteX0" fmla="*/ 2743200 w 5486400"/>
              <a:gd name="connsiteY0" fmla="*/ 0 h 5486400"/>
              <a:gd name="connsiteX1" fmla="*/ 5486400 w 5486400"/>
              <a:gd name="connsiteY1" fmla="*/ 2743200 h 5486400"/>
              <a:gd name="connsiteX2" fmla="*/ 2743200 w 5486400"/>
              <a:gd name="connsiteY2" fmla="*/ 5486400 h 5486400"/>
              <a:gd name="connsiteX3" fmla="*/ 0 w 5486400"/>
              <a:gd name="connsiteY3" fmla="*/ 2743200 h 5486400"/>
              <a:gd name="connsiteX4" fmla="*/ 2743200 w 5486400"/>
              <a:gd name="connsiteY4" fmla="*/ 0 h 548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5486400">
                <a:moveTo>
                  <a:pt x="2743200" y="0"/>
                </a:moveTo>
                <a:cubicBezTo>
                  <a:pt x="4258228" y="0"/>
                  <a:pt x="5486400" y="1228172"/>
                  <a:pt x="5486400" y="2743200"/>
                </a:cubicBezTo>
                <a:cubicBezTo>
                  <a:pt x="5486400" y="4258228"/>
                  <a:pt x="4258228" y="5486400"/>
                  <a:pt x="2743200" y="5486400"/>
                </a:cubicBezTo>
                <a:cubicBezTo>
                  <a:pt x="1228172" y="5486400"/>
                  <a:pt x="0" y="4258228"/>
                  <a:pt x="0" y="2743200"/>
                </a:cubicBezTo>
                <a:cubicBezTo>
                  <a:pt x="0" y="1228172"/>
                  <a:pt x="1228172" y="0"/>
                  <a:pt x="2743200" y="0"/>
                </a:cubicBezTo>
                <a:close/>
              </a:path>
            </a:pathLst>
          </a:custGeom>
        </p:spPr>
      </p:pic>
      <p:pic>
        <p:nvPicPr>
          <p:cNvPr id="34" name="Picture 33"/>
          <p:cNvPicPr>
            <a:picLocks noChangeAspect="1"/>
          </p:cNvPicPr>
          <p:nvPr/>
        </p:nvPicPr>
        <p:blipFill>
          <a:blip r:embed="rId8">
            <a:extLst>
              <a:ext uri="{BEBA8EAE-BF5A-486C-A8C5-ECC9F3942E4B}">
                <a14:imgProps xmlns:a14="http://schemas.microsoft.com/office/drawing/2010/main">
                  <a14:imgLayer r:embed="rId9">
                    <a14:imgEffect>
                      <a14:artisticMarker size="50"/>
                    </a14:imgEffect>
                  </a14:imgLayer>
                </a14:imgProps>
              </a:ext>
            </a:extLst>
          </a:blip>
          <a:srcRect l="16525" t="16625" r="27542" b="16625"/>
          <a:stretch>
            <a:fillRect/>
          </a:stretch>
        </p:blipFill>
        <p:spPr>
          <a:xfrm>
            <a:off x="6433731" y="4555223"/>
            <a:ext cx="1691640" cy="1691640"/>
          </a:xfrm>
          <a:custGeom>
            <a:avLst/>
            <a:gdLst>
              <a:gd name="connsiteX0" fmla="*/ 2514600 w 5029200"/>
              <a:gd name="connsiteY0" fmla="*/ 0 h 5029200"/>
              <a:gd name="connsiteX1" fmla="*/ 5029200 w 5029200"/>
              <a:gd name="connsiteY1" fmla="*/ 2514600 h 5029200"/>
              <a:gd name="connsiteX2" fmla="*/ 2514600 w 5029200"/>
              <a:gd name="connsiteY2" fmla="*/ 5029200 h 5029200"/>
              <a:gd name="connsiteX3" fmla="*/ 0 w 5029200"/>
              <a:gd name="connsiteY3" fmla="*/ 2514600 h 5029200"/>
              <a:gd name="connsiteX4" fmla="*/ 2514600 w 5029200"/>
              <a:gd name="connsiteY4" fmla="*/ 0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5029200">
                <a:moveTo>
                  <a:pt x="2514600" y="0"/>
                </a:moveTo>
                <a:cubicBezTo>
                  <a:pt x="3903375" y="0"/>
                  <a:pt x="5029200" y="1125825"/>
                  <a:pt x="5029200" y="2514600"/>
                </a:cubicBezTo>
                <a:cubicBezTo>
                  <a:pt x="5029200" y="3903375"/>
                  <a:pt x="3903375" y="5029200"/>
                  <a:pt x="2514600" y="5029200"/>
                </a:cubicBezTo>
                <a:cubicBezTo>
                  <a:pt x="1125825" y="5029200"/>
                  <a:pt x="0" y="3903375"/>
                  <a:pt x="0" y="2514600"/>
                </a:cubicBezTo>
                <a:cubicBezTo>
                  <a:pt x="0" y="1125825"/>
                  <a:pt x="1125825" y="0"/>
                  <a:pt x="2514600" y="0"/>
                </a:cubicBezTo>
                <a:close/>
              </a:path>
            </a:pathLst>
          </a:custGeom>
        </p:spPr>
      </p:pic>
      <p:pic>
        <p:nvPicPr>
          <p:cNvPr id="41" name="Picture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9240945" y="4410108"/>
            <a:ext cx="1691640" cy="1981871"/>
          </a:xfrm>
          <a:prstGeom prst="rect">
            <a:avLst/>
          </a:prstGeom>
        </p:spPr>
      </p:pic>
      <mc:AlternateContent xmlns:mc="http://schemas.openxmlformats.org/markup-compatibility/2006" xmlns:a14="http://schemas.microsoft.com/office/drawing/2010/main">
        <mc:Choice Requires="a14">
          <p:sp>
            <p:nvSpPr>
              <p:cNvPr id="43" name="TextBox 42"/>
              <p:cNvSpPr txBox="1"/>
              <p:nvPr/>
            </p:nvSpPr>
            <p:spPr>
              <a:xfrm>
                <a:off x="1733956" y="4094832"/>
                <a:ext cx="447558" cy="3314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r>
                            <a:rPr lang="en-US" sz="2000" i="1">
                              <a:solidFill>
                                <a:schemeClr val="bg1"/>
                              </a:solidFill>
                              <a:latin typeface="Cambria Math" panose="02040503050406030204" pitchFamily="18" charset="0"/>
                              <a:ea typeface="Cambria Math" panose="02040503050406030204" pitchFamily="18" charset="0"/>
                            </a:rPr>
                            <m:t>𝑝</m:t>
                          </m:r>
                        </m:sub>
                      </m:sSub>
                    </m:oMath>
                  </m:oMathPara>
                </a14:m>
                <a:endParaRPr lang="en-US" sz="2000" dirty="0"/>
              </a:p>
            </p:txBody>
          </p:sp>
        </mc:Choice>
        <mc:Fallback xmlns="">
          <p:sp>
            <p:nvSpPr>
              <p:cNvPr id="43" name="TextBox 42"/>
              <p:cNvSpPr txBox="1">
                <a:spLocks noRot="1" noChangeAspect="1" noMove="1" noResize="1" noEditPoints="1" noAdjustHandles="1" noChangeArrowheads="1" noChangeShapeType="1" noTextEdit="1"/>
              </p:cNvSpPr>
              <p:nvPr/>
            </p:nvSpPr>
            <p:spPr>
              <a:xfrm>
                <a:off x="1733956" y="4094832"/>
                <a:ext cx="447558" cy="331437"/>
              </a:xfrm>
              <a:prstGeom prst="rect">
                <a:avLst/>
              </a:prstGeom>
              <a:blipFill>
                <a:blip r:embed="rId11"/>
                <a:stretch>
                  <a:fillRect l="-13514" r="-5405"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4198972" y="4105091"/>
                <a:ext cx="836960" cy="3211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a:solidFill>
                                <a:schemeClr val="bg1"/>
                              </a:solidFill>
                              <a:latin typeface="Cambria Math" panose="02040503050406030204" pitchFamily="18" charset="0"/>
                              <a:ea typeface="Cambria Math" panose="02040503050406030204" pitchFamily="18" charset="0"/>
                            </a:rPr>
                          </m:ctrlPr>
                        </m:sSubPr>
                        <m:e>
                          <m:r>
                            <a:rPr lang="en-US" sz="2000" i="1">
                              <a:solidFill>
                                <a:schemeClr val="bg1"/>
                              </a:solidFill>
                              <a:latin typeface="Cambria Math" panose="02040503050406030204" pitchFamily="18" charset="0"/>
                              <a:ea typeface="Cambria Math" panose="02040503050406030204" pitchFamily="18" charset="0"/>
                            </a:rPr>
                            <m:t>𝐾</m:t>
                          </m:r>
                        </m:e>
                        <m:sub>
                          <m:r>
                            <a:rPr lang="en-US" sz="2000" i="1">
                              <a:solidFill>
                                <a:schemeClr val="bg1"/>
                              </a:solidFill>
                              <a:latin typeface="Cambria Math" panose="02040503050406030204" pitchFamily="18" charset="0"/>
                              <a:ea typeface="Cambria Math" panose="02040503050406030204" pitchFamily="18" charset="0"/>
                            </a:rPr>
                            <m:t>𝐶𝑅</m:t>
                          </m:r>
                        </m:sub>
                      </m:sSub>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sub>
                      </m:sSub>
                    </m:oMath>
                  </m:oMathPara>
                </a14:m>
                <a:endParaRPr lang="en-US" sz="2000" dirty="0"/>
              </a:p>
            </p:txBody>
          </p:sp>
        </mc:Choice>
        <mc:Fallback xmlns="">
          <p:sp>
            <p:nvSpPr>
              <p:cNvPr id="44" name="TextBox 43"/>
              <p:cNvSpPr txBox="1">
                <a:spLocks noRot="1" noChangeAspect="1" noMove="1" noResize="1" noEditPoints="1" noAdjustHandles="1" noChangeArrowheads="1" noChangeShapeType="1" noTextEdit="1"/>
              </p:cNvSpPr>
              <p:nvPr/>
            </p:nvSpPr>
            <p:spPr>
              <a:xfrm>
                <a:off x="4198972" y="4105091"/>
                <a:ext cx="836960" cy="321178"/>
              </a:xfrm>
              <a:prstGeom prst="rect">
                <a:avLst/>
              </a:prstGeom>
              <a:blipFill>
                <a:blip r:embed="rId12"/>
                <a:stretch>
                  <a:fillRect l="-7299" r="-1460" b="-150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6785794" y="4117675"/>
                <a:ext cx="987514"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solidFill>
                            <a:schemeClr val="bg1"/>
                          </a:solidFill>
                          <a:latin typeface="Cambria Math" panose="02040503050406030204" pitchFamily="18" charset="0"/>
                          <a:ea typeface="Cambria Math" panose="02040503050406030204" pitchFamily="18" charset="0"/>
                        </a:rPr>
                        <m:t>𝑍𝐷</m:t>
                      </m:r>
                      <m:r>
                        <a:rPr lang="en-US" sz="2000" b="0" i="1" smtClean="0">
                          <a:solidFill>
                            <a:schemeClr val="bg1"/>
                          </a:solidFill>
                          <a:latin typeface="Cambria Math" panose="02040503050406030204" pitchFamily="18" charset="0"/>
                          <a:ea typeface="Cambria Math" panose="02040503050406030204" pitchFamily="18" charset="0"/>
                        </a:rPr>
                        <m:t>, </m:t>
                      </m:r>
                      <m:r>
                        <a:rPr lang="en-US" sz="2000" i="1">
                          <a:solidFill>
                            <a:schemeClr val="bg1"/>
                          </a:solidFill>
                          <a:latin typeface="Cambria Math" panose="02040503050406030204" pitchFamily="18" charset="0"/>
                          <a:ea typeface="Cambria Math" panose="02040503050406030204" pitchFamily="18" charset="0"/>
                        </a:rPr>
                        <m:t>𝑋𝑍𝐷</m:t>
                      </m:r>
                    </m:oMath>
                  </m:oMathPara>
                </a14:m>
                <a:endParaRPr lang="en-US" sz="2000" dirty="0"/>
              </a:p>
            </p:txBody>
          </p:sp>
        </mc:Choice>
        <mc:Fallback xmlns="">
          <p:sp>
            <p:nvSpPr>
              <p:cNvPr id="45" name="TextBox 44"/>
              <p:cNvSpPr txBox="1">
                <a:spLocks noRot="1" noChangeAspect="1" noMove="1" noResize="1" noEditPoints="1" noAdjustHandles="1" noChangeArrowheads="1" noChangeShapeType="1" noTextEdit="1"/>
              </p:cNvSpPr>
              <p:nvPr/>
            </p:nvSpPr>
            <p:spPr>
              <a:xfrm>
                <a:off x="6785794" y="4117675"/>
                <a:ext cx="987514" cy="307777"/>
              </a:xfrm>
              <a:prstGeom prst="rect">
                <a:avLst/>
              </a:prstGeom>
              <a:blipFill>
                <a:blip r:embed="rId13"/>
                <a:stretch>
                  <a:fillRect l="-5556" r="-5556"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9663860" y="4117675"/>
                <a:ext cx="84580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solidFill>
                            <a:schemeClr val="bg1"/>
                          </a:solidFill>
                          <a:latin typeface="Cambria Math" panose="02040503050406030204" pitchFamily="18" charset="0"/>
                          <a:ea typeface="Cambria Math" panose="02040503050406030204" pitchFamily="18" charset="0"/>
                        </a:rPr>
                        <m:t>𝐷</m:t>
                      </m:r>
                      <m:r>
                        <a:rPr lang="en-US" sz="2000" b="0" i="1" smtClean="0">
                          <a:solidFill>
                            <a:schemeClr val="bg1"/>
                          </a:solidFill>
                          <a:latin typeface="Cambria Math" panose="02040503050406030204" pitchFamily="18" charset="0"/>
                          <a:ea typeface="Cambria Math" panose="02040503050406030204" pitchFamily="18" charset="0"/>
                        </a:rPr>
                        <m:t>𝐶</m:t>
                      </m:r>
                      <m:r>
                        <a:rPr lang="en-US" sz="2000" b="0" i="1" smtClean="0">
                          <a:solidFill>
                            <a:schemeClr val="bg1"/>
                          </a:solidFill>
                          <a:latin typeface="Cambria Math" panose="02040503050406030204" pitchFamily="18" charset="0"/>
                          <a:ea typeface="Cambria Math" panose="02040503050406030204" pitchFamily="18" charset="0"/>
                        </a:rPr>
                        <m:t>, </m:t>
                      </m:r>
                      <m:r>
                        <a:rPr lang="en-US" sz="2000" b="0" i="1" smtClean="0">
                          <a:solidFill>
                            <a:schemeClr val="bg1"/>
                          </a:solidFill>
                          <a:latin typeface="Cambria Math" panose="02040503050406030204" pitchFamily="18" charset="0"/>
                          <a:ea typeface="Cambria Math" panose="02040503050406030204" pitchFamily="18" charset="0"/>
                        </a:rPr>
                        <m:t>𝑅𝑁</m:t>
                      </m:r>
                    </m:oMath>
                  </m:oMathPara>
                </a14:m>
                <a:endParaRPr lang="en-US" sz="2000" dirty="0"/>
              </a:p>
            </p:txBody>
          </p:sp>
        </mc:Choice>
        <mc:Fallback xmlns="">
          <p:sp>
            <p:nvSpPr>
              <p:cNvPr id="46" name="TextBox 45"/>
              <p:cNvSpPr txBox="1">
                <a:spLocks noRot="1" noChangeAspect="1" noMove="1" noResize="1" noEditPoints="1" noAdjustHandles="1" noChangeArrowheads="1" noChangeShapeType="1" noTextEdit="1"/>
              </p:cNvSpPr>
              <p:nvPr/>
            </p:nvSpPr>
            <p:spPr>
              <a:xfrm>
                <a:off x="9663860" y="4117675"/>
                <a:ext cx="845809" cy="307777"/>
              </a:xfrm>
              <a:prstGeom prst="rect">
                <a:avLst/>
              </a:prstGeom>
              <a:blipFill>
                <a:blip r:embed="rId14"/>
                <a:stretch>
                  <a:fillRect l="-6475" r="-7194" b="-9804"/>
                </a:stretch>
              </a:blipFill>
            </p:spPr>
            <p:txBody>
              <a:bodyPr/>
              <a:lstStyle/>
              <a:p>
                <a:r>
                  <a:rPr lang="en-US">
                    <a:noFill/>
                  </a:rPr>
                  <a:t> </a:t>
                </a:r>
              </a:p>
            </p:txBody>
          </p:sp>
        </mc:Fallback>
      </mc:AlternateContent>
      <p:pic>
        <p:nvPicPr>
          <p:cNvPr id="15" name="Picture 14"/>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6" name="Picture 15"/>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7" name="Picture 1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237923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2"/>
                                        </p:tgtEl>
                                        <p:attrNameLst>
                                          <p:attrName>style.opacity</p:attrName>
                                        </p:attrNameLst>
                                      </p:cBhvr>
                                      <p:to>
                                        <p:strVal val="0.5"/>
                                      </p:to>
                                    </p:set>
                                    <p:animEffect filter="image" prLst="opacity: 0.5">
                                      <p:cBhvr rctx="IE">
                                        <p:cTn id="7" dur="indefinite"/>
                                        <p:tgtEl>
                                          <p:spTgt spid="32"/>
                                        </p:tgtEl>
                                      </p:cBhvr>
                                    </p:animEffect>
                                  </p:childTnLst>
                                </p:cTn>
                              </p:par>
                              <p:par>
                                <p:cTn id="8" presetID="9" presetClass="emph" presetSubtype="0" grpId="0" nodeType="withEffect">
                                  <p:stCondLst>
                                    <p:cond delay="0"/>
                                  </p:stCondLst>
                                  <p:childTnLst>
                                    <p:set>
                                      <p:cBhvr rctx="PPT">
                                        <p:cTn id="9" dur="indefinite"/>
                                        <p:tgtEl>
                                          <p:spTgt spid="43"/>
                                        </p:tgtEl>
                                        <p:attrNameLst>
                                          <p:attrName>style.opacity</p:attrName>
                                        </p:attrNameLst>
                                      </p:cBhvr>
                                      <p:to>
                                        <p:strVal val="0.5"/>
                                      </p:to>
                                    </p:set>
                                    <p:animEffect filter="image" prLst="opacity: 0.5">
                                      <p:cBhvr rctx="IE">
                                        <p:cTn id="10" dur="indefinite"/>
                                        <p:tgtEl>
                                          <p:spTgt spid="43"/>
                                        </p:tgtEl>
                                      </p:cBhvr>
                                    </p:animEffect>
                                  </p:childTnLst>
                                </p:cTn>
                              </p:par>
                              <p:par>
                                <p:cTn id="11" presetID="9" presetClass="emph" presetSubtype="0" nodeType="withEffect">
                                  <p:stCondLst>
                                    <p:cond delay="0"/>
                                  </p:stCondLst>
                                  <p:childTnLst>
                                    <p:set>
                                      <p:cBhvr rctx="PPT">
                                        <p:cTn id="12" dur="indefinite"/>
                                        <p:tgtEl>
                                          <p:spTgt spid="29"/>
                                        </p:tgtEl>
                                        <p:attrNameLst>
                                          <p:attrName>style.opacity</p:attrName>
                                        </p:attrNameLst>
                                      </p:cBhvr>
                                      <p:to>
                                        <p:strVal val="0.5"/>
                                      </p:to>
                                    </p:set>
                                    <p:animEffect filter="image" prLst="opacity: 0.5">
                                      <p:cBhvr rctx="IE">
                                        <p:cTn id="13" dur="indefinite"/>
                                        <p:tgtEl>
                                          <p:spTgt spid="29"/>
                                        </p:tgtEl>
                                      </p:cBhvr>
                                    </p:animEffect>
                                  </p:childTnLst>
                                </p:cTn>
                              </p:par>
                              <p:par>
                                <p:cTn id="14" presetID="9" presetClass="emph" presetSubtype="0" grpId="0" nodeType="withEffect">
                                  <p:stCondLst>
                                    <p:cond delay="0"/>
                                  </p:stCondLst>
                                  <p:childTnLst>
                                    <p:set>
                                      <p:cBhvr rctx="PPT">
                                        <p:cTn id="15" dur="indefinite"/>
                                        <p:tgtEl>
                                          <p:spTgt spid="44"/>
                                        </p:tgtEl>
                                        <p:attrNameLst>
                                          <p:attrName>style.opacity</p:attrName>
                                        </p:attrNameLst>
                                      </p:cBhvr>
                                      <p:to>
                                        <p:strVal val="0.5"/>
                                      </p:to>
                                    </p:set>
                                    <p:animEffect filter="image" prLst="opacity: 0.5">
                                      <p:cBhvr rctx="IE">
                                        <p:cTn id="16" dur="indefinite"/>
                                        <p:tgtEl>
                                          <p:spTgt spid="44"/>
                                        </p:tgtEl>
                                      </p:cBhvr>
                                    </p:animEffect>
                                  </p:childTnLst>
                                </p:cTn>
                              </p:par>
                              <p:par>
                                <p:cTn id="17" presetID="9" presetClass="emph" presetSubtype="0" nodeType="withEffect">
                                  <p:stCondLst>
                                    <p:cond delay="0"/>
                                  </p:stCondLst>
                                  <p:childTnLst>
                                    <p:set>
                                      <p:cBhvr rctx="PPT">
                                        <p:cTn id="18" dur="indefinite"/>
                                        <p:tgtEl>
                                          <p:spTgt spid="34"/>
                                        </p:tgtEl>
                                        <p:attrNameLst>
                                          <p:attrName>style.opacity</p:attrName>
                                        </p:attrNameLst>
                                      </p:cBhvr>
                                      <p:to>
                                        <p:strVal val="0.5"/>
                                      </p:to>
                                    </p:set>
                                    <p:animEffect filter="image" prLst="opacity: 0.5">
                                      <p:cBhvr rctx="IE">
                                        <p:cTn id="19" dur="indefinite"/>
                                        <p:tgtEl>
                                          <p:spTgt spid="34"/>
                                        </p:tgtEl>
                                      </p:cBhvr>
                                    </p:animEffect>
                                  </p:childTnLst>
                                </p:cTn>
                              </p:par>
                              <p:par>
                                <p:cTn id="20" presetID="9" presetClass="emph" presetSubtype="0" grpId="0" nodeType="withEffect">
                                  <p:stCondLst>
                                    <p:cond delay="0"/>
                                  </p:stCondLst>
                                  <p:childTnLst>
                                    <p:set>
                                      <p:cBhvr rctx="PPT">
                                        <p:cTn id="21" dur="indefinite"/>
                                        <p:tgtEl>
                                          <p:spTgt spid="45"/>
                                        </p:tgtEl>
                                        <p:attrNameLst>
                                          <p:attrName>style.opacity</p:attrName>
                                        </p:attrNameLst>
                                      </p:cBhvr>
                                      <p:to>
                                        <p:strVal val="0.5"/>
                                      </p:to>
                                    </p:set>
                                    <p:animEffect filter="image" prLst="opacity: 0.5">
                                      <p:cBhvr rctx="IE">
                                        <p:cTn id="22" dur="indefinite"/>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Results</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27</a:t>
            </a:fld>
            <a:endParaRPr lang="en-US" dirty="0"/>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40928166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28</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Results</a:t>
            </a:r>
            <a:endParaRPr lang="en-US" dirty="0"/>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6" name="Picture 1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9334" y="1785620"/>
            <a:ext cx="6845300" cy="4387424"/>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627156737"/>
              </p:ext>
            </p:extLst>
          </p:nvPr>
        </p:nvGraphicFramePr>
        <p:xfrm>
          <a:off x="7582766" y="1783080"/>
          <a:ext cx="4279900" cy="2194560"/>
        </p:xfrm>
        <a:graphic>
          <a:graphicData uri="http://schemas.openxmlformats.org/drawingml/2006/table">
            <a:tbl>
              <a:tblPr firstRow="1" bandRow="1">
                <a:tableStyleId>{5C22544A-7EE6-4342-B048-85BDC9FD1C3A}</a:tableStyleId>
              </a:tblPr>
              <a:tblGrid>
                <a:gridCol w="1069975">
                  <a:extLst>
                    <a:ext uri="{9D8B030D-6E8A-4147-A177-3AD203B41FA5}">
                      <a16:colId xmlns:a16="http://schemas.microsoft.com/office/drawing/2014/main" val="153088982"/>
                    </a:ext>
                  </a:extLst>
                </a:gridCol>
                <a:gridCol w="1069975">
                  <a:extLst>
                    <a:ext uri="{9D8B030D-6E8A-4147-A177-3AD203B41FA5}">
                      <a16:colId xmlns:a16="http://schemas.microsoft.com/office/drawing/2014/main" val="948107960"/>
                    </a:ext>
                  </a:extLst>
                </a:gridCol>
                <a:gridCol w="1069975">
                  <a:extLst>
                    <a:ext uri="{9D8B030D-6E8A-4147-A177-3AD203B41FA5}">
                      <a16:colId xmlns:a16="http://schemas.microsoft.com/office/drawing/2014/main" val="1240484033"/>
                    </a:ext>
                  </a:extLst>
                </a:gridCol>
                <a:gridCol w="1069975">
                  <a:extLst>
                    <a:ext uri="{9D8B030D-6E8A-4147-A177-3AD203B41FA5}">
                      <a16:colId xmlns:a16="http://schemas.microsoft.com/office/drawing/2014/main" val="442612407"/>
                    </a:ext>
                  </a:extLst>
                </a:gridCol>
              </a:tblGrid>
              <a:tr h="330578">
                <a:tc>
                  <a:txBody>
                    <a:bodyPr/>
                    <a:lstStyle/>
                    <a:p>
                      <a:r>
                        <a:rPr lang="en-US" b="0" dirty="0" smtClean="0">
                          <a:solidFill>
                            <a:schemeClr val="accent4">
                              <a:lumMod val="60000"/>
                              <a:lumOff val="40000"/>
                            </a:schemeClr>
                          </a:solidFill>
                        </a:rPr>
                        <a:t>G2V Star</a:t>
                      </a:r>
                      <a:endParaRPr lang="en-US" b="0" dirty="0">
                        <a:solidFill>
                          <a:schemeClr val="accent4">
                            <a:lumMod val="60000"/>
                            <a:lumOff val="40000"/>
                          </a:schemeClr>
                        </a:solidFill>
                      </a:endParaRPr>
                    </a:p>
                  </a:txBody>
                  <a:tcPr>
                    <a:noFill/>
                  </a:tcPr>
                </a:tc>
                <a:tc>
                  <a:txBody>
                    <a:bodyPr/>
                    <a:lstStyle/>
                    <a:p>
                      <a:r>
                        <a:rPr lang="en-US" b="0" dirty="0" smtClean="0">
                          <a:solidFill>
                            <a:schemeClr val="bg1"/>
                          </a:solidFill>
                        </a:rPr>
                        <a:t>1 pixel</a:t>
                      </a:r>
                      <a:endParaRPr lang="en-US" b="0" dirty="0">
                        <a:solidFill>
                          <a:schemeClr val="bg1"/>
                        </a:solidFill>
                      </a:endParaRPr>
                    </a:p>
                  </a:txBody>
                  <a:tcPr>
                    <a:noFill/>
                  </a:tcPr>
                </a:tc>
                <a:tc>
                  <a:txBody>
                    <a:bodyPr/>
                    <a:lstStyle/>
                    <a:p>
                      <a:r>
                        <a:rPr lang="en-US" b="0" dirty="0" smtClean="0">
                          <a:solidFill>
                            <a:schemeClr val="bg1"/>
                          </a:solidFill>
                        </a:rPr>
                        <a:t>9 pixels</a:t>
                      </a:r>
                      <a:endParaRPr lang="en-US" b="0" dirty="0">
                        <a:solidFill>
                          <a:schemeClr val="bg1"/>
                        </a:solidFill>
                      </a:endParaRPr>
                    </a:p>
                  </a:txBody>
                  <a:tcPr>
                    <a:noFill/>
                  </a:tcPr>
                </a:tc>
                <a:tc>
                  <a:txBody>
                    <a:bodyPr/>
                    <a:lstStyle/>
                    <a:p>
                      <a:r>
                        <a:rPr lang="en-US" b="0" dirty="0" smtClean="0">
                          <a:solidFill>
                            <a:schemeClr val="bg1"/>
                          </a:solidFill>
                        </a:rPr>
                        <a:t>416 pixels</a:t>
                      </a:r>
                      <a:endParaRPr lang="en-US" b="0" dirty="0">
                        <a:solidFill>
                          <a:schemeClr val="bg1"/>
                        </a:solidFill>
                      </a:endParaRPr>
                    </a:p>
                  </a:txBody>
                  <a:tcPr>
                    <a:noFill/>
                  </a:tcPr>
                </a:tc>
                <a:extLst>
                  <a:ext uri="{0D108BD9-81ED-4DB2-BD59-A6C34878D82A}">
                    <a16:rowId xmlns:a16="http://schemas.microsoft.com/office/drawing/2014/main" val="1163192758"/>
                  </a:ext>
                </a:extLst>
              </a:tr>
              <a:tr h="330578">
                <a:tc>
                  <a:txBody>
                    <a:bodyPr/>
                    <a:lstStyle/>
                    <a:p>
                      <a:r>
                        <a:rPr lang="en-US" b="0" dirty="0" smtClean="0">
                          <a:solidFill>
                            <a:schemeClr val="bg1"/>
                          </a:solidFill>
                        </a:rPr>
                        <a:t>Time </a:t>
                      </a:r>
                      <a:r>
                        <a:rPr lang="en-US" b="0" baseline="0" dirty="0" smtClean="0">
                          <a:solidFill>
                            <a:schemeClr val="bg1"/>
                          </a:solidFill>
                        </a:rPr>
                        <a:t>[days]</a:t>
                      </a:r>
                      <a:endParaRPr lang="en-US" b="0" dirty="0">
                        <a:solidFill>
                          <a:schemeClr val="bg1"/>
                        </a:solidFill>
                      </a:endParaRPr>
                    </a:p>
                  </a:txBody>
                  <a:tcPr>
                    <a:noFill/>
                  </a:tcPr>
                </a:tc>
                <a:tc>
                  <a:txBody>
                    <a:bodyPr/>
                    <a:lstStyle/>
                    <a:p>
                      <a:r>
                        <a:rPr lang="en-US" b="0" dirty="0" smtClean="0">
                          <a:solidFill>
                            <a:schemeClr val="bg1"/>
                          </a:solidFill>
                        </a:rPr>
                        <a:t>17.43</a:t>
                      </a:r>
                      <a:endParaRPr lang="en-US" b="0" dirty="0">
                        <a:solidFill>
                          <a:schemeClr val="bg1"/>
                        </a:solidFill>
                      </a:endParaRPr>
                    </a:p>
                  </a:txBody>
                  <a:tcPr>
                    <a:noFill/>
                  </a:tcPr>
                </a:tc>
                <a:tc>
                  <a:txBody>
                    <a:bodyPr/>
                    <a:lstStyle/>
                    <a:p>
                      <a:r>
                        <a:rPr lang="en-US" b="0" dirty="0" smtClean="0">
                          <a:solidFill>
                            <a:schemeClr val="bg1"/>
                          </a:solidFill>
                        </a:rPr>
                        <a:t>62.95</a:t>
                      </a:r>
                      <a:endParaRPr lang="en-US" b="0" dirty="0">
                        <a:solidFill>
                          <a:schemeClr val="bg1"/>
                        </a:solidFill>
                      </a:endParaRPr>
                    </a:p>
                  </a:txBody>
                  <a:tcPr>
                    <a:noFill/>
                  </a:tcPr>
                </a:tc>
                <a:tc>
                  <a:txBody>
                    <a:bodyPr/>
                    <a:lstStyle/>
                    <a:p>
                      <a:r>
                        <a:rPr lang="en-US" b="0" dirty="0" smtClean="0">
                          <a:solidFill>
                            <a:schemeClr val="bg1"/>
                          </a:solidFill>
                        </a:rPr>
                        <a:t>2381.4</a:t>
                      </a:r>
                      <a:endParaRPr lang="en-US" b="0" dirty="0">
                        <a:solidFill>
                          <a:schemeClr val="bg1"/>
                        </a:solidFill>
                      </a:endParaRPr>
                    </a:p>
                  </a:txBody>
                  <a:tcPr>
                    <a:noFill/>
                  </a:tcPr>
                </a:tc>
                <a:extLst>
                  <a:ext uri="{0D108BD9-81ED-4DB2-BD59-A6C34878D82A}">
                    <a16:rowId xmlns:a16="http://schemas.microsoft.com/office/drawing/2014/main" val="3421182635"/>
                  </a:ext>
                </a:extLst>
              </a:tr>
              <a:tr h="330578">
                <a:tc>
                  <a:txBody>
                    <a:bodyPr/>
                    <a:lstStyle/>
                    <a:p>
                      <a:r>
                        <a:rPr lang="en-US" b="0" dirty="0" smtClean="0">
                          <a:solidFill>
                            <a:schemeClr val="bg2">
                              <a:lumMod val="50000"/>
                            </a:schemeClr>
                          </a:solidFill>
                        </a:rPr>
                        <a:t>SNR [70 K]</a:t>
                      </a:r>
                      <a:endParaRPr lang="en-US" b="0" dirty="0">
                        <a:solidFill>
                          <a:schemeClr val="bg2">
                            <a:lumMod val="50000"/>
                          </a:schemeClr>
                        </a:solidFill>
                      </a:endParaRPr>
                    </a:p>
                  </a:txBody>
                  <a:tcPr>
                    <a:noFill/>
                  </a:tcPr>
                </a:tc>
                <a:tc>
                  <a:txBody>
                    <a:bodyPr/>
                    <a:lstStyle/>
                    <a:p>
                      <a:r>
                        <a:rPr lang="en-US" b="0" dirty="0" smtClean="0">
                          <a:solidFill>
                            <a:schemeClr val="bg2">
                              <a:lumMod val="50000"/>
                            </a:schemeClr>
                          </a:solidFill>
                        </a:rPr>
                        <a:t>11.71</a:t>
                      </a:r>
                      <a:endParaRPr lang="en-US" b="0" dirty="0">
                        <a:solidFill>
                          <a:schemeClr val="bg2">
                            <a:lumMod val="50000"/>
                          </a:schemeClr>
                        </a:solidFill>
                      </a:endParaRPr>
                    </a:p>
                  </a:txBody>
                  <a:tcPr>
                    <a:noFill/>
                  </a:tcPr>
                </a:tc>
                <a:tc>
                  <a:txBody>
                    <a:bodyPr/>
                    <a:lstStyle/>
                    <a:p>
                      <a:r>
                        <a:rPr lang="en-US" b="0" dirty="0" smtClean="0">
                          <a:solidFill>
                            <a:schemeClr val="bg2">
                              <a:lumMod val="50000"/>
                            </a:schemeClr>
                          </a:solidFill>
                        </a:rPr>
                        <a:t>17.48</a:t>
                      </a:r>
                      <a:endParaRPr lang="en-US" b="0" dirty="0">
                        <a:solidFill>
                          <a:schemeClr val="bg2">
                            <a:lumMod val="50000"/>
                          </a:schemeClr>
                        </a:solidFill>
                      </a:endParaRPr>
                    </a:p>
                  </a:txBody>
                  <a:tcPr>
                    <a:noFill/>
                  </a:tcPr>
                </a:tc>
                <a:tc>
                  <a:txBody>
                    <a:bodyPr/>
                    <a:lstStyle/>
                    <a:p>
                      <a:r>
                        <a:rPr lang="en-US" b="0" dirty="0" smtClean="0">
                          <a:solidFill>
                            <a:schemeClr val="bg2">
                              <a:lumMod val="50000"/>
                            </a:schemeClr>
                          </a:solidFill>
                        </a:rPr>
                        <a:t>23.73</a:t>
                      </a:r>
                      <a:endParaRPr lang="en-US" b="0" dirty="0">
                        <a:solidFill>
                          <a:schemeClr val="bg2">
                            <a:lumMod val="50000"/>
                          </a:schemeClr>
                        </a:solidFill>
                      </a:endParaRPr>
                    </a:p>
                  </a:txBody>
                  <a:tcPr>
                    <a:noFill/>
                  </a:tcPr>
                </a:tc>
                <a:extLst>
                  <a:ext uri="{0D108BD9-81ED-4DB2-BD59-A6C34878D82A}">
                    <a16:rowId xmlns:a16="http://schemas.microsoft.com/office/drawing/2014/main" val="3915552569"/>
                  </a:ext>
                </a:extLst>
              </a:tr>
              <a:tr h="330578">
                <a:tc>
                  <a:txBody>
                    <a:bodyPr/>
                    <a:lstStyle/>
                    <a:p>
                      <a:r>
                        <a:rPr lang="en-US" b="0" dirty="0" smtClean="0">
                          <a:solidFill>
                            <a:schemeClr val="bg2">
                              <a:lumMod val="50000"/>
                            </a:schemeClr>
                          </a:solidFill>
                        </a:rPr>
                        <a:t>SNR [153 K]</a:t>
                      </a:r>
                      <a:endParaRPr lang="en-US" b="0" dirty="0">
                        <a:solidFill>
                          <a:schemeClr val="bg2">
                            <a:lumMod val="50000"/>
                          </a:schemeClr>
                        </a:solidFill>
                      </a:endParaRPr>
                    </a:p>
                  </a:txBody>
                  <a:tcPr>
                    <a:noFill/>
                  </a:tcPr>
                </a:tc>
                <a:tc>
                  <a:txBody>
                    <a:bodyPr/>
                    <a:lstStyle/>
                    <a:p>
                      <a:r>
                        <a:rPr lang="en-US" b="0" dirty="0" smtClean="0">
                          <a:solidFill>
                            <a:schemeClr val="bg2">
                              <a:lumMod val="50000"/>
                            </a:schemeClr>
                          </a:solidFill>
                        </a:rPr>
                        <a:t>10.23</a:t>
                      </a:r>
                      <a:endParaRPr lang="en-US" b="0" dirty="0">
                        <a:solidFill>
                          <a:schemeClr val="bg2">
                            <a:lumMod val="50000"/>
                          </a:schemeClr>
                        </a:solidFill>
                      </a:endParaRPr>
                    </a:p>
                  </a:txBody>
                  <a:tcPr>
                    <a:noFill/>
                  </a:tcPr>
                </a:tc>
                <a:tc>
                  <a:txBody>
                    <a:bodyPr/>
                    <a:lstStyle/>
                    <a:p>
                      <a:r>
                        <a:rPr lang="en-US" b="0" dirty="0" smtClean="0">
                          <a:solidFill>
                            <a:schemeClr val="bg2">
                              <a:lumMod val="50000"/>
                            </a:schemeClr>
                          </a:solidFill>
                        </a:rPr>
                        <a:t>10.58</a:t>
                      </a:r>
                      <a:endParaRPr lang="en-US" b="0" dirty="0">
                        <a:solidFill>
                          <a:schemeClr val="bg2">
                            <a:lumMod val="50000"/>
                          </a:schemeClr>
                        </a:solidFill>
                      </a:endParaRPr>
                    </a:p>
                  </a:txBody>
                  <a:tcPr>
                    <a:noFill/>
                  </a:tcPr>
                </a:tc>
                <a:tc>
                  <a:txBody>
                    <a:bodyPr/>
                    <a:lstStyle/>
                    <a:p>
                      <a:r>
                        <a:rPr lang="en-US" b="0" dirty="0" smtClean="0">
                          <a:solidFill>
                            <a:schemeClr val="bg2">
                              <a:lumMod val="50000"/>
                            </a:schemeClr>
                          </a:solidFill>
                        </a:rPr>
                        <a:t>10.73</a:t>
                      </a:r>
                      <a:endParaRPr lang="en-US" b="0" dirty="0">
                        <a:solidFill>
                          <a:schemeClr val="bg2">
                            <a:lumMod val="50000"/>
                          </a:schemeClr>
                        </a:solidFill>
                      </a:endParaRPr>
                    </a:p>
                  </a:txBody>
                  <a:tcPr>
                    <a:noFill/>
                  </a:tcPr>
                </a:tc>
                <a:extLst>
                  <a:ext uri="{0D108BD9-81ED-4DB2-BD59-A6C34878D82A}">
                    <a16:rowId xmlns:a16="http://schemas.microsoft.com/office/drawing/2014/main" val="3552290488"/>
                  </a:ext>
                </a:extLst>
              </a:tr>
              <a:tr h="330578">
                <a:tc>
                  <a:txBody>
                    <a:bodyPr/>
                    <a:lstStyle/>
                    <a:p>
                      <a:r>
                        <a:rPr lang="en-US" b="0" dirty="0" smtClean="0">
                          <a:solidFill>
                            <a:schemeClr val="bg1"/>
                          </a:solidFill>
                        </a:rPr>
                        <a:t>SNR [170</a:t>
                      </a:r>
                      <a:r>
                        <a:rPr lang="en-US" b="0" baseline="0" dirty="0" smtClean="0">
                          <a:solidFill>
                            <a:schemeClr val="bg1"/>
                          </a:solidFill>
                        </a:rPr>
                        <a:t> K]</a:t>
                      </a:r>
                      <a:endParaRPr lang="en-US" b="0" dirty="0">
                        <a:solidFill>
                          <a:schemeClr val="bg1"/>
                        </a:solidFill>
                      </a:endParaRPr>
                    </a:p>
                  </a:txBody>
                  <a:tcPr>
                    <a:noFill/>
                  </a:tcPr>
                </a:tc>
                <a:tc>
                  <a:txBody>
                    <a:bodyPr/>
                    <a:lstStyle/>
                    <a:p>
                      <a:r>
                        <a:rPr lang="en-US" b="0" dirty="0" smtClean="0">
                          <a:solidFill>
                            <a:schemeClr val="bg1"/>
                          </a:solidFill>
                        </a:rPr>
                        <a:t>10.00</a:t>
                      </a:r>
                      <a:endParaRPr lang="en-US" b="0" dirty="0">
                        <a:solidFill>
                          <a:schemeClr val="bg1"/>
                        </a:solidFill>
                      </a:endParaRPr>
                    </a:p>
                  </a:txBody>
                  <a:tcPr>
                    <a:noFill/>
                  </a:tcPr>
                </a:tc>
                <a:tc>
                  <a:txBody>
                    <a:bodyPr/>
                    <a:lstStyle/>
                    <a:p>
                      <a:r>
                        <a:rPr lang="en-US" b="0" dirty="0" smtClean="0">
                          <a:solidFill>
                            <a:schemeClr val="bg1"/>
                          </a:solidFill>
                        </a:rPr>
                        <a:t>10.00</a:t>
                      </a:r>
                      <a:endParaRPr lang="en-US" b="0" dirty="0">
                        <a:solidFill>
                          <a:schemeClr val="bg1"/>
                        </a:solidFill>
                      </a:endParaRPr>
                    </a:p>
                  </a:txBody>
                  <a:tcPr>
                    <a:noFill/>
                  </a:tcPr>
                </a:tc>
                <a:tc>
                  <a:txBody>
                    <a:bodyPr/>
                    <a:lstStyle/>
                    <a:p>
                      <a:r>
                        <a:rPr lang="en-US" b="0" dirty="0" smtClean="0">
                          <a:solidFill>
                            <a:schemeClr val="bg1"/>
                          </a:solidFill>
                        </a:rPr>
                        <a:t>10.00</a:t>
                      </a:r>
                      <a:endParaRPr lang="en-US" b="0" dirty="0">
                        <a:solidFill>
                          <a:schemeClr val="bg1"/>
                        </a:solidFill>
                      </a:endParaRPr>
                    </a:p>
                  </a:txBody>
                  <a:tcPr>
                    <a:noFill/>
                  </a:tcPr>
                </a:tc>
                <a:extLst>
                  <a:ext uri="{0D108BD9-81ED-4DB2-BD59-A6C34878D82A}">
                    <a16:rowId xmlns:a16="http://schemas.microsoft.com/office/drawing/2014/main" val="3722113763"/>
                  </a:ext>
                </a:extLst>
              </a:tr>
              <a:tr h="330578">
                <a:tc>
                  <a:txBody>
                    <a:bodyPr/>
                    <a:lstStyle/>
                    <a:p>
                      <a:r>
                        <a:rPr lang="en-US" b="0" dirty="0" smtClean="0">
                          <a:solidFill>
                            <a:schemeClr val="bg2">
                              <a:lumMod val="50000"/>
                            </a:schemeClr>
                          </a:solidFill>
                        </a:rPr>
                        <a:t>SNR</a:t>
                      </a:r>
                      <a:r>
                        <a:rPr lang="en-US" b="0" baseline="0" dirty="0" smtClean="0">
                          <a:solidFill>
                            <a:schemeClr val="bg2">
                              <a:lumMod val="50000"/>
                            </a:schemeClr>
                          </a:solidFill>
                        </a:rPr>
                        <a:t> </a:t>
                      </a:r>
                      <a:r>
                        <a:rPr lang="en-US" b="0" dirty="0" smtClean="0">
                          <a:solidFill>
                            <a:schemeClr val="bg2">
                              <a:lumMod val="50000"/>
                            </a:schemeClr>
                          </a:solidFill>
                        </a:rPr>
                        <a:t>[270 K]</a:t>
                      </a:r>
                      <a:endParaRPr lang="en-US" b="0" dirty="0">
                        <a:solidFill>
                          <a:schemeClr val="bg2">
                            <a:lumMod val="50000"/>
                          </a:schemeClr>
                        </a:solidFill>
                      </a:endParaRPr>
                    </a:p>
                  </a:txBody>
                  <a:tcPr>
                    <a:noFill/>
                  </a:tcPr>
                </a:tc>
                <a:tc>
                  <a:txBody>
                    <a:bodyPr/>
                    <a:lstStyle/>
                    <a:p>
                      <a:r>
                        <a:rPr lang="en-US" b="0" dirty="0" smtClean="0">
                          <a:solidFill>
                            <a:schemeClr val="bg2">
                              <a:lumMod val="50000"/>
                            </a:schemeClr>
                          </a:solidFill>
                        </a:rPr>
                        <a:t>4.42</a:t>
                      </a:r>
                      <a:endParaRPr lang="en-US" b="0" dirty="0">
                        <a:solidFill>
                          <a:schemeClr val="bg2">
                            <a:lumMod val="50000"/>
                          </a:schemeClr>
                        </a:solidFill>
                      </a:endParaRPr>
                    </a:p>
                  </a:txBody>
                  <a:tcPr>
                    <a:noFill/>
                  </a:tcPr>
                </a:tc>
                <a:tc>
                  <a:txBody>
                    <a:bodyPr/>
                    <a:lstStyle/>
                    <a:p>
                      <a:r>
                        <a:rPr lang="en-US" b="0" dirty="0" smtClean="0">
                          <a:solidFill>
                            <a:schemeClr val="bg2">
                              <a:lumMod val="50000"/>
                            </a:schemeClr>
                          </a:solidFill>
                        </a:rPr>
                        <a:t>2.98</a:t>
                      </a:r>
                      <a:endParaRPr lang="en-US" b="0" dirty="0">
                        <a:solidFill>
                          <a:schemeClr val="bg2">
                            <a:lumMod val="50000"/>
                          </a:schemeClr>
                        </a:solidFill>
                      </a:endParaRPr>
                    </a:p>
                  </a:txBody>
                  <a:tcPr>
                    <a:noFill/>
                  </a:tcPr>
                </a:tc>
                <a:tc>
                  <a:txBody>
                    <a:bodyPr/>
                    <a:lstStyle/>
                    <a:p>
                      <a:r>
                        <a:rPr lang="en-US" b="0" dirty="0" smtClean="0">
                          <a:solidFill>
                            <a:schemeClr val="bg2">
                              <a:lumMod val="50000"/>
                            </a:schemeClr>
                          </a:solidFill>
                        </a:rPr>
                        <a:t>2.72</a:t>
                      </a:r>
                      <a:endParaRPr lang="en-US" b="0" dirty="0">
                        <a:solidFill>
                          <a:schemeClr val="bg2">
                            <a:lumMod val="50000"/>
                          </a:schemeClr>
                        </a:solidFill>
                      </a:endParaRPr>
                    </a:p>
                  </a:txBody>
                  <a:tcPr>
                    <a:noFill/>
                  </a:tcPr>
                </a:tc>
                <a:extLst>
                  <a:ext uri="{0D108BD9-81ED-4DB2-BD59-A6C34878D82A}">
                    <a16:rowId xmlns:a16="http://schemas.microsoft.com/office/drawing/2014/main" val="591144102"/>
                  </a:ext>
                </a:extLst>
              </a:tr>
            </a:tbl>
          </a:graphicData>
        </a:graphic>
      </p:graphicFrame>
      <p:grpSp>
        <p:nvGrpSpPr>
          <p:cNvPr id="13" name="Group 12"/>
          <p:cNvGrpSpPr/>
          <p:nvPr/>
        </p:nvGrpSpPr>
        <p:grpSpPr>
          <a:xfrm>
            <a:off x="7519614" y="4161790"/>
            <a:ext cx="2588214" cy="2011253"/>
            <a:chOff x="9614953" y="3653933"/>
            <a:chExt cx="2181975" cy="1585179"/>
          </a:xfrm>
        </p:grpSpPr>
        <p:sp>
          <p:nvSpPr>
            <p:cNvPr id="14" name="Rounded Rectangle 13"/>
            <p:cNvSpPr/>
            <p:nvPr/>
          </p:nvSpPr>
          <p:spPr>
            <a:xfrm>
              <a:off x="9614953" y="3653933"/>
              <a:ext cx="2181975" cy="1585179"/>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9641573" y="3754850"/>
              <a:ext cx="2128734" cy="1382681"/>
            </a:xfrm>
            <a:prstGeom prst="rect">
              <a:avLst/>
            </a:prstGeom>
            <a:noFill/>
          </p:spPr>
          <p:txBody>
            <a:bodyPr wrap="square" rtlCol="0">
              <a:spAutoFit/>
            </a:bodyPr>
            <a:lstStyle/>
            <a:p>
              <a:pPr algn="ctr"/>
              <a:r>
                <a:rPr lang="en-US" dirty="0" smtClean="0">
                  <a:solidFill>
                    <a:schemeClr val="bg1"/>
                  </a:solidFill>
                </a:rPr>
                <a:t>The main source of noise is the dark current (temperature and number of pixels).</a:t>
              </a:r>
            </a:p>
            <a:p>
              <a:pPr algn="ctr"/>
              <a:endParaRPr lang="en-US" dirty="0" smtClean="0">
                <a:solidFill>
                  <a:schemeClr val="bg1"/>
                </a:solidFill>
              </a:endParaRPr>
            </a:p>
            <a:p>
              <a:pPr algn="ctr"/>
              <a:r>
                <a:rPr lang="en-US" dirty="0" smtClean="0">
                  <a:solidFill>
                    <a:schemeClr val="bg1"/>
                  </a:solidFill>
                </a:rPr>
                <a:t>Each additional pixel costs 5.7 days in integration time.</a:t>
              </a:r>
              <a:endParaRPr lang="en-US" dirty="0">
                <a:solidFill>
                  <a:schemeClr val="bg1"/>
                </a:solidFill>
              </a:endParaRPr>
            </a:p>
          </p:txBody>
        </p:sp>
      </p:grpSp>
      <p:graphicFrame>
        <p:nvGraphicFramePr>
          <p:cNvPr id="4" name="Table 3"/>
          <p:cNvGraphicFramePr>
            <a:graphicFrameLocks noGrp="1"/>
          </p:cNvGraphicFramePr>
          <p:nvPr>
            <p:extLst>
              <p:ext uri="{D42A27DB-BD31-4B8C-83A1-F6EECF244321}">
                <p14:modId xmlns:p14="http://schemas.microsoft.com/office/powerpoint/2010/main" val="3256502293"/>
              </p:ext>
            </p:extLst>
          </p:nvPr>
        </p:nvGraphicFramePr>
        <p:xfrm>
          <a:off x="10452806" y="4481195"/>
          <a:ext cx="1371600" cy="1371600"/>
        </p:xfrm>
        <a:graphic>
          <a:graphicData uri="http://schemas.openxmlformats.org/drawingml/2006/table">
            <a:tbl>
              <a:tblPr firstRow="1" bandRow="1">
                <a:tableStyleId>{ED083AE6-46FA-4A59-8FB0-9F97EB10719F}</a:tableStyleId>
              </a:tblPr>
              <a:tblGrid>
                <a:gridCol w="457200">
                  <a:extLst>
                    <a:ext uri="{9D8B030D-6E8A-4147-A177-3AD203B41FA5}">
                      <a16:colId xmlns:a16="http://schemas.microsoft.com/office/drawing/2014/main" val="2351148969"/>
                    </a:ext>
                  </a:extLst>
                </a:gridCol>
                <a:gridCol w="457200">
                  <a:extLst>
                    <a:ext uri="{9D8B030D-6E8A-4147-A177-3AD203B41FA5}">
                      <a16:colId xmlns:a16="http://schemas.microsoft.com/office/drawing/2014/main" val="3638845908"/>
                    </a:ext>
                  </a:extLst>
                </a:gridCol>
                <a:gridCol w="457200">
                  <a:extLst>
                    <a:ext uri="{9D8B030D-6E8A-4147-A177-3AD203B41FA5}">
                      <a16:colId xmlns:a16="http://schemas.microsoft.com/office/drawing/2014/main" val="1420134725"/>
                    </a:ext>
                  </a:extLst>
                </a:gridCol>
              </a:tblGrid>
              <a:tr h="457200">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extLst>
                  <a:ext uri="{0D108BD9-81ED-4DB2-BD59-A6C34878D82A}">
                    <a16:rowId xmlns:a16="http://schemas.microsoft.com/office/drawing/2014/main" val="4018233010"/>
                  </a:ext>
                </a:extLst>
              </a:tr>
              <a:tr h="457200">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extLst>
                  <a:ext uri="{0D108BD9-81ED-4DB2-BD59-A6C34878D82A}">
                    <a16:rowId xmlns:a16="http://schemas.microsoft.com/office/drawing/2014/main" val="1665920296"/>
                  </a:ext>
                </a:extLst>
              </a:tr>
              <a:tr h="457200">
                <a:tc>
                  <a:txBody>
                    <a:bodyPr/>
                    <a:lstStyle/>
                    <a:p>
                      <a:endParaRPr lang="en-US"/>
                    </a:p>
                  </a:txBody>
                  <a:tcPr>
                    <a:cell3D prstMaterial="dkEdge">
                      <a:bevel prst="relaxedInset"/>
                      <a:lightRig rig="flood" dir="t"/>
                    </a:cell3D>
                    <a:solidFill>
                      <a:srgbClr val="FFC000">
                        <a:alpha val="25000"/>
                      </a:srgbClr>
                    </a:solidFill>
                  </a:tcPr>
                </a:tc>
                <a:tc>
                  <a:txBody>
                    <a:bodyPr/>
                    <a:lstStyle/>
                    <a:p>
                      <a:endParaRPr lang="en-US"/>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extLst>
                  <a:ext uri="{0D108BD9-81ED-4DB2-BD59-A6C34878D82A}">
                    <a16:rowId xmlns:a16="http://schemas.microsoft.com/office/drawing/2014/main" val="2810846310"/>
                  </a:ext>
                </a:extLst>
              </a:tr>
            </a:tbl>
          </a:graphicData>
        </a:graphic>
      </p:graphicFrame>
      <p:sp>
        <p:nvSpPr>
          <p:cNvPr id="3" name="Oval 2"/>
          <p:cNvSpPr/>
          <p:nvPr/>
        </p:nvSpPr>
        <p:spPr>
          <a:xfrm>
            <a:off x="10452806" y="4481195"/>
            <a:ext cx="1371600" cy="1371600"/>
          </a:xfrm>
          <a:prstGeom prst="ellipse">
            <a:avLst/>
          </a:prstGeom>
          <a:gradFill flip="none" rotWithShape="1">
            <a:gsLst>
              <a:gs pos="100000">
                <a:schemeClr val="accent1">
                  <a:lumMod val="5000"/>
                  <a:lumOff val="95000"/>
                  <a:alpha val="25000"/>
                </a:schemeClr>
              </a:gs>
              <a:gs pos="25000">
                <a:srgbClr val="FF0000">
                  <a:alpha val="70000"/>
                </a:srgbClr>
              </a:gs>
            </a:gsLst>
            <a:path path="circle">
              <a:fillToRect l="50000" t="50000" r="50000" b="50000"/>
            </a:path>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0304705" y="4357801"/>
            <a:ext cx="1667801" cy="161838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6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out)">
                                      <p:cBhvr>
                                        <p:cTn id="15" dur="1500"/>
                                        <p:tgtEl>
                                          <p:spTgt spid="3"/>
                                        </p:tgtEl>
                                      </p:cBhvr>
                                    </p:animEffect>
                                  </p:childTnLst>
                                </p:cTn>
                              </p:par>
                              <p:par>
                                <p:cTn id="16" presetID="1" presetClass="exit" presetSubtype="0" fill="hold" nodeType="withEffect">
                                  <p:stCondLst>
                                    <p:cond delay="0"/>
                                  </p:stCondLst>
                                  <p:childTnLst>
                                    <p:set>
                                      <p:cBhvr>
                                        <p:cTn id="17"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Requirements Flow Down</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29</a:t>
            </a:fld>
            <a:endParaRPr lang="en-US" dirty="0"/>
          </a:p>
        </p:txBody>
      </p:sp>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7456" y="98891"/>
            <a:ext cx="457200" cy="457200"/>
          </a:xfrm>
          <a:prstGeom prst="rect">
            <a:avLst/>
          </a:prstGeom>
        </p:spPr>
      </p:pic>
      <p:pic>
        <p:nvPicPr>
          <p:cNvPr id="14" name="Picture 13"/>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5" name="Picture 14"/>
          <p:cNvPicPr>
            <a:picLocks noChangeAspect="1"/>
          </p:cNvPicPr>
          <p:nvPr/>
        </p:nvPicPr>
        <p:blipFill>
          <a:blip r:embed="rId8" cstate="print">
            <a:extLst>
              <a:ext uri="{BEBA8EAE-BF5A-486C-A8C5-ECC9F3942E4B}">
                <a14:imgProps xmlns:a14="http://schemas.microsoft.com/office/drawing/2010/main">
                  <a14:imgLayer r:embed="rId9">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50941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50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childTnLst>
                          </p:cTn>
                        </p:par>
                        <p:par>
                          <p:cTn id="8" fill="hold">
                            <p:stCondLst>
                              <p:cond delay="1000"/>
                            </p:stCondLst>
                            <p:childTnLst>
                              <p:par>
                                <p:cTn id="9" presetID="26" presetClass="emph" presetSubtype="0" fill="hold" nodeType="afterEffect">
                                  <p:stCondLst>
                                    <p:cond delay="500"/>
                                  </p:stCondLst>
                                  <p:childTnLst>
                                    <p:animEffect transition="out" filter="fade">
                                      <p:cBhvr>
                                        <p:cTn id="10" dur="500" tmFilter="0, 0; .2, .5; .8, .5; 1, 0"/>
                                        <p:tgtEl>
                                          <p:spTgt spid="13"/>
                                        </p:tgtEl>
                                      </p:cBhvr>
                                    </p:animEffect>
                                    <p:animScale>
                                      <p:cBhvr>
                                        <p:cTn id="11"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066800" y="2038350"/>
            <a:ext cx="10058400" cy="3655868"/>
          </a:xfrm>
        </p:spPr>
        <p:txBody>
          <a:bodyPr numCol="2" spcCol="914400">
            <a:normAutofit/>
          </a:bodyPr>
          <a:lstStyle/>
          <a:p>
            <a:pPr marL="457200" indent="-457200">
              <a:lnSpc>
                <a:spcPct val="100000"/>
              </a:lnSpc>
              <a:buClr>
                <a:schemeClr val="bg1"/>
              </a:buClr>
              <a:buSzPct val="125000"/>
              <a:buBlip>
                <a:blip r:embed="rId3"/>
              </a:buBlip>
            </a:pPr>
            <a:r>
              <a:rPr lang="en-US" sz="2800" dirty="0" smtClean="0"/>
              <a:t>Introduction</a:t>
            </a:r>
          </a:p>
          <a:p>
            <a:pPr marL="457200" indent="-457200">
              <a:lnSpc>
                <a:spcPct val="100000"/>
              </a:lnSpc>
              <a:buSzPct val="125000"/>
              <a:buBlip>
                <a:blip r:embed="rId3"/>
              </a:buBlip>
            </a:pPr>
            <a:r>
              <a:rPr lang="en-US" sz="2800" dirty="0" smtClean="0"/>
              <a:t>The Habitable Worlds Observatory and Direct Imaging</a:t>
            </a:r>
          </a:p>
          <a:p>
            <a:pPr marL="457200" indent="-457200">
              <a:lnSpc>
                <a:spcPct val="100000"/>
              </a:lnSpc>
              <a:buSzPct val="125000"/>
              <a:buBlip>
                <a:blip r:embed="rId4"/>
              </a:buBlip>
            </a:pPr>
            <a:r>
              <a:rPr lang="en-US" sz="2800" dirty="0" smtClean="0"/>
              <a:t>Astrophotonic Spectrographs</a:t>
            </a:r>
          </a:p>
          <a:p>
            <a:pPr marL="457200" indent="-457200">
              <a:lnSpc>
                <a:spcPct val="100000"/>
              </a:lnSpc>
              <a:buSzPct val="125000"/>
              <a:buBlip>
                <a:blip r:embed="rId4"/>
              </a:buBlip>
            </a:pPr>
            <a:r>
              <a:rPr lang="en-US" sz="2800" dirty="0" smtClean="0"/>
              <a:t>Single Photon Counting Detectors</a:t>
            </a:r>
          </a:p>
          <a:p>
            <a:pPr marL="457200" indent="-457200">
              <a:lnSpc>
                <a:spcPct val="100000"/>
              </a:lnSpc>
              <a:buSzPct val="125000"/>
              <a:buBlip>
                <a:blip r:embed="rId4"/>
              </a:buBlip>
            </a:pPr>
            <a:r>
              <a:rPr lang="en-US" sz="2800" dirty="0" smtClean="0"/>
              <a:t>Single </a:t>
            </a:r>
            <a:r>
              <a:rPr lang="en-US" sz="2800" dirty="0"/>
              <a:t>Photon Counting Photonic </a:t>
            </a:r>
            <a:r>
              <a:rPr lang="en-US" sz="2800" dirty="0" smtClean="0"/>
              <a:t>Spectrograph</a:t>
            </a:r>
            <a:endParaRPr lang="en-US" sz="2800" dirty="0"/>
          </a:p>
          <a:p>
            <a:pPr marL="457200" indent="-457200">
              <a:lnSpc>
                <a:spcPct val="100000"/>
              </a:lnSpc>
              <a:buSzPct val="125000"/>
              <a:buBlip>
                <a:blip r:embed="rId5"/>
              </a:buBlip>
            </a:pPr>
            <a:r>
              <a:rPr lang="en-US" sz="2800" dirty="0"/>
              <a:t>Astronomical Sources</a:t>
            </a:r>
          </a:p>
          <a:p>
            <a:pPr marL="457200" indent="-457200">
              <a:lnSpc>
                <a:spcPct val="100000"/>
              </a:lnSpc>
              <a:buSzPct val="125000"/>
              <a:buBlip>
                <a:blip r:embed="rId5"/>
              </a:buBlip>
            </a:pPr>
            <a:r>
              <a:rPr lang="en-US" sz="2800" dirty="0"/>
              <a:t>Signal-to-Noise Ratio</a:t>
            </a:r>
          </a:p>
          <a:p>
            <a:pPr marL="457200" indent="-457200">
              <a:lnSpc>
                <a:spcPct val="100000"/>
              </a:lnSpc>
              <a:buSzPct val="125000"/>
              <a:buBlip>
                <a:blip r:embed="rId5"/>
              </a:buBlip>
            </a:pPr>
            <a:r>
              <a:rPr lang="en-US" sz="2800" dirty="0" smtClean="0"/>
              <a:t>Simulations</a:t>
            </a:r>
            <a:endParaRPr lang="en-US" sz="2800" dirty="0"/>
          </a:p>
          <a:p>
            <a:pPr marL="457200" indent="-457200">
              <a:lnSpc>
                <a:spcPct val="100000"/>
              </a:lnSpc>
              <a:buSzPct val="125000"/>
              <a:buBlip>
                <a:blip r:embed="rId6"/>
              </a:buBlip>
            </a:pPr>
            <a:r>
              <a:rPr lang="en-US" sz="2800" dirty="0" smtClean="0"/>
              <a:t>Results</a:t>
            </a:r>
          </a:p>
          <a:p>
            <a:pPr marL="457200" indent="-457200">
              <a:lnSpc>
                <a:spcPct val="100000"/>
              </a:lnSpc>
              <a:buSzPct val="125000"/>
              <a:buBlip>
                <a:blip r:embed="rId6"/>
              </a:buBlip>
            </a:pPr>
            <a:r>
              <a:rPr lang="en-US" sz="2800" dirty="0"/>
              <a:t>Requirements Flow </a:t>
            </a:r>
            <a:r>
              <a:rPr lang="en-US" sz="2800" dirty="0" smtClean="0"/>
              <a:t>Down</a:t>
            </a:r>
          </a:p>
          <a:p>
            <a:pPr marL="457200" indent="-457200">
              <a:lnSpc>
                <a:spcPct val="100000"/>
              </a:lnSpc>
              <a:buSzPct val="125000"/>
              <a:buBlip>
                <a:blip r:embed="rId6"/>
              </a:buBlip>
            </a:pPr>
            <a:r>
              <a:rPr lang="en-US" sz="2800" dirty="0" smtClean="0"/>
              <a:t>Conclusion</a:t>
            </a:r>
            <a:endParaRPr lang="en-US" sz="2800" dirty="0"/>
          </a:p>
        </p:txBody>
      </p:sp>
      <p:sp>
        <p:nvSpPr>
          <p:cNvPr id="6" name="Slide Number Placeholder 5"/>
          <p:cNvSpPr>
            <a:spLocks noGrp="1"/>
          </p:cNvSpPr>
          <p:nvPr>
            <p:ph type="sldNum" sz="quarter" idx="12"/>
          </p:nvPr>
        </p:nvSpPr>
        <p:spPr/>
        <p:txBody>
          <a:bodyPr/>
          <a:lstStyle/>
          <a:p>
            <a:fld id="{97EEAD57-C313-46C1-9911-8FCD684D755A}" type="slidenum">
              <a:rPr lang="en-US" smtClean="0"/>
              <a:pPr/>
              <a:t>3</a:t>
            </a:fld>
            <a:endParaRPr lang="en-US" dirty="0"/>
          </a:p>
        </p:txBody>
      </p:sp>
      <p:sp>
        <p:nvSpPr>
          <p:cNvPr id="13" name="Title 1"/>
          <p:cNvSpPr txBox="1">
            <a:spLocks/>
          </p:cNvSpPr>
          <p:nvPr/>
        </p:nvSpPr>
        <p:spPr>
          <a:xfrm>
            <a:off x="1066800" y="640080"/>
            <a:ext cx="10058400" cy="11430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en-US" sz="4400" dirty="0" smtClean="0"/>
              <a:t>Overview</a:t>
            </a:r>
            <a:endParaRPr lang="en-US" sz="4400" dirty="0"/>
          </a:p>
        </p:txBody>
      </p:sp>
    </p:spTree>
    <p:extLst>
      <p:ext uri="{BB962C8B-B14F-4D97-AF65-F5344CB8AC3E}">
        <p14:creationId xmlns:p14="http://schemas.microsoft.com/office/powerpoint/2010/main" val="16379339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2517503"/>
            <a:ext cx="1409700" cy="3101792"/>
          </a:xfrm>
          <a:prstGeom prst="rect">
            <a:avLst/>
          </a:prstGeom>
          <a:solidFill>
            <a:srgbClr val="ABFFE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97EEAD57-C313-46C1-9911-8FCD684D755A}" type="slidenum">
              <a:rPr lang="en-US" smtClean="0"/>
              <a:pPr/>
              <a:t>30</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Requirements Flow Down</a:t>
            </a:r>
            <a:endParaRPr lang="en-US" dirty="0"/>
          </a:p>
        </p:txBody>
      </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7456" y="98891"/>
            <a:ext cx="457200" cy="457200"/>
          </a:xfrm>
          <a:prstGeom prst="rect">
            <a:avLst/>
          </a:prstGeom>
        </p:spPr>
      </p:pic>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3" name="Picture 12"/>
          <p:cNvPicPr>
            <a:picLocks noChangeAspect="1"/>
          </p:cNvPicPr>
          <p:nvPr/>
        </p:nvPicPr>
        <p:blipFill>
          <a:blip r:embed="rId8" cstate="print">
            <a:extLst>
              <a:ext uri="{BEBA8EAE-BF5A-486C-A8C5-ECC9F3942E4B}">
                <a14:imgProps xmlns:a14="http://schemas.microsoft.com/office/drawing/2010/main">
                  <a14:imgLayer r:embed="rId9">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
        <p:nvSpPr>
          <p:cNvPr id="3" name="Rectangle 2"/>
          <p:cNvSpPr/>
          <p:nvPr/>
        </p:nvSpPr>
        <p:spPr>
          <a:xfrm>
            <a:off x="0" y="2906395"/>
            <a:ext cx="1409700" cy="2381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3950652"/>
            <a:ext cx="1409700" cy="23812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4981072"/>
            <a:ext cx="1409700" cy="2381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1409698" y="2517502"/>
            <a:ext cx="1857375" cy="1033053"/>
            <a:chOff x="1409700" y="2338388"/>
            <a:chExt cx="1857375" cy="1033053"/>
          </a:xfrm>
          <a:solidFill>
            <a:srgbClr val="00B0F0">
              <a:alpha val="50000"/>
            </a:srgbClr>
          </a:solidFill>
        </p:grpSpPr>
        <p:sp>
          <p:nvSpPr>
            <p:cNvPr id="4" name="Right Triangle 3"/>
            <p:cNvSpPr/>
            <p:nvPr/>
          </p:nvSpPr>
          <p:spPr>
            <a:xfrm flipH="1">
              <a:off x="1409700" y="2338388"/>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p:cNvSpPr/>
            <p:nvPr/>
          </p:nvSpPr>
          <p:spPr>
            <a:xfrm flipH="1" flipV="1">
              <a:off x="1409700" y="2973977"/>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409700" y="2735852"/>
              <a:ext cx="1857374" cy="238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1409699" y="3553188"/>
            <a:ext cx="1857376" cy="1033053"/>
            <a:chOff x="1409699" y="3553188"/>
            <a:chExt cx="1857376" cy="1033053"/>
          </a:xfrm>
          <a:solidFill>
            <a:srgbClr val="00B050">
              <a:alpha val="50000"/>
            </a:srgbClr>
          </a:solidFill>
        </p:grpSpPr>
        <p:sp>
          <p:nvSpPr>
            <p:cNvPr id="20" name="Right Triangle 19"/>
            <p:cNvSpPr/>
            <p:nvPr/>
          </p:nvSpPr>
          <p:spPr>
            <a:xfrm flipH="1">
              <a:off x="1409699" y="3553188"/>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p:cNvSpPr/>
            <p:nvPr/>
          </p:nvSpPr>
          <p:spPr>
            <a:xfrm flipH="1" flipV="1">
              <a:off x="1409700" y="4188777"/>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409700" y="3950652"/>
              <a:ext cx="1857374" cy="238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1409699" y="4586241"/>
            <a:ext cx="1857376" cy="1033053"/>
            <a:chOff x="1409698" y="4872038"/>
            <a:chExt cx="1857376" cy="1033053"/>
          </a:xfrm>
          <a:solidFill>
            <a:srgbClr val="FF0000">
              <a:alpha val="50000"/>
            </a:srgbClr>
          </a:solidFill>
        </p:grpSpPr>
        <p:sp>
          <p:nvSpPr>
            <p:cNvPr id="22" name="Right Triangle 21"/>
            <p:cNvSpPr/>
            <p:nvPr/>
          </p:nvSpPr>
          <p:spPr>
            <a:xfrm flipH="1">
              <a:off x="1409699" y="4872038"/>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p:cNvSpPr/>
            <p:nvPr/>
          </p:nvSpPr>
          <p:spPr>
            <a:xfrm flipH="1" flipV="1">
              <a:off x="1409699" y="5507627"/>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409698" y="5269502"/>
              <a:ext cx="1857376" cy="238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p:cNvSpPr/>
          <p:nvPr/>
        </p:nvSpPr>
        <p:spPr>
          <a:xfrm>
            <a:off x="2661822" y="2517501"/>
            <a:ext cx="754810" cy="31017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1353800" y="2255152"/>
            <a:ext cx="838199" cy="362648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a:off x="2685695" y="2225734"/>
            <a:ext cx="0" cy="3383280"/>
          </a:xfrm>
          <a:prstGeom prst="line">
            <a:avLst/>
          </a:prstGeom>
          <a:ln>
            <a:solidFill>
              <a:schemeClr val="bg1"/>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164235" y="1824777"/>
            <a:ext cx="1072730" cy="369332"/>
          </a:xfrm>
          <a:prstGeom prst="rect">
            <a:avLst/>
          </a:prstGeom>
          <a:noFill/>
        </p:spPr>
        <p:txBody>
          <a:bodyPr wrap="none" rtlCol="0">
            <a:spAutoFit/>
          </a:bodyPr>
          <a:lstStyle/>
          <a:p>
            <a:r>
              <a:rPr lang="en-US" dirty="0" smtClean="0">
                <a:solidFill>
                  <a:schemeClr val="bg1"/>
                </a:solidFill>
              </a:rPr>
              <a:t>Focal Plane</a:t>
            </a:r>
            <a:endParaRPr lang="en-US" dirty="0">
              <a:solidFill>
                <a:schemeClr val="bg1"/>
              </a:solidFill>
            </a:endParaRPr>
          </a:p>
        </p:txBody>
      </p:sp>
      <p:sp>
        <p:nvSpPr>
          <p:cNvPr id="36" name="Oval 35"/>
          <p:cNvSpPr>
            <a:spLocks noChangeAspect="1"/>
          </p:cNvSpPr>
          <p:nvPr/>
        </p:nvSpPr>
        <p:spPr>
          <a:xfrm rot="16200000">
            <a:off x="3103892" y="3559881"/>
            <a:ext cx="3626488" cy="906622"/>
          </a:xfrm>
          <a:prstGeom prst="ellipse">
            <a:avLst/>
          </a:prstGeom>
          <a:gradFill flip="none" rotWithShape="1">
            <a:gsLst>
              <a:gs pos="44000">
                <a:schemeClr val="bg1">
                  <a:alpha val="65000"/>
                </a:schemeClr>
              </a:gs>
              <a:gs pos="0">
                <a:schemeClr val="accent1">
                  <a:lumMod val="0"/>
                  <a:lumOff val="100000"/>
                  <a:alpha val="65000"/>
                </a:schemeClr>
              </a:gs>
              <a:gs pos="21000">
                <a:srgbClr val="93FFE3">
                  <a:lumMod val="50000"/>
                  <a:lumOff val="50000"/>
                  <a:alpha val="65000"/>
                </a:srgbClr>
              </a:gs>
              <a:gs pos="87000">
                <a:srgbClr val="ABFFE9">
                  <a:alpha val="70000"/>
                </a:srgbClr>
              </a:gs>
            </a:gsLst>
            <a:path path="circle">
              <a:fillToRect l="50000" t="50000" r="50000" b="50000"/>
            </a:path>
            <a:tileRect/>
          </a:gradFill>
          <a:ln>
            <a:noFill/>
          </a:ln>
          <a:effectLst>
            <a:glow rad="101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Brace 36"/>
          <p:cNvSpPr/>
          <p:nvPr/>
        </p:nvSpPr>
        <p:spPr>
          <a:xfrm rot="5400000">
            <a:off x="1992492" y="5340341"/>
            <a:ext cx="45719" cy="1340685"/>
          </a:xfrm>
          <a:prstGeom prst="rightBrac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p:cNvSpPr txBox="1"/>
          <p:nvPr/>
        </p:nvSpPr>
        <p:spPr>
          <a:xfrm>
            <a:off x="1704208" y="6072851"/>
            <a:ext cx="1125629" cy="369332"/>
          </a:xfrm>
          <a:prstGeom prst="rect">
            <a:avLst/>
          </a:prstGeom>
          <a:noFill/>
        </p:spPr>
        <p:txBody>
          <a:bodyPr wrap="none" rtlCol="0">
            <a:spAutoFit/>
          </a:bodyPr>
          <a:lstStyle/>
          <a:p>
            <a:r>
              <a:rPr lang="en-US" dirty="0" smtClean="0">
                <a:solidFill>
                  <a:schemeClr val="bg1"/>
                </a:solidFill>
              </a:rPr>
              <a:t>offset ~8 </a:t>
            </a:r>
            <a:r>
              <a:rPr lang="en-US" dirty="0">
                <a:solidFill>
                  <a:schemeClr val="bg1"/>
                </a:solidFill>
              </a:rPr>
              <a:t>µm</a:t>
            </a:r>
          </a:p>
        </p:txBody>
      </p:sp>
      <p:sp>
        <p:nvSpPr>
          <p:cNvPr id="39" name="TextBox 38"/>
          <p:cNvSpPr txBox="1"/>
          <p:nvPr/>
        </p:nvSpPr>
        <p:spPr>
          <a:xfrm>
            <a:off x="461033" y="2152349"/>
            <a:ext cx="487634" cy="369332"/>
          </a:xfrm>
          <a:prstGeom prst="rect">
            <a:avLst/>
          </a:prstGeom>
          <a:noFill/>
        </p:spPr>
        <p:txBody>
          <a:bodyPr wrap="none" rtlCol="0">
            <a:spAutoFit/>
          </a:bodyPr>
          <a:lstStyle/>
          <a:p>
            <a:r>
              <a:rPr lang="en-US" dirty="0" smtClean="0">
                <a:solidFill>
                  <a:schemeClr val="bg1"/>
                </a:solidFill>
              </a:rPr>
              <a:t>APS</a:t>
            </a:r>
            <a:endParaRPr lang="en-US" dirty="0">
              <a:solidFill>
                <a:schemeClr val="bg1"/>
              </a:solidFill>
            </a:endParaRPr>
          </a:p>
        </p:txBody>
      </p:sp>
      <p:sp>
        <p:nvSpPr>
          <p:cNvPr id="40" name="Oval 39"/>
          <p:cNvSpPr>
            <a:spLocks noChangeAspect="1"/>
          </p:cNvSpPr>
          <p:nvPr/>
        </p:nvSpPr>
        <p:spPr>
          <a:xfrm rot="16200000">
            <a:off x="6611328" y="3554042"/>
            <a:ext cx="3626488" cy="906622"/>
          </a:xfrm>
          <a:prstGeom prst="ellipse">
            <a:avLst/>
          </a:prstGeom>
          <a:gradFill flip="none" rotWithShape="1">
            <a:gsLst>
              <a:gs pos="44000">
                <a:schemeClr val="bg1">
                  <a:alpha val="65000"/>
                </a:schemeClr>
              </a:gs>
              <a:gs pos="0">
                <a:schemeClr val="accent1">
                  <a:lumMod val="0"/>
                  <a:lumOff val="100000"/>
                  <a:alpha val="65000"/>
                </a:schemeClr>
              </a:gs>
              <a:gs pos="21000">
                <a:srgbClr val="93FFE3">
                  <a:lumMod val="50000"/>
                  <a:lumOff val="50000"/>
                  <a:alpha val="65000"/>
                </a:srgbClr>
              </a:gs>
              <a:gs pos="87000">
                <a:srgbClr val="ABFFE9">
                  <a:alpha val="70000"/>
                </a:srgbClr>
              </a:gs>
            </a:gsLst>
            <a:path path="circle">
              <a:fillToRect l="50000" t="50000" r="50000" b="50000"/>
            </a:path>
            <a:tileRect/>
          </a:gradFill>
          <a:ln>
            <a:noFill/>
          </a:ln>
          <a:effectLst>
            <a:glow rad="101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p:cNvCxnSpPr/>
          <p:nvPr/>
        </p:nvCxnSpPr>
        <p:spPr>
          <a:xfrm flipV="1">
            <a:off x="2863812" y="5099889"/>
            <a:ext cx="1371600" cy="26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5533087" y="3025457"/>
            <a:ext cx="2300273" cy="2074432"/>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2863211" y="4064203"/>
            <a:ext cx="1371600"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2863211" y="3039539"/>
            <a:ext cx="1371600" cy="1"/>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5533087" y="3025457"/>
            <a:ext cx="2300273" cy="20744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5533087" y="4062673"/>
            <a:ext cx="2304288"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9419544" y="5098359"/>
            <a:ext cx="1371600" cy="2634"/>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9418943" y="4062673"/>
            <a:ext cx="1371600"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9418943" y="3038009"/>
            <a:ext cx="1371600" cy="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11633133" y="2649332"/>
            <a:ext cx="183080" cy="7693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1646667" y="3685018"/>
            <a:ext cx="183080" cy="76939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1633133" y="4713663"/>
            <a:ext cx="183080" cy="76939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ight Triangle 65"/>
          <p:cNvSpPr/>
          <p:nvPr/>
        </p:nvSpPr>
        <p:spPr>
          <a:xfrm flipH="1">
            <a:off x="11353798" y="1981199"/>
            <a:ext cx="838199" cy="276587"/>
          </a:xfrm>
          <a:prstGeom prst="rtTriangle">
            <a:avLst/>
          </a:prstGeom>
          <a:solidFill>
            <a:schemeClr val="accent4">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4353032" y="5915179"/>
            <a:ext cx="1128208" cy="646331"/>
          </a:xfrm>
          <a:prstGeom prst="rect">
            <a:avLst/>
          </a:prstGeom>
          <a:noFill/>
        </p:spPr>
        <p:txBody>
          <a:bodyPr wrap="square" rtlCol="0">
            <a:spAutoFit/>
          </a:bodyPr>
          <a:lstStyle/>
          <a:p>
            <a:pPr algn="ctr"/>
            <a:r>
              <a:rPr lang="en-US" dirty="0" smtClean="0">
                <a:solidFill>
                  <a:schemeClr val="bg1"/>
                </a:solidFill>
              </a:rPr>
              <a:t>Collimating Lens</a:t>
            </a:r>
            <a:endParaRPr lang="en-US" dirty="0">
              <a:solidFill>
                <a:schemeClr val="bg1"/>
              </a:solidFill>
            </a:endParaRPr>
          </a:p>
        </p:txBody>
      </p:sp>
      <p:sp>
        <p:nvSpPr>
          <p:cNvPr id="68" name="TextBox 67"/>
          <p:cNvSpPr txBox="1"/>
          <p:nvPr/>
        </p:nvSpPr>
        <p:spPr>
          <a:xfrm>
            <a:off x="7860468" y="5897515"/>
            <a:ext cx="1128208" cy="646331"/>
          </a:xfrm>
          <a:prstGeom prst="rect">
            <a:avLst/>
          </a:prstGeom>
          <a:noFill/>
        </p:spPr>
        <p:txBody>
          <a:bodyPr wrap="square" rtlCol="0">
            <a:spAutoFit/>
          </a:bodyPr>
          <a:lstStyle/>
          <a:p>
            <a:pPr algn="ctr"/>
            <a:r>
              <a:rPr lang="en-US" dirty="0" smtClean="0">
                <a:solidFill>
                  <a:schemeClr val="bg1"/>
                </a:solidFill>
              </a:rPr>
              <a:t>Camera Lens</a:t>
            </a:r>
            <a:endParaRPr lang="en-US" dirty="0">
              <a:solidFill>
                <a:schemeClr val="bg1"/>
              </a:solidFill>
            </a:endParaRPr>
          </a:p>
        </p:txBody>
      </p:sp>
      <p:cxnSp>
        <p:nvCxnSpPr>
          <p:cNvPr id="69" name="Straight Connector 68"/>
          <p:cNvCxnSpPr/>
          <p:nvPr/>
        </p:nvCxnSpPr>
        <p:spPr>
          <a:xfrm>
            <a:off x="10884815" y="2225533"/>
            <a:ext cx="0" cy="3383280"/>
          </a:xfrm>
          <a:prstGeom prst="line">
            <a:avLst/>
          </a:prstGeom>
          <a:ln>
            <a:solidFill>
              <a:schemeClr val="bg1"/>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10363355" y="1824576"/>
            <a:ext cx="1072730" cy="369332"/>
          </a:xfrm>
          <a:prstGeom prst="rect">
            <a:avLst/>
          </a:prstGeom>
          <a:noFill/>
        </p:spPr>
        <p:txBody>
          <a:bodyPr wrap="none" rtlCol="0">
            <a:spAutoFit/>
          </a:bodyPr>
          <a:lstStyle/>
          <a:p>
            <a:r>
              <a:rPr lang="en-US" dirty="0" smtClean="0">
                <a:solidFill>
                  <a:schemeClr val="bg1"/>
                </a:solidFill>
              </a:rPr>
              <a:t>Focal Plane</a:t>
            </a:r>
            <a:endParaRPr lang="en-US" dirty="0">
              <a:solidFill>
                <a:schemeClr val="bg1"/>
              </a:solidFill>
            </a:endParaRPr>
          </a:p>
        </p:txBody>
      </p:sp>
      <p:sp>
        <p:nvSpPr>
          <p:cNvPr id="71" name="TextBox 70"/>
          <p:cNvSpPr txBox="1"/>
          <p:nvPr/>
        </p:nvSpPr>
        <p:spPr>
          <a:xfrm>
            <a:off x="11174103" y="5915179"/>
            <a:ext cx="1128208" cy="369332"/>
          </a:xfrm>
          <a:prstGeom prst="rect">
            <a:avLst/>
          </a:prstGeom>
          <a:noFill/>
        </p:spPr>
        <p:txBody>
          <a:bodyPr wrap="square" rtlCol="0">
            <a:spAutoFit/>
          </a:bodyPr>
          <a:lstStyle/>
          <a:p>
            <a:pPr algn="ctr"/>
            <a:r>
              <a:rPr lang="en-US" dirty="0" smtClean="0">
                <a:solidFill>
                  <a:schemeClr val="bg1"/>
                </a:solidFill>
              </a:rPr>
              <a:t>Sensor</a:t>
            </a:r>
            <a:endParaRPr lang="en-US" dirty="0">
              <a:solidFill>
                <a:schemeClr val="bg1"/>
              </a:solidFill>
            </a:endParaRPr>
          </a:p>
        </p:txBody>
      </p:sp>
      <p:sp>
        <p:nvSpPr>
          <p:cNvPr id="72" name="Rectangle 71"/>
          <p:cNvSpPr/>
          <p:nvPr/>
        </p:nvSpPr>
        <p:spPr>
          <a:xfrm>
            <a:off x="11517915" y="1804222"/>
            <a:ext cx="674086" cy="36926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aphicFrame>
        <p:nvGraphicFramePr>
          <p:cNvPr id="52" name="Table 51"/>
          <p:cNvGraphicFramePr>
            <a:graphicFrameLocks noGrp="1"/>
          </p:cNvGraphicFramePr>
          <p:nvPr>
            <p:extLst>
              <p:ext uri="{D42A27DB-BD31-4B8C-83A1-F6EECF244321}">
                <p14:modId xmlns:p14="http://schemas.microsoft.com/office/powerpoint/2010/main" val="3762538024"/>
              </p:ext>
            </p:extLst>
          </p:nvPr>
        </p:nvGraphicFramePr>
        <p:xfrm>
          <a:off x="10199015" y="327491"/>
          <a:ext cx="1371600" cy="1371600"/>
        </p:xfrm>
        <a:graphic>
          <a:graphicData uri="http://schemas.openxmlformats.org/drawingml/2006/table">
            <a:tbl>
              <a:tblPr firstRow="1" bandRow="1">
                <a:tableStyleId>{ED083AE6-46FA-4A59-8FB0-9F97EB10719F}</a:tableStyleId>
              </a:tblPr>
              <a:tblGrid>
                <a:gridCol w="457200">
                  <a:extLst>
                    <a:ext uri="{9D8B030D-6E8A-4147-A177-3AD203B41FA5}">
                      <a16:colId xmlns:a16="http://schemas.microsoft.com/office/drawing/2014/main" val="2351148969"/>
                    </a:ext>
                  </a:extLst>
                </a:gridCol>
                <a:gridCol w="457200">
                  <a:extLst>
                    <a:ext uri="{9D8B030D-6E8A-4147-A177-3AD203B41FA5}">
                      <a16:colId xmlns:a16="http://schemas.microsoft.com/office/drawing/2014/main" val="3638845908"/>
                    </a:ext>
                  </a:extLst>
                </a:gridCol>
                <a:gridCol w="457200">
                  <a:extLst>
                    <a:ext uri="{9D8B030D-6E8A-4147-A177-3AD203B41FA5}">
                      <a16:colId xmlns:a16="http://schemas.microsoft.com/office/drawing/2014/main" val="1420134725"/>
                    </a:ext>
                  </a:extLst>
                </a:gridCol>
              </a:tblGrid>
              <a:tr h="457200">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extLst>
                  <a:ext uri="{0D108BD9-81ED-4DB2-BD59-A6C34878D82A}">
                    <a16:rowId xmlns:a16="http://schemas.microsoft.com/office/drawing/2014/main" val="4018233010"/>
                  </a:ext>
                </a:extLst>
              </a:tr>
              <a:tr h="457200">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extLst>
                  <a:ext uri="{0D108BD9-81ED-4DB2-BD59-A6C34878D82A}">
                    <a16:rowId xmlns:a16="http://schemas.microsoft.com/office/drawing/2014/main" val="1665920296"/>
                  </a:ext>
                </a:extLst>
              </a:tr>
              <a:tr h="457200">
                <a:tc>
                  <a:txBody>
                    <a:bodyPr/>
                    <a:lstStyle/>
                    <a:p>
                      <a:endParaRPr lang="en-US"/>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extLst>
                  <a:ext uri="{0D108BD9-81ED-4DB2-BD59-A6C34878D82A}">
                    <a16:rowId xmlns:a16="http://schemas.microsoft.com/office/drawing/2014/main" val="2810846310"/>
                  </a:ext>
                </a:extLst>
              </a:tr>
            </a:tbl>
          </a:graphicData>
        </a:graphic>
      </p:graphicFrame>
      <p:sp>
        <p:nvSpPr>
          <p:cNvPr id="57" name="Oval 56"/>
          <p:cNvSpPr/>
          <p:nvPr/>
        </p:nvSpPr>
        <p:spPr>
          <a:xfrm>
            <a:off x="10199015" y="327491"/>
            <a:ext cx="1371600" cy="1371600"/>
          </a:xfrm>
          <a:prstGeom prst="ellipse">
            <a:avLst/>
          </a:prstGeom>
          <a:gradFill flip="none" rotWithShape="1">
            <a:gsLst>
              <a:gs pos="100000">
                <a:schemeClr val="accent1">
                  <a:lumMod val="5000"/>
                  <a:lumOff val="95000"/>
                  <a:alpha val="25000"/>
                </a:schemeClr>
              </a:gs>
              <a:gs pos="25000">
                <a:srgbClr val="FF0000">
                  <a:alpha val="70000"/>
                </a:srgbClr>
              </a:gs>
            </a:gsLst>
            <a:path path="circle">
              <a:fillToRect l="50000" t="50000" r="50000" b="50000"/>
            </a:path>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9908754" y="252255"/>
            <a:ext cx="1981931" cy="161838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636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par>
                                <p:cTn id="8" presetID="22" presetClass="entr" presetSubtype="8"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wipe(left)">
                                      <p:cBhvr>
                                        <p:cTn id="10" dur="500"/>
                                        <p:tgtEl>
                                          <p:spTgt spid="55"/>
                                        </p:tgtEl>
                                      </p:cBhvr>
                                    </p:animEffect>
                                  </p:childTnLst>
                                </p:cTn>
                              </p:par>
                              <p:par>
                                <p:cTn id="11" presetID="22" presetClass="entr" presetSubtype="8"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wipe(left)">
                                      <p:cBhvr>
                                        <p:cTn id="13" dur="500"/>
                                        <p:tgtEl>
                                          <p:spTgt spid="56"/>
                                        </p:tgtEl>
                                      </p:cBhvr>
                                    </p:animEffec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wipe(left)">
                                      <p:cBhvr>
                                        <p:cTn id="23" dur="500"/>
                                        <p:tgtEl>
                                          <p:spTgt spid="58"/>
                                        </p:tgtEl>
                                      </p:cBhvr>
                                    </p:animEffect>
                                  </p:childTnLst>
                                </p:cTn>
                              </p:par>
                              <p:par>
                                <p:cTn id="24" presetID="22" presetClass="entr" presetSubtype="8" fill="hold"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wipe(left)">
                                      <p:cBhvr>
                                        <p:cTn id="26" dur="500"/>
                                        <p:tgtEl>
                                          <p:spTgt spid="59"/>
                                        </p:tgtEl>
                                      </p:cBhvr>
                                    </p:animEffect>
                                  </p:childTnLst>
                                </p:cTn>
                              </p:par>
                              <p:par>
                                <p:cTn id="27" presetID="22" presetClass="entr" presetSubtype="8"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500"/>
                                        <p:tgtEl>
                                          <p:spTgt spid="60"/>
                                        </p:tgtEl>
                                      </p:cBhvr>
                                    </p:animEffec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61"/>
                                        </p:tgtEl>
                                        <p:attrNameLst>
                                          <p:attrName>style.visibility</p:attrName>
                                        </p:attrNameLst>
                                      </p:cBhvr>
                                      <p:to>
                                        <p:strVal val="visible"/>
                                      </p:to>
                                    </p:se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par>
                          <p:cTn id="39" fill="hold">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63"/>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66"/>
                                        </p:tgtEl>
                                        <p:attrNameLst>
                                          <p:attrName>style.visibility</p:attrName>
                                        </p:attrNameLst>
                                      </p:cBhvr>
                                      <p:to>
                                        <p:strVal val="visible"/>
                                      </p:to>
                                    </p:set>
                                  </p:childTnLst>
                                </p:cTn>
                              </p:par>
                            </p:childTnLst>
                          </p:cTn>
                        </p:par>
                        <p:par>
                          <p:cTn id="45" fill="hold">
                            <p:stCondLst>
                              <p:cond delay="500"/>
                            </p:stCondLst>
                            <p:childTnLst>
                              <p:par>
                                <p:cTn id="46" presetID="1" presetClass="entr" presetSubtype="0" fill="hold" nodeType="afterEffect">
                                  <p:stCondLst>
                                    <p:cond delay="0"/>
                                  </p:stCondLst>
                                  <p:childTnLst>
                                    <p:set>
                                      <p:cBhvr>
                                        <p:cTn id="47" dur="1" fill="hold">
                                          <p:stCondLst>
                                            <p:cond delay="0"/>
                                          </p:stCondLst>
                                        </p:cTn>
                                        <p:tgtEl>
                                          <p:spTgt spid="69"/>
                                        </p:tgtEl>
                                        <p:attrNameLst>
                                          <p:attrName>style.visibility</p:attrName>
                                        </p:attrNameLst>
                                      </p:cBhvr>
                                      <p:to>
                                        <p:strVal val="visible"/>
                                      </p:to>
                                    </p:se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par>
                          <p:cTn id="51" fill="hold">
                            <p:stCondLst>
                              <p:cond delay="500"/>
                            </p:stCondLst>
                            <p:childTnLst>
                              <p:par>
                                <p:cTn id="52" presetID="1" presetClass="entr" presetSubtype="0" fill="hold" grpId="0" nodeType="afterEffect">
                                  <p:stCondLst>
                                    <p:cond delay="0"/>
                                  </p:stCondLst>
                                  <p:childTnLst>
                                    <p:set>
                                      <p:cBhvr>
                                        <p:cTn id="53" dur="1" fill="hold">
                                          <p:stCondLst>
                                            <p:cond delay="0"/>
                                          </p:stCondLst>
                                        </p:cTn>
                                        <p:tgtEl>
                                          <p:spTgt spid="7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0" nodeType="clickEffect">
                                  <p:stCondLst>
                                    <p:cond delay="0"/>
                                  </p:stCondLst>
                                  <p:childTnLst>
                                    <p:set>
                                      <p:cBhvr>
                                        <p:cTn id="57"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0" grpId="0" animBg="1"/>
      <p:bldP spid="61" grpId="0" animBg="1"/>
      <p:bldP spid="62" grpId="0" animBg="1"/>
      <p:bldP spid="63" grpId="0" animBg="1"/>
      <p:bldP spid="66" grpId="0" animBg="1"/>
      <p:bldP spid="68" grpId="0"/>
      <p:bldP spid="70" grpId="0"/>
      <p:bldP spid="71" grpId="0"/>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31</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Requirements Flow Down</a:t>
            </a:r>
            <a:endParaRPr lang="en-US" dirty="0"/>
          </a:p>
        </p:txBody>
      </p:sp>
      <p:pic>
        <p:nvPicPr>
          <p:cNvPr id="9" name="Picture 8"/>
          <p:cNvPicPr>
            <a:picLocks noChangeAspect="1"/>
          </p:cNvPicPr>
          <p:nvPr/>
        </p:nvPicPr>
        <p:blipFill>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456" y="98891"/>
            <a:ext cx="457200" cy="457200"/>
          </a:xfrm>
          <a:prstGeom prst="rect">
            <a:avLst/>
          </a:prstGeom>
        </p:spPr>
      </p:pic>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95550" y="1867069"/>
            <a:ext cx="7200900" cy="4123838"/>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867069"/>
            <a:ext cx="12192000" cy="4128887"/>
          </a:xfrm>
          <a:prstGeom prst="rect">
            <a:avLst/>
          </a:prstGeom>
        </p:spPr>
      </p:pic>
    </p:spTree>
    <p:extLst>
      <p:ext uri="{BB962C8B-B14F-4D97-AF65-F5344CB8AC3E}">
        <p14:creationId xmlns:p14="http://schemas.microsoft.com/office/powerpoint/2010/main" val="202506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Conclusion</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32</a:t>
            </a:fld>
            <a:endParaRPr lang="en-US" dirty="0"/>
          </a:p>
        </p:txBody>
      </p:sp>
      <p:pic>
        <p:nvPicPr>
          <p:cNvPr id="12" name="Picture 1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456" y="98891"/>
            <a:ext cx="457200" cy="457200"/>
          </a:xfrm>
          <a:prstGeom prst="rect">
            <a:avLst/>
          </a:prstGeom>
        </p:spPr>
      </p:pic>
      <p:pic>
        <p:nvPicPr>
          <p:cNvPr id="14" name="Picture 13"/>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5" name="Picture 14"/>
          <p:cNvPicPr>
            <a:picLocks noChangeAspect="1"/>
          </p:cNvPicPr>
          <p:nvPr/>
        </p:nvPicPr>
        <p:blipFill>
          <a:blip r:embed="rId7" cstate="print">
            <a:extLst>
              <a:ext uri="{BEBA8EAE-BF5A-486C-A8C5-ECC9F3942E4B}">
                <a14:imgProps xmlns:a14="http://schemas.microsoft.com/office/drawing/2010/main">
                  <a14:imgLayer r:embed="rId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33220997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4020411" y="2733585"/>
            <a:ext cx="2743200" cy="2743200"/>
            <a:chOff x="3356003" y="685800"/>
            <a:chExt cx="5479994" cy="5486400"/>
          </a:xfrm>
        </p:grpSpPr>
        <p:pic>
          <p:nvPicPr>
            <p:cNvPr id="52" name="Picture 51"/>
            <p:cNvPicPr>
              <a:picLocks noChangeAspect="1"/>
            </p:cNvPicPr>
            <p:nvPr/>
          </p:nvPicPr>
          <p:blipFill rotWithShape="1">
            <a:blip r:embed="rId3"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3356003" y="685800"/>
              <a:ext cx="5479994" cy="5486400"/>
            </a:xfrm>
            <a:prstGeom prst="rect">
              <a:avLst/>
            </a:prstGeom>
            <a:gradFill flip="none" rotWithShape="1">
              <a:gsLst>
                <a:gs pos="10000">
                  <a:srgbClr val="FF99FF"/>
                </a:gs>
                <a:gs pos="75000">
                  <a:srgbClr val="FF0000"/>
                </a:gs>
              </a:gsLst>
              <a:path path="circle">
                <a:fillToRect l="50000" t="50000" r="50000" b="50000"/>
              </a:path>
              <a:tileRect/>
            </a:gradFill>
          </p:spPr>
        </p:pic>
        <p:sp>
          <p:nvSpPr>
            <p:cNvPr id="53" name="TextBox 52"/>
            <p:cNvSpPr txBox="1"/>
            <p:nvPr/>
          </p:nvSpPr>
          <p:spPr>
            <a:xfrm>
              <a:off x="4631911" y="2044004"/>
              <a:ext cx="2928175" cy="2769990"/>
            </a:xfrm>
            <a:prstGeom prst="rect">
              <a:avLst/>
            </a:prstGeom>
            <a:noFill/>
          </p:spPr>
          <p:txBody>
            <a:bodyPr wrap="square" rtlCol="0">
              <a:spAutoFit/>
            </a:bodyPr>
            <a:lstStyle/>
            <a:p>
              <a:pPr algn="ctr"/>
              <a:r>
                <a:rPr lang="en-US" sz="1200" dirty="0" smtClean="0"/>
                <a:t>The simulated observations and detector parameters provide a good first order estimate for the SNR, but will be improved.</a:t>
              </a:r>
              <a:endParaRPr lang="en-US" sz="1200" dirty="0"/>
            </a:p>
          </p:txBody>
        </p:sp>
      </p:grpSp>
      <p:sp>
        <p:nvSpPr>
          <p:cNvPr id="5" name="Slide Number Placeholder 4"/>
          <p:cNvSpPr>
            <a:spLocks noGrp="1"/>
          </p:cNvSpPr>
          <p:nvPr>
            <p:ph type="sldNum" sz="quarter" idx="12"/>
          </p:nvPr>
        </p:nvSpPr>
        <p:spPr/>
        <p:txBody>
          <a:bodyPr/>
          <a:lstStyle/>
          <a:p>
            <a:fld id="{97EEAD57-C313-46C1-9911-8FCD684D755A}" type="slidenum">
              <a:rPr lang="en-US" smtClean="0"/>
              <a:pPr/>
              <a:t>33</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Conclusion</a:t>
            </a:r>
            <a:endParaRPr lang="en-US" dirty="0"/>
          </a:p>
        </p:txBody>
      </p:sp>
      <p:grpSp>
        <p:nvGrpSpPr>
          <p:cNvPr id="17" name="Group 16"/>
          <p:cNvGrpSpPr/>
          <p:nvPr/>
        </p:nvGrpSpPr>
        <p:grpSpPr>
          <a:xfrm>
            <a:off x="6712006" y="685800"/>
            <a:ext cx="5479994" cy="5486400"/>
            <a:chOff x="3356003" y="685800"/>
            <a:chExt cx="5479994" cy="5486400"/>
          </a:xfrm>
        </p:grpSpPr>
        <p:pic>
          <p:nvPicPr>
            <p:cNvPr id="34" name="Picture 33"/>
            <p:cNvPicPr>
              <a:picLocks noChangeAspect="1"/>
            </p:cNvPicPr>
            <p:nvPr/>
          </p:nvPicPr>
          <p:blipFill rotWithShape="1">
            <a:blip r:embed="rId3"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3356003" y="685800"/>
              <a:ext cx="5479994" cy="5486400"/>
            </a:xfrm>
            <a:prstGeom prst="rect">
              <a:avLst/>
            </a:prstGeom>
            <a:gradFill flip="none" rotWithShape="1">
              <a:gsLst>
                <a:gs pos="10000">
                  <a:srgbClr val="ABFFE9"/>
                </a:gs>
                <a:gs pos="75000">
                  <a:srgbClr val="0070C0"/>
                </a:gs>
              </a:gsLst>
              <a:path path="circle">
                <a:fillToRect l="50000" t="50000" r="50000" b="50000"/>
              </a:path>
              <a:tileRect/>
            </a:gradFill>
          </p:spPr>
        </p:pic>
        <p:sp>
          <p:nvSpPr>
            <p:cNvPr id="10" name="TextBox 9"/>
            <p:cNvSpPr txBox="1"/>
            <p:nvPr/>
          </p:nvSpPr>
          <p:spPr>
            <a:xfrm>
              <a:off x="4436251" y="2828836"/>
              <a:ext cx="3319499" cy="1200329"/>
            </a:xfrm>
            <a:prstGeom prst="rect">
              <a:avLst/>
            </a:prstGeom>
            <a:noFill/>
          </p:spPr>
          <p:txBody>
            <a:bodyPr wrap="square" rtlCol="0">
              <a:spAutoFit/>
            </a:bodyPr>
            <a:lstStyle/>
            <a:p>
              <a:pPr algn="ctr"/>
              <a:r>
                <a:rPr lang="en-US" dirty="0" smtClean="0"/>
                <a:t>NASA wants to directly image exoplanets with the HWO.</a:t>
              </a:r>
            </a:p>
            <a:p>
              <a:pPr algn="ctr"/>
              <a:r>
                <a:rPr lang="en-US" dirty="0" smtClean="0"/>
                <a:t>This is challenging and will require new technologies.</a:t>
              </a:r>
              <a:endParaRPr lang="en-US" dirty="0"/>
            </a:p>
          </p:txBody>
        </p:sp>
      </p:grpSp>
      <p:grpSp>
        <p:nvGrpSpPr>
          <p:cNvPr id="16" name="Group 15"/>
          <p:cNvGrpSpPr/>
          <p:nvPr/>
        </p:nvGrpSpPr>
        <p:grpSpPr>
          <a:xfrm>
            <a:off x="6712006" y="685800"/>
            <a:ext cx="5479994" cy="5486400"/>
            <a:chOff x="3356003" y="685800"/>
            <a:chExt cx="5479994" cy="5486400"/>
          </a:xfrm>
        </p:grpSpPr>
        <p:pic>
          <p:nvPicPr>
            <p:cNvPr id="35" name="Picture 34"/>
            <p:cNvPicPr>
              <a:picLocks noChangeAspect="1"/>
            </p:cNvPicPr>
            <p:nvPr/>
          </p:nvPicPr>
          <p:blipFill rotWithShape="1">
            <a:blip r:embed="rId3"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3356003" y="685800"/>
              <a:ext cx="5479994" cy="5486400"/>
            </a:xfrm>
            <a:prstGeom prst="rect">
              <a:avLst/>
            </a:prstGeom>
            <a:gradFill flip="none" rotWithShape="1">
              <a:gsLst>
                <a:gs pos="10000">
                  <a:srgbClr val="FFCC00"/>
                </a:gs>
                <a:gs pos="75000">
                  <a:srgbClr val="FF0000"/>
                </a:gs>
              </a:gsLst>
              <a:path path="circle">
                <a:fillToRect l="50000" t="50000" r="50000" b="50000"/>
              </a:path>
              <a:tileRect/>
            </a:gradFill>
          </p:spPr>
        </p:pic>
        <p:sp>
          <p:nvSpPr>
            <p:cNvPr id="11" name="TextBox 10"/>
            <p:cNvSpPr txBox="1"/>
            <p:nvPr/>
          </p:nvSpPr>
          <p:spPr>
            <a:xfrm>
              <a:off x="4436364" y="2828836"/>
              <a:ext cx="3319272" cy="1200329"/>
            </a:xfrm>
            <a:prstGeom prst="rect">
              <a:avLst/>
            </a:prstGeom>
            <a:noFill/>
          </p:spPr>
          <p:txBody>
            <a:bodyPr wrap="square" rtlCol="0">
              <a:spAutoFit/>
            </a:bodyPr>
            <a:lstStyle/>
            <a:p>
              <a:pPr algn="ctr"/>
              <a:r>
                <a:rPr lang="en-US" dirty="0" smtClean="0"/>
                <a:t>CMOS single photon detectors and astrophotonic spectrographs are new, promising technologies for this application.</a:t>
              </a:r>
              <a:endParaRPr lang="en-US" dirty="0"/>
            </a:p>
          </p:txBody>
        </p:sp>
      </p:grpSp>
      <p:pic>
        <p:nvPicPr>
          <p:cNvPr id="38" name="Picture 37"/>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7456" y="98891"/>
            <a:ext cx="457200" cy="457200"/>
          </a:xfrm>
          <a:prstGeom prst="rect">
            <a:avLst/>
          </a:prstGeom>
        </p:spPr>
      </p:pic>
      <p:pic>
        <p:nvPicPr>
          <p:cNvPr id="41" name="Picture 40"/>
          <p:cNvPicPr>
            <a:picLocks noChangeAspect="1"/>
          </p:cNvPicPr>
          <p:nvPr/>
        </p:nvPicPr>
        <p:blipFill>
          <a:blip r:embed="rId7" cstate="print">
            <a:extLst>
              <a:ext uri="{BEBA8EAE-BF5A-486C-A8C5-ECC9F3942E4B}">
                <a14:imgProps xmlns:a14="http://schemas.microsoft.com/office/drawing/2010/main">
                  <a14:imgLayer r:embed="rId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42" name="Picture 41"/>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grpSp>
        <p:nvGrpSpPr>
          <p:cNvPr id="13" name="Group 12"/>
          <p:cNvGrpSpPr/>
          <p:nvPr/>
        </p:nvGrpSpPr>
        <p:grpSpPr>
          <a:xfrm>
            <a:off x="745561" y="1457236"/>
            <a:ext cx="2743200" cy="2743200"/>
            <a:chOff x="561835" y="2390574"/>
            <a:chExt cx="3170426" cy="3174132"/>
          </a:xfrm>
        </p:grpSpPr>
        <p:pic>
          <p:nvPicPr>
            <p:cNvPr id="43" name="Picture 42"/>
            <p:cNvPicPr>
              <a:picLocks noChangeAspect="1"/>
            </p:cNvPicPr>
            <p:nvPr/>
          </p:nvPicPr>
          <p:blipFill rotWithShape="1">
            <a:blip r:embed="rId3"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561835" y="2390574"/>
              <a:ext cx="3170426" cy="3174132"/>
            </a:xfrm>
            <a:prstGeom prst="rect">
              <a:avLst/>
            </a:prstGeom>
            <a:gradFill flip="none" rotWithShape="1">
              <a:gsLst>
                <a:gs pos="10000">
                  <a:srgbClr val="ABFFE9"/>
                </a:gs>
                <a:gs pos="75000">
                  <a:srgbClr val="0070C0"/>
                </a:gs>
              </a:gsLst>
              <a:path path="circle">
                <a:fillToRect l="50000" t="50000" r="50000" b="50000"/>
              </a:path>
              <a:tileRect/>
            </a:gradFill>
          </p:spPr>
        </p:pic>
        <p:sp>
          <p:nvSpPr>
            <p:cNvPr id="44" name="TextBox 43"/>
            <p:cNvSpPr txBox="1"/>
            <p:nvPr/>
          </p:nvSpPr>
          <p:spPr>
            <a:xfrm>
              <a:off x="1217931" y="3334638"/>
              <a:ext cx="1887567" cy="1175215"/>
            </a:xfrm>
            <a:prstGeom prst="rect">
              <a:avLst/>
            </a:prstGeom>
            <a:noFill/>
          </p:spPr>
          <p:txBody>
            <a:bodyPr wrap="square" rtlCol="0">
              <a:spAutoFit/>
            </a:bodyPr>
            <a:lstStyle/>
            <a:p>
              <a:pPr algn="ctr"/>
              <a:r>
                <a:rPr lang="en-US" sz="1200" dirty="0" smtClean="0"/>
                <a:t>NASA wants to directly image exoplanets with the HWO.</a:t>
              </a:r>
            </a:p>
            <a:p>
              <a:pPr algn="ctr"/>
              <a:r>
                <a:rPr lang="en-US" sz="1200" dirty="0" smtClean="0"/>
                <a:t>This is challenging and will require new technologies.</a:t>
              </a:r>
              <a:endParaRPr lang="en-US" sz="1200" dirty="0"/>
            </a:p>
          </p:txBody>
        </p:sp>
      </p:grpSp>
      <p:grpSp>
        <p:nvGrpSpPr>
          <p:cNvPr id="15" name="Group 14"/>
          <p:cNvGrpSpPr/>
          <p:nvPr/>
        </p:nvGrpSpPr>
        <p:grpSpPr>
          <a:xfrm>
            <a:off x="748764" y="4114800"/>
            <a:ext cx="2739997" cy="2743200"/>
            <a:chOff x="748764" y="4114800"/>
            <a:chExt cx="2739997" cy="2743200"/>
          </a:xfrm>
        </p:grpSpPr>
        <p:pic>
          <p:nvPicPr>
            <p:cNvPr id="45" name="Picture 44"/>
            <p:cNvPicPr>
              <a:picLocks noChangeAspect="1"/>
            </p:cNvPicPr>
            <p:nvPr/>
          </p:nvPicPr>
          <p:blipFill rotWithShape="1">
            <a:blip r:embed="rId3"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748764" y="4114800"/>
              <a:ext cx="2739997" cy="2743200"/>
            </a:xfrm>
            <a:prstGeom prst="rect">
              <a:avLst/>
            </a:prstGeom>
            <a:gradFill flip="none" rotWithShape="1">
              <a:gsLst>
                <a:gs pos="10000">
                  <a:srgbClr val="FFCC00"/>
                </a:gs>
                <a:gs pos="75000">
                  <a:srgbClr val="FF0000"/>
                </a:gs>
              </a:gsLst>
              <a:path path="circle">
                <a:fillToRect l="50000" t="50000" r="50000" b="50000"/>
              </a:path>
              <a:tileRect/>
            </a:gradFill>
          </p:spPr>
        </p:pic>
        <p:sp>
          <p:nvSpPr>
            <p:cNvPr id="47" name="TextBox 46"/>
            <p:cNvSpPr txBox="1"/>
            <p:nvPr/>
          </p:nvSpPr>
          <p:spPr>
            <a:xfrm>
              <a:off x="1387668" y="4886235"/>
              <a:ext cx="1484366" cy="1200329"/>
            </a:xfrm>
            <a:prstGeom prst="rect">
              <a:avLst/>
            </a:prstGeom>
            <a:noFill/>
          </p:spPr>
          <p:txBody>
            <a:bodyPr wrap="square" rtlCol="0">
              <a:spAutoFit/>
            </a:bodyPr>
            <a:lstStyle/>
            <a:p>
              <a:pPr algn="ctr"/>
              <a:r>
                <a:rPr lang="en-US" sz="1200" dirty="0" smtClean="0"/>
                <a:t>CMOS single photon detectors and astrophotonic spectrographs are new, promising technologies for this application.</a:t>
              </a:r>
              <a:endParaRPr lang="en-US" sz="1200" dirty="0"/>
            </a:p>
          </p:txBody>
        </p:sp>
      </p:grpSp>
      <p:grpSp>
        <p:nvGrpSpPr>
          <p:cNvPr id="18" name="Group 17"/>
          <p:cNvGrpSpPr/>
          <p:nvPr/>
        </p:nvGrpSpPr>
        <p:grpSpPr>
          <a:xfrm>
            <a:off x="6712006" y="685800"/>
            <a:ext cx="5479994" cy="5486400"/>
            <a:chOff x="3356003" y="685800"/>
            <a:chExt cx="5479994" cy="5486400"/>
          </a:xfrm>
        </p:grpSpPr>
        <p:pic>
          <p:nvPicPr>
            <p:cNvPr id="29" name="Picture 28"/>
            <p:cNvPicPr>
              <a:picLocks noChangeAspect="1"/>
            </p:cNvPicPr>
            <p:nvPr/>
          </p:nvPicPr>
          <p:blipFill rotWithShape="1">
            <a:blip r:embed="rId3"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3356003" y="685800"/>
              <a:ext cx="5479994" cy="5486400"/>
            </a:xfrm>
            <a:prstGeom prst="rect">
              <a:avLst/>
            </a:prstGeom>
            <a:gradFill flip="none" rotWithShape="1">
              <a:gsLst>
                <a:gs pos="10000">
                  <a:srgbClr val="FF99FF"/>
                </a:gs>
                <a:gs pos="75000">
                  <a:srgbClr val="FF0000"/>
                </a:gs>
              </a:gsLst>
              <a:path path="circle">
                <a:fillToRect l="50000" t="50000" r="50000" b="50000"/>
              </a:path>
              <a:tileRect/>
            </a:gradFill>
          </p:spPr>
        </p:pic>
        <p:sp>
          <p:nvSpPr>
            <p:cNvPr id="50" name="TextBox 49"/>
            <p:cNvSpPr txBox="1"/>
            <p:nvPr/>
          </p:nvSpPr>
          <p:spPr>
            <a:xfrm>
              <a:off x="4436364" y="2828836"/>
              <a:ext cx="3319272" cy="1200329"/>
            </a:xfrm>
            <a:prstGeom prst="rect">
              <a:avLst/>
            </a:prstGeom>
            <a:noFill/>
          </p:spPr>
          <p:txBody>
            <a:bodyPr wrap="square" rtlCol="0">
              <a:spAutoFit/>
            </a:bodyPr>
            <a:lstStyle/>
            <a:p>
              <a:pPr algn="ctr"/>
              <a:r>
                <a:rPr lang="en-US" dirty="0" smtClean="0"/>
                <a:t>The simulated observations and detector parameters provide a good first order estimate for the SNR, but will be improved.</a:t>
              </a:r>
              <a:endParaRPr lang="en-US" dirty="0"/>
            </a:p>
          </p:txBody>
        </p:sp>
      </p:grpSp>
      <p:grpSp>
        <p:nvGrpSpPr>
          <p:cNvPr id="22" name="Group 21"/>
          <p:cNvGrpSpPr/>
          <p:nvPr/>
        </p:nvGrpSpPr>
        <p:grpSpPr>
          <a:xfrm>
            <a:off x="6712006" y="685800"/>
            <a:ext cx="5479994" cy="5486400"/>
            <a:chOff x="12788899" y="3234729"/>
            <a:chExt cx="5479994" cy="5486400"/>
          </a:xfrm>
        </p:grpSpPr>
        <p:pic>
          <p:nvPicPr>
            <p:cNvPr id="31" name="Picture 30"/>
            <p:cNvPicPr>
              <a:picLocks noChangeAspect="1"/>
            </p:cNvPicPr>
            <p:nvPr/>
          </p:nvPicPr>
          <p:blipFill rotWithShape="1">
            <a:blip r:embed="rId3"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12788899" y="3234729"/>
              <a:ext cx="5479994" cy="5486400"/>
            </a:xfrm>
            <a:prstGeom prst="rect">
              <a:avLst/>
            </a:prstGeom>
            <a:gradFill flip="none" rotWithShape="1">
              <a:gsLst>
                <a:gs pos="10000">
                  <a:srgbClr val="CC66FF"/>
                </a:gs>
                <a:gs pos="75000">
                  <a:srgbClr val="002060"/>
                </a:gs>
              </a:gsLst>
              <a:path path="circle">
                <a:fillToRect l="50000" t="50000" r="50000" b="50000"/>
              </a:path>
              <a:tileRect/>
            </a:gradFill>
          </p:spPr>
        </p:pic>
        <p:sp>
          <p:nvSpPr>
            <p:cNvPr id="54" name="TextBox 53"/>
            <p:cNvSpPr txBox="1"/>
            <p:nvPr/>
          </p:nvSpPr>
          <p:spPr>
            <a:xfrm>
              <a:off x="14357239" y="4962266"/>
              <a:ext cx="2343313" cy="2031325"/>
            </a:xfrm>
            <a:prstGeom prst="rect">
              <a:avLst/>
            </a:prstGeom>
            <a:noFill/>
          </p:spPr>
          <p:txBody>
            <a:bodyPr wrap="square" rtlCol="0">
              <a:spAutoFit/>
            </a:bodyPr>
            <a:lstStyle/>
            <a:p>
              <a:pPr algn="ctr"/>
              <a:r>
                <a:rPr lang="en-US" dirty="0" smtClean="0">
                  <a:solidFill>
                    <a:schemeClr val="bg1"/>
                  </a:solidFill>
                </a:rPr>
                <a:t>The SPCPS can resolve the O</a:t>
              </a:r>
              <a:r>
                <a:rPr lang="en-US" baseline="-25000" dirty="0" smtClean="0">
                  <a:solidFill>
                    <a:schemeClr val="bg1"/>
                  </a:solidFill>
                </a:rPr>
                <a:t>2</a:t>
              </a:r>
              <a:r>
                <a:rPr lang="en-US" dirty="0" smtClean="0">
                  <a:solidFill>
                    <a:schemeClr val="bg1"/>
                  </a:solidFill>
                </a:rPr>
                <a:t>-A band biosignature in ~10</a:t>
              </a:r>
              <a:r>
                <a:rPr lang="en-US" baseline="30000" dirty="0" smtClean="0">
                  <a:solidFill>
                    <a:schemeClr val="bg1"/>
                  </a:solidFill>
                </a:rPr>
                <a:t>3</a:t>
              </a:r>
              <a:r>
                <a:rPr lang="en-US" dirty="0" smtClean="0">
                  <a:solidFill>
                    <a:schemeClr val="bg1"/>
                  </a:solidFill>
                </a:rPr>
                <a:t> hours. The preliminary design is compact and simple. The SPCPS is a promising instrument that will be further investigated.</a:t>
              </a:r>
              <a:endParaRPr lang="en-US" dirty="0">
                <a:solidFill>
                  <a:schemeClr val="bg1"/>
                </a:solidFill>
              </a:endParaRPr>
            </a:p>
          </p:txBody>
        </p:sp>
      </p:grpSp>
    </p:spTree>
    <p:extLst>
      <p:ext uri="{BB962C8B-B14F-4D97-AF65-F5344CB8AC3E}">
        <p14:creationId xmlns:p14="http://schemas.microsoft.com/office/powerpoint/2010/main" val="129734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5" name="Slide Number Placeholder 4"/>
          <p:cNvSpPr>
            <a:spLocks noGrp="1"/>
          </p:cNvSpPr>
          <p:nvPr>
            <p:ph type="sldNum" sz="quarter" idx="12"/>
          </p:nvPr>
        </p:nvSpPr>
        <p:spPr/>
        <p:txBody>
          <a:bodyPr/>
          <a:lstStyle/>
          <a:p>
            <a:fld id="{97EEAD57-C313-46C1-9911-8FCD684D755A}" type="slidenum">
              <a:rPr lang="en-US" smtClean="0"/>
              <a:pPr/>
              <a:t>34</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6620" y="1690688"/>
            <a:ext cx="5401288" cy="3931920"/>
          </a:xfrm>
          <a:prstGeom prst="rect">
            <a:avLst/>
          </a:prstGeom>
        </p:spPr>
      </p:pic>
      <p:sp>
        <p:nvSpPr>
          <p:cNvPr id="7" name="TextBox 6"/>
          <p:cNvSpPr txBox="1"/>
          <p:nvPr/>
        </p:nvSpPr>
        <p:spPr>
          <a:xfrm>
            <a:off x="1516620" y="5813429"/>
            <a:ext cx="2058577" cy="369332"/>
          </a:xfrm>
          <a:prstGeom prst="rect">
            <a:avLst/>
          </a:prstGeom>
          <a:noFill/>
        </p:spPr>
        <p:txBody>
          <a:bodyPr wrap="none" rtlCol="0">
            <a:spAutoFit/>
          </a:bodyPr>
          <a:lstStyle/>
          <a:p>
            <a:r>
              <a:rPr lang="en-US" dirty="0" smtClean="0">
                <a:solidFill>
                  <a:schemeClr val="bg1"/>
                </a:solidFill>
              </a:rPr>
              <a:t>Source: </a:t>
            </a:r>
            <a:r>
              <a:rPr lang="en-US" dirty="0">
                <a:solidFill>
                  <a:schemeClr val="bg1"/>
                </a:solidFill>
              </a:rPr>
              <a:t>J</a:t>
            </a:r>
            <a:r>
              <a:rPr lang="en-US" dirty="0" smtClean="0">
                <a:solidFill>
                  <a:schemeClr val="bg1"/>
                </a:solidFill>
              </a:rPr>
              <a:t>ustin Gallagher</a:t>
            </a:r>
            <a:endParaRPr lang="en-US" dirty="0">
              <a:solidFill>
                <a:schemeClr val="bg1"/>
              </a:solidFill>
            </a:endParaRPr>
          </a:p>
        </p:txBody>
      </p:sp>
      <p:pic>
        <p:nvPicPr>
          <p:cNvPr id="3" name="Picture 2"/>
          <p:cNvPicPr>
            <a:picLocks noChangeAspect="1"/>
          </p:cNvPicPr>
          <p:nvPr/>
        </p:nvPicPr>
        <p:blipFill>
          <a:blip r:embed="rId4"/>
          <a:stretch>
            <a:fillRect/>
          </a:stretch>
        </p:blipFill>
        <p:spPr>
          <a:xfrm>
            <a:off x="7825776" y="1690686"/>
            <a:ext cx="2033752" cy="3931920"/>
          </a:xfrm>
          <a:prstGeom prst="rect">
            <a:avLst/>
          </a:prstGeom>
        </p:spPr>
      </p:pic>
      <p:sp>
        <p:nvSpPr>
          <p:cNvPr id="8" name="Rectangle 7"/>
          <p:cNvSpPr/>
          <p:nvPr/>
        </p:nvSpPr>
        <p:spPr>
          <a:xfrm>
            <a:off x="7721600" y="1600200"/>
            <a:ext cx="2247900" cy="4213229"/>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297426" y="2821186"/>
            <a:ext cx="1186543" cy="369332"/>
          </a:xfrm>
          <a:prstGeom prst="rect">
            <a:avLst/>
          </a:prstGeom>
          <a:noFill/>
        </p:spPr>
        <p:txBody>
          <a:bodyPr wrap="none" rtlCol="0">
            <a:spAutoFit/>
          </a:bodyPr>
          <a:lstStyle/>
          <a:p>
            <a:r>
              <a:rPr lang="en-US" dirty="0" smtClean="0">
                <a:solidFill>
                  <a:schemeClr val="bg1"/>
                </a:solidFill>
              </a:rPr>
              <a:t>PSPSPSPSPS</a:t>
            </a:r>
            <a:endParaRPr lang="en-US" dirty="0">
              <a:solidFill>
                <a:schemeClr val="bg1"/>
              </a:solidFill>
            </a:endParaRPr>
          </a:p>
        </p:txBody>
      </p:sp>
      <p:sp>
        <p:nvSpPr>
          <p:cNvPr id="10" name="TextBox 9"/>
          <p:cNvSpPr txBox="1"/>
          <p:nvPr/>
        </p:nvSpPr>
        <p:spPr>
          <a:xfrm>
            <a:off x="8549900" y="4948555"/>
            <a:ext cx="681597" cy="369332"/>
          </a:xfrm>
          <a:prstGeom prst="rect">
            <a:avLst/>
          </a:prstGeom>
          <a:noFill/>
        </p:spPr>
        <p:txBody>
          <a:bodyPr wrap="none" rtlCol="0">
            <a:spAutoFit/>
          </a:bodyPr>
          <a:lstStyle/>
          <a:p>
            <a:r>
              <a:rPr lang="en-US" dirty="0" smtClean="0">
                <a:solidFill>
                  <a:schemeClr val="bg1"/>
                </a:solidFill>
              </a:rPr>
              <a:t>SPCPS</a:t>
            </a:r>
            <a:endParaRPr lang="en-US" dirty="0">
              <a:solidFill>
                <a:schemeClr val="bg1"/>
              </a:solidFill>
            </a:endParaRPr>
          </a:p>
        </p:txBody>
      </p:sp>
      <p:sp>
        <p:nvSpPr>
          <p:cNvPr id="12" name="TextBox 11"/>
          <p:cNvSpPr txBox="1"/>
          <p:nvPr/>
        </p:nvSpPr>
        <p:spPr>
          <a:xfrm>
            <a:off x="7721600" y="5813429"/>
            <a:ext cx="1864613" cy="369332"/>
          </a:xfrm>
          <a:prstGeom prst="rect">
            <a:avLst/>
          </a:prstGeom>
          <a:noFill/>
        </p:spPr>
        <p:txBody>
          <a:bodyPr wrap="none" rtlCol="0">
            <a:spAutoFit/>
          </a:bodyPr>
          <a:lstStyle/>
          <a:p>
            <a:r>
              <a:rPr lang="en-US" dirty="0" smtClean="0">
                <a:solidFill>
                  <a:schemeClr val="bg1"/>
                </a:solidFill>
              </a:rPr>
              <a:t>Source: this one is me</a:t>
            </a:r>
            <a:endParaRPr lang="en-US" dirty="0">
              <a:solidFill>
                <a:schemeClr val="bg1"/>
              </a:solidFill>
            </a:endParaRPr>
          </a:p>
        </p:txBody>
      </p:sp>
    </p:spTree>
    <p:extLst>
      <p:ext uri="{BB962C8B-B14F-4D97-AF65-F5344CB8AC3E}">
        <p14:creationId xmlns:p14="http://schemas.microsoft.com/office/powerpoint/2010/main" val="32125115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Introduction</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4</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422703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50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par>
                          <p:cTn id="8" fill="hold">
                            <p:stCondLst>
                              <p:cond delay="1000"/>
                            </p:stCondLst>
                            <p:childTnLst>
                              <p:par>
                                <p:cTn id="9" presetID="26" presetClass="emph" presetSubtype="0" fill="hold" nodeType="afterEffect">
                                  <p:stCondLst>
                                    <p:cond delay="500"/>
                                  </p:stCondLst>
                                  <p:childTnLst>
                                    <p:animEffect transition="out" filter="fade">
                                      <p:cBhvr>
                                        <p:cTn id="10" dur="500" tmFilter="0, 0; .2, .5; .8, .5; 1, 0"/>
                                        <p:tgtEl>
                                          <p:spTgt spid="8"/>
                                        </p:tgtEl>
                                      </p:cBhvr>
                                    </p:animEffect>
                                    <p:animScale>
                                      <p:cBhvr>
                                        <p:cTn id="11"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5</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Introduction</a:t>
            </a:r>
            <a:endParaRPr lang="en-US" dirty="0"/>
          </a:p>
        </p:txBody>
      </p:sp>
      <p:grpSp>
        <p:nvGrpSpPr>
          <p:cNvPr id="6" name="Group 5"/>
          <p:cNvGrpSpPr/>
          <p:nvPr/>
        </p:nvGrpSpPr>
        <p:grpSpPr>
          <a:xfrm>
            <a:off x="1066800" y="1983105"/>
            <a:ext cx="2349500" cy="4173220"/>
            <a:chOff x="1066800" y="1983105"/>
            <a:chExt cx="2349500" cy="4173220"/>
          </a:xfrm>
        </p:grpSpPr>
        <p:sp>
          <p:nvSpPr>
            <p:cNvPr id="2" name="Rounded Rectangle 1"/>
            <p:cNvSpPr/>
            <p:nvPr/>
          </p:nvSpPr>
          <p:spPr>
            <a:xfrm>
              <a:off x="1066800"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327150" y="209359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66800" y="3945667"/>
              <a:ext cx="2349500" cy="2123658"/>
            </a:xfrm>
            <a:prstGeom prst="rect">
              <a:avLst/>
            </a:prstGeom>
            <a:noFill/>
          </p:spPr>
          <p:txBody>
            <a:bodyPr wrap="square" rtlCol="0">
              <a:spAutoFit/>
            </a:bodyPr>
            <a:lstStyle/>
            <a:p>
              <a:pPr algn="ctr"/>
              <a:r>
                <a:rPr lang="en-US" sz="2200" dirty="0" smtClean="0">
                  <a:solidFill>
                    <a:schemeClr val="bg1"/>
                  </a:solidFill>
                </a:rPr>
                <a:t>NASA plans to launch New Great Observatories, and prioritizes the Habitable Worlds Observatory (HWO).</a:t>
              </a:r>
              <a:endParaRPr lang="en-US" sz="2200" dirty="0">
                <a:solidFill>
                  <a:schemeClr val="bg1"/>
                </a:solidFill>
              </a:endParaRPr>
            </a:p>
          </p:txBody>
        </p:sp>
        <p:pic>
          <p:nvPicPr>
            <p:cNvPr id="29" name="Picture 2" descr="The NASA insignia. A blue circle with the word NASA in white across the blue circle. There is also a red vector across the blue circl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56" b="97182" l="3304" r="100000">
                          <a14:foregroundMark x1="18778" y1="45430" x2="70540" y2="74983"/>
                          <a14:foregroundMark x1="25220" y1="66254" x2="37390" y2="18419"/>
                          <a14:foregroundMark x1="27533" y1="25086" x2="56388" y2="24261"/>
                          <a14:foregroundMark x1="63932" y1="20275" x2="80947" y2="57595"/>
                          <a14:foregroundMark x1="19879" y1="63368" x2="20264" y2="39107"/>
                          <a14:foregroundMark x1="36674" y1="57732" x2="39868" y2="43918"/>
                          <a14:foregroundMark x1="42015" y1="43230" x2="49449" y2="61168"/>
                          <a14:foregroundMark x1="45044" y1="65086" x2="48623" y2="70378"/>
                          <a14:foregroundMark x1="68062" y1="74502" x2="67896" y2="28316"/>
                          <a14:foregroundMark x1="48073" y1="41168" x2="83535" y2="57045"/>
                          <a14:foregroundMark x1="55452" y1="61168" x2="76817" y2="42337"/>
                          <a14:foregroundMark x1="52974" y1="40619" x2="66024" y2="53608"/>
                          <a14:foregroundMark x1="52148" y1="52784" x2="61068" y2="43230"/>
                          <a14:foregroundMark x1="46696" y1="26117" x2="59141" y2="39588"/>
                          <a14:foregroundMark x1="96641" y1="9347" x2="96641" y2="9347"/>
                        </a14:backgroundRemoval>
                      </a14:imgEffect>
                    </a14:imgLayer>
                  </a14:imgProps>
                </a:ext>
                <a:ext uri="{28A0092B-C50C-407E-A947-70E740481C1C}">
                  <a14:useLocalDpi xmlns:a14="http://schemas.microsoft.com/office/drawing/2010/main" val="0"/>
                </a:ext>
              </a:extLst>
            </a:blip>
            <a:srcRect/>
            <a:stretch>
              <a:fillRect/>
            </a:stretch>
          </p:blipFill>
          <p:spPr bwMode="auto">
            <a:xfrm>
              <a:off x="1156865" y="2115024"/>
              <a:ext cx="2229045" cy="17859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52"/>
          <p:cNvGrpSpPr/>
          <p:nvPr/>
        </p:nvGrpSpPr>
        <p:grpSpPr>
          <a:xfrm>
            <a:off x="3585934" y="1983105"/>
            <a:ext cx="2349501" cy="4173220"/>
            <a:chOff x="3585934" y="1983105"/>
            <a:chExt cx="2349501" cy="4173220"/>
          </a:xfrm>
        </p:grpSpPr>
        <p:sp>
          <p:nvSpPr>
            <p:cNvPr id="8" name="Rounded Rectangle 7"/>
            <p:cNvSpPr/>
            <p:nvPr/>
          </p:nvSpPr>
          <p:spPr>
            <a:xfrm>
              <a:off x="3585935"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846285" y="2116867"/>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585934" y="3945667"/>
              <a:ext cx="2349501" cy="2123658"/>
            </a:xfrm>
            <a:prstGeom prst="rect">
              <a:avLst/>
            </a:prstGeom>
            <a:noFill/>
          </p:spPr>
          <p:txBody>
            <a:bodyPr wrap="square" rtlCol="0">
              <a:spAutoFit/>
            </a:bodyPr>
            <a:lstStyle/>
            <a:p>
              <a:pPr algn="ctr"/>
              <a:r>
                <a:rPr lang="en-US" sz="2200" dirty="0" smtClean="0">
                  <a:solidFill>
                    <a:schemeClr val="bg1"/>
                  </a:solidFill>
                </a:rPr>
                <a:t>One of the main objectives of HWO is to directly image terrestrial exoplanets and obtain their spectra.</a:t>
              </a:r>
              <a:endParaRPr lang="en-US" sz="2200" dirty="0">
                <a:solidFill>
                  <a:schemeClr val="bg1"/>
                </a:solidFill>
              </a:endParaRPr>
            </a:p>
          </p:txBody>
        </p:sp>
        <p:pic>
          <p:nvPicPr>
            <p:cNvPr id="34" name="Picture 33"/>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5300"/>
                      </a14:imgEffect>
                      <a14:imgEffect>
                        <a14:saturation sat="200000"/>
                      </a14:imgEffect>
                      <a14:imgEffect>
                        <a14:brightnessContrast bright="40000" contrast="20000"/>
                      </a14:imgEffect>
                    </a14:imgLayer>
                  </a14:imgProps>
                </a:ext>
                <a:ext uri="{28A0092B-C50C-407E-A947-70E740481C1C}">
                  <a14:useLocalDpi xmlns:a14="http://schemas.microsoft.com/office/drawing/2010/main" val="0"/>
                </a:ext>
              </a:extLst>
            </a:blip>
            <a:srcRect l="27500" t="2937" r="27500" b="2938"/>
            <a:stretch>
              <a:fillRect/>
            </a:stretch>
          </p:blipFill>
          <p:spPr>
            <a:xfrm>
              <a:off x="3926773" y="2187830"/>
              <a:ext cx="1686875" cy="1686875"/>
            </a:xfrm>
            <a:custGeom>
              <a:avLst/>
              <a:gdLst>
                <a:gd name="connsiteX0" fmla="*/ 2743200 w 5486400"/>
                <a:gd name="connsiteY0" fmla="*/ 0 h 5486400"/>
                <a:gd name="connsiteX1" fmla="*/ 5486400 w 5486400"/>
                <a:gd name="connsiteY1" fmla="*/ 2743200 h 5486400"/>
                <a:gd name="connsiteX2" fmla="*/ 2743200 w 5486400"/>
                <a:gd name="connsiteY2" fmla="*/ 5486400 h 5486400"/>
                <a:gd name="connsiteX3" fmla="*/ 0 w 5486400"/>
                <a:gd name="connsiteY3" fmla="*/ 2743200 h 5486400"/>
                <a:gd name="connsiteX4" fmla="*/ 2743200 w 5486400"/>
                <a:gd name="connsiteY4" fmla="*/ 0 h 548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5486400">
                  <a:moveTo>
                    <a:pt x="2743200" y="0"/>
                  </a:moveTo>
                  <a:cubicBezTo>
                    <a:pt x="4258228" y="0"/>
                    <a:pt x="5486400" y="1228172"/>
                    <a:pt x="5486400" y="2743200"/>
                  </a:cubicBezTo>
                  <a:cubicBezTo>
                    <a:pt x="5486400" y="4258228"/>
                    <a:pt x="4258228" y="5486400"/>
                    <a:pt x="2743200" y="5486400"/>
                  </a:cubicBezTo>
                  <a:cubicBezTo>
                    <a:pt x="1228172" y="5486400"/>
                    <a:pt x="0" y="4258228"/>
                    <a:pt x="0" y="2743200"/>
                  </a:cubicBezTo>
                  <a:cubicBezTo>
                    <a:pt x="0" y="1228172"/>
                    <a:pt x="1228172" y="0"/>
                    <a:pt x="2743200" y="0"/>
                  </a:cubicBezTo>
                  <a:close/>
                </a:path>
              </a:pathLst>
            </a:custGeom>
          </p:spPr>
        </p:pic>
      </p:grpSp>
      <p:grpSp>
        <p:nvGrpSpPr>
          <p:cNvPr id="54" name="Group 53"/>
          <p:cNvGrpSpPr/>
          <p:nvPr/>
        </p:nvGrpSpPr>
        <p:grpSpPr>
          <a:xfrm>
            <a:off x="6105070" y="640080"/>
            <a:ext cx="2368553" cy="5516245"/>
            <a:chOff x="6105070" y="640080"/>
            <a:chExt cx="2368553" cy="5516245"/>
          </a:xfrm>
        </p:grpSpPr>
        <p:sp>
          <p:nvSpPr>
            <p:cNvPr id="10" name="Rounded Rectangle 9"/>
            <p:cNvSpPr/>
            <p:nvPr/>
          </p:nvSpPr>
          <p:spPr>
            <a:xfrm>
              <a:off x="6105070" y="640080"/>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6124123" y="2593523"/>
              <a:ext cx="2349500" cy="3477875"/>
            </a:xfrm>
            <a:prstGeom prst="rect">
              <a:avLst/>
            </a:prstGeom>
            <a:noFill/>
          </p:spPr>
          <p:txBody>
            <a:bodyPr wrap="square" rtlCol="0">
              <a:spAutoFit/>
            </a:bodyPr>
            <a:lstStyle/>
            <a:p>
              <a:pPr algn="ctr"/>
              <a:r>
                <a:rPr lang="en-US" sz="2200" dirty="0" smtClean="0">
                  <a:solidFill>
                    <a:schemeClr val="bg1"/>
                  </a:solidFill>
                </a:rPr>
                <a:t>Direct imaging requires suppression of starlight. One way to do this using a coronagraph and/or starshade. Direct imaging also requires  sensitive detectors. Spectrographs are needed for spectra.</a:t>
              </a:r>
              <a:endParaRPr lang="en-US" sz="2200" dirty="0">
                <a:solidFill>
                  <a:schemeClr val="bg1"/>
                </a:solidFill>
              </a:endParaRPr>
            </a:p>
          </p:txBody>
        </p:sp>
        <p:sp>
          <p:nvSpPr>
            <p:cNvPr id="32" name="Oval 31"/>
            <p:cNvSpPr/>
            <p:nvPr/>
          </p:nvSpPr>
          <p:spPr>
            <a:xfrm>
              <a:off x="6365420" y="76472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 descr="https://images.squarespace-cdn.com/content/v1/570e9002d210b8aaab6c6a3b/1618273769328-57P109AP9FIL3EQKOM51/new_great_observatories.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337" r="27573"/>
            <a:stretch/>
          </p:blipFill>
          <p:spPr bwMode="auto">
            <a:xfrm>
              <a:off x="6393128" y="781024"/>
              <a:ext cx="1759097" cy="17961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oup 58"/>
          <p:cNvGrpSpPr/>
          <p:nvPr/>
        </p:nvGrpSpPr>
        <p:grpSpPr>
          <a:xfrm>
            <a:off x="8610600" y="640080"/>
            <a:ext cx="2349500" cy="5516245"/>
            <a:chOff x="8610600" y="640080"/>
            <a:chExt cx="2349500" cy="5516245"/>
          </a:xfrm>
        </p:grpSpPr>
        <p:sp>
          <p:nvSpPr>
            <p:cNvPr id="11" name="Rounded Rectangle 10"/>
            <p:cNvSpPr/>
            <p:nvPr/>
          </p:nvSpPr>
          <p:spPr>
            <a:xfrm>
              <a:off x="8610600" y="640080"/>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8884555" y="781024"/>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8610600" y="2593523"/>
              <a:ext cx="2349500" cy="3477875"/>
            </a:xfrm>
            <a:prstGeom prst="rect">
              <a:avLst/>
            </a:prstGeom>
            <a:noFill/>
          </p:spPr>
          <p:txBody>
            <a:bodyPr wrap="square" rtlCol="0">
              <a:spAutoFit/>
            </a:bodyPr>
            <a:lstStyle/>
            <a:p>
              <a:pPr algn="ctr"/>
              <a:r>
                <a:rPr lang="en-US" sz="2200" dirty="0" smtClean="0">
                  <a:solidFill>
                    <a:schemeClr val="bg1"/>
                  </a:solidFill>
                </a:rPr>
                <a:t>We propose to combine CMOS single photon counting detectors (SPCD) with astrophotonic spectrographs (APS). We aim to provide a compact and sensitive instrument for space applications.</a:t>
              </a:r>
              <a:endParaRPr lang="en-US" sz="2200" dirty="0">
                <a:solidFill>
                  <a:schemeClr val="bg1"/>
                </a:solidFill>
              </a:endParaRPr>
            </a:p>
          </p:txBody>
        </p:sp>
        <p:pic>
          <p:nvPicPr>
            <p:cNvPr id="55" name="Picture 54"/>
            <p:cNvPicPr>
              <a:picLocks noChangeAspect="1"/>
            </p:cNvPicPr>
            <p:nvPr/>
          </p:nvPicPr>
          <p:blipFill rotWithShape="1">
            <a:blip r:embed="rId8" cstate="print">
              <a:extLst>
                <a:ext uri="{28A0092B-C50C-407E-A947-70E740481C1C}">
                  <a14:useLocalDpi xmlns:a14="http://schemas.microsoft.com/office/drawing/2010/main" val="0"/>
                </a:ext>
              </a:extLst>
            </a:blip>
            <a:srcRect l="140" t="7962" r="-5" b="25371"/>
            <a:stretch/>
          </p:blipFill>
          <p:spPr>
            <a:xfrm>
              <a:off x="8953135" y="848462"/>
              <a:ext cx="1691640" cy="1693924"/>
            </a:xfrm>
            <a:custGeom>
              <a:avLst/>
              <a:gdLst>
                <a:gd name="connsiteX0" fmla="*/ 2279833 w 4565833"/>
                <a:gd name="connsiteY0" fmla="*/ 0 h 4572000"/>
                <a:gd name="connsiteX1" fmla="*/ 4565833 w 4565833"/>
                <a:gd name="connsiteY1" fmla="*/ 2286000 h 4572000"/>
                <a:gd name="connsiteX2" fmla="*/ 2279833 w 4565833"/>
                <a:gd name="connsiteY2" fmla="*/ 4572000 h 4572000"/>
                <a:gd name="connsiteX3" fmla="*/ 5636 w 4565833"/>
                <a:gd name="connsiteY3" fmla="*/ 2519730 h 4572000"/>
                <a:gd name="connsiteX4" fmla="*/ 0 w 4565833"/>
                <a:gd name="connsiteY4" fmla="*/ 2408130 h 4572000"/>
                <a:gd name="connsiteX5" fmla="*/ 0 w 4565833"/>
                <a:gd name="connsiteY5" fmla="*/ 2163870 h 4572000"/>
                <a:gd name="connsiteX6" fmla="*/ 5636 w 4565833"/>
                <a:gd name="connsiteY6" fmla="*/ 2052270 h 4572000"/>
                <a:gd name="connsiteX7" fmla="*/ 2279833 w 4565833"/>
                <a:gd name="connsiteY7"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5833" h="4572000">
                  <a:moveTo>
                    <a:pt x="2279833" y="0"/>
                  </a:moveTo>
                  <a:cubicBezTo>
                    <a:pt x="3542356" y="0"/>
                    <a:pt x="4565833" y="1023477"/>
                    <a:pt x="4565833" y="2286000"/>
                  </a:cubicBezTo>
                  <a:cubicBezTo>
                    <a:pt x="4565833" y="3548523"/>
                    <a:pt x="3542356" y="4572000"/>
                    <a:pt x="2279833" y="4572000"/>
                  </a:cubicBezTo>
                  <a:cubicBezTo>
                    <a:pt x="1096218" y="4572000"/>
                    <a:pt x="122702" y="3672460"/>
                    <a:pt x="5636" y="2519730"/>
                  </a:cubicBezTo>
                  <a:lnTo>
                    <a:pt x="0" y="2408130"/>
                  </a:lnTo>
                  <a:lnTo>
                    <a:pt x="0" y="2163870"/>
                  </a:lnTo>
                  <a:lnTo>
                    <a:pt x="5636" y="2052270"/>
                  </a:lnTo>
                  <a:cubicBezTo>
                    <a:pt x="122702" y="899541"/>
                    <a:pt x="1096218" y="0"/>
                    <a:pt x="2279833" y="0"/>
                  </a:cubicBezTo>
                  <a:close/>
                </a:path>
              </a:pathLst>
            </a:custGeom>
          </p:spPr>
        </p:pic>
      </p:grpSp>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298967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6"/>
                                        </p:tgtEl>
                                        <p:attrNameLst>
                                          <p:attrName>style.opacity</p:attrName>
                                        </p:attrNameLst>
                                      </p:cBhvr>
                                      <p:to>
                                        <p:strVal val="0.4"/>
                                      </p:to>
                                    </p:set>
                                    <p:animEffect filter="image" prLst="opacity: 0.4">
                                      <p:cBhvr rctx="IE">
                                        <p:cTn id="9" dur="indefinite"/>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4"/>
                                        </p:tgtEl>
                                        <p:attrNameLst>
                                          <p:attrName>style.visibility</p:attrName>
                                        </p:attrNameLst>
                                      </p:cBhvr>
                                      <p:to>
                                        <p:strVal val="visible"/>
                                      </p:to>
                                    </p:set>
                                  </p:childTnLst>
                                </p:cTn>
                              </p:par>
                              <p:par>
                                <p:cTn id="14" presetID="9" presetClass="emph" presetSubtype="0" nodeType="withEffect">
                                  <p:stCondLst>
                                    <p:cond delay="0"/>
                                  </p:stCondLst>
                                  <p:childTnLst>
                                    <p:set>
                                      <p:cBhvr rctx="PPT">
                                        <p:cTn id="15" dur="indefinite"/>
                                        <p:tgtEl>
                                          <p:spTgt spid="53"/>
                                        </p:tgtEl>
                                        <p:attrNameLst>
                                          <p:attrName>style.opacity</p:attrName>
                                        </p:attrNameLst>
                                      </p:cBhvr>
                                      <p:to>
                                        <p:strVal val="0.4"/>
                                      </p:to>
                                    </p:set>
                                    <p:animEffect filter="image" prLst="opacity: 0.4">
                                      <p:cBhvr rctx="IE">
                                        <p:cTn id="16" dur="indefinite"/>
                                        <p:tgtEl>
                                          <p:spTgt spid="5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par>
                                <p:cTn id="21" presetID="9" presetClass="emph" presetSubtype="0" nodeType="withEffect">
                                  <p:stCondLst>
                                    <p:cond delay="0"/>
                                  </p:stCondLst>
                                  <p:childTnLst>
                                    <p:set>
                                      <p:cBhvr rctx="PPT">
                                        <p:cTn id="22" dur="indefinite"/>
                                        <p:tgtEl>
                                          <p:spTgt spid="54"/>
                                        </p:tgtEl>
                                        <p:attrNameLst>
                                          <p:attrName>style.opacity</p:attrName>
                                        </p:attrNameLst>
                                      </p:cBhvr>
                                      <p:to>
                                        <p:strVal val="0.4"/>
                                      </p:to>
                                    </p:set>
                                    <p:animEffect filter="image" prLst="opacity: 0.4">
                                      <p:cBhvr rctx="IE">
                                        <p:cTn id="23" dur="indefinite"/>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6</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Introduction</a:t>
            </a:r>
            <a:endParaRPr lang="en-US" dirty="0"/>
          </a:p>
        </p:txBody>
      </p:sp>
      <p:grpSp>
        <p:nvGrpSpPr>
          <p:cNvPr id="23" name="Group 22"/>
          <p:cNvGrpSpPr/>
          <p:nvPr/>
        </p:nvGrpSpPr>
        <p:grpSpPr>
          <a:xfrm>
            <a:off x="8610600" y="640080"/>
            <a:ext cx="2363105" cy="5516245"/>
            <a:chOff x="8610600" y="640080"/>
            <a:chExt cx="2363105" cy="5516245"/>
          </a:xfrm>
        </p:grpSpPr>
        <p:sp>
          <p:nvSpPr>
            <p:cNvPr id="24" name="Rounded Rectangle 23"/>
            <p:cNvSpPr/>
            <p:nvPr/>
          </p:nvSpPr>
          <p:spPr>
            <a:xfrm>
              <a:off x="8610600" y="640080"/>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624205" y="2593110"/>
              <a:ext cx="2349500" cy="3477875"/>
            </a:xfrm>
            <a:prstGeom prst="rect">
              <a:avLst/>
            </a:prstGeom>
            <a:noFill/>
          </p:spPr>
          <p:txBody>
            <a:bodyPr wrap="square" rtlCol="0">
              <a:spAutoFit/>
            </a:bodyPr>
            <a:lstStyle/>
            <a:p>
              <a:pPr algn="ctr"/>
              <a:r>
                <a:rPr lang="en-US" sz="2200" dirty="0">
                  <a:solidFill>
                    <a:schemeClr val="bg1"/>
                  </a:solidFill>
                </a:rPr>
                <a:t>Photosynthesis is responsible for modern oxygen levels. </a:t>
              </a:r>
              <a:endParaRPr lang="en-US" sz="2200" dirty="0" smtClean="0">
                <a:solidFill>
                  <a:schemeClr val="bg1"/>
                </a:solidFill>
              </a:endParaRPr>
            </a:p>
            <a:p>
              <a:pPr algn="ctr"/>
              <a:r>
                <a:rPr lang="en-US" sz="2200" dirty="0" smtClean="0">
                  <a:solidFill>
                    <a:schemeClr val="bg1"/>
                  </a:solidFill>
                </a:rPr>
                <a:t>The </a:t>
              </a:r>
              <a:r>
                <a:rPr lang="en-US" sz="2200" dirty="0">
                  <a:solidFill>
                    <a:schemeClr val="bg1"/>
                  </a:solidFill>
                </a:rPr>
                <a:t>O</a:t>
              </a:r>
              <a:r>
                <a:rPr lang="en-US" sz="2200" baseline="-25000" dirty="0">
                  <a:solidFill>
                    <a:schemeClr val="bg1"/>
                  </a:solidFill>
                </a:rPr>
                <a:t>2</a:t>
              </a:r>
              <a:r>
                <a:rPr lang="en-US" sz="2200" dirty="0">
                  <a:solidFill>
                    <a:schemeClr val="bg1"/>
                  </a:solidFill>
                </a:rPr>
                <a:t>-A band biosignature at 760nm indicates the presence of oxygen in the Earth’s atmosphere</a:t>
              </a:r>
              <a:r>
                <a:rPr lang="en-US" sz="2200" dirty="0" smtClean="0">
                  <a:solidFill>
                    <a:schemeClr val="bg1"/>
                  </a:solidFill>
                </a:rPr>
                <a:t>. This project focuses on its detectability.</a:t>
              </a:r>
              <a:endParaRPr lang="en-US" sz="2200" dirty="0">
                <a:solidFill>
                  <a:schemeClr val="bg1"/>
                </a:solidFill>
              </a:endParaRPr>
            </a:p>
          </p:txBody>
        </p:sp>
      </p:grpSp>
      <p:sp>
        <p:nvSpPr>
          <p:cNvPr id="37" name="Oval 36"/>
          <p:cNvSpPr/>
          <p:nvPr/>
        </p:nvSpPr>
        <p:spPr>
          <a:xfrm>
            <a:off x="8884555" y="781024"/>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https://media.npr.org/assets/img/2015/02/03/globe_west_2048_sq-f2e6376a6efa8ba122eefe74e26a09cce43722a8.jpg"/>
          <p:cNvPicPr>
            <a:picLocks noChangeAspect="1" noChangeArrowheads="1"/>
          </p:cNvPicPr>
          <p:nvPr/>
        </p:nvPicPr>
        <p:blipFill>
          <a:blip r:embed="rId3" cstate="print">
            <a:clrChange>
              <a:clrFrom>
                <a:srgbClr val="000000"/>
              </a:clrFrom>
              <a:clrTo>
                <a:srgbClr val="000000">
                  <a:alpha val="0"/>
                </a:srgbClr>
              </a:clrTo>
            </a:clrChange>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l="6098" t="6098" r="6098" b="6098"/>
          <a:stretch>
            <a:fillRect/>
          </a:stretch>
        </p:blipFill>
        <p:spPr bwMode="auto">
          <a:xfrm>
            <a:off x="8953135" y="849604"/>
            <a:ext cx="1691640" cy="1691640"/>
          </a:xfrm>
          <a:custGeom>
            <a:avLst/>
            <a:gdLst>
              <a:gd name="connsiteX0" fmla="*/ 822960 w 1645920"/>
              <a:gd name="connsiteY0" fmla="*/ 0 h 1645920"/>
              <a:gd name="connsiteX1" fmla="*/ 1645920 w 1645920"/>
              <a:gd name="connsiteY1" fmla="*/ 822960 h 1645920"/>
              <a:gd name="connsiteX2" fmla="*/ 822960 w 1645920"/>
              <a:gd name="connsiteY2" fmla="*/ 1645920 h 1645920"/>
              <a:gd name="connsiteX3" fmla="*/ 0 w 1645920"/>
              <a:gd name="connsiteY3" fmla="*/ 822960 h 1645920"/>
              <a:gd name="connsiteX4" fmla="*/ 822960 w 1645920"/>
              <a:gd name="connsiteY4" fmla="*/ 0 h 164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1066800" y="1676761"/>
            <a:ext cx="6709458" cy="4479564"/>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
        <p:nvSpPr>
          <p:cNvPr id="2" name="Rectangle 1"/>
          <p:cNvSpPr/>
          <p:nvPr/>
        </p:nvSpPr>
        <p:spPr>
          <a:xfrm>
            <a:off x="5486400" y="3283527"/>
            <a:ext cx="399011" cy="2286000"/>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205645" y="2914195"/>
            <a:ext cx="960519" cy="369332"/>
          </a:xfrm>
          <a:prstGeom prst="rect">
            <a:avLst/>
          </a:prstGeom>
          <a:noFill/>
        </p:spPr>
        <p:txBody>
          <a:bodyPr wrap="none" rtlCol="0">
            <a:spAutoFit/>
          </a:bodyPr>
          <a:lstStyle/>
          <a:p>
            <a:r>
              <a:rPr lang="en-US" dirty="0" smtClean="0">
                <a:solidFill>
                  <a:srgbClr val="FF00FF"/>
                </a:solidFill>
              </a:rPr>
              <a:t>O</a:t>
            </a:r>
            <a:r>
              <a:rPr lang="en-US" baseline="-25000" dirty="0" smtClean="0">
                <a:solidFill>
                  <a:srgbClr val="FF00FF"/>
                </a:solidFill>
              </a:rPr>
              <a:t>2</a:t>
            </a:r>
            <a:r>
              <a:rPr lang="en-US" dirty="0" smtClean="0">
                <a:solidFill>
                  <a:srgbClr val="FF00FF"/>
                </a:solidFill>
              </a:rPr>
              <a:t>-A Band</a:t>
            </a:r>
            <a:endParaRPr lang="en-US" dirty="0">
              <a:solidFill>
                <a:srgbClr val="FF00FF"/>
              </a:solidFill>
            </a:endParaRPr>
          </a:p>
        </p:txBody>
      </p:sp>
    </p:spTree>
    <p:extLst>
      <p:ext uri="{BB962C8B-B14F-4D97-AF65-F5344CB8AC3E}">
        <p14:creationId xmlns:p14="http://schemas.microsoft.com/office/powerpoint/2010/main" val="116767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The                                          and Direct Imaging</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7</a:t>
            </a:fld>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035173" y="3962401"/>
            <a:ext cx="4289427" cy="182729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2827545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and Direct Imaging</a:t>
            </a:r>
            <a:endParaRPr lang="en-US" dirty="0"/>
          </a:p>
        </p:txBody>
      </p:sp>
      <p:sp>
        <p:nvSpPr>
          <p:cNvPr id="3" name="Slide Number Placeholder 2"/>
          <p:cNvSpPr>
            <a:spLocks noGrp="1"/>
          </p:cNvSpPr>
          <p:nvPr>
            <p:ph type="sldNum" sz="quarter" idx="12"/>
          </p:nvPr>
        </p:nvSpPr>
        <p:spPr/>
        <p:txBody>
          <a:bodyPr/>
          <a:lstStyle/>
          <a:p>
            <a:fld id="{97EEAD57-C313-46C1-9911-8FCD684D755A}" type="slidenum">
              <a:rPr lang="en-US" smtClean="0"/>
              <a:pPr/>
              <a:t>8</a:t>
            </a:fld>
            <a:endParaRPr lang="en-US" dirty="0"/>
          </a:p>
        </p:txBody>
      </p:sp>
      <p:grpSp>
        <p:nvGrpSpPr>
          <p:cNvPr id="7" name="Group 6"/>
          <p:cNvGrpSpPr/>
          <p:nvPr/>
        </p:nvGrpSpPr>
        <p:grpSpPr>
          <a:xfrm>
            <a:off x="8966665" y="1983105"/>
            <a:ext cx="2349500" cy="4209331"/>
            <a:chOff x="3585933" y="1983105"/>
            <a:chExt cx="2349500" cy="4209331"/>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4459" y="2058558"/>
              <a:ext cx="1812897" cy="1812897"/>
            </a:xfrm>
            <a:prstGeom prst="rect">
              <a:avLst/>
            </a:prstGeom>
          </p:spPr>
        </p:pic>
        <p:sp>
          <p:nvSpPr>
            <p:cNvPr id="63" name="Freeform 62"/>
            <p:cNvSpPr/>
            <p:nvPr/>
          </p:nvSpPr>
          <p:spPr>
            <a:xfrm>
              <a:off x="3585933" y="1983105"/>
              <a:ext cx="2349500" cy="4173220"/>
            </a:xfrm>
            <a:custGeom>
              <a:avLst/>
              <a:gdLst>
                <a:gd name="connsiteX0" fmla="*/ 1174750 w 2349500"/>
                <a:gd name="connsiteY0" fmla="*/ 110488 h 4173220"/>
                <a:gd name="connsiteX1" fmla="*/ 260350 w 2349500"/>
                <a:gd name="connsiteY1" fmla="*/ 1024888 h 4173220"/>
                <a:gd name="connsiteX2" fmla="*/ 1174750 w 2349500"/>
                <a:gd name="connsiteY2" fmla="*/ 1939288 h 4173220"/>
                <a:gd name="connsiteX3" fmla="*/ 2089150 w 2349500"/>
                <a:gd name="connsiteY3" fmla="*/ 1024888 h 4173220"/>
                <a:gd name="connsiteX4" fmla="*/ 1174750 w 2349500"/>
                <a:gd name="connsiteY4" fmla="*/ 110488 h 4173220"/>
                <a:gd name="connsiteX5" fmla="*/ 391591 w 2349500"/>
                <a:gd name="connsiteY5" fmla="*/ 0 h 4173220"/>
                <a:gd name="connsiteX6" fmla="*/ 1957909 w 2349500"/>
                <a:gd name="connsiteY6" fmla="*/ 0 h 4173220"/>
                <a:gd name="connsiteX7" fmla="*/ 2349500 w 2349500"/>
                <a:gd name="connsiteY7" fmla="*/ 391591 h 4173220"/>
                <a:gd name="connsiteX8" fmla="*/ 2349500 w 2349500"/>
                <a:gd name="connsiteY8" fmla="*/ 3781629 h 4173220"/>
                <a:gd name="connsiteX9" fmla="*/ 1957909 w 2349500"/>
                <a:gd name="connsiteY9" fmla="*/ 4173220 h 4173220"/>
                <a:gd name="connsiteX10" fmla="*/ 391591 w 2349500"/>
                <a:gd name="connsiteY10" fmla="*/ 4173220 h 4173220"/>
                <a:gd name="connsiteX11" fmla="*/ 0 w 2349500"/>
                <a:gd name="connsiteY11" fmla="*/ 3781629 h 4173220"/>
                <a:gd name="connsiteX12" fmla="*/ 0 w 2349500"/>
                <a:gd name="connsiteY12" fmla="*/ 391591 h 4173220"/>
                <a:gd name="connsiteX13" fmla="*/ 391591 w 2349500"/>
                <a:gd name="connsiteY13" fmla="*/ 0 h 417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9500" h="4173220">
                  <a:moveTo>
                    <a:pt x="1174750" y="110488"/>
                  </a:moveTo>
                  <a:cubicBezTo>
                    <a:pt x="669741" y="110488"/>
                    <a:pt x="260350" y="519879"/>
                    <a:pt x="260350" y="1024888"/>
                  </a:cubicBezTo>
                  <a:cubicBezTo>
                    <a:pt x="260350" y="1529897"/>
                    <a:pt x="669741" y="1939288"/>
                    <a:pt x="1174750" y="1939288"/>
                  </a:cubicBezTo>
                  <a:cubicBezTo>
                    <a:pt x="1679759" y="1939288"/>
                    <a:pt x="2089150" y="1529897"/>
                    <a:pt x="2089150" y="1024888"/>
                  </a:cubicBezTo>
                  <a:cubicBezTo>
                    <a:pt x="2089150" y="519879"/>
                    <a:pt x="1679759" y="110488"/>
                    <a:pt x="1174750" y="110488"/>
                  </a:cubicBezTo>
                  <a:close/>
                  <a:moveTo>
                    <a:pt x="391591" y="0"/>
                  </a:moveTo>
                  <a:lnTo>
                    <a:pt x="1957909" y="0"/>
                  </a:lnTo>
                  <a:cubicBezTo>
                    <a:pt x="2174179" y="0"/>
                    <a:pt x="2349500" y="175321"/>
                    <a:pt x="2349500" y="391591"/>
                  </a:cubicBezTo>
                  <a:lnTo>
                    <a:pt x="2349500" y="3781629"/>
                  </a:lnTo>
                  <a:cubicBezTo>
                    <a:pt x="2349500" y="3997899"/>
                    <a:pt x="2174179" y="4173220"/>
                    <a:pt x="1957909" y="4173220"/>
                  </a:cubicBezTo>
                  <a:lnTo>
                    <a:pt x="391591" y="4173220"/>
                  </a:lnTo>
                  <a:cubicBezTo>
                    <a:pt x="175321" y="4173220"/>
                    <a:pt x="0" y="3997899"/>
                    <a:pt x="0" y="3781629"/>
                  </a:cubicBezTo>
                  <a:lnTo>
                    <a:pt x="0" y="391591"/>
                  </a:lnTo>
                  <a:cubicBezTo>
                    <a:pt x="0" y="175321"/>
                    <a:pt x="175321" y="0"/>
                    <a:pt x="391591" y="0"/>
                  </a:cubicBezTo>
                  <a:close/>
                </a:path>
              </a:pathLst>
            </a:cu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3585933" y="3945667"/>
              <a:ext cx="2349500" cy="2246769"/>
            </a:xfrm>
            <a:prstGeom prst="rect">
              <a:avLst/>
            </a:prstGeom>
            <a:noFill/>
          </p:spPr>
          <p:txBody>
            <a:bodyPr wrap="square" rtlCol="0">
              <a:spAutoFit/>
            </a:bodyPr>
            <a:lstStyle/>
            <a:p>
              <a:pPr algn="ctr"/>
              <a:r>
                <a:rPr lang="en-US" sz="2000" dirty="0" smtClean="0">
                  <a:solidFill>
                    <a:schemeClr val="bg1"/>
                  </a:solidFill>
                </a:rPr>
                <a:t>The Habitable Worlds Observatory (HWO) will be in space. It will have a coronagraph with 10</a:t>
              </a:r>
              <a:r>
                <a:rPr lang="en-US" sz="2000" baseline="30000" dirty="0" smtClean="0">
                  <a:solidFill>
                    <a:schemeClr val="bg1"/>
                  </a:solidFill>
                </a:rPr>
                <a:t>-10</a:t>
              </a:r>
              <a:r>
                <a:rPr lang="en-US" sz="2000" dirty="0" smtClean="0">
                  <a:solidFill>
                    <a:schemeClr val="bg1"/>
                  </a:solidFill>
                </a:rPr>
                <a:t> contrast. HWO draws from past designs like LUVOIR and HabEx.</a:t>
              </a:r>
              <a:endParaRPr lang="en-US" sz="2000" dirty="0">
                <a:solidFill>
                  <a:schemeClr val="bg1"/>
                </a:solidFill>
              </a:endParaRPr>
            </a:p>
          </p:txBody>
        </p:sp>
      </p:grpSp>
      <p:pic>
        <p:nvPicPr>
          <p:cNvPr id="14348" name="Picture 12" descr="File:LUVOIR-A transparent.png"/>
          <p:cNvPicPr>
            <a:picLocks noChangeAspect="1" noChangeArrowheads="1"/>
          </p:cNvPicPr>
          <p:nvPr/>
        </p:nvPicPr>
        <p:blipFill rotWithShape="1">
          <a:blip r:embed="rId4">
            <a:extLst>
              <a:ext uri="{28A0092B-C50C-407E-A947-70E740481C1C}">
                <a14:useLocalDpi xmlns:a14="http://schemas.microsoft.com/office/drawing/2010/main" val="0"/>
              </a:ext>
            </a:extLst>
          </a:blip>
          <a:srcRect t="11810" b="21783"/>
          <a:stretch/>
        </p:blipFill>
        <p:spPr bwMode="auto">
          <a:xfrm>
            <a:off x="42987" y="2715224"/>
            <a:ext cx="4113291" cy="1536460"/>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https://asd.gsfc.nasa.gov/luvoir/resources/media/LUVOIR-B_transparent.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428" t="17254" r="7620" b="23892"/>
          <a:stretch/>
        </p:blipFill>
        <p:spPr bwMode="auto">
          <a:xfrm>
            <a:off x="2508043" y="4542334"/>
            <a:ext cx="3884313" cy="165010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913901" y="620881"/>
            <a:ext cx="3155324" cy="1344168"/>
          </a:xfrm>
          <a:prstGeom prst="rect">
            <a:avLst/>
          </a:prstGeom>
        </p:spPr>
      </p:pic>
      <p:sp>
        <p:nvSpPr>
          <p:cNvPr id="14" name="TextBox 13"/>
          <p:cNvSpPr txBox="1"/>
          <p:nvPr/>
        </p:nvSpPr>
        <p:spPr>
          <a:xfrm>
            <a:off x="2822258" y="3009410"/>
            <a:ext cx="1334020" cy="369332"/>
          </a:xfrm>
          <a:prstGeom prst="rect">
            <a:avLst/>
          </a:prstGeom>
          <a:noFill/>
        </p:spPr>
        <p:txBody>
          <a:bodyPr wrap="none" rtlCol="0">
            <a:spAutoFit/>
          </a:bodyPr>
          <a:lstStyle/>
          <a:p>
            <a:r>
              <a:rPr lang="en-US" dirty="0" smtClean="0">
                <a:solidFill>
                  <a:schemeClr val="bg1"/>
                </a:solidFill>
              </a:rPr>
              <a:t>LUVOIR-A [15m]</a:t>
            </a:r>
            <a:endParaRPr lang="en-US" dirty="0">
              <a:solidFill>
                <a:schemeClr val="bg1"/>
              </a:solidFill>
            </a:endParaRPr>
          </a:p>
        </p:txBody>
      </p:sp>
      <p:sp>
        <p:nvSpPr>
          <p:cNvPr id="85" name="TextBox 84"/>
          <p:cNvSpPr txBox="1"/>
          <p:nvPr/>
        </p:nvSpPr>
        <p:spPr>
          <a:xfrm>
            <a:off x="4693842" y="5854713"/>
            <a:ext cx="1265090" cy="369332"/>
          </a:xfrm>
          <a:prstGeom prst="rect">
            <a:avLst/>
          </a:prstGeom>
          <a:noFill/>
        </p:spPr>
        <p:txBody>
          <a:bodyPr wrap="none" rtlCol="0">
            <a:spAutoFit/>
          </a:bodyPr>
          <a:lstStyle/>
          <a:p>
            <a:r>
              <a:rPr lang="en-US" dirty="0" smtClean="0">
                <a:solidFill>
                  <a:schemeClr val="bg1"/>
                </a:solidFill>
              </a:rPr>
              <a:t>LUVOIR-B [8m]</a:t>
            </a:r>
            <a:endParaRPr lang="en-US" dirty="0">
              <a:solidFill>
                <a:schemeClr val="bg1"/>
              </a:solidFill>
            </a:endParaRPr>
          </a:p>
        </p:txBody>
      </p:sp>
      <p:pic>
        <p:nvPicPr>
          <p:cNvPr id="14352" name="Picture 16" descr="https://www.nasaspaceflight.com/wp-content/uploads/2019/09/StarshadeWideBanner_700px.jpg"/>
          <p:cNvPicPr>
            <a:picLocks noChangeAspect="1" noChangeArrowheads="1"/>
          </p:cNvPicPr>
          <p:nvPr/>
        </p:nvPicPr>
        <p:blipFill>
          <a:blip r:embed="rId8" cstate="print">
            <a:clrChange>
              <a:clrFrom>
                <a:srgbClr val="000000"/>
              </a:clrFrom>
              <a:clrTo>
                <a:srgbClr val="000000">
                  <a:alpha val="0"/>
                </a:srgbClr>
              </a:clrTo>
            </a:clrChange>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401334" y="2463617"/>
            <a:ext cx="2658506" cy="1494697"/>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p:cNvSpPr txBox="1"/>
          <p:nvPr/>
        </p:nvSpPr>
        <p:spPr>
          <a:xfrm>
            <a:off x="6609011" y="3725471"/>
            <a:ext cx="1443024" cy="646331"/>
          </a:xfrm>
          <a:prstGeom prst="rect">
            <a:avLst/>
          </a:prstGeom>
          <a:noFill/>
        </p:spPr>
        <p:txBody>
          <a:bodyPr wrap="none" rtlCol="0">
            <a:spAutoFit/>
          </a:bodyPr>
          <a:lstStyle/>
          <a:p>
            <a:r>
              <a:rPr lang="en-US" dirty="0" smtClean="0">
                <a:solidFill>
                  <a:schemeClr val="bg1"/>
                </a:solidFill>
              </a:rPr>
              <a:t>HabEx [4m] </a:t>
            </a:r>
          </a:p>
          <a:p>
            <a:r>
              <a:rPr lang="en-US" dirty="0" smtClean="0">
                <a:solidFill>
                  <a:schemeClr val="bg1"/>
                </a:solidFill>
              </a:rPr>
              <a:t>Starshade [52m]</a:t>
            </a:r>
          </a:p>
        </p:txBody>
      </p:sp>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175725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3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5" grpId="0"/>
      <p:bldP spid="8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a:t>
            </a:r>
            <a:r>
              <a:rPr lang="en-US" dirty="0" smtClean="0"/>
              <a:t>             </a:t>
            </a:r>
            <a:r>
              <a:rPr lang="en-US" dirty="0" smtClean="0"/>
              <a:t>and Direct Imaging</a:t>
            </a:r>
            <a:endParaRPr lang="en-US" dirty="0"/>
          </a:p>
        </p:txBody>
      </p:sp>
      <p:sp>
        <p:nvSpPr>
          <p:cNvPr id="3" name="Slide Number Placeholder 2"/>
          <p:cNvSpPr>
            <a:spLocks noGrp="1"/>
          </p:cNvSpPr>
          <p:nvPr>
            <p:ph type="sldNum" sz="quarter" idx="12"/>
          </p:nvPr>
        </p:nvSpPr>
        <p:spPr/>
        <p:txBody>
          <a:bodyPr/>
          <a:lstStyle/>
          <a:p>
            <a:fld id="{97EEAD57-C313-46C1-9911-8FCD684D755A}" type="slidenum">
              <a:rPr lang="en-US" smtClean="0"/>
              <a:pPr/>
              <a:t>9</a:t>
            </a:fld>
            <a:endParaRPr lang="en-US" dirty="0"/>
          </a:p>
        </p:txBody>
      </p:sp>
      <p:pic>
        <p:nvPicPr>
          <p:cNvPr id="14350" name="Picture 14" descr="https://asd.gsfc.nasa.gov/luvoir/resources/media/LUVOIR-B_transparent.png"/>
          <p:cNvPicPr>
            <a:picLocks noChangeAspect="1" noChangeArrowheads="1"/>
          </p:cNvPicPr>
          <p:nvPr/>
        </p:nvPicPr>
        <p:blipFill rotWithShape="1">
          <a:blip r:embed="rId3">
            <a:extLst>
              <a:ext uri="{28A0092B-C50C-407E-A947-70E740481C1C}">
                <a14:useLocalDpi xmlns:a14="http://schemas.microsoft.com/office/drawing/2010/main" val="0"/>
              </a:ext>
            </a:extLst>
          </a:blip>
          <a:srcRect l="14428" t="17254" r="7620" b="23892"/>
          <a:stretch/>
        </p:blipFill>
        <p:spPr bwMode="auto">
          <a:xfrm>
            <a:off x="826081" y="2427919"/>
            <a:ext cx="7334145" cy="3115631"/>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p:cNvPicPr>
            <a:picLocks noChangeAspect="1"/>
          </p:cNvPicPr>
          <p:nvPr/>
        </p:nvPicPr>
        <p:blipFill>
          <a:blip r:embed="rId4" cstate="print">
            <a:extLst>
              <a:ext uri="{BEBA8EAE-BF5A-486C-A8C5-ECC9F3942E4B}">
                <a14:imgProps xmlns:a14="http://schemas.microsoft.com/office/drawing/2010/main">
                  <a14:imgLayer r:embed="rId5">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913901" y="620881"/>
            <a:ext cx="3155324" cy="1344168"/>
          </a:xfrm>
          <a:prstGeom prst="rect">
            <a:avLst/>
          </a:prstGeom>
        </p:spPr>
      </p:pic>
      <p:grpSp>
        <p:nvGrpSpPr>
          <p:cNvPr id="41" name="Group 40"/>
          <p:cNvGrpSpPr/>
          <p:nvPr/>
        </p:nvGrpSpPr>
        <p:grpSpPr>
          <a:xfrm>
            <a:off x="8966664" y="1983105"/>
            <a:ext cx="2349501" cy="4173220"/>
            <a:chOff x="3585934" y="1983105"/>
            <a:chExt cx="2349501" cy="4173220"/>
          </a:xfrm>
        </p:grpSpPr>
        <p:sp>
          <p:nvSpPr>
            <p:cNvPr id="42" name="Rounded Rectangle 41"/>
            <p:cNvSpPr/>
            <p:nvPr/>
          </p:nvSpPr>
          <p:spPr>
            <a:xfrm>
              <a:off x="3585935"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3846285" y="2116867"/>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3585934" y="3945667"/>
              <a:ext cx="2349501" cy="2123658"/>
            </a:xfrm>
            <a:prstGeom prst="rect">
              <a:avLst/>
            </a:prstGeom>
            <a:noFill/>
          </p:spPr>
          <p:txBody>
            <a:bodyPr wrap="square" rtlCol="0">
              <a:spAutoFit/>
            </a:bodyPr>
            <a:lstStyle/>
            <a:p>
              <a:pPr algn="ctr"/>
              <a:r>
                <a:rPr lang="en-US" sz="2200" dirty="0" smtClean="0">
                  <a:solidFill>
                    <a:schemeClr val="bg1"/>
                  </a:solidFill>
                </a:rPr>
                <a:t>LUVOIR-B is the telescope used in this study. Its architecture and deployment method have JWST heritage.</a:t>
              </a:r>
              <a:endParaRPr lang="en-US" sz="2200" dirty="0">
                <a:solidFill>
                  <a:schemeClr val="bg1"/>
                </a:solidFill>
              </a:endParaRPr>
            </a:p>
          </p:txBody>
        </p:sp>
      </p:grpSp>
      <p:pic>
        <p:nvPicPr>
          <p:cNvPr id="31746" name="Picture 2" descr="https://static.wixstatic.com/media/af47ca_85d7e4513a0f42e69773e2375a78a2d3~mv2_d_4249_4000_s_4_2.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88951" y="2164118"/>
            <a:ext cx="2104926" cy="1981574"/>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916951" y="2661622"/>
            <a:ext cx="1993900" cy="769441"/>
          </a:xfrm>
          <a:prstGeom prst="rect">
            <a:avLst/>
          </a:prstGeom>
          <a:noFill/>
        </p:spPr>
        <p:txBody>
          <a:bodyPr wrap="square" rtlCol="0">
            <a:spAutoFit/>
          </a:bodyPr>
          <a:lstStyle/>
          <a:p>
            <a:r>
              <a:rPr lang="en-US" sz="2200" dirty="0" smtClean="0">
                <a:solidFill>
                  <a:schemeClr val="bg1"/>
                </a:solidFill>
              </a:rPr>
              <a:t>Diameter: 8m</a:t>
            </a:r>
          </a:p>
          <a:p>
            <a:r>
              <a:rPr lang="en-US" sz="2200" dirty="0" smtClean="0">
                <a:solidFill>
                  <a:schemeClr val="bg1"/>
                </a:solidFill>
              </a:rPr>
              <a:t>Throughput*: 20%</a:t>
            </a:r>
            <a:endParaRPr lang="en-US" sz="2200" dirty="0">
              <a:solidFill>
                <a:schemeClr val="bg1"/>
              </a:solidFill>
            </a:endParaRPr>
          </a:p>
        </p:txBody>
      </p:sp>
      <p:sp>
        <p:nvSpPr>
          <p:cNvPr id="47" name="TextBox 46"/>
          <p:cNvSpPr txBox="1"/>
          <p:nvPr/>
        </p:nvSpPr>
        <p:spPr>
          <a:xfrm>
            <a:off x="5613400" y="5112663"/>
            <a:ext cx="2807176" cy="1107996"/>
          </a:xfrm>
          <a:prstGeom prst="rect">
            <a:avLst/>
          </a:prstGeom>
          <a:noFill/>
        </p:spPr>
        <p:txBody>
          <a:bodyPr wrap="square" rtlCol="0">
            <a:spAutoFit/>
          </a:bodyPr>
          <a:lstStyle/>
          <a:p>
            <a:pPr algn="r"/>
            <a:r>
              <a:rPr lang="en-US" sz="2200" dirty="0" smtClean="0">
                <a:solidFill>
                  <a:schemeClr val="bg1"/>
                </a:solidFill>
              </a:rPr>
              <a:t>Dark Current: 3×10</a:t>
            </a:r>
            <a:r>
              <a:rPr lang="en-US" sz="2200" baseline="30000" dirty="0" smtClean="0">
                <a:solidFill>
                  <a:schemeClr val="bg1"/>
                </a:solidFill>
              </a:rPr>
              <a:t>-5</a:t>
            </a:r>
            <a:r>
              <a:rPr lang="en-US" sz="2200" dirty="0" smtClean="0">
                <a:solidFill>
                  <a:schemeClr val="bg1"/>
                </a:solidFill>
              </a:rPr>
              <a:t> e</a:t>
            </a:r>
            <a:r>
              <a:rPr lang="en-US" sz="2200" baseline="30000" dirty="0" smtClean="0">
                <a:solidFill>
                  <a:schemeClr val="bg1"/>
                </a:solidFill>
              </a:rPr>
              <a:t>-</a:t>
            </a:r>
            <a:r>
              <a:rPr lang="en-US" sz="2200" dirty="0" smtClean="0">
                <a:solidFill>
                  <a:schemeClr val="bg1"/>
                </a:solidFill>
              </a:rPr>
              <a:t>/pix/s</a:t>
            </a:r>
          </a:p>
          <a:p>
            <a:pPr algn="r"/>
            <a:r>
              <a:rPr lang="en-US" sz="2200" dirty="0" smtClean="0">
                <a:solidFill>
                  <a:schemeClr val="bg1"/>
                </a:solidFill>
              </a:rPr>
              <a:t>Read Noise: 0 e</a:t>
            </a:r>
            <a:r>
              <a:rPr lang="en-US" sz="2200" baseline="30000" dirty="0" smtClean="0">
                <a:solidFill>
                  <a:schemeClr val="bg1"/>
                </a:solidFill>
              </a:rPr>
              <a:t>-</a:t>
            </a:r>
          </a:p>
          <a:p>
            <a:pPr algn="r"/>
            <a:r>
              <a:rPr lang="en-US" sz="2200" dirty="0" smtClean="0">
                <a:solidFill>
                  <a:schemeClr val="bg1"/>
                </a:solidFill>
              </a:rPr>
              <a:t>Detector Temperature: 170 K</a:t>
            </a:r>
            <a:endParaRPr lang="en-US" sz="2200" dirty="0">
              <a:solidFill>
                <a:schemeClr val="bg1"/>
              </a:solidFill>
            </a:endParaRPr>
          </a:p>
        </p:txBody>
      </p:sp>
      <p:sp>
        <p:nvSpPr>
          <p:cNvPr id="50" name="TextBox 49"/>
          <p:cNvSpPr txBox="1"/>
          <p:nvPr/>
        </p:nvSpPr>
        <p:spPr>
          <a:xfrm>
            <a:off x="4892040" y="2661622"/>
            <a:ext cx="3528536" cy="1477328"/>
          </a:xfrm>
          <a:prstGeom prst="rect">
            <a:avLst/>
          </a:prstGeom>
          <a:noFill/>
        </p:spPr>
        <p:txBody>
          <a:bodyPr wrap="square" rtlCol="0">
            <a:spAutoFit/>
          </a:bodyPr>
          <a:lstStyle/>
          <a:p>
            <a:pPr algn="r"/>
            <a:r>
              <a:rPr lang="en-US" sz="2200" dirty="0" smtClean="0">
                <a:solidFill>
                  <a:schemeClr val="bg1">
                    <a:lumMod val="50000"/>
                  </a:schemeClr>
                </a:solidFill>
              </a:rPr>
              <a:t>Inner Working Angle (IWA) = 3.5 </a:t>
            </a:r>
            <a:r>
              <a:rPr lang="el-GR" sz="2200" dirty="0" smtClean="0">
                <a:solidFill>
                  <a:schemeClr val="bg1">
                    <a:lumMod val="50000"/>
                  </a:schemeClr>
                </a:solidFill>
              </a:rPr>
              <a:t>λ</a:t>
            </a:r>
            <a:r>
              <a:rPr lang="en-US" sz="2200" dirty="0" smtClean="0">
                <a:solidFill>
                  <a:schemeClr val="bg1">
                    <a:lumMod val="50000"/>
                  </a:schemeClr>
                </a:solidFill>
              </a:rPr>
              <a:t>/D</a:t>
            </a:r>
          </a:p>
          <a:p>
            <a:pPr algn="r"/>
            <a:r>
              <a:rPr lang="en-US" sz="2200" dirty="0" smtClean="0">
                <a:solidFill>
                  <a:schemeClr val="bg1">
                    <a:lumMod val="50000"/>
                  </a:schemeClr>
                </a:solidFill>
              </a:rPr>
              <a:t>Outer Working Angle (OWA) = 64 </a:t>
            </a:r>
            <a:r>
              <a:rPr lang="el-GR" sz="2200" dirty="0">
                <a:solidFill>
                  <a:schemeClr val="bg1">
                    <a:lumMod val="50000"/>
                  </a:schemeClr>
                </a:solidFill>
              </a:rPr>
              <a:t>λ</a:t>
            </a:r>
            <a:r>
              <a:rPr lang="en-US" sz="2200" dirty="0" smtClean="0">
                <a:solidFill>
                  <a:schemeClr val="bg1">
                    <a:lumMod val="50000"/>
                  </a:schemeClr>
                </a:solidFill>
              </a:rPr>
              <a:t>/D</a:t>
            </a:r>
          </a:p>
          <a:p>
            <a:pPr algn="r"/>
            <a:r>
              <a:rPr lang="en-US" sz="2200" dirty="0">
                <a:solidFill>
                  <a:schemeClr val="bg1"/>
                </a:solidFill>
              </a:rPr>
              <a:t>Contrast Ratio: </a:t>
            </a:r>
            <a:r>
              <a:rPr lang="en-US" sz="2400" dirty="0">
                <a:solidFill>
                  <a:schemeClr val="bg1"/>
                </a:solidFill>
              </a:rPr>
              <a:t>10</a:t>
            </a:r>
            <a:r>
              <a:rPr lang="en-US" sz="2400" baseline="30000" dirty="0">
                <a:solidFill>
                  <a:schemeClr val="bg1"/>
                </a:solidFill>
              </a:rPr>
              <a:t>-10</a:t>
            </a:r>
            <a:endParaRPr lang="en-US" sz="2200" dirty="0">
              <a:solidFill>
                <a:schemeClr val="bg1"/>
              </a:solidFill>
            </a:endParaRPr>
          </a:p>
          <a:p>
            <a:pPr algn="r"/>
            <a:endParaRPr lang="en-US" sz="2200" dirty="0">
              <a:solidFill>
                <a:schemeClr val="bg1"/>
              </a:solidFill>
            </a:endParaRPr>
          </a:p>
        </p:txBody>
      </p:sp>
      <p:sp>
        <p:nvSpPr>
          <p:cNvPr id="51" name="TextBox 50"/>
          <p:cNvSpPr txBox="1"/>
          <p:nvPr/>
        </p:nvSpPr>
        <p:spPr>
          <a:xfrm>
            <a:off x="916951" y="5451217"/>
            <a:ext cx="3381511" cy="769441"/>
          </a:xfrm>
          <a:prstGeom prst="rect">
            <a:avLst/>
          </a:prstGeom>
          <a:noFill/>
        </p:spPr>
        <p:txBody>
          <a:bodyPr wrap="square" rtlCol="0">
            <a:spAutoFit/>
          </a:bodyPr>
          <a:lstStyle/>
          <a:p>
            <a:r>
              <a:rPr lang="en-US" sz="2200" dirty="0" smtClean="0">
                <a:solidFill>
                  <a:schemeClr val="bg1">
                    <a:lumMod val="50000"/>
                  </a:schemeClr>
                </a:solidFill>
              </a:rPr>
              <a:t>Instrument: ECLIPS-B</a:t>
            </a:r>
          </a:p>
          <a:p>
            <a:r>
              <a:rPr lang="en-US" sz="2200" dirty="0" smtClean="0">
                <a:solidFill>
                  <a:schemeClr val="bg1">
                    <a:lumMod val="50000"/>
                  </a:schemeClr>
                </a:solidFill>
              </a:rPr>
              <a:t>Telescope Temperature: 270 K</a:t>
            </a:r>
            <a:endParaRPr lang="en-US" sz="2200" dirty="0">
              <a:solidFill>
                <a:schemeClr val="bg1">
                  <a:lumMod val="50000"/>
                </a:schemeClr>
              </a:solidFill>
            </a:endParaRP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30000736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ahnschrift Condensed">
      <a:majorFont>
        <a:latin typeface="Bahnschrift Condensed"/>
        <a:ea typeface=""/>
        <a:cs typeface=""/>
      </a:majorFont>
      <a:minorFont>
        <a:latin typeface="Bahnschrift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TM03457452[[fn=Celestial]]</Template>
  <TotalTime>12529</TotalTime>
  <Words>1786</Words>
  <Application>Microsoft Office PowerPoint</Application>
  <PresentationFormat>Widescreen</PresentationFormat>
  <Paragraphs>241</Paragraphs>
  <Slides>34</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Bahnschrift Condensed</vt:lpstr>
      <vt:lpstr>Calibri</vt:lpstr>
      <vt:lpstr>Cambria Math</vt:lpstr>
      <vt:lpstr>Office Theme</vt:lpstr>
      <vt:lpstr>Simulating New Instruments for Direct Imaging of Exoplanets</vt:lpstr>
      <vt:lpstr>PowerPoint Presentation</vt:lpstr>
      <vt:lpstr>PowerPoint Presentation</vt:lpstr>
      <vt:lpstr>Introduction</vt:lpstr>
      <vt:lpstr>Introduction</vt:lpstr>
      <vt:lpstr>Introduction</vt:lpstr>
      <vt:lpstr>The                                          and Direct Imaging</vt:lpstr>
      <vt:lpstr>The                                        and Direct Imaging</vt:lpstr>
      <vt:lpstr>The                                          and Direct Imaging</vt:lpstr>
      <vt:lpstr>Astrophotonic Spectrographs</vt:lpstr>
      <vt:lpstr>Astrophotonic Spectrographs (APS)</vt:lpstr>
      <vt:lpstr>Single Photon Counting Detectors</vt:lpstr>
      <vt:lpstr>Single Photon Counting Detectors</vt:lpstr>
      <vt:lpstr>Single Photon Counting Photonic Spectrograph</vt:lpstr>
      <vt:lpstr>PowerPoint Presentation</vt:lpstr>
      <vt:lpstr>Astronomical Sources</vt:lpstr>
      <vt:lpstr>Astronomical Sources</vt:lpstr>
      <vt:lpstr>Signal-to-Noise Ratio</vt:lpstr>
      <vt:lpstr>Signal-to-Noise Ratio: Achieved</vt:lpstr>
      <vt:lpstr>Simulations</vt:lpstr>
      <vt:lpstr>Simulations: Contrast Ratios and Stellar Spectrum</vt:lpstr>
      <vt:lpstr>Simulations: ExoVista Planet Total Light</vt:lpstr>
      <vt:lpstr>Simulations: ExoVista Channels</vt:lpstr>
      <vt:lpstr>Simulations: APS Channels</vt:lpstr>
      <vt:lpstr>Simulations: Exozodiacal and Zodiacal Dust</vt:lpstr>
      <vt:lpstr>Simulations: Achieved SNR</vt:lpstr>
      <vt:lpstr>Results</vt:lpstr>
      <vt:lpstr>Results</vt:lpstr>
      <vt:lpstr>Requirements Flow Down</vt:lpstr>
      <vt:lpstr>Requirements Flow Down</vt:lpstr>
      <vt:lpstr>Requirements Flow Down</vt:lpstr>
      <vt:lpstr>Conclusion</vt:lpstr>
      <vt:lpstr>Conclusion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Edwin Alexani</dc:creator>
  <cp:lastModifiedBy>Edwin Alexani</cp:lastModifiedBy>
  <cp:revision>379</cp:revision>
  <dcterms:created xsi:type="dcterms:W3CDTF">2024-07-09T17:38:05Z</dcterms:created>
  <dcterms:modified xsi:type="dcterms:W3CDTF">2024-10-07T15:53:36Z</dcterms:modified>
</cp:coreProperties>
</file>