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64" r:id="rId4"/>
  </p:sldMasterIdLst>
  <p:notesMasterIdLst>
    <p:notesMasterId r:id="rId50"/>
  </p:notesMasterIdLst>
  <p:sldIdLst>
    <p:sldId id="4145" r:id="rId5"/>
    <p:sldId id="4143" r:id="rId6"/>
    <p:sldId id="4144" r:id="rId7"/>
    <p:sldId id="4148" r:id="rId8"/>
    <p:sldId id="259" r:id="rId9"/>
    <p:sldId id="312" r:id="rId10"/>
    <p:sldId id="4146" r:id="rId11"/>
    <p:sldId id="326" r:id="rId12"/>
    <p:sldId id="327" r:id="rId13"/>
    <p:sldId id="328" r:id="rId14"/>
    <p:sldId id="4149" r:id="rId15"/>
    <p:sldId id="4147" r:id="rId16"/>
    <p:sldId id="414" r:id="rId17"/>
    <p:sldId id="419" r:id="rId18"/>
    <p:sldId id="392" r:id="rId19"/>
    <p:sldId id="429" r:id="rId20"/>
    <p:sldId id="374" r:id="rId21"/>
    <p:sldId id="3865" r:id="rId22"/>
    <p:sldId id="427" r:id="rId23"/>
    <p:sldId id="379" r:id="rId24"/>
    <p:sldId id="390" r:id="rId25"/>
    <p:sldId id="4125" r:id="rId26"/>
    <p:sldId id="3864" r:id="rId27"/>
    <p:sldId id="4052" r:id="rId28"/>
    <p:sldId id="4055" r:id="rId29"/>
    <p:sldId id="4100" r:id="rId30"/>
    <p:sldId id="386" r:id="rId31"/>
    <p:sldId id="4045" r:id="rId32"/>
    <p:sldId id="4046" r:id="rId33"/>
    <p:sldId id="4047" r:id="rId34"/>
    <p:sldId id="388" r:id="rId35"/>
    <p:sldId id="422" r:id="rId36"/>
    <p:sldId id="309" r:id="rId37"/>
    <p:sldId id="320" r:id="rId38"/>
    <p:sldId id="4150" r:id="rId39"/>
    <p:sldId id="330" r:id="rId40"/>
    <p:sldId id="331" r:id="rId41"/>
    <p:sldId id="332" r:id="rId42"/>
    <p:sldId id="333" r:id="rId43"/>
    <p:sldId id="334" r:id="rId44"/>
    <p:sldId id="335" r:id="rId45"/>
    <p:sldId id="336" r:id="rId46"/>
    <p:sldId id="337" r:id="rId47"/>
    <p:sldId id="338" r:id="rId48"/>
    <p:sldId id="33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586" y="53"/>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36</a:t>
            </a:fld>
            <a:endParaRPr lang="en-US"/>
          </a:p>
        </p:txBody>
      </p:sp>
    </p:spTree>
    <p:extLst>
      <p:ext uri="{BB962C8B-B14F-4D97-AF65-F5344CB8AC3E}">
        <p14:creationId xmlns:p14="http://schemas.microsoft.com/office/powerpoint/2010/main" val="14155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37</a:t>
            </a:fld>
            <a:endParaRPr lang="en-US"/>
          </a:p>
        </p:txBody>
      </p:sp>
    </p:spTree>
    <p:extLst>
      <p:ext uri="{BB962C8B-B14F-4D97-AF65-F5344CB8AC3E}">
        <p14:creationId xmlns:p14="http://schemas.microsoft.com/office/powerpoint/2010/main" val="416510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0E0F1F-D02E-4E8B-9B79-8CD10B64373F}" type="slidenum">
              <a:rPr lang="en-US" smtClean="0"/>
              <a:t>38</a:t>
            </a:fld>
            <a:endParaRPr lang="en-US"/>
          </a:p>
        </p:txBody>
      </p:sp>
    </p:spTree>
    <p:extLst>
      <p:ext uri="{BB962C8B-B14F-4D97-AF65-F5344CB8AC3E}">
        <p14:creationId xmlns:p14="http://schemas.microsoft.com/office/powerpoint/2010/main" val="372176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embers - lef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727322" y="1897823"/>
            <a:ext cx="2032000" cy="2965622"/>
          </a:xfrm>
          <a:prstGeom prst="rect">
            <a:avLst/>
          </a:prstGeom>
        </p:spPr>
        <p:txBody>
          <a:bodyPr/>
          <a:lstStyle/>
          <a:p>
            <a:endParaRPr lang="en-US" dirty="0"/>
          </a:p>
        </p:txBody>
      </p:sp>
      <p:sp>
        <p:nvSpPr>
          <p:cNvPr id="2" name="TextBox 1"/>
          <p:cNvSpPr txBox="1"/>
          <p:nvPr userDrawn="1"/>
        </p:nvSpPr>
        <p:spPr>
          <a:xfrm>
            <a:off x="215947" y="800605"/>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7" name="Straight Connector 6"/>
          <p:cNvCxnSpPr/>
          <p:nvPr userDrawn="1"/>
        </p:nvCxnSpPr>
        <p:spPr>
          <a:xfrm>
            <a:off x="169077" y="80060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2815025"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6534193" y="1897823"/>
            <a:ext cx="2032000" cy="2965622"/>
          </a:xfrm>
          <a:prstGeom prst="rect">
            <a:avLst/>
          </a:prstGeom>
        </p:spPr>
        <p:txBody>
          <a:bodyPr/>
          <a:lstStyle/>
          <a:p>
            <a:endParaRPr lang="en-US"/>
          </a:p>
        </p:txBody>
      </p:sp>
      <p:sp>
        <p:nvSpPr>
          <p:cNvPr id="74" name="Content Placeholder 70"/>
          <p:cNvSpPr>
            <a:spLocks noGrp="1"/>
          </p:cNvSpPr>
          <p:nvPr>
            <p:ph sz="quarter" idx="16"/>
          </p:nvPr>
        </p:nvSpPr>
        <p:spPr>
          <a:xfrm>
            <a:off x="8621897" y="1897823"/>
            <a:ext cx="3048000" cy="222422"/>
          </a:xfrm>
          <a:prstGeom prst="rect">
            <a:avLst/>
          </a:prstGeom>
        </p:spPr>
        <p:txBody>
          <a:bodyPr lIns="45720" tIns="0" rIns="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2815025"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8621897" y="2120420"/>
            <a:ext cx="3048000" cy="593124"/>
          </a:xfrm>
          <a:prstGeom prst="rect">
            <a:avLst/>
          </a:prstGeom>
        </p:spPr>
        <p:txBody>
          <a:bodyPr lIns="45720" tIns="45720" rIns="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2815025" y="2713544"/>
            <a:ext cx="3048000" cy="3113903"/>
          </a:xfrm>
          <a:prstGeom prst="rect">
            <a:avLst/>
          </a:prstGeom>
        </p:spPr>
        <p:txBody>
          <a:bodyPr lIns="45720" tIns="18288" rIns="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8621897" y="2713544"/>
            <a:ext cx="3048000" cy="3113903"/>
          </a:xfrm>
          <a:prstGeom prst="rect">
            <a:avLst/>
          </a:prstGeom>
        </p:spPr>
        <p:txBody>
          <a:bodyPr lIns="45720" tIns="18288" rIns="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grpSp>
        <p:nvGrpSpPr>
          <p:cNvPr id="84" name="Group 83"/>
          <p:cNvGrpSpPr/>
          <p:nvPr userDrawn="1"/>
        </p:nvGrpSpPr>
        <p:grpSpPr>
          <a:xfrm>
            <a:off x="-502527" y="-699295"/>
            <a:ext cx="8511733" cy="7974506"/>
            <a:chOff x="3337034" y="-334470"/>
            <a:chExt cx="5107040" cy="4917612"/>
          </a:xfrm>
        </p:grpSpPr>
        <p:sp>
          <p:nvSpPr>
            <p:cNvPr id="85" name="Oval 84"/>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6" name="Oval 85"/>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7" name="Oval 86"/>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8" name="Oval 87"/>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9" name="Oval 88"/>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0" name="Oval 89"/>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1" name="Oval 90"/>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2" name="Oval 91"/>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3" name="Oval 92"/>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4" name="Oval 93"/>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5" name="Oval 94"/>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6" name="Oval 95"/>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7" name="Oval 96"/>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8" name="Oval 97"/>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99" name="Oval 98"/>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spTree>
    <p:extLst>
      <p:ext uri="{BB962C8B-B14F-4D97-AF65-F5344CB8AC3E}">
        <p14:creationId xmlns:p14="http://schemas.microsoft.com/office/powerpoint/2010/main" val="226982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embers - right">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840480" y="1897823"/>
            <a:ext cx="2032000" cy="2965622"/>
          </a:xfrm>
          <a:prstGeom prst="rect">
            <a:avLst/>
          </a:prstGeom>
        </p:spPr>
        <p:txBody>
          <a:bodyPr/>
          <a:lstStyle/>
          <a:p>
            <a:endParaRPr lang="en-US" dirty="0"/>
          </a:p>
        </p:txBody>
      </p:sp>
      <p:sp>
        <p:nvSpPr>
          <p:cNvPr id="67" name="Rectangle 66"/>
          <p:cNvSpPr/>
          <p:nvPr userDrawn="1"/>
        </p:nvSpPr>
        <p:spPr>
          <a:xfrm>
            <a:off x="0" y="6292870"/>
            <a:ext cx="12192000" cy="572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919" dirty="0"/>
          </a:p>
        </p:txBody>
      </p:sp>
      <p:sp>
        <p:nvSpPr>
          <p:cNvPr id="14" name="Text Placeholder 13"/>
          <p:cNvSpPr>
            <a:spLocks noGrp="1"/>
          </p:cNvSpPr>
          <p:nvPr>
            <p:ph type="body" sz="quarter" idx="12" hasCustomPrompt="1"/>
          </p:nvPr>
        </p:nvSpPr>
        <p:spPr>
          <a:xfrm>
            <a:off x="727322" y="6407990"/>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68" name="Text Placeholder 13"/>
          <p:cNvSpPr>
            <a:spLocks noGrp="1"/>
          </p:cNvSpPr>
          <p:nvPr>
            <p:ph type="body" sz="quarter" idx="13" hasCustomPrompt="1"/>
          </p:nvPr>
        </p:nvSpPr>
        <p:spPr>
          <a:xfrm>
            <a:off x="6526837" y="6401423"/>
            <a:ext cx="5135880" cy="342386"/>
          </a:xfrm>
          <a:prstGeom prst="rect">
            <a:avLst/>
          </a:prstGeom>
        </p:spPr>
        <p:txBody>
          <a:bodyPr lIns="0" tIns="0" rIns="0" bIns="0" anchor="ctr" anchorCtr="0"/>
          <a:lstStyle>
            <a:lvl1pPr marL="0" indent="0" algn="r">
              <a:lnSpc>
                <a:spcPct val="100000"/>
              </a:lnSpc>
              <a:spcBef>
                <a:spcPts val="0"/>
              </a:spcBef>
              <a:buNone/>
              <a:defRPr sz="1622" baseline="0">
                <a:latin typeface="Helvetica LT Std Light" panose="020B0403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email</a:t>
            </a:r>
            <a:endParaRPr lang="en-US" dirty="0"/>
          </a:p>
        </p:txBody>
      </p:sp>
      <p:sp>
        <p:nvSpPr>
          <p:cNvPr id="71" name="Content Placeholder 70"/>
          <p:cNvSpPr>
            <a:spLocks noGrp="1"/>
          </p:cNvSpPr>
          <p:nvPr>
            <p:ph sz="quarter" idx="14"/>
          </p:nvPr>
        </p:nvSpPr>
        <p:spPr>
          <a:xfrm>
            <a:off x="73152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73" name="Picture Placeholder 23"/>
          <p:cNvSpPr>
            <a:spLocks noGrp="1"/>
          </p:cNvSpPr>
          <p:nvPr>
            <p:ph type="pic" sz="quarter" idx="15"/>
          </p:nvPr>
        </p:nvSpPr>
        <p:spPr>
          <a:xfrm>
            <a:off x="9646920" y="1897823"/>
            <a:ext cx="2032000" cy="2965622"/>
          </a:xfrm>
          <a:prstGeom prst="rect">
            <a:avLst/>
          </a:prstGeom>
        </p:spPr>
        <p:txBody>
          <a:bodyPr/>
          <a:lstStyle/>
          <a:p>
            <a:endParaRPr lang="en-US"/>
          </a:p>
        </p:txBody>
      </p:sp>
      <p:sp>
        <p:nvSpPr>
          <p:cNvPr id="74" name="Content Placeholder 70"/>
          <p:cNvSpPr>
            <a:spLocks noGrp="1"/>
          </p:cNvSpPr>
          <p:nvPr>
            <p:ph sz="quarter" idx="16"/>
          </p:nvPr>
        </p:nvSpPr>
        <p:spPr>
          <a:xfrm>
            <a:off x="6537960" y="1897823"/>
            <a:ext cx="3048000" cy="222422"/>
          </a:xfrm>
          <a:prstGeom prst="rect">
            <a:avLst/>
          </a:prstGeom>
        </p:spPr>
        <p:txBody>
          <a:bodyPr lIns="0" tIns="0" rIns="45720" bIns="27432"/>
          <a:lstStyle>
            <a:lvl1pPr marL="0" indent="0">
              <a:lnSpc>
                <a:spcPct val="100000"/>
              </a:lnSpc>
              <a:spcBef>
                <a:spcPts val="0"/>
              </a:spcBef>
              <a:buNone/>
              <a:defRPr sz="1946" b="1" i="0" baseline="0">
                <a:latin typeface="Helvetica LT Std" panose="020B0704020202030204" pitchFamily="34" charset="0"/>
                <a:cs typeface="Arial" panose="020B0604020202020204" pitchFamily="34" charset="0"/>
              </a:defRPr>
            </a:lvl1pPr>
          </a:lstStyle>
          <a:p>
            <a:pPr lvl="0"/>
            <a:endParaRPr lang="en-US" dirty="0"/>
          </a:p>
        </p:txBody>
      </p:sp>
      <p:sp>
        <p:nvSpPr>
          <p:cNvPr id="35" name="Content Placeholder 70"/>
          <p:cNvSpPr>
            <a:spLocks noGrp="1"/>
          </p:cNvSpPr>
          <p:nvPr>
            <p:ph sz="quarter" idx="17"/>
          </p:nvPr>
        </p:nvSpPr>
        <p:spPr>
          <a:xfrm>
            <a:off x="73152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6" name="Content Placeholder 70"/>
          <p:cNvSpPr>
            <a:spLocks noGrp="1"/>
          </p:cNvSpPr>
          <p:nvPr>
            <p:ph sz="quarter" idx="18"/>
          </p:nvPr>
        </p:nvSpPr>
        <p:spPr>
          <a:xfrm>
            <a:off x="6537960" y="2120420"/>
            <a:ext cx="3048000" cy="593124"/>
          </a:xfrm>
          <a:prstGeom prst="rect">
            <a:avLst/>
          </a:prstGeom>
        </p:spPr>
        <p:txBody>
          <a:bodyPr lIns="0" tIns="45720" rIns="45720" bIns="0"/>
          <a:lstStyle>
            <a:lvl1pPr marL="0" indent="0">
              <a:lnSpc>
                <a:spcPct val="100000"/>
              </a:lnSpc>
              <a:spcBef>
                <a:spcPts val="0"/>
              </a:spcBef>
              <a:buNone/>
              <a:defRPr sz="1135">
                <a:solidFill>
                  <a:srgbClr val="ED7D31"/>
                </a:solidFill>
                <a:latin typeface="+mn-lt"/>
                <a:cs typeface="Arial" panose="020B0604020202020204" pitchFamily="34" charset="0"/>
              </a:defRPr>
            </a:lvl1pPr>
          </a:lstStyle>
          <a:p>
            <a:pPr lvl="0"/>
            <a:endParaRPr lang="en-US" dirty="0"/>
          </a:p>
        </p:txBody>
      </p:sp>
      <p:sp>
        <p:nvSpPr>
          <p:cNvPr id="39" name="Content Placeholder 70"/>
          <p:cNvSpPr>
            <a:spLocks noGrp="1"/>
          </p:cNvSpPr>
          <p:nvPr>
            <p:ph sz="quarter" idx="19"/>
          </p:nvPr>
        </p:nvSpPr>
        <p:spPr>
          <a:xfrm>
            <a:off x="731520" y="2713544"/>
            <a:ext cx="3048000" cy="3113903"/>
          </a:xfrm>
          <a:prstGeom prst="rect">
            <a:avLst/>
          </a:prstGeom>
        </p:spPr>
        <p:txBody>
          <a:bodyPr lIns="0" tIns="18288" rIns="4572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sp>
        <p:nvSpPr>
          <p:cNvPr id="40" name="Content Placeholder 70"/>
          <p:cNvSpPr>
            <a:spLocks noGrp="1"/>
          </p:cNvSpPr>
          <p:nvPr>
            <p:ph sz="quarter" idx="20"/>
          </p:nvPr>
        </p:nvSpPr>
        <p:spPr>
          <a:xfrm>
            <a:off x="6537960" y="2713544"/>
            <a:ext cx="3048000" cy="3113903"/>
          </a:xfrm>
          <a:prstGeom prst="rect">
            <a:avLst/>
          </a:prstGeom>
        </p:spPr>
        <p:txBody>
          <a:bodyPr lIns="0" tIns="18288" rIns="45720" bIns="0"/>
          <a:lstStyle>
            <a:lvl1pPr marL="0" indent="0">
              <a:lnSpc>
                <a:spcPct val="100000"/>
              </a:lnSpc>
              <a:spcBef>
                <a:spcPts val="0"/>
              </a:spcBef>
              <a:buNone/>
              <a:defRPr sz="1297">
                <a:latin typeface="+mn-lt"/>
                <a:cs typeface="Arial" panose="020B0604020202020204" pitchFamily="34" charset="0"/>
              </a:defRPr>
            </a:lvl1pPr>
          </a:lstStyle>
          <a:p>
            <a:pPr lvl="0"/>
            <a:endParaRPr lang="en-US" dirty="0"/>
          </a:p>
        </p:txBody>
      </p:sp>
      <p:grpSp>
        <p:nvGrpSpPr>
          <p:cNvPr id="69" name="Group 68"/>
          <p:cNvGrpSpPr/>
          <p:nvPr userDrawn="1"/>
        </p:nvGrpSpPr>
        <p:grpSpPr>
          <a:xfrm>
            <a:off x="-502527" y="-699295"/>
            <a:ext cx="8511733" cy="7974506"/>
            <a:chOff x="3337034" y="-334470"/>
            <a:chExt cx="5107040" cy="4917612"/>
          </a:xfrm>
        </p:grpSpPr>
        <p:sp>
          <p:nvSpPr>
            <p:cNvPr id="70" name="Oval 69"/>
            <p:cNvSpPr/>
            <p:nvPr/>
          </p:nvSpPr>
          <p:spPr>
            <a:xfrm rot="18000000">
              <a:off x="3327060" y="11205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2" name="Oval 71"/>
            <p:cNvSpPr/>
            <p:nvPr/>
          </p:nvSpPr>
          <p:spPr>
            <a:xfrm rot="18000000">
              <a:off x="3413925" y="13432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5" name="Oval 74"/>
            <p:cNvSpPr/>
            <p:nvPr/>
          </p:nvSpPr>
          <p:spPr>
            <a:xfrm rot="18000000">
              <a:off x="3500790" y="15659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6" name="Oval 75"/>
            <p:cNvSpPr/>
            <p:nvPr/>
          </p:nvSpPr>
          <p:spPr>
            <a:xfrm rot="18000000">
              <a:off x="3587655" y="17886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7" name="Oval 76"/>
            <p:cNvSpPr/>
            <p:nvPr/>
          </p:nvSpPr>
          <p:spPr>
            <a:xfrm rot="18000000">
              <a:off x="3674520" y="20114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8" name="Oval 77"/>
            <p:cNvSpPr/>
            <p:nvPr/>
          </p:nvSpPr>
          <p:spPr>
            <a:xfrm rot="18000000">
              <a:off x="3761385" y="223412"/>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79" name="Oval 78"/>
            <p:cNvSpPr/>
            <p:nvPr/>
          </p:nvSpPr>
          <p:spPr>
            <a:xfrm rot="18000000">
              <a:off x="3848250" y="24568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0" name="Oval 79"/>
            <p:cNvSpPr/>
            <p:nvPr/>
          </p:nvSpPr>
          <p:spPr>
            <a:xfrm rot="18000000">
              <a:off x="3935115" y="26795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1" name="Oval 80"/>
            <p:cNvSpPr/>
            <p:nvPr/>
          </p:nvSpPr>
          <p:spPr>
            <a:xfrm rot="18000000">
              <a:off x="4021980" y="29022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2" name="Oval 81"/>
            <p:cNvSpPr/>
            <p:nvPr/>
          </p:nvSpPr>
          <p:spPr>
            <a:xfrm rot="18000000">
              <a:off x="4108845" y="31250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dirty="0"/>
            </a:p>
          </p:txBody>
        </p:sp>
        <p:sp>
          <p:nvSpPr>
            <p:cNvPr id="83" name="Oval 82"/>
            <p:cNvSpPr/>
            <p:nvPr/>
          </p:nvSpPr>
          <p:spPr>
            <a:xfrm rot="18000000">
              <a:off x="4195703" y="334771"/>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4" name="Oval 83"/>
            <p:cNvSpPr/>
            <p:nvPr/>
          </p:nvSpPr>
          <p:spPr>
            <a:xfrm rot="18000000">
              <a:off x="3240195" y="89780"/>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5" name="Oval 84"/>
            <p:cNvSpPr/>
            <p:nvPr/>
          </p:nvSpPr>
          <p:spPr>
            <a:xfrm rot="18000000">
              <a:off x="3153330" y="67508"/>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6" name="Oval 85"/>
            <p:cNvSpPr/>
            <p:nvPr/>
          </p:nvSpPr>
          <p:spPr>
            <a:xfrm rot="18000000">
              <a:off x="3066465" y="45236"/>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sp>
          <p:nvSpPr>
            <p:cNvPr id="87" name="Oval 86"/>
            <p:cNvSpPr/>
            <p:nvPr/>
          </p:nvSpPr>
          <p:spPr>
            <a:xfrm rot="18000000">
              <a:off x="2979600" y="22964"/>
              <a:ext cx="4605805" cy="3890937"/>
            </a:xfrm>
            <a:prstGeom prst="ellipse">
              <a:avLst/>
            </a:prstGeom>
            <a:noFill/>
            <a:ln>
              <a:solidFill>
                <a:srgbClr val="D1A256">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9"/>
            </a:p>
          </p:txBody>
        </p:sp>
      </p:grpSp>
      <p:sp>
        <p:nvSpPr>
          <p:cNvPr id="33" name="TextBox 32"/>
          <p:cNvSpPr txBox="1"/>
          <p:nvPr userDrawn="1"/>
        </p:nvSpPr>
        <p:spPr>
          <a:xfrm>
            <a:off x="10704233" y="764333"/>
            <a:ext cx="1223900" cy="299441"/>
          </a:xfrm>
          <a:prstGeom prst="rect">
            <a:avLst/>
          </a:prstGeom>
          <a:noFill/>
        </p:spPr>
        <p:txBody>
          <a:bodyPr wrap="square" lIns="0" tIns="0" rIns="0" bIns="0" rtlCol="0">
            <a:spAutoFit/>
          </a:bodyPr>
          <a:lstStyle/>
          <a:p>
            <a:r>
              <a:rPr lang="en-US" sz="1946" b="1" baseline="0" dirty="0">
                <a:latin typeface="Helvetica LT Std" panose="020B0704020202030204" pitchFamily="34" charset="0"/>
                <a:cs typeface="Arial" panose="020B0604020202020204" pitchFamily="34" charset="0"/>
              </a:rPr>
              <a:t>Members</a:t>
            </a:r>
          </a:p>
        </p:txBody>
      </p:sp>
      <p:cxnSp>
        <p:nvCxnSpPr>
          <p:cNvPr id="34" name="Straight Connector 33"/>
          <p:cNvCxnSpPr/>
          <p:nvPr userDrawn="1"/>
        </p:nvCxnSpPr>
        <p:spPr>
          <a:xfrm>
            <a:off x="10335631" y="764333"/>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0240" y="431810"/>
            <a:ext cx="1467893" cy="296562"/>
          </a:xfrm>
          <a:prstGeom prst="rect">
            <a:avLst/>
          </a:prstGeom>
        </p:spPr>
      </p:pic>
    </p:spTree>
    <p:extLst>
      <p:ext uri="{BB962C8B-B14F-4D97-AF65-F5344CB8AC3E}">
        <p14:creationId xmlns:p14="http://schemas.microsoft.com/office/powerpoint/2010/main" val="1336482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628547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68C35-13A2-4299-B7BB-FB7E893B235D}"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3C272-1074-4A47-9676-4E606000892A}" type="slidenum">
              <a:rPr lang="en-US" smtClean="0"/>
              <a:t>‹#›</a:t>
            </a:fld>
            <a:endParaRPr lang="en-US"/>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4" r:id="rId6"/>
    <p:sldLayoutId id="2147483745" r:id="rId7"/>
    <p:sldLayoutId id="2147483679" r:id="rId8"/>
    <p:sldLayoutId id="2147483768" r:id="rId9"/>
  </p:sldLayoutIdLst>
  <p:transition/>
  <p:hf hdr="0" ftr="0" dt="0"/>
  <p:txStyles>
    <p:titleStyle>
      <a:lvl1pPr algn="ctr" rtl="0" eaLnBrk="0" fontAlgn="base" hangingPunct="0">
        <a:spcBef>
          <a:spcPct val="0"/>
        </a:spcBef>
        <a:spcAft>
          <a:spcPct val="0"/>
        </a:spcAft>
        <a:defRPr sz="3200">
          <a:solidFill>
            <a:schemeClr val="tx1"/>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FF6A06"/>
        </a:buClr>
        <a:buChar char="–"/>
        <a:defRPr sz="1800">
          <a:solidFill>
            <a:schemeClr val="tx1"/>
          </a:solidFill>
          <a:latin typeface="+mn-lt"/>
          <a:ea typeface="+mn-ea"/>
        </a:defRPr>
      </a:lvl2pPr>
      <a:lvl3pPr marL="857250" indent="-171450" algn="l" rtl="0" eaLnBrk="0" fontAlgn="base" hangingPunct="0">
        <a:spcBef>
          <a:spcPct val="20000"/>
        </a:spcBef>
        <a:spcAft>
          <a:spcPct val="0"/>
        </a:spcAft>
        <a:buClr>
          <a:srgbClr val="FF6A06"/>
        </a:buClr>
        <a:buChar char="•"/>
        <a:defRPr sz="1500">
          <a:solidFill>
            <a:schemeClr val="tx1"/>
          </a:solidFill>
          <a:latin typeface="+mn-lt"/>
          <a:ea typeface="+mn-ea"/>
        </a:defRPr>
      </a:lvl3pPr>
      <a:lvl4pPr marL="1200150" indent="-171450" algn="l" rtl="0" eaLnBrk="0" fontAlgn="base" hangingPunct="0">
        <a:spcBef>
          <a:spcPct val="20000"/>
        </a:spcBef>
        <a:spcAft>
          <a:spcPct val="0"/>
        </a:spcAft>
        <a:buClr>
          <a:srgbClr val="FF6A06"/>
        </a:buClr>
        <a:buChar char="–"/>
        <a:defRPr>
          <a:solidFill>
            <a:schemeClr val="tx1"/>
          </a:solidFill>
          <a:latin typeface="+mn-lt"/>
          <a:ea typeface="+mn-ea"/>
        </a:defRPr>
      </a:lvl4pPr>
      <a:lvl5pPr marL="1543050" indent="-171450" algn="l" rtl="0" eaLnBrk="0" fontAlgn="base" hangingPunct="0">
        <a:spcBef>
          <a:spcPct val="20000"/>
        </a:spcBef>
        <a:spcAft>
          <a:spcPct val="0"/>
        </a:spcAft>
        <a:buClr>
          <a:srgbClr val="FF6A06"/>
        </a:buClr>
        <a:buChar char="»"/>
        <a:defRPr>
          <a:solidFill>
            <a:schemeClr val="tx1"/>
          </a:solidFill>
          <a:latin typeface="+mn-lt"/>
          <a:ea typeface="+mn-ea"/>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25" r:id="rId3"/>
    <p:sldLayoutId id="214748372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jpeg"/><Relationship Id="rId39" Type="http://schemas.openxmlformats.org/officeDocument/2006/relationships/image" Target="../media/image102.jpeg"/><Relationship Id="rId21" Type="http://schemas.openxmlformats.org/officeDocument/2006/relationships/image" Target="../media/image84.png"/><Relationship Id="rId34" Type="http://schemas.openxmlformats.org/officeDocument/2006/relationships/image" Target="../media/image97.jpe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jpeg"/><Relationship Id="rId33" Type="http://schemas.openxmlformats.org/officeDocument/2006/relationships/image" Target="../media/image96.jpeg"/><Relationship Id="rId38" Type="http://schemas.openxmlformats.org/officeDocument/2006/relationships/image" Target="../media/image101.jpe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jpe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jpeg"/><Relationship Id="rId32" Type="http://schemas.openxmlformats.org/officeDocument/2006/relationships/image" Target="../media/image95.jpeg"/><Relationship Id="rId37" Type="http://schemas.openxmlformats.org/officeDocument/2006/relationships/image" Target="../media/image100.jpeg"/><Relationship Id="rId40" Type="http://schemas.openxmlformats.org/officeDocument/2006/relationships/image" Target="../media/image103.jpe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jpeg"/><Relationship Id="rId28" Type="http://schemas.openxmlformats.org/officeDocument/2006/relationships/image" Target="../media/image91.jpeg"/><Relationship Id="rId36" Type="http://schemas.openxmlformats.org/officeDocument/2006/relationships/image" Target="../media/image99.jpeg"/><Relationship Id="rId10" Type="http://schemas.openxmlformats.org/officeDocument/2006/relationships/image" Target="../media/image73.png"/><Relationship Id="rId19" Type="http://schemas.openxmlformats.org/officeDocument/2006/relationships/image" Target="../media/image82.png"/><Relationship Id="rId31" Type="http://schemas.openxmlformats.org/officeDocument/2006/relationships/image" Target="../media/image94.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jpeg"/><Relationship Id="rId30" Type="http://schemas.openxmlformats.org/officeDocument/2006/relationships/image" Target="../media/image93.jpeg"/><Relationship Id="rId35" Type="http://schemas.openxmlformats.org/officeDocument/2006/relationships/image" Target="../media/image98.jpeg"/><Relationship Id="rId8" Type="http://schemas.openxmlformats.org/officeDocument/2006/relationships/image" Target="../media/image71.png"/><Relationship Id="rId3"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12.jpg"/></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br>
              <a:rPr lang="en-US" altLang="en-US"/>
            </a:br>
            <a:r>
              <a:rPr lang="en-US" altLang="en-US"/>
              <a:t>Center for Detectors</a:t>
            </a:r>
            <a:br>
              <a:rPr lang="en-US" altLang="en-US"/>
            </a:br>
            <a:r>
              <a:rPr lang="en-US" altLang="en-US"/>
              <a:t>CMOS Imaging Detectors for Space</a:t>
            </a:r>
            <a:endParaRPr lang="en-US" altLang="en-US" dirty="0"/>
          </a:p>
        </p:txBody>
      </p:sp>
      <p:sp>
        <p:nvSpPr>
          <p:cNvPr id="12" name="Subtitle 11"/>
          <p:cNvSpPr>
            <a:spLocks noGrp="1"/>
          </p:cNvSpPr>
          <p:nvPr>
            <p:ph type="subTitle" sz="quarter" idx="1"/>
          </p:nvPr>
        </p:nvSpPr>
        <p:spPr/>
        <p:txBody>
          <a:bodyPr/>
          <a:lstStyle/>
          <a:p>
            <a:pPr>
              <a:spcBef>
                <a:spcPts val="384"/>
              </a:spcBef>
            </a:pPr>
            <a:r>
              <a:rPr lang="en-US" dirty="0"/>
              <a:t>Don Figer </a:t>
            </a:r>
          </a:p>
          <a:p>
            <a:pPr>
              <a:spcBef>
                <a:spcPts val="384"/>
              </a:spcBef>
            </a:pPr>
            <a:r>
              <a:rPr lang="en-US" dirty="0"/>
              <a:t>College of Science, Professor </a:t>
            </a:r>
          </a:p>
          <a:p>
            <a:pPr>
              <a:spcBef>
                <a:spcPts val="384"/>
              </a:spcBef>
            </a:pPr>
            <a:r>
              <a:rPr lang="en-US" dirty="0"/>
              <a:t>Future Photon Initiative, Director </a:t>
            </a:r>
          </a:p>
          <a:p>
            <a:pPr>
              <a:spcBef>
                <a:spcPts val="384"/>
              </a:spcBef>
            </a:pPr>
            <a:r>
              <a:rPr lang="en-US" dirty="0"/>
              <a:t>Center for Detectors, Director</a:t>
            </a:r>
          </a:p>
          <a:p>
            <a:pPr>
              <a:spcBef>
                <a:spcPts val="384"/>
              </a:spcBef>
            </a:pPr>
            <a:r>
              <a:rPr lang="en-US" dirty="0"/>
              <a:t>December 5, 2024</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a:t>
            </a:fld>
            <a:endParaRPr lang="en-US" dirty="0"/>
          </a:p>
        </p:txBody>
      </p:sp>
    </p:spTree>
    <p:extLst>
      <p:ext uri="{BB962C8B-B14F-4D97-AF65-F5344CB8AC3E}">
        <p14:creationId xmlns:p14="http://schemas.microsoft.com/office/powerpoint/2010/main" val="35131068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CMOS Imaging Detectors for Space</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11</a:t>
            </a:fld>
            <a:endParaRPr lang="en-US" dirty="0"/>
          </a:p>
        </p:txBody>
      </p:sp>
    </p:spTree>
    <p:extLst>
      <p:ext uri="{BB962C8B-B14F-4D97-AF65-F5344CB8AC3E}">
        <p14:creationId xmlns:p14="http://schemas.microsoft.com/office/powerpoint/2010/main" val="35072999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a:t>Advancing Radiation-Tolerant CMOS </a:t>
            </a:r>
            <a:br>
              <a:rPr lang="en-US" altLang="en-US"/>
            </a:br>
            <a:r>
              <a:rPr lang="en-US" altLang="en-US"/>
              <a:t>Detectors for NASA Missions</a:t>
            </a: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a:t>Life in the Universe</a:t>
            </a:r>
            <a:endParaRPr lang="en-US" altLang="en-US" dirty="0"/>
          </a:p>
        </p:txBody>
      </p:sp>
      <p:sp>
        <p:nvSpPr>
          <p:cNvPr id="21" name="Slide Number Placeholder 20"/>
          <p:cNvSpPr>
            <a:spLocks noGrp="1"/>
          </p:cNvSpPr>
          <p:nvPr>
            <p:ph type="sldNum" sz="quarter" idx="12"/>
          </p:nvPr>
        </p:nvSpPr>
        <p:spPr/>
        <p:txBody>
          <a:bodyPr/>
          <a:lstStyle/>
          <a:p>
            <a:fld id="{B9B0392C-5BE7-214B-9E5F-CC8853CBAA6A}" type="slidenum">
              <a:rPr lang="en-US" smtClean="0"/>
              <a:pPr/>
              <a:t>13</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a:t>State of the Art Detector Candidates for Future Missions</a:t>
            </a:r>
            <a:endParaRPr lang="en-US" altLang="en-US" dirty="0"/>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14</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9.4 Mpix</a:t>
            </a:r>
          </a:p>
          <a:p>
            <a:pPr algn="ctr">
              <a:spcBef>
                <a:spcPct val="0"/>
              </a:spcBef>
              <a:buClrTx/>
              <a:buFontTx/>
              <a:buNone/>
            </a:pPr>
            <a:r>
              <a:rPr lang="en-US" altLang="en-US" sz="1400"/>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SNSPD: 0.4 Mpix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SPAD: Pi Imaging SPAD 512</a:t>
            </a:r>
            <a:r>
              <a:rPr lang="en-US" altLang="en-US" sz="1400" baseline="30000"/>
              <a:t>2</a:t>
            </a:r>
            <a:r>
              <a:rPr lang="en-US" altLang="en-US" sz="1400"/>
              <a:t> (Antolovic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163 Mpix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Skipper CCD: 3.5 Mpix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MKID: 20 kpix (Mazin Lab, Breckenridge 2021)</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a:t>low-capacitance floating diffusion sense node </a:t>
            </a:r>
          </a:p>
          <a:p>
            <a:r>
              <a:rPr lang="en-US" altLang="en-US"/>
              <a:t>high-gain response of &gt;320 </a:t>
            </a:r>
            <a:r>
              <a:rPr lang="el-GR" altLang="en-US"/>
              <a:t>μ</a:t>
            </a:r>
            <a:r>
              <a:rPr lang="en-US" altLang="en-US"/>
              <a:t>V/e-</a:t>
            </a:r>
          </a:p>
          <a:p>
            <a:r>
              <a:rPr lang="en-US" altLang="en-US"/>
              <a:t>exceeds electronics read noise</a:t>
            </a:r>
          </a:p>
          <a:p>
            <a:r>
              <a:rPr lang="en-US" altLang="en-US"/>
              <a:t>correlated double/multiple sampling</a:t>
            </a:r>
          </a:p>
          <a:p>
            <a:r>
              <a:rPr lang="en-US" altLang="en-US"/>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a:t>Ma, J. </a:t>
            </a:r>
            <a:r>
              <a:rPr lang="en-US" altLang="en-US" sz="1000" i="1"/>
              <a:t>et al.</a:t>
            </a:r>
            <a:r>
              <a:rPr lang="en-US" altLang="en-US" sz="1000"/>
              <a:t> Ultra-high-resolution quanta image sensor with reliable photon-number-resolving and high dynamic range capabilities. </a:t>
            </a:r>
            <a:r>
              <a:rPr lang="en-US" altLang="en-US" sz="1000" i="1"/>
              <a:t>Sci Rep</a:t>
            </a:r>
            <a:r>
              <a:rPr lang="en-US" altLang="en-US" sz="1000"/>
              <a:t> </a:t>
            </a:r>
            <a:r>
              <a:rPr lang="en-US" altLang="en-US" sz="1000" b="1"/>
              <a:t>12</a:t>
            </a:r>
            <a:r>
              <a:rPr lang="en-US" altLang="en-US" sz="1000"/>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15</a:t>
            </a:fld>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16</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012825" y="5934075"/>
            <a:ext cx="233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QIS CMOS</a:t>
            </a:r>
          </a:p>
          <a:p>
            <a:pPr algn="ctr">
              <a:spcBef>
                <a:spcPct val="0"/>
              </a:spcBef>
              <a:buClrTx/>
              <a:buFontTx/>
              <a:buNone/>
            </a:pPr>
            <a:r>
              <a:rPr lang="en-US" altLang="en-US" sz="1800"/>
              <a:t>1 Megapixel Sensors</a:t>
            </a:r>
          </a:p>
          <a:p>
            <a:pPr algn="ctr">
              <a:spcBef>
                <a:spcPct val="0"/>
              </a:spcBef>
              <a:buClrTx/>
              <a:buFontTx/>
              <a:buNone/>
            </a:pPr>
            <a:r>
              <a:rPr lang="en-US" altLang="en-US" sz="1800"/>
              <a:t>1.1 </a:t>
            </a:r>
            <a:r>
              <a:rPr lang="el-GR" altLang="en-US" sz="1800"/>
              <a:t>μ</a:t>
            </a:r>
            <a:r>
              <a:rPr lang="en-US" altLang="en-US" sz="1800"/>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360988" y="5945188"/>
            <a:ext cx="1622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HWK4123</a:t>
            </a:r>
          </a:p>
          <a:p>
            <a:pPr algn="ctr">
              <a:spcBef>
                <a:spcPct val="0"/>
              </a:spcBef>
              <a:buClrTx/>
              <a:buFontTx/>
              <a:buNone/>
            </a:pPr>
            <a:r>
              <a:rPr lang="en-US" altLang="en-US" sz="1800"/>
              <a:t>9.4 Megapixel</a:t>
            </a:r>
          </a:p>
          <a:p>
            <a:pPr algn="ctr">
              <a:spcBef>
                <a:spcPct val="0"/>
              </a:spcBef>
              <a:buClrTx/>
              <a:buFontTx/>
              <a:buNone/>
            </a:pPr>
            <a:r>
              <a:rPr lang="en-US" altLang="en-US" sz="1800"/>
              <a:t>4.6 </a:t>
            </a:r>
            <a:r>
              <a:rPr lang="el-GR" altLang="en-US" sz="1800"/>
              <a:t>μ</a:t>
            </a:r>
            <a:r>
              <a:rPr lang="en-US" altLang="en-US" sz="1800"/>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42425" y="6075363"/>
            <a:ext cx="172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ORCA-QUEST</a:t>
            </a:r>
          </a:p>
          <a:p>
            <a:pPr algn="ctr">
              <a:spcBef>
                <a:spcPct val="0"/>
              </a:spcBef>
              <a:buClrTx/>
              <a:buFontTx/>
              <a:buNone/>
            </a:pPr>
            <a:r>
              <a:rPr lang="en-US" altLang="en-US" sz="1800"/>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17</a:t>
            </a:fld>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Single </a:t>
            </a:r>
            <a:r>
              <a:rPr lang="en-US"/>
              <a:t>Photon Images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18</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19</a:t>
            </a:fld>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Future Photon Initiative</a:t>
            </a:r>
          </a:p>
          <a:p>
            <a:r>
              <a:rPr lang="en-US" altLang="en-US" dirty="0"/>
              <a:t>Center for Detectors</a:t>
            </a:r>
          </a:p>
          <a:p>
            <a:r>
              <a:rPr lang="en-US" altLang="en-US" dirty="0"/>
              <a:t>CMOS Imaging Detectors for Space</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8EF0762-57EB-7DCC-CA03-F629684A983A}"/>
              </a:ext>
            </a:extLst>
          </p:cNvPr>
          <p:cNvSpPr>
            <a:spLocks noGrp="1" noChangeArrowheads="1"/>
          </p:cNvSpPr>
          <p:nvPr>
            <p:ph type="title"/>
          </p:nvPr>
        </p:nvSpPr>
        <p:spPr/>
        <p:txBody>
          <a:bodyPr/>
          <a:lstStyle/>
          <a:p>
            <a:r>
              <a:rPr lang="en-US" altLang="en-US" dirty="0"/>
              <a:t>New FPGA-based Electronics</a:t>
            </a:r>
          </a:p>
        </p:txBody>
      </p:sp>
      <p:pic>
        <p:nvPicPr>
          <p:cNvPr id="16388" name="Content Placeholder 4">
            <a:extLst>
              <a:ext uri="{FF2B5EF4-FFF2-40B4-BE49-F238E27FC236}">
                <a16:creationId xmlns:a16="http://schemas.microsoft.com/office/drawing/2014/main" id="{B9B4A486-20C4-6BD0-C0DA-616491C0D8C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90949" y="1295400"/>
            <a:ext cx="1622102" cy="2438400"/>
          </a:xfrm>
        </p:spPr>
      </p:pic>
      <p:pic>
        <p:nvPicPr>
          <p:cNvPr id="16390" name="Content Placeholder 8">
            <a:extLst>
              <a:ext uri="{FF2B5EF4-FFF2-40B4-BE49-F238E27FC236}">
                <a16:creationId xmlns:a16="http://schemas.microsoft.com/office/drawing/2014/main" id="{27CFF05E-B556-DC8D-B339-3A04CB057A6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5600" y="1295400"/>
            <a:ext cx="1828800" cy="2438400"/>
          </a:xfrm>
        </p:spPr>
      </p:pic>
      <p:pic>
        <p:nvPicPr>
          <p:cNvPr id="16389" name="Content Placeholder 6">
            <a:extLst>
              <a:ext uri="{FF2B5EF4-FFF2-40B4-BE49-F238E27FC236}">
                <a16:creationId xmlns:a16="http://schemas.microsoft.com/office/drawing/2014/main" id="{56E79C17-4509-A642-227A-F8A9B0D94278}"/>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1880523" y="3923405"/>
            <a:ext cx="2842953" cy="2132215"/>
          </a:xfrm>
        </p:spPr>
      </p:pic>
      <p:pic>
        <p:nvPicPr>
          <p:cNvPr id="9" name="Picture 9">
            <a:extLst>
              <a:ext uri="{FF2B5EF4-FFF2-40B4-BE49-F238E27FC236}">
                <a16:creationId xmlns:a16="http://schemas.microsoft.com/office/drawing/2014/main" id="{8ED32862-8FFD-4D7F-0B00-D13C3763517A}"/>
              </a:ext>
            </a:extLst>
          </p:cNvPr>
          <p:cNvPicPr>
            <a:picLocks noGrp="1" noChangeAspect="1"/>
          </p:cNvPicPr>
          <p:nvPr>
            <p:ph sz="half" idx="14"/>
          </p:nvPr>
        </p:nvPicPr>
        <p:blipFill>
          <a:blip r:embed="rId5" cstate="print">
            <a:extLst>
              <a:ext uri="{28A0092B-C50C-407E-A947-70E740481C1C}">
                <a14:useLocalDpi xmlns:a14="http://schemas.microsoft.com/office/drawing/2010/main" val="0"/>
              </a:ext>
            </a:extLst>
          </a:blip>
          <a:srcRect/>
          <a:stretch>
            <a:fillRect/>
          </a:stretch>
        </p:blipFill>
        <p:spPr bwMode="auto">
          <a:xfrm>
            <a:off x="8163310" y="3770313"/>
            <a:ext cx="14533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20</a:t>
            </a:fld>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21</a:t>
            </a:fld>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22</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23</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24</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2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25</a:t>
            </a:fld>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26</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fontScale="92500"/>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3" name="Picture 12">
            <a:extLst>
              <a:ext uri="{FF2B5EF4-FFF2-40B4-BE49-F238E27FC236}">
                <a16:creationId xmlns:a16="http://schemas.microsoft.com/office/drawing/2014/main" id="{91B3C7FE-5160-2EBB-018E-D11CC1CEB50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004694" y="1296092"/>
            <a:ext cx="1770611" cy="2360815"/>
          </a:xfrm>
        </p:spPr>
      </p:pic>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7260185" y="3762375"/>
            <a:ext cx="3259629" cy="2362200"/>
          </a:xfrm>
        </p:spPr>
      </p:pic>
      <p:sp>
        <p:nvSpPr>
          <p:cNvPr id="13" name="Slide Number Placeholder 12"/>
          <p:cNvSpPr>
            <a:spLocks noGrp="1"/>
          </p:cNvSpPr>
          <p:nvPr>
            <p:ph type="sldNum" sz="quarter" idx="12"/>
          </p:nvPr>
        </p:nvSpPr>
        <p:spPr/>
        <p:txBody>
          <a:bodyPr/>
          <a:lstStyle/>
          <a:p>
            <a:fld id="{B9B0392C-5BE7-214B-9E5F-CC8853CBAA6A}" type="slidenum">
              <a:rPr lang="en-US" smtClean="0"/>
              <a:pPr/>
              <a:t>27</a:t>
            </a:fld>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28</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29</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a:t>Don Figer - Speaker Bio</a:t>
            </a:r>
            <a:endParaRPr lang="en-US" altLang="en-US" dirty="0"/>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30</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70744E6-2FE9-EC39-29D1-581A2B27A34F}"/>
              </a:ext>
            </a:extLst>
          </p:cNvPr>
          <p:cNvSpPr>
            <a:spLocks noGrp="1" noChangeArrowheads="1"/>
          </p:cNvSpPr>
          <p:nvPr>
            <p:ph type="title"/>
          </p:nvPr>
        </p:nvSpPr>
        <p:spPr/>
        <p:txBody>
          <a:bodyPr/>
          <a:lstStyle/>
          <a:p>
            <a:r>
              <a:rPr lang="en-US" altLang="en-US"/>
              <a:t>Team Members</a:t>
            </a:r>
          </a:p>
        </p:txBody>
      </p:sp>
      <p:pic>
        <p:nvPicPr>
          <p:cNvPr id="29701" name="Content Placeholder 4">
            <a:extLst>
              <a:ext uri="{FF2B5EF4-FFF2-40B4-BE49-F238E27FC236}">
                <a16:creationId xmlns:a16="http://schemas.microsoft.com/office/drawing/2014/main" id="{5F46CD3B-EADD-7C06-EA85-5A718AA5F2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405031"/>
            <a:ext cx="5384800" cy="4611501"/>
          </a:xfrm>
        </p:spPr>
      </p:pic>
      <p:pic>
        <p:nvPicPr>
          <p:cNvPr id="29700" name="Content Placeholder 8">
            <a:extLst>
              <a:ext uri="{FF2B5EF4-FFF2-40B4-BE49-F238E27FC236}">
                <a16:creationId xmlns:a16="http://schemas.microsoft.com/office/drawing/2014/main" id="{9262A1CF-CCE0-7D38-0A20-C6397FA84E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7600" y="1421888"/>
            <a:ext cx="5384800" cy="4577787"/>
          </a:xfrm>
        </p:spPr>
      </p:pic>
      <p:sp>
        <p:nvSpPr>
          <p:cNvPr id="6" name="Slide Number Placeholder 5"/>
          <p:cNvSpPr>
            <a:spLocks noGrp="1"/>
          </p:cNvSpPr>
          <p:nvPr>
            <p:ph type="sldNum" sz="quarter" idx="12"/>
          </p:nvPr>
        </p:nvSpPr>
        <p:spPr/>
        <p:txBody>
          <a:bodyPr/>
          <a:lstStyle/>
          <a:p>
            <a:fld id="{B9B0392C-5BE7-214B-9E5F-CC8853CBAA6A}" type="slidenum">
              <a:rPr lang="en-US" smtClean="0"/>
              <a:pPr/>
              <a:t>31</a:t>
            </a:fld>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
          <p:cNvPicPr>
            <a:picLocks noGrp="1" noChangeAspect="1"/>
          </p:cNvPicPr>
          <p:nvPr>
            <p:ph sz="half" idx="4294967295"/>
          </p:nvPr>
        </p:nvPicPr>
        <p:blipFill>
          <a:blip r:embed="rId2"/>
          <a:stretch>
            <a:fillRect/>
          </a:stretch>
        </p:blipFill>
        <p:spPr>
          <a:xfrm>
            <a:off x="6654800" y="1543178"/>
            <a:ext cx="823913" cy="964943"/>
          </a:xfrm>
        </p:spPr>
      </p:pic>
      <p:pic>
        <p:nvPicPr>
          <p:cNvPr id="19" name="Content Placeholder 11"/>
          <p:cNvPicPr>
            <a:picLocks noGrp="1" noChangeAspect="1"/>
          </p:cNvPicPr>
          <p:nvPr>
            <p:ph sz="half" idx="4294967295"/>
          </p:nvPr>
        </p:nvPicPr>
        <p:blipFill>
          <a:blip r:embed="rId3"/>
          <a:stretch>
            <a:fillRect/>
          </a:stretch>
        </p:blipFill>
        <p:spPr>
          <a:xfrm>
            <a:off x="1384518" y="1476375"/>
            <a:ext cx="802838" cy="1098550"/>
          </a:xfrm>
        </p:spPr>
      </p:pic>
      <p:pic>
        <p:nvPicPr>
          <p:cNvPr id="20" name="Content Placeholder 12"/>
          <p:cNvPicPr>
            <a:picLocks noGrp="1" noChangeAspect="1"/>
          </p:cNvPicPr>
          <p:nvPr>
            <p:ph sz="half" idx="4294967295"/>
          </p:nvPr>
        </p:nvPicPr>
        <p:blipFill>
          <a:blip r:embed="rId4"/>
          <a:stretch>
            <a:fillRect/>
          </a:stretch>
        </p:blipFill>
        <p:spPr>
          <a:xfrm>
            <a:off x="328482" y="1476375"/>
            <a:ext cx="803537" cy="1098550"/>
          </a:xfrm>
        </p:spPr>
      </p:pic>
      <p:pic>
        <p:nvPicPr>
          <p:cNvPr id="21" name="Content Placeholder 8"/>
          <p:cNvPicPr>
            <a:picLocks noGrp="1" noChangeAspect="1"/>
          </p:cNvPicPr>
          <p:nvPr>
            <p:ph sz="half" idx="4294967295"/>
          </p:nvPr>
        </p:nvPicPr>
        <p:blipFill>
          <a:blip r:embed="rId5"/>
          <a:stretch>
            <a:fillRect/>
          </a:stretch>
        </p:blipFill>
        <p:spPr>
          <a:xfrm>
            <a:off x="10880725" y="1478804"/>
            <a:ext cx="822325" cy="1093692"/>
          </a:xfrm>
        </p:spPr>
      </p:pic>
      <p:pic>
        <p:nvPicPr>
          <p:cNvPr id="22" name="Content Placeholder 6"/>
          <p:cNvPicPr>
            <a:picLocks noGrp="1" noChangeAspect="1"/>
          </p:cNvPicPr>
          <p:nvPr>
            <p:ph sz="half" idx="4294967295"/>
          </p:nvPr>
        </p:nvPicPr>
        <p:blipFill>
          <a:blip r:embed="rId6"/>
          <a:stretch>
            <a:fillRect/>
          </a:stretch>
        </p:blipFill>
        <p:spPr>
          <a:xfrm>
            <a:off x="5611596" y="1476375"/>
            <a:ext cx="798945" cy="1098550"/>
          </a:xfrm>
        </p:spPr>
      </p:pic>
      <p:pic>
        <p:nvPicPr>
          <p:cNvPr id="23" name="Content Placeholder 7"/>
          <p:cNvPicPr>
            <a:picLocks noGrp="1" noChangeAspect="1"/>
          </p:cNvPicPr>
          <p:nvPr>
            <p:ph sz="half" idx="4294967295"/>
          </p:nvPr>
        </p:nvPicPr>
        <p:blipFill rotWithShape="1">
          <a:blip r:embed="rId7"/>
          <a:stretch/>
        </p:blipFill>
        <p:spPr>
          <a:xfrm>
            <a:off x="4543425" y="1511697"/>
            <a:ext cx="822325" cy="1027906"/>
          </a:xfrm>
        </p:spPr>
      </p:pic>
      <p:pic>
        <p:nvPicPr>
          <p:cNvPr id="25" name="Content Placeholder 13"/>
          <p:cNvPicPr>
            <a:picLocks noGrp="1" noChangeAspect="1"/>
          </p:cNvPicPr>
          <p:nvPr>
            <p:ph sz="half" idx="4294967295"/>
          </p:nvPr>
        </p:nvPicPr>
        <p:blipFill>
          <a:blip r:embed="rId8"/>
          <a:stretch>
            <a:fillRect/>
          </a:stretch>
        </p:blipFill>
        <p:spPr>
          <a:xfrm>
            <a:off x="8804611" y="2762250"/>
            <a:ext cx="748629" cy="1096963"/>
          </a:xfrm>
        </p:spPr>
      </p:pic>
      <p:pic>
        <p:nvPicPr>
          <p:cNvPr id="26" name="Content Placeholder 16"/>
          <p:cNvPicPr>
            <a:picLocks noGrp="1" noChangeAspect="1"/>
          </p:cNvPicPr>
          <p:nvPr>
            <p:ph sz="half" idx="4294967295"/>
          </p:nvPr>
        </p:nvPicPr>
        <p:blipFill>
          <a:blip r:embed="rId9"/>
          <a:stretch>
            <a:fillRect/>
          </a:stretch>
        </p:blipFill>
        <p:spPr>
          <a:xfrm>
            <a:off x="7706478" y="2753430"/>
            <a:ext cx="728879" cy="1096963"/>
          </a:xfrm>
        </p:spPr>
      </p:pic>
      <p:pic>
        <p:nvPicPr>
          <p:cNvPr id="28" name="Content Placeholder 19"/>
          <p:cNvPicPr>
            <a:picLocks noGrp="1" noChangeAspect="1"/>
          </p:cNvPicPr>
          <p:nvPr>
            <p:ph sz="half" idx="4294967295"/>
          </p:nvPr>
        </p:nvPicPr>
        <p:blipFill>
          <a:blip r:embed="rId10"/>
          <a:stretch>
            <a:fillRect/>
          </a:stretch>
        </p:blipFill>
        <p:spPr>
          <a:xfrm>
            <a:off x="3514001" y="2762250"/>
            <a:ext cx="769798" cy="1096963"/>
          </a:xfrm>
        </p:spPr>
      </p:pic>
      <p:pic>
        <p:nvPicPr>
          <p:cNvPr id="30" name="Content Placeholder 15"/>
          <p:cNvPicPr>
            <a:picLocks noGrp="1" noChangeAspect="1"/>
          </p:cNvPicPr>
          <p:nvPr>
            <p:ph sz="half" idx="4294967295"/>
          </p:nvPr>
        </p:nvPicPr>
        <p:blipFill>
          <a:blip r:embed="rId11"/>
          <a:stretch>
            <a:fillRect/>
          </a:stretch>
        </p:blipFill>
        <p:spPr>
          <a:xfrm>
            <a:off x="1404606" y="2762250"/>
            <a:ext cx="762662" cy="1096963"/>
          </a:xfrm>
        </p:spPr>
      </p:pic>
      <p:pic>
        <p:nvPicPr>
          <p:cNvPr id="32" name="Content Placeholder 25"/>
          <p:cNvPicPr>
            <a:picLocks noGrp="1" noChangeAspect="1"/>
          </p:cNvPicPr>
          <p:nvPr>
            <p:ph sz="half" idx="4294967295"/>
          </p:nvPr>
        </p:nvPicPr>
        <p:blipFill>
          <a:blip r:embed="rId12"/>
          <a:stretch>
            <a:fillRect/>
          </a:stretch>
        </p:blipFill>
        <p:spPr>
          <a:xfrm>
            <a:off x="10880725" y="2765256"/>
            <a:ext cx="822325" cy="1090951"/>
          </a:xfrm>
        </p:spPr>
      </p:pic>
      <p:pic>
        <p:nvPicPr>
          <p:cNvPr id="34" name="Content Placeholder 28"/>
          <p:cNvPicPr>
            <a:picLocks noGrp="1" noChangeAspect="1"/>
          </p:cNvPicPr>
          <p:nvPr>
            <p:ph sz="half" idx="4294967295"/>
          </p:nvPr>
        </p:nvPicPr>
        <p:blipFill>
          <a:blip r:embed="rId13"/>
          <a:stretch>
            <a:fillRect/>
          </a:stretch>
        </p:blipFill>
        <p:spPr>
          <a:xfrm>
            <a:off x="5599113" y="2771069"/>
            <a:ext cx="823912" cy="1079324"/>
          </a:xfrm>
        </p:spPr>
      </p:pic>
      <p:pic>
        <p:nvPicPr>
          <p:cNvPr id="37" name="Content Placeholder 22"/>
          <p:cNvPicPr>
            <a:picLocks noGrp="1" noChangeAspect="1"/>
          </p:cNvPicPr>
          <p:nvPr>
            <p:ph sz="half" idx="4294967295"/>
          </p:nvPr>
        </p:nvPicPr>
        <p:blipFill>
          <a:blip r:embed="rId14"/>
          <a:stretch>
            <a:fillRect/>
          </a:stretch>
        </p:blipFill>
        <p:spPr>
          <a:xfrm>
            <a:off x="8767763" y="4129387"/>
            <a:ext cx="822325" cy="1086839"/>
          </a:xfrm>
        </p:spPr>
      </p:pic>
      <p:pic>
        <p:nvPicPr>
          <p:cNvPr id="38" name="Content Placeholder 31"/>
          <p:cNvPicPr>
            <a:picLocks noGrp="1" noChangeAspect="1"/>
          </p:cNvPicPr>
          <p:nvPr>
            <p:ph sz="half" idx="4294967295"/>
          </p:nvPr>
        </p:nvPicPr>
        <p:blipFill>
          <a:blip r:embed="rId15"/>
          <a:stretch>
            <a:fillRect/>
          </a:stretch>
        </p:blipFill>
        <p:spPr>
          <a:xfrm>
            <a:off x="7663124" y="4127651"/>
            <a:ext cx="815585" cy="1096963"/>
          </a:xfrm>
        </p:spPr>
      </p:pic>
      <p:pic>
        <p:nvPicPr>
          <p:cNvPr id="40" name="Content Placeholder 33"/>
          <p:cNvPicPr>
            <a:picLocks noGrp="1" noChangeAspect="1"/>
          </p:cNvPicPr>
          <p:nvPr>
            <p:ph sz="half" idx="4294967295"/>
          </p:nvPr>
        </p:nvPicPr>
        <p:blipFill>
          <a:blip r:embed="rId16"/>
          <a:stretch>
            <a:fillRect/>
          </a:stretch>
        </p:blipFill>
        <p:spPr>
          <a:xfrm>
            <a:off x="3487738" y="4131443"/>
            <a:ext cx="822325" cy="1082727"/>
          </a:xfrm>
        </p:spPr>
      </p:pic>
      <p:pic>
        <p:nvPicPr>
          <p:cNvPr id="41" name="Content Placeholder 35"/>
          <p:cNvPicPr>
            <a:picLocks noGrp="1" noChangeAspect="1"/>
          </p:cNvPicPr>
          <p:nvPr>
            <p:ph sz="half" idx="4294967295"/>
          </p:nvPr>
        </p:nvPicPr>
        <p:blipFill>
          <a:blip r:embed="rId17"/>
          <a:stretch>
            <a:fillRect/>
          </a:stretch>
        </p:blipFill>
        <p:spPr>
          <a:xfrm>
            <a:off x="2430463" y="4127651"/>
            <a:ext cx="823912" cy="1090310"/>
          </a:xfrm>
        </p:spPr>
      </p:pic>
      <p:pic>
        <p:nvPicPr>
          <p:cNvPr id="43" name="Content Placeholder 44"/>
          <p:cNvPicPr>
            <a:picLocks noGrp="1" noChangeAspect="1"/>
          </p:cNvPicPr>
          <p:nvPr>
            <p:ph sz="half" idx="4294967295"/>
          </p:nvPr>
        </p:nvPicPr>
        <p:blipFill rotWithShape="1">
          <a:blip r:embed="rId18"/>
          <a:stretch/>
        </p:blipFill>
        <p:spPr>
          <a:xfrm>
            <a:off x="319088" y="4135554"/>
            <a:ext cx="822325" cy="1074504"/>
          </a:xfrm>
        </p:spPr>
      </p:pic>
      <p:pic>
        <p:nvPicPr>
          <p:cNvPr id="46" name="Content Placeholder 45"/>
          <p:cNvPicPr>
            <a:picLocks noGrp="1" noChangeAspect="1"/>
          </p:cNvPicPr>
          <p:nvPr>
            <p:ph sz="half" idx="4294967295"/>
          </p:nvPr>
        </p:nvPicPr>
        <p:blipFill rotWithShape="1">
          <a:blip r:embed="rId19"/>
          <a:stretch/>
        </p:blipFill>
        <p:spPr>
          <a:xfrm>
            <a:off x="10969883" y="4124325"/>
            <a:ext cx="644009" cy="1096963"/>
          </a:xfrm>
        </p:spPr>
      </p:pic>
      <p:pic>
        <p:nvPicPr>
          <p:cNvPr id="12" name="Content Placeholder 2"/>
          <p:cNvPicPr>
            <a:picLocks noGrp="1" noChangeAspect="1"/>
          </p:cNvPicPr>
          <p:nvPr>
            <p:ph sz="half" idx="4294967295"/>
          </p:nvPr>
        </p:nvPicPr>
        <p:blipFill>
          <a:blip r:embed="rId20"/>
          <a:stretch>
            <a:fillRect/>
          </a:stretch>
        </p:blipFill>
        <p:spPr>
          <a:xfrm>
            <a:off x="5599113" y="4169534"/>
            <a:ext cx="823912" cy="1006545"/>
          </a:xfrm>
        </p:spPr>
      </p:pic>
      <p:pic>
        <p:nvPicPr>
          <p:cNvPr id="13" name="Content Placeholder 4"/>
          <p:cNvPicPr>
            <a:picLocks noGrp="1" noChangeAspect="1"/>
          </p:cNvPicPr>
          <p:nvPr>
            <p:ph sz="half" idx="4294967295"/>
          </p:nvPr>
        </p:nvPicPr>
        <p:blipFill>
          <a:blip r:embed="rId21"/>
          <a:stretch>
            <a:fillRect/>
          </a:stretch>
        </p:blipFill>
        <p:spPr>
          <a:xfrm>
            <a:off x="9823450" y="4166100"/>
            <a:ext cx="823913" cy="1013412"/>
          </a:xfrm>
        </p:spPr>
      </p:pic>
      <p:pic>
        <p:nvPicPr>
          <p:cNvPr id="14" name="Content Placeholder 3"/>
          <p:cNvPicPr>
            <a:picLocks noGrp="1" noChangeAspect="1"/>
          </p:cNvPicPr>
          <p:nvPr>
            <p:ph sz="half" idx="4294967295"/>
          </p:nvPr>
        </p:nvPicPr>
        <p:blipFill>
          <a:blip r:embed="rId22"/>
          <a:stretch>
            <a:fillRect/>
          </a:stretch>
        </p:blipFill>
        <p:spPr>
          <a:xfrm>
            <a:off x="8781859" y="1476375"/>
            <a:ext cx="794132" cy="1098550"/>
          </a:xfrm>
        </p:spPr>
      </p:pic>
      <p:sp>
        <p:nvSpPr>
          <p:cNvPr id="9" name="Title 8"/>
          <p:cNvSpPr>
            <a:spLocks noGrp="1"/>
          </p:cNvSpPr>
          <p:nvPr>
            <p:ph type="title"/>
          </p:nvPr>
        </p:nvSpPr>
        <p:spPr/>
        <p:txBody>
          <a:bodyPr/>
          <a:lstStyle/>
          <a:p>
            <a:r>
              <a:rPr lang="en-US" dirty="0" err="1"/>
              <a:t>CfD</a:t>
            </a:r>
            <a:r>
              <a:rPr lang="en-US" dirty="0"/>
              <a:t> Students</a:t>
            </a:r>
          </a:p>
        </p:txBody>
      </p:sp>
      <p:pic>
        <p:nvPicPr>
          <p:cNvPr id="1026" name="Picture 2">
            <a:extLst>
              <a:ext uri="{FF2B5EF4-FFF2-40B4-BE49-F238E27FC236}">
                <a16:creationId xmlns:a16="http://schemas.microsoft.com/office/drawing/2014/main" id="{6F55E0CA-599B-731F-19C8-E379242046A5}"/>
              </a:ext>
            </a:extLst>
          </p:cNvPr>
          <p:cNvPicPr>
            <a:picLocks noGrp="1" noChangeAspect="1" noChangeArrowheads="1"/>
          </p:cNvPicPr>
          <p:nvPr>
            <p:ph sz="half" idx="4294967295"/>
          </p:nvPr>
        </p:nvPicPr>
        <p:blipFill>
          <a:blip r:embed="rId23" cstate="print">
            <a:extLst>
              <a:ext uri="{28A0092B-C50C-407E-A947-70E740481C1C}">
                <a14:useLocalDpi xmlns:a14="http://schemas.microsoft.com/office/drawing/2010/main" val="0"/>
              </a:ext>
            </a:extLst>
          </a:blip>
          <a:srcRect/>
          <a:stretch>
            <a:fillRect/>
          </a:stretch>
        </p:blipFill>
        <p:spPr bwMode="auto">
          <a:xfrm>
            <a:off x="4517264" y="2771069"/>
            <a:ext cx="818213" cy="1090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7C1650-7F08-1FB9-FFC7-BA819715738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374458" y="4107330"/>
            <a:ext cx="822960" cy="1102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26A09B-5D9E-4C77-CA9A-332C7FDB080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55752" y="412068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5978AAA-6ACB-A9C6-BC84-A081CF7F964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824403"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38FF8E-07CD-CE00-3F0B-CA99CBBAB2DD}"/>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4712"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3EC336-4E68-9153-5712-88463D2EB72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654800"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082D661-2195-8D99-90FB-2B8430B53B4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64047"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2F6E71E-BC10-1443-8AC6-C3BFC5682BA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45141" y="1511697"/>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E7F3D3F-4525-5093-1604-CC83090A810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425240"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0FE869D-1CAD-2A78-B350-10AC04B8CBE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427405" y="2771069"/>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077AA386-5B79-CCB6-6907-861EA6864BE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26323" y="1475216"/>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28D69A2D-8724-7830-8683-CD01D49A52CE}"/>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43107" y="4127651"/>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38933F8-229A-F3E0-C8BD-B993D78E585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543107"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B7E8DC12-F2C1-6BE0-1184-78164DC0100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600065"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5287BB4E-D04C-0A61-1F7F-F132C23EC302}"/>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654800" y="5490562"/>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B4EBDD25-24C6-4AB6-9B3B-09A2DA1F9D6D}"/>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486149"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719A11C-0941-1FFF-1D8F-3E3504081D4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64047"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4915E00-3EC8-233A-0339-BCBF9FFACFD8}"/>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419692" y="5486400"/>
            <a:ext cx="82296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p:txBody>
          <a:bodyPr/>
          <a:lstStyle/>
          <a:p>
            <a:r>
              <a:rPr lang="en-US" dirty="0" err="1"/>
              <a:t>CfD</a:t>
            </a:r>
            <a:r>
              <a:rPr lang="en-US" dirty="0"/>
              <a:t> Professors</a:t>
            </a:r>
          </a:p>
        </p:txBody>
      </p:sp>
      <p:pic>
        <p:nvPicPr>
          <p:cNvPr id="13" name="Content Placeholder 19"/>
          <p:cNvPicPr>
            <a:picLocks noGrp="1" noChangeAspect="1"/>
          </p:cNvPicPr>
          <p:nvPr>
            <p:ph sz="half" idx="14"/>
          </p:nvPr>
        </p:nvPicPr>
        <p:blipFill>
          <a:blip r:embed="rId2"/>
          <a:stretch>
            <a:fillRect/>
          </a:stretch>
        </p:blipFill>
        <p:spPr>
          <a:xfrm>
            <a:off x="6873428" y="1423988"/>
            <a:ext cx="1282007" cy="1920875"/>
          </a:xfrm>
        </p:spPr>
      </p:pic>
      <p:pic>
        <p:nvPicPr>
          <p:cNvPr id="14" name="Content Placeholder 20"/>
          <p:cNvPicPr>
            <a:picLocks noGrp="1" noChangeAspect="1"/>
          </p:cNvPicPr>
          <p:nvPr>
            <p:ph sz="half" idx="15"/>
          </p:nvPr>
        </p:nvPicPr>
        <p:blipFill>
          <a:blip r:embed="rId3"/>
          <a:stretch>
            <a:fillRect/>
          </a:stretch>
        </p:blipFill>
        <p:spPr>
          <a:xfrm>
            <a:off x="9806252" y="1444625"/>
            <a:ext cx="1280583" cy="1920875"/>
          </a:xfrm>
        </p:spPr>
      </p:pic>
      <p:pic>
        <p:nvPicPr>
          <p:cNvPr id="16" name="Content Placeholder 22"/>
          <p:cNvPicPr>
            <a:picLocks noGrp="1" noChangeAspect="1"/>
          </p:cNvPicPr>
          <p:nvPr>
            <p:ph sz="half" idx="17"/>
          </p:nvPr>
        </p:nvPicPr>
        <p:blipFill>
          <a:blip r:embed="rId4"/>
          <a:stretch>
            <a:fillRect/>
          </a:stretch>
        </p:blipFill>
        <p:spPr>
          <a:xfrm>
            <a:off x="3835008" y="4108450"/>
            <a:ext cx="1497797" cy="1919288"/>
          </a:xfrm>
        </p:spPr>
      </p:pic>
      <p:pic>
        <p:nvPicPr>
          <p:cNvPr id="17" name="Content Placeholder 23"/>
          <p:cNvPicPr>
            <a:picLocks noGrp="1" noChangeAspect="1"/>
          </p:cNvPicPr>
          <p:nvPr>
            <p:ph sz="half" idx="18"/>
          </p:nvPr>
        </p:nvPicPr>
        <p:blipFill>
          <a:blip r:embed="rId5"/>
          <a:stretch>
            <a:fillRect/>
          </a:stretch>
        </p:blipFill>
        <p:spPr>
          <a:xfrm>
            <a:off x="6874669" y="4108450"/>
            <a:ext cx="1279525" cy="1919288"/>
          </a:xfrm>
        </p:spPr>
      </p:pic>
      <p:sp>
        <p:nvSpPr>
          <p:cNvPr id="20" name="Content Placeholder 12"/>
          <p:cNvSpPr>
            <a:spLocks noGrp="1"/>
          </p:cNvSpPr>
          <p:nvPr>
            <p:ph sz="half" idx="20"/>
          </p:nvPr>
        </p:nvSpPr>
        <p:spPr/>
        <p:txBody>
          <a:bodyPr>
            <a:normAutofit fontScale="92500" lnSpcReduction="10000"/>
          </a:bodyPr>
          <a:lstStyle/>
          <a:p>
            <a:pPr marL="0" indent="0">
              <a:buNone/>
            </a:pPr>
            <a:r>
              <a:rPr lang="en-US" dirty="0"/>
              <a:t>Don </a:t>
            </a:r>
            <a:r>
              <a:rPr lang="en-US" dirty="0" err="1"/>
              <a:t>Figer</a:t>
            </a:r>
            <a:endParaRPr lang="en-US" dirty="0"/>
          </a:p>
        </p:txBody>
      </p:sp>
      <p:sp>
        <p:nvSpPr>
          <p:cNvPr id="21" name="Content Placeholder 13"/>
          <p:cNvSpPr>
            <a:spLocks noGrp="1"/>
          </p:cNvSpPr>
          <p:nvPr>
            <p:ph sz="half" idx="21"/>
          </p:nvPr>
        </p:nvSpPr>
        <p:spPr/>
        <p:txBody>
          <a:bodyPr>
            <a:normAutofit fontScale="92500" lnSpcReduction="10000"/>
          </a:bodyPr>
          <a:lstStyle/>
          <a:p>
            <a:pPr marL="0" indent="0">
              <a:buNone/>
            </a:pPr>
            <a:r>
              <a:rPr lang="en-US" dirty="0"/>
              <a:t>Stefan Preble</a:t>
            </a:r>
          </a:p>
        </p:txBody>
      </p:sp>
      <p:sp>
        <p:nvSpPr>
          <p:cNvPr id="22" name="Content Placeholder 14"/>
          <p:cNvSpPr>
            <a:spLocks noGrp="1"/>
          </p:cNvSpPr>
          <p:nvPr>
            <p:ph sz="half" idx="22"/>
          </p:nvPr>
        </p:nvSpPr>
        <p:spPr/>
        <p:txBody>
          <a:bodyPr>
            <a:normAutofit fontScale="92500" lnSpcReduction="10000"/>
          </a:bodyPr>
          <a:lstStyle/>
          <a:p>
            <a:pPr marL="0" indent="0">
              <a:buNone/>
            </a:pPr>
            <a:r>
              <a:rPr lang="en-US" dirty="0"/>
              <a:t>Zoran </a:t>
            </a:r>
            <a:r>
              <a:rPr lang="en-US" dirty="0" err="1"/>
              <a:t>Ninkov</a:t>
            </a:r>
            <a:endParaRPr lang="en-US" dirty="0"/>
          </a:p>
        </p:txBody>
      </p:sp>
      <p:sp>
        <p:nvSpPr>
          <p:cNvPr id="23" name="Content Placeholder 15"/>
          <p:cNvSpPr>
            <a:spLocks noGrp="1"/>
          </p:cNvSpPr>
          <p:nvPr>
            <p:ph sz="half" idx="23"/>
          </p:nvPr>
        </p:nvSpPr>
        <p:spPr/>
        <p:txBody>
          <a:bodyPr>
            <a:normAutofit fontScale="92500" lnSpcReduction="10000"/>
          </a:bodyPr>
          <a:lstStyle/>
          <a:p>
            <a:r>
              <a:rPr lang="en-US"/>
              <a:t>Parsian K. Mohseni,</a:t>
            </a:r>
            <a:endParaRPr lang="en-US" dirty="0"/>
          </a:p>
        </p:txBody>
      </p:sp>
      <p:sp>
        <p:nvSpPr>
          <p:cNvPr id="24" name="Content Placeholder 16"/>
          <p:cNvSpPr>
            <a:spLocks noGrp="1"/>
          </p:cNvSpPr>
          <p:nvPr>
            <p:ph sz="half" idx="24"/>
          </p:nvPr>
        </p:nvSpPr>
        <p:spPr/>
        <p:txBody>
          <a:bodyPr>
            <a:normAutofit fontScale="92500" lnSpcReduction="10000"/>
          </a:bodyPr>
          <a:lstStyle/>
          <a:p>
            <a:r>
              <a:rPr lang="en-US" dirty="0" err="1"/>
              <a:t>Dorin</a:t>
            </a:r>
            <a:r>
              <a:rPr lang="en-US" dirty="0"/>
              <a:t> </a:t>
            </a:r>
            <a:r>
              <a:rPr lang="en-US" dirty="0" err="1"/>
              <a:t>Patru</a:t>
            </a:r>
            <a:endParaRPr lang="en-US" dirty="0"/>
          </a:p>
        </p:txBody>
      </p:sp>
      <p:sp>
        <p:nvSpPr>
          <p:cNvPr id="7" name="Content Placeholder 6"/>
          <p:cNvSpPr>
            <a:spLocks noGrp="1"/>
          </p:cNvSpPr>
          <p:nvPr>
            <p:ph sz="half" idx="25"/>
          </p:nvPr>
        </p:nvSpPr>
        <p:spPr/>
        <p:txBody>
          <a:bodyPr>
            <a:normAutofit fontScale="92500" lnSpcReduction="10000"/>
          </a:bodyPr>
          <a:lstStyle/>
          <a:p>
            <a:r>
              <a:rPr lang="en-US"/>
              <a:t>Michael Zemcov</a:t>
            </a:r>
            <a:endParaRPr lang="en-US" dirty="0"/>
          </a:p>
        </p:txBody>
      </p:sp>
      <p:sp>
        <p:nvSpPr>
          <p:cNvPr id="27" name="Content Placeholder 11"/>
          <p:cNvSpPr>
            <a:spLocks noGrp="1"/>
          </p:cNvSpPr>
          <p:nvPr>
            <p:ph sz="half" idx="26"/>
          </p:nvPr>
        </p:nvSpPr>
        <p:spPr/>
        <p:txBody>
          <a:bodyPr>
            <a:normAutofit fontScale="92500" lnSpcReduction="10000"/>
          </a:bodyPr>
          <a:lstStyle/>
          <a:p>
            <a:r>
              <a:rPr lang="en-US"/>
              <a:t>Jing Zhang</a:t>
            </a:r>
            <a:endParaRPr lang="en-US" dirty="0"/>
          </a:p>
        </p:txBody>
      </p:sp>
      <p:sp>
        <p:nvSpPr>
          <p:cNvPr id="28" name="Content Placeholder 11"/>
          <p:cNvSpPr>
            <a:spLocks noGrp="1"/>
          </p:cNvSpPr>
          <p:nvPr>
            <p:ph sz="half" idx="27"/>
          </p:nvPr>
        </p:nvSpPr>
        <p:spPr/>
        <p:txBody>
          <a:bodyPr>
            <a:normAutofit fontScale="92500" lnSpcReduction="10000"/>
          </a:bodyPr>
          <a:lstStyle/>
          <a:p>
            <a:endParaRPr lang="en-US" dirty="0"/>
          </a:p>
        </p:txBody>
      </p:sp>
      <p:pic>
        <p:nvPicPr>
          <p:cNvPr id="8" name="Content Placeholder 7"/>
          <p:cNvPicPr>
            <a:picLocks noGrp="1" noChangeAspect="1"/>
          </p:cNvPicPr>
          <p:nvPr>
            <p:ph sz="half" idx="1"/>
          </p:nvPr>
        </p:nvPicPr>
        <p:blipFill>
          <a:blip r:embed="rId6"/>
          <a:stretch>
            <a:fillRect/>
          </a:stretch>
        </p:blipFill>
        <p:spPr>
          <a:xfrm>
            <a:off x="1110994" y="1423988"/>
            <a:ext cx="1081600" cy="1920875"/>
          </a:xfrm>
        </p:spPr>
      </p:pic>
      <p:pic>
        <p:nvPicPr>
          <p:cNvPr id="6" name="Content Placeholder 5">
            <a:extLst>
              <a:ext uri="{FF2B5EF4-FFF2-40B4-BE49-F238E27FC236}">
                <a16:creationId xmlns:a16="http://schemas.microsoft.com/office/drawing/2014/main" id="{A5031F03-322D-4FB9-1EF2-B9987D45986F}"/>
              </a:ext>
            </a:extLst>
          </p:cNvPr>
          <p:cNvPicPr>
            <a:picLocks noGrp="1" noChangeAspect="1"/>
          </p:cNvPicPr>
          <p:nvPr>
            <p:ph sz="half" idx="13"/>
          </p:nvPr>
        </p:nvPicPr>
        <p:blipFill>
          <a:blip r:embed="rId7"/>
          <a:stretch>
            <a:fillRect/>
          </a:stretch>
        </p:blipFill>
        <p:spPr>
          <a:xfrm>
            <a:off x="3940723" y="1613214"/>
            <a:ext cx="1286367" cy="1542422"/>
          </a:xfrm>
          <a:prstGeom prst="rect">
            <a:avLst/>
          </a:prstGeom>
        </p:spPr>
      </p:pic>
      <p:sp>
        <p:nvSpPr>
          <p:cNvPr id="2" name="Content Placeholder 1"/>
          <p:cNvSpPr>
            <a:spLocks noGrp="1"/>
          </p:cNvSpPr>
          <p:nvPr>
            <p:ph sz="half" idx="19"/>
          </p:nvPr>
        </p:nvSpPr>
        <p:spPr/>
        <p:txBody>
          <a:bodyPr/>
          <a:lstStyle/>
          <a:p>
            <a:endParaRPr lang="en-US"/>
          </a:p>
        </p:txBody>
      </p:sp>
      <p:pic>
        <p:nvPicPr>
          <p:cNvPr id="25" name="Content Placeholder 24"/>
          <p:cNvPicPr>
            <a:picLocks noGrp="1" noChangeAspect="1"/>
          </p:cNvPicPr>
          <p:nvPr>
            <p:ph sz="half" idx="16"/>
          </p:nvPr>
        </p:nvPicPr>
        <p:blipFill>
          <a:blip r:embed="rId8"/>
          <a:stretch>
            <a:fillRect/>
          </a:stretch>
        </p:blipFill>
        <p:spPr>
          <a:xfrm>
            <a:off x="1012031" y="4108450"/>
            <a:ext cx="1279525" cy="1919288"/>
          </a:xfrm>
        </p:spPr>
      </p:pic>
    </p:spTree>
    <p:extLst>
      <p:ext uri="{BB962C8B-B14F-4D97-AF65-F5344CB8AC3E}">
        <p14:creationId xmlns:p14="http://schemas.microsoft.com/office/powerpoint/2010/main" val="36615460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FPI Professors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35</a:t>
            </a:fld>
            <a:endParaRPr lang="en-US" dirty="0"/>
          </a:p>
        </p:txBody>
      </p:sp>
    </p:spTree>
    <p:extLst>
      <p:ext uri="{BB962C8B-B14F-4D97-AF65-F5344CB8AC3E}">
        <p14:creationId xmlns:p14="http://schemas.microsoft.com/office/powerpoint/2010/main" val="31188975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 b="125"/>
          <a:stretch>
            <a:fillRect/>
          </a:stretch>
        </p:blipFill>
        <p:spPr/>
      </p:pic>
      <p:sp>
        <p:nvSpPr>
          <p:cNvPr id="8" name="Text Placeholder 7"/>
          <p:cNvSpPr>
            <a:spLocks noGrp="1"/>
          </p:cNvSpPr>
          <p:nvPr>
            <p:ph type="body" sz="quarter" idx="12"/>
          </p:nvPr>
        </p:nvSpPr>
        <p:spPr/>
        <p:txBody>
          <a:bodyPr/>
          <a:lstStyle/>
          <a:p>
            <a:r>
              <a:rPr lang="en-US" dirty="0"/>
              <a:t>figer@cfd.rit.edu</a:t>
            </a:r>
          </a:p>
        </p:txBody>
      </p:sp>
      <p:sp>
        <p:nvSpPr>
          <p:cNvPr id="9" name="Text Placeholder 8"/>
          <p:cNvSpPr>
            <a:spLocks noGrp="1"/>
          </p:cNvSpPr>
          <p:nvPr>
            <p:ph type="body" sz="quarter" idx="13"/>
          </p:nvPr>
        </p:nvSpPr>
        <p:spPr/>
        <p:txBody>
          <a:bodyPr/>
          <a:lstStyle/>
          <a:p>
            <a:r>
              <a:rPr lang="en-US" dirty="0"/>
              <a:t>eehsps@rit.edu</a:t>
            </a:r>
          </a:p>
        </p:txBody>
      </p:sp>
      <p:sp>
        <p:nvSpPr>
          <p:cNvPr id="7" name="Content Placeholder 6"/>
          <p:cNvSpPr>
            <a:spLocks noGrp="1"/>
          </p:cNvSpPr>
          <p:nvPr>
            <p:ph sz="quarter" idx="14"/>
          </p:nvPr>
        </p:nvSpPr>
        <p:spPr/>
        <p:txBody>
          <a:bodyPr>
            <a:normAutofit fontScale="77500" lnSpcReduction="20000"/>
          </a:bodyPr>
          <a:lstStyle/>
          <a:p>
            <a:pPr lvl="0"/>
            <a:r>
              <a:rPr lang="en-US" dirty="0"/>
              <a:t>Don Figer</a:t>
            </a:r>
          </a:p>
        </p:txBody>
      </p:sp>
      <p:pic>
        <p:nvPicPr>
          <p:cNvPr id="15" name="Picture Placeholder 1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25" b="125"/>
          <a:stretch>
            <a:fillRect/>
          </a:stretch>
        </p:blipFill>
        <p:spPr/>
      </p:pic>
      <p:sp>
        <p:nvSpPr>
          <p:cNvPr id="11" name="Content Placeholder 10"/>
          <p:cNvSpPr>
            <a:spLocks noGrp="1"/>
          </p:cNvSpPr>
          <p:nvPr>
            <p:ph sz="quarter" idx="16"/>
          </p:nvPr>
        </p:nvSpPr>
        <p:spPr/>
        <p:txBody>
          <a:bodyPr>
            <a:normAutofit fontScale="77500" lnSpcReduction="20000"/>
          </a:bodyPr>
          <a:lstStyle/>
          <a:p>
            <a:pPr lvl="0"/>
            <a:r>
              <a:rPr lang="en-US" dirty="0"/>
              <a:t>Ed Hach</a:t>
            </a:r>
          </a:p>
        </p:txBody>
      </p:sp>
      <p:sp>
        <p:nvSpPr>
          <p:cNvPr id="12" name="Content Placeholder 11"/>
          <p:cNvSpPr>
            <a:spLocks noGrp="1"/>
          </p:cNvSpPr>
          <p:nvPr>
            <p:ph sz="quarter" idx="17"/>
          </p:nvPr>
        </p:nvSpPr>
        <p:spPr/>
        <p:txBody>
          <a:bodyPr/>
          <a:lstStyle/>
          <a:p>
            <a:pPr lvl="0"/>
            <a:r>
              <a:rPr lang="en-US" dirty="0"/>
              <a:t>Director | Future Photon Initiative | Center for Detectors</a:t>
            </a:r>
          </a:p>
          <a:p>
            <a:pPr lvl="0"/>
            <a:r>
              <a:rPr lang="x-none" dirty="0"/>
              <a:t>Professor</a:t>
            </a:r>
            <a:r>
              <a:rPr lang="en-US" dirty="0"/>
              <a:t> |</a:t>
            </a:r>
            <a:r>
              <a:rPr lang="x-none" dirty="0"/>
              <a:t> </a:t>
            </a:r>
            <a:r>
              <a:rPr lang="en-US" dirty="0"/>
              <a:t>College of Science</a:t>
            </a:r>
          </a:p>
        </p:txBody>
      </p:sp>
      <p:sp>
        <p:nvSpPr>
          <p:cNvPr id="27" name="Content Placeholder 26"/>
          <p:cNvSpPr>
            <a:spLocks noGrp="1"/>
          </p:cNvSpPr>
          <p:nvPr>
            <p:ph sz="quarter" idx="18"/>
          </p:nvPr>
        </p:nvSpPr>
        <p:spPr/>
        <p:txBody>
          <a:bodyPr/>
          <a:lstStyle/>
          <a:p>
            <a:pPr lvl="0"/>
            <a:r>
              <a:rPr lang="en-US" dirty="0"/>
              <a:t>Assistant </a:t>
            </a:r>
            <a:r>
              <a:rPr lang="x-none" dirty="0"/>
              <a:t>Professor</a:t>
            </a:r>
            <a:r>
              <a:rPr lang="en-US" dirty="0"/>
              <a:t> |</a:t>
            </a:r>
            <a:r>
              <a:rPr lang="x-none" dirty="0"/>
              <a:t> </a:t>
            </a:r>
            <a:r>
              <a:rPr lang="en-US" dirty="0"/>
              <a:t>School of Physics &amp; Astronomy</a:t>
            </a:r>
          </a:p>
        </p:txBody>
      </p:sp>
      <p:sp>
        <p:nvSpPr>
          <p:cNvPr id="17" name="Content Placeholder 16"/>
          <p:cNvSpPr>
            <a:spLocks noGrp="1"/>
          </p:cNvSpPr>
          <p:nvPr>
            <p:ph sz="quarter" idx="19"/>
          </p:nvPr>
        </p:nvSpPr>
        <p:spPr/>
        <p:txBody>
          <a:bodyPr/>
          <a:lstStyle/>
          <a:p>
            <a:pPr lvl="0"/>
            <a:r>
              <a:rPr lang="en-US" dirty="0"/>
              <a:t>Dr. Figer researches massive stars, massive star clusters, the Galactic center and advanced detectors for cross-disciplinary applications. Other research interests include developing integrated sensor systems on a wafer and development of a single photon sensing and photon number resolving detector.</a:t>
            </a:r>
          </a:p>
          <a:p>
            <a:endParaRPr lang="en-US" dirty="0"/>
          </a:p>
        </p:txBody>
      </p:sp>
      <p:sp>
        <p:nvSpPr>
          <p:cNvPr id="28" name="Content Placeholder 27"/>
          <p:cNvSpPr>
            <a:spLocks noGrp="1"/>
          </p:cNvSpPr>
          <p:nvPr>
            <p:ph sz="quarter" idx="20"/>
          </p:nvPr>
        </p:nvSpPr>
        <p:spPr/>
        <p:txBody>
          <a:bodyPr/>
          <a:lstStyle/>
          <a:p>
            <a:pPr lvl="0"/>
            <a:r>
              <a:rPr lang="en-US" dirty="0"/>
              <a:t>Dr. Hach researches quantum information processing using entanglement as a practical manageable resource. His work considers single and multi-photon interactions that provide higher sensitivity and lower power operation than electronic components with similar functionality. He also investigates continuous variable quantum systems for use in quantum systems. </a:t>
            </a:r>
          </a:p>
          <a:p>
            <a:endParaRPr lang="en-US" dirty="0"/>
          </a:p>
          <a:p>
            <a:endParaRPr lang="en-US" dirty="0"/>
          </a:p>
        </p:txBody>
      </p:sp>
      <p:sp>
        <p:nvSpPr>
          <p:cNvPr id="16" name="TextBox 15"/>
          <p:cNvSpPr txBox="1"/>
          <p:nvPr/>
        </p:nvSpPr>
        <p:spPr>
          <a:xfrm>
            <a:off x="1372005" y="3616648"/>
            <a:ext cx="4403948" cy="291939"/>
          </a:xfrm>
          <a:prstGeom prst="rect">
            <a:avLst/>
          </a:prstGeom>
          <a:noFill/>
        </p:spPr>
        <p:txBody>
          <a:bodyPr wrap="square" rtlCol="0">
            <a:spAutoFit/>
          </a:bodyPr>
          <a:lstStyle/>
          <a:p>
            <a:pPr algn="ctr"/>
            <a:r>
              <a:rPr lang="en-US" sz="1297" dirty="0"/>
              <a:t>.</a:t>
            </a:r>
          </a:p>
        </p:txBody>
      </p:sp>
    </p:spTree>
    <p:extLst>
      <p:ext uri="{BB962C8B-B14F-4D97-AF65-F5344CB8AC3E}">
        <p14:creationId xmlns:p14="http://schemas.microsoft.com/office/powerpoint/2010/main" val="1229620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8" name="Text Placeholder 7"/>
          <p:cNvSpPr>
            <a:spLocks noGrp="1"/>
          </p:cNvSpPr>
          <p:nvPr>
            <p:ph type="body" sz="quarter" idx="12"/>
          </p:nvPr>
        </p:nvSpPr>
        <p:spPr/>
        <p:txBody>
          <a:bodyPr/>
          <a:lstStyle/>
          <a:p>
            <a:r>
              <a:rPr lang="en-US"/>
              <a:t>kdhemc@rit.edu</a:t>
            </a:r>
            <a:endParaRPr lang="en-US" dirty="0"/>
          </a:p>
        </p:txBody>
      </p:sp>
      <p:sp>
        <p:nvSpPr>
          <p:cNvPr id="7" name="Content Placeholder 6"/>
          <p:cNvSpPr>
            <a:spLocks noGrp="1"/>
          </p:cNvSpPr>
          <p:nvPr>
            <p:ph sz="quarter" idx="14"/>
          </p:nvPr>
        </p:nvSpPr>
        <p:spPr/>
        <p:txBody>
          <a:bodyPr>
            <a:normAutofit fontScale="77500" lnSpcReduction="20000"/>
          </a:bodyPr>
          <a:lstStyle/>
          <a:p>
            <a:pPr lvl="0"/>
            <a:r>
              <a:rPr lang="en-US"/>
              <a:t>Karl Hirschman</a:t>
            </a:r>
            <a:endParaRPr lang="en-US" dirty="0"/>
          </a:p>
        </p:txBody>
      </p:sp>
      <p:sp>
        <p:nvSpPr>
          <p:cNvPr id="12" name="Content Placeholder 11"/>
          <p:cNvSpPr>
            <a:spLocks noGrp="1"/>
          </p:cNvSpPr>
          <p:nvPr>
            <p:ph sz="quarter" idx="17"/>
          </p:nvPr>
        </p:nvSpPr>
        <p:spPr/>
        <p:txBody>
          <a:bodyPr/>
          <a:lstStyle/>
          <a:p>
            <a:pPr lvl="0"/>
            <a:r>
              <a:rPr lang="en-US" dirty="0"/>
              <a:t>Director | Semiconductor &amp; Microsystems Fabrication Laboratory</a:t>
            </a:r>
            <a:br>
              <a:rPr lang="en-US" dirty="0"/>
            </a:br>
            <a:r>
              <a:rPr lang="en-US" dirty="0"/>
              <a:t>Professor | Elec. &amp; Microelectronic Eng.</a:t>
            </a:r>
          </a:p>
        </p:txBody>
      </p:sp>
      <p:sp>
        <p:nvSpPr>
          <p:cNvPr id="16" name="Content Placeholder 15"/>
          <p:cNvSpPr>
            <a:spLocks noGrp="1"/>
          </p:cNvSpPr>
          <p:nvPr>
            <p:ph sz="quarter" idx="19"/>
          </p:nvPr>
        </p:nvSpPr>
        <p:spPr/>
        <p:txBody>
          <a:bodyPr/>
          <a:lstStyle/>
          <a:p>
            <a:pPr lvl="0"/>
            <a:r>
              <a:rPr lang="en-US" dirty="0"/>
              <a:t>Dr. Hirschman researches silicon and metal-oxide thin-film electronics in the Thin Film Electronics group. The group’s thin-film transistors using sputter-deposited Indium-Gallium-Zinc-Oxide demonstrate results among the best reported in the literature. His research focuses on low-temperature polycrystalline silicon explores alternative methods of crystallization using a flash-lamp annealing process.</a:t>
            </a:r>
          </a:p>
          <a:p>
            <a:endParaRPr lang="en-US" dirty="0"/>
          </a:p>
          <a:p>
            <a:endParaRPr lang="en-US" dirty="0"/>
          </a:p>
        </p:txBody>
      </p:sp>
      <p:sp>
        <p:nvSpPr>
          <p:cNvPr id="2" name="Text Placeholder 1">
            <a:extLst>
              <a:ext uri="{FF2B5EF4-FFF2-40B4-BE49-F238E27FC236}">
                <a16:creationId xmlns:a16="http://schemas.microsoft.com/office/drawing/2014/main" id="{0B9BEB53-CC15-B329-B02B-4E89503B4CCE}"/>
              </a:ext>
            </a:extLst>
          </p:cNvPr>
          <p:cNvSpPr>
            <a:spLocks noGrp="1"/>
          </p:cNvSpPr>
          <p:nvPr>
            <p:ph type="body" sz="quarter" idx="13"/>
          </p:nvPr>
        </p:nvSpPr>
        <p:spPr/>
        <p:txBody>
          <a:bodyPr/>
          <a:lstStyle/>
          <a:p>
            <a:r>
              <a:rPr lang="en-US" dirty="0"/>
              <a:t>mxbsps@rit.edu</a:t>
            </a:r>
          </a:p>
        </p:txBody>
      </p:sp>
      <p:pic>
        <p:nvPicPr>
          <p:cNvPr id="13" name="Picture Placeholder 12">
            <a:extLst>
              <a:ext uri="{FF2B5EF4-FFF2-40B4-BE49-F238E27FC236}">
                <a16:creationId xmlns:a16="http://schemas.microsoft.com/office/drawing/2014/main" id="{580AF3FF-51EE-FC0E-51D9-31585A6FFD58}"/>
              </a:ext>
            </a:extLst>
          </p:cNvPr>
          <p:cNvPicPr>
            <a:picLocks noGrp="1" noChangeAspect="1"/>
          </p:cNvPicPr>
          <p:nvPr>
            <p:ph type="pic" sz="quarter" idx="15"/>
          </p:nvPr>
        </p:nvPicPr>
        <p:blipFill>
          <a:blip r:embed="rId4"/>
          <a:srcRect l="15757" r="15757"/>
          <a:stretch>
            <a:fillRect/>
          </a:stretch>
        </p:blipFill>
        <p:spPr>
          <a:prstGeom prst="rect">
            <a:avLst/>
          </a:prstGeom>
        </p:spPr>
      </p:pic>
      <p:sp>
        <p:nvSpPr>
          <p:cNvPr id="4" name="Content Placeholder 3">
            <a:extLst>
              <a:ext uri="{FF2B5EF4-FFF2-40B4-BE49-F238E27FC236}">
                <a16:creationId xmlns:a16="http://schemas.microsoft.com/office/drawing/2014/main" id="{D3B59346-A0DB-9CE8-4B95-5457FCD6074A}"/>
              </a:ext>
            </a:extLst>
          </p:cNvPr>
          <p:cNvSpPr>
            <a:spLocks noGrp="1"/>
          </p:cNvSpPr>
          <p:nvPr>
            <p:ph sz="quarter" idx="16"/>
          </p:nvPr>
        </p:nvSpPr>
        <p:spPr/>
        <p:txBody>
          <a:bodyPr/>
          <a:lstStyle/>
          <a:p>
            <a:r>
              <a:rPr lang="en-US" sz="1500" dirty="0"/>
              <a:t>Mishkat Bhattacharya</a:t>
            </a:r>
          </a:p>
        </p:txBody>
      </p:sp>
      <p:sp>
        <p:nvSpPr>
          <p:cNvPr id="5" name="Content Placeholder 4">
            <a:extLst>
              <a:ext uri="{FF2B5EF4-FFF2-40B4-BE49-F238E27FC236}">
                <a16:creationId xmlns:a16="http://schemas.microsoft.com/office/drawing/2014/main" id="{22A1C762-75DC-35FD-B866-BAD0E0C1A941}"/>
              </a:ext>
            </a:extLst>
          </p:cNvPr>
          <p:cNvSpPr>
            <a:spLocks noGrp="1"/>
          </p:cNvSpPr>
          <p:nvPr>
            <p:ph sz="quarter" idx="18"/>
          </p:nvPr>
        </p:nvSpPr>
        <p:spPr/>
        <p:txBody>
          <a:bodyPr/>
          <a:lstStyle/>
          <a:p>
            <a:r>
              <a:rPr lang="en-US" dirty="0"/>
              <a:t>Professor</a:t>
            </a:r>
          </a:p>
          <a:p>
            <a:r>
              <a:rPr lang="en-US" dirty="0"/>
              <a:t>School of Physics and Astronomy</a:t>
            </a:r>
          </a:p>
          <a:p>
            <a:r>
              <a:rPr lang="en-US" dirty="0"/>
              <a:t>College of Science</a:t>
            </a:r>
          </a:p>
        </p:txBody>
      </p:sp>
      <p:sp>
        <p:nvSpPr>
          <p:cNvPr id="6" name="Content Placeholder 5">
            <a:extLst>
              <a:ext uri="{FF2B5EF4-FFF2-40B4-BE49-F238E27FC236}">
                <a16:creationId xmlns:a16="http://schemas.microsoft.com/office/drawing/2014/main" id="{53CBCAF3-075D-BE3F-8B9D-AEBB5436B77A}"/>
              </a:ext>
            </a:extLst>
          </p:cNvPr>
          <p:cNvSpPr>
            <a:spLocks noGrp="1"/>
          </p:cNvSpPr>
          <p:nvPr>
            <p:ph sz="quarter" idx="20"/>
          </p:nvPr>
        </p:nvSpPr>
        <p:spPr/>
        <p:txBody>
          <a:bodyPr/>
          <a:lstStyle/>
          <a:p>
            <a:r>
              <a:rPr lang="en-US" dirty="0"/>
              <a:t>Dr. Mishkat Bhattacharya is a Professor of Physics and Astronomy at the Rochester Institute of Technology. He is a program faculty in the Center for Imaging Sciences at RIT and a member of the Center for Coherence and Quantum Optics at the University of Rochester. Dr. Bhattacharya teaches freshman mechanics, modern physics, quantum mechanics, and quantum optics. He reviews regularly for journals such as Physical Review Letters, the Journal of Physics B, and the American Journal of Physics.</a:t>
            </a:r>
          </a:p>
        </p:txBody>
      </p:sp>
    </p:spTree>
    <p:extLst>
      <p:ext uri="{BB962C8B-B14F-4D97-AF65-F5344CB8AC3E}">
        <p14:creationId xmlns:p14="http://schemas.microsoft.com/office/powerpoint/2010/main" val="492848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3" b="83"/>
          <a:stretch>
            <a:fillRect/>
          </a:stretch>
        </p:blipFill>
        <p:spPr/>
      </p:pic>
      <p:sp>
        <p:nvSpPr>
          <p:cNvPr id="6" name="Text Placeholder 5"/>
          <p:cNvSpPr>
            <a:spLocks noGrp="1"/>
          </p:cNvSpPr>
          <p:nvPr>
            <p:ph type="body" sz="quarter" idx="12"/>
          </p:nvPr>
        </p:nvSpPr>
        <p:spPr/>
        <p:txBody>
          <a:bodyPr/>
          <a:lstStyle/>
          <a:p>
            <a:r>
              <a:rPr lang="en-US"/>
              <a:t>smhsps@rit.edu</a:t>
            </a:r>
            <a:endParaRPr lang="en-US" dirty="0"/>
          </a:p>
        </p:txBody>
      </p:sp>
      <p:sp>
        <p:nvSpPr>
          <p:cNvPr id="7" name="Text Placeholder 6"/>
          <p:cNvSpPr>
            <a:spLocks noGrp="1"/>
          </p:cNvSpPr>
          <p:nvPr>
            <p:ph type="body" sz="quarter" idx="13"/>
          </p:nvPr>
        </p:nvSpPr>
        <p:spPr/>
        <p:txBody>
          <a:bodyPr/>
          <a:lstStyle/>
          <a:p>
            <a:r>
              <a:rPr lang="en-US" dirty="0"/>
              <a:t>skkemc@rit.edu</a:t>
            </a:r>
          </a:p>
        </p:txBody>
      </p:sp>
      <p:sp>
        <p:nvSpPr>
          <p:cNvPr id="13" name="Content Placeholder 12"/>
          <p:cNvSpPr>
            <a:spLocks noGrp="1"/>
          </p:cNvSpPr>
          <p:nvPr>
            <p:ph sz="quarter" idx="14"/>
          </p:nvPr>
        </p:nvSpPr>
        <p:spPr/>
        <p:txBody>
          <a:bodyPr>
            <a:normAutofit fontScale="77500" lnSpcReduction="20000"/>
          </a:bodyPr>
          <a:lstStyle/>
          <a:p>
            <a:pPr lvl="0"/>
            <a:r>
              <a:rPr lang="en-US" dirty="0"/>
              <a:t>Seth Hubbard</a:t>
            </a:r>
          </a:p>
        </p:txBody>
      </p:sp>
      <p:pic>
        <p:nvPicPr>
          <p:cNvPr id="12" name="Picture Placeholder 11"/>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2028" r="2028"/>
          <a:stretch/>
        </p:blipFill>
        <p:spPr/>
      </p:pic>
      <p:sp>
        <p:nvSpPr>
          <p:cNvPr id="9" name="Content Placeholder 8"/>
          <p:cNvSpPr>
            <a:spLocks noGrp="1"/>
          </p:cNvSpPr>
          <p:nvPr>
            <p:ph sz="quarter" idx="16"/>
          </p:nvPr>
        </p:nvSpPr>
        <p:spPr/>
        <p:txBody>
          <a:bodyPr>
            <a:normAutofit fontScale="77500" lnSpcReduction="20000"/>
          </a:bodyPr>
          <a:lstStyle/>
          <a:p>
            <a:pPr lvl="0"/>
            <a:r>
              <a:rPr lang="en-US" dirty="0"/>
              <a:t>Santosh Kurinec</a:t>
            </a:r>
          </a:p>
        </p:txBody>
      </p:sp>
      <p:sp>
        <p:nvSpPr>
          <p:cNvPr id="14" name="Content Placeholder 13"/>
          <p:cNvSpPr>
            <a:spLocks noGrp="1"/>
          </p:cNvSpPr>
          <p:nvPr>
            <p:ph sz="quarter" idx="17"/>
          </p:nvPr>
        </p:nvSpPr>
        <p:spPr/>
        <p:txBody>
          <a:bodyPr/>
          <a:lstStyle/>
          <a:p>
            <a:pPr lvl="0"/>
            <a:r>
              <a:rPr lang="en-US" dirty="0"/>
              <a:t>Director | </a:t>
            </a:r>
            <a:r>
              <a:rPr lang="en-US" dirty="0" err="1"/>
              <a:t>NanoPower</a:t>
            </a:r>
            <a:r>
              <a:rPr lang="en-US" dirty="0"/>
              <a:t> Research Labs</a:t>
            </a:r>
          </a:p>
          <a:p>
            <a:pPr lvl="0"/>
            <a:r>
              <a:rPr lang="en-US" dirty="0"/>
              <a:t>Professor | School of Physics &amp; Astronomy | PhD Microsystems Engineering</a:t>
            </a:r>
          </a:p>
        </p:txBody>
      </p:sp>
      <p:sp>
        <p:nvSpPr>
          <p:cNvPr id="26" name="Content Placeholder 25"/>
          <p:cNvSpPr>
            <a:spLocks noGrp="1"/>
          </p:cNvSpPr>
          <p:nvPr>
            <p:ph sz="quarter" idx="18"/>
          </p:nvPr>
        </p:nvSpPr>
        <p:spPr/>
        <p:txBody>
          <a:bodyPr/>
          <a:lstStyle/>
          <a:p>
            <a:pPr lvl="0"/>
            <a:r>
              <a:rPr lang="en-US" dirty="0"/>
              <a:t>Professor | Electrical &amp; Microelectronic Engineering</a:t>
            </a:r>
          </a:p>
        </p:txBody>
      </p:sp>
      <p:sp>
        <p:nvSpPr>
          <p:cNvPr id="16" name="Content Placeholder 15"/>
          <p:cNvSpPr>
            <a:spLocks noGrp="1"/>
          </p:cNvSpPr>
          <p:nvPr>
            <p:ph sz="quarter" idx="19"/>
          </p:nvPr>
        </p:nvSpPr>
        <p:spPr/>
        <p:txBody>
          <a:bodyPr/>
          <a:lstStyle/>
          <a:p>
            <a:pPr lvl="0"/>
            <a:r>
              <a:rPr lang="en-US" dirty="0"/>
              <a:t>Dr. Hubbard leads a team of undergraduate and graduate students and research staff working on the epitaxial growth, fabrication and characterization of nanostructured solar photovoltaic devices. His group's expertise involves vapor phase epitaxy of photovoltaic devices and nanostructures, nanostructured device design, photovoltaic characterization as well as testing. </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a:t>
            </a:r>
            <a:r>
              <a:rPr lang="en-US" dirty="0" err="1"/>
              <a:t>Kurinec’s</a:t>
            </a:r>
            <a:r>
              <a:rPr lang="en-US" dirty="0"/>
              <a:t> research activities include nonvolatile memory, photovoltaics, advanced integrated circuit materials and processes. Her nonvolatile memory research has focused on magnetic tunneling and phase change memory devices. Her photovoltaics research is collaborative with other research centers, where she brings her experience of integrating a wide range of electronic materials on silicon platforms. </a:t>
            </a:r>
          </a:p>
          <a:p>
            <a:endParaRPr lang="en-US" dirty="0"/>
          </a:p>
        </p:txBody>
      </p:sp>
    </p:spTree>
    <p:extLst>
      <p:ext uri="{BB962C8B-B14F-4D97-AF65-F5344CB8AC3E}">
        <p14:creationId xmlns:p14="http://schemas.microsoft.com/office/powerpoint/2010/main" val="2523088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calbme@rit.edu</a:t>
            </a:r>
            <a:endParaRPr lang="en-US" dirty="0"/>
          </a:p>
        </p:txBody>
      </p:sp>
      <p:sp>
        <p:nvSpPr>
          <p:cNvPr id="11" name="Text Placeholder 10"/>
          <p:cNvSpPr>
            <a:spLocks noGrp="1"/>
          </p:cNvSpPr>
          <p:nvPr>
            <p:ph type="body" sz="quarter" idx="13"/>
          </p:nvPr>
        </p:nvSpPr>
        <p:spPr/>
        <p:txBody>
          <a:bodyPr/>
          <a:lstStyle/>
          <a:p>
            <a:r>
              <a:rPr lang="en-US"/>
              <a:t>drew.maywar@rit.edu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Cristian Linte</a:t>
            </a:r>
            <a:endParaRPr lang="en-US" dirty="0"/>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3" name="Content Placeholder 12"/>
          <p:cNvSpPr>
            <a:spLocks noGrp="1"/>
          </p:cNvSpPr>
          <p:nvPr>
            <p:ph sz="quarter" idx="16"/>
          </p:nvPr>
        </p:nvSpPr>
        <p:spPr/>
        <p:txBody>
          <a:bodyPr>
            <a:normAutofit fontScale="77500" lnSpcReduction="20000"/>
          </a:bodyPr>
          <a:lstStyle/>
          <a:p>
            <a:pPr lvl="0"/>
            <a:r>
              <a:rPr lang="en-US"/>
              <a:t>Drew Maywar</a:t>
            </a:r>
            <a:endParaRPr lang="en-US" dirty="0"/>
          </a:p>
        </p:txBody>
      </p:sp>
      <p:sp>
        <p:nvSpPr>
          <p:cNvPr id="14" name="Content Placeholder 13"/>
          <p:cNvSpPr>
            <a:spLocks noGrp="1"/>
          </p:cNvSpPr>
          <p:nvPr>
            <p:ph sz="quarter" idx="17"/>
          </p:nvPr>
        </p:nvSpPr>
        <p:spPr/>
        <p:txBody>
          <a:bodyPr/>
          <a:lstStyle/>
          <a:p>
            <a:pPr lvl="0"/>
            <a:r>
              <a:rPr lang="en-US"/>
              <a:t>Associate </a:t>
            </a:r>
            <a:r>
              <a:rPr lang="x-none"/>
              <a:t>Professor</a:t>
            </a:r>
            <a:r>
              <a:rPr lang="en-US"/>
              <a:t> |</a:t>
            </a:r>
            <a:r>
              <a:rPr lang="x-none"/>
              <a:t> </a:t>
            </a:r>
            <a:r>
              <a:rPr lang="en-US"/>
              <a:t>Biomedical Engineering</a:t>
            </a:r>
            <a:endParaRPr lang="en-US" dirty="0"/>
          </a:p>
        </p:txBody>
      </p:sp>
      <p:sp>
        <p:nvSpPr>
          <p:cNvPr id="26" name="Content Placeholder 25"/>
          <p:cNvSpPr>
            <a:spLocks noGrp="1"/>
          </p:cNvSpPr>
          <p:nvPr>
            <p:ph sz="quarter" idx="18"/>
          </p:nvPr>
        </p:nvSpPr>
        <p:spPr/>
        <p:txBody>
          <a:bodyPr/>
          <a:lstStyle/>
          <a:p>
            <a:pPr lvl="0"/>
            <a:r>
              <a:rPr lang="en-US"/>
              <a:t>Associate Professor | Electrical, Computer, and Telecommunications Engineering Technology</a:t>
            </a:r>
            <a:endParaRPr lang="en-US" dirty="0"/>
          </a:p>
        </p:txBody>
      </p:sp>
      <p:sp>
        <p:nvSpPr>
          <p:cNvPr id="16" name="Content Placeholder 15"/>
          <p:cNvSpPr>
            <a:spLocks noGrp="1"/>
          </p:cNvSpPr>
          <p:nvPr>
            <p:ph sz="quarter" idx="19"/>
          </p:nvPr>
        </p:nvSpPr>
        <p:spPr/>
        <p:txBody>
          <a:bodyPr/>
          <a:lstStyle/>
          <a:p>
            <a:pPr lvl="0"/>
            <a:r>
              <a:rPr lang="en-US" dirty="0"/>
              <a:t>Dr. </a:t>
            </a:r>
            <a:r>
              <a:rPr lang="en-US" dirty="0" err="1"/>
              <a:t>Linte’s</a:t>
            </a:r>
            <a:r>
              <a:rPr lang="en-US" dirty="0"/>
              <a:t> research interests focus on exploring the use of medical imaging to generate new paradigms for image-guided visualization and navigation for minimally invasive therapy. His research endeavors employ both technologies and techniques toward the development, evaluation, and pre-clinical integration of image guidance environments for surgical navigation of minimally invasive cardiac interventions.</a:t>
            </a:r>
          </a:p>
          <a:p>
            <a:endParaRPr lang="en-US" dirty="0"/>
          </a:p>
          <a:p>
            <a:endParaRPr lang="en-US" dirty="0"/>
          </a:p>
        </p:txBody>
      </p:sp>
      <p:sp>
        <p:nvSpPr>
          <p:cNvPr id="27" name="Content Placeholder 26"/>
          <p:cNvSpPr>
            <a:spLocks noGrp="1"/>
          </p:cNvSpPr>
          <p:nvPr>
            <p:ph sz="quarter" idx="20"/>
          </p:nvPr>
        </p:nvSpPr>
        <p:spPr/>
        <p:txBody>
          <a:bodyPr/>
          <a:lstStyle/>
          <a:p>
            <a:pPr lvl="0"/>
            <a:r>
              <a:rPr lang="en-US" dirty="0"/>
              <a:t>Dr. Maywar researches fiber-optic networks and communication systems, all-optical signal processing, photonics and </a:t>
            </a:r>
            <a:r>
              <a:rPr lang="en-US" dirty="0" err="1"/>
              <a:t>opto</a:t>
            </a:r>
            <a:r>
              <a:rPr lang="en-US" dirty="0"/>
              <a:t>-electronics, optical phenomenon, and nonlinear optics. The Photonics Systems Research group investigates both digital and analog optical-communication systems, with particular interest in polarization diversity, multi-level phase and power modulation schemes, and nonlinear optical-domain signal processing.</a:t>
            </a:r>
          </a:p>
          <a:p>
            <a:endParaRPr lang="en-US" dirty="0"/>
          </a:p>
          <a:p>
            <a:endParaRPr lang="en-US" dirty="0"/>
          </a:p>
        </p:txBody>
      </p:sp>
    </p:spTree>
    <p:extLst>
      <p:ext uri="{BB962C8B-B14F-4D97-AF65-F5344CB8AC3E}">
        <p14:creationId xmlns:p14="http://schemas.microsoft.com/office/powerpoint/2010/main" val="185208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pkmohseni@rit.edu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Parsian Mohseni</a:t>
            </a:r>
            <a:endParaRPr lang="en-US" dirty="0"/>
          </a:p>
        </p:txBody>
      </p:sp>
      <p:sp>
        <p:nvSpPr>
          <p:cNvPr id="10" name="Content Placeholder 9"/>
          <p:cNvSpPr>
            <a:spLocks noGrp="1"/>
          </p:cNvSpPr>
          <p:nvPr>
            <p:ph sz="quarter" idx="17"/>
          </p:nvPr>
        </p:nvSpPr>
        <p:spPr/>
        <p:txBody>
          <a:bodyPr/>
          <a:lstStyle/>
          <a:p>
            <a:pPr lvl="0"/>
            <a:r>
              <a:rPr lang="en-US" dirty="0"/>
              <a:t>Assistant </a:t>
            </a:r>
            <a:r>
              <a:rPr lang="x-none" dirty="0"/>
              <a:t>Professor</a:t>
            </a:r>
            <a:r>
              <a:rPr lang="en-US" dirty="0"/>
              <a:t> |</a:t>
            </a:r>
            <a:r>
              <a:rPr lang="x-none" dirty="0"/>
              <a:t> </a:t>
            </a:r>
            <a:r>
              <a:rPr lang="en-US" dirty="0"/>
              <a:t>Microsystems Engineering PhD</a:t>
            </a:r>
          </a:p>
        </p:txBody>
      </p:sp>
      <p:sp>
        <p:nvSpPr>
          <p:cNvPr id="16" name="Content Placeholder 15"/>
          <p:cNvSpPr>
            <a:spLocks noGrp="1"/>
          </p:cNvSpPr>
          <p:nvPr>
            <p:ph sz="quarter" idx="19"/>
          </p:nvPr>
        </p:nvSpPr>
        <p:spPr/>
        <p:txBody>
          <a:bodyPr/>
          <a:lstStyle/>
          <a:p>
            <a:pPr lvl="0"/>
            <a:r>
              <a:rPr lang="en-US"/>
              <a:t>Dr. Mohseni’s research interests are cross-disciplinary in nature, spanning the fields of solid state physics, optoelectronics, materials characterization, nano-engineering, and physical chemistry. His research aims to establish innovative synthesis paradigms that allow for precise manipulation of material properties at the nanometer scale and enable next-generation device technologies in optoelectronics, photonics, nanoelectronics, and photovoltaic energy conversion.</a:t>
            </a:r>
          </a:p>
          <a:p>
            <a:endParaRPr lang="en-US"/>
          </a:p>
          <a:p>
            <a:endParaRPr lang="en-US" dirty="0"/>
          </a:p>
        </p:txBody>
      </p:sp>
      <p:sp>
        <p:nvSpPr>
          <p:cNvPr id="2" name="Text Placeholder 1">
            <a:extLst>
              <a:ext uri="{FF2B5EF4-FFF2-40B4-BE49-F238E27FC236}">
                <a16:creationId xmlns:a16="http://schemas.microsoft.com/office/drawing/2014/main" id="{7767E3CC-13F0-AEB5-CCF7-3BFA6DFBC08B}"/>
              </a:ext>
            </a:extLst>
          </p:cNvPr>
          <p:cNvSpPr>
            <a:spLocks noGrp="1"/>
          </p:cNvSpPr>
          <p:nvPr>
            <p:ph type="body" sz="quarter" idx="13"/>
          </p:nvPr>
        </p:nvSpPr>
        <p:spPr/>
        <p:txBody>
          <a:bodyPr/>
          <a:lstStyle/>
          <a:p>
            <a:endParaRPr lang="en-US" dirty="0"/>
          </a:p>
        </p:txBody>
      </p:sp>
      <p:pic>
        <p:nvPicPr>
          <p:cNvPr id="17" name="Picture Placeholder 16">
            <a:extLst>
              <a:ext uri="{FF2B5EF4-FFF2-40B4-BE49-F238E27FC236}">
                <a16:creationId xmlns:a16="http://schemas.microsoft.com/office/drawing/2014/main" id="{93116575-E9EE-3AB0-49C2-5A344D6A3851}"/>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2E378BBB-C07C-DC1D-7EE1-31376AF0D055}"/>
              </a:ext>
            </a:extLst>
          </p:cNvPr>
          <p:cNvSpPr>
            <a:spLocks noGrp="1"/>
          </p:cNvSpPr>
          <p:nvPr>
            <p:ph sz="quarter" idx="16"/>
          </p:nvPr>
        </p:nvSpPr>
        <p:spPr/>
        <p:txBody>
          <a:bodyPr/>
          <a:lstStyle/>
          <a:p>
            <a:r>
              <a:rPr lang="en-US" sz="1500" b="1" i="0" dirty="0">
                <a:solidFill>
                  <a:srgbClr val="000000"/>
                </a:solidFill>
                <a:effectLst/>
                <a:latin typeface="Helvetica Neue"/>
              </a:rPr>
              <a:t>Jie Qiao</a:t>
            </a:r>
          </a:p>
        </p:txBody>
      </p:sp>
      <p:sp>
        <p:nvSpPr>
          <p:cNvPr id="7" name="Content Placeholder 6">
            <a:extLst>
              <a:ext uri="{FF2B5EF4-FFF2-40B4-BE49-F238E27FC236}">
                <a16:creationId xmlns:a16="http://schemas.microsoft.com/office/drawing/2014/main" id="{77B816E1-6283-2B38-4A1B-79513E31C32B}"/>
              </a:ext>
            </a:extLst>
          </p:cNvPr>
          <p:cNvSpPr>
            <a:spLocks noGrp="1"/>
          </p:cNvSpPr>
          <p:nvPr>
            <p:ph sz="quarter" idx="18"/>
          </p:nvPr>
        </p:nvSpPr>
        <p:spPr/>
        <p:txBody>
          <a:bodyPr/>
          <a:lstStyle/>
          <a:p>
            <a:r>
              <a:rPr lang="en-US" dirty="0"/>
              <a:t>Associate Professor</a:t>
            </a:r>
          </a:p>
          <a:p>
            <a:r>
              <a:rPr lang="en-US" dirty="0"/>
              <a:t>Chester F. Carlson Center for Imaging Science</a:t>
            </a:r>
          </a:p>
          <a:p>
            <a:r>
              <a:rPr lang="en-US" dirty="0"/>
              <a:t>College of Science</a:t>
            </a:r>
          </a:p>
        </p:txBody>
      </p:sp>
      <p:sp>
        <p:nvSpPr>
          <p:cNvPr id="8" name="Content Placeholder 7">
            <a:extLst>
              <a:ext uri="{FF2B5EF4-FFF2-40B4-BE49-F238E27FC236}">
                <a16:creationId xmlns:a16="http://schemas.microsoft.com/office/drawing/2014/main" id="{2642610C-EFC5-47AE-FB69-8CCA7B3E294D}"/>
              </a:ext>
            </a:extLst>
          </p:cNvPr>
          <p:cNvSpPr>
            <a:spLocks noGrp="1"/>
          </p:cNvSpPr>
          <p:nvPr>
            <p:ph sz="quarter" idx="20"/>
          </p:nvPr>
        </p:nvSpPr>
        <p:spPr/>
        <p:txBody>
          <a:bodyPr/>
          <a:lstStyle/>
          <a:p>
            <a:r>
              <a:rPr lang="en-US" dirty="0"/>
              <a:t>Jie Qiao is an Associate Professor in the Carlson Center for Imaging Science at Rochester Institute of Technology. She leads the Advanced Optical Fabrication, Instrumentation &amp; Metrology Laboratory where her team of graduate students and postdocs work on ultrafast-lasers-enabled advanced photonics/optics / waveguide laser fabrication, wavefront sensing, and spatial-temporal control of laser beams.</a:t>
            </a:r>
          </a:p>
        </p:txBody>
      </p:sp>
    </p:spTree>
    <p:extLst>
      <p:ext uri="{BB962C8B-B14F-4D97-AF65-F5344CB8AC3E}">
        <p14:creationId xmlns:p14="http://schemas.microsoft.com/office/powerpoint/2010/main" val="1784914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6" r="56"/>
          <a:stretch>
            <a:fillRect/>
          </a:stretch>
        </p:blipFill>
        <p:spPr/>
      </p:pic>
      <p:sp>
        <p:nvSpPr>
          <p:cNvPr id="10" name="Text Placeholder 9"/>
          <p:cNvSpPr>
            <a:spLocks noGrp="1"/>
          </p:cNvSpPr>
          <p:nvPr>
            <p:ph type="body" sz="quarter" idx="12"/>
          </p:nvPr>
        </p:nvSpPr>
        <p:spPr/>
        <p:txBody>
          <a:bodyPr/>
          <a:lstStyle/>
          <a:p>
            <a:r>
              <a:rPr lang="en-US"/>
              <a:t>ninkov@cis.rit.edu</a:t>
            </a:r>
            <a:endParaRPr lang="en-US" dirty="0"/>
          </a:p>
        </p:txBody>
      </p:sp>
      <p:sp>
        <p:nvSpPr>
          <p:cNvPr id="11" name="Text Placeholder 10"/>
          <p:cNvSpPr>
            <a:spLocks noGrp="1"/>
          </p:cNvSpPr>
          <p:nvPr>
            <p:ph type="body" sz="quarter" idx="13"/>
          </p:nvPr>
        </p:nvSpPr>
        <p:spPr/>
        <p:txBody>
          <a:bodyPr/>
          <a:lstStyle/>
          <a:p>
            <a:r>
              <a:rPr lang="en-US"/>
              <a:t>repemc@rit.edu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Zoran Ninkov</a:t>
            </a:r>
            <a:endParaRPr lang="en-US" dirty="0"/>
          </a:p>
        </p:txBody>
      </p:sp>
      <p:pic>
        <p:nvPicPr>
          <p:cNvPr id="6" name="Picture Placeholder 5"/>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25" name="Content Placeholder 24"/>
          <p:cNvSpPr>
            <a:spLocks noGrp="1"/>
          </p:cNvSpPr>
          <p:nvPr>
            <p:ph sz="quarter" idx="16"/>
          </p:nvPr>
        </p:nvSpPr>
        <p:spPr/>
        <p:txBody>
          <a:bodyPr>
            <a:normAutofit fontScale="77500" lnSpcReduction="20000"/>
          </a:bodyPr>
          <a:lstStyle/>
          <a:p>
            <a:pPr lvl="0"/>
            <a:r>
              <a:rPr lang="en-US" dirty="0"/>
              <a:t>Robert Pearson</a:t>
            </a:r>
          </a:p>
        </p:txBody>
      </p:sp>
      <p:sp>
        <p:nvSpPr>
          <p:cNvPr id="14" name="Content Placeholder 13"/>
          <p:cNvSpPr>
            <a:spLocks noGrp="1"/>
          </p:cNvSpPr>
          <p:nvPr>
            <p:ph sz="quarter" idx="17"/>
          </p:nvPr>
        </p:nvSpPr>
        <p:spPr/>
        <p:txBody>
          <a:bodyPr/>
          <a:lstStyle/>
          <a:p>
            <a:pPr lvl="0"/>
            <a:r>
              <a:rPr lang="x-none"/>
              <a:t>Professor</a:t>
            </a:r>
            <a:r>
              <a:rPr lang="en-US"/>
              <a:t> |</a:t>
            </a:r>
            <a:r>
              <a:rPr lang="x-none"/>
              <a:t> </a:t>
            </a:r>
            <a:r>
              <a:rPr lang="en-US"/>
              <a:t>Chester F. Carlson Center for Imaging Science</a:t>
            </a:r>
            <a:endParaRPr lang="en-US" dirty="0"/>
          </a:p>
        </p:txBody>
      </p:sp>
      <p:sp>
        <p:nvSpPr>
          <p:cNvPr id="26" name="Content Placeholder 25"/>
          <p:cNvSpPr>
            <a:spLocks noGrp="1"/>
          </p:cNvSpPr>
          <p:nvPr>
            <p:ph sz="quarter" idx="18"/>
          </p:nvPr>
        </p:nvSpPr>
        <p:spPr/>
        <p:txBody>
          <a:bodyPr/>
          <a:lstStyle/>
          <a:p>
            <a:pPr lvl="0"/>
            <a:r>
              <a:rPr lang="en-US" dirty="0"/>
              <a:t>Associate Professor | Electrical and Microelectronic Engineering</a:t>
            </a:r>
          </a:p>
        </p:txBody>
      </p:sp>
      <p:sp>
        <p:nvSpPr>
          <p:cNvPr id="16" name="Content Placeholder 15"/>
          <p:cNvSpPr>
            <a:spLocks noGrp="1"/>
          </p:cNvSpPr>
          <p:nvPr>
            <p:ph sz="quarter" idx="19"/>
          </p:nvPr>
        </p:nvSpPr>
        <p:spPr/>
        <p:txBody>
          <a:bodyPr/>
          <a:lstStyle/>
          <a:p>
            <a:pPr lvl="0"/>
            <a:r>
              <a:rPr lang="en-US"/>
              <a:t>Dr. Ninkov researches and develops instruments and detectors for astronomy,  remote sensing, and other applications. His group is developing digital micromirror devices for use in space, Terahertz detector technology for inspection applications, and quantum dot coated detector arrays for enhanced deep ultraviolet sensitivity. He and his team are building a multi-object spectrograph for the SOAR 4.1 meter telescope in Chile.</a:t>
            </a:r>
          </a:p>
          <a:p>
            <a:endParaRPr lang="en-US" dirty="0"/>
          </a:p>
        </p:txBody>
      </p:sp>
      <p:sp>
        <p:nvSpPr>
          <p:cNvPr id="27" name="Content Placeholder 26"/>
          <p:cNvSpPr>
            <a:spLocks noGrp="1"/>
          </p:cNvSpPr>
          <p:nvPr>
            <p:ph sz="quarter" idx="20"/>
          </p:nvPr>
        </p:nvSpPr>
        <p:spPr/>
        <p:txBody>
          <a:bodyPr/>
          <a:lstStyle/>
          <a:p>
            <a:pPr lvl="0"/>
            <a:r>
              <a:rPr lang="en-US" dirty="0"/>
              <a:t>Dr. Pearson researches semiconductor processing, device characterization, micro-electro-mechanical systems design, device simulation, fabrication and testing. Dr. Pearson teaches VLSI design, semiconductor processing, semiconductor devices, memory systems, and electronics. </a:t>
            </a:r>
          </a:p>
          <a:p>
            <a:endParaRPr lang="en-US" dirty="0"/>
          </a:p>
          <a:p>
            <a:endParaRPr lang="en-US" dirty="0"/>
          </a:p>
        </p:txBody>
      </p:sp>
    </p:spTree>
    <p:extLst>
      <p:ext uri="{BB962C8B-B14F-4D97-AF65-F5344CB8AC3E}">
        <p14:creationId xmlns:p14="http://schemas.microsoft.com/office/powerpoint/2010/main" val="935594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sfpeen@rit.edu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dirty="0"/>
              <a:t>Stefan Preble</a:t>
            </a:r>
          </a:p>
        </p:txBody>
      </p:sp>
      <p:sp>
        <p:nvSpPr>
          <p:cNvPr id="14" name="Content Placeholder 13"/>
          <p:cNvSpPr>
            <a:spLocks noGrp="1"/>
          </p:cNvSpPr>
          <p:nvPr>
            <p:ph sz="quarter" idx="17"/>
          </p:nvPr>
        </p:nvSpPr>
        <p:spPr/>
        <p:txBody>
          <a:bodyPr/>
          <a:lstStyle/>
          <a:p>
            <a:pPr lvl="0"/>
            <a:r>
              <a:rPr lang="x-none" dirty="0"/>
              <a:t>Professor</a:t>
            </a:r>
            <a:r>
              <a:rPr lang="en-US" dirty="0"/>
              <a:t> |</a:t>
            </a:r>
            <a:r>
              <a:rPr lang="x-none" dirty="0"/>
              <a:t> </a:t>
            </a:r>
            <a:r>
              <a:rPr lang="en-US" dirty="0"/>
              <a:t>Microsystems Engineering </a:t>
            </a:r>
            <a:r>
              <a:rPr lang="en-US" dirty="0" err="1"/>
              <a:t>Ph.D</a:t>
            </a:r>
            <a:endParaRPr lang="en-US" dirty="0"/>
          </a:p>
        </p:txBody>
      </p:sp>
      <p:sp>
        <p:nvSpPr>
          <p:cNvPr id="16" name="Content Placeholder 15"/>
          <p:cNvSpPr>
            <a:spLocks noGrp="1"/>
          </p:cNvSpPr>
          <p:nvPr>
            <p:ph sz="quarter" idx="19"/>
          </p:nvPr>
        </p:nvSpPr>
        <p:spPr/>
        <p:txBody>
          <a:bodyPr/>
          <a:lstStyle/>
          <a:p>
            <a:pPr lvl="0"/>
            <a:r>
              <a:rPr lang="en-US" dirty="0"/>
              <a:t>Dr. Preble researches silicon photonic devices with the goal of realizing applications that leverage high speed, bandwidth and sensitivity of light. His Integrated Photonics group develops silicon photonic chips that will revolutionize computing, communication, and sensing systems. The group’s key research areas are optical interconnects for chip-to-chip and on-chip low energy communications, silicon compatible nonlinear optics, quantum optical computing and communication, and ultra-sensitive optical sensing.</a:t>
            </a:r>
          </a:p>
          <a:p>
            <a:endParaRPr lang="en-US" dirty="0"/>
          </a:p>
          <a:p>
            <a:endParaRPr lang="en-US" dirty="0"/>
          </a:p>
        </p:txBody>
      </p:sp>
      <p:sp>
        <p:nvSpPr>
          <p:cNvPr id="2" name="Text Placeholder 1">
            <a:extLst>
              <a:ext uri="{FF2B5EF4-FFF2-40B4-BE49-F238E27FC236}">
                <a16:creationId xmlns:a16="http://schemas.microsoft.com/office/drawing/2014/main" id="{C6B487B1-0C6C-99F2-105F-7587D6E06600}"/>
              </a:ext>
            </a:extLst>
          </p:cNvPr>
          <p:cNvSpPr>
            <a:spLocks noGrp="1"/>
          </p:cNvSpPr>
          <p:nvPr>
            <p:ph type="body" sz="quarter" idx="13"/>
          </p:nvPr>
        </p:nvSpPr>
        <p:spPr/>
        <p:txBody>
          <a:bodyPr/>
          <a:lstStyle/>
          <a:p>
            <a:r>
              <a:rPr lang="en-US" dirty="0"/>
              <a:t>arveme@rit.edu</a:t>
            </a:r>
          </a:p>
        </p:txBody>
      </p:sp>
      <p:pic>
        <p:nvPicPr>
          <p:cNvPr id="12" name="Picture Placeholder 11">
            <a:extLst>
              <a:ext uri="{FF2B5EF4-FFF2-40B4-BE49-F238E27FC236}">
                <a16:creationId xmlns:a16="http://schemas.microsoft.com/office/drawing/2014/main" id="{BA6F159E-2528-0FDE-7254-A8ED9BEE445B}"/>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141A45B4-8BD2-2CFF-BB12-8B85E24F0509}"/>
              </a:ext>
            </a:extLst>
          </p:cNvPr>
          <p:cNvSpPr>
            <a:spLocks noGrp="1"/>
          </p:cNvSpPr>
          <p:nvPr>
            <p:ph sz="quarter" idx="16"/>
          </p:nvPr>
        </p:nvSpPr>
        <p:spPr/>
        <p:txBody>
          <a:bodyPr/>
          <a:lstStyle/>
          <a:p>
            <a:r>
              <a:rPr lang="en-US" sz="1500" dirty="0"/>
              <a:t>Alireza Vahid</a:t>
            </a:r>
          </a:p>
          <a:p>
            <a:endParaRPr lang="en-US" dirty="0"/>
          </a:p>
        </p:txBody>
      </p:sp>
      <p:sp>
        <p:nvSpPr>
          <p:cNvPr id="7" name="Content Placeholder 6">
            <a:extLst>
              <a:ext uri="{FF2B5EF4-FFF2-40B4-BE49-F238E27FC236}">
                <a16:creationId xmlns:a16="http://schemas.microsoft.com/office/drawing/2014/main" id="{7D8901C0-B10B-F8CE-AC4F-5B0F8646F1F5}"/>
              </a:ext>
            </a:extLst>
          </p:cNvPr>
          <p:cNvSpPr>
            <a:spLocks noGrp="1"/>
          </p:cNvSpPr>
          <p:nvPr>
            <p:ph sz="quarter" idx="18"/>
          </p:nvPr>
        </p:nvSpPr>
        <p:spPr/>
        <p:txBody>
          <a:bodyPr/>
          <a:lstStyle/>
          <a:p>
            <a:r>
              <a:rPr lang="en-US" dirty="0"/>
              <a:t>Associate Professor</a:t>
            </a:r>
          </a:p>
          <a:p>
            <a:r>
              <a:rPr lang="en-US" dirty="0"/>
              <a:t>Kate Gleason College of Engineering</a:t>
            </a:r>
          </a:p>
        </p:txBody>
      </p:sp>
      <p:sp>
        <p:nvSpPr>
          <p:cNvPr id="8" name="Content Placeholder 7">
            <a:extLst>
              <a:ext uri="{FF2B5EF4-FFF2-40B4-BE49-F238E27FC236}">
                <a16:creationId xmlns:a16="http://schemas.microsoft.com/office/drawing/2014/main" id="{3BD79035-C588-6E6D-32A2-6B007F093A54}"/>
              </a:ext>
            </a:extLst>
          </p:cNvPr>
          <p:cNvSpPr>
            <a:spLocks noGrp="1"/>
          </p:cNvSpPr>
          <p:nvPr>
            <p:ph sz="quarter" idx="20"/>
          </p:nvPr>
        </p:nvSpPr>
        <p:spPr/>
        <p:txBody>
          <a:bodyPr/>
          <a:lstStyle/>
          <a:p>
            <a:r>
              <a:rPr lang="en-US" dirty="0"/>
              <a:t>Dr. Vahid’s research is inspired by the challenges of wireless networks beyond 5G (B5G), sequence assembly, and modern data storage technologies. He is a Gleason Endowed Associate Professor of Electrical and Microelectronic Engineering and a member of ESL Global Cybersecurity Institute at Rochester Institute of Technology.</a:t>
            </a:r>
          </a:p>
        </p:txBody>
      </p:sp>
    </p:spTree>
    <p:extLst>
      <p:ext uri="{BB962C8B-B14F-4D97-AF65-F5344CB8AC3E}">
        <p14:creationId xmlns:p14="http://schemas.microsoft.com/office/powerpoint/2010/main" val="2054690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 Placeholder 9"/>
          <p:cNvSpPr>
            <a:spLocks noGrp="1"/>
          </p:cNvSpPr>
          <p:nvPr>
            <p:ph type="body" sz="quarter" idx="12"/>
          </p:nvPr>
        </p:nvSpPr>
        <p:spPr/>
        <p:txBody>
          <a:bodyPr/>
          <a:lstStyle/>
          <a:p>
            <a:r>
              <a:rPr lang="en-US"/>
              <a:t>slremc@rit.edu</a:t>
            </a:r>
            <a:endParaRPr lang="en-US" dirty="0"/>
          </a:p>
        </p:txBody>
      </p:sp>
      <p:sp>
        <p:nvSpPr>
          <p:cNvPr id="9" name="Content Placeholder 8"/>
          <p:cNvSpPr>
            <a:spLocks noGrp="1"/>
          </p:cNvSpPr>
          <p:nvPr>
            <p:ph sz="quarter" idx="14"/>
          </p:nvPr>
        </p:nvSpPr>
        <p:spPr/>
        <p:txBody>
          <a:bodyPr>
            <a:normAutofit fontScale="77500" lnSpcReduction="20000"/>
          </a:bodyPr>
          <a:lstStyle/>
          <a:p>
            <a:pPr lvl="0"/>
            <a:r>
              <a:rPr lang="en-US"/>
              <a:t>Sean Rommel</a:t>
            </a:r>
            <a:endParaRPr lang="en-US" dirty="0"/>
          </a:p>
        </p:txBody>
      </p:sp>
      <p:sp>
        <p:nvSpPr>
          <p:cNvPr id="14" name="Content Placeholder 13"/>
          <p:cNvSpPr>
            <a:spLocks noGrp="1"/>
          </p:cNvSpPr>
          <p:nvPr>
            <p:ph sz="quarter" idx="17"/>
          </p:nvPr>
        </p:nvSpPr>
        <p:spPr/>
        <p:txBody>
          <a:bodyPr/>
          <a:lstStyle/>
          <a:p>
            <a:pPr lvl="0"/>
            <a:r>
              <a:rPr lang="en-US"/>
              <a:t>Director|</a:t>
            </a:r>
            <a:r>
              <a:rPr lang="x-none"/>
              <a:t> </a:t>
            </a:r>
            <a:r>
              <a:rPr lang="en-US"/>
              <a:t>Microelectronic Engineering</a:t>
            </a:r>
          </a:p>
          <a:p>
            <a:pPr lvl="0"/>
            <a:r>
              <a:rPr lang="en-US"/>
              <a:t>Professor | Electrical and Microelectronic Engineering</a:t>
            </a:r>
            <a:endParaRPr lang="en-US" dirty="0"/>
          </a:p>
        </p:txBody>
      </p:sp>
      <p:sp>
        <p:nvSpPr>
          <p:cNvPr id="16" name="Content Placeholder 15"/>
          <p:cNvSpPr>
            <a:spLocks noGrp="1"/>
          </p:cNvSpPr>
          <p:nvPr>
            <p:ph sz="quarter" idx="19"/>
          </p:nvPr>
        </p:nvSpPr>
        <p:spPr/>
        <p:txBody>
          <a:bodyPr/>
          <a:lstStyle/>
          <a:p>
            <a:pPr lvl="0"/>
            <a:r>
              <a:rPr lang="en-US" dirty="0"/>
              <a:t>Dr. Rommel researches </a:t>
            </a:r>
            <a:r>
              <a:rPr lang="en-US" dirty="0" err="1"/>
              <a:t>nanoelectronic</a:t>
            </a:r>
            <a:r>
              <a:rPr lang="en-US" dirty="0"/>
              <a:t> devices and circuits, photonic and optoelectronic devices/circuits, and advanced semiconductor fabrication techniques. He develops III-V material systems for growth on silicon substrates and has demonstrated the co-integration of CMOS devices and resonant </a:t>
            </a:r>
            <a:r>
              <a:rPr lang="en-US" dirty="0" err="1"/>
              <a:t>interband</a:t>
            </a:r>
            <a:r>
              <a:rPr lang="en-US" dirty="0"/>
              <a:t> tunnel diodes. </a:t>
            </a:r>
          </a:p>
          <a:p>
            <a:endParaRPr lang="en-US" dirty="0"/>
          </a:p>
        </p:txBody>
      </p:sp>
      <p:sp>
        <p:nvSpPr>
          <p:cNvPr id="2" name="Text Placeholder 1">
            <a:extLst>
              <a:ext uri="{FF2B5EF4-FFF2-40B4-BE49-F238E27FC236}">
                <a16:creationId xmlns:a16="http://schemas.microsoft.com/office/drawing/2014/main" id="{E1540953-2B6E-9FF7-9805-AE99A2E3C7ED}"/>
              </a:ext>
            </a:extLst>
          </p:cNvPr>
          <p:cNvSpPr>
            <a:spLocks noGrp="1"/>
          </p:cNvSpPr>
          <p:nvPr>
            <p:ph type="body" sz="quarter" idx="13"/>
          </p:nvPr>
        </p:nvSpPr>
        <p:spPr/>
        <p:txBody>
          <a:bodyPr/>
          <a:lstStyle/>
          <a:p>
            <a:r>
              <a:rPr lang="en-US" dirty="0"/>
              <a:t>ke.xu@rit.edu</a:t>
            </a:r>
          </a:p>
        </p:txBody>
      </p:sp>
      <p:pic>
        <p:nvPicPr>
          <p:cNvPr id="12" name="Picture Placeholder 11">
            <a:extLst>
              <a:ext uri="{FF2B5EF4-FFF2-40B4-BE49-F238E27FC236}">
                <a16:creationId xmlns:a16="http://schemas.microsoft.com/office/drawing/2014/main" id="{C63730D1-FA7B-C103-1613-967ABD2EC57D}"/>
              </a:ext>
            </a:extLst>
          </p:cNvPr>
          <p:cNvPicPr>
            <a:picLocks noGrp="1" noChangeAspect="1"/>
          </p:cNvPicPr>
          <p:nvPr>
            <p:ph type="pic" sz="quarter" idx="15"/>
          </p:nvPr>
        </p:nvPicPr>
        <p:blipFill>
          <a:blip r:embed="rId3"/>
          <a:srcRect l="15757" r="15757"/>
          <a:stretch>
            <a:fillRect/>
          </a:stretch>
        </p:blipFill>
        <p:spPr>
          <a:prstGeom prst="rect">
            <a:avLst/>
          </a:prstGeom>
        </p:spPr>
      </p:pic>
      <p:sp>
        <p:nvSpPr>
          <p:cNvPr id="6" name="Content Placeholder 5">
            <a:extLst>
              <a:ext uri="{FF2B5EF4-FFF2-40B4-BE49-F238E27FC236}">
                <a16:creationId xmlns:a16="http://schemas.microsoft.com/office/drawing/2014/main" id="{EAE0C24B-FF83-D08F-2040-D46611DF4E64}"/>
              </a:ext>
            </a:extLst>
          </p:cNvPr>
          <p:cNvSpPr>
            <a:spLocks noGrp="1"/>
          </p:cNvSpPr>
          <p:nvPr>
            <p:ph sz="quarter" idx="16"/>
          </p:nvPr>
        </p:nvSpPr>
        <p:spPr/>
        <p:txBody>
          <a:bodyPr/>
          <a:lstStyle/>
          <a:p>
            <a:r>
              <a:rPr lang="en-US" sz="1500" dirty="0"/>
              <a:t>Ke Xu</a:t>
            </a:r>
          </a:p>
        </p:txBody>
      </p:sp>
      <p:sp>
        <p:nvSpPr>
          <p:cNvPr id="7" name="Content Placeholder 6">
            <a:extLst>
              <a:ext uri="{FF2B5EF4-FFF2-40B4-BE49-F238E27FC236}">
                <a16:creationId xmlns:a16="http://schemas.microsoft.com/office/drawing/2014/main" id="{77D03361-BCF5-BF85-12FA-83C1F74816DF}"/>
              </a:ext>
            </a:extLst>
          </p:cNvPr>
          <p:cNvSpPr>
            <a:spLocks noGrp="1"/>
          </p:cNvSpPr>
          <p:nvPr>
            <p:ph sz="quarter" idx="18"/>
          </p:nvPr>
        </p:nvSpPr>
        <p:spPr/>
        <p:txBody>
          <a:bodyPr/>
          <a:lstStyle/>
          <a:p>
            <a:r>
              <a:rPr lang="en-US" dirty="0"/>
              <a:t>Assistant Professor</a:t>
            </a:r>
          </a:p>
          <a:p>
            <a:r>
              <a:rPr lang="en-US" dirty="0"/>
              <a:t>School of Physics and Astronomy</a:t>
            </a:r>
          </a:p>
          <a:p>
            <a:r>
              <a:rPr lang="en-US" dirty="0"/>
              <a:t>College of Science</a:t>
            </a:r>
          </a:p>
        </p:txBody>
      </p:sp>
      <p:sp>
        <p:nvSpPr>
          <p:cNvPr id="8" name="Content Placeholder 7">
            <a:extLst>
              <a:ext uri="{FF2B5EF4-FFF2-40B4-BE49-F238E27FC236}">
                <a16:creationId xmlns:a16="http://schemas.microsoft.com/office/drawing/2014/main" id="{F2102685-9430-0C7E-2906-ED2F2E2C203B}"/>
              </a:ext>
            </a:extLst>
          </p:cNvPr>
          <p:cNvSpPr>
            <a:spLocks noGrp="1"/>
          </p:cNvSpPr>
          <p:nvPr>
            <p:ph sz="quarter" idx="20"/>
          </p:nvPr>
        </p:nvSpPr>
        <p:spPr/>
        <p:txBody>
          <a:bodyPr/>
          <a:lstStyle/>
          <a:p>
            <a:r>
              <a:rPr lang="en-US" dirty="0"/>
              <a:t>Dr. Ke Xu’s research is focused on two-dimensional (2D) materials-based </a:t>
            </a:r>
            <a:r>
              <a:rPr lang="en-US" dirty="0" err="1"/>
              <a:t>nanoelectronic</a:t>
            </a:r>
            <a:r>
              <a:rPr lang="en-US" dirty="0"/>
              <a:t> and </a:t>
            </a:r>
            <a:r>
              <a:rPr lang="en-US" dirty="0" err="1"/>
              <a:t>iontronic</a:t>
            </a:r>
            <a:r>
              <a:rPr lang="en-US" dirty="0"/>
              <a:t> (Ion-controlled electronic) devices, with the focus on understanding ion-electron transport at the molecular level, for application in next-generation energy-efficient electronic devices at the limit of scaling for memory, logic, energy storage, neuromorphic computing, and quantum information science. </a:t>
            </a:r>
          </a:p>
        </p:txBody>
      </p:sp>
    </p:spTree>
    <p:extLst>
      <p:ext uri="{BB962C8B-B14F-4D97-AF65-F5344CB8AC3E}">
        <p14:creationId xmlns:p14="http://schemas.microsoft.com/office/powerpoint/2010/main" val="2747272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2" name="Text Placeholder 11"/>
          <p:cNvSpPr>
            <a:spLocks noGrp="1"/>
          </p:cNvSpPr>
          <p:nvPr>
            <p:ph type="body" sz="quarter" idx="12"/>
          </p:nvPr>
        </p:nvSpPr>
        <p:spPr/>
        <p:txBody>
          <a:bodyPr/>
          <a:lstStyle/>
          <a:p>
            <a:r>
              <a:rPr lang="en-US"/>
              <a:t>zemcov@cfd.rit.edu</a:t>
            </a:r>
            <a:endParaRPr lang="en-US" dirty="0"/>
          </a:p>
        </p:txBody>
      </p:sp>
      <p:sp>
        <p:nvSpPr>
          <p:cNvPr id="13" name="Text Placeholder 12"/>
          <p:cNvSpPr>
            <a:spLocks noGrp="1"/>
          </p:cNvSpPr>
          <p:nvPr>
            <p:ph type="body" sz="quarter" idx="13"/>
          </p:nvPr>
        </p:nvSpPr>
        <p:spPr/>
        <p:txBody>
          <a:bodyPr/>
          <a:lstStyle/>
          <a:p>
            <a:r>
              <a:rPr lang="en-US"/>
              <a:t>jzeme@rit.edu</a:t>
            </a:r>
            <a:endParaRPr lang="en-US" dirty="0"/>
          </a:p>
        </p:txBody>
      </p:sp>
      <p:sp>
        <p:nvSpPr>
          <p:cNvPr id="20" name="Content Placeholder 19"/>
          <p:cNvSpPr>
            <a:spLocks noGrp="1"/>
          </p:cNvSpPr>
          <p:nvPr>
            <p:ph sz="quarter" idx="14"/>
          </p:nvPr>
        </p:nvSpPr>
        <p:spPr/>
        <p:txBody>
          <a:bodyPr>
            <a:normAutofit fontScale="77500" lnSpcReduction="20000"/>
          </a:bodyPr>
          <a:lstStyle/>
          <a:p>
            <a:pPr lvl="0"/>
            <a:r>
              <a:rPr lang="en-US" dirty="0"/>
              <a:t>Michael Zemcov</a:t>
            </a:r>
          </a:p>
        </p:txBody>
      </p:sp>
      <p:pic>
        <p:nvPicPr>
          <p:cNvPr id="5" name="Picture Placeholder 4"/>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
        <p:nvSpPr>
          <p:cNvPr id="15" name="Content Placeholder 14"/>
          <p:cNvSpPr>
            <a:spLocks noGrp="1"/>
          </p:cNvSpPr>
          <p:nvPr>
            <p:ph sz="quarter" idx="16"/>
          </p:nvPr>
        </p:nvSpPr>
        <p:spPr/>
        <p:txBody>
          <a:bodyPr>
            <a:normAutofit fontScale="77500" lnSpcReduction="20000"/>
          </a:bodyPr>
          <a:lstStyle/>
          <a:p>
            <a:pPr lvl="0"/>
            <a:r>
              <a:rPr lang="en-US" dirty="0"/>
              <a:t>Jing Zhang</a:t>
            </a:r>
          </a:p>
        </p:txBody>
      </p:sp>
      <p:sp>
        <p:nvSpPr>
          <p:cNvPr id="21" name="Content Placeholder 20"/>
          <p:cNvSpPr>
            <a:spLocks noGrp="1"/>
          </p:cNvSpPr>
          <p:nvPr>
            <p:ph sz="quarter" idx="17"/>
          </p:nvPr>
        </p:nvSpPr>
        <p:spPr/>
        <p:txBody>
          <a:bodyPr/>
          <a:lstStyle/>
          <a:p>
            <a:pPr lvl="0"/>
            <a:r>
              <a:rPr lang="en-US" dirty="0"/>
              <a:t>Assistant Professor | School of Physics &amp; Astronomy </a:t>
            </a:r>
          </a:p>
        </p:txBody>
      </p:sp>
      <p:sp>
        <p:nvSpPr>
          <p:cNvPr id="33" name="Content Placeholder 32"/>
          <p:cNvSpPr>
            <a:spLocks noGrp="1"/>
          </p:cNvSpPr>
          <p:nvPr>
            <p:ph sz="quarter" idx="18"/>
          </p:nvPr>
        </p:nvSpPr>
        <p:spPr/>
        <p:txBody>
          <a:bodyPr/>
          <a:lstStyle/>
          <a:p>
            <a:pPr lvl="0"/>
            <a:r>
              <a:rPr lang="en-US" dirty="0"/>
              <a:t>Assistant Professor | Electrical and Microelectronic Engineering</a:t>
            </a:r>
          </a:p>
        </p:txBody>
      </p:sp>
      <p:sp>
        <p:nvSpPr>
          <p:cNvPr id="23" name="Content Placeholder 22"/>
          <p:cNvSpPr>
            <a:spLocks noGrp="1"/>
          </p:cNvSpPr>
          <p:nvPr>
            <p:ph sz="quarter" idx="19"/>
          </p:nvPr>
        </p:nvSpPr>
        <p:spPr/>
        <p:txBody>
          <a:bodyPr/>
          <a:lstStyle/>
          <a:p>
            <a:pPr lvl="0"/>
            <a:r>
              <a:rPr lang="en-US" dirty="0"/>
              <a:t>Dr. </a:t>
            </a:r>
            <a:r>
              <a:rPr lang="en-US" dirty="0" err="1"/>
              <a:t>Zemcov’s</a:t>
            </a:r>
            <a:r>
              <a:rPr lang="en-US" dirty="0"/>
              <a:t> research focus is instrumentation for cosmological observations, including the cosmic microwave and infra-red backgrounds. He develops instruments and data analysis methods for a </a:t>
            </a:r>
            <a:r>
              <a:rPr lang="en-US" dirty="0" err="1"/>
              <a:t>varitey</a:t>
            </a:r>
            <a:r>
              <a:rPr lang="en-US" dirty="0"/>
              <a:t> of platforms, including ground-based, sub-orbital rockets, and orbital observatories. An additional scientific focus is on the epoch of reionization, secondary anisotropies in the cosmic microwave background, and studies of the history of the star formation in the Universe using novel techniques and experiments.</a:t>
            </a:r>
          </a:p>
          <a:p>
            <a:endParaRPr lang="en-US" dirty="0"/>
          </a:p>
          <a:p>
            <a:endParaRPr lang="en-US" dirty="0"/>
          </a:p>
        </p:txBody>
      </p:sp>
      <p:sp>
        <p:nvSpPr>
          <p:cNvPr id="34" name="Content Placeholder 33"/>
          <p:cNvSpPr>
            <a:spLocks noGrp="1"/>
          </p:cNvSpPr>
          <p:nvPr>
            <p:ph sz="quarter" idx="20"/>
          </p:nvPr>
        </p:nvSpPr>
        <p:spPr/>
        <p:txBody>
          <a:bodyPr/>
          <a:lstStyle/>
          <a:p>
            <a:pPr lvl="0"/>
            <a:r>
              <a:rPr lang="en-US" dirty="0"/>
              <a:t>Dr. Zhang’s research focuses on developing highly efficient III-Nitride and </a:t>
            </a:r>
            <a:r>
              <a:rPr lang="en-US" dirty="0" err="1"/>
              <a:t>GaO</a:t>
            </a:r>
            <a:r>
              <a:rPr lang="en-US" dirty="0"/>
              <a:t> semiconductor based photonic, optoelectronic, and electronic devices. Her research group is working on the development of novel quantum well active regions and substrates for enabling high-performance ultraviolet and visible LEDs/ lasers, as well as engineering of advanced device concepts for </a:t>
            </a:r>
            <a:r>
              <a:rPr lang="en-US" dirty="0" err="1"/>
              <a:t>nanoelectronics</a:t>
            </a:r>
            <a:r>
              <a:rPr lang="en-US" dirty="0"/>
              <a:t>.</a:t>
            </a:r>
          </a:p>
          <a:p>
            <a:endParaRPr lang="en-US" dirty="0"/>
          </a:p>
        </p:txBody>
      </p:sp>
    </p:spTree>
    <p:extLst>
      <p:ext uri="{BB962C8B-B14F-4D97-AF65-F5344CB8AC3E}">
        <p14:creationId xmlns:p14="http://schemas.microsoft.com/office/powerpoint/2010/main" val="2023397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
        <p:nvSpPr>
          <p:cNvPr id="13" name="Text Placeholder 12"/>
          <p:cNvSpPr>
            <a:spLocks noGrp="1"/>
          </p:cNvSpPr>
          <p:nvPr>
            <p:ph type="body" sz="quarter" idx="12"/>
          </p:nvPr>
        </p:nvSpPr>
        <p:spPr/>
        <p:txBody>
          <a:bodyPr/>
          <a:lstStyle/>
          <a:p>
            <a:r>
              <a:rPr lang="en-US"/>
              <a:t>ben.zwickl@rit.edu</a:t>
            </a:r>
            <a:endParaRPr lang="en-US" dirty="0"/>
          </a:p>
        </p:txBody>
      </p:sp>
      <p:sp>
        <p:nvSpPr>
          <p:cNvPr id="14" name="Content Placeholder 13"/>
          <p:cNvSpPr>
            <a:spLocks noGrp="1"/>
          </p:cNvSpPr>
          <p:nvPr>
            <p:ph sz="quarter" idx="14"/>
          </p:nvPr>
        </p:nvSpPr>
        <p:spPr/>
        <p:txBody>
          <a:bodyPr>
            <a:normAutofit fontScale="77500" lnSpcReduction="20000"/>
          </a:bodyPr>
          <a:lstStyle/>
          <a:p>
            <a:pPr lvl="0"/>
            <a:r>
              <a:rPr lang="en-US"/>
              <a:t>Ben Zwickl</a:t>
            </a:r>
            <a:endParaRPr lang="en-US" dirty="0"/>
          </a:p>
        </p:txBody>
      </p:sp>
      <p:sp>
        <p:nvSpPr>
          <p:cNvPr id="19" name="Content Placeholder 18"/>
          <p:cNvSpPr>
            <a:spLocks noGrp="1"/>
          </p:cNvSpPr>
          <p:nvPr>
            <p:ph sz="quarter" idx="17"/>
          </p:nvPr>
        </p:nvSpPr>
        <p:spPr/>
        <p:txBody>
          <a:bodyPr/>
          <a:lstStyle/>
          <a:p>
            <a:r>
              <a:rPr lang="en-US" dirty="0"/>
              <a:t>Assistant Professor | School of Physics &amp; Astronomy </a:t>
            </a:r>
          </a:p>
        </p:txBody>
      </p:sp>
      <p:sp>
        <p:nvSpPr>
          <p:cNvPr id="6" name="Content Placeholder 5"/>
          <p:cNvSpPr>
            <a:spLocks noGrp="1"/>
          </p:cNvSpPr>
          <p:nvPr>
            <p:ph sz="quarter" idx="19"/>
          </p:nvPr>
        </p:nvSpPr>
        <p:spPr/>
        <p:txBody>
          <a:bodyPr/>
          <a:lstStyle/>
          <a:p>
            <a:pPr lvl="0"/>
            <a:r>
              <a:rPr lang="en-US" dirty="0"/>
              <a:t>Dr. Zwickl researches how students develop experimental and research skills in the undergraduate curriculum and how those skills are applied after graduation. His group investigates the early careers of technicians, engineers, and researchers in optics and photonics to better understand the transition from school to career.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9305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5</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6</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5" name="Content Placeholder 4"/>
          <p:cNvPicPr>
            <a:picLocks noGrp="1" noChangeAspect="1"/>
          </p:cNvPicPr>
          <p:nvPr>
            <p:ph idx="1"/>
          </p:nvPr>
        </p:nvPicPr>
        <p:blipFill>
          <a:blip r:embed="rId2"/>
          <a:stretch>
            <a:fillRect/>
          </a:stretch>
        </p:blipFill>
        <p:spPr>
          <a:xfrm>
            <a:off x="609600" y="2504979"/>
            <a:ext cx="10972800" cy="2411604"/>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10203518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9</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2216</TotalTime>
  <Words>2818</Words>
  <Application>Microsoft Office PowerPoint</Application>
  <PresentationFormat>Widescreen</PresentationFormat>
  <Paragraphs>310</Paragraphs>
  <Slides>45</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45</vt:i4>
      </vt:variant>
    </vt:vector>
  </HeadingPairs>
  <TitlesOfParts>
    <vt:vector size="57" baseType="lpstr">
      <vt:lpstr>arial</vt:lpstr>
      <vt:lpstr>arial</vt:lpstr>
      <vt:lpstr>Calibri</vt:lpstr>
      <vt:lpstr>Calibri Light</vt:lpstr>
      <vt:lpstr>Helvetica LT Std</vt:lpstr>
      <vt:lpstr>Helvetica LT Std Light</vt:lpstr>
      <vt:lpstr>Helvetica Neue</vt:lpstr>
      <vt:lpstr>Times New Roman</vt:lpstr>
      <vt:lpstr>Office Theme</vt:lpstr>
      <vt:lpstr>Blank Presentation</vt:lpstr>
      <vt:lpstr>1_Blank Presentation</vt:lpstr>
      <vt:lpstr>Custom Design</vt:lpstr>
      <vt:lpstr>Future Photon Initiative Center for Detectors CMOS Imaging Detectors for Space</vt:lpstr>
      <vt:lpstr>Outline</vt:lpstr>
      <vt:lpstr>Don Figer - Speaker Bio</vt:lpstr>
      <vt:lpstr>Future Photon Initiative</vt:lpstr>
      <vt:lpstr>Future Photon Initiative</vt:lpstr>
      <vt:lpstr>FPI Research Funding</vt:lpstr>
      <vt:lpstr>Center for Detectors</vt:lpstr>
      <vt:lpstr>PowerPoint Presentation</vt:lpstr>
      <vt:lpstr>PowerPoint Presentation</vt:lpstr>
      <vt:lpstr>PowerPoint Presentation</vt:lpstr>
      <vt:lpstr>CMOS Imaging Detectors for Space</vt:lpstr>
      <vt:lpstr>Advancing Radiation-Tolerant CMOS  Detectors for NASA Missions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New FPGA-based Electronics</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Team Members</vt:lpstr>
      <vt:lpstr>Summary</vt:lpstr>
      <vt:lpstr>CfD Students</vt:lpstr>
      <vt:lpstr>CfD Professors</vt:lpstr>
      <vt:lpstr>FPI Professors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David Brodhead</cp:lastModifiedBy>
  <cp:revision>110</cp:revision>
  <dcterms:created xsi:type="dcterms:W3CDTF">2023-10-02T17:48:15Z</dcterms:created>
  <dcterms:modified xsi:type="dcterms:W3CDTF">2024-12-04T20:10:52Z</dcterms:modified>
</cp:coreProperties>
</file>