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3" r:id="rId1"/>
  </p:sldMasterIdLst>
  <p:notesMasterIdLst>
    <p:notesMasterId r:id="rId94"/>
  </p:notesMasterIdLst>
  <p:handoutMasterIdLst>
    <p:handoutMasterId r:id="rId95"/>
  </p:handoutMasterIdLst>
  <p:sldIdLst>
    <p:sldId id="559" r:id="rId2"/>
    <p:sldId id="562" r:id="rId3"/>
    <p:sldId id="561" r:id="rId4"/>
    <p:sldId id="479" r:id="rId5"/>
    <p:sldId id="576" r:id="rId6"/>
    <p:sldId id="741" r:id="rId7"/>
    <p:sldId id="566" r:id="rId8"/>
    <p:sldId id="753" r:id="rId9"/>
    <p:sldId id="754" r:id="rId10"/>
    <p:sldId id="755" r:id="rId11"/>
    <p:sldId id="756" r:id="rId12"/>
    <p:sldId id="757" r:id="rId13"/>
    <p:sldId id="678" r:id="rId14"/>
    <p:sldId id="679" r:id="rId15"/>
    <p:sldId id="685" r:id="rId16"/>
    <p:sldId id="674" r:id="rId17"/>
    <p:sldId id="677" r:id="rId18"/>
    <p:sldId id="665" r:id="rId19"/>
    <p:sldId id="666" r:id="rId20"/>
    <p:sldId id="667" r:id="rId21"/>
    <p:sldId id="668" r:id="rId22"/>
    <p:sldId id="669" r:id="rId23"/>
    <p:sldId id="673" r:id="rId24"/>
    <p:sldId id="660" r:id="rId25"/>
    <p:sldId id="659" r:id="rId26"/>
    <p:sldId id="670" r:id="rId27"/>
    <p:sldId id="740" r:id="rId28"/>
    <p:sldId id="567" r:id="rId29"/>
    <p:sldId id="695" r:id="rId30"/>
    <p:sldId id="580" r:id="rId31"/>
    <p:sldId id="622" r:id="rId32"/>
    <p:sldId id="590" r:id="rId33"/>
    <p:sldId id="591" r:id="rId34"/>
    <p:sldId id="582" r:id="rId35"/>
    <p:sldId id="593" r:id="rId36"/>
    <p:sldId id="594" r:id="rId37"/>
    <p:sldId id="596" r:id="rId38"/>
    <p:sldId id="597" r:id="rId39"/>
    <p:sldId id="598" r:id="rId40"/>
    <p:sldId id="583" r:id="rId41"/>
    <p:sldId id="595" r:id="rId42"/>
    <p:sldId id="584" r:id="rId43"/>
    <p:sldId id="602" r:id="rId44"/>
    <p:sldId id="581" r:id="rId45"/>
    <p:sldId id="627" r:id="rId46"/>
    <p:sldId id="628" r:id="rId47"/>
    <p:sldId id="599" r:id="rId48"/>
    <p:sldId id="604" r:id="rId49"/>
    <p:sldId id="739" r:id="rId50"/>
    <p:sldId id="499" r:id="rId51"/>
    <p:sldId id="506" r:id="rId52"/>
    <p:sldId id="732" r:id="rId53"/>
    <p:sldId id="642" r:id="rId54"/>
    <p:sldId id="522" r:id="rId55"/>
    <p:sldId id="524" r:id="rId56"/>
    <p:sldId id="515" r:id="rId57"/>
    <p:sldId id="682" r:id="rId58"/>
    <p:sldId id="340" r:id="rId59"/>
    <p:sldId id="335" r:id="rId60"/>
    <p:sldId id="336" r:id="rId61"/>
    <p:sldId id="643" r:id="rId62"/>
    <p:sldId id="696" r:id="rId63"/>
    <p:sldId id="697" r:id="rId64"/>
    <p:sldId id="698" r:id="rId65"/>
    <p:sldId id="699" r:id="rId66"/>
    <p:sldId id="700" r:id="rId67"/>
    <p:sldId id="701" r:id="rId68"/>
    <p:sldId id="702" r:id="rId69"/>
    <p:sldId id="703" r:id="rId70"/>
    <p:sldId id="738" r:id="rId71"/>
    <p:sldId id="497" r:id="rId72"/>
    <p:sldId id="505" r:id="rId73"/>
    <p:sldId id="680" r:id="rId74"/>
    <p:sldId id="672" r:id="rId75"/>
    <p:sldId id="471" r:id="rId76"/>
    <p:sldId id="737" r:id="rId77"/>
    <p:sldId id="503" r:id="rId78"/>
    <p:sldId id="504" r:id="rId79"/>
    <p:sldId id="681" r:id="rId80"/>
    <p:sldId id="686" r:id="rId81"/>
    <p:sldId id="758" r:id="rId82"/>
    <p:sldId id="752" r:id="rId83"/>
    <p:sldId id="742" r:id="rId84"/>
    <p:sldId id="743" r:id="rId85"/>
    <p:sldId id="744" r:id="rId86"/>
    <p:sldId id="745" r:id="rId87"/>
    <p:sldId id="746" r:id="rId88"/>
    <p:sldId id="747" r:id="rId89"/>
    <p:sldId id="748" r:id="rId90"/>
    <p:sldId id="749" r:id="rId91"/>
    <p:sldId id="750" r:id="rId92"/>
    <p:sldId id="751" r:id="rId93"/>
  </p:sldIdLst>
  <p:sldSz cx="9144000" cy="6858000" type="screen4x3"/>
  <p:notesSz cx="7010400" cy="9296400"/>
  <p:custDataLst>
    <p:tags r:id="rId96"/>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5pPr>
    <a:lvl6pPr marL="2286000" algn="l" defTabSz="914400" rtl="0" eaLnBrk="1" latinLnBrk="0" hangingPunct="1">
      <a:defRPr kern="1200">
        <a:solidFill>
          <a:schemeClr val="tx1"/>
        </a:solidFill>
        <a:latin typeface="Arial" pitchFamily="34" charset="0"/>
        <a:ea typeface="ＭＳ Ｐゴシック" pitchFamily="80" charset="-128"/>
        <a:cs typeface="+mn-cs"/>
      </a:defRPr>
    </a:lvl6pPr>
    <a:lvl7pPr marL="2743200" algn="l" defTabSz="914400" rtl="0" eaLnBrk="1" latinLnBrk="0" hangingPunct="1">
      <a:defRPr kern="1200">
        <a:solidFill>
          <a:schemeClr val="tx1"/>
        </a:solidFill>
        <a:latin typeface="Arial" pitchFamily="34" charset="0"/>
        <a:ea typeface="ＭＳ Ｐゴシック" pitchFamily="80" charset="-128"/>
        <a:cs typeface="+mn-cs"/>
      </a:defRPr>
    </a:lvl7pPr>
    <a:lvl8pPr marL="3200400" algn="l" defTabSz="914400" rtl="0" eaLnBrk="1" latinLnBrk="0" hangingPunct="1">
      <a:defRPr kern="1200">
        <a:solidFill>
          <a:schemeClr val="tx1"/>
        </a:solidFill>
        <a:latin typeface="Arial" pitchFamily="34" charset="0"/>
        <a:ea typeface="ＭＳ Ｐゴシック" pitchFamily="80" charset="-128"/>
        <a:cs typeface="+mn-cs"/>
      </a:defRPr>
    </a:lvl8pPr>
    <a:lvl9pPr marL="3657600" algn="l" defTabSz="914400" rtl="0" eaLnBrk="1" latinLnBrk="0" hangingPunct="1">
      <a:defRPr kern="1200">
        <a:solidFill>
          <a:schemeClr val="tx1"/>
        </a:solidFill>
        <a:latin typeface="Arial" pitchFamily="34" charset="0"/>
        <a:ea typeface="ＭＳ Ｐゴシック" pitchFamily="80"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ffpci" initials="d"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EED4"/>
    <a:srgbClr val="FAF2DE"/>
    <a:srgbClr val="F4E1B2"/>
    <a:srgbClr val="FFFF99"/>
    <a:srgbClr val="33CC33"/>
    <a:srgbClr val="642E21"/>
    <a:srgbClr val="E5BB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87473" autoAdjust="0"/>
  </p:normalViewPr>
  <p:slideViewPr>
    <p:cSldViewPr snapToObjects="1">
      <p:cViewPr>
        <p:scale>
          <a:sx n="40" d="100"/>
          <a:sy n="40" d="100"/>
        </p:scale>
        <p:origin x="-804"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968"/>
    </p:cViewPr>
  </p:sorterViewPr>
  <p:notesViewPr>
    <p:cSldViewPr snapToObjects="1">
      <p:cViewPr varScale="1">
        <p:scale>
          <a:sx n="87" d="100"/>
          <a:sy n="87" d="100"/>
        </p:scale>
        <p:origin x="-369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w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3" name="Date Placeholder 2"/>
          <p:cNvSpPr>
            <a:spLocks noGrp="1"/>
          </p:cNvSpPr>
          <p:nvPr>
            <p:ph type="dt" sz="quarter" idx="1"/>
          </p:nvPr>
        </p:nvSpPr>
        <p:spPr bwMode="auto">
          <a:xfrm>
            <a:off x="3970338"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mn-ea"/>
              </a:defRPr>
            </a:lvl1pPr>
          </a:lstStyle>
          <a:p>
            <a:pPr>
              <a:defRPr/>
            </a:pPr>
            <a:fld id="{FA255536-F99E-449D-BBB8-73EE090520B1}" type="datetime1">
              <a:rPr lang="en-US"/>
              <a:pPr>
                <a:defRPr/>
              </a:pPr>
              <a:t>6/27/2011</a:t>
            </a:fld>
            <a:endParaRPr lang="en-US"/>
          </a:p>
        </p:txBody>
      </p:sp>
      <p:sp>
        <p:nvSpPr>
          <p:cNvPr id="4" name="Footer Placeholder 3"/>
          <p:cNvSpPr>
            <a:spLocks noGrp="1"/>
          </p:cNvSpPr>
          <p:nvPr>
            <p:ph type="ftr" sz="quarter" idx="2"/>
          </p:nvPr>
        </p:nvSpPr>
        <p:spPr bwMode="auto">
          <a:xfrm>
            <a:off x="0"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5" name="Slide Number Placeholder 4"/>
          <p:cNvSpPr>
            <a:spLocks noGrp="1"/>
          </p:cNvSpPr>
          <p:nvPr>
            <p:ph type="sldNum" sz="quarter" idx="3"/>
          </p:nvPr>
        </p:nvSpPr>
        <p:spPr bwMode="auto">
          <a:xfrm>
            <a:off x="3970338"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mn-ea"/>
              </a:defRPr>
            </a:lvl1pPr>
          </a:lstStyle>
          <a:p>
            <a:pPr>
              <a:defRPr/>
            </a:pPr>
            <a:fld id="{1A0E86A1-EC45-42C3-95AB-6AA52F399126}" type="slidenum">
              <a:rPr lang="en-US"/>
              <a:pPr>
                <a:defRPr/>
              </a:pPr>
              <a:t>‹#›</a:t>
            </a:fld>
            <a:endParaRPr lang="en-US"/>
          </a:p>
        </p:txBody>
      </p:sp>
    </p:spTree>
    <p:extLst>
      <p:ext uri="{BB962C8B-B14F-4D97-AF65-F5344CB8AC3E}">
        <p14:creationId xmlns:p14="http://schemas.microsoft.com/office/powerpoint/2010/main" val="27590512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3" name="Date Placeholder 2"/>
          <p:cNvSpPr>
            <a:spLocks noGrp="1"/>
          </p:cNvSpPr>
          <p:nvPr>
            <p:ph type="dt" idx="1"/>
          </p:nvPr>
        </p:nvSpPr>
        <p:spPr bwMode="auto">
          <a:xfrm>
            <a:off x="3970338"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mn-ea"/>
              </a:defRPr>
            </a:lvl1pPr>
          </a:lstStyle>
          <a:p>
            <a:pPr>
              <a:defRPr/>
            </a:pPr>
            <a:fld id="{2250B771-61F9-4D63-A505-69F893E472DE}" type="datetime1">
              <a:rPr lang="en-US"/>
              <a:pPr>
                <a:defRPr/>
              </a:pPr>
              <a:t>6/27/2011</a:t>
            </a:fld>
            <a:endParaRPr lang="en-US"/>
          </a:p>
        </p:txBody>
      </p:sp>
      <p:sp>
        <p:nvSpPr>
          <p:cNvPr id="84996" name="Slide Image Placeholder 3"/>
          <p:cNvSpPr>
            <a:spLocks noGrp="1" noRot="1" noChangeAspect="1"/>
          </p:cNvSpPr>
          <p:nvPr>
            <p:ph type="sldImg" idx="2"/>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bwMode="auto">
          <a:xfrm>
            <a:off x="701675" y="4416425"/>
            <a:ext cx="5607050" cy="4183063"/>
          </a:xfrm>
          <a:prstGeom prst="rect">
            <a:avLst/>
          </a:prstGeom>
          <a:noFill/>
          <a:ln>
            <a:noFill/>
          </a:ln>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7" name="Slide Number Placeholder 6"/>
          <p:cNvSpPr>
            <a:spLocks noGrp="1"/>
          </p:cNvSpPr>
          <p:nvPr>
            <p:ph type="sldNum" sz="quarter" idx="5"/>
          </p:nvPr>
        </p:nvSpPr>
        <p:spPr bwMode="auto">
          <a:xfrm>
            <a:off x="3970338"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mn-ea"/>
              </a:defRPr>
            </a:lvl1pPr>
          </a:lstStyle>
          <a:p>
            <a:pPr>
              <a:defRPr/>
            </a:pPr>
            <a:fld id="{78081AC3-5192-49BF-A4B2-9F1BDA49E311}" type="slidenum">
              <a:rPr lang="en-US"/>
              <a:pPr>
                <a:defRPr/>
              </a:pPr>
              <a:t>‹#›</a:t>
            </a:fld>
            <a:endParaRPr lang="en-US"/>
          </a:p>
        </p:txBody>
      </p:sp>
    </p:spTree>
    <p:extLst>
      <p:ext uri="{BB962C8B-B14F-4D97-AF65-F5344CB8AC3E}">
        <p14:creationId xmlns:p14="http://schemas.microsoft.com/office/powerpoint/2010/main" val="8770911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a:ln/>
        </p:spPr>
      </p:sp>
      <p:sp>
        <p:nvSpPr>
          <p:cNvPr id="860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80" charset="-128"/>
              </a:rPr>
              <a:t>This talk describes</a:t>
            </a:r>
            <a:r>
              <a:rPr lang="en-US" baseline="0" dirty="0" smtClean="0">
                <a:ea typeface="ＭＳ Ｐゴシック" pitchFamily="80" charset="-128"/>
              </a:rPr>
              <a:t> applications for single photon counting imaging array detectors. It also describes projects to develop these detectors. </a:t>
            </a:r>
            <a:r>
              <a:rPr lang="en-US" dirty="0" smtClean="0">
                <a:ea typeface="ＭＳ Ｐゴシック" pitchFamily="80" charset="-128"/>
              </a:rPr>
              <a:t>The goal of the Moore project is to develop zero read noise detectors for the Thirty Meter Telescope and other applications. It is a collaboration between personnel at RIT and Lincoln Lab. The duration of the project is four years, and the second year is over. At this stage, a 256x256 hybrid is being tested.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a:xfrm>
            <a:off x="1190625" y="703263"/>
            <a:ext cx="4630738" cy="3473450"/>
          </a:xfrm>
          <a:ln/>
        </p:spPr>
      </p:sp>
      <p:sp>
        <p:nvSpPr>
          <p:cNvPr id="109571"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ea typeface="ＭＳ Ｐゴシック" pitchFamily="80" charset="-128"/>
              </a:rPr>
              <a:t>Direct imaging is the method that will be used in a future terrestrial planet finder mission.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a:xfrm>
            <a:off x="1190625" y="703263"/>
            <a:ext cx="4630738" cy="3473450"/>
          </a:xfrm>
          <a:ln/>
        </p:spPr>
      </p:sp>
      <p:sp>
        <p:nvSpPr>
          <p:cNvPr id="11059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dirty="0" smtClean="0">
                <a:ea typeface="ＭＳ Ｐゴシック" charset="-128"/>
              </a:rPr>
              <a:t>The table gives exposures times to produce SNR=1 for a typical planet detection space mission. Note the dramatic reduction in time required for a zero noise detector. </a:t>
            </a:r>
            <a:r>
              <a:rPr lang="en-US" dirty="0" smtClean="0">
                <a:latin typeface="Symbol" pitchFamily="18" charset="2"/>
                <a:ea typeface="ＭＳ Ｐゴシック" charset="-128"/>
              </a:rPr>
              <a:t>R</a:t>
            </a:r>
            <a:r>
              <a:rPr lang="en-US" dirty="0" smtClean="0">
                <a:ea typeface="ＭＳ Ｐゴシック" charset="-128"/>
              </a:rPr>
              <a:t>=100 is assumed, where R is the ratio of the wavelength to the spectral bandwidth of the system.  The effective planet flux is about 10 photons/hour per pixel. The nearby starlight is suppressed at the 10^-10 level by optical </a:t>
            </a:r>
            <a:r>
              <a:rPr lang="en-US" dirty="0" err="1" smtClean="0">
                <a:ea typeface="ＭＳ Ｐゴシック" charset="-128"/>
              </a:rPr>
              <a:t>nulling</a:t>
            </a:r>
            <a:r>
              <a:rPr lang="en-US" dirty="0" smtClean="0">
                <a:ea typeface="ＭＳ Ｐゴシック" charset="-128"/>
              </a:rPr>
              <a:t>. Zodiacal light contributes about 0.0015 electrons/s/pixel.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ea typeface="ＭＳ Ｐゴシック" charset="-128"/>
              </a:rPr>
              <a:t>These plots show the error in estimating brightness of supernovae as a function of detector characteristics, i.e. read noise, dark current, and quantum efficiency. Ultimately, these errors map into our understanding of the nature of the Universe, including whether it will expand forever.    The Greek letter mu is the conventional symbol for the surface brightness of a celestial object in magnitudes per square </a:t>
            </a:r>
            <a:r>
              <a:rPr lang="en-US" dirty="0" err="1" smtClean="0">
                <a:ea typeface="ＭＳ Ｐゴシック" charset="-128"/>
              </a:rPr>
              <a:t>arcsec</a:t>
            </a:r>
            <a:r>
              <a:rPr lang="en-US" dirty="0" smtClean="0">
                <a:ea typeface="ＭＳ Ｐゴシック" charset="-128"/>
              </a:rPr>
              <a:t>.</a:t>
            </a:r>
          </a:p>
        </p:txBody>
      </p:sp>
      <p:sp>
        <p:nvSpPr>
          <p:cNvPr id="11162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D0DC298-1E1B-4BCC-B212-866E8A7641E5}" type="slidenum">
              <a:rPr lang="en-US" sz="1200">
                <a:latin typeface="Calibri" pitchFamily="34" charset="0"/>
              </a:rPr>
              <a:pPr algn="r" eaLnBrk="1" hangingPunct="1"/>
              <a:t>12</a:t>
            </a:fld>
            <a:endParaRPr lang="en-US"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The atmosphere is turbulent, and it has a blurring effect on starlight. This movie shows the image of Alpha Orionis as seen through the atmosphere.</a:t>
            </a:r>
          </a:p>
        </p:txBody>
      </p:sp>
      <p:sp>
        <p:nvSpPr>
          <p:cNvPr id="9216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13249C7-9252-42BC-833B-D7B248F3976B}" type="slidenum">
              <a:rPr lang="en-US" sz="1200">
                <a:latin typeface="Calibri" pitchFamily="34" charset="0"/>
              </a:rPr>
              <a:pPr algn="r" eaLnBrk="1" hangingPunct="1"/>
              <a:t>13</a:t>
            </a:fld>
            <a:endParaRPr lang="en-US"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An adaptive optics system removes the blurring effects of the turbulent atmosphere. A deformable mirror adds aberrations to the beam that perfectly remove the aberrations from the atmosphere.</a:t>
            </a:r>
          </a:p>
        </p:txBody>
      </p:sp>
      <p:sp>
        <p:nvSpPr>
          <p:cNvPr id="9318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B85D8D1-3939-493B-9345-5E558F11CD4E}" type="slidenum">
              <a:rPr lang="en-US" sz="1200">
                <a:latin typeface="Calibri" pitchFamily="34" charset="0"/>
              </a:rPr>
              <a:pPr algn="r" eaLnBrk="1" hangingPunct="1"/>
              <a:t>14</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A typical AO system will produce a much sharper point spread function, but only if the sampling frequency is much faster than the atmospheric perturbation frequency.</a:t>
            </a:r>
          </a:p>
        </p:txBody>
      </p:sp>
      <p:sp>
        <p:nvSpPr>
          <p:cNvPr id="9421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7E064C0-CE49-4FDF-89B5-42BD945B66BA}" type="slidenum">
              <a:rPr lang="en-US" sz="1200">
                <a:latin typeface="Calibri" pitchFamily="34" charset="0"/>
              </a:rPr>
              <a:pPr algn="r" eaLnBrk="1" hangingPunct="1"/>
              <a:t>15</a:t>
            </a:fld>
            <a:endParaRPr lang="en-US"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PARSEC, a joint project by MPE (Garching) and MPIA (Heidelberg), is a sodium line laser which can produce a high quality 12W continuous wave output beam. It is currently installed on Yepun, the fourth 8.2-m unit telescope of the VLT in Chile, as part of the Laser Guide Star Facility. The aim of the LGSF is to substantially increase the sky coverage available to, and hence the scientific potential of, the adaptive optics cameras CONICA (with NAOS) and SPIFFI (as part of SINFONI). This has been achieved as a collaborative effort between the Max Planck Institutes and the European Southern Observatory (who were responsible for the laser clean room, the beam relay, and the launch telescope). </a:t>
            </a:r>
          </a:p>
        </p:txBody>
      </p:sp>
      <p:sp>
        <p:nvSpPr>
          <p:cNvPr id="9523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F844E74B-A4EB-41AD-B38E-6FFC9F35F979}" type="slidenum">
              <a:rPr lang="en-US" sz="1200">
                <a:latin typeface="Calibri" pitchFamily="34" charset="0"/>
              </a:rPr>
              <a:pPr algn="r" eaLnBrk="1" hangingPunct="1"/>
              <a:t>16</a:t>
            </a:fld>
            <a:endParaRPr lang="en-US"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a:ln/>
        </p:spPr>
      </p:sp>
      <p:sp>
        <p:nvSpPr>
          <p:cNvPr id="9625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movie shows a “journey” into the Galactic Center, starting with optical wavelengths and then transitioning to IR wavelengths. The supermassive black hole, and surrounding young population of blue stars, can be seen at the end of the movie.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xfrm>
            <a:off x="1181100" y="698500"/>
            <a:ext cx="4648200" cy="3486150"/>
          </a:xfrm>
          <a:ln/>
        </p:spPr>
      </p:sp>
      <p:sp>
        <p:nvSpPr>
          <p:cNvPr id="98307"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series of images shows the Arches cluster at progressively better spatial resolution.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xfrm>
            <a:off x="1181100" y="698500"/>
            <a:ext cx="4648200" cy="3486150"/>
          </a:xfrm>
          <a:ln/>
        </p:spPr>
      </p:sp>
      <p:sp>
        <p:nvSpPr>
          <p:cNvPr id="99331"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190625" y="703263"/>
            <a:ext cx="4630738" cy="3473450"/>
          </a:xfrm>
          <a:ln/>
        </p:spPr>
      </p:sp>
      <p:sp>
        <p:nvSpPr>
          <p:cNvPr id="8704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outline of the whole talk.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a:xfrm>
            <a:off x="1181100" y="698500"/>
            <a:ext cx="4648200" cy="3486150"/>
          </a:xfrm>
          <a:ln/>
        </p:spPr>
      </p:sp>
      <p:sp>
        <p:nvSpPr>
          <p:cNvPr id="100355"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a:xfrm>
            <a:off x="1181100" y="698500"/>
            <a:ext cx="4648200" cy="3486150"/>
          </a:xfrm>
          <a:ln/>
        </p:spPr>
      </p:sp>
      <p:sp>
        <p:nvSpPr>
          <p:cNvPr id="101379"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a:xfrm>
            <a:off x="1181100" y="698500"/>
            <a:ext cx="4648200" cy="3486150"/>
          </a:xfrm>
          <a:ln/>
        </p:spPr>
      </p:sp>
      <p:sp>
        <p:nvSpPr>
          <p:cNvPr id="102403" name="Rectangle 3"/>
          <p:cNvSpPr>
            <a:spLocks noGrp="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8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This figure shows the dramatic improvement in the spatial resolution of one of the most massive young star clusters in the Galaxy obtained over a ten year period, leading to the determination of the full mass function from 130 Msun down to 2 Msun. </a:t>
            </a:r>
          </a:p>
        </p:txBody>
      </p:sp>
      <p:sp>
        <p:nvSpPr>
          <p:cNvPr id="10342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7492E1A2-1808-4A45-AA3A-7B0EBB206A92}" type="slidenum">
              <a:rPr lang="en-US" sz="1200">
                <a:latin typeface="Calibri" pitchFamily="34" charset="0"/>
              </a:rPr>
              <a:pPr algn="r" eaLnBrk="1" hangingPunct="1"/>
              <a:t>23</a:t>
            </a:fld>
            <a:endParaRPr lang="en-US"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80" charset="-128"/>
              </a:rPr>
              <a:t>This table gives the limiting magnitude for a wavefront sensing star as a function of read noise and quantum efficiency. A typical detector that is available today has properties that correspond to the red box. The green box shows that a zero noise detector will be able to probe the sky by more than 3 magnitudes fainter, even if it has much less QE.</a:t>
            </a:r>
          </a:p>
        </p:txBody>
      </p:sp>
      <p:sp>
        <p:nvSpPr>
          <p:cNvPr id="4" name="Slide Number Placeholder 3"/>
          <p:cNvSpPr>
            <a:spLocks noGrp="1"/>
          </p:cNvSpPr>
          <p:nvPr>
            <p:ph type="sldNum" sz="quarter" idx="5"/>
          </p:nvPr>
        </p:nvSpPr>
        <p:spPr/>
        <p:txBody>
          <a:bodyPr/>
          <a:lstStyle/>
          <a:p>
            <a:pPr>
              <a:defRPr/>
            </a:pPr>
            <a:fld id="{6143A738-4AB4-4574-9B4D-6DFA80423D05}"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80" charset="-128"/>
              </a:rPr>
              <a:t>This table shows reasonable goals for a fast IR wavefront sensor that uses GM-APDs.</a:t>
            </a:r>
          </a:p>
        </p:txBody>
      </p:sp>
      <p:sp>
        <p:nvSpPr>
          <p:cNvPr id="4" name="Slide Number Placeholder 3"/>
          <p:cNvSpPr>
            <a:spLocks noGrp="1"/>
          </p:cNvSpPr>
          <p:nvPr>
            <p:ph type="sldNum" sz="quarter" idx="5"/>
          </p:nvPr>
        </p:nvSpPr>
        <p:spPr/>
        <p:txBody>
          <a:bodyPr/>
          <a:lstStyle/>
          <a:p>
            <a:pPr>
              <a:defRPr/>
            </a:pPr>
            <a:fld id="{014B0E98-4D85-4707-8B30-73803C2E423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80" charset="-128"/>
              </a:rPr>
              <a:t>One challenge with InGaAs APDs is the self-emission. This figure shows the peak in the spectrum of self emission around 1 micron. Below that is continuum emission suggestive of a black body source. The peak could be blocked with a filter.</a:t>
            </a:r>
          </a:p>
        </p:txBody>
      </p:sp>
      <p:sp>
        <p:nvSpPr>
          <p:cNvPr id="4" name="Slide Number Placeholder 3"/>
          <p:cNvSpPr>
            <a:spLocks noGrp="1"/>
          </p:cNvSpPr>
          <p:nvPr>
            <p:ph type="sldNum" sz="quarter" idx="5"/>
          </p:nvPr>
        </p:nvSpPr>
        <p:spPr/>
        <p:txBody>
          <a:bodyPr/>
          <a:lstStyle/>
          <a:p>
            <a:pPr>
              <a:defRPr/>
            </a:pPr>
            <a:fld id="{F5DAFA24-CF83-4E78-93B3-81A45721B29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190625" y="703263"/>
            <a:ext cx="4630738" cy="3473450"/>
          </a:xfrm>
          <a:ln/>
        </p:spPr>
      </p:sp>
      <p:sp>
        <p:nvSpPr>
          <p:cNvPr id="8704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outline of the whole talk.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a:ln/>
        </p:spPr>
      </p:sp>
      <p:sp>
        <p:nvSpPr>
          <p:cNvPr id="11264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Inner space corresponds to inside the body.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Bio applications include, transillumination, single molecule fluorescence, bioluminescence, breast cancer detection and monitoring, and infant cognitive functioning studies.</a:t>
            </a:r>
          </a:p>
        </p:txBody>
      </p:sp>
      <p:sp>
        <p:nvSpPr>
          <p:cNvPr id="11366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BA46A1E6-A7BB-41CE-8356-CA9B6A56A8F2}" type="slidenum">
              <a:rPr lang="en-US" sz="1200">
                <a:latin typeface="Calibri" pitchFamily="34" charset="0"/>
              </a:rPr>
              <a:pPr algn="r" eaLnBrk="1" hangingPunct="1"/>
              <a:t>29</a:t>
            </a:fld>
            <a:endParaRPr 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a:ln/>
        </p:spPr>
      </p:sp>
      <p:sp>
        <p:nvSpPr>
          <p:cNvPr id="880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section motivates the desire for single photon detectors.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In general, biophotonics refers to using optical light to probe biology. Principle applications covered in this talk include cognitive function, brain hematoma, breast cancer, and neuron action potential imaging.</a:t>
            </a:r>
          </a:p>
        </p:txBody>
      </p:sp>
      <p:sp>
        <p:nvSpPr>
          <p:cNvPr id="1146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E15C479D-ABAD-4FB6-9AD5-A74DCA0B2A38}" type="slidenum">
              <a:rPr lang="en-US" sz="1200">
                <a:latin typeface="Calibri" pitchFamily="34" charset="0"/>
              </a:rPr>
              <a:pPr algn="r" eaLnBrk="1" hangingPunct="1"/>
              <a:t>30</a:t>
            </a:fld>
            <a:endParaRPr lang="en-US"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Of many motivations for optical biophotonics, safety is key. Dominant modalities at the present time use high energy photons which can cause tissue damage and cancer. Optical light is safe.</a:t>
            </a:r>
          </a:p>
        </p:txBody>
      </p:sp>
      <p:sp>
        <p:nvSpPr>
          <p:cNvPr id="1157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FB016ADB-DEDD-4193-AC30-EFD43D45E510}" type="slidenum">
              <a:rPr lang="en-US" sz="1200">
                <a:latin typeface="Calibri" pitchFamily="34" charset="0"/>
              </a:rPr>
              <a:pPr algn="r" eaLnBrk="1" hangingPunct="1"/>
              <a:t>31</a:t>
            </a:fld>
            <a:endParaRPr lang="en-US"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7233F6F-168B-43C3-A2E8-CAEBB371B3A2}" type="slidenum">
              <a:rPr lang="en-US" sz="1200"/>
              <a:pPr algn="r" eaLnBrk="1" hangingPunct="1"/>
              <a:t>32</a:t>
            </a:fld>
            <a:endParaRPr 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High energy photons are ballistic, and they are used to produce “shadow” images.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C2E7688E-E62D-48AE-83DE-5E2907BF5925}" type="slidenum">
              <a:rPr lang="en-US" sz="1200"/>
              <a:pPr algn="r" eaLnBrk="1" hangingPunct="1"/>
              <a:t>33</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Optical light is heavily scattered in the turbid medium of the human body. Mathematical reconstruction techniques are important in this case.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Despite the strong optical scattering in tissue, it is possible reconstruct an image from the light emerging from tissue. This figure shows reconstructed images of light travelling through phantom sources that mimic the optical scattering and absorption properties of human tissue.</a:t>
            </a:r>
          </a:p>
        </p:txBody>
      </p:sp>
      <p:sp>
        <p:nvSpPr>
          <p:cNvPr id="11981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AD3718DD-2331-46A6-890B-FEDB0403AE55}" type="slidenum">
              <a:rPr lang="en-US" sz="1200">
                <a:latin typeface="Calibri" pitchFamily="34" charset="0"/>
              </a:rPr>
              <a:pPr algn="r" eaLnBrk="1" hangingPunct="1"/>
              <a:t>34</a:t>
            </a:fld>
            <a:endParaRPr lang="en-US"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EAE0A3F8-F4F1-4355-B4F0-E690408DA41B}" type="slidenum">
              <a:rPr lang="en-US" sz="1200"/>
              <a:pPr algn="r" eaLnBrk="1" hangingPunct="1"/>
              <a:t>35</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lstStyle/>
          <a:p>
            <a:pPr defTabSz="914400" eaLnBrk="1" hangingPunct="1"/>
            <a:r>
              <a:rPr lang="en-US" smtClean="0">
                <a:ea typeface="ＭＳ Ｐゴシック" pitchFamily="80" charset="-128"/>
              </a:rPr>
              <a:t>Melanin may not really be "asborbing".  Also, remember its small physical distance. Some additional points: in biological window, fat (lipid) is another important absorber, at its body concentration.  Also, in vibrational regime, if you dry out the sample you can get a lot of analytes to contribute.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F18F912-6214-44B9-917B-6F0B8F2406D1}" type="slidenum">
              <a:rPr lang="en-US" sz="1200"/>
              <a:pPr algn="r" eaLnBrk="1" hangingPunct="1"/>
              <a:t>36</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By observing light at contrasting wavelengths, it is possible to make images that highlight variations in the matter being probed. For instance, an image taken at 890 nm would have lower signal than one taken at 720 nm in the case that the target has more oxygenated hemoglobin.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F0EB4BF-EBDB-4270-B6E1-C507120661E7}" type="slidenum">
              <a:rPr lang="en-US" sz="1200"/>
              <a:pPr algn="r" eaLnBrk="1" hangingPunct="1"/>
              <a:t>37</a:t>
            </a:fld>
            <a:endParaRPr 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discuss motivation here: infants are small, uncommunicative, lots of good questions, can’t hold still…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679E1F65-1B7E-4709-8A68-CB4373B39160}" type="slidenum">
              <a:rPr lang="en-US" sz="1200"/>
              <a:pPr algn="r" eaLnBrk="1" hangingPunct="1"/>
              <a:t>38</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This figure shows oxygenation level versus time as a baby’s eyes are being stimulated with a flashing light.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1EB3F924-B9B1-49A1-953C-FBC651224602}" type="slidenum">
              <a:rPr lang="en-US" sz="1200"/>
              <a:pPr algn="r" eaLnBrk="1" hangingPunct="1"/>
              <a:t>39</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Typical biophotonic systems use single-element avalance photodiodes at two wavelengths.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Signal to noise ratio depends on detector properties. By reducing detector read noise, SNR increases. Also, the time to achieve a fixed SNR decreases. For photon-starved applications, zero read noise is very important.</a:t>
            </a:r>
          </a:p>
        </p:txBody>
      </p:sp>
      <p:sp>
        <p:nvSpPr>
          <p:cNvPr id="890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8FE946F-A7AB-4F7B-AB9C-65D74784D33C}" type="slidenum">
              <a:rPr lang="en-US" sz="1200">
                <a:latin typeface="Calibri" pitchFamily="34" charset="0"/>
              </a:rPr>
              <a:pPr algn="r" eaLnBrk="1" hangingPunct="1"/>
              <a:t>4</a:t>
            </a:fld>
            <a:endParaRPr lang="en-US" sz="120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Wolf has published some of the best studies of infant cognitive function using biophotonics.</a:t>
            </a:r>
          </a:p>
        </p:txBody>
      </p:sp>
      <p:sp>
        <p:nvSpPr>
          <p:cNvPr id="12595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A3FF6C4B-68F3-440D-AEA5-4ABECEE2A5E6}" type="slidenum">
              <a:rPr lang="en-US" sz="1200">
                <a:latin typeface="Calibri" pitchFamily="34" charset="0"/>
              </a:rPr>
              <a:pPr algn="r" eaLnBrk="1" hangingPunct="1"/>
              <a:t>40</a:t>
            </a:fld>
            <a:endParaRPr lang="en-US"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4FCFC145-223D-451E-882A-94C2EE10165F}" type="slidenum">
              <a:rPr lang="en-US" sz="1200"/>
              <a:pPr algn="r" eaLnBrk="1" hangingPunct="1"/>
              <a:t>41</a:t>
            </a:fld>
            <a:endParaRPr 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In an adult brain, the absorption is too high for light to traverse the whole target, so one can do the experiment in reflection where the source and detector are on the same side of the brain.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The breast can be observed with optical light. In this picture, the light source and detector are on the same side of the breast and a CCD camera is used for registration.</a:t>
            </a:r>
          </a:p>
        </p:txBody>
      </p:sp>
      <p:sp>
        <p:nvSpPr>
          <p:cNvPr id="12800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BBF5742-2F47-45F1-B217-70A750A7168A}" type="slidenum">
              <a:rPr lang="en-US" sz="1200">
                <a:latin typeface="Calibri" pitchFamily="34" charset="0"/>
              </a:rPr>
              <a:pPr algn="r" eaLnBrk="1" hangingPunct="1"/>
              <a:t>42</a:t>
            </a:fld>
            <a:endParaRPr lang="en-US"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27FDDA87-E827-4A02-B26E-25D6F2542A57}" type="slidenum">
              <a:rPr lang="en-US" sz="1200"/>
              <a:pPr algn="r" eaLnBrk="1" hangingPunct="1"/>
              <a:t>43</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Beckman Laser Institute have developed a hand-held optical breast scanner.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The optical breast cancer can be used to reveal the presence of extraordinary amounts of oxygenation and blood. By analyzing this information, it is possible to identify and monitor breast cancer.</a:t>
            </a:r>
          </a:p>
        </p:txBody>
      </p:sp>
      <p:sp>
        <p:nvSpPr>
          <p:cNvPr id="13005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B00C5F21-79DB-4495-B698-7E00A8A86EA2}" type="slidenum">
              <a:rPr lang="en-US" sz="1200">
                <a:latin typeface="Calibri" pitchFamily="34" charset="0"/>
              </a:rPr>
              <a:pPr algn="r" eaLnBrk="1" hangingPunct="1"/>
              <a:t>44</a:t>
            </a:fld>
            <a:endParaRPr lang="en-US"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20C23F5D-9ABB-46C8-A84D-B3E4784D0371}" type="slidenum">
              <a:rPr lang="en-US" sz="1200"/>
              <a:pPr algn="r" eaLnBrk="1" hangingPunct="1"/>
              <a:t>45</a:t>
            </a:fld>
            <a:endParaRPr lang="en-US" sz="120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Used in high cadence, it is possible to have effective therapeutic monitoring of disease response.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5A50A0C9-EDEB-4D58-A799-8886275DB1C0}" type="slidenum">
              <a:rPr lang="en-US" sz="1200"/>
              <a:pPr algn="r" eaLnBrk="1" hangingPunct="1"/>
              <a:t>46</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In some cases, it can even be important to get a picture of response to therapy even one day after treatment.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4BF8483-5138-4E4A-A9B2-C7228F4E3D65}" type="slidenum">
              <a:rPr lang="en-US" sz="1200"/>
              <a:pPr algn="r" eaLnBrk="1" hangingPunct="1"/>
              <a:t>47</a:t>
            </a:fld>
            <a:endParaRPr 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A typical detector is shown in this picture.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8E7939D3-075A-46BE-8C73-3F1092C958C3}" type="slidenum">
              <a:rPr lang="en-US" sz="1200"/>
              <a:pPr algn="r" eaLnBrk="1" hangingPunct="1"/>
              <a:t>48</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These images show a prototype biophotonic testbed. The phantom sample would be placed in the middle of the multifibers.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190625" y="703263"/>
            <a:ext cx="4630738" cy="3473450"/>
          </a:xfrm>
          <a:ln/>
        </p:spPr>
      </p:sp>
      <p:sp>
        <p:nvSpPr>
          <p:cNvPr id="8704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outline of the whole talk.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Quantum-limited detectors produce signal-to-noise ratio that is dominated by the inherent uncertainty in the photon stream.</a:t>
            </a:r>
          </a:p>
        </p:txBody>
      </p:sp>
      <p:sp>
        <p:nvSpPr>
          <p:cNvPr id="901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EC03EB7-01F1-40E5-88FA-5119CC137801}" type="slidenum">
              <a:rPr lang="en-US" sz="1200">
                <a:latin typeface="Calibri" pitchFamily="34" charset="0"/>
              </a:rPr>
              <a:pPr algn="r" eaLnBrk="1" hangingPunct="1"/>
              <a:t>5</a:t>
            </a:fld>
            <a:endParaRPr lang="en-US"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a:ln/>
        </p:spPr>
      </p:sp>
      <p:sp>
        <p:nvSpPr>
          <p:cNvPr id="13619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section describes the photon counting detector being developed by LL and RIT.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a:xfrm>
            <a:off x="1190625" y="703263"/>
            <a:ext cx="4630738" cy="3473450"/>
          </a:xfrm>
          <a:ln/>
        </p:spPr>
      </p:sp>
      <p:sp>
        <p:nvSpPr>
          <p:cNvPr id="137219"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reasons why we use Geiger-Mode Avalanche Photodiodes (GM-APDs) for photon counting.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charset="-128"/>
              </a:rPr>
              <a:t>These plots show the error in estimating brightness of supernovae as a function of detector characteristics, i.e. read noise, dark current, and quantum efficiency. Ultimately, these errors map into our understanding of the nature of the Universe, including whether it will expand forever. </a:t>
            </a:r>
          </a:p>
        </p:txBody>
      </p:sp>
      <p:sp>
        <p:nvSpPr>
          <p:cNvPr id="11469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sz="2400">
                <a:solidFill>
                  <a:schemeClr val="tx1"/>
                </a:solidFill>
                <a:latin typeface="Arial" pitchFamily="34" charset="0"/>
                <a:ea typeface="ＭＳ Ｐゴシック" charset="-128"/>
              </a:defRPr>
            </a:lvl1pPr>
            <a:lvl2pPr marL="742950" indent="-285750" defTabSz="465138" eaLnBrk="0" hangingPunct="0">
              <a:defRPr sz="2400">
                <a:solidFill>
                  <a:schemeClr val="tx1"/>
                </a:solidFill>
                <a:latin typeface="Arial" pitchFamily="34" charset="0"/>
                <a:ea typeface="ＭＳ Ｐゴシック" charset="-128"/>
              </a:defRPr>
            </a:lvl2pPr>
            <a:lvl3pPr marL="1143000" indent="-228600" defTabSz="465138" eaLnBrk="0" hangingPunct="0">
              <a:defRPr sz="2400">
                <a:solidFill>
                  <a:schemeClr val="tx1"/>
                </a:solidFill>
                <a:latin typeface="Arial" pitchFamily="34" charset="0"/>
                <a:ea typeface="ＭＳ Ｐゴシック" charset="-128"/>
              </a:defRPr>
            </a:lvl3pPr>
            <a:lvl4pPr marL="1600200" indent="-228600" defTabSz="465138" eaLnBrk="0" hangingPunct="0">
              <a:defRPr sz="2400">
                <a:solidFill>
                  <a:schemeClr val="tx1"/>
                </a:solidFill>
                <a:latin typeface="Arial" pitchFamily="34" charset="0"/>
                <a:ea typeface="ＭＳ Ｐゴシック" charset="-128"/>
              </a:defRPr>
            </a:lvl4pPr>
            <a:lvl5pPr marL="2057400" indent="-228600" defTabSz="465138" eaLnBrk="0" hangingPunct="0">
              <a:defRPr sz="2400">
                <a:solidFill>
                  <a:schemeClr val="tx1"/>
                </a:solidFill>
                <a:latin typeface="Arial" pitchFamily="34" charset="0"/>
                <a:ea typeface="ＭＳ Ｐゴシック" charset="-128"/>
              </a:defRPr>
            </a:lvl5pPr>
            <a:lvl6pPr marL="2514600" indent="-228600" defTabSz="465138"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65138"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65138"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65138" eaLnBrk="0" fontAlgn="base" hangingPunct="0">
              <a:spcBef>
                <a:spcPct val="0"/>
              </a:spcBef>
              <a:spcAft>
                <a:spcPct val="0"/>
              </a:spcAft>
              <a:defRPr sz="2400">
                <a:solidFill>
                  <a:schemeClr val="tx1"/>
                </a:solidFill>
                <a:latin typeface="Arial" pitchFamily="34" charset="0"/>
                <a:ea typeface="ＭＳ Ｐゴシック" charset="-128"/>
              </a:defRPr>
            </a:lvl9pPr>
          </a:lstStyle>
          <a:p>
            <a:pPr algn="r" eaLnBrk="1" hangingPunct="1"/>
            <a:fld id="{DAD20A35-4C4F-42F1-92B1-E1B15600FB72}" type="slidenum">
              <a:rPr lang="en-US" sz="1200">
                <a:latin typeface="Calibri" pitchFamily="34" charset="0"/>
              </a:rPr>
              <a:pPr algn="r" eaLnBrk="1" hangingPunct="1"/>
              <a:t>52</a:t>
            </a:fld>
            <a:endParaRPr lang="en-US"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4EAE3FAB-E8B9-4689-B61C-3D623571E01D}" type="slidenum">
              <a:rPr lang="en-US" sz="1200">
                <a:latin typeface="Calibri" pitchFamily="34" charset="0"/>
              </a:rPr>
              <a:pPr algn="r" eaLnBrk="1" hangingPunct="1"/>
              <a:t>53</a:t>
            </a:fld>
            <a:endParaRPr lang="en-US" sz="1200">
              <a:latin typeface="Calibri"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This cartoon is a schematic cross-section of a GM-APD. It shows the low field region where photons are converted into electron-hole pairs and the high field region where electrons are accelerated.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DFC875C4-ECDE-4971-880A-1008C0E2AD35}" type="slidenum">
              <a:rPr lang="en-US" sz="1200">
                <a:latin typeface="Calibri" pitchFamily="34" charset="0"/>
              </a:rPr>
              <a:pPr algn="r" eaLnBrk="1" hangingPunct="1"/>
              <a:t>54</a:t>
            </a:fld>
            <a:endParaRPr lang="en-US" sz="1200">
              <a:latin typeface="Calibri"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The GM-APD is held above breakdown. An avalanche occurs when a free charge enters the high field region. The avalanche is quenched by a circuit that brings the voltage below breakdown.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F2194DD-B1B1-423E-8AA1-6003E51388EA}" type="slidenum">
              <a:rPr lang="en-US" sz="1200">
                <a:latin typeface="Calibri" pitchFamily="34" charset="0"/>
              </a:rPr>
              <a:pPr algn="r" eaLnBrk="1" hangingPunct="1"/>
              <a:t>55</a:t>
            </a:fld>
            <a:endParaRPr lang="en-US" sz="1200">
              <a:latin typeface="Calibri"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PDE and DCR are two of the most important characterization parameters for GM-APDs.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The Moore project is a 2-phase project that will develop large scale detector arrays for the Thirty Meter Telescope.  It is a 4 year program in collaboration with MIT LL.</a:t>
            </a:r>
          </a:p>
        </p:txBody>
      </p:sp>
      <p:sp>
        <p:nvSpPr>
          <p:cNvPr id="141316"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a:fld id="{3C33F8BA-7ED0-4A0A-BE76-9440AEAF2E3B}" type="slidenum">
              <a:rPr lang="en-US" sz="1200"/>
              <a:pPr algn="r"/>
              <a:t>56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This is a floorplan and picture of the 256x256 ROIC for the Moore project.</a:t>
            </a:r>
          </a:p>
        </p:txBody>
      </p:sp>
      <p:sp>
        <p:nvSpPr>
          <p:cNvPr id="142340"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a:fld id="{E4B2CC35-E894-4833-A761-3E5AAB2B543E}" type="slidenum">
              <a:rPr lang="en-US" sz="1200"/>
              <a:pPr algn="r"/>
              <a:t>57</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a:ln/>
        </p:spPr>
      </p:sp>
      <p:sp>
        <p:nvSpPr>
          <p:cNvPr id="1433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Moore detector will have extraordinary capabilities in a competitive device and pixel size format. It will be capable of delivering high dynamic range and ultra-fast imaging.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a:xfrm>
            <a:off x="1190625" y="703263"/>
            <a:ext cx="4630738" cy="3473450"/>
          </a:xfrm>
          <a:ln/>
        </p:spPr>
      </p:sp>
      <p:sp>
        <p:nvSpPr>
          <p:cNvPr id="14438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proposed performance for the optical (silicon) Moore detector is shown in the table. In Phase 1, we will fabricate and test a moderate-size detector, and in Phase2, we will do the same for a large detector.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190625" y="703263"/>
            <a:ext cx="4630738" cy="3473450"/>
          </a:xfrm>
          <a:ln/>
        </p:spPr>
      </p:sp>
      <p:sp>
        <p:nvSpPr>
          <p:cNvPr id="8704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outline of the whole talk.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xfrm>
            <a:off x="1190625" y="703263"/>
            <a:ext cx="4630738" cy="3473450"/>
          </a:xfrm>
          <a:ln/>
        </p:spPr>
      </p:sp>
      <p:sp>
        <p:nvSpPr>
          <p:cNvPr id="145411"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proposed performance for the infrared (InGaAs) Moore detector is shown in the table. In Phase 1, we will fabricate and test a single test structure, and in Phase2, we will do the same for a large detector. Note that we will likely only pursue an optical OR infrared detector in Phase 2, depending on the maturity of both paths. </a:t>
            </a:r>
          </a:p>
          <a:p>
            <a:pPr eaLnBrk="1" hangingPunct="1"/>
            <a:endParaRPr lang="en-US" smtClean="0">
              <a:ea typeface="ＭＳ Ｐゴシック" pitchFamily="80"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slide describes the status of the Moore project.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a:xfrm>
            <a:off x="1190625" y="703263"/>
            <a:ext cx="4630738" cy="3473450"/>
          </a:xfrm>
          <a:ln/>
        </p:spPr>
      </p:sp>
      <p:sp>
        <p:nvSpPr>
          <p:cNvPr id="147459"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describes the single-element GM-APD characterization that is being done to support the zero noise detector project.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a:xfrm>
            <a:off x="1190625" y="703263"/>
            <a:ext cx="4630738" cy="3473450"/>
          </a:xfrm>
          <a:ln/>
        </p:spPr>
      </p:sp>
      <p:sp>
        <p:nvSpPr>
          <p:cNvPr id="14848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Animation shows a rudimentary summary of the active quench circuit function for one detection cycle.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a:xfrm>
            <a:off x="1190625" y="703263"/>
            <a:ext cx="4630738" cy="3473450"/>
          </a:xfrm>
          <a:ln/>
        </p:spPr>
      </p:sp>
      <p:sp>
        <p:nvSpPr>
          <p:cNvPr id="14950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80" charset="-128"/>
              </a:rPr>
              <a:t>Previous testing results for HFF vs. LFF device dark count rate as a function of quench time.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a:xfrm>
            <a:off x="1190625" y="703263"/>
            <a:ext cx="4630738" cy="3473450"/>
          </a:xfrm>
          <a:ln/>
        </p:spPr>
      </p:sp>
      <p:sp>
        <p:nvSpPr>
          <p:cNvPr id="150531"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ts val="600"/>
              </a:spcAft>
            </a:pPr>
            <a:r>
              <a:rPr lang="en-US" smtClean="0">
                <a:ea typeface="ＭＳ Ｐゴシック" pitchFamily="80" charset="-128"/>
              </a:rPr>
              <a:t>Simulation of expected histogram of avalanche arrival times measured for a combined, partially time-dependent process.</a:t>
            </a:r>
          </a:p>
          <a:p>
            <a:pPr algn="just"/>
            <a:r>
              <a:rPr lang="en-US" smtClean="0">
                <a:ea typeface="ＭＳ Ｐゴシック" pitchFamily="80" charset="-128"/>
              </a:rPr>
              <a:t>Note the curvature of the color histograms, which should appear linear for a constant-rate process (see black line) on this log-linear plot.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a:xfrm>
            <a:off x="1190625" y="703263"/>
            <a:ext cx="4630738" cy="3473450"/>
          </a:xfrm>
          <a:ln/>
        </p:spPr>
      </p:sp>
      <p:sp>
        <p:nvSpPr>
          <p:cNvPr id="15155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smtClean="0">
                <a:ea typeface="ＭＳ Ｐゴシック" pitchFamily="80" charset="-128"/>
              </a:rPr>
              <a:t>Self-retriggering occurs when photons are generated by the recombination of carriers in an avalanche and are absorbed in the device. This absorption liberates a carrier that induces another avalanche when the device is reset. These carriers have a high probability of causing immediate avalanches.</a:t>
            </a:r>
          </a:p>
          <a:p>
            <a:pPr algn="just">
              <a:spcAft>
                <a:spcPts val="600"/>
              </a:spcAft>
            </a:pPr>
            <a:r>
              <a:rPr lang="en-US" smtClean="0">
                <a:ea typeface="ＭＳ Ｐゴシック" pitchFamily="80" charset="-128"/>
              </a:rPr>
              <a:t>The number of events in the first bin represents all the cases in which the avalanche occurred while the arm pulse was held high. </a:t>
            </a:r>
          </a:p>
          <a:p>
            <a:pPr algn="just">
              <a:spcAft>
                <a:spcPts val="600"/>
              </a:spcAft>
            </a:pPr>
            <a:r>
              <a:rPr lang="en-US" smtClean="0">
                <a:ea typeface="ＭＳ Ｐゴシック" pitchFamily="80" charset="-128"/>
              </a:rPr>
              <a:t>Using a fit of the histogram (excluding the first bin), the fit is extrapolated back to the beginning of the arm pulse.</a:t>
            </a:r>
          </a:p>
          <a:p>
            <a:pPr algn="just">
              <a:spcAft>
                <a:spcPts val="600"/>
              </a:spcAft>
            </a:pPr>
            <a:r>
              <a:rPr lang="en-US" smtClean="0">
                <a:ea typeface="ＭＳ Ｐゴシック" pitchFamily="80" charset="-128"/>
              </a:rPr>
              <a:t>The discrepancy between the expected and actual counts represents the first-bin avalanches caused by self-retriggering.</a:t>
            </a:r>
          </a:p>
          <a:p>
            <a:pPr>
              <a:spcAft>
                <a:spcPts val="600"/>
              </a:spcAft>
            </a:pPr>
            <a:endParaRPr lang="en-US" smtClean="0">
              <a:ea typeface="ＭＳ Ｐゴシック" pitchFamily="80"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a:xfrm>
            <a:off x="1190625" y="703263"/>
            <a:ext cx="4630738" cy="3473450"/>
          </a:xfrm>
          <a:ln/>
        </p:spPr>
      </p:sp>
      <p:sp>
        <p:nvSpPr>
          <p:cNvPr id="152579"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Overall results for mean dcr and 1</a:t>
            </a:r>
            <a:r>
              <a:rPr lang="en-US" baseline="30000" smtClean="0">
                <a:ea typeface="ＭＳ Ｐゴシック" pitchFamily="80" charset="-128"/>
              </a:rPr>
              <a:t>st</a:t>
            </a:r>
            <a:r>
              <a:rPr lang="en-US" smtClean="0">
                <a:ea typeface="ＭＳ Ｐゴシック" pitchFamily="80" charset="-128"/>
              </a:rPr>
              <a:t> bin residual as a function of quench time for three devices: LFF, MFF, and HFF.</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a:xfrm>
            <a:off x="1190625" y="703263"/>
            <a:ext cx="4630738" cy="3473450"/>
          </a:xfrm>
          <a:ln/>
        </p:spPr>
      </p:sp>
      <p:sp>
        <p:nvSpPr>
          <p:cNvPr id="15360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128"/>
              </a:rPr>
              <a:t>The simulation files chi-squared values in an n-dimensional cube based on subscripts of the input vectors that resulted in that fit. The minimum value is addressed, and from that index the best fit parameters can be reported.   This minimizes the sum of the squares of the errors between experimentally measured values and the value resulting from the </a:t>
            </a:r>
            <a:r>
              <a:rPr lang="en-US" dirty="0" err="1" smtClean="0">
                <a:ea typeface="ＭＳ Ｐゴシック" charset="-128"/>
              </a:rPr>
              <a:t>the</a:t>
            </a:r>
            <a:r>
              <a:rPr lang="en-US" dirty="0" smtClean="0">
                <a:ea typeface="ＭＳ Ｐゴシック" charset="-128"/>
              </a:rPr>
              <a:t> fit.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a:xfrm>
            <a:off x="1190625" y="703263"/>
            <a:ext cx="4630738" cy="3473450"/>
          </a:xfrm>
          <a:ln/>
        </p:spPr>
      </p:sp>
      <p:sp>
        <p:nvSpPr>
          <p:cNvPr id="15462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Best-Fit characterization is somewhat degenerate, but adding first-bin analysis as an output criteria will greatly improve the uniqueness of fit.</a:t>
            </a:r>
          </a:p>
          <a:p>
            <a:pPr eaLnBrk="1" hangingPunct="1"/>
            <a:endParaRPr lang="en-US" smtClean="0">
              <a:ea typeface="ＭＳ Ｐゴシック" pitchFamily="8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a:ln/>
        </p:spPr>
      </p:sp>
      <p:sp>
        <p:nvSpPr>
          <p:cNvPr id="9113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Outer space applications correspond to “Astrophysics”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190625" y="703263"/>
            <a:ext cx="4630738" cy="3473450"/>
          </a:xfrm>
          <a:ln/>
        </p:spPr>
      </p:sp>
      <p:sp>
        <p:nvSpPr>
          <p:cNvPr id="8704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outline of the whole talk.</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a:ln/>
        </p:spPr>
      </p:sp>
      <p:sp>
        <p:nvSpPr>
          <p:cNvPr id="15769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section of the talk describes the imaging LIDAR detector project.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an introduction to LIDAR.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a:xfrm>
            <a:off x="1190625" y="703263"/>
            <a:ext cx="4630738" cy="3473450"/>
          </a:xfrm>
          <a:ln/>
        </p:spPr>
      </p:sp>
      <p:sp>
        <p:nvSpPr>
          <p:cNvPr id="15974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ea typeface="ＭＳ Ｐゴシック" pitchFamily="80" charset="-128"/>
              </a:rPr>
              <a:t>A flash ladar system is like a flash camera, except the flash bulb is a laser that puts out short light pulses, and the pixel measures the arrival time of the light rather than its intensity.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3970338" y="0"/>
            <a:ext cx="304006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1" name="Rectangle 3"/>
          <p:cNvSpPr>
            <a:spLocks noChangeArrowheads="1"/>
          </p:cNvSpPr>
          <p:nvPr/>
        </p:nvSpPr>
        <p:spPr bwMode="auto">
          <a:xfrm>
            <a:off x="3970338" y="8831263"/>
            <a:ext cx="304006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412" tIns="0" rIns="19412" bIns="0" anchor="b"/>
          <a:lstStyle/>
          <a:p>
            <a:pPr algn="r" defTabSz="465138" eaLnBrk="0" hangingPunct="0"/>
            <a:r>
              <a:rPr lang="en-US" sz="1000" i="1"/>
              <a:t>1</a:t>
            </a:r>
          </a:p>
        </p:txBody>
      </p:sp>
      <p:sp>
        <p:nvSpPr>
          <p:cNvPr id="160772" name="Rectangle 4"/>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3"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4" name="Rectangle 6"/>
          <p:cNvSpPr>
            <a:spLocks noChangeArrowheads="1"/>
          </p:cNvSpPr>
          <p:nvPr/>
        </p:nvSpPr>
        <p:spPr bwMode="auto">
          <a:xfrm>
            <a:off x="3968750" y="0"/>
            <a:ext cx="30416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5" name="Rectangle 7"/>
          <p:cNvSpPr>
            <a:spLocks noChangeArrowheads="1"/>
          </p:cNvSpPr>
          <p:nvPr/>
        </p:nvSpPr>
        <p:spPr bwMode="auto">
          <a:xfrm>
            <a:off x="3968750" y="8831263"/>
            <a:ext cx="304165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412" tIns="0" rIns="19412" bIns="0" anchor="b"/>
          <a:lstStyle/>
          <a:p>
            <a:pPr algn="r" defTabSz="465138" eaLnBrk="0" hangingPunct="0"/>
            <a:r>
              <a:rPr lang="en-US" sz="1000" i="1"/>
              <a:t>1</a:t>
            </a:r>
          </a:p>
        </p:txBody>
      </p:sp>
      <p:sp>
        <p:nvSpPr>
          <p:cNvPr id="160776" name="Rectangle 8"/>
          <p:cNvSpPr>
            <a:spLocks noChangeArrowheads="1"/>
          </p:cNvSpPr>
          <p:nvPr/>
        </p:nvSpPr>
        <p:spPr bwMode="auto">
          <a:xfrm>
            <a:off x="0"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7" name="Rectangle 9"/>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0778" name="Rectangle 10"/>
          <p:cNvSpPr>
            <a:spLocks noGrp="1" noRot="1" noChangeAspect="1" noTextEdit="1"/>
          </p:cNvSpPr>
          <p:nvPr>
            <p:ph type="sldImg"/>
          </p:nvPr>
        </p:nvSpPr>
        <p:spPr>
          <a:xfrm>
            <a:off x="1190625" y="703263"/>
            <a:ext cx="4630738" cy="3473450"/>
          </a:xfrm>
          <a:ln cap="flat">
            <a:solidFill>
              <a:schemeClr val="tx1"/>
            </a:solidFill>
          </a:ln>
        </p:spPr>
      </p:sp>
      <p:sp>
        <p:nvSpPr>
          <p:cNvPr id="160779" name="Rectangle 11"/>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6" tIns="45295" rIns="92206" bIns="45295"/>
          <a:lstStyle/>
          <a:p>
            <a:pPr algn="just" eaLnBrk="1" hangingPunct="1"/>
            <a:r>
              <a:rPr lang="en-US" smtClean="0">
                <a:ea typeface="ＭＳ Ｐゴシック" pitchFamily="80" charset="-128"/>
              </a:rPr>
              <a:t>This slide shows a photo of the Gen I ladar system, and a 3D image of a Chevy van taken by the Gen I at noontime on a sunny day.</a:t>
            </a:r>
          </a:p>
          <a:p>
            <a:pPr eaLnBrk="1" hangingPunct="1"/>
            <a:endParaRPr lang="en-US" smtClean="0">
              <a:ea typeface="ＭＳ Ｐゴシック" pitchFamily="80"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a:xfrm>
            <a:off x="1190625" y="703263"/>
            <a:ext cx="4630738" cy="3473450"/>
          </a:xfrm>
          <a:ln/>
        </p:spPr>
      </p:sp>
      <p:sp>
        <p:nvSpPr>
          <p:cNvPr id="16179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4400" eaLnBrk="1" hangingPunct="1">
              <a:spcBef>
                <a:spcPct val="0"/>
              </a:spcBef>
            </a:pPr>
            <a:r>
              <a:rPr lang="en-US" smtClean="0">
                <a:ea typeface="ＭＳ Ｐゴシック" pitchFamily="80" charset="-128"/>
              </a:rPr>
              <a:t>RIT and LL are funded to develop a LIDAR imaging detector for planetary missions. “QE” is a product of internal QE and probability of initiating Geiger mode avalanche; it does not assume anti-reflection coatings. </a:t>
            </a:r>
          </a:p>
          <a:p>
            <a:pPr algn="just" defTabSz="914400" eaLnBrk="1" hangingPunct="1">
              <a:spcBef>
                <a:spcPct val="0"/>
              </a:spcBef>
            </a:pPr>
            <a:endParaRPr lang="en-US" smtClean="0">
              <a:ea typeface="ＭＳ Ｐゴシック" pitchFamily="80"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190625" y="703263"/>
            <a:ext cx="4630738" cy="3473450"/>
          </a:xfrm>
          <a:ln/>
        </p:spPr>
      </p:sp>
      <p:sp>
        <p:nvSpPr>
          <p:cNvPr id="87043"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outline of the whole talk.</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a:ln/>
        </p:spPr>
      </p:sp>
      <p:sp>
        <p:nvSpPr>
          <p:cNvPr id="1628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concluding section summarizes future directions.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a:ln/>
        </p:spPr>
      </p:sp>
      <p:sp>
        <p:nvSpPr>
          <p:cNvPr id="16384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In the near term, we want to make a working  zero noise detector. In the medium term, we want to deploy them into systems. In the long term, we want to exploit all properties of a photon.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a:ln/>
        </p:spPr>
      </p:sp>
      <p:sp>
        <p:nvSpPr>
          <p:cNvPr id="1648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We are proposing an NSF center for single photon detectors.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Lower read noise enables observation of fainter objects, like solar mass stars in the Arches cluster near the Galactic Center.</a:t>
            </a:r>
          </a:p>
        </p:txBody>
      </p:sp>
      <p:sp>
        <p:nvSpPr>
          <p:cNvPr id="10752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ECA6F10B-8575-4F18-A4A8-8C52B8D6BC39}" type="slidenum">
              <a:rPr lang="en-US" sz="1200">
                <a:latin typeface="Calibri" pitchFamily="34" charset="0"/>
              </a:rPr>
              <a:pPr algn="r" eaLnBrk="1" hangingPunct="1"/>
              <a:t>8</a:t>
            </a:fld>
            <a:endParaRPr lang="en-US" sz="1200">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a:ln/>
        </p:spPr>
      </p:sp>
      <p:sp>
        <p:nvSpPr>
          <p:cNvPr id="16589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These are the partner organizations for the proposed center.</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a:ln/>
        </p:spPr>
      </p:sp>
      <p:sp>
        <p:nvSpPr>
          <p:cNvPr id="1628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concluding section summarizes future directions.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a:ln/>
        </p:spPr>
      </p:sp>
      <p:sp>
        <p:nvSpPr>
          <p:cNvPr id="1628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concluding section summarizes future directions.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figure shows increasing signal in a Linear Mode APD. The x-axis covers hundreds of nanoseconds and the y-axis is in volts. A photon produces an easily-identifiable blip, as does a dark current. Unmultiplied dark current produces a gradually increasing slope in the signal.</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91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A zero read noise detector would effectively quadruple the collecting power of a telescope in photon-starved applications. </a:t>
            </a:r>
          </a:p>
        </p:txBody>
      </p:sp>
      <p:sp>
        <p:nvSpPr>
          <p:cNvPr id="10854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5617307C-35C6-499C-A7A1-9FA071A50F11}" type="slidenum">
              <a:rPr lang="en-US" sz="1200">
                <a:latin typeface="Calibri" pitchFamily="34" charset="0"/>
              </a:rPr>
              <a:pPr algn="r" eaLnBrk="1" hangingPunct="1"/>
              <a:t>9</a:t>
            </a:fld>
            <a:endParaRPr lang="en-US" sz="1200">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183513C-FCFE-4C11-ADA8-9F7C8B44C3B9}" type="slidenum">
              <a:rPr lang="en-US">
                <a:latin typeface="Arial" charset="0"/>
              </a:rPr>
              <a:pPr/>
              <a:t>92</a:t>
            </a:fld>
            <a:endParaRPr lang="en-US">
              <a:latin typeface="Arial" charset="0"/>
            </a:endParaRPr>
          </a:p>
        </p:txBody>
      </p:sp>
      <p:sp>
        <p:nvSpPr>
          <p:cNvPr id="26627" name="Slide Image Placeholder 1"/>
          <p:cNvSpPr>
            <a:spLocks noGrp="1" noRot="1" noChangeAspect="1" noTextEdit="1"/>
          </p:cNvSpPr>
          <p:nvPr>
            <p:ph type="sldImg"/>
          </p:nvPr>
        </p:nvSpPr>
        <p:spPr>
          <a:xfrm>
            <a:off x="1182688" y="698500"/>
            <a:ext cx="4645025" cy="3484563"/>
          </a:xfrm>
          <a:ln/>
        </p:spPr>
      </p:sp>
      <p:sp>
        <p:nvSpPr>
          <p:cNvPr id="26628"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26629" name="Slide Number Placeholder 3"/>
          <p:cNvSpPr txBox="1">
            <a:spLocks noGrp="1"/>
          </p:cNvSpPr>
          <p:nvPr/>
        </p:nvSpPr>
        <p:spPr bwMode="auto">
          <a:xfrm>
            <a:off x="3970784" y="8830643"/>
            <a:ext cx="3038049" cy="464315"/>
          </a:xfrm>
          <a:prstGeom prst="rect">
            <a:avLst/>
          </a:prstGeom>
          <a:noFill/>
          <a:ln w="9525">
            <a:noFill/>
            <a:miter lim="800000"/>
            <a:headEnd/>
            <a:tailEnd/>
          </a:ln>
        </p:spPr>
        <p:txBody>
          <a:bodyPr lIns="93174" tIns="46587" rIns="93174" bIns="46587" anchor="b"/>
          <a:lstStyle/>
          <a:p>
            <a:pPr algn="r" defTabSz="931857"/>
            <a:fld id="{B471C718-6F71-4B50-9FCF-7EEAF064286E}" type="slidenum">
              <a:rPr lang="en-US" sz="1200"/>
              <a:pPr algn="r" defTabSz="931857"/>
              <a:t>92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12"/>
          <p:cNvSpPr>
            <a:spLocks noChangeArrowheads="1"/>
          </p:cNvSpPr>
          <p:nvPr/>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2ED5CDFA-A6E1-4482-B883-0503BF3F8A2D}" type="slidenum">
              <a:rPr lang="en-US" sz="1400" b="1">
                <a:solidFill>
                  <a:srgbClr val="898989"/>
                </a:solidFill>
              </a:rPr>
              <a:pPr defTabSz="914400"/>
              <a:t>‹#›</a:t>
            </a:fld>
            <a:endParaRPr lang="en-US" sz="1400" b="1">
              <a:solidFill>
                <a:srgbClr val="898989"/>
              </a:solidFill>
            </a:endParaRPr>
          </a:p>
        </p:txBody>
      </p:sp>
      <p:sp>
        <p:nvSpPr>
          <p:cNvPr id="5"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7"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28600"/>
            <a:ext cx="8229600" cy="1143000"/>
          </a:xfrm>
        </p:spPr>
        <p:txBody>
          <a:bodyPr anchor="ctr" anchorCtr="0"/>
          <a:lstStyle>
            <a:lvl1pPr algn="l">
              <a:defRPr>
                <a:solidFill>
                  <a:srgbClr val="642E2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64171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20"/>
          <p:cNvSpPr>
            <a:spLocks noChangeArrowheads="1"/>
          </p:cNvSpPr>
          <p:nvPr userDrawn="1"/>
        </p:nvSpPr>
        <p:spPr bwMode="auto">
          <a:xfrm>
            <a:off x="1588" y="3660775"/>
            <a:ext cx="9140825" cy="1651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40510525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7"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8"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457200" y="1600200"/>
            <a:ext cx="8235950" cy="4800600"/>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a:spLocks noGrp="1"/>
          </p:cNvSpPr>
          <p:nvPr>
            <p:ph type="title"/>
          </p:nvPr>
        </p:nvSpPr>
        <p:spPr>
          <a:xfrm>
            <a:off x="457200" y="228600"/>
            <a:ext cx="8229600" cy="1143000"/>
          </a:xfrm>
        </p:spPr>
        <p:txBody>
          <a:bodyPr anchor="ctr" anchorCtr="0"/>
          <a:lstStyle>
            <a:lvl1pPr algn="l">
              <a:defRPr>
                <a:solidFill>
                  <a:srgbClr val="642E2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66019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7"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8"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57200" y="228600"/>
            <a:ext cx="8229600" cy="1143000"/>
          </a:xfrm>
        </p:spPr>
        <p:txBody>
          <a:bodyPr anchor="ctr" anchorCtr="0">
            <a:normAutofit/>
          </a:bodyPr>
          <a:lstStyle>
            <a:lvl1pPr algn="l">
              <a:defRPr>
                <a:solidFill>
                  <a:srgbClr val="642E2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676160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844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1CBDCE-D82A-4735-A602-17A5D4EE6A4C}" type="slidenum">
              <a:rPr lang="en-US"/>
              <a:pPr>
                <a:defRPr/>
              </a:pPr>
              <a:t>‹#›</a:t>
            </a:fld>
            <a:endParaRPr lang="en-US"/>
          </a:p>
        </p:txBody>
      </p:sp>
    </p:spTree>
    <p:extLst>
      <p:ext uri="{BB962C8B-B14F-4D97-AF65-F5344CB8AC3E}">
        <p14:creationId xmlns:p14="http://schemas.microsoft.com/office/powerpoint/2010/main" val="41133303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8FDC7BE-A97D-42D3-9FCD-C2783328A7D2}" type="slidenum">
              <a:rPr lang="en-US"/>
              <a:pPr>
                <a:defRPr/>
              </a:pPr>
              <a:t>‹#›</a:t>
            </a:fld>
            <a:endParaRPr lang="en-US"/>
          </a:p>
        </p:txBody>
      </p:sp>
    </p:spTree>
    <p:extLst>
      <p:ext uri="{BB962C8B-B14F-4D97-AF65-F5344CB8AC3E}">
        <p14:creationId xmlns:p14="http://schemas.microsoft.com/office/powerpoint/2010/main" val="3382242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976427E-1B7F-4E35-81E3-522AF05A5477}" type="slidenum">
              <a:rPr lang="en-US"/>
              <a:pPr>
                <a:defRPr/>
              </a:pPr>
              <a:t>‹#›</a:t>
            </a:fld>
            <a:endParaRPr lang="en-US"/>
          </a:p>
        </p:txBody>
      </p:sp>
    </p:spTree>
    <p:extLst>
      <p:ext uri="{BB962C8B-B14F-4D97-AF65-F5344CB8AC3E}">
        <p14:creationId xmlns:p14="http://schemas.microsoft.com/office/powerpoint/2010/main" val="3650678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EED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5" r:id="rId4"/>
    <p:sldLayoutId id="2147483908" r:id="rId5"/>
    <p:sldLayoutId id="2147483912" r:id="rId6"/>
    <p:sldLayoutId id="2147483913" r:id="rId7"/>
    <p:sldLayoutId id="2147483914" r:id="rId8"/>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Arial"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file:///E:\figerdev\movies\galcen~1.mpg"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3.png"/><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24.png"/><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emf"/><Relationship Id="rId4" Type="http://schemas.openxmlformats.org/officeDocument/2006/relationships/oleObject" Target="../embeddings/oleObject1.bin"/><Relationship Id="rId9"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60.wmf"/><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video" Target="file:///E:\figerdev\papers\detectors%20for%20astronomy\CHEVY.AVI" TargetMode="Externa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4.emf"/><Relationship Id="rId5" Type="http://schemas.openxmlformats.org/officeDocument/2006/relationships/package" Target="../embeddings/Microsoft_Word_Document1.docx"/><Relationship Id="rId4" Type="http://schemas.openxmlformats.org/officeDocument/2006/relationships/oleObject" Target="../embeddings/oleObject7.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8.e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76.emf"/><Relationship Id="rId5" Type="http://schemas.openxmlformats.org/officeDocument/2006/relationships/oleObject" Target="../embeddings/Microsoft_Excel_97-2003_Worksheet1.xls"/><Relationship Id="rId4" Type="http://schemas.openxmlformats.org/officeDocument/2006/relationships/oleObject" Target="../embeddings/oleObject8.bin"/></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4.xml"/><Relationship Id="rId5" Type="http://schemas.openxmlformats.org/officeDocument/2006/relationships/image" Target="../media/image81.emf"/><Relationship Id="rId4" Type="http://schemas.openxmlformats.org/officeDocument/2006/relationships/image" Target="../media/image80.e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83.emf"/></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8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p:cNvSpPr>
          <p:nvPr/>
        </p:nvSpPr>
        <p:spPr bwMode="auto">
          <a:xfrm>
            <a:off x="1588" y="3863975"/>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pPr>
            <a:r>
              <a:rPr lang="en-US" sz="2800" dirty="0">
                <a:latin typeface="Calibri" pitchFamily="34" charset="0"/>
              </a:rPr>
              <a:t>Single Photon Imaging Array Detectors for </a:t>
            </a:r>
          </a:p>
          <a:p>
            <a:pPr eaLnBrk="0" hangingPunct="0">
              <a:lnSpc>
                <a:spcPts val="2500"/>
              </a:lnSpc>
            </a:pPr>
            <a:r>
              <a:rPr lang="en-US" sz="2800" dirty="0" smtClean="0">
                <a:latin typeface="Calibri" pitchFamily="34" charset="0"/>
              </a:rPr>
              <a:t>Astrophysics and </a:t>
            </a:r>
            <a:r>
              <a:rPr lang="en-US" sz="2800" dirty="0" err="1" smtClean="0">
                <a:latin typeface="Calibri" pitchFamily="34" charset="0"/>
              </a:rPr>
              <a:t>Biophotonics</a:t>
            </a:r>
            <a:r>
              <a:rPr lang="en-US" sz="2800" dirty="0">
                <a:latin typeface="Calibri" pitchFamily="34" charset="0"/>
              </a:rPr>
              <a:t/>
            </a:r>
            <a:br>
              <a:rPr lang="en-US" sz="2800" dirty="0">
                <a:latin typeface="Calibri" pitchFamily="34" charset="0"/>
              </a:rPr>
            </a:br>
            <a:r>
              <a:rPr lang="en-US" sz="2000" b="1" dirty="0">
                <a:solidFill>
                  <a:srgbClr val="642E21"/>
                </a:solidFill>
                <a:latin typeface="Calibri" pitchFamily="34" charset="0"/>
              </a:rPr>
              <a:t>Don Figer</a:t>
            </a:r>
            <a:r>
              <a:rPr lang="en-US" sz="2000" b="1" baseline="30000" dirty="0">
                <a:solidFill>
                  <a:srgbClr val="642E21"/>
                </a:solidFill>
                <a:latin typeface="Calibri" pitchFamily="34" charset="0"/>
              </a:rPr>
              <a:t>1</a:t>
            </a:r>
            <a:r>
              <a:rPr lang="en-US" sz="2000" b="1" dirty="0">
                <a:solidFill>
                  <a:srgbClr val="642E21"/>
                </a:solidFill>
                <a:latin typeface="Calibri" pitchFamily="34" charset="0"/>
              </a:rPr>
              <a:t> and Brian Aull</a:t>
            </a:r>
            <a:r>
              <a:rPr lang="en-US" sz="2000" b="1" baseline="30000" dirty="0">
                <a:solidFill>
                  <a:srgbClr val="642E21"/>
                </a:solidFill>
                <a:latin typeface="Calibri" pitchFamily="34" charset="0"/>
              </a:rPr>
              <a:t>2</a:t>
            </a:r>
            <a:r>
              <a:rPr lang="en-US" sz="2000" b="1" dirty="0">
                <a:solidFill>
                  <a:srgbClr val="642E21"/>
                </a:solidFill>
                <a:latin typeface="Calibri" pitchFamily="34" charset="0"/>
              </a:rPr>
              <a:t/>
            </a:r>
            <a:br>
              <a:rPr lang="en-US" sz="2000" b="1" dirty="0">
                <a:solidFill>
                  <a:srgbClr val="642E21"/>
                </a:solidFill>
                <a:latin typeface="Calibri" pitchFamily="34" charset="0"/>
              </a:rPr>
            </a:br>
            <a:endParaRPr lang="en-US" sz="2000" b="1" dirty="0">
              <a:solidFill>
                <a:srgbClr val="642E21"/>
              </a:solidFill>
              <a:latin typeface="Calibri" pitchFamily="34" charset="0"/>
            </a:endParaRPr>
          </a:p>
        </p:txBody>
      </p:sp>
      <p:pic>
        <p:nvPicPr>
          <p:cNvPr id="4099" name="Picture 3" descr="RIDL Logo transparent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6022975"/>
            <a:ext cx="12985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descr="RIT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0" y="6145213"/>
            <a:ext cx="9080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3"/>
          <p:cNvSpPr>
            <a:spLocks noChangeArrowheads="1"/>
          </p:cNvSpPr>
          <p:nvPr/>
        </p:nvSpPr>
        <p:spPr bwMode="auto">
          <a:xfrm>
            <a:off x="381000" y="5183188"/>
            <a:ext cx="5962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defTabSz="914400"/>
            <a:r>
              <a:rPr lang="en-US" sz="1400" baseline="30000" dirty="0">
                <a:solidFill>
                  <a:srgbClr val="642E21"/>
                </a:solidFill>
                <a:latin typeface="Calibri" pitchFamily="34" charset="0"/>
              </a:rPr>
              <a:t>1</a:t>
            </a:r>
            <a:r>
              <a:rPr lang="en-US" sz="1400" dirty="0">
                <a:solidFill>
                  <a:srgbClr val="642E21"/>
                </a:solidFill>
                <a:latin typeface="Calibri" pitchFamily="34" charset="0"/>
              </a:rPr>
              <a:t>Director, Center for Detectors, Rochester Imaging Detector Laboratory</a:t>
            </a:r>
          </a:p>
          <a:p>
            <a:pPr marL="457200" indent="-457200" defTabSz="914400"/>
            <a:r>
              <a:rPr lang="en-US" sz="1400" dirty="0">
                <a:solidFill>
                  <a:srgbClr val="642E21"/>
                </a:solidFill>
                <a:latin typeface="Calibri" pitchFamily="34" charset="0"/>
              </a:rPr>
              <a:t>Professor, College of Science, Astrophysical Sciences and Technology PhD Program, Microsystems PhD Program, Imaging Science</a:t>
            </a:r>
          </a:p>
          <a:p>
            <a:pPr marL="457200" indent="-457200" defTabSz="914400"/>
            <a:r>
              <a:rPr lang="en-US" sz="1400" baseline="30000" dirty="0">
                <a:solidFill>
                  <a:srgbClr val="642E21"/>
                </a:solidFill>
              </a:rPr>
              <a:t>2</a:t>
            </a:r>
            <a:r>
              <a:rPr lang="en-US" sz="1400" dirty="0">
                <a:solidFill>
                  <a:srgbClr val="642E21"/>
                </a:solidFill>
                <a:latin typeface="Calibri" pitchFamily="34" charset="0"/>
                <a:cs typeface="Calibri" pitchFamily="34" charset="0"/>
              </a:rPr>
              <a:t>Staff, MIT Lincoln Laboratory</a:t>
            </a:r>
          </a:p>
        </p:txBody>
      </p:sp>
      <p:pic>
        <p:nvPicPr>
          <p:cNvPr id="410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475" y="5994400"/>
            <a:ext cx="790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0"/>
          <p:cNvSpPr txBox="1">
            <a:spLocks noChangeArrowheads="1"/>
          </p:cNvSpPr>
          <p:nvPr/>
        </p:nvSpPr>
        <p:spPr bwMode="auto">
          <a:xfrm>
            <a:off x="76200" y="6067425"/>
            <a:ext cx="996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4400">
                <a:latin typeface="Calibri" pitchFamily="34" charset="0"/>
              </a:rPr>
              <a:t>C</a:t>
            </a:r>
            <a:r>
              <a:rPr lang="en-US" sz="4400" i="1">
                <a:latin typeface="Calibri" pitchFamily="34" charset="0"/>
              </a:rPr>
              <a:t>f</a:t>
            </a:r>
            <a:r>
              <a:rPr lang="en-US" sz="4400">
                <a:latin typeface="Calibri" pitchFamily="34" charset="0"/>
              </a:rPr>
              <a:t>D</a:t>
            </a:r>
          </a:p>
        </p:txBody>
      </p:sp>
      <p:sp>
        <p:nvSpPr>
          <p:cNvPr id="2" name="Rectangle 1"/>
          <p:cNvSpPr/>
          <p:nvPr/>
        </p:nvSpPr>
        <p:spPr>
          <a:xfrm>
            <a:off x="3048000" y="152400"/>
            <a:ext cx="5867400" cy="923330"/>
          </a:xfrm>
          <a:prstGeom prst="rect">
            <a:avLst/>
          </a:prstGeom>
        </p:spPr>
        <p:txBody>
          <a:bodyPr wrap="square">
            <a:spAutoFit/>
          </a:bodyPr>
          <a:lstStyle/>
          <a:p>
            <a:r>
              <a:rPr lang="en-US" b="1" dirty="0">
                <a:solidFill>
                  <a:schemeClr val="accent1">
                    <a:lumMod val="75000"/>
                  </a:schemeClr>
                </a:solidFill>
              </a:rPr>
              <a:t>SPW </a:t>
            </a:r>
            <a:r>
              <a:rPr lang="en-US" b="1" dirty="0" smtClean="0">
                <a:solidFill>
                  <a:schemeClr val="accent1">
                    <a:lumMod val="75000"/>
                  </a:schemeClr>
                </a:solidFill>
              </a:rPr>
              <a:t>2011 Single </a:t>
            </a:r>
            <a:r>
              <a:rPr lang="en-US" b="1" dirty="0">
                <a:solidFill>
                  <a:schemeClr val="accent1">
                    <a:lumMod val="75000"/>
                  </a:schemeClr>
                </a:solidFill>
              </a:rPr>
              <a:t>Photon Workshop 2011</a:t>
            </a:r>
          </a:p>
          <a:p>
            <a:r>
              <a:rPr lang="en-US" b="1" dirty="0">
                <a:solidFill>
                  <a:schemeClr val="accent1">
                    <a:lumMod val="75000"/>
                  </a:schemeClr>
                </a:solidFill>
              </a:rPr>
              <a:t>Monday 27</a:t>
            </a:r>
            <a:r>
              <a:rPr lang="en-US" b="1" baseline="30000" dirty="0">
                <a:solidFill>
                  <a:schemeClr val="accent1">
                    <a:lumMod val="75000"/>
                  </a:schemeClr>
                </a:solidFill>
              </a:rPr>
              <a:t>th</a:t>
            </a:r>
            <a:r>
              <a:rPr lang="en-US" b="1" dirty="0">
                <a:solidFill>
                  <a:schemeClr val="accent1">
                    <a:lumMod val="75000"/>
                  </a:schemeClr>
                </a:solidFill>
              </a:rPr>
              <a:t> June 2011 – Thursday 30</a:t>
            </a:r>
            <a:r>
              <a:rPr lang="en-US" b="1" baseline="30000" dirty="0">
                <a:solidFill>
                  <a:schemeClr val="accent1">
                    <a:lumMod val="75000"/>
                  </a:schemeClr>
                </a:solidFill>
              </a:rPr>
              <a:t>th</a:t>
            </a:r>
            <a:r>
              <a:rPr lang="en-US" b="1" dirty="0">
                <a:solidFill>
                  <a:schemeClr val="accent1">
                    <a:lumMod val="75000"/>
                  </a:schemeClr>
                </a:solidFill>
              </a:rPr>
              <a:t> June 2011</a:t>
            </a:r>
            <a:br>
              <a:rPr lang="en-US" b="1" dirty="0">
                <a:solidFill>
                  <a:schemeClr val="accent1">
                    <a:lumMod val="75000"/>
                  </a:schemeClr>
                </a:solidFill>
              </a:rPr>
            </a:br>
            <a:r>
              <a:rPr lang="en-US" b="1" dirty="0" smtClean="0">
                <a:solidFill>
                  <a:schemeClr val="accent1">
                    <a:lumMod val="75000"/>
                  </a:schemeClr>
                </a:solidFill>
              </a:rPr>
              <a:t>PTB </a:t>
            </a:r>
            <a:r>
              <a:rPr lang="en-US" b="1" dirty="0" err="1">
                <a:solidFill>
                  <a:schemeClr val="accent1">
                    <a:lumMod val="75000"/>
                  </a:schemeClr>
                </a:solidFill>
              </a:rPr>
              <a:t>Braunschweig</a:t>
            </a:r>
            <a:r>
              <a:rPr lang="en-US" b="1" dirty="0">
                <a:solidFill>
                  <a:schemeClr val="accent1">
                    <a:lumMod val="75000"/>
                  </a:schemeClr>
                </a:solidFill>
              </a:rPr>
              <a:t>, Germany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45"/>
          <p:cNvSpPr>
            <a:spLocks noChangeArrowheads="1"/>
          </p:cNvSpPr>
          <p:nvPr/>
        </p:nvSpPr>
        <p:spPr bwMode="auto">
          <a:xfrm>
            <a:off x="0" y="1600200"/>
            <a:ext cx="9144000" cy="526415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7651" name="Rectangle 73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000" smtClean="0">
                <a:solidFill>
                  <a:srgbClr val="642E21"/>
                </a:solidFill>
                <a:latin typeface="Calibri" pitchFamily="34" charset="0"/>
              </a:rPr>
              <a:t>Finding an “Earth”</a:t>
            </a:r>
          </a:p>
        </p:txBody>
      </p:sp>
      <p:pic>
        <p:nvPicPr>
          <p:cNvPr id="477926" name="Picture 7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342106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928" name="Picture 744" descr="Origins of Stars, Planets, ... and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2862263"/>
            <a:ext cx="3916362"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924" name="Picture 7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4122738"/>
            <a:ext cx="385762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788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7926"/>
                                        </p:tgtEl>
                                        <p:attrNameLst>
                                          <p:attrName>style.visibility</p:attrName>
                                        </p:attrNameLst>
                                      </p:cBhvr>
                                      <p:to>
                                        <p:strVal val="visible"/>
                                      </p:to>
                                    </p:set>
                                    <p:animEffect transition="in" filter="fade">
                                      <p:cBhvr>
                                        <p:cTn id="7" dur="1000"/>
                                        <p:tgtEl>
                                          <p:spTgt spid="4779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77928"/>
                                        </p:tgtEl>
                                        <p:attrNameLst>
                                          <p:attrName>style.visibility</p:attrName>
                                        </p:attrNameLst>
                                      </p:cBhvr>
                                      <p:to>
                                        <p:strVal val="visible"/>
                                      </p:to>
                                    </p:set>
                                    <p:animEffect transition="in" filter="fade">
                                      <p:cBhvr>
                                        <p:cTn id="12" dur="1000"/>
                                        <p:tgtEl>
                                          <p:spTgt spid="477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77924"/>
                                        </p:tgtEl>
                                        <p:attrNameLst>
                                          <p:attrName>style.visibility</p:attrName>
                                        </p:attrNameLst>
                                      </p:cBhvr>
                                      <p:to>
                                        <p:strVal val="visible"/>
                                      </p:to>
                                    </p:set>
                                    <p:animEffect transition="in" filter="fade">
                                      <p:cBhvr>
                                        <p:cTn id="17" dur="1000"/>
                                        <p:tgtEl>
                                          <p:spTgt spid="477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3600" smtClean="0">
                <a:solidFill>
                  <a:srgbClr val="642E21"/>
                </a:solidFill>
                <a:latin typeface="Calibri" pitchFamily="34" charset="0"/>
              </a:rPr>
              <a:t>Very Low Light Level - ExoPlanet Imaging</a:t>
            </a:r>
          </a:p>
        </p:txBody>
      </p:sp>
      <p:sp>
        <p:nvSpPr>
          <p:cNvPr id="28675" name="Rectangle 3"/>
          <p:cNvSpPr>
            <a:spLocks noGrp="1"/>
          </p:cNvSpPr>
          <p:nvPr>
            <p:ph type="body" idx="4294967295"/>
          </p:nvPr>
        </p:nvSpPr>
        <p:spPr bwMode="auto">
          <a:xfrm>
            <a:off x="457200" y="1600200"/>
            <a:ext cx="8229600" cy="182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smtClean="0">
                <a:latin typeface="Calibri" pitchFamily="34" charset="0"/>
              </a:rPr>
              <a:t>The exposure time required to achieve SNR=1 is dramatically reduced for a zero read noise detector, as compared to detectors with state of the art read noise.</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3400425"/>
            <a:ext cx="81692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Oval 5"/>
          <p:cNvSpPr>
            <a:spLocks noChangeArrowheads="1"/>
          </p:cNvSpPr>
          <p:nvPr/>
        </p:nvSpPr>
        <p:spPr bwMode="auto">
          <a:xfrm>
            <a:off x="5638800" y="4038600"/>
            <a:ext cx="8382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8" name="Oval 6"/>
          <p:cNvSpPr>
            <a:spLocks noChangeArrowheads="1"/>
          </p:cNvSpPr>
          <p:nvPr/>
        </p:nvSpPr>
        <p:spPr bwMode="auto">
          <a:xfrm>
            <a:off x="5638800" y="4648200"/>
            <a:ext cx="8382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220918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Hunt for Dark Energy</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l="6810" r="6810"/>
          <a:stretch>
            <a:fillRect/>
          </a:stretch>
        </p:blipFill>
        <p:spPr bwMode="auto">
          <a:xfrm>
            <a:off x="165100" y="2019300"/>
            <a:ext cx="434975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3640138" y="6562725"/>
            <a:ext cx="186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7432">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r>
              <a:rPr lang="en-US" sz="1400">
                <a:latin typeface="Calibri" pitchFamily="34" charset="0"/>
              </a:rPr>
              <a:t>Brown 2007, PhD Thesis</a:t>
            </a:r>
          </a:p>
        </p:txBody>
      </p:sp>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l="5920" r="5920"/>
          <a:stretch>
            <a:fillRect/>
          </a:stretch>
        </p:blipFill>
        <p:spPr bwMode="auto">
          <a:xfrm>
            <a:off x="4572000" y="2019300"/>
            <a:ext cx="434340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44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Blurring Effects of Atmosphere</a:t>
            </a:r>
          </a:p>
        </p:txBody>
      </p:sp>
      <p:pic>
        <p:nvPicPr>
          <p:cNvPr id="2" name="Alpha_ori.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6500" y="1676400"/>
            <a:ext cx="41910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Adaptive Optics System</a:t>
            </a:r>
          </a:p>
        </p:txBody>
      </p:sp>
      <p:pic>
        <p:nvPicPr>
          <p:cNvPr id="11267" name="Picture 6" descr="ao-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3375"/>
            <a:ext cx="6856413"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Adaptive Optics Performance</a:t>
            </a:r>
          </a:p>
        </p:txBody>
      </p:sp>
      <p:pic>
        <p:nvPicPr>
          <p:cNvPr id="12291" name="Picture 6" descr="OFF_ON_nicepic_cap_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603375"/>
            <a:ext cx="588645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Adaptive Optics Laser Guide Star</a:t>
            </a:r>
          </a:p>
        </p:txBody>
      </p:sp>
      <p:pic>
        <p:nvPicPr>
          <p:cNvPr id="13315" name="Picture 6" descr="la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943100"/>
            <a:ext cx="5715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1346" name="galcen~1.mpg">
            <a:hlinkClick r:id="" action="ppaction://media"/>
          </p:cNvPr>
          <p:cNvPicPr>
            <a:picLocks noRot="1" noChangeAspect="1" noChangeArrowheads="1"/>
          </p:cNvPicPr>
          <p:nvPr>
            <a:videoFile r:link="rId1"/>
          </p:nvPr>
        </p:nvPicPr>
        <p:blipFill>
          <a:blip r:embed="rId4"/>
          <a:srcRect/>
          <a:stretch>
            <a:fillRect/>
          </a:stretch>
        </p:blipFill>
        <p:spPr bwMode="auto">
          <a:xfrm>
            <a:off x="203200" y="25400"/>
            <a:ext cx="8805863"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9700" fill="hold"/>
                                        <p:tgtEl>
                                          <p:spTgt spid="10813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81346"/>
                </p:tgtEl>
              </p:cMediaNode>
            </p:video>
            <p:seq concurrent="1" nextAc="seek">
              <p:cTn id="8" restart="whenNotActive" fill="hold" evtFilter="cancelBubble" nodeType="interactiveSeq">
                <p:stCondLst>
                  <p:cond evt="onClick" delay="0">
                    <p:tgtEl>
                      <p:spTgt spid="10813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81346"/>
                                        </p:tgtEl>
                                      </p:cBhvr>
                                    </p:cmd>
                                  </p:childTnLst>
                                </p:cTn>
                              </p:par>
                            </p:childTnLst>
                          </p:cTn>
                        </p:par>
                      </p:childTnLst>
                    </p:cTn>
                  </p:par>
                </p:childTnLst>
              </p:cTn>
              <p:nextCondLst>
                <p:cond evt="onClick" delay="0">
                  <p:tgtEl>
                    <p:spTgt spid="108134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6386" name="Object 2"/>
          <p:cNvGraphicFramePr>
            <a:graphicFrameLocks/>
          </p:cNvGraphicFramePr>
          <p:nvPr/>
        </p:nvGraphicFramePr>
        <p:xfrm>
          <a:off x="2732088" y="1600200"/>
          <a:ext cx="4125912" cy="4125913"/>
        </p:xfrm>
        <a:graphic>
          <a:graphicData uri="http://schemas.openxmlformats.org/presentationml/2006/ole">
            <mc:AlternateContent xmlns:mc="http://schemas.openxmlformats.org/markup-compatibility/2006">
              <mc:Choice xmlns:v="urn:schemas-microsoft-com:vml" Requires="v">
                <p:oleObj spid="_x0000_s16416" name="Image" r:id="rId4" imgW="514014" imgH="514014" progId="">
                  <p:embed/>
                </p:oleObj>
              </mc:Choice>
              <mc:Fallback>
                <p:oleObj name="Image" r:id="rId4" imgW="514014" imgH="514014" progId="">
                  <p:embed/>
                  <p:pic>
                    <p:nvPicPr>
                      <p:cNvPr id="0" name="Picture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1600200"/>
                        <a:ext cx="4125912" cy="41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Rectangle 3"/>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Lick 3-m (1994)</a:t>
            </a:r>
          </a:p>
        </p:txBody>
      </p:sp>
      <p:sp>
        <p:nvSpPr>
          <p:cNvPr id="16388"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931" y="1474152"/>
            <a:ext cx="4158951" cy="415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Keck 10-m (1997)</a:t>
            </a:r>
          </a:p>
        </p:txBody>
      </p:sp>
      <p:sp>
        <p:nvSpPr>
          <p:cNvPr id="17412"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Outline</a:t>
            </a:r>
          </a:p>
        </p:txBody>
      </p:sp>
      <p:sp>
        <p:nvSpPr>
          <p:cNvPr id="75776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latin typeface="Calibri" pitchFamily="34" charset="0"/>
              </a:rPr>
              <a:t>Motivation for Single Photon Detectors</a:t>
            </a:r>
          </a:p>
          <a:p>
            <a:pPr>
              <a:lnSpc>
                <a:spcPct val="90000"/>
              </a:lnSpc>
            </a:pPr>
            <a:r>
              <a:rPr lang="en-US" dirty="0" smtClean="0">
                <a:latin typeface="Calibri" pitchFamily="34" charset="0"/>
              </a:rPr>
              <a:t>Applications</a:t>
            </a:r>
          </a:p>
          <a:p>
            <a:pPr lvl="1">
              <a:lnSpc>
                <a:spcPct val="90000"/>
              </a:lnSpc>
            </a:pPr>
            <a:r>
              <a:rPr lang="en-US" dirty="0" smtClean="0">
                <a:latin typeface="Calibri" pitchFamily="34" charset="0"/>
              </a:rPr>
              <a:t>Outer Space: the Universe</a:t>
            </a:r>
          </a:p>
          <a:p>
            <a:pPr lvl="1">
              <a:lnSpc>
                <a:spcPct val="90000"/>
              </a:lnSpc>
            </a:pPr>
            <a:r>
              <a:rPr lang="en-US" dirty="0" smtClean="0">
                <a:latin typeface="Calibri" pitchFamily="34" charset="0"/>
              </a:rPr>
              <a:t>Inner Space: </a:t>
            </a:r>
            <a:r>
              <a:rPr lang="en-US" dirty="0" err="1" smtClean="0">
                <a:latin typeface="Calibri" pitchFamily="34" charset="0"/>
              </a:rPr>
              <a:t>Biophotonics</a:t>
            </a:r>
            <a:endParaRPr lang="en-US" dirty="0" smtClean="0">
              <a:latin typeface="Calibri" pitchFamily="34" charset="0"/>
            </a:endParaRPr>
          </a:p>
          <a:p>
            <a:pPr>
              <a:lnSpc>
                <a:spcPct val="90000"/>
              </a:lnSpc>
            </a:pPr>
            <a:r>
              <a:rPr lang="en-US" dirty="0" smtClean="0">
                <a:latin typeface="Calibri" pitchFamily="34" charset="0"/>
              </a:rPr>
              <a:t>Status of Current Projects</a:t>
            </a:r>
          </a:p>
          <a:p>
            <a:pPr lvl="1">
              <a:lnSpc>
                <a:spcPct val="90000"/>
              </a:lnSpc>
            </a:pPr>
            <a:r>
              <a:rPr lang="en-US" dirty="0" smtClean="0">
                <a:latin typeface="Calibri" pitchFamily="34" charset="0"/>
              </a:rPr>
              <a:t>photon-counting detector for astrophysics</a:t>
            </a:r>
          </a:p>
          <a:p>
            <a:pPr lvl="1">
              <a:lnSpc>
                <a:spcPct val="90000"/>
              </a:lnSpc>
            </a:pPr>
            <a:r>
              <a:rPr lang="en-US" dirty="0" smtClean="0">
                <a:latin typeface="Calibri" pitchFamily="34" charset="0"/>
              </a:rPr>
              <a:t>imaging LIDAR detector for planetary missions</a:t>
            </a:r>
          </a:p>
          <a:p>
            <a:pPr>
              <a:lnSpc>
                <a:spcPct val="90000"/>
              </a:lnSpc>
            </a:pPr>
            <a:r>
              <a:rPr lang="en-US" dirty="0" smtClean="0">
                <a:latin typeface="Calibri" pitchFamily="34" charset="0"/>
              </a:rPr>
              <a:t>Future Directions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76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77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6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776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76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7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extLst>
              <p:ext uri="{D42A27DB-BD31-4B8C-83A1-F6EECF244321}">
                <p14:modId xmlns:p14="http://schemas.microsoft.com/office/powerpoint/2010/main" val="4254088668"/>
              </p:ext>
            </p:extLst>
          </p:nvPr>
        </p:nvGraphicFramePr>
        <p:xfrm>
          <a:off x="2075433" y="1252670"/>
          <a:ext cx="5841535" cy="4885346"/>
        </p:xfrm>
        <a:graphic>
          <a:graphicData uri="http://schemas.openxmlformats.org/presentationml/2006/ole">
            <mc:AlternateContent xmlns:mc="http://schemas.openxmlformats.org/markup-compatibility/2006">
              <mc:Choice xmlns:v="urn:schemas-microsoft-com:vml" Requires="v">
                <p:oleObj spid="_x0000_s18465" name="Image" r:id="rId4" imgW="11309566" imgH="11309566" progId="">
                  <p:embed/>
                </p:oleObj>
              </mc:Choice>
              <mc:Fallback>
                <p:oleObj name="Image" r:id="rId4" imgW="11309566" imgH="11309566" progId="">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t="8086" b="8086"/>
                      <a:stretch>
                        <a:fillRect/>
                      </a:stretch>
                    </p:blipFill>
                    <p:spPr bwMode="auto">
                      <a:xfrm>
                        <a:off x="2075433" y="1252670"/>
                        <a:ext cx="5841535" cy="4885346"/>
                      </a:xfrm>
                      <a:prstGeom prst="rect">
                        <a:avLst/>
                      </a:prstGeom>
                      <a:noFill/>
                      <a:ln>
                        <a:noFill/>
                      </a:ln>
                      <a:effectLst/>
                      <a:extLst/>
                    </p:spPr>
                  </p:pic>
                </p:oleObj>
              </mc:Fallback>
            </mc:AlternateContent>
          </a:graphicData>
        </a:graphic>
      </p:graphicFrame>
      <p:sp>
        <p:nvSpPr>
          <p:cNvPr id="18435" name="Rectangle 3"/>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HST/NICMOS (1997)</a:t>
            </a:r>
          </a:p>
        </p:txBody>
      </p:sp>
      <p:sp>
        <p:nvSpPr>
          <p:cNvPr id="18436"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VLT/AO (2002)</a:t>
            </a:r>
          </a:p>
        </p:txBody>
      </p:sp>
      <p:graphicFrame>
        <p:nvGraphicFramePr>
          <p:cNvPr id="19459" name="Object 3"/>
          <p:cNvGraphicFramePr>
            <a:graphicFrameLocks noChangeAspect="1"/>
          </p:cNvGraphicFramePr>
          <p:nvPr>
            <p:extLst>
              <p:ext uri="{D42A27DB-BD31-4B8C-83A1-F6EECF244321}">
                <p14:modId xmlns:p14="http://schemas.microsoft.com/office/powerpoint/2010/main" val="3898381397"/>
              </p:ext>
            </p:extLst>
          </p:nvPr>
        </p:nvGraphicFramePr>
        <p:xfrm>
          <a:off x="3570218" y="1718416"/>
          <a:ext cx="2916328" cy="3313483"/>
        </p:xfrm>
        <a:graphic>
          <a:graphicData uri="http://schemas.openxmlformats.org/presentationml/2006/ole">
            <mc:AlternateContent xmlns:mc="http://schemas.openxmlformats.org/markup-compatibility/2006">
              <mc:Choice xmlns:v="urn:schemas-microsoft-com:vml" Requires="v">
                <p:oleObj spid="_x0000_s19489" name="Image" r:id="rId4" imgW="8984116" imgH="9073067" progId="">
                  <p:embed/>
                </p:oleObj>
              </mc:Choice>
              <mc:Fallback>
                <p:oleObj name="Image" r:id="rId4" imgW="8984116" imgH="9073067" progId="">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218" y="1718416"/>
                        <a:ext cx="2916328" cy="3313483"/>
                      </a:xfrm>
                      <a:prstGeom prst="rect">
                        <a:avLst/>
                      </a:prstGeom>
                      <a:noFill/>
                      <a:ln>
                        <a:noFill/>
                      </a:ln>
                      <a:effectLst/>
                      <a:extLst/>
                    </p:spPr>
                  </p:pic>
                </p:oleObj>
              </mc:Fallback>
            </mc:AlternateContent>
          </a:graphicData>
        </a:graphic>
      </p:graphicFrame>
      <p:sp>
        <p:nvSpPr>
          <p:cNvPr id="19460" name="Line 4"/>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85800" y="2047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US" sz="3600">
                <a:solidFill>
                  <a:schemeClr val="bg1"/>
                </a:solidFill>
                <a:latin typeface="Calibri" pitchFamily="34" charset="0"/>
              </a:rPr>
              <a:t>Keck/LGSAO (2006)</a:t>
            </a:r>
          </a:p>
        </p:txBody>
      </p:sp>
      <p:sp>
        <p:nvSpPr>
          <p:cNvPr id="20483" name="Line 3"/>
          <p:cNvSpPr>
            <a:spLocks noChangeShapeType="1"/>
          </p:cNvSpPr>
          <p:nvPr/>
        </p:nvSpPr>
        <p:spPr bwMode="auto">
          <a:xfrm>
            <a:off x="779463" y="1066800"/>
            <a:ext cx="75850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0484" name="Picture 4" descr="n0100_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5410" t="1038" r="15410" b="1038"/>
          <a:stretch>
            <a:fillRect/>
          </a:stretch>
        </p:blipFill>
        <p:spPr bwMode="auto">
          <a:xfrm>
            <a:off x="3509486" y="2127903"/>
            <a:ext cx="2219802" cy="2635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Spatial Resolution</a:t>
            </a:r>
          </a:p>
        </p:txBody>
      </p:sp>
      <p:pic>
        <p:nvPicPr>
          <p:cNvPr id="21507"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84313"/>
            <a:ext cx="6858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IR Wavefront Sensor Sensitivity</a:t>
            </a: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874838"/>
            <a:ext cx="793115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IR Wavefront Sensor Goals</a:t>
            </a:r>
          </a:p>
        </p:txBody>
      </p:sp>
      <p:pic>
        <p:nvPicPr>
          <p:cNvPr id="23555" name="Picture 4"/>
          <p:cNvPicPr>
            <a:picLocks noChangeAspect="1" noChangeArrowheads="1"/>
          </p:cNvPicPr>
          <p:nvPr/>
        </p:nvPicPr>
        <p:blipFill>
          <a:blip r:embed="rId3">
            <a:extLst>
              <a:ext uri="{28A0092B-C50C-407E-A947-70E740481C1C}">
                <a14:useLocalDpi xmlns:a14="http://schemas.microsoft.com/office/drawing/2010/main" val="0"/>
              </a:ext>
            </a:extLst>
          </a:blip>
          <a:srcRect l="44673"/>
          <a:stretch>
            <a:fillRect/>
          </a:stretch>
        </p:blipFill>
        <p:spPr bwMode="auto">
          <a:xfrm>
            <a:off x="2262188" y="1600200"/>
            <a:ext cx="42148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IR Wavefront Sensor Challenge</a:t>
            </a:r>
          </a:p>
        </p:txBody>
      </p:sp>
      <p:pic>
        <p:nvPicPr>
          <p:cNvPr id="245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65532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Outline</a:t>
            </a:r>
          </a:p>
        </p:txBody>
      </p:sp>
      <p:sp>
        <p:nvSpPr>
          <p:cNvPr id="75776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solidFill>
                  <a:schemeClr val="bg1">
                    <a:lumMod val="50000"/>
                  </a:schemeClr>
                </a:solidFill>
                <a:latin typeface="Calibri" pitchFamily="34" charset="0"/>
              </a:rPr>
              <a:t>Motivation for Single Photon Detectors</a:t>
            </a:r>
          </a:p>
          <a:p>
            <a:pPr>
              <a:lnSpc>
                <a:spcPct val="90000"/>
              </a:lnSpc>
            </a:pPr>
            <a:r>
              <a:rPr lang="en-US" b="1" dirty="0" smtClean="0">
                <a:latin typeface="Calibri" pitchFamily="34" charset="0"/>
              </a:rPr>
              <a:t>Applications</a:t>
            </a:r>
          </a:p>
          <a:p>
            <a:pPr lvl="1">
              <a:lnSpc>
                <a:spcPct val="90000"/>
              </a:lnSpc>
            </a:pPr>
            <a:r>
              <a:rPr lang="en-US" dirty="0" smtClean="0">
                <a:solidFill>
                  <a:schemeClr val="bg1">
                    <a:lumMod val="50000"/>
                  </a:schemeClr>
                </a:solidFill>
                <a:latin typeface="Calibri" pitchFamily="34" charset="0"/>
              </a:rPr>
              <a:t>Outer Space: the Universe</a:t>
            </a:r>
          </a:p>
          <a:p>
            <a:pPr lvl="1">
              <a:lnSpc>
                <a:spcPct val="90000"/>
              </a:lnSpc>
            </a:pPr>
            <a:r>
              <a:rPr lang="en-US" b="1" dirty="0" smtClean="0">
                <a:latin typeface="Calibri" pitchFamily="34" charset="0"/>
              </a:rPr>
              <a:t>Inner Space: </a:t>
            </a:r>
            <a:r>
              <a:rPr lang="en-US" b="1" dirty="0" err="1" smtClean="0">
                <a:latin typeface="Calibri" pitchFamily="34" charset="0"/>
              </a:rPr>
              <a:t>Biophotonics</a:t>
            </a:r>
            <a:endParaRPr lang="en-US" b="1" dirty="0" smtClean="0">
              <a:latin typeface="Calibri" pitchFamily="34" charset="0"/>
            </a:endParaRPr>
          </a:p>
          <a:p>
            <a:pPr>
              <a:lnSpc>
                <a:spcPct val="90000"/>
              </a:lnSpc>
            </a:pPr>
            <a:r>
              <a:rPr lang="en-US" dirty="0" smtClean="0">
                <a:solidFill>
                  <a:schemeClr val="bg1">
                    <a:lumMod val="50000"/>
                  </a:schemeClr>
                </a:solidFill>
                <a:latin typeface="Calibri" pitchFamily="34" charset="0"/>
              </a:rPr>
              <a:t>Status of Current Projects</a:t>
            </a:r>
          </a:p>
          <a:p>
            <a:pPr lvl="1">
              <a:lnSpc>
                <a:spcPct val="90000"/>
              </a:lnSpc>
            </a:pPr>
            <a:r>
              <a:rPr lang="en-US" dirty="0" smtClean="0">
                <a:solidFill>
                  <a:schemeClr val="bg1">
                    <a:lumMod val="50000"/>
                  </a:schemeClr>
                </a:solidFill>
                <a:latin typeface="Calibri" pitchFamily="34" charset="0"/>
              </a:rPr>
              <a:t>photon-counting detector for astrophysics</a:t>
            </a:r>
          </a:p>
          <a:p>
            <a:pPr lvl="1">
              <a:lnSpc>
                <a:spcPct val="90000"/>
              </a:lnSpc>
            </a:pPr>
            <a:r>
              <a:rPr lang="en-US" dirty="0" smtClean="0">
                <a:solidFill>
                  <a:schemeClr val="bg1">
                    <a:lumMod val="50000"/>
                  </a:schemeClr>
                </a:solidFill>
                <a:latin typeface="Calibri" pitchFamily="34" charset="0"/>
              </a:rPr>
              <a:t>imaging LIDAR detector for planetary missions</a:t>
            </a:r>
          </a:p>
          <a:p>
            <a:pPr>
              <a:lnSpc>
                <a:spcPct val="90000"/>
              </a:lnSpc>
            </a:pPr>
            <a:r>
              <a:rPr lang="en-US" dirty="0" smtClean="0">
                <a:solidFill>
                  <a:schemeClr val="bg1">
                    <a:lumMod val="50000"/>
                  </a:schemeClr>
                </a:solidFill>
                <a:latin typeface="Calibri" pitchFamily="34" charset="0"/>
              </a:rPr>
              <a:t>Future Directions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Inner Space Applications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Some Inner Space Applications</a:t>
            </a:r>
          </a:p>
        </p:txBody>
      </p:sp>
      <p:sp>
        <p:nvSpPr>
          <p:cNvPr id="31747" name="Content Placeholder 1"/>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mtClean="0"/>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l="5673" t="7362" r="5673"/>
          <a:stretch>
            <a:fillRect/>
          </a:stretch>
        </p:blipFill>
        <p:spPr bwMode="auto">
          <a:xfrm>
            <a:off x="409575" y="1447800"/>
            <a:ext cx="420528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l="5725" t="7419" r="5725"/>
          <a:stretch>
            <a:fillRect/>
          </a:stretch>
        </p:blipFill>
        <p:spPr bwMode="auto">
          <a:xfrm>
            <a:off x="4492625" y="2406650"/>
            <a:ext cx="41941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patient2"/>
          <p:cNvPicPr>
            <a:picLocks noChangeAspect="1" noChangeArrowheads="1"/>
          </p:cNvPicPr>
          <p:nvPr/>
        </p:nvPicPr>
        <p:blipFill>
          <a:blip r:embed="rId5">
            <a:extLst>
              <a:ext uri="{28A0092B-C50C-407E-A947-70E740481C1C}">
                <a14:useLocalDpi xmlns:a14="http://schemas.microsoft.com/office/drawing/2010/main" val="0"/>
              </a:ext>
            </a:extLst>
          </a:blip>
          <a:srcRect l="18182"/>
          <a:stretch>
            <a:fillRect/>
          </a:stretch>
        </p:blipFill>
        <p:spPr bwMode="auto">
          <a:xfrm>
            <a:off x="1752600" y="4648200"/>
            <a:ext cx="1828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6"/>
          <p:cNvSpPr txBox="1">
            <a:spLocks noChangeArrowheads="1"/>
          </p:cNvSpPr>
          <p:nvPr/>
        </p:nvSpPr>
        <p:spPr bwMode="auto">
          <a:xfrm>
            <a:off x="1965325" y="6319838"/>
            <a:ext cx="137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900" i="1"/>
              <a:t>breast cancer detection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Motivation for Single Photon Detectors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Biophotonics</a:t>
            </a:r>
          </a:p>
        </p:txBody>
      </p:sp>
      <p:sp>
        <p:nvSpPr>
          <p:cNvPr id="32771"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Using (~optical) photons for biomedical purposes</a:t>
            </a:r>
          </a:p>
          <a:p>
            <a:r>
              <a:rPr lang="en-US" smtClean="0">
                <a:latin typeface="Calibri" pitchFamily="34" charset="0"/>
              </a:rPr>
              <a:t>Applications</a:t>
            </a:r>
          </a:p>
          <a:p>
            <a:pPr lvl="1"/>
            <a:r>
              <a:rPr lang="en-US" smtClean="0">
                <a:latin typeface="Calibri" pitchFamily="34" charset="0"/>
              </a:rPr>
              <a:t>cognitive functioning</a:t>
            </a:r>
          </a:p>
          <a:p>
            <a:pPr lvl="1"/>
            <a:r>
              <a:rPr lang="en-US" smtClean="0">
                <a:latin typeface="Calibri" pitchFamily="34" charset="0"/>
              </a:rPr>
              <a:t>brain hematoma</a:t>
            </a:r>
          </a:p>
          <a:p>
            <a:pPr lvl="1"/>
            <a:r>
              <a:rPr lang="en-US" smtClean="0">
                <a:latin typeface="Calibri" pitchFamily="34" charset="0"/>
              </a:rPr>
              <a:t>breast cancer</a:t>
            </a:r>
          </a:p>
          <a:p>
            <a:pPr lvl="1"/>
            <a:r>
              <a:rPr lang="en-US" smtClean="0">
                <a:latin typeface="Calibri" pitchFamily="34" charset="0"/>
              </a:rPr>
              <a:t>neuron action potential</a:t>
            </a:r>
          </a:p>
          <a:p>
            <a:r>
              <a:rPr lang="en-US" smtClean="0">
                <a:latin typeface="Calibri" pitchFamily="34" charset="0"/>
              </a:rPr>
              <a:t>Hardware systems</a:t>
            </a:r>
          </a:p>
          <a:p>
            <a:pPr lvl="1"/>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000" smtClean="0">
                <a:solidFill>
                  <a:srgbClr val="642E21"/>
                </a:solidFill>
                <a:latin typeface="Calibri" pitchFamily="34" charset="0"/>
              </a:rPr>
              <a:t>Motivation for Optical Biophotonics</a:t>
            </a:r>
          </a:p>
        </p:txBody>
      </p:sp>
      <p:sp>
        <p:nvSpPr>
          <p:cNvPr id="33795"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Alternate modalities</a:t>
            </a:r>
          </a:p>
          <a:p>
            <a:r>
              <a:rPr lang="en-US" smtClean="0">
                <a:latin typeface="Calibri" pitchFamily="34" charset="0"/>
              </a:rPr>
              <a:t>Low mass, cost, power, volume</a:t>
            </a:r>
          </a:p>
          <a:p>
            <a:r>
              <a:rPr lang="en-US" smtClean="0">
                <a:latin typeface="Calibri" pitchFamily="34" charset="0"/>
              </a:rPr>
              <a:t>Safe</a:t>
            </a:r>
          </a:p>
        </p:txBody>
      </p:sp>
      <p:grpSp>
        <p:nvGrpSpPr>
          <p:cNvPr id="2" name="Group 6"/>
          <p:cNvGrpSpPr>
            <a:grpSpLocks/>
          </p:cNvGrpSpPr>
          <p:nvPr/>
        </p:nvGrpSpPr>
        <p:grpSpPr bwMode="auto">
          <a:xfrm>
            <a:off x="4632325" y="3400425"/>
            <a:ext cx="4387850" cy="2312988"/>
            <a:chOff x="384" y="2584"/>
            <a:chExt cx="2764" cy="1551"/>
          </a:xfrm>
        </p:grpSpPr>
        <p:pic>
          <p:nvPicPr>
            <p:cNvPr id="33800" name="Picture 4"/>
            <p:cNvPicPr>
              <a:picLocks noChangeAspect="1" noChangeArrowheads="1"/>
            </p:cNvPicPr>
            <p:nvPr/>
          </p:nvPicPr>
          <p:blipFill>
            <a:blip r:embed="rId3">
              <a:extLst>
                <a:ext uri="{28A0092B-C50C-407E-A947-70E740481C1C}">
                  <a14:useLocalDpi xmlns:a14="http://schemas.microsoft.com/office/drawing/2010/main" val="0"/>
                </a:ext>
              </a:extLst>
            </a:blip>
            <a:srcRect b="24004"/>
            <a:stretch>
              <a:fillRect/>
            </a:stretch>
          </p:blipFill>
          <p:spPr bwMode="auto">
            <a:xfrm>
              <a:off x="384" y="2584"/>
              <a:ext cx="2764" cy="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5"/>
            <p:cNvSpPr txBox="1">
              <a:spLocks noChangeArrowheads="1"/>
            </p:cNvSpPr>
            <p:nvPr/>
          </p:nvSpPr>
          <p:spPr bwMode="auto">
            <a:xfrm>
              <a:off x="384" y="3931"/>
              <a:ext cx="11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endParaRPr lang="en-US" sz="1400"/>
            </a:p>
          </p:txBody>
        </p:sp>
      </p:grpSp>
      <p:grpSp>
        <p:nvGrpSpPr>
          <p:cNvPr id="3" name="Group 9"/>
          <p:cNvGrpSpPr>
            <a:grpSpLocks/>
          </p:cNvGrpSpPr>
          <p:nvPr/>
        </p:nvGrpSpPr>
        <p:grpSpPr bwMode="auto">
          <a:xfrm>
            <a:off x="82550" y="3400425"/>
            <a:ext cx="4429125" cy="2619375"/>
            <a:chOff x="52" y="1991"/>
            <a:chExt cx="2790" cy="1650"/>
          </a:xfrm>
        </p:grpSpPr>
        <p:pic>
          <p:nvPicPr>
            <p:cNvPr id="33798" name="Picture 7"/>
            <p:cNvPicPr>
              <a:picLocks noChangeAspect="1" noChangeArrowheads="1"/>
            </p:cNvPicPr>
            <p:nvPr/>
          </p:nvPicPr>
          <p:blipFill>
            <a:blip r:embed="rId4">
              <a:extLst>
                <a:ext uri="{28A0092B-C50C-407E-A947-70E740481C1C}">
                  <a14:useLocalDpi xmlns:a14="http://schemas.microsoft.com/office/drawing/2010/main" val="0"/>
                </a:ext>
              </a:extLst>
            </a:blip>
            <a:srcRect b="16002"/>
            <a:stretch>
              <a:fillRect/>
            </a:stretch>
          </p:blipFill>
          <p:spPr bwMode="auto">
            <a:xfrm>
              <a:off x="78" y="1991"/>
              <a:ext cx="2764"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8"/>
            <p:cNvSpPr>
              <a:spLocks noChangeArrowheads="1"/>
            </p:cNvSpPr>
            <p:nvPr/>
          </p:nvSpPr>
          <p:spPr bwMode="auto">
            <a:xfrm>
              <a:off x="52" y="3449"/>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endParaRPr lang="en-US" sz="1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Ballistic Photons</a:t>
            </a:r>
          </a:p>
        </p:txBody>
      </p:sp>
      <p:pic>
        <p:nvPicPr>
          <p:cNvPr id="34819" name="Picture 3" descr="ctscan"/>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852488" y="2984500"/>
            <a:ext cx="2319337" cy="2471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3422650" y="1447800"/>
            <a:ext cx="221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latin typeface="Times" pitchFamily="84" charset="0"/>
              </a:rPr>
              <a:t>CT-scan  (x-ray)</a:t>
            </a:r>
          </a:p>
        </p:txBody>
      </p:sp>
      <p:grpSp>
        <p:nvGrpSpPr>
          <p:cNvPr id="34821" name="Group 5"/>
          <p:cNvGrpSpPr>
            <a:grpSpLocks/>
          </p:cNvGrpSpPr>
          <p:nvPr/>
        </p:nvGrpSpPr>
        <p:grpSpPr bwMode="auto">
          <a:xfrm>
            <a:off x="2351088" y="2495550"/>
            <a:ext cx="3716337" cy="3067050"/>
            <a:chOff x="1640" y="1203"/>
            <a:chExt cx="2812" cy="2320"/>
          </a:xfrm>
        </p:grpSpPr>
        <p:sp>
          <p:nvSpPr>
            <p:cNvPr id="34827" name="Oval 6"/>
            <p:cNvSpPr>
              <a:spLocks noChangeArrowheads="1"/>
            </p:cNvSpPr>
            <p:nvPr/>
          </p:nvSpPr>
          <p:spPr bwMode="auto">
            <a:xfrm>
              <a:off x="2256" y="1644"/>
              <a:ext cx="1488" cy="1488"/>
            </a:xfrm>
            <a:prstGeom prst="ellipse">
              <a:avLst/>
            </a:prstGeom>
            <a:solidFill>
              <a:srgbClr val="FFCC99"/>
            </a:solidFill>
            <a:ln w="9525">
              <a:solidFill>
                <a:schemeClr val="tx1"/>
              </a:solidFill>
              <a:round/>
              <a:headEnd/>
              <a:tailEnd/>
            </a:ln>
          </p:spPr>
          <p:txBody>
            <a:bodyPr wrap="none" anchor="ctr"/>
            <a:lstStyle/>
            <a:p>
              <a:pPr algn="ctr" defTabSz="914400"/>
              <a:endParaRPr lang="en-US" sz="2400">
                <a:latin typeface="Calibri" pitchFamily="34" charset="0"/>
              </a:endParaRPr>
            </a:p>
          </p:txBody>
        </p:sp>
        <p:sp>
          <p:nvSpPr>
            <p:cNvPr id="34828" name="Oval 7"/>
            <p:cNvSpPr>
              <a:spLocks noChangeArrowheads="1"/>
            </p:cNvSpPr>
            <p:nvPr/>
          </p:nvSpPr>
          <p:spPr bwMode="auto">
            <a:xfrm>
              <a:off x="2766" y="2154"/>
              <a:ext cx="348" cy="354"/>
            </a:xfrm>
            <a:prstGeom prst="ellipse">
              <a:avLst/>
            </a:prstGeom>
            <a:solidFill>
              <a:schemeClr val="folHlink"/>
            </a:solidFill>
            <a:ln w="9525">
              <a:solidFill>
                <a:schemeClr val="tx1"/>
              </a:solidFill>
              <a:round/>
              <a:headEnd/>
              <a:tailEnd/>
            </a:ln>
          </p:spPr>
          <p:txBody>
            <a:bodyPr wrap="none" anchor="ctr"/>
            <a:lstStyle/>
            <a:p>
              <a:pPr algn="ctr" defTabSz="914400"/>
              <a:endParaRPr lang="en-US" sz="2400">
                <a:latin typeface="Calibri" pitchFamily="34" charset="0"/>
              </a:endParaRPr>
            </a:p>
          </p:txBody>
        </p:sp>
        <p:sp>
          <p:nvSpPr>
            <p:cNvPr id="34829" name="Line 8"/>
            <p:cNvSpPr>
              <a:spLocks noChangeShapeType="1"/>
            </p:cNvSpPr>
            <p:nvPr/>
          </p:nvSpPr>
          <p:spPr bwMode="auto">
            <a:xfrm>
              <a:off x="2268" y="1488"/>
              <a:ext cx="264" cy="306"/>
            </a:xfrm>
            <a:prstGeom prst="line">
              <a:avLst/>
            </a:prstGeom>
            <a:noFill/>
            <a:ln w="76200">
              <a:solidFill>
                <a:srgbClr val="EF1F1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0" name="Line 9"/>
            <p:cNvSpPr>
              <a:spLocks noChangeShapeType="1"/>
            </p:cNvSpPr>
            <p:nvPr/>
          </p:nvSpPr>
          <p:spPr bwMode="auto">
            <a:xfrm flipV="1">
              <a:off x="2586" y="3060"/>
              <a:ext cx="120" cy="34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1" name="Line 10"/>
            <p:cNvSpPr>
              <a:spLocks noChangeShapeType="1"/>
            </p:cNvSpPr>
            <p:nvPr/>
          </p:nvSpPr>
          <p:spPr bwMode="auto">
            <a:xfrm flipV="1">
              <a:off x="2946" y="3144"/>
              <a:ext cx="18" cy="330"/>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2" name="Line 11"/>
            <p:cNvSpPr>
              <a:spLocks noChangeShapeType="1"/>
            </p:cNvSpPr>
            <p:nvPr/>
          </p:nvSpPr>
          <p:spPr bwMode="auto">
            <a:xfrm flipH="1" flipV="1">
              <a:off x="3204" y="3102"/>
              <a:ext cx="126" cy="31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3" name="Line 12"/>
            <p:cNvSpPr>
              <a:spLocks noChangeShapeType="1"/>
            </p:cNvSpPr>
            <p:nvPr/>
          </p:nvSpPr>
          <p:spPr bwMode="auto">
            <a:xfrm flipH="1" flipV="1">
              <a:off x="3444" y="2988"/>
              <a:ext cx="192" cy="28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4" name="Line 13"/>
            <p:cNvSpPr>
              <a:spLocks noChangeShapeType="1"/>
            </p:cNvSpPr>
            <p:nvPr/>
          </p:nvSpPr>
          <p:spPr bwMode="auto">
            <a:xfrm flipH="1" flipV="1">
              <a:off x="3624" y="2826"/>
              <a:ext cx="282" cy="180"/>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5" name="Line 14"/>
            <p:cNvSpPr>
              <a:spLocks noChangeShapeType="1"/>
            </p:cNvSpPr>
            <p:nvPr/>
          </p:nvSpPr>
          <p:spPr bwMode="auto">
            <a:xfrm flipH="1" flipV="1">
              <a:off x="3714" y="2574"/>
              <a:ext cx="324" cy="114"/>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4836" name="Arc 15"/>
            <p:cNvSpPr>
              <a:spLocks/>
            </p:cNvSpPr>
            <p:nvPr/>
          </p:nvSpPr>
          <p:spPr bwMode="auto">
            <a:xfrm rot="1454299" flipH="1">
              <a:off x="2226" y="1411"/>
              <a:ext cx="594" cy="587"/>
            </a:xfrm>
            <a:custGeom>
              <a:avLst/>
              <a:gdLst>
                <a:gd name="T0" fmla="*/ 0 w 21600"/>
                <a:gd name="T1" fmla="*/ 0 h 17905"/>
                <a:gd name="T2" fmla="*/ 0 w 21600"/>
                <a:gd name="T3" fmla="*/ 0 h 17905"/>
                <a:gd name="T4" fmla="*/ 0 w 21600"/>
                <a:gd name="T5" fmla="*/ 0 h 17905"/>
                <a:gd name="T6" fmla="*/ 0 60000 65536"/>
                <a:gd name="T7" fmla="*/ 0 60000 65536"/>
                <a:gd name="T8" fmla="*/ 0 60000 65536"/>
                <a:gd name="T9" fmla="*/ 0 w 21600"/>
                <a:gd name="T10" fmla="*/ 0 h 17905"/>
                <a:gd name="T11" fmla="*/ 21600 w 21600"/>
                <a:gd name="T12" fmla="*/ 17905 h 17905"/>
              </a:gdLst>
              <a:ahLst/>
              <a:cxnLst>
                <a:cxn ang="T6">
                  <a:pos x="T0" y="T1"/>
                </a:cxn>
                <a:cxn ang="T7">
                  <a:pos x="T2" y="T3"/>
                </a:cxn>
                <a:cxn ang="T8">
                  <a:pos x="T4" y="T5"/>
                </a:cxn>
              </a:cxnLst>
              <a:rect l="T9" t="T10" r="T11" b="T12"/>
              <a:pathLst>
                <a:path w="21600" h="17905" fill="none" extrusionOk="0">
                  <a:moveTo>
                    <a:pt x="12081" y="0"/>
                  </a:moveTo>
                  <a:cubicBezTo>
                    <a:pt x="18033" y="4015"/>
                    <a:pt x="21600" y="10725"/>
                    <a:pt x="21600" y="17905"/>
                  </a:cubicBezTo>
                </a:path>
                <a:path w="21600" h="17905" stroke="0" extrusionOk="0">
                  <a:moveTo>
                    <a:pt x="12081" y="0"/>
                  </a:moveTo>
                  <a:cubicBezTo>
                    <a:pt x="18033" y="4015"/>
                    <a:pt x="21600" y="10725"/>
                    <a:pt x="21600" y="17905"/>
                  </a:cubicBezTo>
                  <a:lnTo>
                    <a:pt x="0" y="17905"/>
                  </a:lnTo>
                  <a:lnTo>
                    <a:pt x="12081" y="0"/>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37" name="Arc 16"/>
            <p:cNvSpPr>
              <a:spLocks/>
            </p:cNvSpPr>
            <p:nvPr/>
          </p:nvSpPr>
          <p:spPr bwMode="auto">
            <a:xfrm rot="1727876" flipV="1">
              <a:off x="2645" y="2156"/>
              <a:ext cx="1097" cy="1314"/>
            </a:xfrm>
            <a:custGeom>
              <a:avLst/>
              <a:gdLst>
                <a:gd name="T0" fmla="*/ 0 w 27250"/>
                <a:gd name="T1" fmla="*/ 0 h 31046"/>
                <a:gd name="T2" fmla="*/ 0 w 27250"/>
                <a:gd name="T3" fmla="*/ 0 h 31046"/>
                <a:gd name="T4" fmla="*/ 0 w 27250"/>
                <a:gd name="T5" fmla="*/ 0 h 31046"/>
                <a:gd name="T6" fmla="*/ 0 60000 65536"/>
                <a:gd name="T7" fmla="*/ 0 60000 65536"/>
                <a:gd name="T8" fmla="*/ 0 60000 65536"/>
                <a:gd name="T9" fmla="*/ 0 w 27250"/>
                <a:gd name="T10" fmla="*/ 0 h 31046"/>
                <a:gd name="T11" fmla="*/ 27250 w 27250"/>
                <a:gd name="T12" fmla="*/ 31046 h 31046"/>
              </a:gdLst>
              <a:ahLst/>
              <a:cxnLst>
                <a:cxn ang="T6">
                  <a:pos x="T0" y="T1"/>
                </a:cxn>
                <a:cxn ang="T7">
                  <a:pos x="T2" y="T3"/>
                </a:cxn>
                <a:cxn ang="T8">
                  <a:pos x="T4" y="T5"/>
                </a:cxn>
              </a:cxnLst>
              <a:rect l="T9" t="T10" r="T11" b="T12"/>
              <a:pathLst>
                <a:path w="27250" h="31046" fill="none" extrusionOk="0">
                  <a:moveTo>
                    <a:pt x="0" y="752"/>
                  </a:moveTo>
                  <a:cubicBezTo>
                    <a:pt x="1841" y="252"/>
                    <a:pt x="3741" y="-1"/>
                    <a:pt x="5650" y="0"/>
                  </a:cubicBezTo>
                  <a:cubicBezTo>
                    <a:pt x="17579" y="0"/>
                    <a:pt x="27250" y="9670"/>
                    <a:pt x="27250" y="21600"/>
                  </a:cubicBezTo>
                  <a:cubicBezTo>
                    <a:pt x="27250" y="24872"/>
                    <a:pt x="26506" y="28102"/>
                    <a:pt x="25075" y="31046"/>
                  </a:cubicBezTo>
                </a:path>
                <a:path w="27250" h="31046" stroke="0" extrusionOk="0">
                  <a:moveTo>
                    <a:pt x="0" y="752"/>
                  </a:moveTo>
                  <a:cubicBezTo>
                    <a:pt x="1841" y="252"/>
                    <a:pt x="3741" y="-1"/>
                    <a:pt x="5650" y="0"/>
                  </a:cubicBezTo>
                  <a:cubicBezTo>
                    <a:pt x="17579" y="0"/>
                    <a:pt x="27250" y="9670"/>
                    <a:pt x="27250" y="21600"/>
                  </a:cubicBezTo>
                  <a:cubicBezTo>
                    <a:pt x="27250" y="24872"/>
                    <a:pt x="26506" y="28102"/>
                    <a:pt x="25075" y="31046"/>
                  </a:cubicBezTo>
                  <a:lnTo>
                    <a:pt x="5650" y="21600"/>
                  </a:lnTo>
                  <a:lnTo>
                    <a:pt x="0" y="752"/>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34838" name="Line 17"/>
            <p:cNvSpPr>
              <a:spLocks noChangeShapeType="1"/>
            </p:cNvSpPr>
            <p:nvPr/>
          </p:nvSpPr>
          <p:spPr bwMode="auto">
            <a:xfrm>
              <a:off x="2544" y="1812"/>
              <a:ext cx="162" cy="1236"/>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9" name="Line 18"/>
            <p:cNvSpPr>
              <a:spLocks noChangeShapeType="1"/>
            </p:cNvSpPr>
            <p:nvPr/>
          </p:nvSpPr>
          <p:spPr bwMode="auto">
            <a:xfrm>
              <a:off x="2562" y="1812"/>
              <a:ext cx="384" cy="1284"/>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0" name="Line 19"/>
            <p:cNvSpPr>
              <a:spLocks noChangeShapeType="1"/>
            </p:cNvSpPr>
            <p:nvPr/>
          </p:nvSpPr>
          <p:spPr bwMode="auto">
            <a:xfrm>
              <a:off x="2544" y="1794"/>
              <a:ext cx="624" cy="1272"/>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1" name="Line 20"/>
            <p:cNvSpPr>
              <a:spLocks noChangeShapeType="1"/>
            </p:cNvSpPr>
            <p:nvPr/>
          </p:nvSpPr>
          <p:spPr bwMode="auto">
            <a:xfrm>
              <a:off x="2532" y="1794"/>
              <a:ext cx="888" cy="1176"/>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2" name="Line 21"/>
            <p:cNvSpPr>
              <a:spLocks noChangeShapeType="1"/>
            </p:cNvSpPr>
            <p:nvPr/>
          </p:nvSpPr>
          <p:spPr bwMode="auto">
            <a:xfrm>
              <a:off x="2532" y="1806"/>
              <a:ext cx="1146" cy="744"/>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3" name="Line 22"/>
            <p:cNvSpPr>
              <a:spLocks noChangeShapeType="1"/>
            </p:cNvSpPr>
            <p:nvPr/>
          </p:nvSpPr>
          <p:spPr bwMode="auto">
            <a:xfrm>
              <a:off x="2526" y="1812"/>
              <a:ext cx="1056" cy="1014"/>
            </a:xfrm>
            <a:prstGeom prst="line">
              <a:avLst/>
            </a:prstGeom>
            <a:noFill/>
            <a:ln w="762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44" name="Text Box 23"/>
            <p:cNvSpPr txBox="1">
              <a:spLocks noChangeArrowheads="1"/>
            </p:cNvSpPr>
            <p:nvPr/>
          </p:nvSpPr>
          <p:spPr bwMode="auto">
            <a:xfrm>
              <a:off x="3482" y="3177"/>
              <a:ext cx="97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chemeClr val="accent2"/>
                  </a:solidFill>
                  <a:latin typeface="Times" pitchFamily="84" charset="0"/>
                </a:rPr>
                <a:t>detectors</a:t>
              </a:r>
            </a:p>
          </p:txBody>
        </p:sp>
        <p:sp>
          <p:nvSpPr>
            <p:cNvPr id="34845" name="Text Box 24"/>
            <p:cNvSpPr txBox="1">
              <a:spLocks noChangeArrowheads="1"/>
            </p:cNvSpPr>
            <p:nvPr/>
          </p:nvSpPr>
          <p:spPr bwMode="auto">
            <a:xfrm>
              <a:off x="1640" y="1203"/>
              <a:ext cx="83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EF1F1D"/>
                  </a:solidFill>
                  <a:latin typeface="Times" pitchFamily="84" charset="0"/>
                </a:rPr>
                <a:t>sources</a:t>
              </a:r>
            </a:p>
          </p:txBody>
        </p:sp>
      </p:grpSp>
      <p:sp>
        <p:nvSpPr>
          <p:cNvPr id="34822" name="Text Box 25"/>
          <p:cNvSpPr txBox="1">
            <a:spLocks noChangeArrowheads="1"/>
          </p:cNvSpPr>
          <p:nvPr/>
        </p:nvSpPr>
        <p:spPr bwMode="auto">
          <a:xfrm>
            <a:off x="1506538" y="5791200"/>
            <a:ext cx="613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latin typeface="Times" pitchFamily="84" charset="0"/>
              </a:rPr>
              <a:t>scattering &lt;&lt; absorption </a:t>
            </a:r>
            <a:r>
              <a:rPr lang="en-US" sz="2400">
                <a:latin typeface="Times" pitchFamily="84" charset="0"/>
                <a:sym typeface="Symbol" pitchFamily="18" charset="2"/>
              </a:rPr>
              <a:t> paths = straight lines</a:t>
            </a:r>
          </a:p>
        </p:txBody>
      </p:sp>
      <p:pic>
        <p:nvPicPr>
          <p:cNvPr id="34823" name="Picture 26" descr="ct24m"/>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6276975" y="3014663"/>
            <a:ext cx="2028825" cy="2028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AutoShape 27"/>
          <p:cNvSpPr>
            <a:spLocks noChangeArrowheads="1"/>
          </p:cNvSpPr>
          <p:nvPr/>
        </p:nvSpPr>
        <p:spPr bwMode="auto">
          <a:xfrm>
            <a:off x="5453063" y="3367088"/>
            <a:ext cx="581025" cy="504825"/>
          </a:xfrm>
          <a:prstGeom prst="rightArrow">
            <a:avLst>
              <a:gd name="adj1" fmla="val 50000"/>
              <a:gd name="adj2" fmla="val 28774"/>
            </a:avLst>
          </a:prstGeom>
          <a:solidFill>
            <a:schemeClr val="hlink"/>
          </a:solidFill>
          <a:ln w="9525">
            <a:solidFill>
              <a:schemeClr val="tx1"/>
            </a:solidFill>
            <a:miter lim="800000"/>
            <a:headEnd/>
            <a:tailEnd/>
          </a:ln>
        </p:spPr>
        <p:txBody>
          <a:bodyPr wrap="none" anchor="ctr"/>
          <a:lstStyle/>
          <a:p>
            <a:pPr algn="ctr" defTabSz="914400"/>
            <a:endParaRPr lang="en-US" sz="2400">
              <a:latin typeface="Calibri" pitchFamily="34" charset="0"/>
            </a:endParaRPr>
          </a:p>
        </p:txBody>
      </p:sp>
      <p:sp>
        <p:nvSpPr>
          <p:cNvPr id="34825" name="Text Box 28"/>
          <p:cNvSpPr txBox="1">
            <a:spLocks noChangeArrowheads="1"/>
          </p:cNvSpPr>
          <p:nvPr/>
        </p:nvSpPr>
        <p:spPr bwMode="auto">
          <a:xfrm>
            <a:off x="4722813" y="2143125"/>
            <a:ext cx="19256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a:r>
              <a:rPr lang="en-US" sz="2400">
                <a:latin typeface="Times" pitchFamily="84" charset="0"/>
              </a:rPr>
              <a:t>numerical</a:t>
            </a:r>
          </a:p>
          <a:p>
            <a:pPr algn="ctr" defTabSz="914400"/>
            <a:r>
              <a:rPr lang="en-US" sz="2400">
                <a:latin typeface="Times" pitchFamily="84" charset="0"/>
              </a:rPr>
              <a:t>reconstruction</a:t>
            </a:r>
          </a:p>
        </p:txBody>
      </p:sp>
      <p:sp>
        <p:nvSpPr>
          <p:cNvPr id="34826" name="Text Box 29"/>
          <p:cNvSpPr txBox="1">
            <a:spLocks noChangeArrowheads="1"/>
          </p:cNvSpPr>
          <p:nvPr/>
        </p:nvSpPr>
        <p:spPr bwMode="auto">
          <a:xfrm>
            <a:off x="5373688" y="6356350"/>
            <a:ext cx="264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a:t>(courtesy F. Bevilacqua)</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Scattered Photons</a:t>
            </a:r>
          </a:p>
        </p:txBody>
      </p:sp>
      <p:sp>
        <p:nvSpPr>
          <p:cNvPr id="35843" name="Text Box 3"/>
          <p:cNvSpPr txBox="1">
            <a:spLocks noChangeArrowheads="1"/>
          </p:cNvSpPr>
          <p:nvPr/>
        </p:nvSpPr>
        <p:spPr bwMode="auto">
          <a:xfrm>
            <a:off x="3505200" y="1600200"/>
            <a:ext cx="245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FF0000"/>
                </a:solidFill>
                <a:latin typeface="Calibri" pitchFamily="34" charset="0"/>
              </a:rPr>
              <a:t>near-infrared light</a:t>
            </a:r>
          </a:p>
        </p:txBody>
      </p:sp>
      <p:sp>
        <p:nvSpPr>
          <p:cNvPr id="35844" name="Oval 4"/>
          <p:cNvSpPr>
            <a:spLocks noChangeArrowheads="1"/>
          </p:cNvSpPr>
          <p:nvPr/>
        </p:nvSpPr>
        <p:spPr bwMode="auto">
          <a:xfrm>
            <a:off x="3394075" y="2720975"/>
            <a:ext cx="1966913" cy="1966913"/>
          </a:xfrm>
          <a:prstGeom prst="ellipse">
            <a:avLst/>
          </a:prstGeom>
          <a:solidFill>
            <a:srgbClr val="FFCC99"/>
          </a:solidFill>
          <a:ln w="9525">
            <a:solidFill>
              <a:schemeClr val="tx1"/>
            </a:solidFill>
            <a:round/>
            <a:headEnd/>
            <a:tailEnd/>
          </a:ln>
        </p:spPr>
        <p:txBody>
          <a:bodyPr wrap="none" anchor="ctr"/>
          <a:lstStyle/>
          <a:p>
            <a:pPr algn="ctr" defTabSz="914400"/>
            <a:endParaRPr lang="en-US" sz="2400">
              <a:latin typeface="Calibri" pitchFamily="34" charset="0"/>
            </a:endParaRPr>
          </a:p>
        </p:txBody>
      </p:sp>
      <p:sp>
        <p:nvSpPr>
          <p:cNvPr id="35845" name="Line 5"/>
          <p:cNvSpPr>
            <a:spLocks noChangeShapeType="1"/>
          </p:cNvSpPr>
          <p:nvPr/>
        </p:nvSpPr>
        <p:spPr bwMode="auto">
          <a:xfrm>
            <a:off x="3409950" y="2514600"/>
            <a:ext cx="349250" cy="404813"/>
          </a:xfrm>
          <a:prstGeom prst="line">
            <a:avLst/>
          </a:prstGeom>
          <a:noFill/>
          <a:ln w="76200">
            <a:solidFill>
              <a:srgbClr val="EF1F1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6" name="Line 6"/>
          <p:cNvSpPr>
            <a:spLocks noChangeShapeType="1"/>
          </p:cNvSpPr>
          <p:nvPr/>
        </p:nvSpPr>
        <p:spPr bwMode="auto">
          <a:xfrm flipV="1">
            <a:off x="3944938" y="4621213"/>
            <a:ext cx="157162" cy="460375"/>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7" name="Line 7"/>
          <p:cNvSpPr>
            <a:spLocks noChangeShapeType="1"/>
          </p:cNvSpPr>
          <p:nvPr/>
        </p:nvSpPr>
        <p:spPr bwMode="auto">
          <a:xfrm flipH="1" flipV="1">
            <a:off x="4935538" y="4516438"/>
            <a:ext cx="254000" cy="381000"/>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8" name="Line 8"/>
          <p:cNvSpPr>
            <a:spLocks noChangeShapeType="1"/>
          </p:cNvSpPr>
          <p:nvPr/>
        </p:nvSpPr>
        <p:spPr bwMode="auto">
          <a:xfrm flipH="1" flipV="1">
            <a:off x="5321300" y="3951288"/>
            <a:ext cx="427038" cy="150812"/>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9" name="Arc 9"/>
          <p:cNvSpPr>
            <a:spLocks/>
          </p:cNvSpPr>
          <p:nvPr/>
        </p:nvSpPr>
        <p:spPr bwMode="auto">
          <a:xfrm rot="1454299" flipH="1">
            <a:off x="3354388" y="2413000"/>
            <a:ext cx="784225" cy="776288"/>
          </a:xfrm>
          <a:custGeom>
            <a:avLst/>
            <a:gdLst>
              <a:gd name="T0" fmla="*/ 2147483647 w 21600"/>
              <a:gd name="T1" fmla="*/ 0 h 17905"/>
              <a:gd name="T2" fmla="*/ 2147483647 w 21600"/>
              <a:gd name="T3" fmla="*/ 2147483647 h 17905"/>
              <a:gd name="T4" fmla="*/ 0 w 21600"/>
              <a:gd name="T5" fmla="*/ 2147483647 h 17905"/>
              <a:gd name="T6" fmla="*/ 0 60000 65536"/>
              <a:gd name="T7" fmla="*/ 0 60000 65536"/>
              <a:gd name="T8" fmla="*/ 0 60000 65536"/>
              <a:gd name="T9" fmla="*/ 0 w 21600"/>
              <a:gd name="T10" fmla="*/ 0 h 17905"/>
              <a:gd name="T11" fmla="*/ 21600 w 21600"/>
              <a:gd name="T12" fmla="*/ 17905 h 17905"/>
            </a:gdLst>
            <a:ahLst/>
            <a:cxnLst>
              <a:cxn ang="T6">
                <a:pos x="T0" y="T1"/>
              </a:cxn>
              <a:cxn ang="T7">
                <a:pos x="T2" y="T3"/>
              </a:cxn>
              <a:cxn ang="T8">
                <a:pos x="T4" y="T5"/>
              </a:cxn>
            </a:cxnLst>
            <a:rect l="T9" t="T10" r="T11" b="T12"/>
            <a:pathLst>
              <a:path w="21600" h="17905" fill="none" extrusionOk="0">
                <a:moveTo>
                  <a:pt x="12081" y="0"/>
                </a:moveTo>
                <a:cubicBezTo>
                  <a:pt x="18033" y="4015"/>
                  <a:pt x="21600" y="10725"/>
                  <a:pt x="21600" y="17905"/>
                </a:cubicBezTo>
              </a:path>
              <a:path w="21600" h="17905" stroke="0" extrusionOk="0">
                <a:moveTo>
                  <a:pt x="12081" y="0"/>
                </a:moveTo>
                <a:cubicBezTo>
                  <a:pt x="18033" y="4015"/>
                  <a:pt x="21600" y="10725"/>
                  <a:pt x="21600" y="17905"/>
                </a:cubicBezTo>
                <a:lnTo>
                  <a:pt x="0" y="17905"/>
                </a:lnTo>
                <a:lnTo>
                  <a:pt x="12081" y="0"/>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0" name="Arc 10"/>
          <p:cNvSpPr>
            <a:spLocks/>
          </p:cNvSpPr>
          <p:nvPr/>
        </p:nvSpPr>
        <p:spPr bwMode="auto">
          <a:xfrm rot="1727876" flipV="1">
            <a:off x="3908425" y="3398838"/>
            <a:ext cx="1449388" cy="1736725"/>
          </a:xfrm>
          <a:custGeom>
            <a:avLst/>
            <a:gdLst>
              <a:gd name="T0" fmla="*/ 0 w 27250"/>
              <a:gd name="T1" fmla="*/ 2147483647 h 31046"/>
              <a:gd name="T2" fmla="*/ 2147483647 w 27250"/>
              <a:gd name="T3" fmla="*/ 2147483647 h 31046"/>
              <a:gd name="T4" fmla="*/ 2147483647 w 27250"/>
              <a:gd name="T5" fmla="*/ 2147483647 h 31046"/>
              <a:gd name="T6" fmla="*/ 0 60000 65536"/>
              <a:gd name="T7" fmla="*/ 0 60000 65536"/>
              <a:gd name="T8" fmla="*/ 0 60000 65536"/>
              <a:gd name="T9" fmla="*/ 0 w 27250"/>
              <a:gd name="T10" fmla="*/ 0 h 31046"/>
              <a:gd name="T11" fmla="*/ 27250 w 27250"/>
              <a:gd name="T12" fmla="*/ 31046 h 31046"/>
            </a:gdLst>
            <a:ahLst/>
            <a:cxnLst>
              <a:cxn ang="T6">
                <a:pos x="T0" y="T1"/>
              </a:cxn>
              <a:cxn ang="T7">
                <a:pos x="T2" y="T3"/>
              </a:cxn>
              <a:cxn ang="T8">
                <a:pos x="T4" y="T5"/>
              </a:cxn>
            </a:cxnLst>
            <a:rect l="T9" t="T10" r="T11" b="T12"/>
            <a:pathLst>
              <a:path w="27250" h="31046" fill="none" extrusionOk="0">
                <a:moveTo>
                  <a:pt x="0" y="752"/>
                </a:moveTo>
                <a:cubicBezTo>
                  <a:pt x="1841" y="252"/>
                  <a:pt x="3741" y="-1"/>
                  <a:pt x="5650" y="0"/>
                </a:cubicBezTo>
                <a:cubicBezTo>
                  <a:pt x="17579" y="0"/>
                  <a:pt x="27250" y="9670"/>
                  <a:pt x="27250" y="21600"/>
                </a:cubicBezTo>
                <a:cubicBezTo>
                  <a:pt x="27250" y="24872"/>
                  <a:pt x="26506" y="28102"/>
                  <a:pt x="25075" y="31046"/>
                </a:cubicBezTo>
              </a:path>
              <a:path w="27250" h="31046" stroke="0" extrusionOk="0">
                <a:moveTo>
                  <a:pt x="0" y="752"/>
                </a:moveTo>
                <a:cubicBezTo>
                  <a:pt x="1841" y="252"/>
                  <a:pt x="3741" y="-1"/>
                  <a:pt x="5650" y="0"/>
                </a:cubicBezTo>
                <a:cubicBezTo>
                  <a:pt x="17579" y="0"/>
                  <a:pt x="27250" y="9670"/>
                  <a:pt x="27250" y="21600"/>
                </a:cubicBezTo>
                <a:cubicBezTo>
                  <a:pt x="27250" y="24872"/>
                  <a:pt x="26506" y="28102"/>
                  <a:pt x="25075" y="31046"/>
                </a:cubicBezTo>
                <a:lnTo>
                  <a:pt x="5650" y="21600"/>
                </a:lnTo>
                <a:lnTo>
                  <a:pt x="0" y="752"/>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35851" name="Text Box 11"/>
          <p:cNvSpPr txBox="1">
            <a:spLocks noChangeArrowheads="1"/>
          </p:cNvSpPr>
          <p:nvPr/>
        </p:nvSpPr>
        <p:spPr bwMode="auto">
          <a:xfrm>
            <a:off x="5032375" y="4805363"/>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chemeClr val="accent2"/>
                </a:solidFill>
                <a:latin typeface="Times" pitchFamily="84" charset="0"/>
              </a:rPr>
              <a:t>detectors</a:t>
            </a:r>
          </a:p>
        </p:txBody>
      </p:sp>
      <p:sp>
        <p:nvSpPr>
          <p:cNvPr id="35852" name="Text Box 12"/>
          <p:cNvSpPr txBox="1">
            <a:spLocks noChangeArrowheads="1"/>
          </p:cNvSpPr>
          <p:nvPr/>
        </p:nvSpPr>
        <p:spPr bwMode="auto">
          <a:xfrm>
            <a:off x="2611438" y="2093913"/>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EF1F1D"/>
                </a:solidFill>
                <a:latin typeface="Times" pitchFamily="84" charset="0"/>
              </a:rPr>
              <a:t>sources</a:t>
            </a:r>
          </a:p>
        </p:txBody>
      </p:sp>
      <p:sp>
        <p:nvSpPr>
          <p:cNvPr id="35853" name="Text Box 13"/>
          <p:cNvSpPr txBox="1">
            <a:spLocks noChangeArrowheads="1"/>
          </p:cNvSpPr>
          <p:nvPr/>
        </p:nvSpPr>
        <p:spPr bwMode="auto">
          <a:xfrm>
            <a:off x="877888" y="5351463"/>
            <a:ext cx="7389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a:r>
              <a:rPr lang="en-US" sz="2400">
                <a:latin typeface="Times" pitchFamily="84" charset="0"/>
              </a:rPr>
              <a:t>scattering &gt;&gt; absorption </a:t>
            </a:r>
            <a:r>
              <a:rPr lang="en-US" sz="2400">
                <a:latin typeface="Times" pitchFamily="84" charset="0"/>
                <a:sym typeface="Symbol" pitchFamily="18" charset="2"/>
              </a:rPr>
              <a:t> broad probability of paths</a:t>
            </a:r>
          </a:p>
          <a:p>
            <a:pPr algn="ctr" defTabSz="914400"/>
            <a:r>
              <a:rPr lang="en-US" sz="2400">
                <a:latin typeface="Times" pitchFamily="84" charset="0"/>
                <a:sym typeface="Symbol" pitchFamily="18" charset="2"/>
              </a:rPr>
              <a:t>		</a:t>
            </a:r>
          </a:p>
        </p:txBody>
      </p:sp>
      <p:sp>
        <p:nvSpPr>
          <p:cNvPr id="35854" name="AutoShape 14"/>
          <p:cNvSpPr>
            <a:spLocks noChangeArrowheads="1"/>
          </p:cNvSpPr>
          <p:nvPr/>
        </p:nvSpPr>
        <p:spPr bwMode="auto">
          <a:xfrm>
            <a:off x="5681663" y="3009900"/>
            <a:ext cx="581025" cy="504825"/>
          </a:xfrm>
          <a:prstGeom prst="rightArrow">
            <a:avLst>
              <a:gd name="adj1" fmla="val 50000"/>
              <a:gd name="adj2" fmla="val 28774"/>
            </a:avLst>
          </a:prstGeom>
          <a:solidFill>
            <a:schemeClr val="hlink"/>
          </a:solidFill>
          <a:ln w="9525">
            <a:solidFill>
              <a:schemeClr val="tx1"/>
            </a:solidFill>
            <a:miter lim="800000"/>
            <a:headEnd/>
            <a:tailEnd/>
          </a:ln>
        </p:spPr>
        <p:txBody>
          <a:bodyPr wrap="none" anchor="ctr"/>
          <a:lstStyle/>
          <a:p>
            <a:pPr algn="ctr" defTabSz="914400"/>
            <a:endParaRPr lang="en-US" sz="2400">
              <a:latin typeface="Calibri" pitchFamily="34" charset="0"/>
            </a:endParaRPr>
          </a:p>
        </p:txBody>
      </p:sp>
      <p:pic>
        <p:nvPicPr>
          <p:cNvPr id="35855" name="Picture 16" descr="arm_scat_b"/>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742113" y="2719388"/>
            <a:ext cx="1792287" cy="1836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7" descr="arm_photo1"/>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341313" y="3011488"/>
            <a:ext cx="2516187" cy="177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Oval 18"/>
          <p:cNvSpPr>
            <a:spLocks noChangeArrowheads="1"/>
          </p:cNvSpPr>
          <p:nvPr/>
        </p:nvSpPr>
        <p:spPr bwMode="auto">
          <a:xfrm rot="-3461052">
            <a:off x="4171950" y="2559050"/>
            <a:ext cx="736600" cy="1835150"/>
          </a:xfrm>
          <a:prstGeom prst="ellipse">
            <a:avLst/>
          </a:prstGeom>
          <a:solidFill>
            <a:srgbClr val="FF7C80"/>
          </a:solidFill>
          <a:ln w="9525">
            <a:solidFill>
              <a:schemeClr val="tx1"/>
            </a:solidFill>
            <a:prstDash val="dash"/>
            <a:round/>
            <a:headEnd/>
            <a:tailEnd/>
          </a:ln>
        </p:spPr>
        <p:txBody>
          <a:bodyPr vert="eaVert" wrap="none" anchor="ctr"/>
          <a:lstStyle/>
          <a:p>
            <a:pPr algn="ctr" defTabSz="914400"/>
            <a:endParaRPr lang="en-US" sz="2400">
              <a:latin typeface="Calibri" pitchFamily="34" charset="0"/>
            </a:endParaRPr>
          </a:p>
        </p:txBody>
      </p:sp>
      <p:sp>
        <p:nvSpPr>
          <p:cNvPr id="35858" name="Oval 19"/>
          <p:cNvSpPr>
            <a:spLocks noChangeArrowheads="1"/>
          </p:cNvSpPr>
          <p:nvPr/>
        </p:nvSpPr>
        <p:spPr bwMode="auto">
          <a:xfrm rot="-2183870">
            <a:off x="3976688" y="2755900"/>
            <a:ext cx="736600" cy="1947863"/>
          </a:xfrm>
          <a:prstGeom prst="ellipse">
            <a:avLst/>
          </a:prstGeom>
          <a:solidFill>
            <a:srgbClr val="EF1F1D"/>
          </a:solidFill>
          <a:ln w="9525">
            <a:solidFill>
              <a:schemeClr val="tx1"/>
            </a:solidFill>
            <a:prstDash val="dash"/>
            <a:round/>
            <a:headEnd/>
            <a:tailEnd/>
          </a:ln>
        </p:spPr>
        <p:txBody>
          <a:bodyPr wrap="none" anchor="ctr"/>
          <a:lstStyle/>
          <a:p>
            <a:pPr algn="ctr" defTabSz="914400"/>
            <a:endParaRPr lang="en-US" sz="2400">
              <a:latin typeface="Calibri" pitchFamily="34" charset="0"/>
            </a:endParaRPr>
          </a:p>
        </p:txBody>
      </p:sp>
      <p:sp>
        <p:nvSpPr>
          <p:cNvPr id="35859" name="Oval 20"/>
          <p:cNvSpPr>
            <a:spLocks noChangeArrowheads="1"/>
          </p:cNvSpPr>
          <p:nvPr/>
        </p:nvSpPr>
        <p:spPr bwMode="auto">
          <a:xfrm rot="-752747">
            <a:off x="3600450" y="2925763"/>
            <a:ext cx="731838" cy="1704975"/>
          </a:xfrm>
          <a:prstGeom prst="ellipse">
            <a:avLst/>
          </a:prstGeom>
          <a:solidFill>
            <a:srgbClr val="99CCFF"/>
          </a:solidFill>
          <a:ln w="9525">
            <a:solidFill>
              <a:schemeClr val="tx1"/>
            </a:solidFill>
            <a:prstDash val="dash"/>
            <a:round/>
            <a:headEnd/>
            <a:tailEnd/>
          </a:ln>
        </p:spPr>
        <p:txBody>
          <a:bodyPr wrap="none" anchor="ctr"/>
          <a:lstStyle/>
          <a:p>
            <a:pPr algn="ctr" defTabSz="914400"/>
            <a:endParaRPr lang="en-US" sz="2400">
              <a:latin typeface="Calibri" pitchFamily="34" charset="0"/>
            </a:endParaRPr>
          </a:p>
        </p:txBody>
      </p:sp>
      <p:sp>
        <p:nvSpPr>
          <p:cNvPr id="35860" name="AutoShape 21"/>
          <p:cNvSpPr>
            <a:spLocks noChangeArrowheads="1"/>
          </p:cNvSpPr>
          <p:nvPr/>
        </p:nvSpPr>
        <p:spPr bwMode="auto">
          <a:xfrm rot="-5525835">
            <a:off x="3961607" y="2697956"/>
            <a:ext cx="685800" cy="1036637"/>
          </a:xfrm>
          <a:prstGeom prst="moon">
            <a:avLst>
              <a:gd name="adj" fmla="val 74463"/>
            </a:avLst>
          </a:prstGeom>
          <a:solidFill>
            <a:schemeClr val="folHlink"/>
          </a:solidFill>
          <a:ln w="9525">
            <a:solidFill>
              <a:schemeClr val="tx1"/>
            </a:solidFill>
            <a:prstDash val="dash"/>
            <a:miter lim="800000"/>
            <a:headEnd/>
            <a:tailEnd/>
          </a:ln>
        </p:spPr>
        <p:txBody>
          <a:bodyPr vert="eaVert" wrap="none" anchor="ctr"/>
          <a:lstStyle/>
          <a:p>
            <a:pPr algn="ctr" defTabSz="914400"/>
            <a:endParaRPr lang="en-US" sz="2400">
              <a:latin typeface="Calibri" pitchFamily="34" charset="0"/>
            </a:endParaRPr>
          </a:p>
        </p:txBody>
      </p:sp>
      <p:sp>
        <p:nvSpPr>
          <p:cNvPr id="35861" name="Oval 22"/>
          <p:cNvSpPr>
            <a:spLocks noChangeArrowheads="1"/>
          </p:cNvSpPr>
          <p:nvPr/>
        </p:nvSpPr>
        <p:spPr bwMode="auto">
          <a:xfrm>
            <a:off x="4076700" y="3128963"/>
            <a:ext cx="460375" cy="468312"/>
          </a:xfrm>
          <a:prstGeom prst="ellipse">
            <a:avLst/>
          </a:prstGeom>
          <a:solidFill>
            <a:schemeClr val="tx2"/>
          </a:solidFill>
          <a:ln w="9525">
            <a:solidFill>
              <a:schemeClr val="tx1"/>
            </a:solidFill>
            <a:round/>
            <a:headEnd/>
            <a:tailEnd/>
          </a:ln>
        </p:spPr>
        <p:txBody>
          <a:bodyPr wrap="none" anchor="ctr"/>
          <a:lstStyle/>
          <a:p>
            <a:pPr algn="ctr" defTabSz="914400" eaLnBrk="0" hangingPunct="0"/>
            <a:endParaRPr lang="en-US" sz="2400">
              <a:solidFill>
                <a:schemeClr val="tx2"/>
              </a:solidFill>
              <a:latin typeface="Times" pitchFamily="84" charset="0"/>
            </a:endParaRPr>
          </a:p>
        </p:txBody>
      </p:sp>
      <p:sp>
        <p:nvSpPr>
          <p:cNvPr id="35862" name="Line 23"/>
          <p:cNvSpPr>
            <a:spLocks noChangeShapeType="1"/>
          </p:cNvSpPr>
          <p:nvPr/>
        </p:nvSpPr>
        <p:spPr bwMode="auto">
          <a:xfrm flipH="1">
            <a:off x="4826000" y="2444750"/>
            <a:ext cx="131763" cy="382588"/>
          </a:xfrm>
          <a:prstGeom prst="line">
            <a:avLst/>
          </a:prstGeom>
          <a:noFill/>
          <a:ln w="762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63" name="Rectangle 24"/>
          <p:cNvSpPr>
            <a:spLocks noChangeArrowheads="1"/>
          </p:cNvSpPr>
          <p:nvPr/>
        </p:nvSpPr>
        <p:spPr bwMode="auto">
          <a:xfrm>
            <a:off x="2495550" y="6553200"/>
            <a:ext cx="434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hangingPunct="0"/>
            <a:r>
              <a:rPr lang="en-US" sz="1400">
                <a:latin typeface="Calibri" pitchFamily="34" charset="0"/>
              </a:rPr>
              <a:t>http://www.medphys.ucl.ac.uk/research/borg/index.htm</a:t>
            </a:r>
          </a:p>
        </p:txBody>
      </p:sp>
      <p:sp>
        <p:nvSpPr>
          <p:cNvPr id="35864" name="Text Box 25"/>
          <p:cNvSpPr txBox="1">
            <a:spLocks noChangeArrowheads="1"/>
          </p:cNvSpPr>
          <p:nvPr/>
        </p:nvSpPr>
        <p:spPr bwMode="auto">
          <a:xfrm>
            <a:off x="5351463" y="6248400"/>
            <a:ext cx="264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a:t>(courtesy F. Bevilacqua)</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Diffuse Optical Imaging (Phantom)</a:t>
            </a:r>
          </a:p>
        </p:txBody>
      </p:sp>
      <p:sp>
        <p:nvSpPr>
          <p:cNvPr id="37891" name="Rectangle 3"/>
          <p:cNvSpPr>
            <a:spLocks noChangeArrowheads="1"/>
          </p:cNvSpPr>
          <p:nvPr/>
        </p:nvSpPr>
        <p:spPr bwMode="auto">
          <a:xfrm>
            <a:off x="0" y="1182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2400"/>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557338"/>
            <a:ext cx="45847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3390900" y="6583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a:latin typeface="Calibri" pitchFamily="34" charset="0"/>
              </a:rPr>
              <a:t>Konecky et al. 2008, Optics Express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4"/>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Spectroscopy in Biological Tissue</a:t>
            </a:r>
          </a:p>
        </p:txBody>
      </p:sp>
      <p:sp>
        <p:nvSpPr>
          <p:cNvPr id="38915" name="Line 4"/>
          <p:cNvSpPr>
            <a:spLocks noChangeShapeType="1"/>
          </p:cNvSpPr>
          <p:nvPr/>
        </p:nvSpPr>
        <p:spPr bwMode="auto">
          <a:xfrm>
            <a:off x="3028950" y="2054225"/>
            <a:ext cx="442913"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16" name="Text Box 5"/>
          <p:cNvSpPr txBox="1">
            <a:spLocks noChangeArrowheads="1"/>
          </p:cNvSpPr>
          <p:nvPr/>
        </p:nvSpPr>
        <p:spPr bwMode="auto">
          <a:xfrm>
            <a:off x="3451225" y="1885950"/>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a:t>DNA</a:t>
            </a:r>
          </a:p>
        </p:txBody>
      </p:sp>
      <p:sp>
        <p:nvSpPr>
          <p:cNvPr id="38917" name="Text Box 6"/>
          <p:cNvSpPr txBox="1">
            <a:spLocks noChangeArrowheads="1"/>
          </p:cNvSpPr>
          <p:nvPr/>
        </p:nvSpPr>
        <p:spPr bwMode="auto">
          <a:xfrm>
            <a:off x="185738" y="6542088"/>
            <a:ext cx="7643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a:t>courtesy V. Venugopalan, http://www.osa.org/meetings/archives/2004/BIOMED/program/#educ</a:t>
            </a:r>
          </a:p>
        </p:txBody>
      </p:sp>
      <p:sp>
        <p:nvSpPr>
          <p:cNvPr id="38918" name="Rectangle 10"/>
          <p:cNvSpPr>
            <a:spLocks noChangeArrowheads="1"/>
          </p:cNvSpPr>
          <p:nvPr/>
        </p:nvSpPr>
        <p:spPr bwMode="auto">
          <a:xfrm>
            <a:off x="4500563" y="1514475"/>
            <a:ext cx="842962"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pPr algn="ctr" defTabSz="914400"/>
            <a:endParaRPr lang="en-US" sz="2400">
              <a:latin typeface="Calibri" pitchFamily="34" charset="0"/>
            </a:endParaRPr>
          </a:p>
        </p:txBody>
      </p:sp>
      <p:sp>
        <p:nvSpPr>
          <p:cNvPr id="38919" name="Rectangle 11"/>
          <p:cNvSpPr>
            <a:spLocks noChangeArrowheads="1"/>
          </p:cNvSpPr>
          <p:nvPr/>
        </p:nvSpPr>
        <p:spPr bwMode="auto">
          <a:xfrm>
            <a:off x="4486275" y="1514475"/>
            <a:ext cx="985838"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pPr algn="ctr" defTabSz="914400"/>
            <a:endParaRPr lang="en-US" sz="2400">
              <a:latin typeface="Calibri" pitchFamily="34" charset="0"/>
            </a:endParaRPr>
          </a:p>
        </p:txBody>
      </p:sp>
      <p:pic>
        <p:nvPicPr>
          <p:cNvPr id="38920" name="Picture 3"/>
          <p:cNvPicPr>
            <a:picLocks noChangeAspect="1" noChangeArrowheads="1"/>
          </p:cNvPicPr>
          <p:nvPr/>
        </p:nvPicPr>
        <p:blipFill>
          <a:blip r:embed="rId3">
            <a:extLst>
              <a:ext uri="{28A0092B-C50C-407E-A947-70E740481C1C}">
                <a14:useLocalDpi xmlns:a14="http://schemas.microsoft.com/office/drawing/2010/main" val="0"/>
              </a:ext>
            </a:extLst>
          </a:blip>
          <a:srcRect l="18010" t="10155" r="15051" b="29800"/>
          <a:stretch>
            <a:fillRect/>
          </a:stretch>
        </p:blipFill>
        <p:spPr bwMode="auto">
          <a:xfrm>
            <a:off x="933450" y="1600200"/>
            <a:ext cx="676275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8921" name="Rectangle 12"/>
          <p:cNvSpPr>
            <a:spLocks noChangeArrowheads="1"/>
          </p:cNvSpPr>
          <p:nvPr/>
        </p:nvSpPr>
        <p:spPr bwMode="auto">
          <a:xfrm>
            <a:off x="4165600" y="1849438"/>
            <a:ext cx="857250" cy="3863975"/>
          </a:xfrm>
          <a:prstGeom prst="rect">
            <a:avLst/>
          </a:prstGeom>
          <a:solidFill>
            <a:srgbClr val="CCFFFF">
              <a:alpha val="50195"/>
            </a:srgbClr>
          </a:solidFill>
          <a:ln w="38100">
            <a:solidFill>
              <a:srgbClr val="3333CC"/>
            </a:solidFill>
            <a:miter lim="800000"/>
            <a:headEnd/>
            <a:tailEnd/>
          </a:ln>
        </p:spPr>
        <p:txBody>
          <a:bodyPr anchor="ctr"/>
          <a:lstStyle/>
          <a:p>
            <a:pPr algn="ctr" defTabSz="914400"/>
            <a:endParaRPr lang="en-US">
              <a:latin typeface="Verdana" pitchFamily="34" charset="0"/>
            </a:endParaRPr>
          </a:p>
        </p:txBody>
      </p:sp>
      <p:sp>
        <p:nvSpPr>
          <p:cNvPr id="38922" name="Text Box 13"/>
          <p:cNvSpPr txBox="1">
            <a:spLocks noChangeArrowheads="1"/>
          </p:cNvSpPr>
          <p:nvPr/>
        </p:nvSpPr>
        <p:spPr bwMode="auto">
          <a:xfrm rot="-5400000">
            <a:off x="4112418" y="2424907"/>
            <a:ext cx="1255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a:solidFill>
                  <a:srgbClr val="FF0000"/>
                </a:solidFill>
                <a:latin typeface="Verdana" pitchFamily="34" charset="0"/>
              </a:rPr>
              <a:t>biological</a:t>
            </a:r>
            <a:br>
              <a:rPr lang="en-US">
                <a:solidFill>
                  <a:srgbClr val="FF0000"/>
                </a:solidFill>
                <a:latin typeface="Verdana" pitchFamily="34" charset="0"/>
              </a:rPr>
            </a:br>
            <a:r>
              <a:rPr lang="en-US">
                <a:solidFill>
                  <a:srgbClr val="FF0000"/>
                </a:solidFill>
                <a:latin typeface="Verdana" pitchFamily="34" charset="0"/>
              </a:rPr>
              <a:t>window</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
          <p:cNvSpPr>
            <a:spLocks noChangeArrowheads="1"/>
          </p:cNvSpPr>
          <p:nvPr/>
        </p:nvSpPr>
        <p:spPr bwMode="auto">
          <a:xfrm>
            <a:off x="762000" y="1484313"/>
            <a:ext cx="7315200" cy="4573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sz="2400">
              <a:latin typeface="Calibri" pitchFamily="34" charset="0"/>
            </a:endParaRPr>
          </a:p>
        </p:txBody>
      </p:sp>
      <p:sp>
        <p:nvSpPr>
          <p:cNvPr id="39939"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Important Near-IR Absorbers</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84313"/>
            <a:ext cx="6097588"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4"/>
          <p:cNvSpPr txBox="1">
            <a:spLocks noChangeArrowheads="1"/>
          </p:cNvSpPr>
          <p:nvPr/>
        </p:nvSpPr>
        <p:spPr bwMode="auto">
          <a:xfrm>
            <a:off x="6705600" y="4114800"/>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33CC33"/>
                </a:solidFill>
                <a:latin typeface="Calibri" pitchFamily="34" charset="0"/>
              </a:rPr>
              <a:t>0.3 g/cm</a:t>
            </a:r>
            <a:r>
              <a:rPr lang="en-US" sz="2400" baseline="30000">
                <a:solidFill>
                  <a:srgbClr val="33CC33"/>
                </a:solidFill>
                <a:latin typeface="Calibri" pitchFamily="34" charset="0"/>
              </a:rPr>
              <a:t>3</a:t>
            </a:r>
            <a:endParaRPr lang="en-US" sz="2400">
              <a:solidFill>
                <a:srgbClr val="33CC33"/>
              </a:solidFill>
              <a:latin typeface="Calibri" pitchFamily="34" charset="0"/>
            </a:endParaRPr>
          </a:p>
          <a:p>
            <a:pPr defTabSz="914400"/>
            <a:r>
              <a:rPr lang="en-US" sz="2400">
                <a:solidFill>
                  <a:srgbClr val="33CC33"/>
                </a:solidFill>
                <a:latin typeface="Calibri" pitchFamily="34" charset="0"/>
              </a:rPr>
              <a:t>fat</a:t>
            </a:r>
          </a:p>
        </p:txBody>
      </p:sp>
      <p:sp>
        <p:nvSpPr>
          <p:cNvPr id="39942" name="Text Box 5"/>
          <p:cNvSpPr txBox="1">
            <a:spLocks noChangeArrowheads="1"/>
          </p:cNvSpPr>
          <p:nvPr/>
        </p:nvSpPr>
        <p:spPr bwMode="auto">
          <a:xfrm>
            <a:off x="5867400" y="1676400"/>
            <a:ext cx="908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latin typeface="Calibri" pitchFamily="34" charset="0"/>
              </a:rPr>
              <a:t>19 M </a:t>
            </a:r>
          </a:p>
          <a:p>
            <a:pPr defTabSz="914400"/>
            <a:r>
              <a:rPr lang="en-US" sz="2400">
                <a:latin typeface="Calibri" pitchFamily="34" charset="0"/>
              </a:rPr>
              <a:t>water</a:t>
            </a:r>
          </a:p>
        </p:txBody>
      </p:sp>
      <p:sp>
        <p:nvSpPr>
          <p:cNvPr id="39943" name="Text Box 6"/>
          <p:cNvSpPr txBox="1">
            <a:spLocks noChangeArrowheads="1"/>
          </p:cNvSpPr>
          <p:nvPr/>
        </p:nvSpPr>
        <p:spPr bwMode="auto">
          <a:xfrm>
            <a:off x="2592388" y="3389313"/>
            <a:ext cx="148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chemeClr val="hlink"/>
                </a:solidFill>
                <a:latin typeface="Calibri" pitchFamily="34" charset="0"/>
              </a:rPr>
              <a:t> 11mM Hb</a:t>
            </a:r>
          </a:p>
        </p:txBody>
      </p:sp>
      <p:sp>
        <p:nvSpPr>
          <p:cNvPr id="39944" name="Text Box 7"/>
          <p:cNvSpPr txBox="1">
            <a:spLocks noChangeArrowheads="1"/>
          </p:cNvSpPr>
          <p:nvPr/>
        </p:nvSpPr>
        <p:spPr bwMode="auto">
          <a:xfrm>
            <a:off x="4192588" y="2551113"/>
            <a:ext cx="1787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2400">
                <a:solidFill>
                  <a:srgbClr val="FF3300"/>
                </a:solidFill>
                <a:latin typeface="Calibri" pitchFamily="34" charset="0"/>
              </a:rPr>
              <a:t>32 mM HbO</a:t>
            </a:r>
            <a:r>
              <a:rPr lang="en-US" sz="2400" baseline="-25000">
                <a:solidFill>
                  <a:srgbClr val="FF3300"/>
                </a:solidFill>
                <a:latin typeface="Calibri" pitchFamily="34" charset="0"/>
              </a:rPr>
              <a:t>2</a:t>
            </a:r>
            <a:endParaRPr lang="en-US" sz="2400">
              <a:solidFill>
                <a:srgbClr val="FF3300"/>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What is He Thinking?</a:t>
            </a:r>
          </a:p>
        </p:txBody>
      </p:sp>
      <p:pic>
        <p:nvPicPr>
          <p:cNvPr id="40963" name="Picture 3" descr="DSCF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600200"/>
            <a:ext cx="60975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Response to Visual Stimulation</a:t>
            </a:r>
          </a:p>
        </p:txBody>
      </p:sp>
      <p:pic>
        <p:nvPicPr>
          <p:cNvPr id="419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524000"/>
            <a:ext cx="64389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8"/>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Brain Monitoring System Layout</a:t>
            </a:r>
          </a:p>
        </p:txBody>
      </p:sp>
      <p:cxnSp>
        <p:nvCxnSpPr>
          <p:cNvPr id="43011" name="AutoShape 2"/>
          <p:cNvCxnSpPr>
            <a:cxnSpLocks noChangeShapeType="1"/>
            <a:stCxn id="43044" idx="2"/>
            <a:endCxn id="43030" idx="6"/>
          </p:cNvCxnSpPr>
          <p:nvPr/>
        </p:nvCxnSpPr>
        <p:spPr bwMode="auto">
          <a:xfrm rot="10800000" flipH="1">
            <a:off x="2151063" y="1776413"/>
            <a:ext cx="5221287" cy="560387"/>
          </a:xfrm>
          <a:prstGeom prst="bentConnector3">
            <a:avLst>
              <a:gd name="adj1" fmla="val -25046"/>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12" name="AutoShape 3"/>
          <p:cNvCxnSpPr>
            <a:cxnSpLocks noChangeShapeType="1"/>
            <a:stCxn id="43045" idx="2"/>
            <a:endCxn id="43030" idx="6"/>
          </p:cNvCxnSpPr>
          <p:nvPr/>
        </p:nvCxnSpPr>
        <p:spPr bwMode="auto">
          <a:xfrm rot="10800000" flipH="1">
            <a:off x="2151063" y="1776413"/>
            <a:ext cx="5221287" cy="847725"/>
          </a:xfrm>
          <a:prstGeom prst="bentConnector3">
            <a:avLst>
              <a:gd name="adj1" fmla="val -2516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13" name="AutoShape 4"/>
          <p:cNvCxnSpPr>
            <a:cxnSpLocks noChangeShapeType="1"/>
            <a:stCxn id="43025" idx="2"/>
            <a:endCxn id="43030" idx="6"/>
          </p:cNvCxnSpPr>
          <p:nvPr/>
        </p:nvCxnSpPr>
        <p:spPr bwMode="auto">
          <a:xfrm rot="10800000" flipH="1">
            <a:off x="2163763" y="1776413"/>
            <a:ext cx="5208587" cy="1784350"/>
          </a:xfrm>
          <a:prstGeom prst="bentConnector3">
            <a:avLst>
              <a:gd name="adj1" fmla="val -2545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14" name="AutoShape 5"/>
          <p:cNvCxnSpPr>
            <a:cxnSpLocks noChangeShapeType="1"/>
            <a:stCxn id="43026" idx="2"/>
            <a:endCxn id="43030" idx="6"/>
          </p:cNvCxnSpPr>
          <p:nvPr/>
        </p:nvCxnSpPr>
        <p:spPr bwMode="auto">
          <a:xfrm rot="10800000" flipH="1">
            <a:off x="2165350" y="1776413"/>
            <a:ext cx="5207000" cy="2071687"/>
          </a:xfrm>
          <a:prstGeom prst="bentConnector3">
            <a:avLst>
              <a:gd name="adj1" fmla="val -25579"/>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43015" name="Rectangle 6"/>
          <p:cNvSpPr>
            <a:spLocks noChangeArrowheads="1"/>
          </p:cNvSpPr>
          <p:nvPr/>
        </p:nvSpPr>
        <p:spPr bwMode="auto">
          <a:xfrm>
            <a:off x="6915150" y="5716588"/>
            <a:ext cx="684213" cy="206375"/>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far</a:t>
            </a:r>
          </a:p>
        </p:txBody>
      </p:sp>
      <p:sp>
        <p:nvSpPr>
          <p:cNvPr id="43016" name="Rectangle 7"/>
          <p:cNvSpPr>
            <a:spLocks noChangeArrowheads="1"/>
          </p:cNvSpPr>
          <p:nvPr/>
        </p:nvSpPr>
        <p:spPr bwMode="auto">
          <a:xfrm>
            <a:off x="6919913" y="5451475"/>
            <a:ext cx="682625" cy="204788"/>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far</a:t>
            </a:r>
          </a:p>
        </p:txBody>
      </p:sp>
      <p:sp>
        <p:nvSpPr>
          <p:cNvPr id="43017" name="Rectangle 8"/>
          <p:cNvSpPr>
            <a:spLocks noChangeArrowheads="1"/>
          </p:cNvSpPr>
          <p:nvPr/>
        </p:nvSpPr>
        <p:spPr bwMode="auto">
          <a:xfrm>
            <a:off x="6919913" y="5167313"/>
            <a:ext cx="682625" cy="206375"/>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far</a:t>
            </a:r>
          </a:p>
        </p:txBody>
      </p:sp>
      <p:sp>
        <p:nvSpPr>
          <p:cNvPr id="43018" name="Rectangle 9"/>
          <p:cNvSpPr>
            <a:spLocks noChangeArrowheads="1"/>
          </p:cNvSpPr>
          <p:nvPr/>
        </p:nvSpPr>
        <p:spPr bwMode="auto">
          <a:xfrm>
            <a:off x="6924675" y="4902200"/>
            <a:ext cx="682625" cy="206375"/>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far</a:t>
            </a:r>
          </a:p>
        </p:txBody>
      </p:sp>
      <p:sp>
        <p:nvSpPr>
          <p:cNvPr id="43019" name="Rectangle 10"/>
          <p:cNvSpPr>
            <a:spLocks noChangeArrowheads="1"/>
          </p:cNvSpPr>
          <p:nvPr/>
        </p:nvSpPr>
        <p:spPr bwMode="auto">
          <a:xfrm>
            <a:off x="6915150" y="4614863"/>
            <a:ext cx="684213" cy="204787"/>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far</a:t>
            </a:r>
          </a:p>
        </p:txBody>
      </p:sp>
      <p:sp>
        <p:nvSpPr>
          <p:cNvPr id="43020" name="Rectangle 11"/>
          <p:cNvSpPr>
            <a:spLocks noChangeArrowheads="1"/>
          </p:cNvSpPr>
          <p:nvPr/>
        </p:nvSpPr>
        <p:spPr bwMode="auto">
          <a:xfrm>
            <a:off x="6919913" y="4349750"/>
            <a:ext cx="682625" cy="204788"/>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far</a:t>
            </a:r>
          </a:p>
        </p:txBody>
      </p:sp>
      <p:sp>
        <p:nvSpPr>
          <p:cNvPr id="43021" name="Rectangle 12"/>
          <p:cNvSpPr>
            <a:spLocks noChangeArrowheads="1"/>
          </p:cNvSpPr>
          <p:nvPr/>
        </p:nvSpPr>
        <p:spPr bwMode="auto">
          <a:xfrm>
            <a:off x="4035425" y="6054725"/>
            <a:ext cx="1373188" cy="374650"/>
          </a:xfrm>
          <a:prstGeom prst="rect">
            <a:avLst/>
          </a:prstGeom>
          <a:solidFill>
            <a:srgbClr val="C6FCA2"/>
          </a:solidFill>
          <a:ln w="9525">
            <a:miter lim="800000"/>
            <a:headEnd/>
            <a:tailEnd/>
          </a:ln>
          <a:scene3d>
            <a:camera prst="legacyObliqueTopLeft">
              <a:rot lat="300000" lon="0" rev="0"/>
            </a:camera>
            <a:lightRig rig="legacyFlat3" dir="r"/>
          </a:scene3d>
          <a:sp3d extrusionH="887400" prstMaterial="legacyMatte">
            <a:bevelT w="13500" h="13500" prst="angle"/>
            <a:bevelB w="13500" h="13500" prst="angle"/>
            <a:extrusionClr>
              <a:srgbClr val="C6FCA2"/>
            </a:extrusionClr>
          </a:sp3d>
        </p:spPr>
        <p:txBody>
          <a:bodyPr wrap="none" anchor="ctr">
            <a:flatTx/>
          </a:bodyPr>
          <a:lstStyle/>
          <a:p>
            <a:pPr algn="ctr" defTabSz="914400"/>
            <a:r>
              <a:rPr lang="en-US" sz="1600"/>
              <a:t>Sample</a:t>
            </a:r>
          </a:p>
        </p:txBody>
      </p:sp>
      <p:sp>
        <p:nvSpPr>
          <p:cNvPr id="43022" name="Rectangle 13"/>
          <p:cNvSpPr>
            <a:spLocks noChangeArrowheads="1"/>
          </p:cNvSpPr>
          <p:nvPr/>
        </p:nvSpPr>
        <p:spPr bwMode="auto">
          <a:xfrm>
            <a:off x="4041775" y="5916613"/>
            <a:ext cx="1371600" cy="187325"/>
          </a:xfrm>
          <a:prstGeom prst="rect">
            <a:avLst/>
          </a:prstGeom>
          <a:solidFill>
            <a:srgbClr val="D5FFFF">
              <a:alpha val="96861"/>
            </a:srgbClr>
          </a:solidFill>
          <a:ln w="9525">
            <a:miter lim="800000"/>
            <a:headEnd/>
            <a:tailEnd/>
          </a:ln>
          <a:scene3d>
            <a:camera prst="legacyObliqueTopLeft"/>
            <a:lightRig rig="legacyFlat3" dir="r"/>
          </a:scene3d>
          <a:sp3d extrusionH="887400" prstMaterial="legacyMatte">
            <a:bevelT w="13500" h="13500" prst="angle"/>
            <a:bevelB w="13500" h="13500" prst="angle"/>
            <a:extrusionClr>
              <a:srgbClr val="D5FFFF"/>
            </a:extrusionClr>
          </a:sp3d>
        </p:spPr>
        <p:txBody>
          <a:bodyPr wrap="none" anchor="ctr">
            <a:flatTx/>
          </a:bodyPr>
          <a:lstStyle/>
          <a:p>
            <a:pPr algn="ctr" defTabSz="914400"/>
            <a:endParaRPr lang="en-US" sz="1600"/>
          </a:p>
        </p:txBody>
      </p:sp>
      <p:sp>
        <p:nvSpPr>
          <p:cNvPr id="43023" name="Rectangle 14"/>
          <p:cNvSpPr>
            <a:spLocks noChangeArrowheads="1"/>
          </p:cNvSpPr>
          <p:nvPr/>
        </p:nvSpPr>
        <p:spPr bwMode="auto">
          <a:xfrm>
            <a:off x="6919913" y="4065588"/>
            <a:ext cx="682625" cy="206375"/>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near</a:t>
            </a:r>
          </a:p>
        </p:txBody>
      </p:sp>
      <p:sp>
        <p:nvSpPr>
          <p:cNvPr id="43024" name="Rectangle 15"/>
          <p:cNvSpPr>
            <a:spLocks noChangeArrowheads="1"/>
          </p:cNvSpPr>
          <p:nvPr/>
        </p:nvSpPr>
        <p:spPr bwMode="auto">
          <a:xfrm>
            <a:off x="6924675" y="3800475"/>
            <a:ext cx="682625" cy="204788"/>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r>
              <a:rPr lang="en-US" sz="1600"/>
              <a:t>near</a:t>
            </a:r>
          </a:p>
        </p:txBody>
      </p:sp>
      <p:sp>
        <p:nvSpPr>
          <p:cNvPr id="43025" name="Oval 16"/>
          <p:cNvSpPr>
            <a:spLocks noChangeArrowheads="1"/>
          </p:cNvSpPr>
          <p:nvPr/>
        </p:nvSpPr>
        <p:spPr bwMode="auto">
          <a:xfrm>
            <a:off x="2163763" y="3462338"/>
            <a:ext cx="192087" cy="193675"/>
          </a:xfrm>
          <a:prstGeom prst="ellipse">
            <a:avLst/>
          </a:prstGeom>
          <a:solidFill>
            <a:schemeClr val="accent1"/>
          </a:solidFill>
          <a:ln w="9525">
            <a:round/>
            <a:headEnd/>
            <a:tailEnd/>
          </a:ln>
          <a:scene3d>
            <a:camera prst="legacyPerspectiveBottom">
              <a:rot lat="300000" lon="17699992" rev="0"/>
            </a:camera>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endParaRPr lang="en-US" sz="2000">
              <a:latin typeface="Calibri" pitchFamily="34" charset="0"/>
            </a:endParaRPr>
          </a:p>
        </p:txBody>
      </p:sp>
      <p:sp>
        <p:nvSpPr>
          <p:cNvPr id="43026" name="Oval 17"/>
          <p:cNvSpPr>
            <a:spLocks noChangeArrowheads="1"/>
          </p:cNvSpPr>
          <p:nvPr/>
        </p:nvSpPr>
        <p:spPr bwMode="auto">
          <a:xfrm>
            <a:off x="2165350" y="3751263"/>
            <a:ext cx="192088" cy="193675"/>
          </a:xfrm>
          <a:prstGeom prst="ellipse">
            <a:avLst/>
          </a:prstGeom>
          <a:solidFill>
            <a:schemeClr val="accent1"/>
          </a:solidFill>
          <a:ln w="9525">
            <a:round/>
            <a:headEnd/>
            <a:tailEnd/>
          </a:ln>
          <a:scene3d>
            <a:camera prst="legacyPerspectiveBottom">
              <a:rot lat="300000" lon="17699992" rev="0"/>
            </a:camera>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endParaRPr lang="en-US" sz="2000">
              <a:latin typeface="Calibri" pitchFamily="34" charset="0"/>
            </a:endParaRPr>
          </a:p>
        </p:txBody>
      </p:sp>
      <p:sp>
        <p:nvSpPr>
          <p:cNvPr id="43027" name="Rectangle 18"/>
          <p:cNvSpPr>
            <a:spLocks noChangeArrowheads="1"/>
          </p:cNvSpPr>
          <p:nvPr/>
        </p:nvSpPr>
        <p:spPr bwMode="auto">
          <a:xfrm>
            <a:off x="4397375" y="5792788"/>
            <a:ext cx="679450" cy="50800"/>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endParaRPr lang="en-US" sz="2000">
              <a:latin typeface="Calibri" pitchFamily="34" charset="0"/>
            </a:endParaRPr>
          </a:p>
        </p:txBody>
      </p:sp>
      <p:sp>
        <p:nvSpPr>
          <p:cNvPr id="43028" name="Freeform 19"/>
          <p:cNvSpPr>
            <a:spLocks/>
          </p:cNvSpPr>
          <p:nvPr/>
        </p:nvSpPr>
        <p:spPr bwMode="auto">
          <a:xfrm rot="473968">
            <a:off x="2406650" y="3592513"/>
            <a:ext cx="485775" cy="282575"/>
          </a:xfrm>
          <a:custGeom>
            <a:avLst/>
            <a:gdLst>
              <a:gd name="T0" fmla="*/ 2147483647 w 507"/>
              <a:gd name="T1" fmla="*/ 0 h 189"/>
              <a:gd name="T2" fmla="*/ 2147483647 w 507"/>
              <a:gd name="T3" fmla="*/ 2147483647 h 189"/>
              <a:gd name="T4" fmla="*/ 2147483647 w 507"/>
              <a:gd name="T5" fmla="*/ 2147483647 h 189"/>
              <a:gd name="T6" fmla="*/ 0 w 507"/>
              <a:gd name="T7" fmla="*/ 2147483647 h 189"/>
              <a:gd name="T8" fmla="*/ 0 60000 65536"/>
              <a:gd name="T9" fmla="*/ 0 60000 65536"/>
              <a:gd name="T10" fmla="*/ 0 60000 65536"/>
              <a:gd name="T11" fmla="*/ 0 60000 65536"/>
              <a:gd name="T12" fmla="*/ 0 w 507"/>
              <a:gd name="T13" fmla="*/ 0 h 189"/>
              <a:gd name="T14" fmla="*/ 507 w 507"/>
              <a:gd name="T15" fmla="*/ 189 h 189"/>
            </a:gdLst>
            <a:ahLst/>
            <a:cxnLst>
              <a:cxn ang="T8">
                <a:pos x="T0" y="T1"/>
              </a:cxn>
              <a:cxn ang="T9">
                <a:pos x="T2" y="T3"/>
              </a:cxn>
              <a:cxn ang="T10">
                <a:pos x="T4" y="T5"/>
              </a:cxn>
              <a:cxn ang="T11">
                <a:pos x="T6" y="T7"/>
              </a:cxn>
            </a:cxnLst>
            <a:rect l="T12" t="T13" r="T14" b="T15"/>
            <a:pathLst>
              <a:path w="507" h="189">
                <a:moveTo>
                  <a:pt x="507" y="0"/>
                </a:moveTo>
                <a:cubicBezTo>
                  <a:pt x="422" y="14"/>
                  <a:pt x="338" y="28"/>
                  <a:pt x="275" y="51"/>
                </a:cubicBezTo>
                <a:cubicBezTo>
                  <a:pt x="212" y="74"/>
                  <a:pt x="175" y="114"/>
                  <a:pt x="129" y="137"/>
                </a:cubicBezTo>
                <a:cubicBezTo>
                  <a:pt x="83" y="160"/>
                  <a:pt x="27" y="180"/>
                  <a:pt x="0" y="189"/>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9" name="Freeform 20"/>
          <p:cNvSpPr>
            <a:spLocks/>
          </p:cNvSpPr>
          <p:nvPr/>
        </p:nvSpPr>
        <p:spPr bwMode="auto">
          <a:xfrm>
            <a:off x="2390775" y="3554413"/>
            <a:ext cx="468313" cy="65087"/>
          </a:xfrm>
          <a:custGeom>
            <a:avLst/>
            <a:gdLst>
              <a:gd name="T0" fmla="*/ 2147483647 w 490"/>
              <a:gd name="T1" fmla="*/ 2147483647 h 43"/>
              <a:gd name="T2" fmla="*/ 2147483647 w 490"/>
              <a:gd name="T3" fmla="*/ 2147483647 h 43"/>
              <a:gd name="T4" fmla="*/ 0 w 490"/>
              <a:gd name="T5" fmla="*/ 0 h 43"/>
              <a:gd name="T6" fmla="*/ 0 60000 65536"/>
              <a:gd name="T7" fmla="*/ 0 60000 65536"/>
              <a:gd name="T8" fmla="*/ 0 60000 65536"/>
              <a:gd name="T9" fmla="*/ 0 w 490"/>
              <a:gd name="T10" fmla="*/ 0 h 43"/>
              <a:gd name="T11" fmla="*/ 490 w 490"/>
              <a:gd name="T12" fmla="*/ 43 h 43"/>
            </a:gdLst>
            <a:ahLst/>
            <a:cxnLst>
              <a:cxn ang="T6">
                <a:pos x="T0" y="T1"/>
              </a:cxn>
              <a:cxn ang="T7">
                <a:pos x="T2" y="T3"/>
              </a:cxn>
              <a:cxn ang="T8">
                <a:pos x="T4" y="T5"/>
              </a:cxn>
            </a:cxnLst>
            <a:rect l="T9" t="T10" r="T11" b="T12"/>
            <a:pathLst>
              <a:path w="490" h="43">
                <a:moveTo>
                  <a:pt x="490" y="43"/>
                </a:moveTo>
                <a:cubicBezTo>
                  <a:pt x="354" y="33"/>
                  <a:pt x="219" y="24"/>
                  <a:pt x="137" y="17"/>
                </a:cubicBezTo>
                <a:cubicBezTo>
                  <a:pt x="55" y="10"/>
                  <a:pt x="27" y="5"/>
                  <a:pt x="0"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30" name="computr2"/>
          <p:cNvSpPr>
            <a:spLocks noEditPoints="1" noChangeArrowheads="1"/>
          </p:cNvSpPr>
          <p:nvPr/>
        </p:nvSpPr>
        <p:spPr bwMode="auto">
          <a:xfrm>
            <a:off x="7131050" y="1447800"/>
            <a:ext cx="1220788" cy="12207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CC"/>
          </a:solidFill>
          <a:ln w="9525">
            <a:solidFill>
              <a:srgbClr val="000000"/>
            </a:solidFill>
            <a:miter lim="800000"/>
            <a:headEnd/>
            <a:tailEnd/>
          </a:ln>
        </p:spPr>
        <p:txBody>
          <a:bodyPr/>
          <a:lstStyle/>
          <a:p>
            <a:endParaRPr lang="en-US"/>
          </a:p>
        </p:txBody>
      </p:sp>
      <p:cxnSp>
        <p:nvCxnSpPr>
          <p:cNvPr id="43031" name="AutoShape 22"/>
          <p:cNvCxnSpPr>
            <a:cxnSpLocks noChangeShapeType="1"/>
            <a:stCxn id="43024" idx="3"/>
            <a:endCxn id="43030" idx="8"/>
          </p:cNvCxnSpPr>
          <p:nvPr/>
        </p:nvCxnSpPr>
        <p:spPr bwMode="auto">
          <a:xfrm flipV="1">
            <a:off x="7607300" y="2339975"/>
            <a:ext cx="588963" cy="1563688"/>
          </a:xfrm>
          <a:prstGeom prst="bentConnector3">
            <a:avLst>
              <a:gd name="adj1" fmla="val 16326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32" name="AutoShape 23"/>
          <p:cNvCxnSpPr>
            <a:cxnSpLocks noChangeShapeType="1"/>
            <a:stCxn id="43023" idx="3"/>
            <a:endCxn id="43030" idx="8"/>
          </p:cNvCxnSpPr>
          <p:nvPr/>
        </p:nvCxnSpPr>
        <p:spPr bwMode="auto">
          <a:xfrm flipV="1">
            <a:off x="7602538" y="2339975"/>
            <a:ext cx="593725" cy="1828800"/>
          </a:xfrm>
          <a:prstGeom prst="bentConnector3">
            <a:avLst>
              <a:gd name="adj1" fmla="val 162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43033" name="Text Box 24"/>
          <p:cNvSpPr txBox="1">
            <a:spLocks noChangeArrowheads="1"/>
          </p:cNvSpPr>
          <p:nvPr/>
        </p:nvSpPr>
        <p:spPr bwMode="auto">
          <a:xfrm>
            <a:off x="2084388" y="3106738"/>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t>830 nm</a:t>
            </a:r>
          </a:p>
        </p:txBody>
      </p:sp>
      <p:sp>
        <p:nvSpPr>
          <p:cNvPr id="43034" name="Text Box 25"/>
          <p:cNvSpPr txBox="1">
            <a:spLocks noChangeArrowheads="1"/>
          </p:cNvSpPr>
          <p:nvPr/>
        </p:nvSpPr>
        <p:spPr bwMode="auto">
          <a:xfrm>
            <a:off x="2084388" y="3973513"/>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t>690 nm</a:t>
            </a:r>
          </a:p>
        </p:txBody>
      </p:sp>
      <p:sp>
        <p:nvSpPr>
          <p:cNvPr id="43035" name="Text Box 26"/>
          <p:cNvSpPr txBox="1">
            <a:spLocks noChangeArrowheads="1"/>
          </p:cNvSpPr>
          <p:nvPr/>
        </p:nvSpPr>
        <p:spPr bwMode="auto">
          <a:xfrm>
            <a:off x="5956300" y="3354388"/>
            <a:ext cx="241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b="1">
                <a:solidFill>
                  <a:srgbClr val="FF0000"/>
                </a:solidFill>
                <a:latin typeface="Calibri" pitchFamily="34" charset="0"/>
              </a:rPr>
              <a:t>Avalanche photodiodes</a:t>
            </a:r>
          </a:p>
        </p:txBody>
      </p:sp>
      <p:sp>
        <p:nvSpPr>
          <p:cNvPr id="43036" name="Text Box 27"/>
          <p:cNvSpPr txBox="1">
            <a:spLocks noChangeArrowheads="1"/>
          </p:cNvSpPr>
          <p:nvPr/>
        </p:nvSpPr>
        <p:spPr bwMode="auto">
          <a:xfrm>
            <a:off x="6223000" y="2654300"/>
            <a:ext cx="2419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defTabSz="914400" eaLnBrk="1" hangingPunct="1"/>
            <a:r>
              <a:rPr lang="en-US" b="1">
                <a:solidFill>
                  <a:schemeClr val="accent2"/>
                </a:solidFill>
                <a:latin typeface="Calibri" pitchFamily="34" charset="0"/>
              </a:rPr>
              <a:t>High Speed DAQ </a:t>
            </a:r>
            <a:br>
              <a:rPr lang="en-US" b="1">
                <a:solidFill>
                  <a:schemeClr val="accent2"/>
                </a:solidFill>
                <a:latin typeface="Calibri" pitchFamily="34" charset="0"/>
              </a:rPr>
            </a:br>
            <a:r>
              <a:rPr lang="en-US" b="1">
                <a:solidFill>
                  <a:schemeClr val="accent2"/>
                </a:solidFill>
                <a:latin typeface="Calibri" pitchFamily="34" charset="0"/>
              </a:rPr>
              <a:t>Card for demultiplexing</a:t>
            </a:r>
          </a:p>
          <a:p>
            <a:pPr algn="r" defTabSz="914400" eaLnBrk="1" hangingPunct="1"/>
            <a:endParaRPr lang="en-US" b="1">
              <a:solidFill>
                <a:schemeClr val="accent2"/>
              </a:solidFill>
              <a:latin typeface="Calibri" pitchFamily="34" charset="0"/>
            </a:endParaRPr>
          </a:p>
        </p:txBody>
      </p:sp>
      <p:cxnSp>
        <p:nvCxnSpPr>
          <p:cNvPr id="43037" name="AutoShape 30"/>
          <p:cNvCxnSpPr>
            <a:cxnSpLocks noChangeShapeType="1"/>
            <a:stCxn id="43020" idx="3"/>
            <a:endCxn id="43030" idx="8"/>
          </p:cNvCxnSpPr>
          <p:nvPr/>
        </p:nvCxnSpPr>
        <p:spPr bwMode="auto">
          <a:xfrm flipV="1">
            <a:off x="7602538" y="2339975"/>
            <a:ext cx="593725" cy="2112963"/>
          </a:xfrm>
          <a:prstGeom prst="bentConnector3">
            <a:avLst>
              <a:gd name="adj1" fmla="val 162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38" name="AutoShape 31"/>
          <p:cNvCxnSpPr>
            <a:cxnSpLocks noChangeShapeType="1"/>
            <a:stCxn id="43019" idx="3"/>
            <a:endCxn id="43030" idx="8"/>
          </p:cNvCxnSpPr>
          <p:nvPr/>
        </p:nvCxnSpPr>
        <p:spPr bwMode="auto">
          <a:xfrm flipV="1">
            <a:off x="7599363" y="2339975"/>
            <a:ext cx="596900" cy="2378075"/>
          </a:xfrm>
          <a:prstGeom prst="bentConnector3">
            <a:avLst>
              <a:gd name="adj1" fmla="val 16231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nvGrpSpPr>
          <p:cNvPr id="43039" name="Group 32"/>
          <p:cNvGrpSpPr>
            <a:grpSpLocks/>
          </p:cNvGrpSpPr>
          <p:nvPr/>
        </p:nvGrpSpPr>
        <p:grpSpPr bwMode="auto">
          <a:xfrm>
            <a:off x="633413" y="4470400"/>
            <a:ext cx="2681287" cy="2063750"/>
            <a:chOff x="1392" y="2689"/>
            <a:chExt cx="1788" cy="1376"/>
          </a:xfrm>
        </p:grpSpPr>
        <p:sp>
          <p:nvSpPr>
            <p:cNvPr id="43063" name="Rectangle 33"/>
            <p:cNvSpPr>
              <a:spLocks noChangeArrowheads="1"/>
            </p:cNvSpPr>
            <p:nvPr/>
          </p:nvSpPr>
          <p:spPr bwMode="auto">
            <a:xfrm>
              <a:off x="1392" y="2689"/>
              <a:ext cx="1788" cy="1376"/>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a:endParaRPr lang="en-US" sz="2000">
                <a:latin typeface="Calibri" pitchFamily="34" charset="0"/>
              </a:endParaRPr>
            </a:p>
          </p:txBody>
        </p:sp>
        <p:sp>
          <p:nvSpPr>
            <p:cNvPr id="43064" name="Rectangle 34"/>
            <p:cNvSpPr>
              <a:spLocks noChangeArrowheads="1"/>
            </p:cNvSpPr>
            <p:nvPr/>
          </p:nvSpPr>
          <p:spPr bwMode="auto">
            <a:xfrm>
              <a:off x="1866" y="3156"/>
              <a:ext cx="1013" cy="859"/>
            </a:xfrm>
            <a:prstGeom prst="rect">
              <a:avLst/>
            </a:prstGeom>
            <a:solidFill>
              <a:srgbClr val="FFFFFF"/>
            </a:solidFill>
            <a:ln w="9525">
              <a:solidFill>
                <a:srgbClr val="000000"/>
              </a:solidFill>
              <a:miter lim="800000"/>
              <a:headEnd/>
              <a:tailEnd/>
            </a:ln>
          </p:spPr>
          <p:txBody>
            <a:bodyPr/>
            <a:lstStyle/>
            <a:p>
              <a:pPr algn="r" defTabSz="914400"/>
              <a:endParaRPr lang="en-US" sz="900">
                <a:latin typeface="Symbol" pitchFamily="18" charset="2"/>
              </a:endParaRPr>
            </a:p>
            <a:p>
              <a:pPr algn="r" defTabSz="914400"/>
              <a:endParaRPr lang="en-US" sz="900">
                <a:latin typeface="Symbol" pitchFamily="18" charset="2"/>
              </a:endParaRPr>
            </a:p>
            <a:p>
              <a:pPr algn="r" defTabSz="914400"/>
              <a:endParaRPr lang="en-US" sz="900">
                <a:latin typeface="Symbol" pitchFamily="18" charset="2"/>
              </a:endParaRPr>
            </a:p>
            <a:p>
              <a:pPr algn="r" defTabSz="914400"/>
              <a:endParaRPr lang="en-US" sz="900">
                <a:latin typeface="Symbol" pitchFamily="18" charset="2"/>
              </a:endParaRPr>
            </a:p>
            <a:p>
              <a:pPr algn="r" defTabSz="914400"/>
              <a:endParaRPr lang="en-US" sz="900">
                <a:latin typeface="Symbol" pitchFamily="18" charset="2"/>
              </a:endParaRPr>
            </a:p>
            <a:p>
              <a:pPr algn="r" defTabSz="914400"/>
              <a:endParaRPr lang="en-US" sz="900">
                <a:latin typeface="Symbol" pitchFamily="18" charset="2"/>
              </a:endParaRPr>
            </a:p>
            <a:p>
              <a:pPr algn="r" defTabSz="914400"/>
              <a:r>
                <a:rPr lang="en-US" sz="2000">
                  <a:latin typeface="Symbol" pitchFamily="18" charset="2"/>
                </a:rPr>
                <a:t>   l</a:t>
              </a:r>
              <a:r>
                <a:rPr lang="en-US" sz="2000" baseline="-25000">
                  <a:latin typeface="Symbol" pitchFamily="18" charset="2"/>
                </a:rPr>
                <a:t>690</a:t>
              </a:r>
              <a:endParaRPr lang="en-US" sz="3600"/>
            </a:p>
          </p:txBody>
        </p:sp>
        <p:sp>
          <p:nvSpPr>
            <p:cNvPr id="43065" name="Rectangle 35"/>
            <p:cNvSpPr>
              <a:spLocks noChangeArrowheads="1"/>
            </p:cNvSpPr>
            <p:nvPr/>
          </p:nvSpPr>
          <p:spPr bwMode="auto">
            <a:xfrm>
              <a:off x="1774" y="2965"/>
              <a:ext cx="1013" cy="859"/>
            </a:xfrm>
            <a:prstGeom prst="rect">
              <a:avLst/>
            </a:prstGeom>
            <a:solidFill>
              <a:srgbClr val="FFFFFF"/>
            </a:solidFill>
            <a:ln w="9525">
              <a:solidFill>
                <a:srgbClr val="000000"/>
              </a:solidFill>
              <a:miter lim="800000"/>
              <a:headEnd/>
              <a:tailEnd/>
            </a:ln>
          </p:spPr>
          <p:txBody>
            <a:bodyPr/>
            <a:lstStyle/>
            <a:p>
              <a:pPr algn="r" defTabSz="914400"/>
              <a:endParaRPr lang="en-US" sz="900">
                <a:latin typeface="Symbol" pitchFamily="18" charset="2"/>
              </a:endParaRPr>
            </a:p>
            <a:p>
              <a:pPr algn="r" defTabSz="914400"/>
              <a:endParaRPr lang="en-US" sz="900">
                <a:latin typeface="Symbol" pitchFamily="18" charset="2"/>
              </a:endParaRPr>
            </a:p>
            <a:p>
              <a:pPr algn="r" defTabSz="914400"/>
              <a:endParaRPr lang="en-US" sz="900">
                <a:latin typeface="Symbol" pitchFamily="18" charset="2"/>
              </a:endParaRPr>
            </a:p>
            <a:p>
              <a:pPr algn="r" defTabSz="914400"/>
              <a:endParaRPr lang="en-US" sz="700">
                <a:latin typeface="Symbol" pitchFamily="18" charset="2"/>
              </a:endParaRPr>
            </a:p>
            <a:p>
              <a:pPr algn="r" defTabSz="914400"/>
              <a:endParaRPr lang="en-US" sz="700">
                <a:latin typeface="Symbol" pitchFamily="18" charset="2"/>
              </a:endParaRPr>
            </a:p>
            <a:p>
              <a:pPr algn="r" defTabSz="914400"/>
              <a:endParaRPr lang="en-US" sz="900">
                <a:latin typeface="Symbol" pitchFamily="18" charset="2"/>
              </a:endParaRPr>
            </a:p>
            <a:p>
              <a:pPr algn="r" defTabSz="914400"/>
              <a:r>
                <a:rPr lang="en-US" sz="2400">
                  <a:latin typeface="Symbol" pitchFamily="18" charset="2"/>
                </a:rPr>
                <a:t>l</a:t>
              </a:r>
              <a:r>
                <a:rPr lang="en-US" sz="2400" baseline="-25000">
                  <a:latin typeface="Symbol" pitchFamily="18" charset="2"/>
                </a:rPr>
                <a:t>830</a:t>
              </a:r>
              <a:endParaRPr lang="en-US" sz="4000"/>
            </a:p>
          </p:txBody>
        </p:sp>
        <p:sp>
          <p:nvSpPr>
            <p:cNvPr id="43066" name="Line 36"/>
            <p:cNvSpPr>
              <a:spLocks noChangeShapeType="1"/>
            </p:cNvSpPr>
            <p:nvPr/>
          </p:nvSpPr>
          <p:spPr bwMode="auto">
            <a:xfrm>
              <a:off x="1958" y="2998"/>
              <a:ext cx="1" cy="5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7" name="Line 37"/>
            <p:cNvSpPr>
              <a:spLocks noChangeShapeType="1"/>
            </p:cNvSpPr>
            <p:nvPr/>
          </p:nvSpPr>
          <p:spPr bwMode="auto">
            <a:xfrm>
              <a:off x="1958" y="3580"/>
              <a:ext cx="7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68" name="Freeform 38"/>
            <p:cNvSpPr>
              <a:spLocks/>
            </p:cNvSpPr>
            <p:nvPr/>
          </p:nvSpPr>
          <p:spPr bwMode="auto">
            <a:xfrm>
              <a:off x="1989" y="3154"/>
              <a:ext cx="629" cy="143"/>
            </a:xfrm>
            <a:custGeom>
              <a:avLst/>
              <a:gdLst>
                <a:gd name="T0" fmla="*/ 0 w 1230"/>
                <a:gd name="T1" fmla="*/ 6 h 270"/>
                <a:gd name="T2" fmla="*/ 4 w 1230"/>
                <a:gd name="T3" fmla="*/ 6 h 270"/>
                <a:gd name="T4" fmla="*/ 6 w 1230"/>
                <a:gd name="T5" fmla="*/ 2 h 270"/>
                <a:gd name="T6" fmla="*/ 8 w 1230"/>
                <a:gd name="T7" fmla="*/ 0 h 270"/>
                <a:gd name="T8" fmla="*/ 10 w 1230"/>
                <a:gd name="T9" fmla="*/ 4 h 270"/>
                <a:gd name="T10" fmla="*/ 11 w 1230"/>
                <a:gd name="T11" fmla="*/ 2 h 270"/>
                <a:gd name="T12" fmla="*/ 13 w 1230"/>
                <a:gd name="T13" fmla="*/ 1 h 270"/>
                <a:gd name="T14" fmla="*/ 14 w 1230"/>
                <a:gd name="T15" fmla="*/ 8 h 270"/>
                <a:gd name="T16" fmla="*/ 15 w 1230"/>
                <a:gd name="T17" fmla="*/ 11 h 270"/>
                <a:gd name="T18" fmla="*/ 16 w 1230"/>
                <a:gd name="T19" fmla="*/ 11 h 270"/>
                <a:gd name="T20" fmla="*/ 20 w 1230"/>
                <a:gd name="T21" fmla="*/ 5 h 270"/>
                <a:gd name="T22" fmla="*/ 21 w 1230"/>
                <a:gd name="T23" fmla="*/ 6 h 270"/>
                <a:gd name="T24" fmla="*/ 25 w 1230"/>
                <a:gd name="T25" fmla="*/ 3 h 270"/>
                <a:gd name="T26" fmla="*/ 26 w 1230"/>
                <a:gd name="T27" fmla="*/ 4 h 270"/>
                <a:gd name="T28" fmla="*/ 31 w 1230"/>
                <a:gd name="T29" fmla="*/ 1 h 270"/>
                <a:gd name="T30" fmla="*/ 33 w 1230"/>
                <a:gd name="T31" fmla="*/ 2 h 270"/>
                <a:gd name="T32" fmla="*/ 34 w 1230"/>
                <a:gd name="T33" fmla="*/ 4 h 270"/>
                <a:gd name="T34" fmla="*/ 37 w 1230"/>
                <a:gd name="T35" fmla="*/ 6 h 270"/>
                <a:gd name="T36" fmla="*/ 42 w 1230"/>
                <a:gd name="T37" fmla="*/ 6 h 270"/>
                <a:gd name="T38" fmla="*/ 43 w 1230"/>
                <a:gd name="T39" fmla="*/ 9 h 2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30"/>
                <a:gd name="T61" fmla="*/ 0 h 270"/>
                <a:gd name="T62" fmla="*/ 1230 w 1230"/>
                <a:gd name="T63" fmla="*/ 270 h 2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30" h="270">
                  <a:moveTo>
                    <a:pt x="0" y="150"/>
                  </a:moveTo>
                  <a:cubicBezTo>
                    <a:pt x="40" y="145"/>
                    <a:pt x="85" y="155"/>
                    <a:pt x="120" y="135"/>
                  </a:cubicBezTo>
                  <a:cubicBezTo>
                    <a:pt x="151" y="117"/>
                    <a:pt x="160" y="75"/>
                    <a:pt x="180" y="45"/>
                  </a:cubicBezTo>
                  <a:cubicBezTo>
                    <a:pt x="192" y="27"/>
                    <a:pt x="210" y="15"/>
                    <a:pt x="225" y="0"/>
                  </a:cubicBezTo>
                  <a:cubicBezTo>
                    <a:pt x="230" y="19"/>
                    <a:pt x="236" y="100"/>
                    <a:pt x="285" y="90"/>
                  </a:cubicBezTo>
                  <a:cubicBezTo>
                    <a:pt x="303" y="86"/>
                    <a:pt x="301" y="56"/>
                    <a:pt x="315" y="45"/>
                  </a:cubicBezTo>
                  <a:cubicBezTo>
                    <a:pt x="327" y="35"/>
                    <a:pt x="345" y="35"/>
                    <a:pt x="360" y="30"/>
                  </a:cubicBezTo>
                  <a:cubicBezTo>
                    <a:pt x="375" y="90"/>
                    <a:pt x="385" y="151"/>
                    <a:pt x="405" y="210"/>
                  </a:cubicBezTo>
                  <a:cubicBezTo>
                    <a:pt x="410" y="225"/>
                    <a:pt x="409" y="244"/>
                    <a:pt x="420" y="255"/>
                  </a:cubicBezTo>
                  <a:cubicBezTo>
                    <a:pt x="431" y="266"/>
                    <a:pt x="450" y="265"/>
                    <a:pt x="465" y="270"/>
                  </a:cubicBezTo>
                  <a:cubicBezTo>
                    <a:pt x="512" y="223"/>
                    <a:pt x="534" y="174"/>
                    <a:pt x="570" y="120"/>
                  </a:cubicBezTo>
                  <a:cubicBezTo>
                    <a:pt x="585" y="130"/>
                    <a:pt x="597" y="147"/>
                    <a:pt x="615" y="150"/>
                  </a:cubicBezTo>
                  <a:cubicBezTo>
                    <a:pt x="661" y="158"/>
                    <a:pt x="687" y="99"/>
                    <a:pt x="705" y="75"/>
                  </a:cubicBezTo>
                  <a:cubicBezTo>
                    <a:pt x="720" y="85"/>
                    <a:pt x="732" y="102"/>
                    <a:pt x="750" y="105"/>
                  </a:cubicBezTo>
                  <a:cubicBezTo>
                    <a:pt x="787" y="111"/>
                    <a:pt x="867" y="37"/>
                    <a:pt x="900" y="15"/>
                  </a:cubicBezTo>
                  <a:cubicBezTo>
                    <a:pt x="915" y="25"/>
                    <a:pt x="932" y="32"/>
                    <a:pt x="945" y="45"/>
                  </a:cubicBezTo>
                  <a:cubicBezTo>
                    <a:pt x="958" y="58"/>
                    <a:pt x="961" y="78"/>
                    <a:pt x="975" y="90"/>
                  </a:cubicBezTo>
                  <a:cubicBezTo>
                    <a:pt x="1002" y="114"/>
                    <a:pt x="1065" y="150"/>
                    <a:pt x="1065" y="150"/>
                  </a:cubicBezTo>
                  <a:cubicBezTo>
                    <a:pt x="1089" y="146"/>
                    <a:pt x="1168" y="118"/>
                    <a:pt x="1200" y="150"/>
                  </a:cubicBezTo>
                  <a:cubicBezTo>
                    <a:pt x="1219" y="169"/>
                    <a:pt x="1218" y="201"/>
                    <a:pt x="1230" y="22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69" name="Freeform 39"/>
            <p:cNvSpPr>
              <a:spLocks/>
            </p:cNvSpPr>
            <p:nvPr/>
          </p:nvSpPr>
          <p:spPr bwMode="auto">
            <a:xfrm>
              <a:off x="1974" y="3246"/>
              <a:ext cx="654" cy="171"/>
            </a:xfrm>
            <a:custGeom>
              <a:avLst/>
              <a:gdLst>
                <a:gd name="T0" fmla="*/ 0 w 1279"/>
                <a:gd name="T1" fmla="*/ 40 h 195"/>
                <a:gd name="T2" fmla="*/ 6 w 1279"/>
                <a:gd name="T3" fmla="*/ 25 h 195"/>
                <a:gd name="T4" fmla="*/ 9 w 1279"/>
                <a:gd name="T5" fmla="*/ 17 h 195"/>
                <a:gd name="T6" fmla="*/ 12 w 1279"/>
                <a:gd name="T7" fmla="*/ 32 h 195"/>
                <a:gd name="T8" fmla="*/ 14 w 1279"/>
                <a:gd name="T9" fmla="*/ 40 h 195"/>
                <a:gd name="T10" fmla="*/ 17 w 1279"/>
                <a:gd name="T11" fmla="*/ 86 h 195"/>
                <a:gd name="T12" fmla="*/ 19 w 1279"/>
                <a:gd name="T13" fmla="*/ 79 h 195"/>
                <a:gd name="T14" fmla="*/ 21 w 1279"/>
                <a:gd name="T15" fmla="*/ 32 h 195"/>
                <a:gd name="T16" fmla="*/ 26 w 1279"/>
                <a:gd name="T17" fmla="*/ 2 h 195"/>
                <a:gd name="T18" fmla="*/ 28 w 1279"/>
                <a:gd name="T19" fmla="*/ 9 h 195"/>
                <a:gd name="T20" fmla="*/ 29 w 1279"/>
                <a:gd name="T21" fmla="*/ 25 h 195"/>
                <a:gd name="T22" fmla="*/ 33 w 1279"/>
                <a:gd name="T23" fmla="*/ 9 h 195"/>
                <a:gd name="T24" fmla="*/ 35 w 1279"/>
                <a:gd name="T25" fmla="*/ 17 h 195"/>
                <a:gd name="T26" fmla="*/ 37 w 1279"/>
                <a:gd name="T27" fmla="*/ 32 h 195"/>
                <a:gd name="T28" fmla="*/ 42 w 1279"/>
                <a:gd name="T29" fmla="*/ 40 h 195"/>
                <a:gd name="T30" fmla="*/ 43 w 1279"/>
                <a:gd name="T31" fmla="*/ 63 h 195"/>
                <a:gd name="T32" fmla="*/ 44 w 1279"/>
                <a:gd name="T33" fmla="*/ 95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79"/>
                <a:gd name="T52" fmla="*/ 0 h 195"/>
                <a:gd name="T53" fmla="*/ 1279 w 1279"/>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79" h="195">
                  <a:moveTo>
                    <a:pt x="0" y="77"/>
                  </a:moveTo>
                  <a:cubicBezTo>
                    <a:pt x="55" y="67"/>
                    <a:pt x="111" y="62"/>
                    <a:pt x="165" y="47"/>
                  </a:cubicBezTo>
                  <a:cubicBezTo>
                    <a:pt x="271" y="17"/>
                    <a:pt x="142" y="0"/>
                    <a:pt x="270" y="32"/>
                  </a:cubicBezTo>
                  <a:cubicBezTo>
                    <a:pt x="390" y="2"/>
                    <a:pt x="289" y="6"/>
                    <a:pt x="345" y="62"/>
                  </a:cubicBezTo>
                  <a:cubicBezTo>
                    <a:pt x="356" y="73"/>
                    <a:pt x="375" y="72"/>
                    <a:pt x="390" y="77"/>
                  </a:cubicBezTo>
                  <a:cubicBezTo>
                    <a:pt x="412" y="144"/>
                    <a:pt x="430" y="145"/>
                    <a:pt x="495" y="167"/>
                  </a:cubicBezTo>
                  <a:cubicBezTo>
                    <a:pt x="515" y="162"/>
                    <a:pt x="539" y="166"/>
                    <a:pt x="555" y="152"/>
                  </a:cubicBezTo>
                  <a:cubicBezTo>
                    <a:pt x="582" y="128"/>
                    <a:pt x="615" y="62"/>
                    <a:pt x="615" y="62"/>
                  </a:cubicBezTo>
                  <a:cubicBezTo>
                    <a:pt x="702" y="84"/>
                    <a:pt x="702" y="75"/>
                    <a:pt x="750" y="2"/>
                  </a:cubicBezTo>
                  <a:cubicBezTo>
                    <a:pt x="765" y="7"/>
                    <a:pt x="781" y="10"/>
                    <a:pt x="795" y="17"/>
                  </a:cubicBezTo>
                  <a:cubicBezTo>
                    <a:pt x="811" y="25"/>
                    <a:pt x="822" y="44"/>
                    <a:pt x="840" y="47"/>
                  </a:cubicBezTo>
                  <a:cubicBezTo>
                    <a:pt x="853" y="49"/>
                    <a:pt x="928" y="23"/>
                    <a:pt x="945" y="17"/>
                  </a:cubicBezTo>
                  <a:cubicBezTo>
                    <a:pt x="965" y="22"/>
                    <a:pt x="986" y="24"/>
                    <a:pt x="1005" y="32"/>
                  </a:cubicBezTo>
                  <a:cubicBezTo>
                    <a:pt x="1022" y="39"/>
                    <a:pt x="1032" y="58"/>
                    <a:pt x="1050" y="62"/>
                  </a:cubicBezTo>
                  <a:cubicBezTo>
                    <a:pt x="1104" y="74"/>
                    <a:pt x="1160" y="72"/>
                    <a:pt x="1215" y="77"/>
                  </a:cubicBezTo>
                  <a:cubicBezTo>
                    <a:pt x="1220" y="92"/>
                    <a:pt x="1221" y="109"/>
                    <a:pt x="1230" y="122"/>
                  </a:cubicBezTo>
                  <a:cubicBezTo>
                    <a:pt x="1279" y="195"/>
                    <a:pt x="1275" y="140"/>
                    <a:pt x="1275" y="18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70" name="Text Box 40"/>
            <p:cNvSpPr txBox="1">
              <a:spLocks noChangeArrowheads="1"/>
            </p:cNvSpPr>
            <p:nvPr/>
          </p:nvSpPr>
          <p:spPr bwMode="auto">
            <a:xfrm>
              <a:off x="1405" y="2693"/>
              <a:ext cx="174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a:t>Decoded Wavelength Data</a:t>
              </a:r>
            </a:p>
          </p:txBody>
        </p:sp>
        <p:sp>
          <p:nvSpPr>
            <p:cNvPr id="43071" name="Freeform 41"/>
            <p:cNvSpPr>
              <a:spLocks/>
            </p:cNvSpPr>
            <p:nvPr/>
          </p:nvSpPr>
          <p:spPr bwMode="auto">
            <a:xfrm>
              <a:off x="1974" y="3338"/>
              <a:ext cx="654" cy="146"/>
            </a:xfrm>
            <a:custGeom>
              <a:avLst/>
              <a:gdLst>
                <a:gd name="T0" fmla="*/ 0 w 1279"/>
                <a:gd name="T1" fmla="*/ 18 h 195"/>
                <a:gd name="T2" fmla="*/ 6 w 1279"/>
                <a:gd name="T3" fmla="*/ 10 h 195"/>
                <a:gd name="T4" fmla="*/ 9 w 1279"/>
                <a:gd name="T5" fmla="*/ 7 h 195"/>
                <a:gd name="T6" fmla="*/ 12 w 1279"/>
                <a:gd name="T7" fmla="*/ 14 h 195"/>
                <a:gd name="T8" fmla="*/ 14 w 1279"/>
                <a:gd name="T9" fmla="*/ 18 h 195"/>
                <a:gd name="T10" fmla="*/ 17 w 1279"/>
                <a:gd name="T11" fmla="*/ 39 h 195"/>
                <a:gd name="T12" fmla="*/ 19 w 1279"/>
                <a:gd name="T13" fmla="*/ 36 h 195"/>
                <a:gd name="T14" fmla="*/ 21 w 1279"/>
                <a:gd name="T15" fmla="*/ 14 h 195"/>
                <a:gd name="T16" fmla="*/ 26 w 1279"/>
                <a:gd name="T17" fmla="*/ 1 h 195"/>
                <a:gd name="T18" fmla="*/ 28 w 1279"/>
                <a:gd name="T19" fmla="*/ 4 h 195"/>
                <a:gd name="T20" fmla="*/ 29 w 1279"/>
                <a:gd name="T21" fmla="*/ 10 h 195"/>
                <a:gd name="T22" fmla="*/ 33 w 1279"/>
                <a:gd name="T23" fmla="*/ 4 h 195"/>
                <a:gd name="T24" fmla="*/ 35 w 1279"/>
                <a:gd name="T25" fmla="*/ 7 h 195"/>
                <a:gd name="T26" fmla="*/ 37 w 1279"/>
                <a:gd name="T27" fmla="*/ 14 h 195"/>
                <a:gd name="T28" fmla="*/ 42 w 1279"/>
                <a:gd name="T29" fmla="*/ 18 h 195"/>
                <a:gd name="T30" fmla="*/ 43 w 1279"/>
                <a:gd name="T31" fmla="*/ 28 h 195"/>
                <a:gd name="T32" fmla="*/ 44 w 1279"/>
                <a:gd name="T33" fmla="*/ 43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79"/>
                <a:gd name="T52" fmla="*/ 0 h 195"/>
                <a:gd name="T53" fmla="*/ 1279 w 1279"/>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79" h="195">
                  <a:moveTo>
                    <a:pt x="0" y="77"/>
                  </a:moveTo>
                  <a:cubicBezTo>
                    <a:pt x="55" y="67"/>
                    <a:pt x="111" y="62"/>
                    <a:pt x="165" y="47"/>
                  </a:cubicBezTo>
                  <a:cubicBezTo>
                    <a:pt x="271" y="17"/>
                    <a:pt x="142" y="0"/>
                    <a:pt x="270" y="32"/>
                  </a:cubicBezTo>
                  <a:cubicBezTo>
                    <a:pt x="390" y="2"/>
                    <a:pt x="289" y="6"/>
                    <a:pt x="345" y="62"/>
                  </a:cubicBezTo>
                  <a:cubicBezTo>
                    <a:pt x="356" y="73"/>
                    <a:pt x="375" y="72"/>
                    <a:pt x="390" y="77"/>
                  </a:cubicBezTo>
                  <a:cubicBezTo>
                    <a:pt x="412" y="144"/>
                    <a:pt x="430" y="145"/>
                    <a:pt x="495" y="167"/>
                  </a:cubicBezTo>
                  <a:cubicBezTo>
                    <a:pt x="515" y="162"/>
                    <a:pt x="539" y="166"/>
                    <a:pt x="555" y="152"/>
                  </a:cubicBezTo>
                  <a:cubicBezTo>
                    <a:pt x="582" y="128"/>
                    <a:pt x="615" y="62"/>
                    <a:pt x="615" y="62"/>
                  </a:cubicBezTo>
                  <a:cubicBezTo>
                    <a:pt x="702" y="84"/>
                    <a:pt x="702" y="75"/>
                    <a:pt x="750" y="2"/>
                  </a:cubicBezTo>
                  <a:cubicBezTo>
                    <a:pt x="765" y="7"/>
                    <a:pt x="781" y="10"/>
                    <a:pt x="795" y="17"/>
                  </a:cubicBezTo>
                  <a:cubicBezTo>
                    <a:pt x="811" y="25"/>
                    <a:pt x="822" y="44"/>
                    <a:pt x="840" y="47"/>
                  </a:cubicBezTo>
                  <a:cubicBezTo>
                    <a:pt x="853" y="49"/>
                    <a:pt x="928" y="23"/>
                    <a:pt x="945" y="17"/>
                  </a:cubicBezTo>
                  <a:cubicBezTo>
                    <a:pt x="965" y="22"/>
                    <a:pt x="986" y="24"/>
                    <a:pt x="1005" y="32"/>
                  </a:cubicBezTo>
                  <a:cubicBezTo>
                    <a:pt x="1022" y="39"/>
                    <a:pt x="1032" y="58"/>
                    <a:pt x="1050" y="62"/>
                  </a:cubicBezTo>
                  <a:cubicBezTo>
                    <a:pt x="1104" y="74"/>
                    <a:pt x="1160" y="72"/>
                    <a:pt x="1215" y="77"/>
                  </a:cubicBezTo>
                  <a:cubicBezTo>
                    <a:pt x="1220" y="92"/>
                    <a:pt x="1221" y="109"/>
                    <a:pt x="1230" y="122"/>
                  </a:cubicBezTo>
                  <a:cubicBezTo>
                    <a:pt x="1279" y="195"/>
                    <a:pt x="1275" y="140"/>
                    <a:pt x="1275" y="18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72" name="Freeform 42"/>
            <p:cNvSpPr>
              <a:spLocks/>
            </p:cNvSpPr>
            <p:nvPr/>
          </p:nvSpPr>
          <p:spPr bwMode="auto">
            <a:xfrm>
              <a:off x="1980" y="3441"/>
              <a:ext cx="654" cy="103"/>
            </a:xfrm>
            <a:custGeom>
              <a:avLst/>
              <a:gdLst>
                <a:gd name="T0" fmla="*/ 0 w 1279"/>
                <a:gd name="T1" fmla="*/ 3 h 195"/>
                <a:gd name="T2" fmla="*/ 6 w 1279"/>
                <a:gd name="T3" fmla="*/ 2 h 195"/>
                <a:gd name="T4" fmla="*/ 9 w 1279"/>
                <a:gd name="T5" fmla="*/ 2 h 195"/>
                <a:gd name="T6" fmla="*/ 12 w 1279"/>
                <a:gd name="T7" fmla="*/ 3 h 195"/>
                <a:gd name="T8" fmla="*/ 14 w 1279"/>
                <a:gd name="T9" fmla="*/ 3 h 195"/>
                <a:gd name="T10" fmla="*/ 17 w 1279"/>
                <a:gd name="T11" fmla="*/ 7 h 195"/>
                <a:gd name="T12" fmla="*/ 19 w 1279"/>
                <a:gd name="T13" fmla="*/ 6 h 195"/>
                <a:gd name="T14" fmla="*/ 21 w 1279"/>
                <a:gd name="T15" fmla="*/ 3 h 195"/>
                <a:gd name="T16" fmla="*/ 26 w 1279"/>
                <a:gd name="T17" fmla="*/ 1 h 195"/>
                <a:gd name="T18" fmla="*/ 28 w 1279"/>
                <a:gd name="T19" fmla="*/ 1 h 195"/>
                <a:gd name="T20" fmla="*/ 29 w 1279"/>
                <a:gd name="T21" fmla="*/ 2 h 195"/>
                <a:gd name="T22" fmla="*/ 33 w 1279"/>
                <a:gd name="T23" fmla="*/ 1 h 195"/>
                <a:gd name="T24" fmla="*/ 35 w 1279"/>
                <a:gd name="T25" fmla="*/ 2 h 195"/>
                <a:gd name="T26" fmla="*/ 37 w 1279"/>
                <a:gd name="T27" fmla="*/ 3 h 195"/>
                <a:gd name="T28" fmla="*/ 42 w 1279"/>
                <a:gd name="T29" fmla="*/ 3 h 195"/>
                <a:gd name="T30" fmla="*/ 43 w 1279"/>
                <a:gd name="T31" fmla="*/ 5 h 195"/>
                <a:gd name="T32" fmla="*/ 44 w 1279"/>
                <a:gd name="T33" fmla="*/ 7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79"/>
                <a:gd name="T52" fmla="*/ 0 h 195"/>
                <a:gd name="T53" fmla="*/ 1279 w 1279"/>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79" h="195">
                  <a:moveTo>
                    <a:pt x="0" y="77"/>
                  </a:moveTo>
                  <a:cubicBezTo>
                    <a:pt x="55" y="67"/>
                    <a:pt x="111" y="62"/>
                    <a:pt x="165" y="47"/>
                  </a:cubicBezTo>
                  <a:cubicBezTo>
                    <a:pt x="271" y="17"/>
                    <a:pt x="142" y="0"/>
                    <a:pt x="270" y="32"/>
                  </a:cubicBezTo>
                  <a:cubicBezTo>
                    <a:pt x="390" y="2"/>
                    <a:pt x="289" y="6"/>
                    <a:pt x="345" y="62"/>
                  </a:cubicBezTo>
                  <a:cubicBezTo>
                    <a:pt x="356" y="73"/>
                    <a:pt x="375" y="72"/>
                    <a:pt x="390" y="77"/>
                  </a:cubicBezTo>
                  <a:cubicBezTo>
                    <a:pt x="412" y="144"/>
                    <a:pt x="430" y="145"/>
                    <a:pt x="495" y="167"/>
                  </a:cubicBezTo>
                  <a:cubicBezTo>
                    <a:pt x="515" y="162"/>
                    <a:pt x="539" y="166"/>
                    <a:pt x="555" y="152"/>
                  </a:cubicBezTo>
                  <a:cubicBezTo>
                    <a:pt x="582" y="128"/>
                    <a:pt x="615" y="62"/>
                    <a:pt x="615" y="62"/>
                  </a:cubicBezTo>
                  <a:cubicBezTo>
                    <a:pt x="702" y="84"/>
                    <a:pt x="702" y="75"/>
                    <a:pt x="750" y="2"/>
                  </a:cubicBezTo>
                  <a:cubicBezTo>
                    <a:pt x="765" y="7"/>
                    <a:pt x="781" y="10"/>
                    <a:pt x="795" y="17"/>
                  </a:cubicBezTo>
                  <a:cubicBezTo>
                    <a:pt x="811" y="25"/>
                    <a:pt x="822" y="44"/>
                    <a:pt x="840" y="47"/>
                  </a:cubicBezTo>
                  <a:cubicBezTo>
                    <a:pt x="853" y="49"/>
                    <a:pt x="928" y="23"/>
                    <a:pt x="945" y="17"/>
                  </a:cubicBezTo>
                  <a:cubicBezTo>
                    <a:pt x="965" y="22"/>
                    <a:pt x="986" y="24"/>
                    <a:pt x="1005" y="32"/>
                  </a:cubicBezTo>
                  <a:cubicBezTo>
                    <a:pt x="1022" y="39"/>
                    <a:pt x="1032" y="58"/>
                    <a:pt x="1050" y="62"/>
                  </a:cubicBezTo>
                  <a:cubicBezTo>
                    <a:pt x="1104" y="74"/>
                    <a:pt x="1160" y="72"/>
                    <a:pt x="1215" y="77"/>
                  </a:cubicBezTo>
                  <a:cubicBezTo>
                    <a:pt x="1220" y="92"/>
                    <a:pt x="1221" y="109"/>
                    <a:pt x="1230" y="122"/>
                  </a:cubicBezTo>
                  <a:cubicBezTo>
                    <a:pt x="1279" y="195"/>
                    <a:pt x="1275" y="140"/>
                    <a:pt x="1275" y="18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43040" name="AutoShape 43"/>
          <p:cNvCxnSpPr>
            <a:cxnSpLocks noChangeShapeType="1"/>
            <a:stCxn id="43018" idx="3"/>
            <a:endCxn id="43030" idx="8"/>
          </p:cNvCxnSpPr>
          <p:nvPr/>
        </p:nvCxnSpPr>
        <p:spPr bwMode="auto">
          <a:xfrm flipV="1">
            <a:off x="7607300" y="2339975"/>
            <a:ext cx="588963" cy="2665413"/>
          </a:xfrm>
          <a:prstGeom prst="bentConnector3">
            <a:avLst>
              <a:gd name="adj1" fmla="val 16326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41" name="AutoShape 44"/>
          <p:cNvCxnSpPr>
            <a:cxnSpLocks noChangeShapeType="1"/>
            <a:stCxn id="43017" idx="3"/>
            <a:endCxn id="43030" idx="8"/>
          </p:cNvCxnSpPr>
          <p:nvPr/>
        </p:nvCxnSpPr>
        <p:spPr bwMode="auto">
          <a:xfrm flipV="1">
            <a:off x="7602538" y="2339975"/>
            <a:ext cx="593725" cy="2932113"/>
          </a:xfrm>
          <a:prstGeom prst="bentConnector3">
            <a:avLst>
              <a:gd name="adj1" fmla="val 162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42" name="AutoShape 45"/>
          <p:cNvCxnSpPr>
            <a:cxnSpLocks noChangeShapeType="1"/>
            <a:stCxn id="43016" idx="3"/>
            <a:endCxn id="43030" idx="8"/>
          </p:cNvCxnSpPr>
          <p:nvPr/>
        </p:nvCxnSpPr>
        <p:spPr bwMode="auto">
          <a:xfrm flipV="1">
            <a:off x="7602538" y="2339975"/>
            <a:ext cx="593725" cy="3214688"/>
          </a:xfrm>
          <a:prstGeom prst="bentConnector3">
            <a:avLst>
              <a:gd name="adj1" fmla="val 16278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3043" name="AutoShape 46"/>
          <p:cNvCxnSpPr>
            <a:cxnSpLocks noChangeShapeType="1"/>
            <a:stCxn id="43015" idx="3"/>
            <a:endCxn id="43030" idx="8"/>
          </p:cNvCxnSpPr>
          <p:nvPr/>
        </p:nvCxnSpPr>
        <p:spPr bwMode="auto">
          <a:xfrm flipV="1">
            <a:off x="7599363" y="2339975"/>
            <a:ext cx="596900" cy="3479800"/>
          </a:xfrm>
          <a:prstGeom prst="bentConnector3">
            <a:avLst>
              <a:gd name="adj1" fmla="val 16231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43044" name="Oval 47"/>
          <p:cNvSpPr>
            <a:spLocks noChangeArrowheads="1"/>
          </p:cNvSpPr>
          <p:nvPr/>
        </p:nvSpPr>
        <p:spPr bwMode="auto">
          <a:xfrm>
            <a:off x="2151063" y="2239963"/>
            <a:ext cx="192087" cy="192087"/>
          </a:xfrm>
          <a:prstGeom prst="ellipse">
            <a:avLst/>
          </a:prstGeom>
          <a:solidFill>
            <a:schemeClr val="accent1"/>
          </a:solidFill>
          <a:ln w="9525">
            <a:round/>
            <a:headEnd/>
            <a:tailEnd/>
          </a:ln>
          <a:scene3d>
            <a:camera prst="legacyPerspectiveBottom">
              <a:rot lat="300000" lon="17699992" rev="0"/>
            </a:camera>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endParaRPr lang="en-US" sz="2000">
              <a:latin typeface="Calibri" pitchFamily="34" charset="0"/>
            </a:endParaRPr>
          </a:p>
        </p:txBody>
      </p:sp>
      <p:sp>
        <p:nvSpPr>
          <p:cNvPr id="43045" name="Oval 48"/>
          <p:cNvSpPr>
            <a:spLocks noChangeArrowheads="1"/>
          </p:cNvSpPr>
          <p:nvPr/>
        </p:nvSpPr>
        <p:spPr bwMode="auto">
          <a:xfrm>
            <a:off x="2151063" y="2527300"/>
            <a:ext cx="192087" cy="193675"/>
          </a:xfrm>
          <a:prstGeom prst="ellipse">
            <a:avLst/>
          </a:prstGeom>
          <a:solidFill>
            <a:schemeClr val="accent1"/>
          </a:solidFill>
          <a:ln w="9525">
            <a:round/>
            <a:headEnd/>
            <a:tailEnd/>
          </a:ln>
          <a:scene3d>
            <a:camera prst="legacyPerspectiveBottom">
              <a:rot lat="300000" lon="17699992" rev="0"/>
            </a:camera>
            <a:lightRig rig="legacyFlat3" dir="t"/>
          </a:scene3d>
          <a:sp3d extrusionH="430200" prstMaterial="legacyMatte">
            <a:bevelT w="13500" h="13500" prst="angle"/>
            <a:bevelB w="13500" h="13500" prst="angle"/>
            <a:extrusionClr>
              <a:schemeClr val="accent1"/>
            </a:extrusionClr>
          </a:sp3d>
        </p:spPr>
        <p:txBody>
          <a:bodyPr wrap="none" anchor="ctr">
            <a:flatTx/>
          </a:bodyPr>
          <a:lstStyle/>
          <a:p>
            <a:pPr algn="ctr" defTabSz="914400"/>
            <a:endParaRPr lang="en-US" sz="2000">
              <a:latin typeface="Calibri" pitchFamily="34" charset="0"/>
            </a:endParaRPr>
          </a:p>
        </p:txBody>
      </p:sp>
      <p:sp>
        <p:nvSpPr>
          <p:cNvPr id="43046" name="Freeform 49"/>
          <p:cNvSpPr>
            <a:spLocks/>
          </p:cNvSpPr>
          <p:nvPr/>
        </p:nvSpPr>
        <p:spPr bwMode="auto">
          <a:xfrm rot="473968">
            <a:off x="2392363" y="2368550"/>
            <a:ext cx="484187" cy="282575"/>
          </a:xfrm>
          <a:custGeom>
            <a:avLst/>
            <a:gdLst>
              <a:gd name="T0" fmla="*/ 2147483647 w 507"/>
              <a:gd name="T1" fmla="*/ 0 h 189"/>
              <a:gd name="T2" fmla="*/ 2147483647 w 507"/>
              <a:gd name="T3" fmla="*/ 2147483647 h 189"/>
              <a:gd name="T4" fmla="*/ 2147483647 w 507"/>
              <a:gd name="T5" fmla="*/ 2147483647 h 189"/>
              <a:gd name="T6" fmla="*/ 0 w 507"/>
              <a:gd name="T7" fmla="*/ 2147483647 h 189"/>
              <a:gd name="T8" fmla="*/ 0 60000 65536"/>
              <a:gd name="T9" fmla="*/ 0 60000 65536"/>
              <a:gd name="T10" fmla="*/ 0 60000 65536"/>
              <a:gd name="T11" fmla="*/ 0 60000 65536"/>
              <a:gd name="T12" fmla="*/ 0 w 507"/>
              <a:gd name="T13" fmla="*/ 0 h 189"/>
              <a:gd name="T14" fmla="*/ 507 w 507"/>
              <a:gd name="T15" fmla="*/ 189 h 189"/>
            </a:gdLst>
            <a:ahLst/>
            <a:cxnLst>
              <a:cxn ang="T8">
                <a:pos x="T0" y="T1"/>
              </a:cxn>
              <a:cxn ang="T9">
                <a:pos x="T2" y="T3"/>
              </a:cxn>
              <a:cxn ang="T10">
                <a:pos x="T4" y="T5"/>
              </a:cxn>
              <a:cxn ang="T11">
                <a:pos x="T6" y="T7"/>
              </a:cxn>
            </a:cxnLst>
            <a:rect l="T12" t="T13" r="T14" b="T15"/>
            <a:pathLst>
              <a:path w="507" h="189">
                <a:moveTo>
                  <a:pt x="507" y="0"/>
                </a:moveTo>
                <a:cubicBezTo>
                  <a:pt x="422" y="14"/>
                  <a:pt x="338" y="28"/>
                  <a:pt x="275" y="51"/>
                </a:cubicBezTo>
                <a:cubicBezTo>
                  <a:pt x="212" y="74"/>
                  <a:pt x="175" y="114"/>
                  <a:pt x="129" y="137"/>
                </a:cubicBezTo>
                <a:cubicBezTo>
                  <a:pt x="83" y="160"/>
                  <a:pt x="27" y="180"/>
                  <a:pt x="0" y="189"/>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47" name="Freeform 50"/>
          <p:cNvSpPr>
            <a:spLocks/>
          </p:cNvSpPr>
          <p:nvPr/>
        </p:nvSpPr>
        <p:spPr bwMode="auto">
          <a:xfrm>
            <a:off x="2376488" y="2330450"/>
            <a:ext cx="466725" cy="65088"/>
          </a:xfrm>
          <a:custGeom>
            <a:avLst/>
            <a:gdLst>
              <a:gd name="T0" fmla="*/ 2147483647 w 490"/>
              <a:gd name="T1" fmla="*/ 2147483647 h 43"/>
              <a:gd name="T2" fmla="*/ 2147483647 w 490"/>
              <a:gd name="T3" fmla="*/ 2147483647 h 43"/>
              <a:gd name="T4" fmla="*/ 0 w 490"/>
              <a:gd name="T5" fmla="*/ 0 h 43"/>
              <a:gd name="T6" fmla="*/ 0 60000 65536"/>
              <a:gd name="T7" fmla="*/ 0 60000 65536"/>
              <a:gd name="T8" fmla="*/ 0 60000 65536"/>
              <a:gd name="T9" fmla="*/ 0 w 490"/>
              <a:gd name="T10" fmla="*/ 0 h 43"/>
              <a:gd name="T11" fmla="*/ 490 w 490"/>
              <a:gd name="T12" fmla="*/ 43 h 43"/>
            </a:gdLst>
            <a:ahLst/>
            <a:cxnLst>
              <a:cxn ang="T6">
                <a:pos x="T0" y="T1"/>
              </a:cxn>
              <a:cxn ang="T7">
                <a:pos x="T2" y="T3"/>
              </a:cxn>
              <a:cxn ang="T8">
                <a:pos x="T4" y="T5"/>
              </a:cxn>
            </a:cxnLst>
            <a:rect l="T9" t="T10" r="T11" b="T12"/>
            <a:pathLst>
              <a:path w="490" h="43">
                <a:moveTo>
                  <a:pt x="490" y="43"/>
                </a:moveTo>
                <a:cubicBezTo>
                  <a:pt x="354" y="33"/>
                  <a:pt x="219" y="24"/>
                  <a:pt x="137" y="17"/>
                </a:cubicBezTo>
                <a:cubicBezTo>
                  <a:pt x="55" y="10"/>
                  <a:pt x="27" y="5"/>
                  <a:pt x="0"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48" name="Text Box 51"/>
          <p:cNvSpPr txBox="1">
            <a:spLocks noChangeArrowheads="1"/>
          </p:cNvSpPr>
          <p:nvPr/>
        </p:nvSpPr>
        <p:spPr bwMode="auto">
          <a:xfrm>
            <a:off x="2084388" y="1882775"/>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t>830 nm</a:t>
            </a:r>
          </a:p>
        </p:txBody>
      </p:sp>
      <p:sp>
        <p:nvSpPr>
          <p:cNvPr id="43049" name="Text Box 52"/>
          <p:cNvSpPr txBox="1">
            <a:spLocks noChangeArrowheads="1"/>
          </p:cNvSpPr>
          <p:nvPr/>
        </p:nvSpPr>
        <p:spPr bwMode="auto">
          <a:xfrm>
            <a:off x="2084388" y="2749550"/>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t>690 nm</a:t>
            </a:r>
          </a:p>
        </p:txBody>
      </p:sp>
      <p:sp>
        <p:nvSpPr>
          <p:cNvPr id="43050" name="Text Box 53"/>
          <p:cNvSpPr txBox="1">
            <a:spLocks noChangeArrowheads="1"/>
          </p:cNvSpPr>
          <p:nvPr/>
        </p:nvSpPr>
        <p:spPr bwMode="auto">
          <a:xfrm>
            <a:off x="854075" y="2346325"/>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t>Source 1</a:t>
            </a:r>
          </a:p>
        </p:txBody>
      </p:sp>
      <p:sp>
        <p:nvSpPr>
          <p:cNvPr id="43051" name="Text Box 54"/>
          <p:cNvSpPr txBox="1">
            <a:spLocks noChangeArrowheads="1"/>
          </p:cNvSpPr>
          <p:nvPr/>
        </p:nvSpPr>
        <p:spPr bwMode="auto">
          <a:xfrm>
            <a:off x="868363" y="3548063"/>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t>Source 2</a:t>
            </a:r>
          </a:p>
        </p:txBody>
      </p:sp>
      <p:sp>
        <p:nvSpPr>
          <p:cNvPr id="43052" name="Freeform 55"/>
          <p:cNvSpPr>
            <a:spLocks/>
          </p:cNvSpPr>
          <p:nvPr/>
        </p:nvSpPr>
        <p:spPr bwMode="auto">
          <a:xfrm>
            <a:off x="2811463" y="3606800"/>
            <a:ext cx="1655762" cy="2087563"/>
          </a:xfrm>
          <a:custGeom>
            <a:avLst/>
            <a:gdLst>
              <a:gd name="T0" fmla="*/ 0 w 1104"/>
              <a:gd name="T1" fmla="*/ 2147483647 h 1424"/>
              <a:gd name="T2" fmla="*/ 2147483647 w 1104"/>
              <a:gd name="T3" fmla="*/ 2147483647 h 1424"/>
              <a:gd name="T4" fmla="*/ 2147483647 w 1104"/>
              <a:gd name="T5" fmla="*/ 2147483647 h 1424"/>
              <a:gd name="T6" fmla="*/ 2147483647 w 1104"/>
              <a:gd name="T7" fmla="*/ 2147483647 h 1424"/>
              <a:gd name="T8" fmla="*/ 0 60000 65536"/>
              <a:gd name="T9" fmla="*/ 0 60000 65536"/>
              <a:gd name="T10" fmla="*/ 0 60000 65536"/>
              <a:gd name="T11" fmla="*/ 0 60000 65536"/>
              <a:gd name="T12" fmla="*/ 0 w 1104"/>
              <a:gd name="T13" fmla="*/ 0 h 1424"/>
              <a:gd name="T14" fmla="*/ 1104 w 1104"/>
              <a:gd name="T15" fmla="*/ 1424 h 1424"/>
            </a:gdLst>
            <a:ahLst/>
            <a:cxnLst>
              <a:cxn ang="T8">
                <a:pos x="T0" y="T1"/>
              </a:cxn>
              <a:cxn ang="T9">
                <a:pos x="T2" y="T3"/>
              </a:cxn>
              <a:cxn ang="T10">
                <a:pos x="T4" y="T5"/>
              </a:cxn>
              <a:cxn ang="T11">
                <a:pos x="T6" y="T7"/>
              </a:cxn>
            </a:cxnLst>
            <a:rect l="T12" t="T13" r="T14" b="T15"/>
            <a:pathLst>
              <a:path w="1104" h="1424">
                <a:moveTo>
                  <a:pt x="0" y="32"/>
                </a:moveTo>
                <a:cubicBezTo>
                  <a:pt x="204" y="16"/>
                  <a:pt x="408" y="0"/>
                  <a:pt x="576" y="80"/>
                </a:cubicBezTo>
                <a:cubicBezTo>
                  <a:pt x="744" y="160"/>
                  <a:pt x="920" y="288"/>
                  <a:pt x="1008" y="512"/>
                </a:cubicBezTo>
                <a:cubicBezTo>
                  <a:pt x="1096" y="736"/>
                  <a:pt x="1100" y="1080"/>
                  <a:pt x="1104" y="142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53" name="Freeform 56"/>
          <p:cNvSpPr>
            <a:spLocks/>
          </p:cNvSpPr>
          <p:nvPr/>
        </p:nvSpPr>
        <p:spPr bwMode="auto">
          <a:xfrm>
            <a:off x="2884488" y="2371725"/>
            <a:ext cx="1895475" cy="3322638"/>
          </a:xfrm>
          <a:custGeom>
            <a:avLst/>
            <a:gdLst>
              <a:gd name="T0" fmla="*/ 0 w 1264"/>
              <a:gd name="T1" fmla="*/ 2147483647 h 2216"/>
              <a:gd name="T2" fmla="*/ 2147483647 w 1264"/>
              <a:gd name="T3" fmla="*/ 2147483647 h 2216"/>
              <a:gd name="T4" fmla="*/ 2147483647 w 1264"/>
              <a:gd name="T5" fmla="*/ 2147483647 h 2216"/>
              <a:gd name="T6" fmla="*/ 2147483647 w 1264"/>
              <a:gd name="T7" fmla="*/ 2147483647 h 2216"/>
              <a:gd name="T8" fmla="*/ 2147483647 w 1264"/>
              <a:gd name="T9" fmla="*/ 2147483647 h 2216"/>
              <a:gd name="T10" fmla="*/ 2147483647 w 1264"/>
              <a:gd name="T11" fmla="*/ 2147483647 h 2216"/>
              <a:gd name="T12" fmla="*/ 0 60000 65536"/>
              <a:gd name="T13" fmla="*/ 0 60000 65536"/>
              <a:gd name="T14" fmla="*/ 0 60000 65536"/>
              <a:gd name="T15" fmla="*/ 0 60000 65536"/>
              <a:gd name="T16" fmla="*/ 0 60000 65536"/>
              <a:gd name="T17" fmla="*/ 0 60000 65536"/>
              <a:gd name="T18" fmla="*/ 0 w 1264"/>
              <a:gd name="T19" fmla="*/ 0 h 2216"/>
              <a:gd name="T20" fmla="*/ 1264 w 1264"/>
              <a:gd name="T21" fmla="*/ 2216 h 2216"/>
            </a:gdLst>
            <a:ahLst/>
            <a:cxnLst>
              <a:cxn ang="T12">
                <a:pos x="T0" y="T1"/>
              </a:cxn>
              <a:cxn ang="T13">
                <a:pos x="T2" y="T3"/>
              </a:cxn>
              <a:cxn ang="T14">
                <a:pos x="T4" y="T5"/>
              </a:cxn>
              <a:cxn ang="T15">
                <a:pos x="T6" y="T7"/>
              </a:cxn>
              <a:cxn ang="T16">
                <a:pos x="T8" y="T9"/>
              </a:cxn>
              <a:cxn ang="T17">
                <a:pos x="T10" y="T11"/>
              </a:cxn>
            </a:cxnLst>
            <a:rect l="T18" t="T19" r="T20" b="T21"/>
            <a:pathLst>
              <a:path w="1264" h="2216">
                <a:moveTo>
                  <a:pt x="0" y="8"/>
                </a:moveTo>
                <a:cubicBezTo>
                  <a:pt x="264" y="4"/>
                  <a:pt x="528" y="0"/>
                  <a:pt x="720" y="56"/>
                </a:cubicBezTo>
                <a:cubicBezTo>
                  <a:pt x="912" y="112"/>
                  <a:pt x="1064" y="256"/>
                  <a:pt x="1152" y="344"/>
                </a:cubicBezTo>
                <a:cubicBezTo>
                  <a:pt x="1240" y="432"/>
                  <a:pt x="1232" y="496"/>
                  <a:pt x="1248" y="584"/>
                </a:cubicBezTo>
                <a:cubicBezTo>
                  <a:pt x="1264" y="672"/>
                  <a:pt x="1248" y="600"/>
                  <a:pt x="1248" y="872"/>
                </a:cubicBezTo>
                <a:cubicBezTo>
                  <a:pt x="1248" y="1144"/>
                  <a:pt x="1248" y="1680"/>
                  <a:pt x="1248" y="221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54" name="Freeform 57"/>
          <p:cNvSpPr>
            <a:spLocks/>
          </p:cNvSpPr>
          <p:nvPr/>
        </p:nvSpPr>
        <p:spPr bwMode="auto">
          <a:xfrm>
            <a:off x="4119563" y="4398963"/>
            <a:ext cx="2724150" cy="1223962"/>
          </a:xfrm>
          <a:custGeom>
            <a:avLst/>
            <a:gdLst>
              <a:gd name="T0" fmla="*/ 2147483647 w 1816"/>
              <a:gd name="T1" fmla="*/ 2147483647 h 816"/>
              <a:gd name="T2" fmla="*/ 2147483647 w 1816"/>
              <a:gd name="T3" fmla="*/ 2147483647 h 816"/>
              <a:gd name="T4" fmla="*/ 2147483647 w 1816"/>
              <a:gd name="T5" fmla="*/ 2147483647 h 816"/>
              <a:gd name="T6" fmla="*/ 2147483647 w 1816"/>
              <a:gd name="T7" fmla="*/ 0 h 816"/>
              <a:gd name="T8" fmla="*/ 0 60000 65536"/>
              <a:gd name="T9" fmla="*/ 0 60000 65536"/>
              <a:gd name="T10" fmla="*/ 0 60000 65536"/>
              <a:gd name="T11" fmla="*/ 0 60000 65536"/>
              <a:gd name="T12" fmla="*/ 0 w 1816"/>
              <a:gd name="T13" fmla="*/ 0 h 816"/>
              <a:gd name="T14" fmla="*/ 1816 w 1816"/>
              <a:gd name="T15" fmla="*/ 816 h 816"/>
            </a:gdLst>
            <a:ahLst/>
            <a:cxnLst>
              <a:cxn ang="T8">
                <a:pos x="T0" y="T1"/>
              </a:cxn>
              <a:cxn ang="T9">
                <a:pos x="T2" y="T3"/>
              </a:cxn>
              <a:cxn ang="T10">
                <a:pos x="T4" y="T5"/>
              </a:cxn>
              <a:cxn ang="T11">
                <a:pos x="T6" y="T7"/>
              </a:cxn>
            </a:cxnLst>
            <a:rect l="T12" t="T13" r="T14" b="T15"/>
            <a:pathLst>
              <a:path w="1816" h="816">
                <a:moveTo>
                  <a:pt x="136" y="816"/>
                </a:moveTo>
                <a:cubicBezTo>
                  <a:pt x="124" y="732"/>
                  <a:pt x="112" y="648"/>
                  <a:pt x="136" y="528"/>
                </a:cubicBezTo>
                <a:cubicBezTo>
                  <a:pt x="160" y="408"/>
                  <a:pt x="0" y="184"/>
                  <a:pt x="280" y="96"/>
                </a:cubicBezTo>
                <a:cubicBezTo>
                  <a:pt x="560" y="8"/>
                  <a:pt x="1188" y="4"/>
                  <a:pt x="1816"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55" name="Freeform 58"/>
          <p:cNvSpPr>
            <a:spLocks/>
          </p:cNvSpPr>
          <p:nvPr/>
        </p:nvSpPr>
        <p:spPr bwMode="auto">
          <a:xfrm>
            <a:off x="4143375" y="4567238"/>
            <a:ext cx="2700338" cy="1198562"/>
          </a:xfrm>
          <a:custGeom>
            <a:avLst/>
            <a:gdLst>
              <a:gd name="T0" fmla="*/ 2147483647 w 1800"/>
              <a:gd name="T1" fmla="*/ 2147483647 h 800"/>
              <a:gd name="T2" fmla="*/ 2147483647 w 1800"/>
              <a:gd name="T3" fmla="*/ 2147483647 h 800"/>
              <a:gd name="T4" fmla="*/ 2147483647 w 1800"/>
              <a:gd name="T5" fmla="*/ 2147483647 h 800"/>
              <a:gd name="T6" fmla="*/ 0 60000 65536"/>
              <a:gd name="T7" fmla="*/ 0 60000 65536"/>
              <a:gd name="T8" fmla="*/ 0 60000 65536"/>
              <a:gd name="T9" fmla="*/ 0 w 1800"/>
              <a:gd name="T10" fmla="*/ 0 h 800"/>
              <a:gd name="T11" fmla="*/ 1800 w 1800"/>
              <a:gd name="T12" fmla="*/ 800 h 800"/>
            </a:gdLst>
            <a:ahLst/>
            <a:cxnLst>
              <a:cxn ang="T6">
                <a:pos x="T0" y="T1"/>
              </a:cxn>
              <a:cxn ang="T7">
                <a:pos x="T2" y="T3"/>
              </a:cxn>
              <a:cxn ang="T8">
                <a:pos x="T4" y="T5"/>
              </a:cxn>
            </a:cxnLst>
            <a:rect l="T9" t="T10" r="T11" b="T12"/>
            <a:pathLst>
              <a:path w="1800" h="800">
                <a:moveTo>
                  <a:pt x="216" y="800"/>
                </a:moveTo>
                <a:cubicBezTo>
                  <a:pt x="108" y="528"/>
                  <a:pt x="0" y="256"/>
                  <a:pt x="264" y="128"/>
                </a:cubicBezTo>
                <a:cubicBezTo>
                  <a:pt x="528" y="0"/>
                  <a:pt x="1164" y="16"/>
                  <a:pt x="1800" y="32"/>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56" name="Freeform 59"/>
          <p:cNvSpPr>
            <a:spLocks/>
          </p:cNvSpPr>
          <p:nvPr/>
        </p:nvSpPr>
        <p:spPr bwMode="auto">
          <a:xfrm>
            <a:off x="4264025" y="3438525"/>
            <a:ext cx="2662238" cy="2255838"/>
          </a:xfrm>
          <a:custGeom>
            <a:avLst/>
            <a:gdLst>
              <a:gd name="T0" fmla="*/ 2147483647 w 1776"/>
              <a:gd name="T1" fmla="*/ 2147483647 h 1504"/>
              <a:gd name="T2" fmla="*/ 2147483647 w 1776"/>
              <a:gd name="T3" fmla="*/ 2147483647 h 1504"/>
              <a:gd name="T4" fmla="*/ 2147483647 w 1776"/>
              <a:gd name="T5" fmla="*/ 2147483647 h 1504"/>
              <a:gd name="T6" fmla="*/ 2147483647 w 1776"/>
              <a:gd name="T7" fmla="*/ 2147483647 h 1504"/>
              <a:gd name="T8" fmla="*/ 0 60000 65536"/>
              <a:gd name="T9" fmla="*/ 0 60000 65536"/>
              <a:gd name="T10" fmla="*/ 0 60000 65536"/>
              <a:gd name="T11" fmla="*/ 0 60000 65536"/>
              <a:gd name="T12" fmla="*/ 0 w 1776"/>
              <a:gd name="T13" fmla="*/ 0 h 1504"/>
              <a:gd name="T14" fmla="*/ 1776 w 1776"/>
              <a:gd name="T15" fmla="*/ 1504 h 1504"/>
            </a:gdLst>
            <a:ahLst/>
            <a:cxnLst>
              <a:cxn ang="T8">
                <a:pos x="T0" y="T1"/>
              </a:cxn>
              <a:cxn ang="T9">
                <a:pos x="T2" y="T3"/>
              </a:cxn>
              <a:cxn ang="T10">
                <a:pos x="T4" y="T5"/>
              </a:cxn>
              <a:cxn ang="T11">
                <a:pos x="T6" y="T7"/>
              </a:cxn>
            </a:cxnLst>
            <a:rect l="T12" t="T13" r="T14" b="T15"/>
            <a:pathLst>
              <a:path w="1776" h="1504">
                <a:moveTo>
                  <a:pt x="136" y="1504"/>
                </a:moveTo>
                <a:cubicBezTo>
                  <a:pt x="68" y="960"/>
                  <a:pt x="0" y="416"/>
                  <a:pt x="232" y="208"/>
                </a:cubicBezTo>
                <a:cubicBezTo>
                  <a:pt x="464" y="0"/>
                  <a:pt x="1280" y="248"/>
                  <a:pt x="1528" y="256"/>
                </a:cubicBezTo>
                <a:cubicBezTo>
                  <a:pt x="1776" y="264"/>
                  <a:pt x="1748" y="260"/>
                  <a:pt x="1720" y="2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57" name="Freeform 60"/>
          <p:cNvSpPr>
            <a:spLocks/>
          </p:cNvSpPr>
          <p:nvPr/>
        </p:nvSpPr>
        <p:spPr bwMode="auto">
          <a:xfrm>
            <a:off x="4564063" y="3546475"/>
            <a:ext cx="2351087" cy="2147888"/>
          </a:xfrm>
          <a:custGeom>
            <a:avLst/>
            <a:gdLst>
              <a:gd name="T0" fmla="*/ 2147483647 w 1568"/>
              <a:gd name="T1" fmla="*/ 2147483647 h 1432"/>
              <a:gd name="T2" fmla="*/ 2147483647 w 1568"/>
              <a:gd name="T3" fmla="*/ 2147483647 h 1432"/>
              <a:gd name="T4" fmla="*/ 2147483647 w 1568"/>
              <a:gd name="T5" fmla="*/ 2147483647 h 1432"/>
              <a:gd name="T6" fmla="*/ 2147483647 w 1568"/>
              <a:gd name="T7" fmla="*/ 2147483647 h 1432"/>
              <a:gd name="T8" fmla="*/ 0 60000 65536"/>
              <a:gd name="T9" fmla="*/ 0 60000 65536"/>
              <a:gd name="T10" fmla="*/ 0 60000 65536"/>
              <a:gd name="T11" fmla="*/ 0 60000 65536"/>
              <a:gd name="T12" fmla="*/ 0 w 1568"/>
              <a:gd name="T13" fmla="*/ 0 h 1432"/>
              <a:gd name="T14" fmla="*/ 1568 w 1568"/>
              <a:gd name="T15" fmla="*/ 1432 h 1432"/>
            </a:gdLst>
            <a:ahLst/>
            <a:cxnLst>
              <a:cxn ang="T8">
                <a:pos x="T0" y="T1"/>
              </a:cxn>
              <a:cxn ang="T9">
                <a:pos x="T2" y="T3"/>
              </a:cxn>
              <a:cxn ang="T10">
                <a:pos x="T4" y="T5"/>
              </a:cxn>
              <a:cxn ang="T11">
                <a:pos x="T6" y="T7"/>
              </a:cxn>
            </a:cxnLst>
            <a:rect l="T12" t="T13" r="T14" b="T15"/>
            <a:pathLst>
              <a:path w="1568" h="1432">
                <a:moveTo>
                  <a:pt x="176" y="1432"/>
                </a:moveTo>
                <a:cubicBezTo>
                  <a:pt x="88" y="900"/>
                  <a:pt x="0" y="368"/>
                  <a:pt x="176" y="184"/>
                </a:cubicBezTo>
                <a:cubicBezTo>
                  <a:pt x="352" y="0"/>
                  <a:pt x="1000" y="304"/>
                  <a:pt x="1232" y="328"/>
                </a:cubicBezTo>
                <a:cubicBezTo>
                  <a:pt x="1464" y="352"/>
                  <a:pt x="1516" y="340"/>
                  <a:pt x="1568" y="3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58" name="Freeform 61"/>
          <p:cNvSpPr>
            <a:spLocks/>
          </p:cNvSpPr>
          <p:nvPr/>
        </p:nvSpPr>
        <p:spPr bwMode="auto">
          <a:xfrm>
            <a:off x="4611688" y="4902200"/>
            <a:ext cx="2232025" cy="863600"/>
          </a:xfrm>
          <a:custGeom>
            <a:avLst/>
            <a:gdLst>
              <a:gd name="T0" fmla="*/ 2147483647 w 1488"/>
              <a:gd name="T1" fmla="*/ 2147483647 h 576"/>
              <a:gd name="T2" fmla="*/ 2147483647 w 1488"/>
              <a:gd name="T3" fmla="*/ 2147483647 h 576"/>
              <a:gd name="T4" fmla="*/ 2147483647 w 1488"/>
              <a:gd name="T5" fmla="*/ 2147483647 h 576"/>
              <a:gd name="T6" fmla="*/ 2147483647 w 1488"/>
              <a:gd name="T7" fmla="*/ 0 h 576"/>
              <a:gd name="T8" fmla="*/ 0 60000 65536"/>
              <a:gd name="T9" fmla="*/ 0 60000 65536"/>
              <a:gd name="T10" fmla="*/ 0 60000 65536"/>
              <a:gd name="T11" fmla="*/ 0 60000 65536"/>
              <a:gd name="T12" fmla="*/ 0 w 1488"/>
              <a:gd name="T13" fmla="*/ 0 h 576"/>
              <a:gd name="T14" fmla="*/ 1488 w 1488"/>
              <a:gd name="T15" fmla="*/ 576 h 576"/>
            </a:gdLst>
            <a:ahLst/>
            <a:cxnLst>
              <a:cxn ang="T8">
                <a:pos x="T0" y="T1"/>
              </a:cxn>
              <a:cxn ang="T9">
                <a:pos x="T2" y="T3"/>
              </a:cxn>
              <a:cxn ang="T10">
                <a:pos x="T4" y="T5"/>
              </a:cxn>
              <a:cxn ang="T11">
                <a:pos x="T6" y="T7"/>
              </a:cxn>
            </a:cxnLst>
            <a:rect l="T12" t="T13" r="T14" b="T15"/>
            <a:pathLst>
              <a:path w="1488" h="576">
                <a:moveTo>
                  <a:pt x="48" y="576"/>
                </a:moveTo>
                <a:cubicBezTo>
                  <a:pt x="32" y="472"/>
                  <a:pt x="16" y="368"/>
                  <a:pt x="48" y="288"/>
                </a:cubicBezTo>
                <a:cubicBezTo>
                  <a:pt x="80" y="208"/>
                  <a:pt x="0" y="144"/>
                  <a:pt x="240" y="96"/>
                </a:cubicBezTo>
                <a:cubicBezTo>
                  <a:pt x="480" y="48"/>
                  <a:pt x="984" y="24"/>
                  <a:pt x="1488"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59" name="Freeform 62"/>
          <p:cNvSpPr>
            <a:spLocks/>
          </p:cNvSpPr>
          <p:nvPr/>
        </p:nvSpPr>
        <p:spPr bwMode="auto">
          <a:xfrm>
            <a:off x="4527550" y="5178425"/>
            <a:ext cx="2316163" cy="515938"/>
          </a:xfrm>
          <a:custGeom>
            <a:avLst/>
            <a:gdLst>
              <a:gd name="T0" fmla="*/ 2147483647 w 1544"/>
              <a:gd name="T1" fmla="*/ 2147483647 h 344"/>
              <a:gd name="T2" fmla="*/ 2147483647 w 1544"/>
              <a:gd name="T3" fmla="*/ 2147483647 h 344"/>
              <a:gd name="T4" fmla="*/ 2147483647 w 1544"/>
              <a:gd name="T5" fmla="*/ 2147483647 h 344"/>
              <a:gd name="T6" fmla="*/ 2147483647 w 1544"/>
              <a:gd name="T7" fmla="*/ 2147483647 h 344"/>
              <a:gd name="T8" fmla="*/ 2147483647 w 1544"/>
              <a:gd name="T9" fmla="*/ 2147483647 h 344"/>
              <a:gd name="T10" fmla="*/ 2147483647 w 1544"/>
              <a:gd name="T11" fmla="*/ 2147483647 h 344"/>
              <a:gd name="T12" fmla="*/ 2147483647 w 1544"/>
              <a:gd name="T13" fmla="*/ 2147483647 h 344"/>
              <a:gd name="T14" fmla="*/ 0 60000 65536"/>
              <a:gd name="T15" fmla="*/ 0 60000 65536"/>
              <a:gd name="T16" fmla="*/ 0 60000 65536"/>
              <a:gd name="T17" fmla="*/ 0 60000 65536"/>
              <a:gd name="T18" fmla="*/ 0 60000 65536"/>
              <a:gd name="T19" fmla="*/ 0 60000 65536"/>
              <a:gd name="T20" fmla="*/ 0 60000 65536"/>
              <a:gd name="T21" fmla="*/ 0 w 1544"/>
              <a:gd name="T22" fmla="*/ 0 h 344"/>
              <a:gd name="T23" fmla="*/ 1544 w 154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4" h="344">
                <a:moveTo>
                  <a:pt x="8" y="344"/>
                </a:moveTo>
                <a:cubicBezTo>
                  <a:pt x="4" y="316"/>
                  <a:pt x="0" y="288"/>
                  <a:pt x="8" y="248"/>
                </a:cubicBezTo>
                <a:cubicBezTo>
                  <a:pt x="16" y="208"/>
                  <a:pt x="32" y="136"/>
                  <a:pt x="56" y="104"/>
                </a:cubicBezTo>
                <a:cubicBezTo>
                  <a:pt x="80" y="72"/>
                  <a:pt x="72" y="72"/>
                  <a:pt x="152" y="56"/>
                </a:cubicBezTo>
                <a:cubicBezTo>
                  <a:pt x="232" y="40"/>
                  <a:pt x="392" y="16"/>
                  <a:pt x="536" y="8"/>
                </a:cubicBezTo>
                <a:cubicBezTo>
                  <a:pt x="680" y="0"/>
                  <a:pt x="848" y="8"/>
                  <a:pt x="1016" y="8"/>
                </a:cubicBezTo>
                <a:cubicBezTo>
                  <a:pt x="1184" y="8"/>
                  <a:pt x="1364" y="8"/>
                  <a:pt x="1544" y="8"/>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60" name="Freeform 63"/>
          <p:cNvSpPr>
            <a:spLocks/>
          </p:cNvSpPr>
          <p:nvPr/>
        </p:nvSpPr>
        <p:spPr bwMode="auto">
          <a:xfrm>
            <a:off x="4814888" y="5310188"/>
            <a:ext cx="2028825" cy="312737"/>
          </a:xfrm>
          <a:custGeom>
            <a:avLst/>
            <a:gdLst>
              <a:gd name="T0" fmla="*/ 2147483647 w 1352"/>
              <a:gd name="T1" fmla="*/ 2147483647 h 208"/>
              <a:gd name="T2" fmla="*/ 2147483647 w 1352"/>
              <a:gd name="T3" fmla="*/ 2147483647 h 208"/>
              <a:gd name="T4" fmla="*/ 2147483647 w 1352"/>
              <a:gd name="T5" fmla="*/ 2147483647 h 208"/>
              <a:gd name="T6" fmla="*/ 2147483647 w 1352"/>
              <a:gd name="T7" fmla="*/ 2147483647 h 208"/>
              <a:gd name="T8" fmla="*/ 2147483647 w 1352"/>
              <a:gd name="T9" fmla="*/ 2147483647 h 208"/>
              <a:gd name="T10" fmla="*/ 2147483647 w 1352"/>
              <a:gd name="T11" fmla="*/ 2147483647 h 208"/>
              <a:gd name="T12" fmla="*/ 2147483647 w 1352"/>
              <a:gd name="T13" fmla="*/ 2147483647 h 208"/>
              <a:gd name="T14" fmla="*/ 2147483647 w 1352"/>
              <a:gd name="T15" fmla="*/ 2147483647 h 208"/>
              <a:gd name="T16" fmla="*/ 0 60000 65536"/>
              <a:gd name="T17" fmla="*/ 0 60000 65536"/>
              <a:gd name="T18" fmla="*/ 0 60000 65536"/>
              <a:gd name="T19" fmla="*/ 0 60000 65536"/>
              <a:gd name="T20" fmla="*/ 0 60000 65536"/>
              <a:gd name="T21" fmla="*/ 0 60000 65536"/>
              <a:gd name="T22" fmla="*/ 0 60000 65536"/>
              <a:gd name="T23" fmla="*/ 0 60000 65536"/>
              <a:gd name="T24" fmla="*/ 0 w 1352"/>
              <a:gd name="T25" fmla="*/ 0 h 208"/>
              <a:gd name="T26" fmla="*/ 1352 w 1352"/>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2" h="208">
                <a:moveTo>
                  <a:pt x="8" y="208"/>
                </a:moveTo>
                <a:cubicBezTo>
                  <a:pt x="4" y="176"/>
                  <a:pt x="0" y="144"/>
                  <a:pt x="8" y="112"/>
                </a:cubicBezTo>
                <a:cubicBezTo>
                  <a:pt x="16" y="80"/>
                  <a:pt x="32" y="32"/>
                  <a:pt x="56" y="16"/>
                </a:cubicBezTo>
                <a:cubicBezTo>
                  <a:pt x="80" y="0"/>
                  <a:pt x="112" y="16"/>
                  <a:pt x="152" y="16"/>
                </a:cubicBezTo>
                <a:cubicBezTo>
                  <a:pt x="192" y="16"/>
                  <a:pt x="160" y="16"/>
                  <a:pt x="296" y="16"/>
                </a:cubicBezTo>
                <a:cubicBezTo>
                  <a:pt x="432" y="16"/>
                  <a:pt x="816" y="8"/>
                  <a:pt x="968" y="16"/>
                </a:cubicBezTo>
                <a:cubicBezTo>
                  <a:pt x="1120" y="24"/>
                  <a:pt x="1144" y="48"/>
                  <a:pt x="1208" y="64"/>
                </a:cubicBezTo>
                <a:cubicBezTo>
                  <a:pt x="1272" y="80"/>
                  <a:pt x="1312" y="96"/>
                  <a:pt x="1352" y="112"/>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61" name="Freeform 64"/>
          <p:cNvSpPr>
            <a:spLocks/>
          </p:cNvSpPr>
          <p:nvPr/>
        </p:nvSpPr>
        <p:spPr bwMode="auto">
          <a:xfrm>
            <a:off x="4875213" y="5514975"/>
            <a:ext cx="1968500" cy="287338"/>
          </a:xfrm>
          <a:custGeom>
            <a:avLst/>
            <a:gdLst>
              <a:gd name="T0" fmla="*/ 2147483647 w 1312"/>
              <a:gd name="T1" fmla="*/ 2147483647 h 192"/>
              <a:gd name="T2" fmla="*/ 2147483647 w 1312"/>
              <a:gd name="T3" fmla="*/ 2147483647 h 192"/>
              <a:gd name="T4" fmla="*/ 2147483647 w 1312"/>
              <a:gd name="T5" fmla="*/ 2147483647 h 192"/>
              <a:gd name="T6" fmla="*/ 2147483647 w 1312"/>
              <a:gd name="T7" fmla="*/ 2147483647 h 192"/>
              <a:gd name="T8" fmla="*/ 2147483647 w 1312"/>
              <a:gd name="T9" fmla="*/ 2147483647 h 192"/>
              <a:gd name="T10" fmla="*/ 2147483647 w 1312"/>
              <a:gd name="T11" fmla="*/ 2147483647 h 192"/>
              <a:gd name="T12" fmla="*/ 0 60000 65536"/>
              <a:gd name="T13" fmla="*/ 0 60000 65536"/>
              <a:gd name="T14" fmla="*/ 0 60000 65536"/>
              <a:gd name="T15" fmla="*/ 0 60000 65536"/>
              <a:gd name="T16" fmla="*/ 0 60000 65536"/>
              <a:gd name="T17" fmla="*/ 0 60000 65536"/>
              <a:gd name="T18" fmla="*/ 0 w 1312"/>
              <a:gd name="T19" fmla="*/ 0 h 192"/>
              <a:gd name="T20" fmla="*/ 1312 w 131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312" h="192">
                <a:moveTo>
                  <a:pt x="16" y="168"/>
                </a:moveTo>
                <a:cubicBezTo>
                  <a:pt x="8" y="132"/>
                  <a:pt x="0" y="96"/>
                  <a:pt x="16" y="72"/>
                </a:cubicBezTo>
                <a:cubicBezTo>
                  <a:pt x="32" y="48"/>
                  <a:pt x="72" y="32"/>
                  <a:pt x="112" y="24"/>
                </a:cubicBezTo>
                <a:cubicBezTo>
                  <a:pt x="152" y="16"/>
                  <a:pt x="88" y="0"/>
                  <a:pt x="256" y="24"/>
                </a:cubicBezTo>
                <a:cubicBezTo>
                  <a:pt x="424" y="48"/>
                  <a:pt x="944" y="144"/>
                  <a:pt x="1120" y="168"/>
                </a:cubicBezTo>
                <a:cubicBezTo>
                  <a:pt x="1296" y="192"/>
                  <a:pt x="1304" y="180"/>
                  <a:pt x="1312" y="168"/>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62" name="Text Box 65"/>
          <p:cNvSpPr txBox="1">
            <a:spLocks noChangeArrowheads="1"/>
          </p:cNvSpPr>
          <p:nvPr/>
        </p:nvSpPr>
        <p:spPr bwMode="auto">
          <a:xfrm>
            <a:off x="5924550" y="1447800"/>
            <a:ext cx="1200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t>Analog Out</a:t>
            </a:r>
          </a:p>
          <a:p>
            <a:pPr defTabSz="914400" eaLnBrk="1" hangingPunct="1"/>
            <a:r>
              <a:rPr lang="en-US" sz="1600"/>
              <a:t>DAQ Card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Detector Properties and SNR</a:t>
            </a:r>
          </a:p>
        </p:txBody>
      </p:sp>
      <p:graphicFrame>
        <p:nvGraphicFramePr>
          <p:cNvPr id="7171" name="Object 3"/>
          <p:cNvGraphicFramePr>
            <a:graphicFrameLocks noGrp="1" noChangeAspect="1"/>
          </p:cNvGraphicFramePr>
          <p:nvPr>
            <p:ph sz="quarter" idx="4294967295"/>
          </p:nvPr>
        </p:nvGraphicFramePr>
        <p:xfrm>
          <a:off x="730250" y="1752600"/>
          <a:ext cx="7683500" cy="1454150"/>
        </p:xfrm>
        <a:graphic>
          <a:graphicData uri="http://schemas.openxmlformats.org/presentationml/2006/ole">
            <mc:AlternateContent xmlns:mc="http://schemas.openxmlformats.org/markup-compatibility/2006">
              <mc:Choice xmlns:v="urn:schemas-microsoft-com:vml" Requires="v">
                <p:oleObj spid="_x0000_s7261" name="Equation" r:id="rId4" imgW="2801880" imgH="504000" progId="Equation.3">
                  <p:embed/>
                </p:oleObj>
              </mc:Choice>
              <mc:Fallback>
                <p:oleObj name="Equation" r:id="rId4" imgW="2801880" imgH="504000" progId="Equation.3">
                  <p:embed/>
                  <p:pic>
                    <p:nvPicPr>
                      <p:cNvPr id="0" name="Picture 4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0" y="1752600"/>
                        <a:ext cx="7683500" cy="1454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3815" name="Object 7"/>
          <p:cNvGraphicFramePr>
            <a:graphicFrameLocks noChangeAspect="1"/>
          </p:cNvGraphicFramePr>
          <p:nvPr/>
        </p:nvGraphicFramePr>
        <p:xfrm>
          <a:off x="331788" y="4343400"/>
          <a:ext cx="8480425" cy="1716088"/>
        </p:xfrm>
        <a:graphic>
          <a:graphicData uri="http://schemas.openxmlformats.org/presentationml/2006/ole">
            <mc:AlternateContent xmlns:mc="http://schemas.openxmlformats.org/markup-compatibility/2006">
              <mc:Choice xmlns:v="urn:schemas-microsoft-com:vml" Requires="v">
                <p:oleObj spid="_x0000_s7262" name="Equation" r:id="rId6" imgW="7404100" imgH="1498600" progId="Equation.3">
                  <p:embed/>
                </p:oleObj>
              </mc:Choice>
              <mc:Fallback>
                <p:oleObj name="Equation" r:id="rId6" imgW="7404100" imgH="1498600" progId="Equation.3">
                  <p:embed/>
                  <p:pic>
                    <p:nvPicPr>
                      <p:cNvPr id="0"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88" y="4343400"/>
                        <a:ext cx="8480425" cy="1716088"/>
                      </a:xfrm>
                      <a:prstGeom prst="rect">
                        <a:avLst/>
                      </a:prstGeom>
                      <a:solidFill>
                        <a:srgbClr val="F8EED4"/>
                      </a:solidFill>
                    </p:spPr>
                  </p:pic>
                </p:oleObj>
              </mc:Fallback>
            </mc:AlternateContent>
          </a:graphicData>
        </a:graphic>
      </p:graphicFrame>
      <p:grpSp>
        <p:nvGrpSpPr>
          <p:cNvPr id="2" name="Group 14"/>
          <p:cNvGrpSpPr>
            <a:grpSpLocks/>
          </p:cNvGrpSpPr>
          <p:nvPr/>
        </p:nvGrpSpPr>
        <p:grpSpPr bwMode="auto">
          <a:xfrm>
            <a:off x="3578225" y="1752600"/>
            <a:ext cx="4699000" cy="1382713"/>
            <a:chOff x="2254" y="1104"/>
            <a:chExt cx="2960" cy="871"/>
          </a:xfrm>
        </p:grpSpPr>
        <p:sp>
          <p:nvSpPr>
            <p:cNvPr id="7175" name="Oval 8"/>
            <p:cNvSpPr>
              <a:spLocks noChangeArrowheads="1"/>
            </p:cNvSpPr>
            <p:nvPr/>
          </p:nvSpPr>
          <p:spPr bwMode="auto">
            <a:xfrm>
              <a:off x="2254" y="1572"/>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6" name="Oval 9"/>
            <p:cNvSpPr>
              <a:spLocks noChangeArrowheads="1"/>
            </p:cNvSpPr>
            <p:nvPr/>
          </p:nvSpPr>
          <p:spPr bwMode="auto">
            <a:xfrm>
              <a:off x="3886"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7" name="Oval 10"/>
            <p:cNvSpPr>
              <a:spLocks noChangeArrowheads="1"/>
            </p:cNvSpPr>
            <p:nvPr/>
          </p:nvSpPr>
          <p:spPr bwMode="auto">
            <a:xfrm>
              <a:off x="4320"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8" name="Oval 11"/>
            <p:cNvSpPr>
              <a:spLocks noChangeArrowheads="1"/>
            </p:cNvSpPr>
            <p:nvPr/>
          </p:nvSpPr>
          <p:spPr bwMode="auto">
            <a:xfrm>
              <a:off x="4848"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9" name="Oval 12"/>
            <p:cNvSpPr>
              <a:spLocks noChangeArrowheads="1"/>
            </p:cNvSpPr>
            <p:nvPr/>
          </p:nvSpPr>
          <p:spPr bwMode="auto">
            <a:xfrm>
              <a:off x="3473" y="110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03821" name="Object 13"/>
          <p:cNvGraphicFramePr>
            <a:graphicFrameLocks noChangeAspect="1"/>
          </p:cNvGraphicFramePr>
          <p:nvPr/>
        </p:nvGraphicFramePr>
        <p:xfrm>
          <a:off x="730250" y="3551238"/>
          <a:ext cx="5746750" cy="358775"/>
        </p:xfrm>
        <a:graphic>
          <a:graphicData uri="http://schemas.openxmlformats.org/presentationml/2006/ole">
            <mc:AlternateContent xmlns:mc="http://schemas.openxmlformats.org/markup-compatibility/2006">
              <mc:Choice xmlns:v="urn:schemas-microsoft-com:vml" Requires="v">
                <p:oleObj spid="_x0000_s7263" name="Equation" r:id="rId8" imgW="2400120" imgH="119880" progId="Equation.3">
                  <p:embed/>
                </p:oleObj>
              </mc:Choice>
              <mc:Fallback>
                <p:oleObj name="Equation" r:id="rId8" imgW="2400120" imgH="119880" progId="Equation.3">
                  <p:embed/>
                  <p:pic>
                    <p:nvPicPr>
                      <p:cNvPr id="0"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250" y="3551238"/>
                        <a:ext cx="574675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3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3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Cognitive Functioning</a:t>
            </a:r>
          </a:p>
        </p:txBody>
      </p:sp>
      <p:sp>
        <p:nvSpPr>
          <p:cNvPr id="44035" name="Rectangle 3"/>
          <p:cNvSpPr>
            <a:spLocks noChangeArrowheads="1"/>
          </p:cNvSpPr>
          <p:nvPr/>
        </p:nvSpPr>
        <p:spPr bwMode="auto">
          <a:xfrm>
            <a:off x="0" y="1182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2400"/>
          </a:p>
        </p:txBody>
      </p:sp>
      <p:sp>
        <p:nvSpPr>
          <p:cNvPr id="44036" name="Text Box 5"/>
          <p:cNvSpPr txBox="1">
            <a:spLocks noChangeArrowheads="1"/>
          </p:cNvSpPr>
          <p:nvPr/>
        </p:nvSpPr>
        <p:spPr bwMode="auto">
          <a:xfrm>
            <a:off x="3054350" y="6553200"/>
            <a:ext cx="3000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200">
                <a:latin typeface="Calibri" pitchFamily="34" charset="0"/>
              </a:rPr>
              <a:t>Wolf et al. 2007, Journal of Biomedical Optics</a:t>
            </a:r>
          </a:p>
        </p:txBody>
      </p:sp>
      <p:pic>
        <p:nvPicPr>
          <p:cNvPr id="440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611313"/>
            <a:ext cx="7869238"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Cerebral Blood Monitoring</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l="6667" t="2068" r="14444" b="775"/>
          <a:stretch>
            <a:fillRect/>
          </a:stretch>
        </p:blipFill>
        <p:spPr bwMode="auto">
          <a:xfrm>
            <a:off x="4800600" y="2392363"/>
            <a:ext cx="3886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Group 9"/>
          <p:cNvGrpSpPr>
            <a:grpSpLocks/>
          </p:cNvGrpSpPr>
          <p:nvPr/>
        </p:nvGrpSpPr>
        <p:grpSpPr bwMode="auto">
          <a:xfrm>
            <a:off x="838200" y="1514475"/>
            <a:ext cx="6096000" cy="4657725"/>
            <a:chOff x="528" y="624"/>
            <a:chExt cx="4272" cy="3264"/>
          </a:xfrm>
        </p:grpSpPr>
        <p:pic>
          <p:nvPicPr>
            <p:cNvPr id="45061" name="Picture 5" descr="NIRSprobe1"/>
            <p:cNvPicPr>
              <a:picLocks noChangeAspect="1" noChangeArrowheads="1"/>
            </p:cNvPicPr>
            <p:nvPr/>
          </p:nvPicPr>
          <p:blipFill>
            <a:blip r:embed="rId4">
              <a:extLst>
                <a:ext uri="{28A0092B-C50C-407E-A947-70E740481C1C}">
                  <a14:useLocalDpi xmlns:a14="http://schemas.microsoft.com/office/drawing/2010/main" val="0"/>
                </a:ext>
              </a:extLst>
            </a:blip>
            <a:srcRect l="35001" t="28889" r="25833"/>
            <a:stretch>
              <a:fillRect/>
            </a:stretch>
          </p:blipFill>
          <p:spPr bwMode="auto">
            <a:xfrm>
              <a:off x="528" y="816"/>
              <a:ext cx="2256"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Line 6"/>
            <p:cNvSpPr>
              <a:spLocks noChangeShapeType="1"/>
            </p:cNvSpPr>
            <p:nvPr/>
          </p:nvSpPr>
          <p:spPr bwMode="auto">
            <a:xfrm flipH="1">
              <a:off x="1392" y="816"/>
              <a:ext cx="1440" cy="5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5063" name="Text Box 7"/>
            <p:cNvSpPr>
              <a:spLocks noChangeArrowheads="1"/>
            </p:cNvSpPr>
            <p:nvPr/>
          </p:nvSpPr>
          <p:spPr bwMode="auto">
            <a:xfrm>
              <a:off x="2736" y="624"/>
              <a:ext cx="20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buFont typeface="Arial" pitchFamily="34" charset="0"/>
                <a:buNone/>
              </a:pPr>
              <a:r>
                <a:rPr lang="en-US" sz="1600">
                  <a:solidFill>
                    <a:schemeClr val="accent2"/>
                  </a:solidFill>
                  <a:latin typeface="Calibri" pitchFamily="34" charset="0"/>
                </a:rPr>
                <a:t>light in (690, 830 nm)</a:t>
              </a:r>
            </a:p>
          </p:txBody>
        </p:sp>
        <p:sp>
          <p:nvSpPr>
            <p:cNvPr id="45064" name="Line 8"/>
            <p:cNvSpPr>
              <a:spLocks noChangeShapeType="1"/>
            </p:cNvSpPr>
            <p:nvPr/>
          </p:nvSpPr>
          <p:spPr bwMode="auto">
            <a:xfrm flipH="1">
              <a:off x="1584" y="1104"/>
              <a:ext cx="1536" cy="48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5065" name="Text Box 9"/>
            <p:cNvSpPr txBox="1">
              <a:spLocks noChangeArrowheads="1"/>
            </p:cNvSpPr>
            <p:nvPr/>
          </p:nvSpPr>
          <p:spPr bwMode="auto">
            <a:xfrm>
              <a:off x="3120" y="91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600">
                  <a:solidFill>
                    <a:schemeClr val="accent2"/>
                  </a:solidFill>
                  <a:latin typeface="Calibri" pitchFamily="34" charset="0"/>
                </a:rPr>
                <a:t>light out</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Parallel Plate Breast Scanner</a:t>
            </a:r>
          </a:p>
        </p:txBody>
      </p:sp>
      <p:sp>
        <p:nvSpPr>
          <p:cNvPr id="46083" name="Rectangle 3"/>
          <p:cNvSpPr>
            <a:spLocks noChangeArrowheads="1"/>
          </p:cNvSpPr>
          <p:nvPr/>
        </p:nvSpPr>
        <p:spPr bwMode="auto">
          <a:xfrm>
            <a:off x="0" y="1182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2400"/>
          </a:p>
        </p:txBody>
      </p:sp>
      <p:pic>
        <p:nvPicPr>
          <p:cNvPr id="460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1522413"/>
            <a:ext cx="5921375"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7"/>
          <p:cNvSpPr txBox="1">
            <a:spLocks noChangeArrowheads="1"/>
          </p:cNvSpPr>
          <p:nvPr/>
        </p:nvSpPr>
        <p:spPr bwMode="auto">
          <a:xfrm>
            <a:off x="3054350" y="6553200"/>
            <a:ext cx="3021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200">
                <a:latin typeface="Calibri" pitchFamily="34" charset="0"/>
              </a:rPr>
              <a:t>Choe et al. 2009, Journal of Biomedical Optics</a:t>
            </a:r>
          </a:p>
        </p:txBody>
      </p:sp>
      <p:sp>
        <p:nvSpPr>
          <p:cNvPr id="46086" name="Text Box 8"/>
          <p:cNvSpPr txBox="1">
            <a:spLocks noChangeArrowheads="1"/>
          </p:cNvSpPr>
          <p:nvPr/>
        </p:nvSpPr>
        <p:spPr bwMode="auto">
          <a:xfrm>
            <a:off x="3305175" y="6034088"/>
            <a:ext cx="24590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a:t>Frequency Domain detectors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8"/>
          <p:cNvSpPr txBox="1">
            <a:spLocks noChangeArrowheads="1"/>
          </p:cNvSpPr>
          <p:nvPr/>
        </p:nvSpPr>
        <p:spPr bwMode="auto">
          <a:xfrm>
            <a:off x="76200" y="60198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a:r>
              <a:rPr lang="en-US" sz="1200" b="1" i="1">
                <a:latin typeface="Times" pitchFamily="84" charset="0"/>
              </a:rPr>
              <a:t>Pham, TH., et al.  Review of Scientific Instruments, 71 , 1 – 14, (2000). </a:t>
            </a:r>
          </a:p>
          <a:p>
            <a:pPr defTabSz="914400"/>
            <a:r>
              <a:rPr lang="en-US" sz="1200" b="1" i="1">
                <a:latin typeface="Times" pitchFamily="84" charset="0"/>
              </a:rPr>
              <a:t>Bevilacqua, F., et al. Applied Optics, 39, 6498-6507, (2000).</a:t>
            </a:r>
          </a:p>
          <a:p>
            <a:pPr defTabSz="914400"/>
            <a:r>
              <a:rPr lang="en-US" sz="1200" i="1">
                <a:latin typeface="Times" pitchFamily="84" charset="0"/>
              </a:rPr>
              <a:t>Jakobowski et al., J. Biomed. Opt., 9(1), 230-238 (2004).</a:t>
            </a:r>
          </a:p>
          <a:p>
            <a:pPr defTabSz="914400"/>
            <a:endParaRPr lang="en-US" sz="1200">
              <a:latin typeface="Times" pitchFamily="84" charset="0"/>
            </a:endParaRPr>
          </a:p>
        </p:txBody>
      </p:sp>
      <p:sp>
        <p:nvSpPr>
          <p:cNvPr id="47107" name="Rectangle 9"/>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Hand-Held Optical Breast Scanner</a:t>
            </a:r>
          </a:p>
        </p:txBody>
      </p:sp>
      <p:pic>
        <p:nvPicPr>
          <p:cNvPr id="47108" name="Picture 10" descr="lb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676400"/>
            <a:ext cx="23606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2" descr="patient2"/>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3352800" y="1524000"/>
            <a:ext cx="34290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13"/>
          <p:cNvSpPr txBox="1">
            <a:spLocks noChangeArrowheads="1"/>
          </p:cNvSpPr>
          <p:nvPr/>
        </p:nvSpPr>
        <p:spPr bwMode="auto">
          <a:xfrm>
            <a:off x="5795963" y="6186488"/>
            <a:ext cx="18240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a:t>(courtesy F. Bevilacqua)</a:t>
            </a:r>
          </a:p>
        </p:txBody>
      </p:sp>
      <p:pic>
        <p:nvPicPr>
          <p:cNvPr id="47111" name="Picture 11" descr="hand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290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Breast Cancer Detection</a:t>
            </a:r>
          </a:p>
        </p:txBody>
      </p:sp>
      <p:sp>
        <p:nvSpPr>
          <p:cNvPr id="48131" name="Rectangle 3"/>
          <p:cNvSpPr>
            <a:spLocks noChangeArrowheads="1"/>
          </p:cNvSpPr>
          <p:nvPr/>
        </p:nvSpPr>
        <p:spPr bwMode="auto">
          <a:xfrm>
            <a:off x="0" y="1182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2400"/>
          </a:p>
        </p:txBody>
      </p:sp>
      <p:pic>
        <p:nvPicPr>
          <p:cNvPr id="4813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1524000"/>
            <a:ext cx="4392612"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10"/>
          <p:cNvSpPr txBox="1">
            <a:spLocks noChangeArrowheads="1"/>
          </p:cNvSpPr>
          <p:nvPr/>
        </p:nvSpPr>
        <p:spPr bwMode="auto">
          <a:xfrm>
            <a:off x="3811588" y="6583363"/>
            <a:ext cx="1520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200">
                <a:latin typeface="Calibri" pitchFamily="34" charset="0"/>
              </a:rPr>
              <a:t>Tromberg et al., 2009</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DOSI: Monitoring and Therapy</a:t>
            </a:r>
          </a:p>
        </p:txBody>
      </p:sp>
      <p:pic>
        <p:nvPicPr>
          <p:cNvPr id="491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522413"/>
            <a:ext cx="5915025"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DOSI: Rapid Monitoring</a:t>
            </a:r>
          </a:p>
        </p:txBody>
      </p:sp>
      <p:pic>
        <p:nvPicPr>
          <p:cNvPr id="501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522413"/>
            <a:ext cx="5915025"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z="4000" smtClean="0">
                <a:solidFill>
                  <a:srgbClr val="642E21"/>
                </a:solidFill>
                <a:latin typeface="Calibri" pitchFamily="34" charset="0"/>
              </a:rPr>
              <a:t>Typical Detector</a:t>
            </a:r>
          </a:p>
        </p:txBody>
      </p:sp>
      <p:sp>
        <p:nvSpPr>
          <p:cNvPr id="51203" name="Rectangle 3"/>
          <p:cNvSpPr>
            <a:spLocks noGrp="1" noChangeArrowheads="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Calibri" pitchFamily="34" charset="0"/>
              </a:rPr>
              <a:t>Hamamatsu ~few element silicon avalanche photodiode modules</a:t>
            </a:r>
          </a:p>
          <a:p>
            <a:pPr eaLnBrk="1" hangingPunct="1"/>
            <a:r>
              <a:rPr lang="en-US" smtClean="0">
                <a:latin typeface="Calibri" pitchFamily="34" charset="0"/>
              </a:rPr>
              <a:t>Frequency rolloff in low MHz to GHz</a:t>
            </a:r>
          </a:p>
          <a:p>
            <a:pPr eaLnBrk="1" hangingPunct="1"/>
            <a:r>
              <a:rPr lang="en-US" smtClean="0">
                <a:latin typeface="Calibri" pitchFamily="34" charset="0"/>
              </a:rPr>
              <a:t>Spectral response out to 1000 nm</a:t>
            </a:r>
          </a:p>
        </p:txBody>
      </p:sp>
      <p:pic>
        <p:nvPicPr>
          <p:cNvPr id="512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817938"/>
            <a:ext cx="33528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3dar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43400"/>
            <a:ext cx="20478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r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 y="1600200"/>
            <a:ext cx="261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FIBER%20POSITIONER%20LABEL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1503363"/>
            <a:ext cx="349091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ChangeArrowheads="1"/>
          </p:cNvSpPr>
          <p:nvPr/>
        </p:nvSpPr>
        <p:spPr bwMode="auto">
          <a:xfrm>
            <a:off x="1512888" y="6583363"/>
            <a:ext cx="6119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p>
            <a:pPr algn="ctr" defTabSz="914400"/>
            <a:r>
              <a:rPr lang="en-US" sz="1200"/>
              <a:t>http://www-nml.dartmouth.edu/nir/instrumentation.html</a:t>
            </a:r>
          </a:p>
        </p:txBody>
      </p:sp>
      <p:sp>
        <p:nvSpPr>
          <p:cNvPr id="52230" name="Rectangle 6"/>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Optical Multiplexing Hardware</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Outline</a:t>
            </a:r>
          </a:p>
        </p:txBody>
      </p:sp>
      <p:sp>
        <p:nvSpPr>
          <p:cNvPr id="75776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solidFill>
                  <a:schemeClr val="bg1">
                    <a:lumMod val="50000"/>
                  </a:schemeClr>
                </a:solidFill>
                <a:latin typeface="Calibri" pitchFamily="34" charset="0"/>
              </a:rPr>
              <a:t>Motivation for Single Photon Detectors</a:t>
            </a:r>
          </a:p>
          <a:p>
            <a:pPr>
              <a:lnSpc>
                <a:spcPct val="90000"/>
              </a:lnSpc>
            </a:pPr>
            <a:r>
              <a:rPr lang="en-US" dirty="0" smtClean="0">
                <a:solidFill>
                  <a:schemeClr val="bg1">
                    <a:lumMod val="50000"/>
                  </a:schemeClr>
                </a:solidFill>
                <a:latin typeface="Calibri" pitchFamily="34" charset="0"/>
              </a:rPr>
              <a:t>Applications</a:t>
            </a:r>
          </a:p>
          <a:p>
            <a:pPr lvl="1">
              <a:lnSpc>
                <a:spcPct val="90000"/>
              </a:lnSpc>
            </a:pPr>
            <a:r>
              <a:rPr lang="en-US" dirty="0" smtClean="0">
                <a:solidFill>
                  <a:schemeClr val="bg1">
                    <a:lumMod val="50000"/>
                  </a:schemeClr>
                </a:solidFill>
                <a:latin typeface="Calibri" pitchFamily="34" charset="0"/>
              </a:rPr>
              <a:t>Outer Space: the Universe</a:t>
            </a:r>
          </a:p>
          <a:p>
            <a:pPr lvl="1">
              <a:lnSpc>
                <a:spcPct val="90000"/>
              </a:lnSpc>
            </a:pPr>
            <a:r>
              <a:rPr lang="en-US" dirty="0" smtClean="0">
                <a:solidFill>
                  <a:schemeClr val="bg1">
                    <a:lumMod val="50000"/>
                  </a:schemeClr>
                </a:solidFill>
                <a:latin typeface="Calibri" pitchFamily="34" charset="0"/>
              </a:rPr>
              <a:t>Inner Space: </a:t>
            </a:r>
            <a:r>
              <a:rPr lang="en-US" dirty="0" err="1" smtClean="0">
                <a:solidFill>
                  <a:schemeClr val="bg1">
                    <a:lumMod val="50000"/>
                  </a:schemeClr>
                </a:solidFill>
                <a:latin typeface="Calibri" pitchFamily="34" charset="0"/>
              </a:rPr>
              <a:t>Biophotonics</a:t>
            </a:r>
            <a:endParaRPr lang="en-US" dirty="0" smtClean="0">
              <a:solidFill>
                <a:schemeClr val="bg1">
                  <a:lumMod val="50000"/>
                </a:schemeClr>
              </a:solidFill>
              <a:latin typeface="Calibri" pitchFamily="34" charset="0"/>
            </a:endParaRPr>
          </a:p>
          <a:p>
            <a:pPr>
              <a:lnSpc>
                <a:spcPct val="90000"/>
              </a:lnSpc>
            </a:pPr>
            <a:r>
              <a:rPr lang="en-US" b="1" dirty="0" smtClean="0">
                <a:latin typeface="Calibri" pitchFamily="34" charset="0"/>
              </a:rPr>
              <a:t>Status of Current Projects</a:t>
            </a:r>
          </a:p>
          <a:p>
            <a:pPr lvl="1">
              <a:lnSpc>
                <a:spcPct val="90000"/>
              </a:lnSpc>
            </a:pPr>
            <a:r>
              <a:rPr lang="en-US" b="1" dirty="0" smtClean="0">
                <a:latin typeface="Calibri" pitchFamily="34" charset="0"/>
              </a:rPr>
              <a:t>photon-counting detector for astrophysics</a:t>
            </a:r>
          </a:p>
          <a:p>
            <a:pPr lvl="1">
              <a:lnSpc>
                <a:spcPct val="90000"/>
              </a:lnSpc>
            </a:pPr>
            <a:r>
              <a:rPr lang="en-US" dirty="0" smtClean="0">
                <a:solidFill>
                  <a:schemeClr val="bg1">
                    <a:lumMod val="50000"/>
                  </a:schemeClr>
                </a:solidFill>
                <a:latin typeface="Calibri" pitchFamily="34" charset="0"/>
              </a:rPr>
              <a:t>imaging LIDAR detector for planetary missions</a:t>
            </a:r>
          </a:p>
          <a:p>
            <a:pPr>
              <a:lnSpc>
                <a:spcPct val="90000"/>
              </a:lnSpc>
            </a:pPr>
            <a:r>
              <a:rPr lang="en-US" dirty="0" smtClean="0">
                <a:solidFill>
                  <a:schemeClr val="bg1">
                    <a:lumMod val="50000"/>
                  </a:schemeClr>
                </a:solidFill>
                <a:latin typeface="Calibri" pitchFamily="34" charset="0"/>
              </a:rPr>
              <a:t>Future Directions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000" smtClean="0">
                <a:solidFill>
                  <a:srgbClr val="642E21"/>
                </a:solidFill>
                <a:latin typeface="Calibri" pitchFamily="34" charset="0"/>
              </a:rPr>
              <a:t>Quantum-Limited Imaging Detectors</a:t>
            </a:r>
          </a:p>
        </p:txBody>
      </p:sp>
      <p:sp>
        <p:nvSpPr>
          <p:cNvPr id="785411"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limited by the information carried by a photon</a:t>
            </a:r>
          </a:p>
          <a:p>
            <a:pPr lvl="1"/>
            <a:r>
              <a:rPr lang="en-US" smtClean="0">
                <a:latin typeface="Calibri" pitchFamily="34" charset="0"/>
              </a:rPr>
              <a:t>existence in time and space (x, y, z, t)</a:t>
            </a:r>
          </a:p>
          <a:p>
            <a:pPr lvl="1"/>
            <a:r>
              <a:rPr lang="en-US" smtClean="0">
                <a:latin typeface="Calibri" pitchFamily="34" charset="0"/>
              </a:rPr>
              <a:t>wavelength (</a:t>
            </a:r>
            <a:r>
              <a:rPr lang="en-US" smtClean="0">
                <a:latin typeface="Symbol" pitchFamily="18" charset="2"/>
              </a:rPr>
              <a:t>l</a:t>
            </a:r>
            <a:r>
              <a:rPr lang="en-US" smtClean="0">
                <a:latin typeface="Calibri" pitchFamily="34" charset="0"/>
              </a:rPr>
              <a:t>)</a:t>
            </a:r>
          </a:p>
          <a:p>
            <a:pPr lvl="1"/>
            <a:r>
              <a:rPr lang="en-US" smtClean="0">
                <a:latin typeface="Calibri" pitchFamily="34" charset="0"/>
              </a:rPr>
              <a:t>polarization</a:t>
            </a:r>
          </a:p>
          <a:p>
            <a:r>
              <a:rPr lang="en-US" smtClean="0">
                <a:latin typeface="Calibri" pitchFamily="34" charset="0"/>
              </a:rPr>
              <a:t>“easier said than done…..”</a:t>
            </a:r>
          </a:p>
          <a:p>
            <a:pPr lvl="1"/>
            <a:endParaRPr lang="en-US"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5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5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54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541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5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Photon-Counting Detector</a:t>
            </a:r>
            <a:endParaRPr lang="en-US" sz="2000" b="1">
              <a:solidFill>
                <a:srgbClr val="642E21"/>
              </a:solidFill>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3600" smtClean="0">
                <a:solidFill>
                  <a:srgbClr val="642E21"/>
                </a:solidFill>
                <a:latin typeface="Calibri" pitchFamily="34" charset="0"/>
              </a:rPr>
              <a:t>Introduction to Photon-Counting Detectors</a:t>
            </a:r>
          </a:p>
        </p:txBody>
      </p:sp>
      <p:sp>
        <p:nvSpPr>
          <p:cNvPr id="605187"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400" smtClean="0">
                <a:latin typeface="Calibri" pitchFamily="34" charset="0"/>
              </a:rPr>
              <a:t>Photon-counting detectors detect individual photons.</a:t>
            </a:r>
          </a:p>
          <a:p>
            <a:pPr>
              <a:lnSpc>
                <a:spcPct val="90000"/>
              </a:lnSpc>
            </a:pPr>
            <a:r>
              <a:rPr lang="en-US" sz="2400" smtClean="0">
                <a:latin typeface="Calibri" pitchFamily="34" charset="0"/>
              </a:rPr>
              <a:t>They typically use an amplification process to produce a large pulse for each absorbed photon.</a:t>
            </a:r>
          </a:p>
          <a:p>
            <a:pPr>
              <a:lnSpc>
                <a:spcPct val="90000"/>
              </a:lnSpc>
            </a:pPr>
            <a:r>
              <a:rPr lang="en-US" sz="2400" smtClean="0">
                <a:latin typeface="Calibri" pitchFamily="34" charset="0"/>
              </a:rPr>
              <a:t>Current devices typically have one element (pixel).</a:t>
            </a:r>
          </a:p>
          <a:p>
            <a:pPr>
              <a:lnSpc>
                <a:spcPct val="90000"/>
              </a:lnSpc>
            </a:pPr>
            <a:r>
              <a:rPr lang="en-US" sz="2400" smtClean="0">
                <a:latin typeface="Calibri" pitchFamily="34" charset="0"/>
              </a:rPr>
              <a:t>These types of detectors would be useful in low-light and high dynamic range applications</a:t>
            </a:r>
          </a:p>
          <a:p>
            <a:pPr lvl="1">
              <a:lnSpc>
                <a:spcPct val="90000"/>
              </a:lnSpc>
            </a:pPr>
            <a:r>
              <a:rPr lang="en-US" sz="2000" smtClean="0">
                <a:latin typeface="Calibri" pitchFamily="34" charset="0"/>
              </a:rPr>
              <a:t>nighttime surveillance</a:t>
            </a:r>
          </a:p>
          <a:p>
            <a:pPr lvl="1">
              <a:lnSpc>
                <a:spcPct val="90000"/>
              </a:lnSpc>
            </a:pPr>
            <a:r>
              <a:rPr lang="en-US" sz="2000" smtClean="0">
                <a:latin typeface="Calibri" pitchFamily="34" charset="0"/>
              </a:rPr>
              <a:t>daytime imaging</a:t>
            </a:r>
          </a:p>
          <a:p>
            <a:pPr lvl="1">
              <a:lnSpc>
                <a:spcPct val="90000"/>
              </a:lnSpc>
            </a:pPr>
            <a:r>
              <a:rPr lang="en-US" sz="2000" smtClean="0">
                <a:latin typeface="Calibri" pitchFamily="34" charset="0"/>
              </a:rPr>
              <a:t>faint object astrophysics</a:t>
            </a:r>
          </a:p>
          <a:p>
            <a:pPr lvl="1">
              <a:lnSpc>
                <a:spcPct val="90000"/>
              </a:lnSpc>
            </a:pPr>
            <a:r>
              <a:rPr lang="en-US" sz="2000" smtClean="0">
                <a:latin typeface="Calibri" pitchFamily="34" charset="0"/>
              </a:rPr>
              <a:t>high time resolution biophotonics</a:t>
            </a:r>
          </a:p>
          <a:p>
            <a:pPr lvl="1">
              <a:lnSpc>
                <a:spcPct val="90000"/>
              </a:lnSpc>
            </a:pPr>
            <a:r>
              <a:rPr lang="en-US" sz="2000" smtClean="0">
                <a:latin typeface="Calibri" pitchFamily="34" charset="0"/>
              </a:rPr>
              <a:t>real-time hyperspectral monitoring of urban/battlefield environments</a:t>
            </a:r>
          </a:p>
          <a:p>
            <a:pPr lvl="1">
              <a:lnSpc>
                <a:spcPct val="90000"/>
              </a:lnSpc>
            </a:pPr>
            <a:r>
              <a:rPr lang="en-US" sz="2000" smtClean="0">
                <a:latin typeface="Calibri" pitchFamily="34" charset="0"/>
              </a:rPr>
              <a:t>orbital debris identification and tracking</a:t>
            </a:r>
          </a:p>
          <a:p>
            <a:pPr>
              <a:lnSpc>
                <a:spcPct val="90000"/>
              </a:lnSpc>
            </a:pPr>
            <a:endParaRPr lang="en-US" sz="2400" smtClean="0">
              <a:latin typeface="Calibri" pitchFamily="34" charset="0"/>
            </a:endParaRPr>
          </a:p>
          <a:p>
            <a:pPr>
              <a:lnSpc>
                <a:spcPct val="90000"/>
              </a:lnSpc>
            </a:pPr>
            <a:endParaRPr lang="en-US" sz="2400"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51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51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518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18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518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518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518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518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51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p:cNvSpPr>
          <p:nvPr>
            <p:ph type="title" idx="4294967295"/>
          </p:nvPr>
        </p:nvSpPr>
        <p:spPr bwMode="auto">
          <a:xfrm>
            <a:off x="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Single Photon Technologies</a:t>
            </a:r>
          </a:p>
        </p:txBody>
      </p:sp>
      <p:graphicFrame>
        <p:nvGraphicFramePr>
          <p:cNvPr id="957488" name="Group 48"/>
          <p:cNvGraphicFramePr>
            <a:graphicFrameLocks noGrp="1"/>
          </p:cNvGraphicFramePr>
          <p:nvPr/>
        </p:nvGraphicFramePr>
        <p:xfrm>
          <a:off x="1800225" y="1676400"/>
          <a:ext cx="5819775" cy="4394200"/>
        </p:xfrm>
        <a:graphic>
          <a:graphicData uri="http://schemas.openxmlformats.org/drawingml/2006/table">
            <a:tbl>
              <a:tblPr/>
              <a:tblGrid>
                <a:gridCol w="2801938"/>
                <a:gridCol w="431800"/>
                <a:gridCol w="2586037"/>
              </a:tblGrid>
              <a:tr h="307997">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Table 1. Quantum-limited Detector Technologies.</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0641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Superconductors</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5">
                  <a:txBody>
                    <a:body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tabLst/>
                      </a:pPr>
                      <a:endParaRPr kumimoji="0" lang="en-US" sz="3600" b="0" i="0" u="none" strike="noStrike" cap="none" normalizeH="0" baseline="0" smtClean="0">
                        <a:ln>
                          <a:noFill/>
                        </a:ln>
                        <a:solidFill>
                          <a:schemeClr val="tx1"/>
                        </a:solidFill>
                        <a:effectLst/>
                        <a:latin typeface="Calibri"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Semiconductors</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494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Transition Edge Sensor (TES)</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energy resolution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operating temperature of tens of mK</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Electron Multiplying CCD (EMCCD)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commercially available</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excess noise factor</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58324">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Superconducting Tunnel Junction (STJ)</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energy resolution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operating temperature of mK, leakage current</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Linear Mode Avalance Photodiode (LM-APD)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ns time constant</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excess noise factor (although MCT has ~no excess noise)</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1573">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Kinetic Inductance Detector (KID)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energy resolution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ms time constant</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rowSpan="2">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Geiger Mode Avalance Photodiode (GM-APD)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large pulse per photon</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rPr>
                        <a:t>afterpulsing</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94494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Superconducting Single Photon Detectors (SSPD)</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ns time constant</a:t>
                      </a:r>
                      <a:endParaRPr kumimoji="0" lang="en-US" sz="1400" b="0" i="0" u="none" strike="noStrike" cap="none" normalizeH="0" baseline="0" smtClean="0">
                        <a:ln>
                          <a:noFill/>
                        </a:ln>
                        <a:solidFill>
                          <a:schemeClr val="tx1"/>
                        </a:solidFill>
                        <a:effectLst/>
                        <a:latin typeface="Times New Roman" pitchFamily="18" charset="0"/>
                        <a:ea typeface="SimSun" charset="-122"/>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SimSun" charset="-122"/>
                          <a:cs typeface="Times New Roman" pitchFamily="18" charset="0"/>
                        </a:rPr>
                        <a:t>low fill-factor (?), polarized, few K</a:t>
                      </a:r>
                      <a:endParaRPr kumimoji="0" lang="en-US" sz="3200" b="0" i="0" u="none" strike="noStrike" cap="none" normalizeH="0" baseline="0" smtClean="0">
                        <a:ln>
                          <a:noFill/>
                        </a:ln>
                        <a:solidFill>
                          <a:schemeClr val="tx1"/>
                        </a:solidFill>
                        <a:effectLst/>
                        <a:latin typeface="Arial" pitchFamily="34" charset="0"/>
                        <a:ea typeface="SimSun" charset="-122"/>
                        <a:cs typeface="Times New Roman"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pic>
        <p:nvPicPr>
          <p:cNvPr id="113694" name="Picture 38" descr="A tile of 145-GHz TES dual-polarization bolometers for the BICEP-II instrument for a telescope at the South Pole. The complete focal- plane array will have 4 tiles x 64 pixels x 2 polarizations."/>
          <p:cNvPicPr>
            <a:picLocks noChangeAspect="1" noChangeArrowheads="1"/>
          </p:cNvPicPr>
          <p:nvPr/>
        </p:nvPicPr>
        <p:blipFill>
          <a:blip r:embed="rId3">
            <a:extLst>
              <a:ext uri="{28A0092B-C50C-407E-A947-70E740481C1C}">
                <a14:useLocalDpi xmlns:a14="http://schemas.microsoft.com/office/drawing/2010/main" val="0"/>
              </a:ext>
            </a:extLst>
          </a:blip>
          <a:srcRect r="51024"/>
          <a:stretch>
            <a:fillRect/>
          </a:stretch>
        </p:blipFill>
        <p:spPr bwMode="auto">
          <a:xfrm>
            <a:off x="695325" y="2335213"/>
            <a:ext cx="9953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40" descr="An array of Ta/Al MKID strip detectors being fabricated for a 64 x 20 pixel camera for the 200” Mount Palomar telescope."/>
          <p:cNvPicPr>
            <a:picLocks noChangeAspect="1" noChangeArrowheads="1"/>
          </p:cNvPicPr>
          <p:nvPr/>
        </p:nvPicPr>
        <p:blipFill>
          <a:blip r:embed="rId4">
            <a:extLst>
              <a:ext uri="{28A0092B-C50C-407E-A947-70E740481C1C}">
                <a14:useLocalDpi xmlns:a14="http://schemas.microsoft.com/office/drawing/2010/main" val="0"/>
              </a:ext>
            </a:extLst>
          </a:blip>
          <a:srcRect r="51024"/>
          <a:stretch>
            <a:fillRect/>
          </a:stretch>
        </p:blipFill>
        <p:spPr bwMode="auto">
          <a:xfrm>
            <a:off x="747713" y="4425950"/>
            <a:ext cx="8937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5257800"/>
            <a:ext cx="8207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1271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Avalanche Diode Architecture</a:t>
            </a: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1776413"/>
            <a:ext cx="56388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8"/>
          <p:cNvSpPr>
            <a:spLocks noChangeShapeType="1"/>
          </p:cNvSpPr>
          <p:nvPr/>
        </p:nvSpPr>
        <p:spPr bwMode="auto">
          <a:xfrm>
            <a:off x="5146675" y="4759325"/>
            <a:ext cx="330200" cy="1588"/>
          </a:xfrm>
          <a:prstGeom prst="line">
            <a:avLst/>
          </a:prstGeom>
          <a:noFill/>
          <a:ln w="28575">
            <a:solidFill>
              <a:srgbClr val="3333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7347" name="AutoShape 9"/>
          <p:cNvSpPr>
            <a:spLocks noChangeAspect="1" noChangeArrowheads="1" noTextEdit="1"/>
          </p:cNvSpPr>
          <p:nvPr/>
        </p:nvSpPr>
        <p:spPr bwMode="auto">
          <a:xfrm>
            <a:off x="2171700" y="1533525"/>
            <a:ext cx="47958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348" name="Rectangle 11"/>
          <p:cNvSpPr>
            <a:spLocks noChangeArrowheads="1"/>
          </p:cNvSpPr>
          <p:nvPr/>
        </p:nvSpPr>
        <p:spPr bwMode="auto">
          <a:xfrm>
            <a:off x="5257800" y="1754188"/>
            <a:ext cx="1168400" cy="3821112"/>
          </a:xfrm>
          <a:prstGeom prst="rect">
            <a:avLst/>
          </a:prstGeom>
          <a:solidFill>
            <a:srgbClr val="FFFFB7"/>
          </a:solidFill>
          <a:ln w="14288" cap="rnd">
            <a:solidFill>
              <a:srgbClr val="FFFFE3"/>
            </a:solidFill>
            <a:miter lim="800000"/>
            <a:headEnd/>
            <a:tailEnd/>
          </a:ln>
        </p:spPr>
        <p:txBody>
          <a:bodyPr/>
          <a:lstStyle/>
          <a:p>
            <a:pPr algn="ctr" defTabSz="914400"/>
            <a:endParaRPr lang="en-US" sz="1600">
              <a:latin typeface="Calibri" pitchFamily="34" charset="0"/>
            </a:endParaRPr>
          </a:p>
        </p:txBody>
      </p:sp>
      <p:sp>
        <p:nvSpPr>
          <p:cNvPr id="57349" name="Rectangle 12"/>
          <p:cNvSpPr>
            <a:spLocks noChangeArrowheads="1"/>
          </p:cNvSpPr>
          <p:nvPr/>
        </p:nvSpPr>
        <p:spPr bwMode="auto">
          <a:xfrm>
            <a:off x="4324350" y="1754188"/>
            <a:ext cx="933450" cy="3836987"/>
          </a:xfrm>
          <a:prstGeom prst="rect">
            <a:avLst/>
          </a:prstGeom>
          <a:solidFill>
            <a:srgbClr val="FED5CA"/>
          </a:solidFill>
          <a:ln w="14288" cap="rnd">
            <a:solidFill>
              <a:srgbClr val="FED5CA"/>
            </a:solidFill>
            <a:miter lim="800000"/>
            <a:headEnd/>
            <a:tailEnd/>
          </a:ln>
        </p:spPr>
        <p:txBody>
          <a:bodyPr/>
          <a:lstStyle/>
          <a:p>
            <a:pPr algn="ctr" defTabSz="914400"/>
            <a:endParaRPr lang="en-US" sz="1600">
              <a:latin typeface="Calibri" pitchFamily="34" charset="0"/>
            </a:endParaRPr>
          </a:p>
        </p:txBody>
      </p:sp>
      <p:sp>
        <p:nvSpPr>
          <p:cNvPr id="57350" name="Line 13"/>
          <p:cNvSpPr>
            <a:spLocks noChangeShapeType="1"/>
          </p:cNvSpPr>
          <p:nvPr/>
        </p:nvSpPr>
        <p:spPr bwMode="auto">
          <a:xfrm flipV="1">
            <a:off x="3190875" y="2744788"/>
            <a:ext cx="0" cy="334010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1" name="Line 14"/>
          <p:cNvSpPr>
            <a:spLocks noChangeShapeType="1"/>
          </p:cNvSpPr>
          <p:nvPr/>
        </p:nvSpPr>
        <p:spPr bwMode="auto">
          <a:xfrm>
            <a:off x="2552700" y="5591175"/>
            <a:ext cx="274796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2" name="Rectangle 15"/>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3" name="Rectangle 16"/>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4" name="Rectangle 17"/>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5" name="Rectangle 18"/>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56" name="Rectangle 19"/>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357" name="Group 22"/>
          <p:cNvGrpSpPr>
            <a:grpSpLocks/>
          </p:cNvGrpSpPr>
          <p:nvPr/>
        </p:nvGrpSpPr>
        <p:grpSpPr bwMode="auto">
          <a:xfrm>
            <a:off x="3119438" y="1533525"/>
            <a:ext cx="115887" cy="3562350"/>
            <a:chOff x="580" y="1261"/>
            <a:chExt cx="70" cy="1836"/>
          </a:xfrm>
        </p:grpSpPr>
        <p:sp>
          <p:nvSpPr>
            <p:cNvPr id="57505" name="Freeform 20"/>
            <p:cNvSpPr>
              <a:spLocks/>
            </p:cNvSpPr>
            <p:nvPr/>
          </p:nvSpPr>
          <p:spPr bwMode="auto">
            <a:xfrm>
              <a:off x="580" y="1261"/>
              <a:ext cx="70" cy="123"/>
            </a:xfrm>
            <a:custGeom>
              <a:avLst/>
              <a:gdLst>
                <a:gd name="T0" fmla="*/ 2146183 w 16"/>
                <a:gd name="T1" fmla="*/ 3757338 h 28"/>
                <a:gd name="T2" fmla="*/ 1072374 w 16"/>
                <a:gd name="T3" fmla="*/ 3880259 h 28"/>
                <a:gd name="T4" fmla="*/ 0 w 16"/>
                <a:gd name="T5" fmla="*/ 3757338 h 28"/>
                <a:gd name="T6" fmla="*/ 1072374 w 16"/>
                <a:gd name="T7" fmla="*/ 0 h 28"/>
                <a:gd name="T8" fmla="*/ 2146183 w 16"/>
                <a:gd name="T9" fmla="*/ 3757338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06" name="Line 21"/>
            <p:cNvSpPr>
              <a:spLocks noChangeShapeType="1"/>
            </p:cNvSpPr>
            <p:nvPr/>
          </p:nvSpPr>
          <p:spPr bwMode="auto">
            <a:xfrm flipV="1">
              <a:off x="624" y="1375"/>
              <a:ext cx="0" cy="1722"/>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7358" name="Group 25"/>
          <p:cNvGrpSpPr>
            <a:grpSpLocks/>
          </p:cNvGrpSpPr>
          <p:nvPr/>
        </p:nvGrpSpPr>
        <p:grpSpPr bwMode="auto">
          <a:xfrm>
            <a:off x="2552700" y="5505450"/>
            <a:ext cx="4419600" cy="169863"/>
            <a:chOff x="233" y="3307"/>
            <a:chExt cx="2704" cy="88"/>
          </a:xfrm>
        </p:grpSpPr>
        <p:sp>
          <p:nvSpPr>
            <p:cNvPr id="57503" name="Freeform 23"/>
            <p:cNvSpPr>
              <a:spLocks/>
            </p:cNvSpPr>
            <p:nvPr/>
          </p:nvSpPr>
          <p:spPr bwMode="auto">
            <a:xfrm>
              <a:off x="2783" y="3307"/>
              <a:ext cx="154" cy="88"/>
            </a:xfrm>
            <a:custGeom>
              <a:avLst/>
              <a:gdLst>
                <a:gd name="T0" fmla="*/ 130407 w 35"/>
                <a:gd name="T1" fmla="*/ 2808441 h 20"/>
                <a:gd name="T2" fmla="*/ 0 w 35"/>
                <a:gd name="T3" fmla="*/ 1408519 h 20"/>
                <a:gd name="T4" fmla="*/ 130407 w 35"/>
                <a:gd name="T5" fmla="*/ 0 h 20"/>
                <a:gd name="T6" fmla="*/ 4919376 w 35"/>
                <a:gd name="T7" fmla="*/ 1408519 h 20"/>
                <a:gd name="T8" fmla="*/ 130407 w 35"/>
                <a:gd name="T9" fmla="*/ 2808441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 y="20"/>
                  </a:moveTo>
                  <a:cubicBezTo>
                    <a:pt x="1" y="17"/>
                    <a:pt x="0" y="13"/>
                    <a:pt x="0" y="10"/>
                  </a:cubicBezTo>
                  <a:cubicBezTo>
                    <a:pt x="0" y="7"/>
                    <a:pt x="1" y="4"/>
                    <a:pt x="1" y="0"/>
                  </a:cubicBezTo>
                  <a:lnTo>
                    <a:pt x="35" y="10"/>
                  </a:lnTo>
                  <a:lnTo>
                    <a:pt x="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04" name="Line 24"/>
            <p:cNvSpPr>
              <a:spLocks noChangeShapeType="1"/>
            </p:cNvSpPr>
            <p:nvPr/>
          </p:nvSpPr>
          <p:spPr bwMode="auto">
            <a:xfrm>
              <a:off x="233" y="3351"/>
              <a:ext cx="2559"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7359" name="Rectangle 26"/>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0" name="Rectangle 27"/>
          <p:cNvSpPr>
            <a:spLocks noChangeArrowheads="1"/>
          </p:cNvSpPr>
          <p:nvPr/>
        </p:nvSpPr>
        <p:spPr bwMode="auto">
          <a:xfrm>
            <a:off x="4476750" y="6084888"/>
            <a:ext cx="82391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1" name="Rectangle 28"/>
          <p:cNvSpPr>
            <a:spLocks noChangeArrowheads="1"/>
          </p:cNvSpPr>
          <p:nvPr/>
        </p:nvSpPr>
        <p:spPr bwMode="auto">
          <a:xfrm>
            <a:off x="4598988" y="6100763"/>
            <a:ext cx="7064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Voltage</a:t>
            </a:r>
            <a:endParaRPr lang="en-US" sz="1600">
              <a:latin typeface="Calibri" pitchFamily="34" charset="0"/>
            </a:endParaRPr>
          </a:p>
        </p:txBody>
      </p:sp>
      <p:sp>
        <p:nvSpPr>
          <p:cNvPr id="57362" name="Rectangle 29"/>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3" name="Rectangle 30"/>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4" name="Rectangle 31"/>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65" name="Freeform 32"/>
          <p:cNvSpPr>
            <a:spLocks/>
          </p:cNvSpPr>
          <p:nvPr/>
        </p:nvSpPr>
        <p:spPr bwMode="auto">
          <a:xfrm>
            <a:off x="3186113" y="5351463"/>
            <a:ext cx="398462" cy="255587"/>
          </a:xfrm>
          <a:custGeom>
            <a:avLst/>
            <a:gdLst>
              <a:gd name="T0" fmla="*/ 0 w 56"/>
              <a:gd name="T1" fmla="*/ 2147483647 h 30"/>
              <a:gd name="T2" fmla="*/ 2147483647 w 56"/>
              <a:gd name="T3" fmla="*/ 0 h 30"/>
              <a:gd name="T4" fmla="*/ 0 60000 65536"/>
              <a:gd name="T5" fmla="*/ 0 60000 65536"/>
              <a:gd name="T6" fmla="*/ 0 w 56"/>
              <a:gd name="T7" fmla="*/ 0 h 30"/>
              <a:gd name="T8" fmla="*/ 56 w 56"/>
              <a:gd name="T9" fmla="*/ 30 h 30"/>
            </a:gdLst>
            <a:ahLst/>
            <a:cxnLst>
              <a:cxn ang="T4">
                <a:pos x="T0" y="T1"/>
              </a:cxn>
              <a:cxn ang="T5">
                <a:pos x="T2" y="T3"/>
              </a:cxn>
            </a:cxnLst>
            <a:rect l="T6" t="T7" r="T8" b="T9"/>
            <a:pathLst>
              <a:path w="56" h="30">
                <a:moveTo>
                  <a:pt x="0" y="30"/>
                </a:moveTo>
                <a:cubicBezTo>
                  <a:pt x="9" y="12"/>
                  <a:pt x="31" y="0"/>
                  <a:pt x="56" y="0"/>
                </a:cubicBez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6" name="Line 33"/>
          <p:cNvSpPr>
            <a:spLocks noChangeShapeType="1"/>
          </p:cNvSpPr>
          <p:nvPr/>
        </p:nvSpPr>
        <p:spPr bwMode="auto">
          <a:xfrm>
            <a:off x="3573463" y="5351463"/>
            <a:ext cx="750887"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7" name="Freeform 34"/>
          <p:cNvSpPr>
            <a:spLocks/>
          </p:cNvSpPr>
          <p:nvPr/>
        </p:nvSpPr>
        <p:spPr bwMode="auto">
          <a:xfrm>
            <a:off x="4324350" y="4379913"/>
            <a:ext cx="933450" cy="971550"/>
          </a:xfrm>
          <a:custGeom>
            <a:avLst/>
            <a:gdLst>
              <a:gd name="T0" fmla="*/ 2147483647 w 130"/>
              <a:gd name="T1" fmla="*/ 0 h 114"/>
              <a:gd name="T2" fmla="*/ 0 w 130"/>
              <a:gd name="T3" fmla="*/ 2147483647 h 114"/>
              <a:gd name="T4" fmla="*/ 0 60000 65536"/>
              <a:gd name="T5" fmla="*/ 0 60000 65536"/>
              <a:gd name="T6" fmla="*/ 0 w 130"/>
              <a:gd name="T7" fmla="*/ 0 h 114"/>
              <a:gd name="T8" fmla="*/ 130 w 130"/>
              <a:gd name="T9" fmla="*/ 114 h 114"/>
            </a:gdLst>
            <a:ahLst/>
            <a:cxnLst>
              <a:cxn ang="T4">
                <a:pos x="T0" y="T1"/>
              </a:cxn>
              <a:cxn ang="T5">
                <a:pos x="T2" y="T3"/>
              </a:cxn>
            </a:cxnLst>
            <a:rect l="T6" t="T7" r="T8" b="T9"/>
            <a:pathLst>
              <a:path w="130" h="114">
                <a:moveTo>
                  <a:pt x="130" y="0"/>
                </a:moveTo>
                <a:cubicBezTo>
                  <a:pt x="130" y="62"/>
                  <a:pt x="73" y="114"/>
                  <a:pt x="0" y="114"/>
                </a:cubicBezTo>
              </a:path>
            </a:pathLst>
          </a:custGeom>
          <a:noFill/>
          <a:ln w="26988">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8" name="Line 35"/>
          <p:cNvSpPr>
            <a:spLocks noChangeShapeType="1"/>
          </p:cNvSpPr>
          <p:nvPr/>
        </p:nvSpPr>
        <p:spPr bwMode="auto">
          <a:xfrm flipV="1">
            <a:off x="5241925" y="1754188"/>
            <a:ext cx="288925" cy="2695575"/>
          </a:xfrm>
          <a:prstGeom prst="line">
            <a:avLst/>
          </a:prstGeom>
          <a:noFill/>
          <a:ln w="26988">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9" name="Rectangle 36"/>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370" name="Group 70"/>
          <p:cNvGrpSpPr>
            <a:grpSpLocks/>
          </p:cNvGrpSpPr>
          <p:nvPr/>
        </p:nvGrpSpPr>
        <p:grpSpPr bwMode="auto">
          <a:xfrm>
            <a:off x="5237163" y="1754188"/>
            <a:ext cx="26987" cy="3836987"/>
            <a:chOff x="1875" y="1375"/>
            <a:chExt cx="17" cy="1976"/>
          </a:xfrm>
        </p:grpSpPr>
        <p:sp>
          <p:nvSpPr>
            <p:cNvPr id="57470" name="Rectangle 37"/>
            <p:cNvSpPr>
              <a:spLocks noChangeArrowheads="1"/>
            </p:cNvSpPr>
            <p:nvPr/>
          </p:nvSpPr>
          <p:spPr bwMode="auto">
            <a:xfrm>
              <a:off x="1884" y="331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1" name="Rectangle 38"/>
            <p:cNvSpPr>
              <a:spLocks noChangeArrowheads="1"/>
            </p:cNvSpPr>
            <p:nvPr/>
          </p:nvSpPr>
          <p:spPr bwMode="auto">
            <a:xfrm>
              <a:off x="1884" y="3255"/>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2" name="Rectangle 39"/>
            <p:cNvSpPr>
              <a:spLocks noChangeArrowheads="1"/>
            </p:cNvSpPr>
            <p:nvPr/>
          </p:nvSpPr>
          <p:spPr bwMode="auto">
            <a:xfrm>
              <a:off x="1884" y="3193"/>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3" name="Rectangle 40"/>
            <p:cNvSpPr>
              <a:spLocks noChangeArrowheads="1"/>
            </p:cNvSpPr>
            <p:nvPr/>
          </p:nvSpPr>
          <p:spPr bwMode="auto">
            <a:xfrm>
              <a:off x="1884" y="3132"/>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4" name="Rectangle 41"/>
            <p:cNvSpPr>
              <a:spLocks noChangeArrowheads="1"/>
            </p:cNvSpPr>
            <p:nvPr/>
          </p:nvSpPr>
          <p:spPr bwMode="auto">
            <a:xfrm>
              <a:off x="1884" y="3070"/>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5" name="Rectangle 42"/>
            <p:cNvSpPr>
              <a:spLocks noChangeArrowheads="1"/>
            </p:cNvSpPr>
            <p:nvPr/>
          </p:nvSpPr>
          <p:spPr bwMode="auto">
            <a:xfrm>
              <a:off x="1884" y="3009"/>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6" name="Rectangle 43"/>
            <p:cNvSpPr>
              <a:spLocks noChangeArrowheads="1"/>
            </p:cNvSpPr>
            <p:nvPr/>
          </p:nvSpPr>
          <p:spPr bwMode="auto">
            <a:xfrm>
              <a:off x="1884" y="2947"/>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7" name="Rectangle 44"/>
            <p:cNvSpPr>
              <a:spLocks noChangeArrowheads="1"/>
            </p:cNvSpPr>
            <p:nvPr/>
          </p:nvSpPr>
          <p:spPr bwMode="auto">
            <a:xfrm>
              <a:off x="1884" y="288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8" name="Freeform 45"/>
            <p:cNvSpPr>
              <a:spLocks/>
            </p:cNvSpPr>
            <p:nvPr/>
          </p:nvSpPr>
          <p:spPr bwMode="auto">
            <a:xfrm>
              <a:off x="1879" y="2824"/>
              <a:ext cx="13" cy="36"/>
            </a:xfrm>
            <a:custGeom>
              <a:avLst/>
              <a:gdLst>
                <a:gd name="T0" fmla="*/ 5 w 13"/>
                <a:gd name="T1" fmla="*/ 36 h 36"/>
                <a:gd name="T2" fmla="*/ 13 w 13"/>
                <a:gd name="T3" fmla="*/ 36 h 36"/>
                <a:gd name="T4" fmla="*/ 9 w 13"/>
                <a:gd name="T5" fmla="*/ 0 h 36"/>
                <a:gd name="T6" fmla="*/ 0 w 13"/>
                <a:gd name="T7" fmla="*/ 0 h 36"/>
                <a:gd name="T8" fmla="*/ 5 w 13"/>
                <a:gd name="T9" fmla="*/ 36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5" y="36"/>
                  </a:moveTo>
                  <a:lnTo>
                    <a:pt x="13" y="36"/>
                  </a:lnTo>
                  <a:lnTo>
                    <a:pt x="9" y="0"/>
                  </a:lnTo>
                  <a:lnTo>
                    <a:pt x="0" y="0"/>
                  </a:lnTo>
                  <a:lnTo>
                    <a:pt x="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79" name="Rectangle 46"/>
            <p:cNvSpPr>
              <a:spLocks noChangeArrowheads="1"/>
            </p:cNvSpPr>
            <p:nvPr/>
          </p:nvSpPr>
          <p:spPr bwMode="auto">
            <a:xfrm>
              <a:off x="1879" y="276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0" name="Rectangle 47"/>
            <p:cNvSpPr>
              <a:spLocks noChangeArrowheads="1"/>
            </p:cNvSpPr>
            <p:nvPr/>
          </p:nvSpPr>
          <p:spPr bwMode="auto">
            <a:xfrm>
              <a:off x="1879" y="2701"/>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1" name="Rectangle 48"/>
            <p:cNvSpPr>
              <a:spLocks noChangeArrowheads="1"/>
            </p:cNvSpPr>
            <p:nvPr/>
          </p:nvSpPr>
          <p:spPr bwMode="auto">
            <a:xfrm>
              <a:off x="1879" y="264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2" name="Rectangle 49"/>
            <p:cNvSpPr>
              <a:spLocks noChangeArrowheads="1"/>
            </p:cNvSpPr>
            <p:nvPr/>
          </p:nvSpPr>
          <p:spPr bwMode="auto">
            <a:xfrm>
              <a:off x="1879" y="2578"/>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3" name="Rectangle 50"/>
            <p:cNvSpPr>
              <a:spLocks noChangeArrowheads="1"/>
            </p:cNvSpPr>
            <p:nvPr/>
          </p:nvSpPr>
          <p:spPr bwMode="auto">
            <a:xfrm>
              <a:off x="1879" y="251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4" name="Rectangle 51"/>
            <p:cNvSpPr>
              <a:spLocks noChangeArrowheads="1"/>
            </p:cNvSpPr>
            <p:nvPr/>
          </p:nvSpPr>
          <p:spPr bwMode="auto">
            <a:xfrm>
              <a:off x="1879" y="24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5" name="Rectangle 52"/>
            <p:cNvSpPr>
              <a:spLocks noChangeArrowheads="1"/>
            </p:cNvSpPr>
            <p:nvPr/>
          </p:nvSpPr>
          <p:spPr bwMode="auto">
            <a:xfrm>
              <a:off x="1879" y="239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6" name="Rectangle 53"/>
            <p:cNvSpPr>
              <a:spLocks noChangeArrowheads="1"/>
            </p:cNvSpPr>
            <p:nvPr/>
          </p:nvSpPr>
          <p:spPr bwMode="auto">
            <a:xfrm>
              <a:off x="1879" y="23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7" name="Rectangle 54"/>
            <p:cNvSpPr>
              <a:spLocks noChangeArrowheads="1"/>
            </p:cNvSpPr>
            <p:nvPr/>
          </p:nvSpPr>
          <p:spPr bwMode="auto">
            <a:xfrm>
              <a:off x="1879" y="2271"/>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8" name="Rectangle 55"/>
            <p:cNvSpPr>
              <a:spLocks noChangeArrowheads="1"/>
            </p:cNvSpPr>
            <p:nvPr/>
          </p:nvSpPr>
          <p:spPr bwMode="auto">
            <a:xfrm>
              <a:off x="1879" y="221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9" name="Rectangle 56"/>
            <p:cNvSpPr>
              <a:spLocks noChangeArrowheads="1"/>
            </p:cNvSpPr>
            <p:nvPr/>
          </p:nvSpPr>
          <p:spPr bwMode="auto">
            <a:xfrm>
              <a:off x="1879" y="214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0" name="Rectangle 57"/>
            <p:cNvSpPr>
              <a:spLocks noChangeArrowheads="1"/>
            </p:cNvSpPr>
            <p:nvPr/>
          </p:nvSpPr>
          <p:spPr bwMode="auto">
            <a:xfrm>
              <a:off x="1879" y="208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1" name="Rectangle 58"/>
            <p:cNvSpPr>
              <a:spLocks noChangeArrowheads="1"/>
            </p:cNvSpPr>
            <p:nvPr/>
          </p:nvSpPr>
          <p:spPr bwMode="auto">
            <a:xfrm>
              <a:off x="1879" y="202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2" name="Rectangle 59"/>
            <p:cNvSpPr>
              <a:spLocks noChangeArrowheads="1"/>
            </p:cNvSpPr>
            <p:nvPr/>
          </p:nvSpPr>
          <p:spPr bwMode="auto">
            <a:xfrm>
              <a:off x="1879" y="196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3" name="Rectangle 60"/>
            <p:cNvSpPr>
              <a:spLocks noChangeArrowheads="1"/>
            </p:cNvSpPr>
            <p:nvPr/>
          </p:nvSpPr>
          <p:spPr bwMode="auto">
            <a:xfrm>
              <a:off x="1879" y="190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4" name="Freeform 61"/>
            <p:cNvSpPr>
              <a:spLocks/>
            </p:cNvSpPr>
            <p:nvPr/>
          </p:nvSpPr>
          <p:spPr bwMode="auto">
            <a:xfrm>
              <a:off x="1875" y="1841"/>
              <a:ext cx="13" cy="35"/>
            </a:xfrm>
            <a:custGeom>
              <a:avLst/>
              <a:gdLst>
                <a:gd name="T0" fmla="*/ 4 w 13"/>
                <a:gd name="T1" fmla="*/ 35 h 35"/>
                <a:gd name="T2" fmla="*/ 13 w 13"/>
                <a:gd name="T3" fmla="*/ 35 h 35"/>
                <a:gd name="T4" fmla="*/ 9 w 13"/>
                <a:gd name="T5" fmla="*/ 0 h 35"/>
                <a:gd name="T6" fmla="*/ 0 w 13"/>
                <a:gd name="T7" fmla="*/ 0 h 35"/>
                <a:gd name="T8" fmla="*/ 4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4" y="35"/>
                  </a:moveTo>
                  <a:lnTo>
                    <a:pt x="13" y="35"/>
                  </a:lnTo>
                  <a:lnTo>
                    <a:pt x="9" y="0"/>
                  </a:lnTo>
                  <a:lnTo>
                    <a:pt x="0" y="0"/>
                  </a:lnTo>
                  <a:lnTo>
                    <a:pt x="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95" name="Rectangle 62"/>
            <p:cNvSpPr>
              <a:spLocks noChangeArrowheads="1"/>
            </p:cNvSpPr>
            <p:nvPr/>
          </p:nvSpPr>
          <p:spPr bwMode="auto">
            <a:xfrm>
              <a:off x="1875" y="1779"/>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6" name="Rectangle 63"/>
            <p:cNvSpPr>
              <a:spLocks noChangeArrowheads="1"/>
            </p:cNvSpPr>
            <p:nvPr/>
          </p:nvSpPr>
          <p:spPr bwMode="auto">
            <a:xfrm>
              <a:off x="1875" y="171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7" name="Rectangle 64"/>
            <p:cNvSpPr>
              <a:spLocks noChangeArrowheads="1"/>
            </p:cNvSpPr>
            <p:nvPr/>
          </p:nvSpPr>
          <p:spPr bwMode="auto">
            <a:xfrm>
              <a:off x="1875" y="16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8" name="Rectangle 65"/>
            <p:cNvSpPr>
              <a:spLocks noChangeArrowheads="1"/>
            </p:cNvSpPr>
            <p:nvPr/>
          </p:nvSpPr>
          <p:spPr bwMode="auto">
            <a:xfrm>
              <a:off x="1875" y="159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9" name="Rectangle 66"/>
            <p:cNvSpPr>
              <a:spLocks noChangeArrowheads="1"/>
            </p:cNvSpPr>
            <p:nvPr/>
          </p:nvSpPr>
          <p:spPr bwMode="auto">
            <a:xfrm>
              <a:off x="1875" y="15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0" name="Rectangle 67"/>
            <p:cNvSpPr>
              <a:spLocks noChangeArrowheads="1"/>
            </p:cNvSpPr>
            <p:nvPr/>
          </p:nvSpPr>
          <p:spPr bwMode="auto">
            <a:xfrm>
              <a:off x="1875" y="147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1" name="Rectangle 68"/>
            <p:cNvSpPr>
              <a:spLocks noChangeArrowheads="1"/>
            </p:cNvSpPr>
            <p:nvPr/>
          </p:nvSpPr>
          <p:spPr bwMode="auto">
            <a:xfrm>
              <a:off x="1875" y="1410"/>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2" name="Rectangle 69"/>
            <p:cNvSpPr>
              <a:spLocks noChangeArrowheads="1"/>
            </p:cNvSpPr>
            <p:nvPr/>
          </p:nvSpPr>
          <p:spPr bwMode="auto">
            <a:xfrm>
              <a:off x="1875" y="1375"/>
              <a:ext cx="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sp>
        <p:nvSpPr>
          <p:cNvPr id="57371" name="Rectangle 71"/>
          <p:cNvSpPr>
            <a:spLocks noChangeArrowheads="1"/>
          </p:cNvSpPr>
          <p:nvPr/>
        </p:nvSpPr>
        <p:spPr bwMode="auto">
          <a:xfrm>
            <a:off x="4411663" y="2795588"/>
            <a:ext cx="79533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2" name="Rectangle 72"/>
          <p:cNvSpPr>
            <a:spLocks noChangeArrowheads="1"/>
          </p:cNvSpPr>
          <p:nvPr/>
        </p:nvSpPr>
        <p:spPr bwMode="auto">
          <a:xfrm>
            <a:off x="4591050" y="2862263"/>
            <a:ext cx="549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Linear</a:t>
            </a:r>
            <a:endParaRPr lang="en-US" sz="1600">
              <a:latin typeface="Calibri" pitchFamily="34" charset="0"/>
            </a:endParaRPr>
          </a:p>
        </p:txBody>
      </p:sp>
      <p:sp>
        <p:nvSpPr>
          <p:cNvPr id="57373" name="Rectangle 73"/>
          <p:cNvSpPr>
            <a:spLocks noChangeArrowheads="1"/>
          </p:cNvSpPr>
          <p:nvPr/>
        </p:nvSpPr>
        <p:spPr bwMode="auto">
          <a:xfrm>
            <a:off x="4578350" y="3170238"/>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374" name="Rectangle 74"/>
          <p:cNvSpPr>
            <a:spLocks noChangeArrowheads="1"/>
          </p:cNvSpPr>
          <p:nvPr/>
        </p:nvSpPr>
        <p:spPr bwMode="auto">
          <a:xfrm>
            <a:off x="5500688" y="2787650"/>
            <a:ext cx="796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5" name="Rectangle 75"/>
          <p:cNvSpPr>
            <a:spLocks noChangeArrowheads="1"/>
          </p:cNvSpPr>
          <p:nvPr/>
        </p:nvSpPr>
        <p:spPr bwMode="auto">
          <a:xfrm>
            <a:off x="5680075" y="2852738"/>
            <a:ext cx="547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Geiger</a:t>
            </a:r>
            <a:endParaRPr lang="en-US" sz="1600">
              <a:latin typeface="Calibri" pitchFamily="34" charset="0"/>
            </a:endParaRPr>
          </a:p>
        </p:txBody>
      </p:sp>
      <p:sp>
        <p:nvSpPr>
          <p:cNvPr id="57376" name="Rectangle 76"/>
          <p:cNvSpPr>
            <a:spLocks noChangeArrowheads="1"/>
          </p:cNvSpPr>
          <p:nvPr/>
        </p:nvSpPr>
        <p:spPr bwMode="auto">
          <a:xfrm>
            <a:off x="5668963" y="3160713"/>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377" name="Rectangle 77"/>
          <p:cNvSpPr>
            <a:spLocks noChangeArrowheads="1"/>
          </p:cNvSpPr>
          <p:nvPr/>
        </p:nvSpPr>
        <p:spPr bwMode="auto">
          <a:xfrm>
            <a:off x="5029200" y="5557838"/>
            <a:ext cx="4714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8" name="Rectangle 78"/>
          <p:cNvSpPr>
            <a:spLocks noChangeArrowheads="1"/>
          </p:cNvSpPr>
          <p:nvPr/>
        </p:nvSpPr>
        <p:spPr bwMode="auto">
          <a:xfrm>
            <a:off x="5168900" y="5622925"/>
            <a:ext cx="13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V</a:t>
            </a:r>
            <a:endParaRPr lang="en-US" sz="1600">
              <a:latin typeface="Calibri" pitchFamily="34" charset="0"/>
            </a:endParaRPr>
          </a:p>
        </p:txBody>
      </p:sp>
      <p:sp>
        <p:nvSpPr>
          <p:cNvPr id="57379" name="Rectangle 79"/>
          <p:cNvSpPr>
            <a:spLocks noChangeArrowheads="1"/>
          </p:cNvSpPr>
          <p:nvPr/>
        </p:nvSpPr>
        <p:spPr bwMode="auto">
          <a:xfrm>
            <a:off x="5311775" y="5770563"/>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000" b="1">
                <a:solidFill>
                  <a:srgbClr val="000000"/>
                </a:solidFill>
                <a:latin typeface="Times New Roman" pitchFamily="18" charset="0"/>
              </a:rPr>
              <a:t>br</a:t>
            </a:r>
            <a:endParaRPr lang="en-US" sz="1600">
              <a:latin typeface="Calibri" pitchFamily="34" charset="0"/>
            </a:endParaRPr>
          </a:p>
        </p:txBody>
      </p:sp>
      <p:sp>
        <p:nvSpPr>
          <p:cNvPr id="57380" name="Oval 81"/>
          <p:cNvSpPr>
            <a:spLocks noChangeArrowheads="1"/>
          </p:cNvSpPr>
          <p:nvPr/>
        </p:nvSpPr>
        <p:spPr bwMode="auto">
          <a:xfrm>
            <a:off x="5122863" y="4713288"/>
            <a:ext cx="84137" cy="103187"/>
          </a:xfrm>
          <a:prstGeom prst="ellipse">
            <a:avLst/>
          </a:prstGeom>
          <a:solidFill>
            <a:srgbClr val="FFFF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381" name="Rectangle 83"/>
          <p:cNvSpPr>
            <a:spLocks noChangeArrowheads="1"/>
          </p:cNvSpPr>
          <p:nvPr/>
        </p:nvSpPr>
        <p:spPr bwMode="auto">
          <a:xfrm>
            <a:off x="5653088" y="1752600"/>
            <a:ext cx="1476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100" b="1">
                <a:solidFill>
                  <a:srgbClr val="000000"/>
                </a:solidFill>
                <a:latin typeface="Times New Roman" pitchFamily="18" charset="0"/>
              </a:rPr>
              <a:t>on</a:t>
            </a:r>
            <a:endParaRPr lang="en-US" sz="1600">
              <a:latin typeface="Calibri" pitchFamily="34" charset="0"/>
            </a:endParaRPr>
          </a:p>
        </p:txBody>
      </p:sp>
      <p:sp>
        <p:nvSpPr>
          <p:cNvPr id="57382" name="Rectangle 84"/>
          <p:cNvSpPr>
            <a:spLocks noChangeArrowheads="1"/>
          </p:cNvSpPr>
          <p:nvPr/>
        </p:nvSpPr>
        <p:spPr bwMode="auto">
          <a:xfrm>
            <a:off x="4799013" y="4584700"/>
            <a:ext cx="373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83" name="Rectangle 85"/>
          <p:cNvSpPr>
            <a:spLocks noChangeArrowheads="1"/>
          </p:cNvSpPr>
          <p:nvPr/>
        </p:nvSpPr>
        <p:spPr bwMode="auto">
          <a:xfrm>
            <a:off x="4946650" y="4652963"/>
            <a:ext cx="161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100" b="1">
                <a:solidFill>
                  <a:srgbClr val="000000"/>
                </a:solidFill>
                <a:latin typeface="Times New Roman" pitchFamily="18" charset="0"/>
              </a:rPr>
              <a:t>off</a:t>
            </a:r>
            <a:endParaRPr lang="en-US" sz="1600">
              <a:latin typeface="Calibri" pitchFamily="34" charset="0"/>
            </a:endParaRPr>
          </a:p>
        </p:txBody>
      </p:sp>
      <p:sp>
        <p:nvSpPr>
          <p:cNvPr id="57384" name="Rectangle 86"/>
          <p:cNvSpPr>
            <a:spLocks noChangeArrowheads="1"/>
          </p:cNvSpPr>
          <p:nvPr/>
        </p:nvSpPr>
        <p:spPr bwMode="auto">
          <a:xfrm>
            <a:off x="5257800" y="1754188"/>
            <a:ext cx="1558925" cy="3821112"/>
          </a:xfrm>
          <a:prstGeom prst="rect">
            <a:avLst/>
          </a:prstGeom>
          <a:solidFill>
            <a:srgbClr val="FFFFB7"/>
          </a:solidFill>
          <a:ln w="14288" cap="rnd">
            <a:solidFill>
              <a:srgbClr val="FFFFE3"/>
            </a:solidFill>
            <a:miter lim="800000"/>
            <a:headEnd/>
            <a:tailEnd/>
          </a:ln>
        </p:spPr>
        <p:txBody>
          <a:bodyPr/>
          <a:lstStyle/>
          <a:p>
            <a:pPr algn="ctr" defTabSz="914400"/>
            <a:endParaRPr lang="en-US" sz="1600">
              <a:latin typeface="Calibri" pitchFamily="34" charset="0"/>
            </a:endParaRPr>
          </a:p>
        </p:txBody>
      </p:sp>
      <p:sp>
        <p:nvSpPr>
          <p:cNvPr id="57385" name="Rectangle 87"/>
          <p:cNvSpPr>
            <a:spLocks noChangeArrowheads="1"/>
          </p:cNvSpPr>
          <p:nvPr/>
        </p:nvSpPr>
        <p:spPr bwMode="auto">
          <a:xfrm>
            <a:off x="4324350" y="1754188"/>
            <a:ext cx="933450" cy="3836987"/>
          </a:xfrm>
          <a:prstGeom prst="rect">
            <a:avLst/>
          </a:prstGeom>
          <a:solidFill>
            <a:srgbClr val="FED5CA"/>
          </a:solidFill>
          <a:ln w="14288" cap="rnd">
            <a:solidFill>
              <a:srgbClr val="FED5CA"/>
            </a:solidFill>
            <a:miter lim="800000"/>
            <a:headEnd/>
            <a:tailEnd/>
          </a:ln>
        </p:spPr>
        <p:txBody>
          <a:bodyPr/>
          <a:lstStyle/>
          <a:p>
            <a:pPr algn="ctr" defTabSz="914400"/>
            <a:endParaRPr lang="en-US" sz="1600">
              <a:latin typeface="Calibri" pitchFamily="34" charset="0"/>
            </a:endParaRPr>
          </a:p>
        </p:txBody>
      </p:sp>
      <p:sp>
        <p:nvSpPr>
          <p:cNvPr id="57386" name="Line 88"/>
          <p:cNvSpPr>
            <a:spLocks noChangeShapeType="1"/>
          </p:cNvSpPr>
          <p:nvPr/>
        </p:nvSpPr>
        <p:spPr bwMode="auto">
          <a:xfrm flipV="1">
            <a:off x="3190875" y="2744788"/>
            <a:ext cx="0" cy="334010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7" name="Line 89"/>
          <p:cNvSpPr>
            <a:spLocks noChangeShapeType="1"/>
          </p:cNvSpPr>
          <p:nvPr/>
        </p:nvSpPr>
        <p:spPr bwMode="auto">
          <a:xfrm>
            <a:off x="2552700" y="5591175"/>
            <a:ext cx="274796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8" name="Rectangle 90"/>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89" name="Rectangle 91"/>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0" name="Rectangle 92"/>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1" name="Rectangle 93"/>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92" name="Rectangle 94"/>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3" name="Freeform 95"/>
          <p:cNvSpPr>
            <a:spLocks/>
          </p:cNvSpPr>
          <p:nvPr/>
        </p:nvSpPr>
        <p:spPr bwMode="auto">
          <a:xfrm>
            <a:off x="3117850" y="1533525"/>
            <a:ext cx="114300" cy="239713"/>
          </a:xfrm>
          <a:custGeom>
            <a:avLst/>
            <a:gdLst>
              <a:gd name="T0" fmla="*/ 2147483647 w 16"/>
              <a:gd name="T1" fmla="*/ 2147483647 h 28"/>
              <a:gd name="T2" fmla="*/ 2147483647 w 16"/>
              <a:gd name="T3" fmla="*/ 2147483647 h 28"/>
              <a:gd name="T4" fmla="*/ 0 w 16"/>
              <a:gd name="T5" fmla="*/ 2147483647 h 28"/>
              <a:gd name="T6" fmla="*/ 2147483647 w 16"/>
              <a:gd name="T7" fmla="*/ 0 h 28"/>
              <a:gd name="T8" fmla="*/ 2147483647 w 16"/>
              <a:gd name="T9" fmla="*/ 2147483647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4" name="Line 96"/>
          <p:cNvSpPr>
            <a:spLocks noChangeShapeType="1"/>
          </p:cNvSpPr>
          <p:nvPr/>
        </p:nvSpPr>
        <p:spPr bwMode="auto">
          <a:xfrm flipV="1">
            <a:off x="3190875" y="1754188"/>
            <a:ext cx="0" cy="3341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5" name="Freeform 97"/>
          <p:cNvSpPr>
            <a:spLocks/>
          </p:cNvSpPr>
          <p:nvPr/>
        </p:nvSpPr>
        <p:spPr bwMode="auto">
          <a:xfrm>
            <a:off x="3117850" y="1533525"/>
            <a:ext cx="114300" cy="239713"/>
          </a:xfrm>
          <a:custGeom>
            <a:avLst/>
            <a:gdLst>
              <a:gd name="T0" fmla="*/ 2147483647 w 16"/>
              <a:gd name="T1" fmla="*/ 2147483647 h 28"/>
              <a:gd name="T2" fmla="*/ 2147483647 w 16"/>
              <a:gd name="T3" fmla="*/ 2147483647 h 28"/>
              <a:gd name="T4" fmla="*/ 0 w 16"/>
              <a:gd name="T5" fmla="*/ 2147483647 h 28"/>
              <a:gd name="T6" fmla="*/ 2147483647 w 16"/>
              <a:gd name="T7" fmla="*/ 0 h 28"/>
              <a:gd name="T8" fmla="*/ 2147483647 w 16"/>
              <a:gd name="T9" fmla="*/ 2147483647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6" name="Line 98"/>
          <p:cNvSpPr>
            <a:spLocks noChangeShapeType="1"/>
          </p:cNvSpPr>
          <p:nvPr/>
        </p:nvSpPr>
        <p:spPr bwMode="auto">
          <a:xfrm flipV="1">
            <a:off x="3190875" y="1754188"/>
            <a:ext cx="0" cy="3341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7" name="Line 100"/>
          <p:cNvSpPr>
            <a:spLocks noChangeShapeType="1"/>
          </p:cNvSpPr>
          <p:nvPr/>
        </p:nvSpPr>
        <p:spPr bwMode="auto">
          <a:xfrm>
            <a:off x="2551113" y="5591175"/>
            <a:ext cx="4181475"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8" name="Line 102"/>
          <p:cNvSpPr>
            <a:spLocks noChangeShapeType="1"/>
          </p:cNvSpPr>
          <p:nvPr/>
        </p:nvSpPr>
        <p:spPr bwMode="auto">
          <a:xfrm>
            <a:off x="2551113" y="5591175"/>
            <a:ext cx="4181475"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9" name="Rectangle 103"/>
          <p:cNvSpPr>
            <a:spLocks noChangeArrowheads="1"/>
          </p:cNvSpPr>
          <p:nvPr/>
        </p:nvSpPr>
        <p:spPr bwMode="auto">
          <a:xfrm>
            <a:off x="3727450"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0" name="Rectangle 104"/>
          <p:cNvSpPr>
            <a:spLocks noChangeArrowheads="1"/>
          </p:cNvSpPr>
          <p:nvPr/>
        </p:nvSpPr>
        <p:spPr bwMode="auto">
          <a:xfrm>
            <a:off x="4475163" y="6084888"/>
            <a:ext cx="8239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1" name="Rectangle 105"/>
          <p:cNvSpPr>
            <a:spLocks noChangeArrowheads="1"/>
          </p:cNvSpPr>
          <p:nvPr/>
        </p:nvSpPr>
        <p:spPr bwMode="auto">
          <a:xfrm>
            <a:off x="4597400" y="6100763"/>
            <a:ext cx="7064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Voltage</a:t>
            </a:r>
            <a:endParaRPr lang="en-US" sz="1600">
              <a:latin typeface="Calibri" pitchFamily="34" charset="0"/>
            </a:endParaRPr>
          </a:p>
        </p:txBody>
      </p:sp>
      <p:sp>
        <p:nvSpPr>
          <p:cNvPr id="57402" name="Rectangle 106"/>
          <p:cNvSpPr>
            <a:spLocks noChangeArrowheads="1"/>
          </p:cNvSpPr>
          <p:nvPr/>
        </p:nvSpPr>
        <p:spPr bwMode="auto">
          <a:xfrm>
            <a:off x="2171700" y="3494088"/>
            <a:ext cx="8747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3" name="Rectangle 107"/>
          <p:cNvSpPr>
            <a:spLocks noChangeArrowheads="1"/>
          </p:cNvSpPr>
          <p:nvPr/>
        </p:nvSpPr>
        <p:spPr bwMode="auto">
          <a:xfrm>
            <a:off x="2171700"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4" name="Rectangle 108"/>
          <p:cNvSpPr>
            <a:spLocks noChangeArrowheads="1"/>
          </p:cNvSpPr>
          <p:nvPr/>
        </p:nvSpPr>
        <p:spPr bwMode="auto">
          <a:xfrm>
            <a:off x="2298700" y="3527425"/>
            <a:ext cx="7540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405" name="Freeform 109"/>
          <p:cNvSpPr>
            <a:spLocks/>
          </p:cNvSpPr>
          <p:nvPr/>
        </p:nvSpPr>
        <p:spPr bwMode="auto">
          <a:xfrm>
            <a:off x="3182938" y="5351463"/>
            <a:ext cx="401637" cy="255587"/>
          </a:xfrm>
          <a:custGeom>
            <a:avLst/>
            <a:gdLst>
              <a:gd name="T0" fmla="*/ 0 w 56"/>
              <a:gd name="T1" fmla="*/ 2147483647 h 30"/>
              <a:gd name="T2" fmla="*/ 2147483647 w 56"/>
              <a:gd name="T3" fmla="*/ 0 h 30"/>
              <a:gd name="T4" fmla="*/ 0 60000 65536"/>
              <a:gd name="T5" fmla="*/ 0 60000 65536"/>
              <a:gd name="T6" fmla="*/ 0 w 56"/>
              <a:gd name="T7" fmla="*/ 0 h 30"/>
              <a:gd name="T8" fmla="*/ 56 w 56"/>
              <a:gd name="T9" fmla="*/ 30 h 30"/>
            </a:gdLst>
            <a:ahLst/>
            <a:cxnLst>
              <a:cxn ang="T4">
                <a:pos x="T0" y="T1"/>
              </a:cxn>
              <a:cxn ang="T5">
                <a:pos x="T2" y="T3"/>
              </a:cxn>
            </a:cxnLst>
            <a:rect l="T6" t="T7" r="T8" b="T9"/>
            <a:pathLst>
              <a:path w="56" h="30">
                <a:moveTo>
                  <a:pt x="0" y="30"/>
                </a:moveTo>
                <a:cubicBezTo>
                  <a:pt x="9" y="12"/>
                  <a:pt x="31" y="0"/>
                  <a:pt x="56" y="0"/>
                </a:cubicBez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406" name="Line 110"/>
          <p:cNvSpPr>
            <a:spLocks noChangeShapeType="1"/>
          </p:cNvSpPr>
          <p:nvPr/>
        </p:nvSpPr>
        <p:spPr bwMode="auto">
          <a:xfrm>
            <a:off x="3570288" y="5351463"/>
            <a:ext cx="752475"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7" name="Rectangle 113"/>
          <p:cNvSpPr>
            <a:spLocks noChangeArrowheads="1"/>
          </p:cNvSpPr>
          <p:nvPr/>
        </p:nvSpPr>
        <p:spPr bwMode="auto">
          <a:xfrm>
            <a:off x="5005388" y="3314700"/>
            <a:ext cx="4159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408" name="Group 147"/>
          <p:cNvGrpSpPr>
            <a:grpSpLocks/>
          </p:cNvGrpSpPr>
          <p:nvPr/>
        </p:nvGrpSpPr>
        <p:grpSpPr bwMode="auto">
          <a:xfrm>
            <a:off x="5235575" y="1754188"/>
            <a:ext cx="26988" cy="3836987"/>
            <a:chOff x="1875" y="1375"/>
            <a:chExt cx="17" cy="1976"/>
          </a:xfrm>
        </p:grpSpPr>
        <p:sp>
          <p:nvSpPr>
            <p:cNvPr id="57437" name="Rectangle 114"/>
            <p:cNvSpPr>
              <a:spLocks noChangeArrowheads="1"/>
            </p:cNvSpPr>
            <p:nvPr/>
          </p:nvSpPr>
          <p:spPr bwMode="auto">
            <a:xfrm>
              <a:off x="1884" y="331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38" name="Rectangle 115"/>
            <p:cNvSpPr>
              <a:spLocks noChangeArrowheads="1"/>
            </p:cNvSpPr>
            <p:nvPr/>
          </p:nvSpPr>
          <p:spPr bwMode="auto">
            <a:xfrm>
              <a:off x="1884" y="3255"/>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39" name="Rectangle 116"/>
            <p:cNvSpPr>
              <a:spLocks noChangeArrowheads="1"/>
            </p:cNvSpPr>
            <p:nvPr/>
          </p:nvSpPr>
          <p:spPr bwMode="auto">
            <a:xfrm>
              <a:off x="1884" y="3193"/>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0" name="Rectangle 117"/>
            <p:cNvSpPr>
              <a:spLocks noChangeArrowheads="1"/>
            </p:cNvSpPr>
            <p:nvPr/>
          </p:nvSpPr>
          <p:spPr bwMode="auto">
            <a:xfrm>
              <a:off x="1884" y="3132"/>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1" name="Rectangle 118"/>
            <p:cNvSpPr>
              <a:spLocks noChangeArrowheads="1"/>
            </p:cNvSpPr>
            <p:nvPr/>
          </p:nvSpPr>
          <p:spPr bwMode="auto">
            <a:xfrm>
              <a:off x="1884" y="3070"/>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2" name="Rectangle 119"/>
            <p:cNvSpPr>
              <a:spLocks noChangeArrowheads="1"/>
            </p:cNvSpPr>
            <p:nvPr/>
          </p:nvSpPr>
          <p:spPr bwMode="auto">
            <a:xfrm>
              <a:off x="1884" y="3009"/>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3" name="Rectangle 120"/>
            <p:cNvSpPr>
              <a:spLocks noChangeArrowheads="1"/>
            </p:cNvSpPr>
            <p:nvPr/>
          </p:nvSpPr>
          <p:spPr bwMode="auto">
            <a:xfrm>
              <a:off x="1884" y="2947"/>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4" name="Rectangle 121"/>
            <p:cNvSpPr>
              <a:spLocks noChangeArrowheads="1"/>
            </p:cNvSpPr>
            <p:nvPr/>
          </p:nvSpPr>
          <p:spPr bwMode="auto">
            <a:xfrm>
              <a:off x="1884" y="288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5" name="Freeform 122"/>
            <p:cNvSpPr>
              <a:spLocks/>
            </p:cNvSpPr>
            <p:nvPr/>
          </p:nvSpPr>
          <p:spPr bwMode="auto">
            <a:xfrm>
              <a:off x="1879" y="2824"/>
              <a:ext cx="13" cy="36"/>
            </a:xfrm>
            <a:custGeom>
              <a:avLst/>
              <a:gdLst>
                <a:gd name="T0" fmla="*/ 5 w 13"/>
                <a:gd name="T1" fmla="*/ 36 h 36"/>
                <a:gd name="T2" fmla="*/ 13 w 13"/>
                <a:gd name="T3" fmla="*/ 36 h 36"/>
                <a:gd name="T4" fmla="*/ 9 w 13"/>
                <a:gd name="T5" fmla="*/ 0 h 36"/>
                <a:gd name="T6" fmla="*/ 0 w 13"/>
                <a:gd name="T7" fmla="*/ 0 h 36"/>
                <a:gd name="T8" fmla="*/ 5 w 13"/>
                <a:gd name="T9" fmla="*/ 36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5" y="36"/>
                  </a:moveTo>
                  <a:lnTo>
                    <a:pt x="13" y="36"/>
                  </a:lnTo>
                  <a:lnTo>
                    <a:pt x="9" y="0"/>
                  </a:lnTo>
                  <a:lnTo>
                    <a:pt x="0" y="0"/>
                  </a:lnTo>
                  <a:lnTo>
                    <a:pt x="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46" name="Rectangle 123"/>
            <p:cNvSpPr>
              <a:spLocks noChangeArrowheads="1"/>
            </p:cNvSpPr>
            <p:nvPr/>
          </p:nvSpPr>
          <p:spPr bwMode="auto">
            <a:xfrm>
              <a:off x="1879" y="276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7" name="Rectangle 124"/>
            <p:cNvSpPr>
              <a:spLocks noChangeArrowheads="1"/>
            </p:cNvSpPr>
            <p:nvPr/>
          </p:nvSpPr>
          <p:spPr bwMode="auto">
            <a:xfrm>
              <a:off x="1879" y="2701"/>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8" name="Rectangle 125"/>
            <p:cNvSpPr>
              <a:spLocks noChangeArrowheads="1"/>
            </p:cNvSpPr>
            <p:nvPr/>
          </p:nvSpPr>
          <p:spPr bwMode="auto">
            <a:xfrm>
              <a:off x="1879" y="264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9" name="Rectangle 126"/>
            <p:cNvSpPr>
              <a:spLocks noChangeArrowheads="1"/>
            </p:cNvSpPr>
            <p:nvPr/>
          </p:nvSpPr>
          <p:spPr bwMode="auto">
            <a:xfrm>
              <a:off x="1879" y="2578"/>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0" name="Rectangle 127"/>
            <p:cNvSpPr>
              <a:spLocks noChangeArrowheads="1"/>
            </p:cNvSpPr>
            <p:nvPr/>
          </p:nvSpPr>
          <p:spPr bwMode="auto">
            <a:xfrm>
              <a:off x="1879" y="251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1" name="Rectangle 128"/>
            <p:cNvSpPr>
              <a:spLocks noChangeArrowheads="1"/>
            </p:cNvSpPr>
            <p:nvPr/>
          </p:nvSpPr>
          <p:spPr bwMode="auto">
            <a:xfrm>
              <a:off x="1879" y="24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2" name="Rectangle 129"/>
            <p:cNvSpPr>
              <a:spLocks noChangeArrowheads="1"/>
            </p:cNvSpPr>
            <p:nvPr/>
          </p:nvSpPr>
          <p:spPr bwMode="auto">
            <a:xfrm>
              <a:off x="1879" y="239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3" name="Rectangle 130"/>
            <p:cNvSpPr>
              <a:spLocks noChangeArrowheads="1"/>
            </p:cNvSpPr>
            <p:nvPr/>
          </p:nvSpPr>
          <p:spPr bwMode="auto">
            <a:xfrm>
              <a:off x="1879" y="23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4" name="Rectangle 131"/>
            <p:cNvSpPr>
              <a:spLocks noChangeArrowheads="1"/>
            </p:cNvSpPr>
            <p:nvPr/>
          </p:nvSpPr>
          <p:spPr bwMode="auto">
            <a:xfrm>
              <a:off x="1879" y="2271"/>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5" name="Rectangle 132"/>
            <p:cNvSpPr>
              <a:spLocks noChangeArrowheads="1"/>
            </p:cNvSpPr>
            <p:nvPr/>
          </p:nvSpPr>
          <p:spPr bwMode="auto">
            <a:xfrm>
              <a:off x="1879" y="221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6" name="Rectangle 133"/>
            <p:cNvSpPr>
              <a:spLocks noChangeArrowheads="1"/>
            </p:cNvSpPr>
            <p:nvPr/>
          </p:nvSpPr>
          <p:spPr bwMode="auto">
            <a:xfrm>
              <a:off x="1879" y="214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7" name="Rectangle 134"/>
            <p:cNvSpPr>
              <a:spLocks noChangeArrowheads="1"/>
            </p:cNvSpPr>
            <p:nvPr/>
          </p:nvSpPr>
          <p:spPr bwMode="auto">
            <a:xfrm>
              <a:off x="1879" y="208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8" name="Rectangle 135"/>
            <p:cNvSpPr>
              <a:spLocks noChangeArrowheads="1"/>
            </p:cNvSpPr>
            <p:nvPr/>
          </p:nvSpPr>
          <p:spPr bwMode="auto">
            <a:xfrm>
              <a:off x="1879" y="202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9" name="Rectangle 136"/>
            <p:cNvSpPr>
              <a:spLocks noChangeArrowheads="1"/>
            </p:cNvSpPr>
            <p:nvPr/>
          </p:nvSpPr>
          <p:spPr bwMode="auto">
            <a:xfrm>
              <a:off x="1879" y="196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0" name="Rectangle 137"/>
            <p:cNvSpPr>
              <a:spLocks noChangeArrowheads="1"/>
            </p:cNvSpPr>
            <p:nvPr/>
          </p:nvSpPr>
          <p:spPr bwMode="auto">
            <a:xfrm>
              <a:off x="1879" y="190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1" name="Freeform 138"/>
            <p:cNvSpPr>
              <a:spLocks/>
            </p:cNvSpPr>
            <p:nvPr/>
          </p:nvSpPr>
          <p:spPr bwMode="auto">
            <a:xfrm>
              <a:off x="1875" y="1841"/>
              <a:ext cx="13" cy="35"/>
            </a:xfrm>
            <a:custGeom>
              <a:avLst/>
              <a:gdLst>
                <a:gd name="T0" fmla="*/ 4 w 13"/>
                <a:gd name="T1" fmla="*/ 35 h 35"/>
                <a:gd name="T2" fmla="*/ 13 w 13"/>
                <a:gd name="T3" fmla="*/ 35 h 35"/>
                <a:gd name="T4" fmla="*/ 9 w 13"/>
                <a:gd name="T5" fmla="*/ 0 h 35"/>
                <a:gd name="T6" fmla="*/ 0 w 13"/>
                <a:gd name="T7" fmla="*/ 0 h 35"/>
                <a:gd name="T8" fmla="*/ 4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4" y="35"/>
                  </a:moveTo>
                  <a:lnTo>
                    <a:pt x="13" y="35"/>
                  </a:lnTo>
                  <a:lnTo>
                    <a:pt x="9" y="0"/>
                  </a:lnTo>
                  <a:lnTo>
                    <a:pt x="0" y="0"/>
                  </a:lnTo>
                  <a:lnTo>
                    <a:pt x="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62" name="Rectangle 139"/>
            <p:cNvSpPr>
              <a:spLocks noChangeArrowheads="1"/>
            </p:cNvSpPr>
            <p:nvPr/>
          </p:nvSpPr>
          <p:spPr bwMode="auto">
            <a:xfrm>
              <a:off x="1875" y="1779"/>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3" name="Rectangle 140"/>
            <p:cNvSpPr>
              <a:spLocks noChangeArrowheads="1"/>
            </p:cNvSpPr>
            <p:nvPr/>
          </p:nvSpPr>
          <p:spPr bwMode="auto">
            <a:xfrm>
              <a:off x="1875" y="171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4" name="Rectangle 141"/>
            <p:cNvSpPr>
              <a:spLocks noChangeArrowheads="1"/>
            </p:cNvSpPr>
            <p:nvPr/>
          </p:nvSpPr>
          <p:spPr bwMode="auto">
            <a:xfrm>
              <a:off x="1875" y="16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5" name="Rectangle 142"/>
            <p:cNvSpPr>
              <a:spLocks noChangeArrowheads="1"/>
            </p:cNvSpPr>
            <p:nvPr/>
          </p:nvSpPr>
          <p:spPr bwMode="auto">
            <a:xfrm>
              <a:off x="1875" y="159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6" name="Rectangle 143"/>
            <p:cNvSpPr>
              <a:spLocks noChangeArrowheads="1"/>
            </p:cNvSpPr>
            <p:nvPr/>
          </p:nvSpPr>
          <p:spPr bwMode="auto">
            <a:xfrm>
              <a:off x="1875" y="15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7" name="Rectangle 144"/>
            <p:cNvSpPr>
              <a:spLocks noChangeArrowheads="1"/>
            </p:cNvSpPr>
            <p:nvPr/>
          </p:nvSpPr>
          <p:spPr bwMode="auto">
            <a:xfrm>
              <a:off x="1875" y="147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8" name="Rectangle 145"/>
            <p:cNvSpPr>
              <a:spLocks noChangeArrowheads="1"/>
            </p:cNvSpPr>
            <p:nvPr/>
          </p:nvSpPr>
          <p:spPr bwMode="auto">
            <a:xfrm>
              <a:off x="1875" y="1410"/>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9" name="Rectangle 146"/>
            <p:cNvSpPr>
              <a:spLocks noChangeArrowheads="1"/>
            </p:cNvSpPr>
            <p:nvPr/>
          </p:nvSpPr>
          <p:spPr bwMode="auto">
            <a:xfrm>
              <a:off x="1875" y="1375"/>
              <a:ext cx="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sp>
        <p:nvSpPr>
          <p:cNvPr id="57409" name="Rectangle 148"/>
          <p:cNvSpPr>
            <a:spLocks noChangeArrowheads="1"/>
          </p:cNvSpPr>
          <p:nvPr/>
        </p:nvSpPr>
        <p:spPr bwMode="auto">
          <a:xfrm>
            <a:off x="4408488" y="2795588"/>
            <a:ext cx="7969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0" name="Rectangle 149"/>
          <p:cNvSpPr>
            <a:spLocks noChangeArrowheads="1"/>
          </p:cNvSpPr>
          <p:nvPr/>
        </p:nvSpPr>
        <p:spPr bwMode="auto">
          <a:xfrm>
            <a:off x="4540250" y="1768475"/>
            <a:ext cx="549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Linear</a:t>
            </a:r>
            <a:endParaRPr lang="en-US" sz="1600">
              <a:latin typeface="Calibri" pitchFamily="34" charset="0"/>
            </a:endParaRPr>
          </a:p>
        </p:txBody>
      </p:sp>
      <p:sp>
        <p:nvSpPr>
          <p:cNvPr id="57411" name="Rectangle 150"/>
          <p:cNvSpPr>
            <a:spLocks noChangeArrowheads="1"/>
          </p:cNvSpPr>
          <p:nvPr/>
        </p:nvSpPr>
        <p:spPr bwMode="auto">
          <a:xfrm>
            <a:off x="4527550" y="2074863"/>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412" name="Rectangle 151"/>
          <p:cNvSpPr>
            <a:spLocks noChangeArrowheads="1"/>
          </p:cNvSpPr>
          <p:nvPr/>
        </p:nvSpPr>
        <p:spPr bwMode="auto">
          <a:xfrm>
            <a:off x="5500688" y="2787650"/>
            <a:ext cx="7953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3" name="Rectangle 152"/>
          <p:cNvSpPr>
            <a:spLocks noChangeArrowheads="1"/>
          </p:cNvSpPr>
          <p:nvPr/>
        </p:nvSpPr>
        <p:spPr bwMode="auto">
          <a:xfrm>
            <a:off x="5495925" y="1782763"/>
            <a:ext cx="547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Geiger</a:t>
            </a:r>
            <a:endParaRPr lang="en-US" sz="1600">
              <a:latin typeface="Calibri" pitchFamily="34" charset="0"/>
            </a:endParaRPr>
          </a:p>
        </p:txBody>
      </p:sp>
      <p:sp>
        <p:nvSpPr>
          <p:cNvPr id="57414" name="Rectangle 153"/>
          <p:cNvSpPr>
            <a:spLocks noChangeArrowheads="1"/>
          </p:cNvSpPr>
          <p:nvPr/>
        </p:nvSpPr>
        <p:spPr bwMode="auto">
          <a:xfrm>
            <a:off x="5486400" y="2089150"/>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415" name="Rectangle 154"/>
          <p:cNvSpPr>
            <a:spLocks noChangeArrowheads="1"/>
          </p:cNvSpPr>
          <p:nvPr/>
        </p:nvSpPr>
        <p:spPr bwMode="auto">
          <a:xfrm>
            <a:off x="5026025" y="5557838"/>
            <a:ext cx="4746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6" name="Rectangle 155"/>
          <p:cNvSpPr>
            <a:spLocks noChangeArrowheads="1"/>
          </p:cNvSpPr>
          <p:nvPr/>
        </p:nvSpPr>
        <p:spPr bwMode="auto">
          <a:xfrm>
            <a:off x="5167313" y="5622925"/>
            <a:ext cx="138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V</a:t>
            </a:r>
            <a:endParaRPr lang="en-US" sz="1600">
              <a:latin typeface="Calibri" pitchFamily="34" charset="0"/>
            </a:endParaRPr>
          </a:p>
        </p:txBody>
      </p:sp>
      <p:sp>
        <p:nvSpPr>
          <p:cNvPr id="57417" name="Rectangle 156"/>
          <p:cNvSpPr>
            <a:spLocks noChangeArrowheads="1"/>
          </p:cNvSpPr>
          <p:nvPr/>
        </p:nvSpPr>
        <p:spPr bwMode="auto">
          <a:xfrm>
            <a:off x="5310188" y="5770563"/>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000" b="1">
                <a:solidFill>
                  <a:srgbClr val="000000"/>
                </a:solidFill>
                <a:latin typeface="Times New Roman" pitchFamily="18" charset="0"/>
              </a:rPr>
              <a:t>br</a:t>
            </a:r>
            <a:endParaRPr lang="en-US" sz="1600">
              <a:latin typeface="Calibri" pitchFamily="34" charset="0"/>
            </a:endParaRPr>
          </a:p>
        </p:txBody>
      </p:sp>
      <p:sp>
        <p:nvSpPr>
          <p:cNvPr id="57418" name="Oval 157"/>
          <p:cNvSpPr>
            <a:spLocks noChangeArrowheads="1"/>
          </p:cNvSpPr>
          <p:nvPr/>
        </p:nvSpPr>
        <p:spPr bwMode="auto">
          <a:xfrm>
            <a:off x="5708650" y="2474913"/>
            <a:ext cx="87313" cy="103187"/>
          </a:xfrm>
          <a:prstGeom prst="ellipse">
            <a:avLst/>
          </a:prstGeom>
          <a:solidFill>
            <a:srgbClr val="CCCC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419" name="Oval 158"/>
          <p:cNvSpPr>
            <a:spLocks noChangeArrowheads="1"/>
          </p:cNvSpPr>
          <p:nvPr/>
        </p:nvSpPr>
        <p:spPr bwMode="auto">
          <a:xfrm>
            <a:off x="5119688" y="4713288"/>
            <a:ext cx="85725" cy="103187"/>
          </a:xfrm>
          <a:prstGeom prst="ellipse">
            <a:avLst/>
          </a:prstGeom>
          <a:solidFill>
            <a:srgbClr val="FFFF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420" name="Rectangle 161"/>
          <p:cNvSpPr>
            <a:spLocks noChangeArrowheads="1"/>
          </p:cNvSpPr>
          <p:nvPr/>
        </p:nvSpPr>
        <p:spPr bwMode="auto">
          <a:xfrm>
            <a:off x="4795838" y="4584700"/>
            <a:ext cx="373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21" name="Freeform 111"/>
          <p:cNvSpPr>
            <a:spLocks/>
          </p:cNvSpPr>
          <p:nvPr/>
        </p:nvSpPr>
        <p:spPr bwMode="auto">
          <a:xfrm>
            <a:off x="4322763" y="4762500"/>
            <a:ext cx="844550" cy="588963"/>
          </a:xfrm>
          <a:custGeom>
            <a:avLst/>
            <a:gdLst>
              <a:gd name="T0" fmla="*/ 2147483647 w 130"/>
              <a:gd name="T1" fmla="*/ 0 h 114"/>
              <a:gd name="T2" fmla="*/ 0 w 130"/>
              <a:gd name="T3" fmla="*/ 2147483647 h 114"/>
              <a:gd name="T4" fmla="*/ 0 60000 65536"/>
              <a:gd name="T5" fmla="*/ 0 60000 65536"/>
              <a:gd name="T6" fmla="*/ 0 w 130"/>
              <a:gd name="T7" fmla="*/ 0 h 114"/>
              <a:gd name="T8" fmla="*/ 130 w 130"/>
              <a:gd name="T9" fmla="*/ 114 h 114"/>
            </a:gdLst>
            <a:ahLst/>
            <a:cxnLst>
              <a:cxn ang="T4">
                <a:pos x="T0" y="T1"/>
              </a:cxn>
              <a:cxn ang="T5">
                <a:pos x="T2" y="T3"/>
              </a:cxn>
            </a:cxnLst>
            <a:rect l="T6" t="T7" r="T8" b="T9"/>
            <a:pathLst>
              <a:path w="130" h="114">
                <a:moveTo>
                  <a:pt x="130" y="0"/>
                </a:moveTo>
                <a:cubicBezTo>
                  <a:pt x="130" y="62"/>
                  <a:pt x="73" y="114"/>
                  <a:pt x="0" y="114"/>
                </a:cubicBezTo>
              </a:path>
            </a:pathLst>
          </a:custGeom>
          <a:noFill/>
          <a:ln w="26988">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 name="Group 178"/>
          <p:cNvGrpSpPr>
            <a:grpSpLocks/>
          </p:cNvGrpSpPr>
          <p:nvPr/>
        </p:nvGrpSpPr>
        <p:grpSpPr bwMode="auto">
          <a:xfrm>
            <a:off x="5765800" y="2408238"/>
            <a:ext cx="1089025" cy="2386012"/>
            <a:chOff x="2186" y="1712"/>
            <a:chExt cx="667" cy="1229"/>
          </a:xfrm>
        </p:grpSpPr>
        <p:sp>
          <p:nvSpPr>
            <p:cNvPr id="57432" name="Rectangle 160"/>
            <p:cNvSpPr>
              <a:spLocks noChangeArrowheads="1"/>
            </p:cNvSpPr>
            <p:nvPr/>
          </p:nvSpPr>
          <p:spPr bwMode="auto">
            <a:xfrm>
              <a:off x="2264" y="1712"/>
              <a:ext cx="123"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on</a:t>
              </a:r>
              <a:endParaRPr lang="en-US" sz="2000">
                <a:latin typeface="Calibri" pitchFamily="34" charset="0"/>
              </a:endParaRPr>
            </a:p>
          </p:txBody>
        </p:sp>
        <p:grpSp>
          <p:nvGrpSpPr>
            <p:cNvPr id="57433" name="Group 176"/>
            <p:cNvGrpSpPr>
              <a:grpSpLocks/>
            </p:cNvGrpSpPr>
            <p:nvPr/>
          </p:nvGrpSpPr>
          <p:grpSpPr bwMode="auto">
            <a:xfrm>
              <a:off x="2186" y="1734"/>
              <a:ext cx="667" cy="1207"/>
              <a:chOff x="2186" y="1734"/>
              <a:chExt cx="667" cy="1207"/>
            </a:xfrm>
          </p:grpSpPr>
          <p:sp>
            <p:nvSpPr>
              <p:cNvPr id="57434" name="Text Box 168"/>
              <p:cNvSpPr txBox="1">
                <a:spLocks noChangeArrowheads="1"/>
              </p:cNvSpPr>
              <p:nvPr/>
            </p:nvSpPr>
            <p:spPr bwMode="auto">
              <a:xfrm>
                <a:off x="2207" y="2258"/>
                <a:ext cx="64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avalanche</a:t>
                </a:r>
              </a:p>
            </p:txBody>
          </p:sp>
          <p:sp>
            <p:nvSpPr>
              <p:cNvPr id="57435" name="Line 167"/>
              <p:cNvSpPr>
                <a:spLocks noChangeShapeType="1"/>
              </p:cNvSpPr>
              <p:nvPr/>
            </p:nvSpPr>
            <p:spPr bwMode="auto">
              <a:xfrm flipH="1" flipV="1">
                <a:off x="2187" y="1734"/>
                <a:ext cx="0" cy="1207"/>
              </a:xfrm>
              <a:prstGeom prst="line">
                <a:avLst/>
              </a:prstGeom>
              <a:noFill/>
              <a:ln w="28575">
                <a:solidFill>
                  <a:schemeClr val="accent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7436" name="Line 169"/>
              <p:cNvSpPr>
                <a:spLocks noChangeShapeType="1"/>
              </p:cNvSpPr>
              <p:nvPr/>
            </p:nvSpPr>
            <p:spPr bwMode="auto">
              <a:xfrm flipH="1" flipV="1">
                <a:off x="2186" y="2332"/>
                <a:ext cx="0" cy="557"/>
              </a:xfrm>
              <a:prstGeom prst="line">
                <a:avLst/>
              </a:prstGeom>
              <a:noFill/>
              <a:ln w="28575">
                <a:solidFill>
                  <a:schemeClr val="accent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7423" name="Rectangle 162"/>
          <p:cNvSpPr>
            <a:spLocks noChangeArrowheads="1"/>
          </p:cNvSpPr>
          <p:nvPr/>
        </p:nvSpPr>
        <p:spPr bwMode="auto">
          <a:xfrm>
            <a:off x="4841875" y="4600575"/>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off</a:t>
            </a:r>
            <a:endParaRPr lang="en-US" sz="2000">
              <a:latin typeface="Calibri" pitchFamily="34" charset="0"/>
            </a:endParaRPr>
          </a:p>
        </p:txBody>
      </p:sp>
      <p:sp>
        <p:nvSpPr>
          <p:cNvPr id="57424" name="Line 112"/>
          <p:cNvSpPr>
            <a:spLocks noChangeShapeType="1"/>
          </p:cNvSpPr>
          <p:nvPr/>
        </p:nvSpPr>
        <p:spPr bwMode="auto">
          <a:xfrm flipV="1">
            <a:off x="5186363" y="2544763"/>
            <a:ext cx="558800" cy="2314575"/>
          </a:xfrm>
          <a:prstGeom prst="line">
            <a:avLst/>
          </a:prstGeom>
          <a:noFill/>
          <a:ln w="26988">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 name="Group 245"/>
          <p:cNvGrpSpPr>
            <a:grpSpLocks/>
          </p:cNvGrpSpPr>
          <p:nvPr/>
        </p:nvGrpSpPr>
        <p:grpSpPr bwMode="auto">
          <a:xfrm>
            <a:off x="4681538" y="3054350"/>
            <a:ext cx="941387" cy="1109663"/>
            <a:chOff x="4710747" y="2196337"/>
            <a:chExt cx="1216978" cy="1437479"/>
          </a:xfrm>
        </p:grpSpPr>
        <p:sp>
          <p:nvSpPr>
            <p:cNvPr id="57430" name="Text Box 172"/>
            <p:cNvSpPr txBox="1">
              <a:spLocks noChangeArrowheads="1"/>
            </p:cNvSpPr>
            <p:nvPr/>
          </p:nvSpPr>
          <p:spPr bwMode="auto">
            <a:xfrm>
              <a:off x="4710747" y="2227184"/>
              <a:ext cx="1056633" cy="43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quench</a:t>
              </a:r>
            </a:p>
          </p:txBody>
        </p:sp>
        <p:sp>
          <p:nvSpPr>
            <p:cNvPr id="57431" name="Line 170"/>
            <p:cNvSpPr>
              <a:spLocks noChangeShapeType="1"/>
            </p:cNvSpPr>
            <p:nvPr/>
          </p:nvSpPr>
          <p:spPr bwMode="auto">
            <a:xfrm flipV="1">
              <a:off x="5593292" y="2196337"/>
              <a:ext cx="334433" cy="1437479"/>
            </a:xfrm>
            <a:prstGeom prst="line">
              <a:avLst/>
            </a:prstGeom>
            <a:noFill/>
            <a:ln w="27051">
              <a:solidFill>
                <a:srgbClr val="CC0000"/>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244"/>
          <p:cNvGrpSpPr>
            <a:grpSpLocks/>
          </p:cNvGrpSpPr>
          <p:nvPr/>
        </p:nvGrpSpPr>
        <p:grpSpPr bwMode="auto">
          <a:xfrm>
            <a:off x="5043488" y="4751388"/>
            <a:ext cx="958850" cy="581025"/>
            <a:chOff x="5146521" y="4400304"/>
            <a:chExt cx="1240794" cy="754080"/>
          </a:xfrm>
        </p:grpSpPr>
        <p:sp>
          <p:nvSpPr>
            <p:cNvPr id="57428" name="Text Box 166"/>
            <p:cNvSpPr txBox="1">
              <a:spLocks noChangeArrowheads="1"/>
            </p:cNvSpPr>
            <p:nvPr/>
          </p:nvSpPr>
          <p:spPr bwMode="auto">
            <a:xfrm>
              <a:off x="5146521" y="4400304"/>
              <a:ext cx="1240794" cy="7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arm</a:t>
              </a:r>
            </a:p>
            <a:p>
              <a:pPr algn="ctr" defTabSz="914400" eaLnBrk="1" hangingPunct="1"/>
              <a:r>
                <a:rPr lang="en-US" sz="1600" b="1">
                  <a:latin typeface="Times New Roman" pitchFamily="18" charset="0"/>
                </a:rPr>
                <a:t>V</a:t>
              </a:r>
              <a:r>
                <a:rPr lang="en-US" sz="1600" b="1" baseline="-25000">
                  <a:latin typeface="Times New Roman" pitchFamily="18" charset="0"/>
                </a:rPr>
                <a:t>dc</a:t>
              </a:r>
              <a:r>
                <a:rPr lang="en-US" sz="1600" b="1">
                  <a:latin typeface="Times New Roman" pitchFamily="18" charset="0"/>
                </a:rPr>
                <a:t> + </a:t>
              </a:r>
              <a:r>
                <a:rPr lang="en-US" sz="1600" b="1">
                  <a:latin typeface="Symbol" pitchFamily="18" charset="2"/>
                </a:rPr>
                <a:t>D</a:t>
              </a:r>
              <a:r>
                <a:rPr lang="en-US" sz="1600" b="1">
                  <a:latin typeface="Times New Roman" pitchFamily="18" charset="0"/>
                </a:rPr>
                <a:t>V</a:t>
              </a:r>
            </a:p>
          </p:txBody>
        </p:sp>
        <p:sp>
          <p:nvSpPr>
            <p:cNvPr id="57429" name="Line 165"/>
            <p:cNvSpPr>
              <a:spLocks noChangeShapeType="1"/>
            </p:cNvSpPr>
            <p:nvPr/>
          </p:nvSpPr>
          <p:spPr bwMode="auto">
            <a:xfrm>
              <a:off x="5341409" y="4450565"/>
              <a:ext cx="778933" cy="0"/>
            </a:xfrm>
            <a:prstGeom prst="line">
              <a:avLst/>
            </a:prstGeom>
            <a:noFill/>
            <a:ln w="28575">
              <a:solidFill>
                <a:srgbClr val="3333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57427" name="Rectangle 165"/>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Operation of Avalanche Diode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smtClean="0">
                <a:solidFill>
                  <a:srgbClr val="642E21"/>
                </a:solidFill>
                <a:latin typeface="Calibri" pitchFamily="34" charset="0"/>
              </a:rPr>
              <a:t>Performance Parameters</a:t>
            </a:r>
          </a:p>
        </p:txBody>
      </p:sp>
      <p:sp>
        <p:nvSpPr>
          <p:cNvPr id="58371" name="Rectangle 3"/>
          <p:cNvSpPr>
            <a:spLocks noGrp="1" noChangeArrowheads="1"/>
          </p:cNvSpPr>
          <p:nvPr>
            <p:ph idx="4294967295"/>
          </p:nvPr>
        </p:nvSpPr>
        <p:spPr bwMode="auto">
          <a:xfrm>
            <a:off x="0" y="1600200"/>
            <a:ext cx="4572000" cy="502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itchFamily="2" charset="2"/>
              <a:buChar char="ü"/>
            </a:pPr>
            <a:r>
              <a:rPr lang="en-US" sz="2700" smtClean="0">
                <a:solidFill>
                  <a:srgbClr val="FF0000"/>
                </a:solidFill>
                <a:latin typeface="Calibri" pitchFamily="34" charset="0"/>
              </a:rPr>
              <a:t>Photon detection efficiency (PDE)</a:t>
            </a:r>
          </a:p>
          <a:p>
            <a:pPr lvl="1" eaLnBrk="1" hangingPunct="1">
              <a:lnSpc>
                <a:spcPct val="90000"/>
              </a:lnSpc>
              <a:buFont typeface="Wingdings" pitchFamily="2" charset="2"/>
              <a:buChar char="Ø"/>
            </a:pPr>
            <a:r>
              <a:rPr lang="en-US" sz="2400" smtClean="0">
                <a:latin typeface="Calibri" pitchFamily="34" charset="0"/>
              </a:rPr>
              <a:t>The probability that a single incident photon initiates a current pulse that registers in a digital counter</a:t>
            </a:r>
          </a:p>
          <a:p>
            <a:pPr lvl="1" eaLnBrk="1" hangingPunct="1">
              <a:lnSpc>
                <a:spcPct val="90000"/>
              </a:lnSpc>
              <a:buFont typeface="Wingdings" pitchFamily="2" charset="2"/>
              <a:buChar char="Ø"/>
            </a:pPr>
            <a:endParaRPr lang="en-US" sz="2400" smtClean="0">
              <a:latin typeface="Calibri" pitchFamily="34" charset="0"/>
            </a:endParaRPr>
          </a:p>
          <a:p>
            <a:pPr eaLnBrk="1" hangingPunct="1">
              <a:lnSpc>
                <a:spcPct val="90000"/>
              </a:lnSpc>
              <a:buFont typeface="Wingdings" pitchFamily="2" charset="2"/>
              <a:buChar char="ü"/>
            </a:pPr>
            <a:r>
              <a:rPr lang="en-US" sz="2700" smtClean="0">
                <a:solidFill>
                  <a:srgbClr val="FF0000"/>
                </a:solidFill>
                <a:latin typeface="Calibri" pitchFamily="34" charset="0"/>
              </a:rPr>
              <a:t>Dark count Rate (DCR)/Probability (DCP)</a:t>
            </a:r>
            <a:r>
              <a:rPr lang="en-US" sz="2700" smtClean="0">
                <a:latin typeface="Calibri" pitchFamily="34" charset="0"/>
              </a:rPr>
              <a:t> </a:t>
            </a:r>
          </a:p>
          <a:p>
            <a:pPr lvl="1" eaLnBrk="1" hangingPunct="1">
              <a:lnSpc>
                <a:spcPct val="90000"/>
              </a:lnSpc>
              <a:buFont typeface="Wingdings" pitchFamily="2" charset="2"/>
              <a:buChar char="Ø"/>
            </a:pPr>
            <a:r>
              <a:rPr lang="en-US" sz="2400" smtClean="0">
                <a:latin typeface="Calibri" pitchFamily="34" charset="0"/>
              </a:rPr>
              <a:t>The probability that a count is triggered by dark current instead of incident photons</a:t>
            </a:r>
          </a:p>
        </p:txBody>
      </p:sp>
      <p:sp>
        <p:nvSpPr>
          <p:cNvPr id="58372" name="Freeform 39"/>
          <p:cNvSpPr>
            <a:spLocks/>
          </p:cNvSpPr>
          <p:nvPr/>
        </p:nvSpPr>
        <p:spPr bwMode="auto">
          <a:xfrm>
            <a:off x="5259388" y="3140075"/>
            <a:ext cx="274637" cy="1028700"/>
          </a:xfrm>
          <a:custGeom>
            <a:avLst/>
            <a:gdLst>
              <a:gd name="T0" fmla="*/ 0 w 40"/>
              <a:gd name="T1" fmla="*/ 2147483647 h 150"/>
              <a:gd name="T2" fmla="*/ 2147483647 w 40"/>
              <a:gd name="T3" fmla="*/ 2147483647 h 150"/>
              <a:gd name="T4" fmla="*/ 2147483647 w 40"/>
              <a:gd name="T5" fmla="*/ 0 h 150"/>
              <a:gd name="T6" fmla="*/ 2147483647 w 40"/>
              <a:gd name="T7" fmla="*/ 2147483647 h 150"/>
              <a:gd name="T8" fmla="*/ 0 60000 65536"/>
              <a:gd name="T9" fmla="*/ 0 60000 65536"/>
              <a:gd name="T10" fmla="*/ 0 60000 65536"/>
              <a:gd name="T11" fmla="*/ 0 60000 65536"/>
              <a:gd name="T12" fmla="*/ 0 w 40"/>
              <a:gd name="T13" fmla="*/ 0 h 150"/>
              <a:gd name="T14" fmla="*/ 40 w 40"/>
              <a:gd name="T15" fmla="*/ 150 h 150"/>
            </a:gdLst>
            <a:ahLst/>
            <a:cxnLst>
              <a:cxn ang="T8">
                <a:pos x="T0" y="T1"/>
              </a:cxn>
              <a:cxn ang="T9">
                <a:pos x="T2" y="T3"/>
              </a:cxn>
              <a:cxn ang="T10">
                <a:pos x="T4" y="T5"/>
              </a:cxn>
              <a:cxn ang="T11">
                <a:pos x="T6" y="T7"/>
              </a:cxn>
            </a:cxnLst>
            <a:rect l="T12" t="T13" r="T14" b="T15"/>
            <a:pathLst>
              <a:path w="40" h="150">
                <a:moveTo>
                  <a:pt x="0" y="149"/>
                </a:moveTo>
                <a:cubicBezTo>
                  <a:pt x="7" y="147"/>
                  <a:pt x="16" y="142"/>
                  <a:pt x="23" y="142"/>
                </a:cubicBezTo>
                <a:lnTo>
                  <a:pt x="30" y="0"/>
                </a:lnTo>
                <a:lnTo>
                  <a:pt x="40" y="15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Line 40"/>
          <p:cNvSpPr>
            <a:spLocks noChangeShapeType="1"/>
          </p:cNvSpPr>
          <p:nvPr/>
        </p:nvSpPr>
        <p:spPr bwMode="auto">
          <a:xfrm>
            <a:off x="4822825" y="4186238"/>
            <a:ext cx="3105150" cy="1587"/>
          </a:xfrm>
          <a:prstGeom prst="line">
            <a:avLst/>
          </a:prstGeom>
          <a:noFill/>
          <a:ln w="30226">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374" name="Freeform 44"/>
          <p:cNvSpPr>
            <a:spLocks/>
          </p:cNvSpPr>
          <p:nvPr/>
        </p:nvSpPr>
        <p:spPr bwMode="auto">
          <a:xfrm>
            <a:off x="6692900" y="3502025"/>
            <a:ext cx="273050" cy="684213"/>
          </a:xfrm>
          <a:custGeom>
            <a:avLst/>
            <a:gdLst>
              <a:gd name="T0" fmla="*/ 0 w 40"/>
              <a:gd name="T1" fmla="*/ 2147483647 h 100"/>
              <a:gd name="T2" fmla="*/ 2147483647 w 40"/>
              <a:gd name="T3" fmla="*/ 2147483647 h 100"/>
              <a:gd name="T4" fmla="*/ 2147483647 w 40"/>
              <a:gd name="T5" fmla="*/ 0 h 100"/>
              <a:gd name="T6" fmla="*/ 2147483647 w 40"/>
              <a:gd name="T7" fmla="*/ 2147483647 h 100"/>
              <a:gd name="T8" fmla="*/ 0 60000 65536"/>
              <a:gd name="T9" fmla="*/ 0 60000 65536"/>
              <a:gd name="T10" fmla="*/ 0 60000 65536"/>
              <a:gd name="T11" fmla="*/ 0 60000 65536"/>
              <a:gd name="T12" fmla="*/ 0 w 40"/>
              <a:gd name="T13" fmla="*/ 0 h 100"/>
              <a:gd name="T14" fmla="*/ 40 w 40"/>
              <a:gd name="T15" fmla="*/ 100 h 100"/>
            </a:gdLst>
            <a:ahLst/>
            <a:cxnLst>
              <a:cxn ang="T8">
                <a:pos x="T0" y="T1"/>
              </a:cxn>
              <a:cxn ang="T9">
                <a:pos x="T2" y="T3"/>
              </a:cxn>
              <a:cxn ang="T10">
                <a:pos x="T4" y="T5"/>
              </a:cxn>
              <a:cxn ang="T11">
                <a:pos x="T6" y="T7"/>
              </a:cxn>
            </a:cxnLst>
            <a:rect l="T12" t="T13" r="T14" b="T15"/>
            <a:pathLst>
              <a:path w="40" h="100">
                <a:moveTo>
                  <a:pt x="0" y="99"/>
                </a:moveTo>
                <a:cubicBezTo>
                  <a:pt x="7" y="98"/>
                  <a:pt x="16" y="95"/>
                  <a:pt x="23" y="95"/>
                </a:cubicBezTo>
                <a:lnTo>
                  <a:pt x="30" y="0"/>
                </a:lnTo>
                <a:lnTo>
                  <a:pt x="40" y="10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Rectangle 47"/>
          <p:cNvSpPr>
            <a:spLocks noChangeArrowheads="1"/>
          </p:cNvSpPr>
          <p:nvPr/>
        </p:nvSpPr>
        <p:spPr bwMode="auto">
          <a:xfrm>
            <a:off x="7564438" y="4254500"/>
            <a:ext cx="542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1600"/>
          </a:p>
        </p:txBody>
      </p:sp>
      <p:sp>
        <p:nvSpPr>
          <p:cNvPr id="58376" name="Rectangle 48"/>
          <p:cNvSpPr>
            <a:spLocks noChangeArrowheads="1"/>
          </p:cNvSpPr>
          <p:nvPr/>
        </p:nvSpPr>
        <p:spPr bwMode="auto">
          <a:xfrm>
            <a:off x="7705725" y="4308475"/>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solidFill>
                  <a:srgbClr val="C0C0C0"/>
                </a:solidFill>
              </a:rPr>
              <a:t>time</a:t>
            </a:r>
            <a:endParaRPr lang="en-US" sz="1600"/>
          </a:p>
        </p:txBody>
      </p:sp>
      <p:sp>
        <p:nvSpPr>
          <p:cNvPr id="58377" name="Rectangle 49"/>
          <p:cNvSpPr>
            <a:spLocks noChangeArrowheads="1"/>
          </p:cNvSpPr>
          <p:nvPr/>
        </p:nvSpPr>
        <p:spPr bwMode="auto">
          <a:xfrm>
            <a:off x="7699375" y="4302125"/>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sp>
        <p:nvSpPr>
          <p:cNvPr id="58378" name="Freeform 50"/>
          <p:cNvSpPr>
            <a:spLocks/>
          </p:cNvSpPr>
          <p:nvPr/>
        </p:nvSpPr>
        <p:spPr bwMode="auto">
          <a:xfrm>
            <a:off x="5988050" y="3913188"/>
            <a:ext cx="274638" cy="273050"/>
          </a:xfrm>
          <a:custGeom>
            <a:avLst/>
            <a:gdLst>
              <a:gd name="T0" fmla="*/ 0 w 40"/>
              <a:gd name="T1" fmla="*/ 2147483647 h 40"/>
              <a:gd name="T2" fmla="*/ 2147483647 w 40"/>
              <a:gd name="T3" fmla="*/ 2147483647 h 40"/>
              <a:gd name="T4" fmla="*/ 2147483647 w 40"/>
              <a:gd name="T5" fmla="*/ 0 h 40"/>
              <a:gd name="T6" fmla="*/ 2147483647 w 40"/>
              <a:gd name="T7" fmla="*/ 2147483647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0" y="40"/>
                </a:moveTo>
                <a:cubicBezTo>
                  <a:pt x="7" y="39"/>
                  <a:pt x="16" y="38"/>
                  <a:pt x="23" y="38"/>
                </a:cubicBezTo>
                <a:lnTo>
                  <a:pt x="30" y="0"/>
                </a:lnTo>
                <a:lnTo>
                  <a:pt x="40" y="4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9" name="Group 67"/>
          <p:cNvGrpSpPr>
            <a:grpSpLocks/>
          </p:cNvGrpSpPr>
          <p:nvPr/>
        </p:nvGrpSpPr>
        <p:grpSpPr bwMode="auto">
          <a:xfrm>
            <a:off x="4822825" y="3829050"/>
            <a:ext cx="2989263" cy="28575"/>
            <a:chOff x="3087" y="1399"/>
            <a:chExt cx="2093" cy="19"/>
          </a:xfrm>
        </p:grpSpPr>
        <p:sp>
          <p:nvSpPr>
            <p:cNvPr id="58442" name="Rectangle 51"/>
            <p:cNvSpPr>
              <a:spLocks noChangeArrowheads="1"/>
            </p:cNvSpPr>
            <p:nvPr/>
          </p:nvSpPr>
          <p:spPr bwMode="auto">
            <a:xfrm>
              <a:off x="3087"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3" name="Rectangle 52"/>
            <p:cNvSpPr>
              <a:spLocks noChangeArrowheads="1"/>
            </p:cNvSpPr>
            <p:nvPr/>
          </p:nvSpPr>
          <p:spPr bwMode="auto">
            <a:xfrm>
              <a:off x="3222"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4" name="Rectangle 53"/>
            <p:cNvSpPr>
              <a:spLocks noChangeArrowheads="1"/>
            </p:cNvSpPr>
            <p:nvPr/>
          </p:nvSpPr>
          <p:spPr bwMode="auto">
            <a:xfrm>
              <a:off x="3356"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5" name="Rectangle 54"/>
            <p:cNvSpPr>
              <a:spLocks noChangeArrowheads="1"/>
            </p:cNvSpPr>
            <p:nvPr/>
          </p:nvSpPr>
          <p:spPr bwMode="auto">
            <a:xfrm>
              <a:off x="3491"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6" name="Rectangle 55"/>
            <p:cNvSpPr>
              <a:spLocks noChangeArrowheads="1"/>
            </p:cNvSpPr>
            <p:nvPr/>
          </p:nvSpPr>
          <p:spPr bwMode="auto">
            <a:xfrm>
              <a:off x="3625"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7" name="Rectangle 56"/>
            <p:cNvSpPr>
              <a:spLocks noChangeArrowheads="1"/>
            </p:cNvSpPr>
            <p:nvPr/>
          </p:nvSpPr>
          <p:spPr bwMode="auto">
            <a:xfrm>
              <a:off x="3759"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8" name="Rectangle 57"/>
            <p:cNvSpPr>
              <a:spLocks noChangeArrowheads="1"/>
            </p:cNvSpPr>
            <p:nvPr/>
          </p:nvSpPr>
          <p:spPr bwMode="auto">
            <a:xfrm>
              <a:off x="3894"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9" name="Rectangle 58"/>
            <p:cNvSpPr>
              <a:spLocks noChangeArrowheads="1"/>
            </p:cNvSpPr>
            <p:nvPr/>
          </p:nvSpPr>
          <p:spPr bwMode="auto">
            <a:xfrm>
              <a:off x="4028"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0" name="Rectangle 59"/>
            <p:cNvSpPr>
              <a:spLocks noChangeArrowheads="1"/>
            </p:cNvSpPr>
            <p:nvPr/>
          </p:nvSpPr>
          <p:spPr bwMode="auto">
            <a:xfrm>
              <a:off x="4163"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1" name="Rectangle 60"/>
            <p:cNvSpPr>
              <a:spLocks noChangeArrowheads="1"/>
            </p:cNvSpPr>
            <p:nvPr/>
          </p:nvSpPr>
          <p:spPr bwMode="auto">
            <a:xfrm>
              <a:off x="4297"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2" name="Rectangle 61"/>
            <p:cNvSpPr>
              <a:spLocks noChangeArrowheads="1"/>
            </p:cNvSpPr>
            <p:nvPr/>
          </p:nvSpPr>
          <p:spPr bwMode="auto">
            <a:xfrm>
              <a:off x="4431"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3" name="Rectangle 62"/>
            <p:cNvSpPr>
              <a:spLocks noChangeArrowheads="1"/>
            </p:cNvSpPr>
            <p:nvPr/>
          </p:nvSpPr>
          <p:spPr bwMode="auto">
            <a:xfrm>
              <a:off x="4566"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4" name="Rectangle 63"/>
            <p:cNvSpPr>
              <a:spLocks noChangeArrowheads="1"/>
            </p:cNvSpPr>
            <p:nvPr/>
          </p:nvSpPr>
          <p:spPr bwMode="auto">
            <a:xfrm>
              <a:off x="4700"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5" name="Rectangle 64"/>
            <p:cNvSpPr>
              <a:spLocks noChangeArrowheads="1"/>
            </p:cNvSpPr>
            <p:nvPr/>
          </p:nvSpPr>
          <p:spPr bwMode="auto">
            <a:xfrm>
              <a:off x="4835"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6" name="Rectangle 65"/>
            <p:cNvSpPr>
              <a:spLocks noChangeArrowheads="1"/>
            </p:cNvSpPr>
            <p:nvPr/>
          </p:nvSpPr>
          <p:spPr bwMode="auto">
            <a:xfrm>
              <a:off x="4969"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7" name="Rectangle 66"/>
            <p:cNvSpPr>
              <a:spLocks noChangeArrowheads="1"/>
            </p:cNvSpPr>
            <p:nvPr/>
          </p:nvSpPr>
          <p:spPr bwMode="auto">
            <a:xfrm>
              <a:off x="5103"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grpSp>
      <p:sp>
        <p:nvSpPr>
          <p:cNvPr id="58380" name="Line 71"/>
          <p:cNvSpPr>
            <a:spLocks noChangeShapeType="1"/>
          </p:cNvSpPr>
          <p:nvPr/>
        </p:nvSpPr>
        <p:spPr bwMode="auto">
          <a:xfrm>
            <a:off x="4986338" y="5210175"/>
            <a:ext cx="136525"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1" name="Line 75"/>
          <p:cNvSpPr>
            <a:spLocks noChangeShapeType="1"/>
          </p:cNvSpPr>
          <p:nvPr/>
        </p:nvSpPr>
        <p:spPr bwMode="auto">
          <a:xfrm>
            <a:off x="5259388" y="5210175"/>
            <a:ext cx="69850"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2" name="Line 76"/>
          <p:cNvSpPr>
            <a:spLocks noChangeShapeType="1"/>
          </p:cNvSpPr>
          <p:nvPr/>
        </p:nvSpPr>
        <p:spPr bwMode="auto">
          <a:xfrm>
            <a:off x="4986338" y="5210175"/>
            <a:ext cx="136525"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3" name="Line 80"/>
          <p:cNvSpPr>
            <a:spLocks noChangeShapeType="1"/>
          </p:cNvSpPr>
          <p:nvPr/>
        </p:nvSpPr>
        <p:spPr bwMode="auto">
          <a:xfrm>
            <a:off x="5259388" y="5210175"/>
            <a:ext cx="69850"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4" name="Line 81"/>
          <p:cNvSpPr>
            <a:spLocks noChangeShapeType="1"/>
          </p:cNvSpPr>
          <p:nvPr/>
        </p:nvSpPr>
        <p:spPr bwMode="auto">
          <a:xfrm>
            <a:off x="5259388" y="5210175"/>
            <a:ext cx="138112"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5" name="Line 82"/>
          <p:cNvSpPr>
            <a:spLocks noChangeShapeType="1"/>
          </p:cNvSpPr>
          <p:nvPr/>
        </p:nvSpPr>
        <p:spPr bwMode="auto">
          <a:xfrm flipV="1">
            <a:off x="5397500"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6" name="Line 83"/>
          <p:cNvSpPr>
            <a:spLocks noChangeShapeType="1"/>
          </p:cNvSpPr>
          <p:nvPr/>
        </p:nvSpPr>
        <p:spPr bwMode="auto">
          <a:xfrm>
            <a:off x="5397500" y="4662488"/>
            <a:ext cx="136525" cy="15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7" name="Line 84"/>
          <p:cNvSpPr>
            <a:spLocks noChangeShapeType="1"/>
          </p:cNvSpPr>
          <p:nvPr/>
        </p:nvSpPr>
        <p:spPr bwMode="auto">
          <a:xfrm>
            <a:off x="5534025"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8" name="Line 85"/>
          <p:cNvSpPr>
            <a:spLocks noChangeShapeType="1"/>
          </p:cNvSpPr>
          <p:nvPr/>
        </p:nvSpPr>
        <p:spPr bwMode="auto">
          <a:xfrm>
            <a:off x="5534025" y="5210175"/>
            <a:ext cx="68263"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9" name="Line 86"/>
          <p:cNvSpPr>
            <a:spLocks noChangeShapeType="1"/>
          </p:cNvSpPr>
          <p:nvPr/>
        </p:nvSpPr>
        <p:spPr bwMode="auto">
          <a:xfrm>
            <a:off x="5259388" y="5210175"/>
            <a:ext cx="138112"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0" name="Line 87"/>
          <p:cNvSpPr>
            <a:spLocks noChangeShapeType="1"/>
          </p:cNvSpPr>
          <p:nvPr/>
        </p:nvSpPr>
        <p:spPr bwMode="auto">
          <a:xfrm flipV="1">
            <a:off x="5397500"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1" name="Line 88"/>
          <p:cNvSpPr>
            <a:spLocks noChangeShapeType="1"/>
          </p:cNvSpPr>
          <p:nvPr/>
        </p:nvSpPr>
        <p:spPr bwMode="auto">
          <a:xfrm>
            <a:off x="5397500" y="4662488"/>
            <a:ext cx="136525" cy="15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2" name="Line 89"/>
          <p:cNvSpPr>
            <a:spLocks noChangeShapeType="1"/>
          </p:cNvSpPr>
          <p:nvPr/>
        </p:nvSpPr>
        <p:spPr bwMode="auto">
          <a:xfrm>
            <a:off x="5534025"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3" name="Line 90"/>
          <p:cNvSpPr>
            <a:spLocks noChangeShapeType="1"/>
          </p:cNvSpPr>
          <p:nvPr/>
        </p:nvSpPr>
        <p:spPr bwMode="auto">
          <a:xfrm>
            <a:off x="5534025" y="5210175"/>
            <a:ext cx="68263"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8394" name="Group 78"/>
          <p:cNvGrpSpPr>
            <a:grpSpLocks/>
          </p:cNvGrpSpPr>
          <p:nvPr/>
        </p:nvGrpSpPr>
        <p:grpSpPr bwMode="auto">
          <a:xfrm>
            <a:off x="6664325" y="4662488"/>
            <a:ext cx="342900" cy="549275"/>
            <a:chOff x="4198" y="2937"/>
            <a:chExt cx="216" cy="346"/>
          </a:xfrm>
        </p:grpSpPr>
        <p:sp>
          <p:nvSpPr>
            <p:cNvPr id="58432" name="Line 91"/>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3" name="Line 92"/>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4" name="Line 93"/>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5" name="Line 94"/>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6" name="Line 95"/>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7" name="Line 96"/>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8" name="Line 97"/>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9" name="Line 98"/>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0" name="Line 99"/>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1" name="Line 100"/>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95" name="Line 101"/>
          <p:cNvSpPr>
            <a:spLocks noChangeShapeType="1"/>
          </p:cNvSpPr>
          <p:nvPr/>
        </p:nvSpPr>
        <p:spPr bwMode="auto">
          <a:xfrm>
            <a:off x="6562725" y="5210175"/>
            <a:ext cx="136525"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6" name="Line 106"/>
          <p:cNvSpPr>
            <a:spLocks noChangeShapeType="1"/>
          </p:cNvSpPr>
          <p:nvPr/>
        </p:nvSpPr>
        <p:spPr bwMode="auto">
          <a:xfrm>
            <a:off x="6562725" y="5210175"/>
            <a:ext cx="136525"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7" name="Rectangle 121"/>
          <p:cNvSpPr>
            <a:spLocks noChangeArrowheads="1"/>
          </p:cNvSpPr>
          <p:nvPr/>
        </p:nvSpPr>
        <p:spPr bwMode="auto">
          <a:xfrm>
            <a:off x="7459663" y="5348288"/>
            <a:ext cx="5413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1600"/>
          </a:p>
        </p:txBody>
      </p:sp>
      <p:sp>
        <p:nvSpPr>
          <p:cNvPr id="58398" name="Rectangle 122"/>
          <p:cNvSpPr>
            <a:spLocks noChangeArrowheads="1"/>
          </p:cNvSpPr>
          <p:nvPr/>
        </p:nvSpPr>
        <p:spPr bwMode="auto">
          <a:xfrm>
            <a:off x="7602538" y="5403850"/>
            <a:ext cx="3635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solidFill>
                  <a:srgbClr val="C0C0C0"/>
                </a:solidFill>
              </a:rPr>
              <a:t>time</a:t>
            </a:r>
            <a:endParaRPr lang="en-US" sz="1600"/>
          </a:p>
        </p:txBody>
      </p:sp>
      <p:sp>
        <p:nvSpPr>
          <p:cNvPr id="58399" name="Rectangle 123"/>
          <p:cNvSpPr>
            <a:spLocks noChangeArrowheads="1"/>
          </p:cNvSpPr>
          <p:nvPr/>
        </p:nvSpPr>
        <p:spPr bwMode="auto">
          <a:xfrm>
            <a:off x="7593013" y="5395913"/>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sp>
        <p:nvSpPr>
          <p:cNvPr id="58400" name="Line 68"/>
          <p:cNvSpPr>
            <a:spLocks noChangeShapeType="1"/>
          </p:cNvSpPr>
          <p:nvPr/>
        </p:nvSpPr>
        <p:spPr bwMode="auto">
          <a:xfrm>
            <a:off x="4779963" y="5210175"/>
            <a:ext cx="3105150" cy="1588"/>
          </a:xfrm>
          <a:prstGeom prst="line">
            <a:avLst/>
          </a:prstGeom>
          <a:noFill/>
          <a:ln w="30163">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01" name="Line 124"/>
          <p:cNvSpPr>
            <a:spLocks noChangeShapeType="1"/>
          </p:cNvSpPr>
          <p:nvPr/>
        </p:nvSpPr>
        <p:spPr bwMode="auto">
          <a:xfrm>
            <a:off x="4860925" y="2597150"/>
            <a:ext cx="3105150" cy="1588"/>
          </a:xfrm>
          <a:prstGeom prst="line">
            <a:avLst/>
          </a:prstGeom>
          <a:noFill/>
          <a:ln w="30226">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02" name="Rectangle 125"/>
          <p:cNvSpPr>
            <a:spLocks noChangeArrowheads="1"/>
          </p:cNvSpPr>
          <p:nvPr/>
        </p:nvSpPr>
        <p:spPr bwMode="auto">
          <a:xfrm>
            <a:off x="7735888" y="2713038"/>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grpSp>
        <p:nvGrpSpPr>
          <p:cNvPr id="58403" name="Group 146"/>
          <p:cNvGrpSpPr>
            <a:grpSpLocks/>
          </p:cNvGrpSpPr>
          <p:nvPr/>
        </p:nvGrpSpPr>
        <p:grpSpPr bwMode="auto">
          <a:xfrm>
            <a:off x="5256213" y="1754188"/>
            <a:ext cx="284162" cy="879475"/>
            <a:chOff x="3384" y="1019"/>
            <a:chExt cx="199" cy="616"/>
          </a:xfrm>
        </p:grpSpPr>
        <p:sp>
          <p:nvSpPr>
            <p:cNvPr id="58430" name="Freeform 126"/>
            <p:cNvSpPr>
              <a:spLocks/>
            </p:cNvSpPr>
            <p:nvPr/>
          </p:nvSpPr>
          <p:spPr bwMode="auto">
            <a:xfrm>
              <a:off x="3384" y="1025"/>
              <a:ext cx="109" cy="610"/>
            </a:xfrm>
            <a:custGeom>
              <a:avLst/>
              <a:gdLst>
                <a:gd name="T0" fmla="*/ 0 w 109"/>
                <a:gd name="T1" fmla="*/ 567 h 610"/>
                <a:gd name="T2" fmla="*/ 38 w 109"/>
                <a:gd name="T3" fmla="*/ 529 h 610"/>
                <a:gd name="T4" fmla="*/ 83 w 109"/>
                <a:gd name="T5" fmla="*/ 81 h 610"/>
                <a:gd name="T6" fmla="*/ 109 w 109"/>
                <a:gd name="T7" fmla="*/ 43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1" name="Freeform 127"/>
            <p:cNvSpPr>
              <a:spLocks/>
            </p:cNvSpPr>
            <p:nvPr/>
          </p:nvSpPr>
          <p:spPr bwMode="auto">
            <a:xfrm flipH="1">
              <a:off x="3474" y="1019"/>
              <a:ext cx="109" cy="610"/>
            </a:xfrm>
            <a:custGeom>
              <a:avLst/>
              <a:gdLst>
                <a:gd name="T0" fmla="*/ 0 w 109"/>
                <a:gd name="T1" fmla="*/ 567 h 610"/>
                <a:gd name="T2" fmla="*/ 38 w 109"/>
                <a:gd name="T3" fmla="*/ 529 h 610"/>
                <a:gd name="T4" fmla="*/ 83 w 109"/>
                <a:gd name="T5" fmla="*/ 81 h 610"/>
                <a:gd name="T6" fmla="*/ 109 w 109"/>
                <a:gd name="T7" fmla="*/ 43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8404" name="Freeform 130"/>
          <p:cNvSpPr>
            <a:spLocks/>
          </p:cNvSpPr>
          <p:nvPr/>
        </p:nvSpPr>
        <p:spPr bwMode="auto">
          <a:xfrm>
            <a:off x="6024563" y="1762125"/>
            <a:ext cx="155575" cy="871538"/>
          </a:xfrm>
          <a:custGeom>
            <a:avLst/>
            <a:gdLst>
              <a:gd name="T0" fmla="*/ 0 w 109"/>
              <a:gd name="T1" fmla="*/ 2147483647 h 610"/>
              <a:gd name="T2" fmla="*/ 2147483647 w 109"/>
              <a:gd name="T3" fmla="*/ 2147483647 h 610"/>
              <a:gd name="T4" fmla="*/ 2147483647 w 109"/>
              <a:gd name="T5" fmla="*/ 2147483647 h 610"/>
              <a:gd name="T6" fmla="*/ 2147483647 w 109"/>
              <a:gd name="T7" fmla="*/ 2147483647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5" name="Freeform 131"/>
          <p:cNvSpPr>
            <a:spLocks/>
          </p:cNvSpPr>
          <p:nvPr/>
        </p:nvSpPr>
        <p:spPr bwMode="auto">
          <a:xfrm flipH="1">
            <a:off x="6153150" y="1754188"/>
            <a:ext cx="155575" cy="869950"/>
          </a:xfrm>
          <a:custGeom>
            <a:avLst/>
            <a:gdLst>
              <a:gd name="T0" fmla="*/ 0 w 109"/>
              <a:gd name="T1" fmla="*/ 2147483647 h 610"/>
              <a:gd name="T2" fmla="*/ 2147483647 w 109"/>
              <a:gd name="T3" fmla="*/ 2147483647 h 610"/>
              <a:gd name="T4" fmla="*/ 2147483647 w 109"/>
              <a:gd name="T5" fmla="*/ 2147483647 h 610"/>
              <a:gd name="T6" fmla="*/ 2147483647 w 109"/>
              <a:gd name="T7" fmla="*/ 2147483647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6" name="Text Box 132"/>
          <p:cNvSpPr txBox="1">
            <a:spLocks noChangeArrowheads="1"/>
          </p:cNvSpPr>
          <p:nvPr/>
        </p:nvSpPr>
        <p:spPr bwMode="auto">
          <a:xfrm>
            <a:off x="4826000" y="1504950"/>
            <a:ext cx="1844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Single photon input</a:t>
            </a:r>
          </a:p>
        </p:txBody>
      </p:sp>
      <p:sp>
        <p:nvSpPr>
          <p:cNvPr id="58407" name="Text Box 133"/>
          <p:cNvSpPr txBox="1">
            <a:spLocks noChangeArrowheads="1"/>
          </p:cNvSpPr>
          <p:nvPr/>
        </p:nvSpPr>
        <p:spPr bwMode="auto">
          <a:xfrm>
            <a:off x="4892675" y="2819400"/>
            <a:ext cx="1158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APD output</a:t>
            </a:r>
          </a:p>
        </p:txBody>
      </p:sp>
      <p:sp>
        <p:nvSpPr>
          <p:cNvPr id="58408" name="Text Box 134"/>
          <p:cNvSpPr txBox="1">
            <a:spLocks noChangeArrowheads="1"/>
          </p:cNvSpPr>
          <p:nvPr/>
        </p:nvSpPr>
        <p:spPr bwMode="auto">
          <a:xfrm>
            <a:off x="7740650" y="3149600"/>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a:t>Discriminator</a:t>
            </a:r>
          </a:p>
          <a:p>
            <a:pPr defTabSz="914400" eaLnBrk="1" hangingPunct="1"/>
            <a:r>
              <a:rPr lang="en-US" sz="1400" b="1"/>
              <a:t>level</a:t>
            </a:r>
          </a:p>
        </p:txBody>
      </p:sp>
      <p:sp>
        <p:nvSpPr>
          <p:cNvPr id="58409" name="Line 135"/>
          <p:cNvSpPr>
            <a:spLocks noChangeShapeType="1"/>
          </p:cNvSpPr>
          <p:nvPr/>
        </p:nvSpPr>
        <p:spPr bwMode="auto">
          <a:xfrm flipH="1">
            <a:off x="7605713" y="3430588"/>
            <a:ext cx="201612" cy="403225"/>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0" name="Text Box 136"/>
          <p:cNvSpPr txBox="1">
            <a:spLocks noChangeArrowheads="1"/>
          </p:cNvSpPr>
          <p:nvPr/>
        </p:nvSpPr>
        <p:spPr bwMode="auto">
          <a:xfrm>
            <a:off x="4897438" y="4381500"/>
            <a:ext cx="23495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Digital comparator output</a:t>
            </a:r>
          </a:p>
        </p:txBody>
      </p:sp>
      <p:sp>
        <p:nvSpPr>
          <p:cNvPr id="58411" name="Text Box 137"/>
          <p:cNvSpPr txBox="1">
            <a:spLocks noChangeArrowheads="1"/>
          </p:cNvSpPr>
          <p:nvPr/>
        </p:nvSpPr>
        <p:spPr bwMode="auto">
          <a:xfrm>
            <a:off x="4343400" y="5702300"/>
            <a:ext cx="11874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Successful</a:t>
            </a:r>
          </a:p>
          <a:p>
            <a:pPr defTabSz="914400" eaLnBrk="1" hangingPunct="1"/>
            <a:r>
              <a:rPr lang="en-US" sz="1200" b="1"/>
              <a:t>single photon</a:t>
            </a:r>
          </a:p>
          <a:p>
            <a:pPr defTabSz="914400" eaLnBrk="1" hangingPunct="1"/>
            <a:r>
              <a:rPr lang="en-US" sz="1200" b="1"/>
              <a:t>detection</a:t>
            </a:r>
          </a:p>
        </p:txBody>
      </p:sp>
      <p:sp>
        <p:nvSpPr>
          <p:cNvPr id="58412" name="Line 138"/>
          <p:cNvSpPr>
            <a:spLocks noChangeShapeType="1"/>
          </p:cNvSpPr>
          <p:nvPr/>
        </p:nvSpPr>
        <p:spPr bwMode="auto">
          <a:xfrm flipV="1">
            <a:off x="5264150" y="5260975"/>
            <a:ext cx="158750" cy="4064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3" name="Text Box 139"/>
          <p:cNvSpPr txBox="1">
            <a:spLocks noChangeArrowheads="1"/>
          </p:cNvSpPr>
          <p:nvPr/>
        </p:nvSpPr>
        <p:spPr bwMode="auto">
          <a:xfrm>
            <a:off x="5541963" y="5684838"/>
            <a:ext cx="15605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Photon absorbed but insufficient gain – missed count</a:t>
            </a:r>
          </a:p>
        </p:txBody>
      </p:sp>
      <p:sp>
        <p:nvSpPr>
          <p:cNvPr id="58414" name="Line 140"/>
          <p:cNvSpPr>
            <a:spLocks noChangeShapeType="1"/>
          </p:cNvSpPr>
          <p:nvPr/>
        </p:nvSpPr>
        <p:spPr bwMode="auto">
          <a:xfrm flipV="1">
            <a:off x="6143625" y="5232400"/>
            <a:ext cx="9525" cy="392113"/>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5" name="Text Box 142"/>
          <p:cNvSpPr txBox="1">
            <a:spLocks noChangeArrowheads="1"/>
          </p:cNvSpPr>
          <p:nvPr/>
        </p:nvSpPr>
        <p:spPr bwMode="auto">
          <a:xfrm>
            <a:off x="7185025" y="5654675"/>
            <a:ext cx="13255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Dark count – from dark current</a:t>
            </a:r>
          </a:p>
        </p:txBody>
      </p:sp>
      <p:sp>
        <p:nvSpPr>
          <p:cNvPr id="58416" name="Line 143"/>
          <p:cNvSpPr>
            <a:spLocks noChangeShapeType="1"/>
          </p:cNvSpPr>
          <p:nvPr/>
        </p:nvSpPr>
        <p:spPr bwMode="auto">
          <a:xfrm flipH="1" flipV="1">
            <a:off x="6877050" y="5233988"/>
            <a:ext cx="520700" cy="4476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7" name="Freeform 44"/>
          <p:cNvSpPr>
            <a:spLocks/>
          </p:cNvSpPr>
          <p:nvPr/>
        </p:nvSpPr>
        <p:spPr bwMode="auto">
          <a:xfrm>
            <a:off x="7162800" y="3333750"/>
            <a:ext cx="273050" cy="855663"/>
          </a:xfrm>
          <a:custGeom>
            <a:avLst/>
            <a:gdLst>
              <a:gd name="T0" fmla="*/ 0 w 40"/>
              <a:gd name="T1" fmla="*/ 2147483647 h 100"/>
              <a:gd name="T2" fmla="*/ 2147483647 w 40"/>
              <a:gd name="T3" fmla="*/ 2147483647 h 100"/>
              <a:gd name="T4" fmla="*/ 2147483647 w 40"/>
              <a:gd name="T5" fmla="*/ 0 h 100"/>
              <a:gd name="T6" fmla="*/ 2147483647 w 40"/>
              <a:gd name="T7" fmla="*/ 2147483647 h 100"/>
              <a:gd name="T8" fmla="*/ 0 60000 65536"/>
              <a:gd name="T9" fmla="*/ 0 60000 65536"/>
              <a:gd name="T10" fmla="*/ 0 60000 65536"/>
              <a:gd name="T11" fmla="*/ 0 60000 65536"/>
              <a:gd name="T12" fmla="*/ 0 w 40"/>
              <a:gd name="T13" fmla="*/ 0 h 100"/>
              <a:gd name="T14" fmla="*/ 40 w 40"/>
              <a:gd name="T15" fmla="*/ 100 h 100"/>
            </a:gdLst>
            <a:ahLst/>
            <a:cxnLst>
              <a:cxn ang="T8">
                <a:pos x="T0" y="T1"/>
              </a:cxn>
              <a:cxn ang="T9">
                <a:pos x="T2" y="T3"/>
              </a:cxn>
              <a:cxn ang="T10">
                <a:pos x="T4" y="T5"/>
              </a:cxn>
              <a:cxn ang="T11">
                <a:pos x="T6" y="T7"/>
              </a:cxn>
            </a:cxnLst>
            <a:rect l="T12" t="T13" r="T14" b="T15"/>
            <a:pathLst>
              <a:path w="40" h="100">
                <a:moveTo>
                  <a:pt x="0" y="99"/>
                </a:moveTo>
                <a:cubicBezTo>
                  <a:pt x="7" y="98"/>
                  <a:pt x="16" y="95"/>
                  <a:pt x="23" y="95"/>
                </a:cubicBezTo>
                <a:lnTo>
                  <a:pt x="30" y="0"/>
                </a:lnTo>
                <a:lnTo>
                  <a:pt x="40" y="10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418" name="Group 79"/>
          <p:cNvGrpSpPr>
            <a:grpSpLocks/>
          </p:cNvGrpSpPr>
          <p:nvPr/>
        </p:nvGrpSpPr>
        <p:grpSpPr bwMode="auto">
          <a:xfrm>
            <a:off x="7156450" y="4656138"/>
            <a:ext cx="342900" cy="549275"/>
            <a:chOff x="4198" y="2937"/>
            <a:chExt cx="216" cy="346"/>
          </a:xfrm>
        </p:grpSpPr>
        <p:sp>
          <p:nvSpPr>
            <p:cNvPr id="58420" name="Line 91"/>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1" name="Line 92"/>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2" name="Line 93"/>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3" name="Line 94"/>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4" name="Line 95"/>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5" name="Line 96"/>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6" name="Line 97"/>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7" name="Line 98"/>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8" name="Line 99"/>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9" name="Line 100"/>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419" name="Line 143"/>
          <p:cNvSpPr>
            <a:spLocks noChangeShapeType="1"/>
          </p:cNvSpPr>
          <p:nvPr/>
        </p:nvSpPr>
        <p:spPr bwMode="auto">
          <a:xfrm flipV="1">
            <a:off x="7383463" y="5233988"/>
            <a:ext cx="14287" cy="4318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Read Noise Detector Project</a:t>
            </a:r>
          </a:p>
        </p:txBody>
      </p:sp>
      <p:graphicFrame>
        <p:nvGraphicFramePr>
          <p:cNvPr id="635991" name="Group 87"/>
          <p:cNvGraphicFramePr>
            <a:graphicFrameLocks noGrp="1"/>
          </p:cNvGraphicFramePr>
          <p:nvPr>
            <p:ph idx="4294967295"/>
          </p:nvPr>
        </p:nvGraphicFramePr>
        <p:xfrm>
          <a:off x="457200" y="1895475"/>
          <a:ext cx="8229600" cy="3667126"/>
        </p:xfrm>
        <a:graphic>
          <a:graphicData uri="http://schemas.openxmlformats.org/drawingml/2006/table">
            <a:tbl>
              <a:tblPr/>
              <a:tblGrid>
                <a:gridCol w="1676400"/>
                <a:gridCol w="6553200"/>
              </a:tblGrid>
              <a:tr h="10826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Goals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To design, fabricate, develop, and test a large scale, operational, megapixel array detector that has zero read noise.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r h="86201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Schedule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October 2008 – October 2012</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r h="86201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Sponsor</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Gordon and Betty Moore Foundation</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r h="86042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Collaborators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MIT Lincoln Laboratory</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59412" name="Slide Number Placeholder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defTabSz="914400"/>
            <a:fld id="{1D102D61-8AE5-41D3-8D72-F65AD929136C}" type="slidenum">
              <a:rPr lang="en-US" sz="1400"/>
              <a:pPr algn="r" defTabSz="914400"/>
              <a:t>56</a:t>
            </a:fld>
            <a:endParaRPr lang="en-US" sz="140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Read Noise Detector ROIC</a:t>
            </a:r>
          </a:p>
        </p:txBody>
      </p:sp>
      <p:sp>
        <p:nvSpPr>
          <p:cNvPr id="60419" name="Slide Number Placeholder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defTabSz="914400"/>
            <a:fld id="{8CB741C1-08F5-4CB4-B446-00B586CC5B1D}" type="slidenum">
              <a:rPr lang="en-US" sz="1400"/>
              <a:pPr algn="r" defTabSz="914400"/>
              <a:t>57</a:t>
            </a:fld>
            <a:endParaRPr lang="en-US" sz="1400"/>
          </a:p>
        </p:txBody>
      </p:sp>
      <p:pic>
        <p:nvPicPr>
          <p:cNvPr id="6042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8638"/>
            <a:ext cx="84582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1442" name="Rectangle 4"/>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Project Goals</a:t>
            </a:r>
          </a:p>
        </p:txBody>
      </p:sp>
      <p:sp>
        <p:nvSpPr>
          <p:cNvPr id="210949" name="Rectangle 5"/>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mtClean="0">
                <a:latin typeface="Calibri" pitchFamily="34" charset="0"/>
              </a:rPr>
              <a:t>Operational</a:t>
            </a:r>
          </a:p>
          <a:p>
            <a:pPr lvl="1">
              <a:lnSpc>
                <a:spcPct val="90000"/>
              </a:lnSpc>
            </a:pPr>
            <a:r>
              <a:rPr lang="en-US" smtClean="0">
                <a:latin typeface="Calibri" pitchFamily="34" charset="0"/>
              </a:rPr>
              <a:t>Photon-counting</a:t>
            </a:r>
          </a:p>
          <a:p>
            <a:pPr lvl="1">
              <a:lnSpc>
                <a:spcPct val="90000"/>
              </a:lnSpc>
            </a:pPr>
            <a:r>
              <a:rPr lang="en-US" smtClean="0">
                <a:latin typeface="Calibri" pitchFamily="34" charset="0"/>
              </a:rPr>
              <a:t>Wide dynamic range: flux limit to &gt;10</a:t>
            </a:r>
            <a:r>
              <a:rPr lang="en-US" baseline="30000" smtClean="0">
                <a:latin typeface="Calibri" pitchFamily="34" charset="0"/>
              </a:rPr>
              <a:t>8</a:t>
            </a:r>
            <a:r>
              <a:rPr lang="en-US" smtClean="0">
                <a:latin typeface="Calibri" pitchFamily="34" charset="0"/>
              </a:rPr>
              <a:t> photons/pixel/s</a:t>
            </a:r>
          </a:p>
          <a:p>
            <a:pPr lvl="1">
              <a:lnSpc>
                <a:spcPct val="90000"/>
              </a:lnSpc>
            </a:pPr>
            <a:r>
              <a:rPr lang="en-US" smtClean="0">
                <a:latin typeface="Calibri" pitchFamily="34" charset="0"/>
              </a:rPr>
              <a:t>Time delay and integrate</a:t>
            </a:r>
          </a:p>
          <a:p>
            <a:pPr>
              <a:lnSpc>
                <a:spcPct val="90000"/>
              </a:lnSpc>
            </a:pPr>
            <a:r>
              <a:rPr lang="en-US" smtClean="0">
                <a:latin typeface="Calibri" pitchFamily="34" charset="0"/>
              </a:rPr>
              <a:t>Technical</a:t>
            </a:r>
          </a:p>
          <a:p>
            <a:pPr lvl="1">
              <a:lnSpc>
                <a:spcPct val="90000"/>
              </a:lnSpc>
            </a:pPr>
            <a:r>
              <a:rPr lang="en-US" smtClean="0">
                <a:latin typeface="Calibri" pitchFamily="34" charset="0"/>
              </a:rPr>
              <a:t>Backside illumination for high fill factor</a:t>
            </a:r>
          </a:p>
          <a:p>
            <a:pPr lvl="1">
              <a:lnSpc>
                <a:spcPct val="90000"/>
              </a:lnSpc>
            </a:pPr>
            <a:r>
              <a:rPr lang="en-US" smtClean="0">
                <a:latin typeface="Calibri" pitchFamily="34" charset="0"/>
              </a:rPr>
              <a:t>Moderate-sized pixels (25 </a:t>
            </a:r>
            <a:r>
              <a:rPr lang="en-US" smtClean="0">
                <a:latin typeface="Symbol" pitchFamily="18" charset="2"/>
              </a:rPr>
              <a:t>m</a:t>
            </a:r>
            <a:r>
              <a:rPr lang="en-US" smtClean="0">
                <a:latin typeface="Calibri" pitchFamily="34" charset="0"/>
              </a:rPr>
              <a:t>m)</a:t>
            </a:r>
          </a:p>
          <a:p>
            <a:pPr lvl="1">
              <a:lnSpc>
                <a:spcPct val="90000"/>
              </a:lnSpc>
            </a:pPr>
            <a:r>
              <a:rPr lang="en-US" smtClean="0">
                <a:latin typeface="Calibri" pitchFamily="34" charset="0"/>
              </a:rPr>
              <a:t>Megapixel array</a:t>
            </a:r>
          </a:p>
          <a:p>
            <a:pPr lvl="1">
              <a:lnSpc>
                <a:spcPct val="90000"/>
              </a:lnSpc>
            </a:pPr>
            <a:endParaRPr lang="en-US" smtClean="0">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94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094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094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094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094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094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9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Specifications</a:t>
            </a:r>
          </a:p>
        </p:txBody>
      </p:sp>
      <p:graphicFrame>
        <p:nvGraphicFramePr>
          <p:cNvPr id="200754" name="Group 50"/>
          <p:cNvGraphicFramePr>
            <a:graphicFrameLocks noGrp="1"/>
          </p:cNvGraphicFramePr>
          <p:nvPr>
            <p:ph idx="4294967295"/>
          </p:nvPr>
        </p:nvGraphicFramePr>
        <p:xfrm>
          <a:off x="1284288" y="1804988"/>
          <a:ext cx="6648450" cy="3617910"/>
        </p:xfrm>
        <a:graphic>
          <a:graphicData uri="http://schemas.openxmlformats.org/drawingml/2006/table">
            <a:tbl>
              <a:tblPr/>
              <a:tblGrid>
                <a:gridCol w="3586162"/>
                <a:gridCol w="1547813"/>
                <a:gridCol w="1514475"/>
              </a:tblGrid>
              <a:tr h="365824">
                <a:tc gridSpan="3">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Optical (Silicon) Detector Performance</a:t>
                      </a:r>
                      <a:endParaRPr kumimoji="0" lang="en-US" sz="1800" b="0" i="0" u="none" strike="noStrike" cap="none" normalizeH="0" baseline="0" smtClean="0">
                        <a:ln>
                          <a:noFill/>
                        </a:ln>
                        <a:solidFill>
                          <a:schemeClr val="tx1"/>
                        </a:solidFill>
                        <a:effectLst/>
                        <a:latin typeface="Times New Roman" pitchFamily="18" charset="0"/>
                      </a:endParaRPr>
                    </a:p>
                  </a:txBody>
                  <a:tcPr marT="45728" marB="45728"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579222">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1 </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Goal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2</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 Goal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Format</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256x256</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1024x1024</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20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Read Noise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Dark Current (@140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25495">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QE</a:t>
                      </a:r>
                      <a:r>
                        <a:rPr kumimoji="0" lang="en-US" sz="1400" b="0" i="1" u="none" strike="noStrike" cap="none" normalizeH="0" baseline="30000" smtClean="0">
                          <a:ln>
                            <a:noFill/>
                          </a:ln>
                          <a:solidFill>
                            <a:schemeClr val="tx1"/>
                          </a:solidFill>
                          <a:effectLst/>
                          <a:latin typeface="Arial" pitchFamily="34" charset="0"/>
                          <a:cs typeface="Times New Roman" pitchFamily="18" charset="0"/>
                        </a:rPr>
                        <a:t>a</a:t>
                      </a:r>
                      <a:r>
                        <a:rPr kumimoji="0" lang="en-US" sz="1400" b="0" i="1" u="none" strike="noStrike" cap="none" normalizeH="0" baseline="0" smtClean="0">
                          <a:ln>
                            <a:noFill/>
                          </a:ln>
                          <a:solidFill>
                            <a:schemeClr val="tx1"/>
                          </a:solidFill>
                          <a:effectLst/>
                          <a:latin typeface="Arial" pitchFamily="34" charset="0"/>
                          <a:cs typeface="Times New Roman" pitchFamily="18" charset="0"/>
                        </a:rPr>
                        <a:t> Silicon (350nm,650nm,1000nm)</a:t>
                      </a:r>
                      <a:endParaRPr kumimoji="0" lang="en-US" sz="1400" b="0" i="0" u="none" strike="noStrike" cap="none" normalizeH="0" baseline="0" smtClean="0">
                        <a:ln>
                          <a:noFill/>
                        </a:ln>
                        <a:solidFill>
                          <a:schemeClr val="tx1"/>
                        </a:solidFill>
                        <a:effectLst/>
                        <a:latin typeface="Arial" pitchFamily="34" charset="0"/>
                        <a:cs typeface="Times New Roman" pitchFamily="18"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30%,50%,25%</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55%,70%,35%</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Fill Factor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100%</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100%</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518251">
                <a:tc gridSpan="3">
                  <a:txBody>
                    <a:bodyPr/>
                    <a:lstStyle/>
                    <a:p>
                      <a:pPr marL="342900" marR="0" lvl="0" indent="-342900" algn="just"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pitchFamily="34" charset="0"/>
                          <a:cs typeface="Times New Roman" pitchFamily="18" charset="0"/>
                        </a:rPr>
                        <a:t>a</a:t>
                      </a:r>
                      <a:r>
                        <a:rPr kumimoji="0" lang="en-US" sz="1400" b="1" i="0" u="none" strike="noStrike" cap="none" normalizeH="0" baseline="0" smtClean="0">
                          <a:ln>
                            <a:noFill/>
                          </a:ln>
                          <a:solidFill>
                            <a:schemeClr val="tx1"/>
                          </a:solidFill>
                          <a:effectLst/>
                          <a:latin typeface="Arial" pitchFamily="34" charset="0"/>
                          <a:cs typeface="Times New Roman" pitchFamily="18" charset="0"/>
                        </a:rPr>
                        <a:t>Product of internal QE and probability of initiating an event. Assumes antireflection coating match for wavelength region.</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Outline</a:t>
            </a:r>
          </a:p>
        </p:txBody>
      </p:sp>
      <p:sp>
        <p:nvSpPr>
          <p:cNvPr id="75776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solidFill>
                  <a:schemeClr val="bg1">
                    <a:lumMod val="50000"/>
                  </a:schemeClr>
                </a:solidFill>
                <a:latin typeface="Calibri" pitchFamily="34" charset="0"/>
              </a:rPr>
              <a:t>Motivation for Single Photon Detectors</a:t>
            </a:r>
          </a:p>
          <a:p>
            <a:pPr>
              <a:lnSpc>
                <a:spcPct val="90000"/>
              </a:lnSpc>
            </a:pPr>
            <a:r>
              <a:rPr lang="en-US" b="1" dirty="0" smtClean="0">
                <a:latin typeface="Calibri" pitchFamily="34" charset="0"/>
              </a:rPr>
              <a:t>Applications</a:t>
            </a:r>
          </a:p>
          <a:p>
            <a:pPr lvl="1">
              <a:lnSpc>
                <a:spcPct val="90000"/>
              </a:lnSpc>
            </a:pPr>
            <a:r>
              <a:rPr lang="en-US" b="1" dirty="0" smtClean="0">
                <a:latin typeface="Calibri" pitchFamily="34" charset="0"/>
              </a:rPr>
              <a:t>Outer Space: the Universe</a:t>
            </a:r>
          </a:p>
          <a:p>
            <a:pPr lvl="1">
              <a:lnSpc>
                <a:spcPct val="90000"/>
              </a:lnSpc>
            </a:pPr>
            <a:r>
              <a:rPr lang="en-US" dirty="0" smtClean="0">
                <a:solidFill>
                  <a:schemeClr val="bg1">
                    <a:lumMod val="50000"/>
                  </a:schemeClr>
                </a:solidFill>
                <a:latin typeface="Calibri" pitchFamily="34" charset="0"/>
              </a:rPr>
              <a:t>Inner Space: </a:t>
            </a:r>
            <a:r>
              <a:rPr lang="en-US" dirty="0" err="1" smtClean="0">
                <a:solidFill>
                  <a:schemeClr val="bg1">
                    <a:lumMod val="50000"/>
                  </a:schemeClr>
                </a:solidFill>
                <a:latin typeface="Calibri" pitchFamily="34" charset="0"/>
              </a:rPr>
              <a:t>Biophotonics</a:t>
            </a:r>
            <a:endParaRPr lang="en-US" dirty="0" smtClean="0">
              <a:solidFill>
                <a:schemeClr val="bg1">
                  <a:lumMod val="50000"/>
                </a:schemeClr>
              </a:solidFill>
              <a:latin typeface="Calibri" pitchFamily="34" charset="0"/>
            </a:endParaRPr>
          </a:p>
          <a:p>
            <a:pPr>
              <a:lnSpc>
                <a:spcPct val="90000"/>
              </a:lnSpc>
            </a:pPr>
            <a:r>
              <a:rPr lang="en-US" dirty="0" smtClean="0">
                <a:solidFill>
                  <a:schemeClr val="bg1">
                    <a:lumMod val="50000"/>
                  </a:schemeClr>
                </a:solidFill>
                <a:latin typeface="Calibri" pitchFamily="34" charset="0"/>
              </a:rPr>
              <a:t>Status of Current Projects</a:t>
            </a:r>
          </a:p>
          <a:p>
            <a:pPr lvl="1">
              <a:lnSpc>
                <a:spcPct val="90000"/>
              </a:lnSpc>
            </a:pPr>
            <a:r>
              <a:rPr lang="en-US" dirty="0" smtClean="0">
                <a:solidFill>
                  <a:schemeClr val="bg1">
                    <a:lumMod val="50000"/>
                  </a:schemeClr>
                </a:solidFill>
                <a:latin typeface="Calibri" pitchFamily="34" charset="0"/>
              </a:rPr>
              <a:t>photon-counting detector for astrophysics</a:t>
            </a:r>
          </a:p>
          <a:p>
            <a:pPr lvl="1">
              <a:lnSpc>
                <a:spcPct val="90000"/>
              </a:lnSpc>
            </a:pPr>
            <a:r>
              <a:rPr lang="en-US" dirty="0" smtClean="0">
                <a:solidFill>
                  <a:schemeClr val="bg1">
                    <a:lumMod val="50000"/>
                  </a:schemeClr>
                </a:solidFill>
                <a:latin typeface="Calibri" pitchFamily="34" charset="0"/>
              </a:rPr>
              <a:t>imaging LIDAR detector for planetary missions</a:t>
            </a:r>
          </a:p>
          <a:p>
            <a:pPr>
              <a:lnSpc>
                <a:spcPct val="90000"/>
              </a:lnSpc>
            </a:pPr>
            <a:r>
              <a:rPr lang="en-US" dirty="0" smtClean="0">
                <a:solidFill>
                  <a:schemeClr val="bg1">
                    <a:lumMod val="50000"/>
                  </a:schemeClr>
                </a:solidFill>
                <a:latin typeface="Calibri" pitchFamily="34" charset="0"/>
              </a:rPr>
              <a:t>Future Directions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Specifications</a:t>
            </a:r>
          </a:p>
        </p:txBody>
      </p:sp>
      <p:graphicFrame>
        <p:nvGraphicFramePr>
          <p:cNvPr id="202809" name="Group 57"/>
          <p:cNvGraphicFramePr>
            <a:graphicFrameLocks noGrp="1"/>
          </p:cNvGraphicFramePr>
          <p:nvPr>
            <p:ph idx="4294967295"/>
          </p:nvPr>
        </p:nvGraphicFramePr>
        <p:xfrm>
          <a:off x="1284288" y="1827213"/>
          <a:ext cx="6648450" cy="3597276"/>
        </p:xfrm>
        <a:graphic>
          <a:graphicData uri="http://schemas.openxmlformats.org/drawingml/2006/table">
            <a:tbl>
              <a:tblPr/>
              <a:tblGrid>
                <a:gridCol w="3586162"/>
                <a:gridCol w="1547813"/>
                <a:gridCol w="1514475"/>
              </a:tblGrid>
              <a:tr h="365825">
                <a:tc gridSpan="3">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Infrared (InGaAs) Detector Performance</a:t>
                      </a:r>
                      <a:endParaRPr kumimoji="0" lang="en-US" sz="1800" b="0" i="0" u="none" strike="noStrike" cap="none" normalizeH="0" baseline="0" smtClean="0">
                        <a:ln>
                          <a:noFill/>
                        </a:ln>
                        <a:solidFill>
                          <a:schemeClr val="tx1"/>
                        </a:solidFill>
                        <a:effectLst/>
                        <a:latin typeface="Times New Roman" pitchFamily="18" charset="0"/>
                      </a:endParaRPr>
                    </a:p>
                  </a:txBody>
                  <a:tcPr marT="45728" marB="45728"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579222">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1 </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Goal </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2</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 Goal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Format</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Single 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1024x1024</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20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Read Noise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Dark Current (@140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TBD</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QE</a:t>
                      </a:r>
                      <a:r>
                        <a:rPr kumimoji="0" lang="en-US" sz="1400" b="0" i="1" u="none" strike="noStrike" cap="none" normalizeH="0" baseline="30000" smtClean="0">
                          <a:ln>
                            <a:noFill/>
                          </a:ln>
                          <a:solidFill>
                            <a:schemeClr val="tx1"/>
                          </a:solidFill>
                          <a:effectLst/>
                          <a:latin typeface="Arial" pitchFamily="34" charset="0"/>
                          <a:cs typeface="Times New Roman" pitchFamily="18" charset="0"/>
                        </a:rPr>
                        <a:t>a</a:t>
                      </a:r>
                      <a:r>
                        <a:rPr kumimoji="0" lang="en-US" sz="1400" b="0" i="1" u="none" strike="noStrike" cap="none" normalizeH="0" baseline="0" smtClean="0">
                          <a:ln>
                            <a:noFill/>
                          </a:ln>
                          <a:solidFill>
                            <a:schemeClr val="tx1"/>
                          </a:solidFill>
                          <a:effectLst/>
                          <a:latin typeface="Arial" pitchFamily="34" charset="0"/>
                          <a:cs typeface="Times New Roman" pitchFamily="18" charset="0"/>
                        </a:rPr>
                        <a:t> (1500nm)</a:t>
                      </a:r>
                      <a:endParaRPr kumimoji="0" lang="en-US" sz="1400" b="0" i="0" u="none" strike="noStrike" cap="none" normalizeH="0" baseline="0" smtClean="0">
                        <a:ln>
                          <a:noFill/>
                        </a:ln>
                        <a:solidFill>
                          <a:schemeClr val="tx1"/>
                        </a:solidFill>
                        <a:effectLst/>
                        <a:latin typeface="Arial" pitchFamily="34" charset="0"/>
                        <a:cs typeface="Times New Roman" pitchFamily="18"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50%</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60%</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Fill Factor</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NA</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100% w/o </a:t>
                      </a:r>
                      <a:r>
                        <a:rPr kumimoji="0" lang="en-US" sz="1400" b="1" i="0" u="none" strike="noStrike" cap="none" normalizeH="0" baseline="0" smtClean="0">
                          <a:ln>
                            <a:noFill/>
                          </a:ln>
                          <a:solidFill>
                            <a:schemeClr val="tx1"/>
                          </a:solidFill>
                          <a:effectLst/>
                          <a:latin typeface="Symbol" pitchFamily="18" charset="2"/>
                        </a:rPr>
                        <a:t>m</a:t>
                      </a:r>
                      <a:r>
                        <a:rPr kumimoji="0" lang="en-US" sz="1400" b="1" i="0" u="none" strike="noStrike" cap="none" normalizeH="0" baseline="0" smtClean="0">
                          <a:ln>
                            <a:noFill/>
                          </a:ln>
                          <a:solidFill>
                            <a:schemeClr val="tx1"/>
                          </a:solidFill>
                          <a:effectLst/>
                          <a:latin typeface="Arial" pitchFamily="34" charset="0"/>
                        </a:rPr>
                        <a:t>lens</a:t>
                      </a: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518251">
                <a:tc gridSpan="3">
                  <a:txBody>
                    <a:bodyPr/>
                    <a:lstStyle/>
                    <a:p>
                      <a:pPr marL="0" marR="0" lvl="0" indent="0" algn="just"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pitchFamily="34" charset="0"/>
                          <a:cs typeface="Times New Roman" pitchFamily="18" charset="0"/>
                        </a:rPr>
                        <a:t>a</a:t>
                      </a:r>
                      <a:r>
                        <a:rPr kumimoji="0" lang="en-US" sz="1400" b="1" i="0" u="none" strike="noStrike" cap="none" normalizeH="0" baseline="0" smtClean="0">
                          <a:ln>
                            <a:noFill/>
                          </a:ln>
                          <a:solidFill>
                            <a:schemeClr val="tx1"/>
                          </a:solidFill>
                          <a:effectLst/>
                          <a:latin typeface="Arial" pitchFamily="34" charset="0"/>
                          <a:cs typeface="Times New Roman" pitchFamily="18" charset="0"/>
                        </a:rPr>
                        <a:t>Product of internal QE and probability of initiating an event. Assumes antireflection coating match for wavelength region.</a:t>
                      </a:r>
                      <a:endParaRPr kumimoji="0" lang="en-US" sz="3200" b="1" i="0" u="none" strike="noStrike" cap="none" normalizeH="0" baseline="0" smtClean="0">
                        <a:ln>
                          <a:noFill/>
                        </a:ln>
                        <a:solidFill>
                          <a:schemeClr val="tx1"/>
                        </a:solidFill>
                        <a:effectLst/>
                        <a:latin typeface="Arial" pitchFamily="34" charset="0"/>
                      </a:endParaRPr>
                    </a:p>
                  </a:txBody>
                  <a:tcPr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0275" name="Rectangle 3"/>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smtClean="0">
                <a:latin typeface="Calibri" pitchFamily="34" charset="0"/>
              </a:rPr>
              <a:t>A 256x256x25</a:t>
            </a:r>
            <a:r>
              <a:rPr lang="en-US" sz="2800" smtClean="0">
                <a:latin typeface="Symbol" pitchFamily="18" charset="2"/>
              </a:rPr>
              <a:t>m</a:t>
            </a:r>
            <a:r>
              <a:rPr lang="en-US" sz="2800" smtClean="0">
                <a:latin typeface="Calibri" pitchFamily="34" charset="0"/>
              </a:rPr>
              <a:t>m diode array has been bonded to a ROIC. </a:t>
            </a:r>
          </a:p>
          <a:p>
            <a:r>
              <a:rPr lang="en-US" sz="2800" smtClean="0">
                <a:latin typeface="Calibri" pitchFamily="34" charset="0"/>
              </a:rPr>
              <a:t>An InGaAs array has been hybridized and tested.</a:t>
            </a:r>
          </a:p>
          <a:p>
            <a:r>
              <a:rPr lang="en-US" sz="2800" smtClean="0">
                <a:latin typeface="Calibri" pitchFamily="34" charset="0"/>
              </a:rPr>
              <a:t>Testing is underway.</a:t>
            </a:r>
          </a:p>
          <a:p>
            <a:r>
              <a:rPr lang="en-US" sz="2800" smtClean="0">
                <a:latin typeface="Calibri" pitchFamily="34" charset="0"/>
              </a:rPr>
              <a:t>Depending on results, megapixel silicon or InGaAs arrays will be developed.</a:t>
            </a:r>
          </a:p>
          <a:p>
            <a:endParaRPr lang="en-US" sz="2800" smtClean="0">
              <a:latin typeface="Calibri" pitchFamily="34" charset="0"/>
            </a:endParaRPr>
          </a:p>
        </p:txBody>
      </p:sp>
      <p:sp>
        <p:nvSpPr>
          <p:cNvPr id="64515"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Zero Noise Detector Project Status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5"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lnSpcReduction="10000"/>
          </a:bodyPr>
          <a:lstStyle/>
          <a:p>
            <a:pPr>
              <a:defRPr/>
            </a:pPr>
            <a:r>
              <a:rPr lang="en-US" dirty="0" smtClean="0">
                <a:latin typeface="+mn-lt"/>
              </a:rPr>
              <a:t>A very significant increase in dark count rate at short quench times is measurable for devices with high fill-factor.</a:t>
            </a:r>
          </a:p>
          <a:p>
            <a:pPr>
              <a:defRPr/>
            </a:pPr>
            <a:r>
              <a:rPr lang="en-US" dirty="0" smtClean="0">
                <a:latin typeface="+mn-lt"/>
              </a:rPr>
              <a:t>The affect is uncharacteristic of high thermal carrier generation, tunneling, or trap-induced </a:t>
            </a:r>
            <a:r>
              <a:rPr lang="en-US" dirty="0" err="1" smtClean="0">
                <a:latin typeface="+mn-lt"/>
              </a:rPr>
              <a:t>afterpulsing</a:t>
            </a:r>
            <a:r>
              <a:rPr lang="en-US" dirty="0" smtClean="0">
                <a:latin typeface="+mn-lt"/>
              </a:rPr>
              <a:t>, indicating another mechanism.</a:t>
            </a:r>
          </a:p>
          <a:p>
            <a:pPr>
              <a:defRPr/>
            </a:pPr>
            <a:r>
              <a:rPr lang="en-US" dirty="0" smtClean="0">
                <a:latin typeface="+mn-lt"/>
              </a:rPr>
              <a:t>Characterization of the mechanism, its effect on device performance, and its governing physics is crucial to finding a solution to the problem.</a:t>
            </a:r>
          </a:p>
          <a:p>
            <a:pPr>
              <a:defRPr/>
            </a:pPr>
            <a:endParaRPr lang="en-US" dirty="0">
              <a:latin typeface="+mn-lt"/>
            </a:endParaRPr>
          </a:p>
        </p:txBody>
      </p:sp>
      <p:sp>
        <p:nvSpPr>
          <p:cNvPr id="65539"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Motivation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6562"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Active Quench Circuit</a:t>
            </a:r>
          </a:p>
        </p:txBody>
      </p:sp>
      <p:cxnSp>
        <p:nvCxnSpPr>
          <p:cNvPr id="3" name="Straight Connector 2"/>
          <p:cNvCxnSpPr>
            <a:cxnSpLocks noChangeShapeType="1"/>
          </p:cNvCxnSpPr>
          <p:nvPr/>
        </p:nvCxnSpPr>
        <p:spPr bwMode="auto">
          <a:xfrm rot="10800000">
            <a:off x="5191125" y="3124200"/>
            <a:ext cx="152400" cy="0"/>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4" name="Straight Connector 3"/>
          <p:cNvCxnSpPr>
            <a:cxnSpLocks noChangeShapeType="1"/>
          </p:cNvCxnSpPr>
          <p:nvPr/>
        </p:nvCxnSpPr>
        <p:spPr bwMode="auto">
          <a:xfrm>
            <a:off x="5194300" y="3124200"/>
            <a:ext cx="152400" cy="0"/>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p:nvCxnSpPr>
        <p:spPr bwMode="auto">
          <a:xfrm flipV="1">
            <a:off x="2971800" y="3124200"/>
            <a:ext cx="133350" cy="0"/>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rot="5400000" flipH="1" flipV="1">
            <a:off x="4572000" y="3200400"/>
            <a:ext cx="152400" cy="0"/>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rot="10800000">
            <a:off x="4632325" y="4191000"/>
            <a:ext cx="152400" cy="0"/>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rot="5400000">
            <a:off x="4668838" y="3657600"/>
            <a:ext cx="1066800" cy="0"/>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rot="5400000" flipH="1" flipV="1">
            <a:off x="4187825" y="3733800"/>
            <a:ext cx="914400" cy="0"/>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a:off x="2971800" y="3124200"/>
            <a:ext cx="3810000" cy="0"/>
          </a:xfrm>
          <a:prstGeom prst="line">
            <a:avLst/>
          </a:prstGeom>
          <a:noFill/>
          <a:ln w="1587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1" name="Straight Connector 10"/>
          <p:cNvCxnSpPr/>
          <p:nvPr/>
        </p:nvCxnSpPr>
        <p:spPr bwMode="auto">
          <a:xfrm>
            <a:off x="2971800" y="3276600"/>
            <a:ext cx="3810000" cy="0"/>
          </a:xfrm>
          <a:prstGeom prst="line">
            <a:avLst/>
          </a:prstGeom>
          <a:solidFill>
            <a:schemeClr val="accent1"/>
          </a:solidFill>
          <a:ln w="15875" cap="flat" cmpd="sng" algn="ctr">
            <a:solidFill>
              <a:schemeClr val="bg1">
                <a:lumMod val="50000"/>
              </a:schemeClr>
            </a:solidFill>
            <a:prstDash val="dash"/>
            <a:round/>
            <a:headEnd type="none" w="med" len="med"/>
            <a:tailEnd type="none" w="med" len="med"/>
          </a:ln>
          <a:effectLst/>
        </p:spPr>
      </p:cxnSp>
      <p:cxnSp>
        <p:nvCxnSpPr>
          <p:cNvPr id="12" name="Straight Connector 11"/>
          <p:cNvCxnSpPr>
            <a:cxnSpLocks noChangeShapeType="1"/>
          </p:cNvCxnSpPr>
          <p:nvPr/>
        </p:nvCxnSpPr>
        <p:spPr bwMode="auto">
          <a:xfrm>
            <a:off x="3048000" y="4191000"/>
            <a:ext cx="3810000" cy="0"/>
          </a:xfrm>
          <a:prstGeom prst="line">
            <a:avLst/>
          </a:prstGeom>
          <a:noFill/>
          <a:ln w="15875" algn="ctr">
            <a:solidFill>
              <a:srgbClr val="0000FF"/>
            </a:solidFill>
            <a:prstDash val="dash"/>
            <a:round/>
            <a:headEnd/>
            <a:tailEnd/>
          </a:ln>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rot="10800000">
            <a:off x="4627563" y="4343400"/>
            <a:ext cx="593725" cy="0"/>
          </a:xfrm>
          <a:prstGeom prst="line">
            <a:avLst/>
          </a:prstGeom>
          <a:noFill/>
          <a:ln w="15875" algn="ctr">
            <a:solidFill>
              <a:srgbClr val="0000FF"/>
            </a:solidFill>
            <a:round/>
            <a:headEnd type="triangle" w="sm" len="sm"/>
            <a:tailEnd type="triangle" w="sm" len="sm"/>
          </a:ln>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rot="10800000">
            <a:off x="5181600" y="3014663"/>
            <a:ext cx="152400" cy="0"/>
          </a:xfrm>
          <a:prstGeom prst="line">
            <a:avLst/>
          </a:prstGeom>
          <a:noFill/>
          <a:ln w="15875" algn="ctr">
            <a:solidFill>
              <a:srgbClr val="FF0000"/>
            </a:solidFill>
            <a:round/>
            <a:headEnd type="triangle" w="sm" len="sm"/>
            <a:tailEnd type="triangle" w="sm" len="sm"/>
          </a:ln>
          <a:extLst>
            <a:ext uri="{909E8E84-426E-40DD-AFC4-6F175D3DCCD1}">
              <a14:hiddenFill xmlns:a14="http://schemas.microsoft.com/office/drawing/2010/main">
                <a:noFill/>
              </a14:hiddenFill>
            </a:ext>
          </a:extLst>
        </p:spPr>
      </p:cxnSp>
      <p:sp>
        <p:nvSpPr>
          <p:cNvPr id="15" name="TextBox 14"/>
          <p:cNvSpPr txBox="1">
            <a:spLocks noChangeArrowheads="1"/>
          </p:cNvSpPr>
          <p:nvPr/>
        </p:nvSpPr>
        <p:spPr bwMode="auto">
          <a:xfrm>
            <a:off x="4953000" y="2633663"/>
            <a:ext cx="60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sz="1600">
                <a:solidFill>
                  <a:srgbClr val="FF0000"/>
                </a:solidFill>
              </a:rPr>
              <a:t>t</a:t>
            </a:r>
            <a:r>
              <a:rPr lang="en-US" sz="1600" baseline="-25000">
                <a:solidFill>
                  <a:srgbClr val="FF0000"/>
                </a:solidFill>
              </a:rPr>
              <a:t>arm</a:t>
            </a:r>
          </a:p>
        </p:txBody>
      </p:sp>
      <p:sp>
        <p:nvSpPr>
          <p:cNvPr id="16" name="TextBox 15"/>
          <p:cNvSpPr txBox="1">
            <a:spLocks noChangeArrowheads="1"/>
          </p:cNvSpPr>
          <p:nvPr/>
        </p:nvSpPr>
        <p:spPr bwMode="auto">
          <a:xfrm>
            <a:off x="4572000" y="4386263"/>
            <a:ext cx="68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sz="1600">
                <a:solidFill>
                  <a:srgbClr val="0000FF"/>
                </a:solidFill>
              </a:rPr>
              <a:t>t</a:t>
            </a:r>
            <a:r>
              <a:rPr lang="en-US" sz="1600" baseline="-25000">
                <a:solidFill>
                  <a:srgbClr val="0000FF"/>
                </a:solidFill>
              </a:rPr>
              <a:t>quench</a:t>
            </a:r>
          </a:p>
        </p:txBody>
      </p:sp>
      <p:sp>
        <p:nvSpPr>
          <p:cNvPr id="17" name="TextBox 16"/>
          <p:cNvSpPr txBox="1">
            <a:spLocks noChangeArrowheads="1"/>
          </p:cNvSpPr>
          <p:nvPr/>
        </p:nvSpPr>
        <p:spPr bwMode="auto">
          <a:xfrm>
            <a:off x="6781800" y="2955925"/>
            <a:ext cx="60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sz="1600">
                <a:solidFill>
                  <a:srgbClr val="FF0000"/>
                </a:solidFill>
              </a:rPr>
              <a:t>V</a:t>
            </a:r>
            <a:r>
              <a:rPr lang="en-US" sz="1600" baseline="-25000">
                <a:solidFill>
                  <a:srgbClr val="FF0000"/>
                </a:solidFill>
              </a:rPr>
              <a:t>arm</a:t>
            </a:r>
          </a:p>
        </p:txBody>
      </p:sp>
      <p:sp>
        <p:nvSpPr>
          <p:cNvPr id="18" name="TextBox 17"/>
          <p:cNvSpPr txBox="1"/>
          <p:nvPr/>
        </p:nvSpPr>
        <p:spPr>
          <a:xfrm>
            <a:off x="2252663" y="3048000"/>
            <a:ext cx="795337" cy="338138"/>
          </a:xfrm>
          <a:prstGeom prst="rect">
            <a:avLst/>
          </a:prstGeom>
          <a:noFill/>
        </p:spPr>
        <p:txBody>
          <a:bodyPr>
            <a:spAutoFit/>
          </a:bodyPr>
          <a:lstStyle/>
          <a:p>
            <a:pPr algn="ctr">
              <a:defRPr/>
            </a:pPr>
            <a:r>
              <a:rPr lang="en-US" sz="1600" dirty="0">
                <a:solidFill>
                  <a:schemeClr val="bg1">
                    <a:lumMod val="50000"/>
                  </a:schemeClr>
                </a:solidFill>
                <a:latin typeface="Arial" charset="0"/>
                <a:ea typeface="+mn-ea"/>
              </a:rPr>
              <a:t>V</a:t>
            </a:r>
            <a:r>
              <a:rPr lang="en-US" sz="1600" baseline="-25000" dirty="0">
                <a:solidFill>
                  <a:schemeClr val="bg1">
                    <a:lumMod val="50000"/>
                  </a:schemeClr>
                </a:solidFill>
                <a:latin typeface="Arial" charset="0"/>
                <a:ea typeface="+mn-ea"/>
              </a:rPr>
              <a:t>trigger</a:t>
            </a:r>
          </a:p>
        </p:txBody>
      </p:sp>
      <p:sp>
        <p:nvSpPr>
          <p:cNvPr id="19" name="TextBox 18"/>
          <p:cNvSpPr txBox="1">
            <a:spLocks noChangeArrowheads="1"/>
          </p:cNvSpPr>
          <p:nvPr/>
        </p:nvSpPr>
        <p:spPr bwMode="auto">
          <a:xfrm>
            <a:off x="2252663" y="4005263"/>
            <a:ext cx="795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sz="1600">
                <a:solidFill>
                  <a:srgbClr val="0000FF"/>
                </a:solidFill>
              </a:rPr>
              <a:t>V</a:t>
            </a:r>
            <a:r>
              <a:rPr lang="en-US" sz="1600" baseline="-25000">
                <a:solidFill>
                  <a:srgbClr val="0000FF"/>
                </a:solidFill>
              </a:rPr>
              <a:t>quench</a:t>
            </a:r>
          </a:p>
        </p:txBody>
      </p:sp>
      <p:sp>
        <p:nvSpPr>
          <p:cNvPr id="20" name="Circular Arrow 19"/>
          <p:cNvSpPr/>
          <p:nvPr/>
        </p:nvSpPr>
        <p:spPr bwMode="auto">
          <a:xfrm>
            <a:off x="1752600" y="2971800"/>
            <a:ext cx="457200" cy="457200"/>
          </a:xfrm>
          <a:prstGeom prst="circularArrow">
            <a:avLst>
              <a:gd name="adj1" fmla="val 8005"/>
              <a:gd name="adj2" fmla="val 1480384"/>
              <a:gd name="adj3" fmla="val 21215428"/>
              <a:gd name="adj4" fmla="val 3299763"/>
              <a:gd name="adj5" fmla="val 9385"/>
            </a:avLst>
          </a:prstGeom>
          <a:solidFill>
            <a:srgbClr val="00B050"/>
          </a:solidFill>
          <a:ln w="9525" cap="flat" cmpd="sng" algn="ctr">
            <a:solidFill>
              <a:srgbClr val="00B050"/>
            </a:solidFill>
            <a:prstDash val="solid"/>
            <a:round/>
            <a:headEnd type="none" w="med" len="med"/>
            <a:tailEnd type="none" w="med" len="med"/>
          </a:ln>
          <a:effectLst/>
        </p:spPr>
        <p:txBody>
          <a:bodyPr/>
          <a:lstStyle/>
          <a:p>
            <a:pPr>
              <a:defRPr/>
            </a:pPr>
            <a:endParaRPr lang="en-US">
              <a:latin typeface="Arial" charset="0"/>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1000" fill="hold"/>
                                        <p:tgtEl>
                                          <p:spTgt spid="20"/>
                                        </p:tgtEl>
                                        <p:attrNameLst>
                                          <p:attrName>r</p:attrName>
                                        </p:attrNameLst>
                                      </p:cBhvr>
                                    </p:animRo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 presetClass="emph" presetSubtype="0" accel="50000" decel="50000" fill="hold" nodeType="withEffect">
                                  <p:stCondLst>
                                    <p:cond delay="0"/>
                                  </p:stCondLst>
                                  <p:childTnLst>
                                    <p:animScale>
                                      <p:cBhvr>
                                        <p:cTn id="12" dur="4000" fill="hold"/>
                                        <p:tgtEl>
                                          <p:spTgt spid="5"/>
                                        </p:tgtEl>
                                      </p:cBhvr>
                                      <p:by x="1150000" y="100000"/>
                                    </p:animScale>
                                  </p:childTnLst>
                                </p:cTn>
                              </p:par>
                              <p:par>
                                <p:cTn id="13" presetID="63" presetClass="path" presetSubtype="0" accel="50000" decel="50000" fill="hold" nodeType="withEffect">
                                  <p:stCondLst>
                                    <p:cond delay="0"/>
                                  </p:stCondLst>
                                  <p:childTnLst>
                                    <p:animMotion origin="layout" path="M -1.66667E-6 4.44444E-6 L 0.09271 4.44444E-6 " pathEditMode="relative" rAng="0" ptsTypes="AA">
                                      <p:cBhvr>
                                        <p:cTn id="14" dur="4000" fill="hold"/>
                                        <p:tgtEl>
                                          <p:spTgt spid="5"/>
                                        </p:tgtEl>
                                        <p:attrNameLst>
                                          <p:attrName>ppt_x</p:attrName>
                                          <p:attrName>ppt_y</p:attrName>
                                        </p:attrNameLst>
                                      </p:cBhvr>
                                      <p:rCtr x="4600" y="0"/>
                                    </p:animMotion>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6" presetClass="emph" presetSubtype="0" accel="50000" decel="50000" fill="hold" nodeType="withEffect">
                                  <p:stCondLst>
                                    <p:cond delay="0"/>
                                  </p:stCondLst>
                                  <p:childTnLst>
                                    <p:animScale>
                                      <p:cBhvr>
                                        <p:cTn id="41" dur="2000" fill="hold"/>
                                        <p:tgtEl>
                                          <p:spTgt spid="7"/>
                                        </p:tgtEl>
                                      </p:cBhvr>
                                      <p:by x="365000" y="100000"/>
                                    </p:animScale>
                                  </p:childTnLst>
                                </p:cTn>
                              </p:par>
                              <p:par>
                                <p:cTn id="42" presetID="63" presetClass="path" presetSubtype="0" accel="50000" decel="50000" fill="hold" nodeType="withEffect">
                                  <p:stCondLst>
                                    <p:cond delay="0"/>
                                  </p:stCondLst>
                                  <p:childTnLst>
                                    <p:animMotion origin="layout" path="M -5.55556E-7 -1.11111E-6 L 0.025 -1.11111E-6 " pathEditMode="relative" rAng="0" ptsTypes="AA">
                                      <p:cBhvr>
                                        <p:cTn id="43" dur="2000" fill="hold"/>
                                        <p:tgtEl>
                                          <p:spTgt spid="7"/>
                                        </p:tgtEl>
                                        <p:attrNameLst>
                                          <p:attrName>ppt_x</p:attrName>
                                          <p:attrName>ppt_y</p:attrName>
                                        </p:attrNameLst>
                                      </p:cBhvr>
                                      <p:rCtr x="1300" y="0"/>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afterGroup">
                            <p:stCondLst>
                              <p:cond delay="0"/>
                            </p:stCondLst>
                            <p:childTnLst>
                              <p:par>
                                <p:cTn id="55" presetID="1" presetClass="entr" presetSubtype="0" fill="hold" nodeType="afterEffect">
                                  <p:stCondLst>
                                    <p:cond delay="500"/>
                                  </p:stCondLst>
                                  <p:childTnLst>
                                    <p:set>
                                      <p:cBhvr>
                                        <p:cTn id="56" dur="1" fill="hold">
                                          <p:stCondLst>
                                            <p:cond delay="0"/>
                                          </p:stCondLst>
                                        </p:cTn>
                                        <p:tgtEl>
                                          <p:spTgt spid="8"/>
                                        </p:tgtEl>
                                        <p:attrNameLst>
                                          <p:attrName>style.visibility</p:attrName>
                                        </p:attrNameLst>
                                      </p:cBhvr>
                                      <p:to>
                                        <p:strVal val="visible"/>
                                      </p:to>
                                    </p:set>
                                  </p:childTnLst>
                                </p:cTn>
                              </p:par>
                            </p:childTnLst>
                          </p:cTn>
                        </p:par>
                        <p:par>
                          <p:cTn id="57" fill="hold" nodeType="afterGroup">
                            <p:stCondLst>
                              <p:cond delay="500"/>
                            </p:stCondLst>
                            <p:childTnLst>
                              <p:par>
                                <p:cTn id="58" presetID="1" presetClass="entr" presetSubtype="0" fill="hold" nodeType="afterEffect">
                                  <p:stCondLst>
                                    <p:cond delay="100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childTnLst>
                                </p:cTn>
                              </p:par>
                              <p:par>
                                <p:cTn id="64" presetID="6" presetClass="emph" presetSubtype="0" accel="50000" decel="50000" fill="hold" nodeType="withEffect">
                                  <p:stCondLst>
                                    <p:cond delay="0"/>
                                  </p:stCondLst>
                                  <p:childTnLst>
                                    <p:animScale>
                                      <p:cBhvr>
                                        <p:cTn id="65" dur="2000" fill="hold"/>
                                        <p:tgtEl>
                                          <p:spTgt spid="4"/>
                                        </p:tgtEl>
                                      </p:cBhvr>
                                      <p:by x="725000" y="100000"/>
                                    </p:animScale>
                                  </p:childTnLst>
                                </p:cTn>
                              </p:par>
                              <p:par>
                                <p:cTn id="66" presetID="63" presetClass="path" presetSubtype="0" accel="50000" decel="50000" fill="hold" nodeType="withEffect">
                                  <p:stCondLst>
                                    <p:cond delay="0"/>
                                  </p:stCondLst>
                                  <p:childTnLst>
                                    <p:animMotion origin="layout" path="M 0.00729 -2.59259E-6 L 0.0625 -0.00046 " pathEditMode="relative" rAng="0" ptsTypes="AA">
                                      <p:cBhvr>
                                        <p:cTn id="67" dur="2000" fill="hold"/>
                                        <p:tgtEl>
                                          <p:spTgt spid="4"/>
                                        </p:tgtEl>
                                        <p:attrNameLst>
                                          <p:attrName>ppt_x</p:attrName>
                                          <p:attrName>ppt_y</p:attrName>
                                        </p:attrNameLst>
                                      </p:cBhvr>
                                      <p:rCtr x="2800" y="0"/>
                                    </p:animMotion>
                                  </p:childTnLst>
                                </p:cTn>
                              </p:par>
                              <p:par>
                                <p:cTn id="68" presetID="1"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childTnLst>
                                </p:cTn>
                              </p:par>
                              <p:par>
                                <p:cTn id="70" presetID="8" presetClass="emph" presetSubtype="0" repeatCount="indefinite" fill="hold" nodeType="withEffect">
                                  <p:stCondLst>
                                    <p:cond delay="0"/>
                                  </p:stCondLst>
                                  <p:childTnLst>
                                    <p:animRot by="21600000">
                                      <p:cBhvr>
                                        <p:cTn id="71"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Motivation</a:t>
            </a:r>
          </a:p>
        </p:txBody>
      </p:sp>
      <p:pic>
        <p:nvPicPr>
          <p:cNvPr id="67588" name="Picture 4" descr="spiefig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96" t="3957" r="1767" b="3238"/>
          <a:stretch>
            <a:fillRect/>
          </a:stretch>
        </p:blipFill>
        <p:spPr bwMode="auto">
          <a:xfrm>
            <a:off x="1143000" y="1812925"/>
            <a:ext cx="6858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67400" y="2133600"/>
            <a:ext cx="697627" cy="369332"/>
          </a:xfrm>
          <a:prstGeom prst="rect">
            <a:avLst/>
          </a:prstGeom>
        </p:spPr>
        <p:txBody>
          <a:bodyPr wrap="none">
            <a:spAutoFit/>
          </a:bodyPr>
          <a:lstStyle/>
          <a:p>
            <a:r>
              <a:rPr lang="en-US" dirty="0"/>
              <a:t>HFF </a:t>
            </a:r>
          </a:p>
        </p:txBody>
      </p:sp>
      <p:sp>
        <p:nvSpPr>
          <p:cNvPr id="5" name="Rectangle 4"/>
          <p:cNvSpPr/>
          <p:nvPr/>
        </p:nvSpPr>
        <p:spPr>
          <a:xfrm>
            <a:off x="5981804" y="3708332"/>
            <a:ext cx="659155" cy="369332"/>
          </a:xfrm>
          <a:prstGeom prst="rect">
            <a:avLst/>
          </a:prstGeom>
        </p:spPr>
        <p:txBody>
          <a:bodyPr wrap="none">
            <a:spAutoFit/>
          </a:bodyPr>
          <a:lstStyle/>
          <a:p>
            <a:r>
              <a:rPr lang="en-US" dirty="0" smtClean="0"/>
              <a:t>LFF </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8610"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Time-dependent Processes</a:t>
            </a:r>
          </a:p>
        </p:txBody>
      </p:sp>
      <p:pic>
        <p:nvPicPr>
          <p:cNvPr id="68612"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641" t="16933" r="7797" b="44109"/>
          <a:stretch>
            <a:fillRect/>
          </a:stretch>
        </p:blipFill>
        <p:spPr bwMode="auto">
          <a:xfrm>
            <a:off x="1676400" y="2317750"/>
            <a:ext cx="5486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4"/>
          <p:cNvSpPr txBox="1">
            <a:spLocks noChangeArrowheads="1"/>
          </p:cNvSpPr>
          <p:nvPr/>
        </p:nvSpPr>
        <p:spPr bwMode="auto">
          <a:xfrm>
            <a:off x="609600" y="16764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a:t>Arrival Time Due to Afterpulsing and Thermal Carrier Combined Processes as a Function of Device Dead Time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Self-Retriggering</a:t>
            </a:r>
          </a:p>
        </p:txBody>
      </p:sp>
      <p:pic>
        <p:nvPicPr>
          <p:cNvPr id="69636" name="Picture 3"/>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l="12672" t="16518" r="4604" b="44301"/>
          <a:stretch>
            <a:fillRect/>
          </a:stretch>
        </p:blipFill>
        <p:spPr bwMode="auto">
          <a:xfrm>
            <a:off x="1676400" y="2286000"/>
            <a:ext cx="56816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7"/>
          <p:cNvSpPr txBox="1">
            <a:spLocks noChangeArrowheads="1"/>
          </p:cNvSpPr>
          <p:nvPr/>
        </p:nvSpPr>
        <p:spPr bwMode="auto">
          <a:xfrm>
            <a:off x="2057400" y="18288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a:t>Simulated Histogram of Avalanche Arrival Times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0658"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Experimental Results</a:t>
            </a:r>
          </a:p>
        </p:txBody>
      </p:sp>
      <p:pic>
        <p:nvPicPr>
          <p:cNvPr id="70660"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76" t="16853" r="8228" b="44382"/>
          <a:stretch>
            <a:fillRect/>
          </a:stretch>
        </p:blipFill>
        <p:spPr bwMode="auto">
          <a:xfrm>
            <a:off x="76200" y="22860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455" t="17078" r="8208" b="44234"/>
          <a:stretch>
            <a:fillRect/>
          </a:stretch>
        </p:blipFill>
        <p:spPr bwMode="auto">
          <a:xfrm>
            <a:off x="4648200" y="22860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22"/>
          <p:cNvSpPr txBox="1">
            <a:spLocks noChangeArrowheads="1"/>
          </p:cNvSpPr>
          <p:nvPr/>
        </p:nvSpPr>
        <p:spPr bwMode="auto">
          <a:xfrm>
            <a:off x="457200" y="18288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a:t>Mean DCR vs Quench Time</a:t>
            </a:r>
          </a:p>
        </p:txBody>
      </p:sp>
      <p:sp>
        <p:nvSpPr>
          <p:cNvPr id="70663" name="TextBox 23"/>
          <p:cNvSpPr txBox="1">
            <a:spLocks noChangeArrowheads="1"/>
          </p:cNvSpPr>
          <p:nvPr/>
        </p:nvSpPr>
        <p:spPr bwMode="auto">
          <a:xfrm>
            <a:off x="5029200" y="18288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a:t>1</a:t>
            </a:r>
            <a:r>
              <a:rPr lang="en-US" baseline="30000"/>
              <a:t>st</a:t>
            </a:r>
            <a:r>
              <a:rPr lang="en-US"/>
              <a:t> Bin Residual vs Quench Time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1682"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Simulation</a:t>
            </a:r>
          </a:p>
        </p:txBody>
      </p:sp>
      <p:grpSp>
        <p:nvGrpSpPr>
          <p:cNvPr id="71684" name="Group 6"/>
          <p:cNvGrpSpPr>
            <a:grpSpLocks/>
          </p:cNvGrpSpPr>
          <p:nvPr/>
        </p:nvGrpSpPr>
        <p:grpSpPr bwMode="auto">
          <a:xfrm>
            <a:off x="1295400" y="1676400"/>
            <a:ext cx="6096000" cy="3527425"/>
            <a:chOff x="-304800" y="1177925"/>
            <a:chExt cx="9296400" cy="5386164"/>
          </a:xfrm>
        </p:grpSpPr>
        <p:sp>
          <p:nvSpPr>
            <p:cNvPr id="8" name="Cube 7"/>
            <p:cNvSpPr/>
            <p:nvPr/>
          </p:nvSpPr>
          <p:spPr bwMode="auto">
            <a:xfrm>
              <a:off x="3353237" y="3311059"/>
              <a:ext cx="1370251"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9" name="Cube 8"/>
            <p:cNvSpPr/>
            <p:nvPr/>
          </p:nvSpPr>
          <p:spPr bwMode="auto">
            <a:xfrm>
              <a:off x="2970729" y="3691631"/>
              <a:ext cx="137267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0" name="Cube 9"/>
            <p:cNvSpPr/>
            <p:nvPr/>
          </p:nvSpPr>
          <p:spPr bwMode="auto">
            <a:xfrm>
              <a:off x="4495920" y="3311059"/>
              <a:ext cx="1372671"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1" name="Cube 10"/>
            <p:cNvSpPr/>
            <p:nvPr/>
          </p:nvSpPr>
          <p:spPr bwMode="auto">
            <a:xfrm>
              <a:off x="4115832" y="3691631"/>
              <a:ext cx="137025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2" name="Cube 11"/>
            <p:cNvSpPr/>
            <p:nvPr/>
          </p:nvSpPr>
          <p:spPr bwMode="auto">
            <a:xfrm>
              <a:off x="3353237" y="2244492"/>
              <a:ext cx="1370251"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3" name="Cube 12"/>
            <p:cNvSpPr/>
            <p:nvPr/>
          </p:nvSpPr>
          <p:spPr bwMode="auto">
            <a:xfrm>
              <a:off x="2970729" y="2625063"/>
              <a:ext cx="137267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4" name="Cube 13"/>
            <p:cNvSpPr/>
            <p:nvPr/>
          </p:nvSpPr>
          <p:spPr bwMode="auto">
            <a:xfrm>
              <a:off x="4495920" y="2244492"/>
              <a:ext cx="1372671"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71693" name="Cube 14"/>
            <p:cNvSpPr>
              <a:spLocks noChangeArrowheads="1"/>
            </p:cNvSpPr>
            <p:nvPr/>
          </p:nvSpPr>
          <p:spPr bwMode="auto">
            <a:xfrm>
              <a:off x="4114800" y="2625725"/>
              <a:ext cx="1371600" cy="1295400"/>
            </a:xfrm>
            <a:prstGeom prst="cube">
              <a:avLst>
                <a:gd name="adj" fmla="val 25000"/>
              </a:avLst>
            </a:prstGeom>
            <a:solidFill>
              <a:srgbClr val="FF0000">
                <a:alpha val="81960"/>
              </a:srgbClr>
            </a:solidFill>
            <a:ln w="19050" algn="ctr">
              <a:solidFill>
                <a:srgbClr val="FF0000"/>
              </a:solidFill>
              <a:round/>
              <a:headEnd/>
              <a:tailEnd/>
            </a:ln>
          </p:spPr>
          <p:txBody>
            <a:bodyPr/>
            <a:lstStyle/>
            <a:p>
              <a:pPr eaLnBrk="0" hangingPunct="0"/>
              <a:endParaRPr lang="en-US"/>
            </a:p>
          </p:txBody>
        </p:sp>
        <p:sp>
          <p:nvSpPr>
            <p:cNvPr id="16" name="Cube 15"/>
            <p:cNvSpPr/>
            <p:nvPr/>
          </p:nvSpPr>
          <p:spPr bwMode="auto">
            <a:xfrm>
              <a:off x="5638602" y="3311059"/>
              <a:ext cx="1372671"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7" name="Cube 16"/>
            <p:cNvSpPr/>
            <p:nvPr/>
          </p:nvSpPr>
          <p:spPr bwMode="auto">
            <a:xfrm>
              <a:off x="5258514" y="3691631"/>
              <a:ext cx="137025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8" name="Cube 17"/>
            <p:cNvSpPr/>
            <p:nvPr/>
          </p:nvSpPr>
          <p:spPr bwMode="auto">
            <a:xfrm>
              <a:off x="5638602" y="2244492"/>
              <a:ext cx="1372671"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19" name="Cube 18"/>
            <p:cNvSpPr/>
            <p:nvPr/>
          </p:nvSpPr>
          <p:spPr bwMode="auto">
            <a:xfrm>
              <a:off x="5258514" y="2625063"/>
              <a:ext cx="137025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20" name="Cube 19"/>
            <p:cNvSpPr/>
            <p:nvPr/>
          </p:nvSpPr>
          <p:spPr bwMode="auto">
            <a:xfrm>
              <a:off x="2970729" y="3691631"/>
              <a:ext cx="137267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25" name="Cube 24"/>
            <p:cNvSpPr/>
            <p:nvPr/>
          </p:nvSpPr>
          <p:spPr bwMode="auto">
            <a:xfrm>
              <a:off x="2590641" y="4074625"/>
              <a:ext cx="1372672"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26" name="Cube 25"/>
            <p:cNvSpPr/>
            <p:nvPr/>
          </p:nvSpPr>
          <p:spPr bwMode="auto">
            <a:xfrm>
              <a:off x="4115832" y="3691631"/>
              <a:ext cx="137025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27" name="Cube 26"/>
            <p:cNvSpPr/>
            <p:nvPr/>
          </p:nvSpPr>
          <p:spPr bwMode="auto">
            <a:xfrm>
              <a:off x="3733324" y="4074625"/>
              <a:ext cx="1372672"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28" name="Cube 27"/>
            <p:cNvSpPr/>
            <p:nvPr/>
          </p:nvSpPr>
          <p:spPr bwMode="auto">
            <a:xfrm>
              <a:off x="2590641" y="3005633"/>
              <a:ext cx="1372672"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29" name="Cube 28"/>
            <p:cNvSpPr/>
            <p:nvPr/>
          </p:nvSpPr>
          <p:spPr bwMode="auto">
            <a:xfrm>
              <a:off x="3733324" y="3005633"/>
              <a:ext cx="1372672"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0" name="Cube 29"/>
            <p:cNvSpPr/>
            <p:nvPr/>
          </p:nvSpPr>
          <p:spPr bwMode="auto">
            <a:xfrm>
              <a:off x="4876006" y="4074625"/>
              <a:ext cx="1372672"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1" name="Cube 30"/>
            <p:cNvSpPr/>
            <p:nvPr/>
          </p:nvSpPr>
          <p:spPr bwMode="auto">
            <a:xfrm>
              <a:off x="4876006" y="3005633"/>
              <a:ext cx="1372672"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2" name="Cube 31"/>
            <p:cNvSpPr/>
            <p:nvPr/>
          </p:nvSpPr>
          <p:spPr bwMode="auto">
            <a:xfrm>
              <a:off x="3353237" y="1177925"/>
              <a:ext cx="1370251"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3" name="Cube 32"/>
            <p:cNvSpPr/>
            <p:nvPr/>
          </p:nvSpPr>
          <p:spPr bwMode="auto">
            <a:xfrm>
              <a:off x="2970729" y="1558496"/>
              <a:ext cx="137267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4" name="Cube 33"/>
            <p:cNvSpPr/>
            <p:nvPr/>
          </p:nvSpPr>
          <p:spPr bwMode="auto">
            <a:xfrm>
              <a:off x="4495920" y="1177925"/>
              <a:ext cx="1372671"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5" name="Cube 34"/>
            <p:cNvSpPr/>
            <p:nvPr/>
          </p:nvSpPr>
          <p:spPr bwMode="auto">
            <a:xfrm>
              <a:off x="4115832" y="1558496"/>
              <a:ext cx="137025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6" name="Cube 35"/>
            <p:cNvSpPr/>
            <p:nvPr/>
          </p:nvSpPr>
          <p:spPr bwMode="auto">
            <a:xfrm>
              <a:off x="5638602" y="1177925"/>
              <a:ext cx="1372671" cy="1294425"/>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7" name="Cube 36"/>
            <p:cNvSpPr/>
            <p:nvPr/>
          </p:nvSpPr>
          <p:spPr bwMode="auto">
            <a:xfrm>
              <a:off x="5258514" y="1558496"/>
              <a:ext cx="1370251" cy="1296848"/>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8" name="Cube 37"/>
            <p:cNvSpPr/>
            <p:nvPr/>
          </p:nvSpPr>
          <p:spPr bwMode="auto">
            <a:xfrm>
              <a:off x="2590641" y="1939066"/>
              <a:ext cx="1372672"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39" name="Cube 38"/>
            <p:cNvSpPr/>
            <p:nvPr/>
          </p:nvSpPr>
          <p:spPr bwMode="auto">
            <a:xfrm>
              <a:off x="3733324" y="1939066"/>
              <a:ext cx="1372672"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sp>
          <p:nvSpPr>
            <p:cNvPr id="40" name="Cube 39"/>
            <p:cNvSpPr/>
            <p:nvPr/>
          </p:nvSpPr>
          <p:spPr bwMode="auto">
            <a:xfrm>
              <a:off x="4876006" y="1939066"/>
              <a:ext cx="1372672" cy="1296849"/>
            </a:xfrm>
            <a:prstGeom prst="cube">
              <a:avLst/>
            </a:prstGeom>
            <a:solidFill>
              <a:schemeClr val="accent1">
                <a:lumMod val="25000"/>
                <a:alpha val="15000"/>
              </a:schemeClr>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eaLnBrk="0" hangingPunct="0">
                <a:defRPr/>
              </a:pPr>
              <a:endParaRPr lang="en-US">
                <a:ea typeface="+mn-ea"/>
              </a:endParaRPr>
            </a:p>
          </p:txBody>
        </p:sp>
        <p:cxnSp>
          <p:nvCxnSpPr>
            <p:cNvPr id="71715" name="Straight Arrow Connector 40"/>
            <p:cNvCxnSpPr>
              <a:cxnSpLocks noChangeShapeType="1"/>
            </p:cNvCxnSpPr>
            <p:nvPr/>
          </p:nvCxnSpPr>
          <p:spPr bwMode="auto">
            <a:xfrm rot="10800000" flipV="1">
              <a:off x="5181600" y="1787525"/>
              <a:ext cx="2362200" cy="1143000"/>
            </a:xfrm>
            <a:prstGeom prst="straightConnector1">
              <a:avLst/>
            </a:prstGeom>
            <a:noFill/>
            <a:ln w="476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716" name="TextBox 101"/>
            <p:cNvSpPr txBox="1">
              <a:spLocks noChangeArrowheads="1"/>
            </p:cNvSpPr>
            <p:nvPr/>
          </p:nvSpPr>
          <p:spPr bwMode="auto">
            <a:xfrm>
              <a:off x="7391400" y="1279525"/>
              <a:ext cx="1600200" cy="126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1200"/>
                <a:t>Minimum </a:t>
              </a:r>
            </a:p>
            <a:p>
              <a:pPr algn="ctr"/>
              <a:r>
                <a:rPr lang="en-US" sz="1200"/>
                <a:t>chi-squared value at</a:t>
              </a:r>
            </a:p>
            <a:p>
              <a:pPr algn="ctr"/>
              <a:r>
                <a:rPr lang="en-US" sz="1200"/>
                <a:t>(1,1,1)</a:t>
              </a:r>
            </a:p>
          </p:txBody>
        </p:sp>
        <p:sp>
          <p:nvSpPr>
            <p:cNvPr id="71717" name="TextBox 102"/>
            <p:cNvSpPr txBox="1">
              <a:spLocks noChangeArrowheads="1"/>
            </p:cNvSpPr>
            <p:nvPr/>
          </p:nvSpPr>
          <p:spPr bwMode="auto">
            <a:xfrm>
              <a:off x="2209800" y="2586037"/>
              <a:ext cx="457200" cy="24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2000"/>
                <a:t>2</a:t>
              </a:r>
            </a:p>
            <a:p>
              <a:pPr algn="ctr"/>
              <a:endParaRPr lang="en-US" sz="2000"/>
            </a:p>
            <a:p>
              <a:pPr algn="ctr"/>
              <a:r>
                <a:rPr lang="en-US" sz="2000"/>
                <a:t>1</a:t>
              </a:r>
            </a:p>
            <a:p>
              <a:pPr algn="ctr"/>
              <a:endParaRPr lang="en-US" sz="2000"/>
            </a:p>
            <a:p>
              <a:pPr algn="ctr"/>
              <a:r>
                <a:rPr lang="en-US" sz="2000"/>
                <a:t>0</a:t>
              </a:r>
            </a:p>
          </p:txBody>
        </p:sp>
        <p:sp>
          <p:nvSpPr>
            <p:cNvPr id="71718" name="TextBox 103"/>
            <p:cNvSpPr txBox="1">
              <a:spLocks noChangeArrowheads="1"/>
            </p:cNvSpPr>
            <p:nvPr/>
          </p:nvSpPr>
          <p:spPr bwMode="auto">
            <a:xfrm>
              <a:off x="2590800" y="5368924"/>
              <a:ext cx="3429000" cy="61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2000"/>
                <a:t>0       1        2</a:t>
              </a:r>
            </a:p>
          </p:txBody>
        </p:sp>
        <p:sp>
          <p:nvSpPr>
            <p:cNvPr id="71719" name="TextBox 104"/>
            <p:cNvSpPr txBox="1">
              <a:spLocks noChangeArrowheads="1"/>
            </p:cNvSpPr>
            <p:nvPr/>
          </p:nvSpPr>
          <p:spPr bwMode="auto">
            <a:xfrm rot="-2730219">
              <a:off x="5580062" y="4730705"/>
              <a:ext cx="2295525" cy="6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2000"/>
                <a:t>0   1    2</a:t>
              </a:r>
            </a:p>
          </p:txBody>
        </p:sp>
        <p:sp>
          <p:nvSpPr>
            <p:cNvPr id="71720" name="TextBox 105"/>
            <p:cNvSpPr txBox="1">
              <a:spLocks noChangeArrowheads="1"/>
            </p:cNvSpPr>
            <p:nvPr/>
          </p:nvSpPr>
          <p:spPr bwMode="auto">
            <a:xfrm>
              <a:off x="1447800" y="3625850"/>
              <a:ext cx="609600" cy="61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2000"/>
                <a:t>A</a:t>
              </a:r>
            </a:p>
          </p:txBody>
        </p:sp>
        <p:sp>
          <p:nvSpPr>
            <p:cNvPr id="71721" name="TextBox 106"/>
            <p:cNvSpPr txBox="1">
              <a:spLocks noChangeArrowheads="1"/>
            </p:cNvSpPr>
            <p:nvPr/>
          </p:nvSpPr>
          <p:spPr bwMode="auto">
            <a:xfrm>
              <a:off x="3962400" y="5953125"/>
              <a:ext cx="609600" cy="61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2000"/>
                <a:t>B</a:t>
              </a:r>
            </a:p>
          </p:txBody>
        </p:sp>
        <p:sp>
          <p:nvSpPr>
            <p:cNvPr id="71722" name="TextBox 107"/>
            <p:cNvSpPr txBox="1">
              <a:spLocks noChangeArrowheads="1"/>
            </p:cNvSpPr>
            <p:nvPr/>
          </p:nvSpPr>
          <p:spPr bwMode="auto">
            <a:xfrm rot="-2711534">
              <a:off x="6877051" y="5202192"/>
              <a:ext cx="609600" cy="60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2000"/>
                <a:t>C</a:t>
              </a:r>
            </a:p>
          </p:txBody>
        </p:sp>
        <p:cxnSp>
          <p:nvCxnSpPr>
            <p:cNvPr id="71723" name="Straight Arrow Connector 48"/>
            <p:cNvCxnSpPr>
              <a:cxnSpLocks noChangeShapeType="1"/>
            </p:cNvCxnSpPr>
            <p:nvPr/>
          </p:nvCxnSpPr>
          <p:spPr bwMode="auto">
            <a:xfrm rot="5400000" flipH="1" flipV="1">
              <a:off x="496094" y="3807619"/>
              <a:ext cx="3124200"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1724" name="Straight Arrow Connector 49"/>
            <p:cNvCxnSpPr>
              <a:cxnSpLocks noChangeShapeType="1"/>
            </p:cNvCxnSpPr>
            <p:nvPr/>
          </p:nvCxnSpPr>
          <p:spPr bwMode="auto">
            <a:xfrm flipV="1">
              <a:off x="2743200" y="5978525"/>
              <a:ext cx="3124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1725" name="Straight Arrow Connector 50"/>
            <p:cNvCxnSpPr>
              <a:cxnSpLocks noChangeShapeType="1"/>
            </p:cNvCxnSpPr>
            <p:nvPr/>
          </p:nvCxnSpPr>
          <p:spPr bwMode="auto">
            <a:xfrm flipV="1">
              <a:off x="6248400" y="4606925"/>
              <a:ext cx="1333500" cy="1295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726" name="TextBox 118"/>
            <p:cNvSpPr txBox="1">
              <a:spLocks noChangeArrowheads="1"/>
            </p:cNvSpPr>
            <p:nvPr/>
          </p:nvSpPr>
          <p:spPr bwMode="auto">
            <a:xfrm>
              <a:off x="76200" y="1752600"/>
              <a:ext cx="1828800" cy="98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1200"/>
                <a:t>A=[1,2,3]</a:t>
              </a:r>
            </a:p>
            <a:p>
              <a:pPr algn="ctr"/>
              <a:r>
                <a:rPr lang="en-US" sz="1200"/>
                <a:t>B=[10,20,30]</a:t>
              </a:r>
            </a:p>
            <a:p>
              <a:pPr algn="ctr"/>
              <a:r>
                <a:rPr lang="en-US" sz="1200"/>
                <a:t>C=[0.1,0.2,0.3]</a:t>
              </a:r>
            </a:p>
          </p:txBody>
        </p:sp>
        <p:sp>
          <p:nvSpPr>
            <p:cNvPr id="71727" name="TextBox 119"/>
            <p:cNvSpPr txBox="1">
              <a:spLocks noChangeArrowheads="1"/>
            </p:cNvSpPr>
            <p:nvPr/>
          </p:nvSpPr>
          <p:spPr bwMode="auto">
            <a:xfrm>
              <a:off x="-304800" y="4263230"/>
              <a:ext cx="1981200" cy="117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1100"/>
                <a:t>Axes represent subscript addresses of the vector value.</a:t>
              </a:r>
            </a:p>
          </p:txBody>
        </p:sp>
        <p:sp>
          <p:nvSpPr>
            <p:cNvPr id="71728" name="TextBox 124"/>
            <p:cNvSpPr txBox="1">
              <a:spLocks noChangeArrowheads="1"/>
            </p:cNvSpPr>
            <p:nvPr/>
          </p:nvSpPr>
          <p:spPr bwMode="auto">
            <a:xfrm>
              <a:off x="7391400" y="2838450"/>
              <a:ext cx="1600200" cy="145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a:r>
                <a:rPr lang="en-US" sz="1400"/>
                <a:t>Best Fit:</a:t>
              </a:r>
            </a:p>
            <a:p>
              <a:pPr algn="ctr"/>
              <a:r>
                <a:rPr lang="en-US" sz="1400"/>
                <a:t>A=2</a:t>
              </a:r>
            </a:p>
            <a:p>
              <a:pPr algn="ctr"/>
              <a:r>
                <a:rPr lang="en-US" sz="1400"/>
                <a:t>B=20</a:t>
              </a:r>
            </a:p>
            <a:p>
              <a:pPr algn="ctr"/>
              <a:r>
                <a:rPr lang="en-US" sz="1400"/>
                <a:t>C=0.2</a:t>
              </a:r>
            </a:p>
          </p:txBody>
        </p:sp>
        <p:cxnSp>
          <p:nvCxnSpPr>
            <p:cNvPr id="71729" name="Straight Arrow Connector 54"/>
            <p:cNvCxnSpPr>
              <a:cxnSpLocks noChangeShapeType="1"/>
              <a:stCxn id="71716" idx="2"/>
              <a:endCxn id="71728" idx="0"/>
            </p:cNvCxnSpPr>
            <p:nvPr/>
          </p:nvCxnSpPr>
          <p:spPr bwMode="auto">
            <a:xfrm rot="5400000">
              <a:off x="8046500" y="2693470"/>
              <a:ext cx="290001" cy="23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71685" name="TextBox 55"/>
          <p:cNvSpPr txBox="1">
            <a:spLocks noChangeArrowheads="1"/>
          </p:cNvSpPr>
          <p:nvPr/>
        </p:nvSpPr>
        <p:spPr bwMode="auto">
          <a:xfrm>
            <a:off x="1295400" y="54102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a:t>The current simulation results in a 6-dimensional “cube”.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2706"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r>
              <a:rPr lang="en-US" smtClean="0">
                <a:latin typeface="Calibri" pitchFamily="34" charset="0"/>
              </a:rPr>
              <a:t>GM APD Device Characterization:</a:t>
            </a:r>
            <a:br>
              <a:rPr lang="en-US" smtClean="0">
                <a:latin typeface="Calibri" pitchFamily="34" charset="0"/>
              </a:rPr>
            </a:br>
            <a:r>
              <a:rPr lang="en-US" smtClean="0">
                <a:latin typeface="Calibri" pitchFamily="34" charset="0"/>
              </a:rPr>
              <a:t>Simulation Results</a:t>
            </a:r>
          </a:p>
        </p:txBody>
      </p:sp>
      <p:pic>
        <p:nvPicPr>
          <p:cNvPr id="72708" name="Picture 5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026" t="17221" r="8414" b="44254"/>
          <a:stretch>
            <a:fillRect/>
          </a:stretch>
        </p:blipFill>
        <p:spPr bwMode="auto">
          <a:xfrm>
            <a:off x="152400" y="2225675"/>
            <a:ext cx="44958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 name="Table 57"/>
          <p:cNvGraphicFramePr>
            <a:graphicFrameLocks noGrp="1"/>
          </p:cNvGraphicFramePr>
          <p:nvPr/>
        </p:nvGraphicFramePr>
        <p:xfrm>
          <a:off x="4724400" y="1447800"/>
          <a:ext cx="4343400" cy="2286190"/>
        </p:xfrm>
        <a:graphic>
          <a:graphicData uri="http://schemas.openxmlformats.org/drawingml/2006/table">
            <a:tbl>
              <a:tblPr/>
              <a:tblGrid>
                <a:gridCol w="228600"/>
                <a:gridCol w="2486025"/>
                <a:gridCol w="1223963"/>
                <a:gridCol w="404812"/>
              </a:tblGrid>
              <a:tr h="274510">
                <a:tc gridSpan="4">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ＭＳ Ｐゴシック" pitchFamily="80" charset="-128"/>
                          <a:cs typeface="Times New Roman" pitchFamily="18" charset="0"/>
                        </a:rPr>
                        <a:t>LFF Simulation Match Input Values</a:t>
                      </a:r>
                    </a:p>
                  </a:txBody>
                  <a:tcPr marL="73025" marR="73025"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Parameter</a:t>
                      </a:r>
                      <a:endPar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Value</a:t>
                      </a:r>
                      <a:endPar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Avalanche Initiation Probability</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0.8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Thermal DCR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25.75 kHz</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Number of Filled Traps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Detrapping Lifetime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35 µs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Carrier Lifetime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10 µs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P</a:t>
                      </a:r>
                      <a:r>
                        <a:rPr kumimoji="0" lang="en-US" sz="1100" b="0" i="0" u="none" strike="noStrike" cap="none" normalizeH="0" baseline="-25000" smtClean="0">
                          <a:ln>
                            <a:noFill/>
                          </a:ln>
                          <a:solidFill>
                            <a:schemeClr val="tx1"/>
                          </a:solidFill>
                          <a:effectLst/>
                          <a:latin typeface="Times New Roman" pitchFamily="18" charset="0"/>
                          <a:ea typeface="ＭＳ Ｐゴシック" pitchFamily="80" charset="-128"/>
                          <a:cs typeface="Times New Roman" pitchFamily="18" charset="0"/>
                        </a:rPr>
                        <a:t>phot</a:t>
                      </a:r>
                      <a:endPar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0.002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51436">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χ</a:t>
                      </a:r>
                      <a:r>
                        <a:rPr kumimoji="0" lang="en-US" sz="1100" b="0" i="0" u="none" strike="noStrike" cap="none" normalizeH="0" baseline="30000" smtClean="0">
                          <a:ln>
                            <a:noFill/>
                          </a:ln>
                          <a:solidFill>
                            <a:schemeClr val="tx1"/>
                          </a:solidFill>
                          <a:effectLst/>
                          <a:latin typeface="Times New Roman" pitchFamily="18" charset="0"/>
                          <a:ea typeface="ＭＳ Ｐゴシック" pitchFamily="80" charset="-128"/>
                          <a:cs typeface="Times New Roman" pitchFamily="18" charset="0"/>
                        </a:rPr>
                        <a:t>2</a:t>
                      </a: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 (normalized data)</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ea typeface="ＭＳ Ｐゴシック" pitchFamily="80" charset="-128"/>
                          <a:cs typeface="Times New Roman" pitchFamily="18" charset="0"/>
                        </a:rPr>
                        <a:t>0.024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60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ＭＳ Ｐゴシック" pitchFamily="80" charset="-128"/>
                          <a:cs typeface="Times New Roman" pitchFamily="18"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bl>
          </a:graphicData>
        </a:graphic>
      </p:graphicFrame>
      <p:pic>
        <p:nvPicPr>
          <p:cNvPr id="72749" name="Picture 5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304" t="17194" r="9331" b="43950"/>
          <a:stretch>
            <a:fillRect/>
          </a:stretch>
        </p:blipFill>
        <p:spPr bwMode="auto">
          <a:xfrm>
            <a:off x="4800600" y="3810000"/>
            <a:ext cx="3810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50" name="TextBox 60"/>
          <p:cNvSpPr txBox="1">
            <a:spLocks noChangeArrowheads="1"/>
          </p:cNvSpPr>
          <p:nvPr/>
        </p:nvSpPr>
        <p:spPr bwMode="auto">
          <a:xfrm>
            <a:off x="762000" y="1920875"/>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sz="1600"/>
              <a:t>DCR vs Quench Time for LFF Device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Outer Space Applications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Outline</a:t>
            </a:r>
          </a:p>
        </p:txBody>
      </p:sp>
      <p:sp>
        <p:nvSpPr>
          <p:cNvPr id="75776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solidFill>
                  <a:schemeClr val="bg1">
                    <a:lumMod val="50000"/>
                  </a:schemeClr>
                </a:solidFill>
                <a:latin typeface="Calibri" pitchFamily="34" charset="0"/>
              </a:rPr>
              <a:t>Motivation for Single Photon Detectors</a:t>
            </a:r>
          </a:p>
          <a:p>
            <a:pPr>
              <a:lnSpc>
                <a:spcPct val="90000"/>
              </a:lnSpc>
            </a:pPr>
            <a:r>
              <a:rPr lang="en-US" dirty="0" smtClean="0">
                <a:solidFill>
                  <a:schemeClr val="bg1">
                    <a:lumMod val="50000"/>
                  </a:schemeClr>
                </a:solidFill>
                <a:latin typeface="Calibri" pitchFamily="34" charset="0"/>
              </a:rPr>
              <a:t>Applications</a:t>
            </a:r>
          </a:p>
          <a:p>
            <a:pPr lvl="1">
              <a:lnSpc>
                <a:spcPct val="90000"/>
              </a:lnSpc>
            </a:pPr>
            <a:r>
              <a:rPr lang="en-US" dirty="0" smtClean="0">
                <a:solidFill>
                  <a:schemeClr val="bg1">
                    <a:lumMod val="50000"/>
                  </a:schemeClr>
                </a:solidFill>
                <a:latin typeface="Calibri" pitchFamily="34" charset="0"/>
              </a:rPr>
              <a:t>Outer Space: the Universe</a:t>
            </a:r>
          </a:p>
          <a:p>
            <a:pPr lvl="1">
              <a:lnSpc>
                <a:spcPct val="90000"/>
              </a:lnSpc>
            </a:pPr>
            <a:r>
              <a:rPr lang="en-US" dirty="0" smtClean="0">
                <a:solidFill>
                  <a:schemeClr val="bg1">
                    <a:lumMod val="50000"/>
                  </a:schemeClr>
                </a:solidFill>
                <a:latin typeface="Calibri" pitchFamily="34" charset="0"/>
              </a:rPr>
              <a:t>Inner Space: </a:t>
            </a:r>
            <a:r>
              <a:rPr lang="en-US" dirty="0" err="1" smtClean="0">
                <a:solidFill>
                  <a:schemeClr val="bg1">
                    <a:lumMod val="50000"/>
                  </a:schemeClr>
                </a:solidFill>
                <a:latin typeface="Calibri" pitchFamily="34" charset="0"/>
              </a:rPr>
              <a:t>Biophotonics</a:t>
            </a:r>
            <a:endParaRPr lang="en-US" dirty="0" smtClean="0">
              <a:solidFill>
                <a:schemeClr val="bg1">
                  <a:lumMod val="50000"/>
                </a:schemeClr>
              </a:solidFill>
              <a:latin typeface="Calibri" pitchFamily="34" charset="0"/>
            </a:endParaRPr>
          </a:p>
          <a:p>
            <a:pPr>
              <a:lnSpc>
                <a:spcPct val="90000"/>
              </a:lnSpc>
            </a:pPr>
            <a:r>
              <a:rPr lang="en-US" b="1" dirty="0" smtClean="0">
                <a:latin typeface="Calibri" pitchFamily="34" charset="0"/>
              </a:rPr>
              <a:t>Status of Current Projects</a:t>
            </a:r>
          </a:p>
          <a:p>
            <a:pPr lvl="1">
              <a:lnSpc>
                <a:spcPct val="90000"/>
              </a:lnSpc>
            </a:pPr>
            <a:r>
              <a:rPr lang="en-US" dirty="0" smtClean="0">
                <a:solidFill>
                  <a:schemeClr val="bg1">
                    <a:lumMod val="50000"/>
                  </a:schemeClr>
                </a:solidFill>
                <a:latin typeface="Calibri" pitchFamily="34" charset="0"/>
              </a:rPr>
              <a:t>photon-counting detector for astrophysics</a:t>
            </a:r>
          </a:p>
          <a:p>
            <a:pPr lvl="1">
              <a:lnSpc>
                <a:spcPct val="90000"/>
              </a:lnSpc>
            </a:pPr>
            <a:r>
              <a:rPr lang="en-US" b="1" dirty="0" smtClean="0">
                <a:latin typeface="Calibri" pitchFamily="34" charset="0"/>
              </a:rPr>
              <a:t>imaging LIDAR detector for planetary missions</a:t>
            </a:r>
          </a:p>
          <a:p>
            <a:pPr>
              <a:lnSpc>
                <a:spcPct val="90000"/>
              </a:lnSpc>
            </a:pPr>
            <a:r>
              <a:rPr lang="en-US" dirty="0" smtClean="0">
                <a:solidFill>
                  <a:schemeClr val="bg1">
                    <a:lumMod val="50000"/>
                  </a:schemeClr>
                </a:solidFill>
                <a:latin typeface="Calibri" pitchFamily="34" charset="0"/>
              </a:rPr>
              <a:t>Future Directions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Imaging LIDAR Detector</a:t>
            </a:r>
            <a:endParaRPr lang="en-US" sz="2000" b="1">
              <a:solidFill>
                <a:srgbClr val="642E21"/>
              </a:solidFill>
              <a:latin typeface="Calibr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Introduction to LIDAR</a:t>
            </a:r>
          </a:p>
        </p:txBody>
      </p:sp>
      <p:sp>
        <p:nvSpPr>
          <p:cNvPr id="601091"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Calibri" pitchFamily="34" charset="0"/>
              </a:rPr>
              <a:t>LIght Detection And Ranging (LIDAR) measures photon time-of-flight, and thus  distance to a target.</a:t>
            </a:r>
          </a:p>
          <a:p>
            <a:r>
              <a:rPr lang="en-US" smtClean="0">
                <a:latin typeface="Calibri" pitchFamily="34" charset="0"/>
              </a:rPr>
              <a:t>LIDAR detectors typically have one element and are scanned.</a:t>
            </a:r>
          </a:p>
          <a:p>
            <a:r>
              <a:rPr lang="en-US" smtClean="0">
                <a:latin typeface="Calibri" pitchFamily="34" charset="0"/>
              </a:rPr>
              <a:t>A LIDAR “imaging” detector is pixellated and can be used to produce a 3D data set.</a:t>
            </a:r>
          </a:p>
          <a:p>
            <a:endParaRPr lang="en-US" smtClean="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10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10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ladar_che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708150"/>
            <a:ext cx="6573838"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latin typeface="Calibri" pitchFamily="34" charset="0"/>
              </a:rPr>
              <a:t>LIDAR Imaging System</a:t>
            </a:r>
            <a:endParaRPr lang="en-US" dirty="0"/>
          </a:p>
        </p:txBody>
      </p:sp>
      <p:sp>
        <p:nvSpPr>
          <p:cNvPr id="77829" name="Rectangle 4"/>
          <p:cNvSpPr>
            <a:spLocks noGrp="1"/>
          </p:cNvSpPr>
          <p:nvPr>
            <p:ph type="body" idx="4294967295"/>
          </p:nvPr>
        </p:nvSpPr>
        <p:spPr bwMode="auto">
          <a:xfrm>
            <a:off x="1362075" y="4308476"/>
            <a:ext cx="4095750" cy="1703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 typeface="Arial" pitchFamily="34" charset="0"/>
              <a:buNone/>
            </a:pPr>
            <a:endParaRPr lang="en-US" sz="2400" dirty="0" smtClean="0">
              <a:latin typeface="Calibri" pitchFamily="34" charset="0"/>
            </a:endParaRPr>
          </a:p>
          <a:p>
            <a:pPr marL="0" indent="0">
              <a:lnSpc>
                <a:spcPct val="80000"/>
              </a:lnSpc>
              <a:spcBef>
                <a:spcPct val="0"/>
              </a:spcBef>
              <a:buNone/>
            </a:pPr>
            <a:r>
              <a:rPr lang="en-US" sz="2400" dirty="0" smtClean="0">
                <a:latin typeface="Calibri" pitchFamily="34" charset="0"/>
              </a:rPr>
              <a:t>Imaging system photon starved. Each detector must </a:t>
            </a:r>
            <a:r>
              <a:rPr lang="en-US" sz="2400" i="1" dirty="0" smtClean="0">
                <a:latin typeface="Calibri" pitchFamily="34" charset="0"/>
              </a:rPr>
              <a:t>precisely time</a:t>
            </a:r>
            <a:r>
              <a:rPr lang="en-US" sz="2400" dirty="0" smtClean="0">
                <a:latin typeface="Calibri" pitchFamily="34" charset="0"/>
              </a:rPr>
              <a:t> a </a:t>
            </a:r>
            <a:r>
              <a:rPr lang="en-US" sz="2400" i="1" dirty="0" smtClean="0">
                <a:latin typeface="Calibri" pitchFamily="34" charset="0"/>
              </a:rPr>
              <a:t>weak</a:t>
            </a:r>
            <a:r>
              <a:rPr lang="en-US" sz="2400" dirty="0" smtClean="0">
                <a:latin typeface="Calibri" pitchFamily="34" charset="0"/>
              </a:rPr>
              <a:t> optical pulse.</a:t>
            </a:r>
          </a:p>
        </p:txBody>
      </p:sp>
      <p:grpSp>
        <p:nvGrpSpPr>
          <p:cNvPr id="2" name="Group 5"/>
          <p:cNvGrpSpPr>
            <a:grpSpLocks/>
          </p:cNvGrpSpPr>
          <p:nvPr/>
        </p:nvGrpSpPr>
        <p:grpSpPr bwMode="auto">
          <a:xfrm>
            <a:off x="5248275" y="1765300"/>
            <a:ext cx="1073150" cy="982663"/>
            <a:chOff x="4440" y="614"/>
            <a:chExt cx="1019" cy="932"/>
          </a:xfrm>
        </p:grpSpPr>
        <p:pic>
          <p:nvPicPr>
            <p:cNvPr id="77836" name="Picture 6" descr="350965-9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614"/>
              <a:ext cx="859" cy="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7" name="Text Box 7"/>
            <p:cNvSpPr txBox="1">
              <a:spLocks noChangeArrowheads="1"/>
            </p:cNvSpPr>
            <p:nvPr/>
          </p:nvSpPr>
          <p:spPr bwMode="auto">
            <a:xfrm>
              <a:off x="4488" y="1329"/>
              <a:ext cx="97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r>
                <a:rPr lang="en-US" sz="900" b="1">
                  <a:latin typeface="Helvetica" pitchFamily="34" charset="0"/>
                </a:rPr>
                <a:t>Microchip laser</a:t>
              </a:r>
            </a:p>
          </p:txBody>
        </p:sp>
      </p:grpSp>
      <p:grpSp>
        <p:nvGrpSpPr>
          <p:cNvPr id="3" name="Group 8"/>
          <p:cNvGrpSpPr>
            <a:grpSpLocks/>
          </p:cNvGrpSpPr>
          <p:nvPr/>
        </p:nvGrpSpPr>
        <p:grpSpPr bwMode="auto">
          <a:xfrm>
            <a:off x="7377113" y="2317750"/>
            <a:ext cx="833437" cy="1055688"/>
            <a:chOff x="4464" y="1543"/>
            <a:chExt cx="861" cy="1091"/>
          </a:xfrm>
        </p:grpSpPr>
        <p:pic>
          <p:nvPicPr>
            <p:cNvPr id="7783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 y="1543"/>
              <a:ext cx="852"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Text Box 10"/>
            <p:cNvSpPr txBox="1">
              <a:spLocks noChangeArrowheads="1"/>
            </p:cNvSpPr>
            <p:nvPr/>
          </p:nvSpPr>
          <p:spPr bwMode="auto">
            <a:xfrm>
              <a:off x="4533" y="2116"/>
              <a:ext cx="79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spcBef>
                  <a:spcPct val="50000"/>
                </a:spcBef>
              </a:pPr>
              <a:r>
                <a:rPr lang="en-US" sz="900" b="1">
                  <a:latin typeface="Helvetica" pitchFamily="34" charset="0"/>
                </a:rPr>
                <a:t>Geiger-mode APD array</a:t>
              </a:r>
            </a:p>
          </p:txBody>
        </p:sp>
      </p:grpSp>
      <p:sp>
        <p:nvSpPr>
          <p:cNvPr id="77832" name="Text Box 11"/>
          <p:cNvSpPr txBox="1">
            <a:spLocks noChangeArrowheads="1"/>
          </p:cNvSpPr>
          <p:nvPr/>
        </p:nvSpPr>
        <p:spPr bwMode="auto">
          <a:xfrm>
            <a:off x="7126288" y="5230813"/>
            <a:ext cx="18653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r>
              <a:rPr lang="en-US" sz="1600" b="1">
                <a:latin typeface="Helvetica" pitchFamily="34" charset="0"/>
              </a:rPr>
              <a:t>Color-coded</a:t>
            </a:r>
            <a:br>
              <a:rPr lang="en-US" sz="1600" b="1">
                <a:latin typeface="Helvetica" pitchFamily="34" charset="0"/>
              </a:rPr>
            </a:br>
            <a:r>
              <a:rPr lang="en-US" sz="1600" b="1">
                <a:latin typeface="Helvetica" pitchFamily="34" charset="0"/>
              </a:rPr>
              <a:t>range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8"/>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LIDAR 3D Imaging</a:t>
            </a:r>
          </a:p>
        </p:txBody>
      </p:sp>
      <p:sp>
        <p:nvSpPr>
          <p:cNvPr id="78851" name="Text Box 6"/>
          <p:cNvSpPr txBox="1">
            <a:spLocks noChangeArrowheads="1"/>
          </p:cNvSpPr>
          <p:nvPr/>
        </p:nvSpPr>
        <p:spPr bwMode="auto">
          <a:xfrm>
            <a:off x="2724150" y="5911850"/>
            <a:ext cx="3695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spcBef>
                <a:spcPct val="50000"/>
              </a:spcBef>
            </a:pPr>
            <a:r>
              <a:rPr lang="en-US" sz="1600" b="1">
                <a:latin typeface="Helvetica" pitchFamily="34" charset="0"/>
              </a:rPr>
              <a:t>Taken at noontime on a sunny day</a:t>
            </a:r>
          </a:p>
        </p:txBody>
      </p:sp>
      <p:pic>
        <p:nvPicPr>
          <p:cNvPr id="1055751" name="CHEVY.AVI">
            <a:hlinkClick r:id="" action="ppaction://media"/>
          </p:cNvPr>
          <p:cNvPicPr>
            <a:picLocks noRot="1" noChangeAspect="1" noChangeArrowheads="1"/>
          </p:cNvPicPr>
          <p:nvPr>
            <a:videoFile r:link="rId1"/>
          </p:nvPr>
        </p:nvPicPr>
        <p:blipFill>
          <a:blip r:embed="rId4"/>
          <a:srcRect/>
          <a:stretch>
            <a:fillRect/>
          </a:stretch>
        </p:blipFill>
        <p:spPr bwMode="auto">
          <a:xfrm>
            <a:off x="2452688" y="1524000"/>
            <a:ext cx="42386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401" fill="hold"/>
                                        <p:tgtEl>
                                          <p:spTgt spid="10557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55751"/>
                </p:tgtEl>
              </p:cMediaNode>
            </p:video>
            <p:seq concurrent="1" nextAc="seek">
              <p:cTn id="8" restart="whenNotActive" fill="hold" evtFilter="cancelBubble" nodeType="interactiveSeq">
                <p:stCondLst>
                  <p:cond evt="onClick" delay="0">
                    <p:tgtEl>
                      <p:spTgt spid="105575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55751"/>
                                        </p:tgtEl>
                                      </p:cBhvr>
                                    </p:cmd>
                                  </p:childTnLst>
                                </p:cTn>
                              </p:par>
                            </p:childTnLst>
                          </p:cTn>
                        </p:par>
                      </p:childTnLst>
                    </p:cTn>
                  </p:par>
                </p:childTnLst>
              </p:cTn>
              <p:nextCondLst>
                <p:cond evt="onClick" delay="0">
                  <p:tgtEl>
                    <p:spTgt spid="1055751"/>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351088" y="184150"/>
            <a:ext cx="3973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b="1">
              <a:solidFill>
                <a:srgbClr val="000000"/>
              </a:solidFill>
              <a:latin typeface="Helvetica" pitchFamily="34" charset="0"/>
            </a:endParaRPr>
          </a:p>
        </p:txBody>
      </p:sp>
      <p:sp>
        <p:nvSpPr>
          <p:cNvPr id="79875" name="Rectangle 12"/>
          <p:cNvSpPr>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3600">
                <a:solidFill>
                  <a:srgbClr val="642E21"/>
                </a:solidFill>
                <a:latin typeface="Calibri" pitchFamily="34" charset="0"/>
              </a:rPr>
              <a:t>A LIDAR Imaging Detector for NASA Planetary Missions</a:t>
            </a:r>
          </a:p>
        </p:txBody>
      </p:sp>
      <p:sp>
        <p:nvSpPr>
          <p:cNvPr id="79876" name="AutoShape 2"/>
          <p:cNvSpPr>
            <a:spLocks noChangeAspect="1" noChangeArrowheads="1"/>
          </p:cNvSpPr>
          <p:nvPr/>
        </p:nvSpPr>
        <p:spPr bwMode="auto">
          <a:xfrm>
            <a:off x="5181600" y="1447800"/>
            <a:ext cx="31654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485616" name="Group 240"/>
          <p:cNvGraphicFramePr>
            <a:graphicFrameLocks noGrp="1"/>
          </p:cNvGraphicFramePr>
          <p:nvPr/>
        </p:nvGraphicFramePr>
        <p:xfrm>
          <a:off x="1524000" y="2068513"/>
          <a:ext cx="6010275" cy="3189291"/>
        </p:xfrm>
        <a:graphic>
          <a:graphicData uri="http://schemas.openxmlformats.org/drawingml/2006/table">
            <a:tbl>
              <a:tblPr/>
              <a:tblGrid>
                <a:gridCol w="3089275"/>
                <a:gridCol w="1438275"/>
                <a:gridCol w="1482725"/>
              </a:tblGrid>
              <a:tr h="32067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12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Current</a:t>
                      </a:r>
                      <a:endParaRPr kumimoji="0" lang="en-US" sz="12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Goal</a:t>
                      </a:r>
                      <a:endParaRPr kumimoji="0" lang="en-US" sz="12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Space-Qualifiable</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NO</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YES</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Scalable to Large Format</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NO</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YES</a:t>
                      </a:r>
                      <a:endParaRPr kumimoji="0" lang="en-US" sz="1200" b="0" i="0" u="none" strike="noStrike" cap="none" normalizeH="0" baseline="0" smtClean="0">
                        <a:ln>
                          <a:noFill/>
                        </a:ln>
                        <a:solidFill>
                          <a:schemeClr val="tx1"/>
                        </a:solidFill>
                        <a:effectLst/>
                        <a:latin typeface="Arial"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7500">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CMOS ROIC Timing Resolution</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250 ps</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250 ps</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50 </a:t>
                      </a:r>
                      <a:r>
                        <a:rPr kumimoji="0" lang="en-US" sz="1200" b="0" i="0" u="none" strike="noStrike" cap="none" normalizeH="0" baseline="0" smtClean="0">
                          <a:ln>
                            <a:noFill/>
                          </a:ln>
                          <a:solidFill>
                            <a:schemeClr val="tx1"/>
                          </a:solidFill>
                          <a:effectLst/>
                          <a:latin typeface="Symbol" pitchFamily="18" charset="2"/>
                          <a:cs typeface="Times New Roman" pitchFamily="18" charset="0"/>
                        </a:rPr>
                        <a:t>m</a:t>
                      </a:r>
                      <a:r>
                        <a:rPr kumimoji="0" lang="en-US" sz="1200" b="0" i="0" u="none" strike="noStrike" cap="none" normalizeH="0" baseline="0" smtClean="0">
                          <a:ln>
                            <a:noFill/>
                          </a:ln>
                          <a:solidFill>
                            <a:schemeClr val="tx1"/>
                          </a:solidFill>
                          <a:effectLst/>
                          <a:latin typeface="Arial" pitchFamily="34" charset="0"/>
                          <a:cs typeface="Times New Roman" pitchFamily="18" charset="0"/>
                        </a:rPr>
                        <a:t>m</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50 </a:t>
                      </a:r>
                      <a:r>
                        <a:rPr kumimoji="0" lang="en-US" sz="1200" b="0" i="0" u="none" strike="noStrike" cap="none" normalizeH="0" baseline="0" smtClean="0">
                          <a:ln>
                            <a:noFill/>
                          </a:ln>
                          <a:solidFill>
                            <a:schemeClr val="tx1"/>
                          </a:solidFill>
                          <a:effectLst/>
                          <a:latin typeface="Symbol" pitchFamily="18" charset="2"/>
                          <a:cs typeface="Times New Roman" pitchFamily="18" charset="0"/>
                        </a:rPr>
                        <a:t>m</a:t>
                      </a:r>
                      <a:r>
                        <a:rPr kumimoji="0" lang="en-US" sz="1200" b="0" i="0" u="none" strike="noStrike" cap="none" normalizeH="0" baseline="0" smtClean="0">
                          <a:ln>
                            <a:noFill/>
                          </a:ln>
                          <a:solidFill>
                            <a:schemeClr val="tx1"/>
                          </a:solidFill>
                          <a:effectLst/>
                          <a:latin typeface="Arial" pitchFamily="34" charset="0"/>
                          <a:cs typeface="Times New Roman" pitchFamily="18" charset="0"/>
                        </a:rPr>
                        <a:t>m</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Multiplied Dark Current (@14</a:t>
                      </a:r>
                      <a:r>
                        <a:rPr kumimoji="0" lang="en-US" sz="1200" b="1" i="1" u="none" strike="noStrike" cap="none" normalizeH="0" baseline="0" smtClean="0">
                          <a:ln>
                            <a:noFill/>
                          </a:ln>
                          <a:solidFill>
                            <a:schemeClr val="tx1"/>
                          </a:solidFill>
                          <a:effectLst/>
                          <a:latin typeface="Symbol" pitchFamily="18" charset="2"/>
                          <a:cs typeface="Times New Roman" pitchFamily="18" charset="0"/>
                        </a:rPr>
                        <a:t>0</a:t>
                      </a:r>
                      <a:r>
                        <a:rPr kumimoji="0" lang="en-US" sz="1200" b="1" i="1" u="none" strike="noStrike" cap="none" normalizeH="0" baseline="0" smtClean="0">
                          <a:ln>
                            <a:noFill/>
                          </a:ln>
                          <a:solidFill>
                            <a:schemeClr val="tx1"/>
                          </a:solidFill>
                          <a:effectLst/>
                          <a:latin typeface="Arial" pitchFamily="34" charset="0"/>
                          <a:cs typeface="Times New Roman" pitchFamily="18" charset="0"/>
                        </a:rPr>
                        <a:t> K)</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unknown</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&lt;10</a:t>
                      </a:r>
                      <a:r>
                        <a:rPr kumimoji="0" lang="en-US" sz="1200" b="0" i="0" u="none" strike="noStrike" cap="none" normalizeH="0" baseline="30000" smtClean="0">
                          <a:ln>
                            <a:noFill/>
                          </a:ln>
                          <a:solidFill>
                            <a:schemeClr val="tx1"/>
                          </a:solidFill>
                          <a:effectLst/>
                          <a:latin typeface="Arial" pitchFamily="34" charset="0"/>
                          <a:cs typeface="Times New Roman" pitchFamily="18" charset="0"/>
                        </a:rPr>
                        <a:t>-3</a:t>
                      </a:r>
                      <a:r>
                        <a:rPr kumimoji="0" lang="en-US" sz="1200" b="0" i="0" u="none" strike="noStrike" cap="none" normalizeH="0" baseline="0" smtClean="0">
                          <a:ln>
                            <a:noFill/>
                          </a:ln>
                          <a:solidFill>
                            <a:schemeClr val="tx1"/>
                          </a:solidFill>
                          <a:effectLst/>
                          <a:latin typeface="Arial" pitchFamily="34" charset="0"/>
                          <a:cs typeface="Times New Roman" pitchFamily="18" charset="0"/>
                        </a:rPr>
                        <a:t> e</a:t>
                      </a:r>
                      <a:r>
                        <a:rPr kumimoji="0" lang="en-US" sz="1200" b="0" i="0" u="none" strike="noStrike" cap="none" normalizeH="0" baseline="30000" smtClean="0">
                          <a:ln>
                            <a:noFill/>
                          </a:ln>
                          <a:solidFill>
                            <a:schemeClr val="tx1"/>
                          </a:solidFill>
                          <a:effectLst/>
                          <a:latin typeface="Symbol" pitchFamily="18" charset="2"/>
                          <a:cs typeface="Times New Roman" pitchFamily="18" charset="0"/>
                        </a:rPr>
                        <a:t>-</a:t>
                      </a:r>
                      <a:r>
                        <a:rPr kumimoji="0" lang="en-US" sz="1200" b="0" i="0" u="none" strike="noStrike" cap="none" normalizeH="0" baseline="0" smtClean="0">
                          <a:ln>
                            <a:noFill/>
                          </a:ln>
                          <a:solidFill>
                            <a:schemeClr val="tx1"/>
                          </a:solidFill>
                          <a:effectLst/>
                          <a:latin typeface="Arial" pitchFamily="34" charset="0"/>
                          <a:cs typeface="Times New Roman" pitchFamily="18" charset="0"/>
                        </a:rPr>
                        <a:t>/s/pixel</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QE (350nm,650nm,1000nm)</a:t>
                      </a:r>
                      <a:r>
                        <a:rPr kumimoji="0" lang="en-US" sz="1200" b="1" i="1" u="none" strike="noStrike" cap="none" normalizeH="0" baseline="30000" smtClean="0">
                          <a:ln>
                            <a:noFill/>
                          </a:ln>
                          <a:solidFill>
                            <a:schemeClr val="tx1"/>
                          </a:solidFill>
                          <a:effectLst/>
                          <a:latin typeface="Arial" pitchFamily="34" charset="0"/>
                          <a:cs typeface="Times New Roman" pitchFamily="18" charset="0"/>
                        </a:rPr>
                        <a:t>a</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45%,65%,5%</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45%,65%,10%</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7500">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293 K</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Radiation Limit</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unknown</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50 Krad(Si)</a:t>
                      </a:r>
                      <a:r>
                        <a:rPr kumimoji="0" lang="en-US" sz="1200" b="0" i="0" u="none" strike="noStrike" cap="none" normalizeH="0" baseline="30000" smtClean="0">
                          <a:ln>
                            <a:noFill/>
                          </a:ln>
                          <a:solidFill>
                            <a:schemeClr val="tx1"/>
                          </a:solidFill>
                          <a:effectLst/>
                          <a:latin typeface="Arial" pitchFamily="34" charset="0"/>
                          <a:cs typeface="Times New Roman" pitchFamily="18" charset="0"/>
                        </a:rPr>
                        <a:t>b</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8F"/>
                    </a:solidFill>
                  </a:tcPr>
                </a:tc>
              </a:tr>
              <a:tr h="31908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smtClean="0">
                          <a:ln>
                            <a:noFill/>
                          </a:ln>
                          <a:solidFill>
                            <a:schemeClr val="tx1"/>
                          </a:solidFill>
                          <a:effectLst/>
                          <a:latin typeface="Arial" pitchFamily="34" charset="0"/>
                          <a:cs typeface="Times New Roman" pitchFamily="18" charset="0"/>
                        </a:rPr>
                        <a:t>Technology Readiness Level</a:t>
                      </a:r>
                      <a:r>
                        <a:rPr kumimoji="0" lang="en-US" sz="1200" b="1" i="1" u="none" strike="noStrike" cap="none" normalizeH="0" baseline="30000" smtClean="0">
                          <a:ln>
                            <a:noFill/>
                          </a:ln>
                          <a:solidFill>
                            <a:schemeClr val="tx1"/>
                          </a:solidFill>
                          <a:effectLst/>
                          <a:latin typeface="Arial" pitchFamily="34" charset="0"/>
                          <a:cs typeface="Times New Roman" pitchFamily="18" charset="0"/>
                        </a:rPr>
                        <a:t>c</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2</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8F"/>
                    </a:solidFill>
                  </a:tcPr>
                </a:tc>
                <a:tc>
                  <a:txBody>
                    <a:bodyPr/>
                    <a:lstStyle/>
                    <a:p>
                      <a:pPr marL="0" marR="0" lvl="0" indent="0" algn="r" defTabSz="4572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Times New Roman" pitchFamily="18" charset="0"/>
                        </a:rPr>
                        <a:t>4</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8F"/>
                    </a:solid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Outline</a:t>
            </a:r>
          </a:p>
        </p:txBody>
      </p:sp>
      <p:sp>
        <p:nvSpPr>
          <p:cNvPr id="75776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solidFill>
                  <a:schemeClr val="bg1">
                    <a:lumMod val="50000"/>
                  </a:schemeClr>
                </a:solidFill>
                <a:latin typeface="Calibri" pitchFamily="34" charset="0"/>
              </a:rPr>
              <a:t>Motivation for Single Photon Detectors</a:t>
            </a:r>
          </a:p>
          <a:p>
            <a:pPr>
              <a:lnSpc>
                <a:spcPct val="90000"/>
              </a:lnSpc>
            </a:pPr>
            <a:r>
              <a:rPr lang="en-US" dirty="0" smtClean="0">
                <a:solidFill>
                  <a:schemeClr val="bg1">
                    <a:lumMod val="50000"/>
                  </a:schemeClr>
                </a:solidFill>
                <a:latin typeface="Calibri" pitchFamily="34" charset="0"/>
              </a:rPr>
              <a:t>Applications</a:t>
            </a:r>
          </a:p>
          <a:p>
            <a:pPr lvl="1">
              <a:lnSpc>
                <a:spcPct val="90000"/>
              </a:lnSpc>
            </a:pPr>
            <a:r>
              <a:rPr lang="en-US" dirty="0" smtClean="0">
                <a:solidFill>
                  <a:schemeClr val="bg1">
                    <a:lumMod val="50000"/>
                  </a:schemeClr>
                </a:solidFill>
                <a:latin typeface="Calibri" pitchFamily="34" charset="0"/>
              </a:rPr>
              <a:t>Outer Space: the Universe</a:t>
            </a:r>
          </a:p>
          <a:p>
            <a:pPr lvl="1">
              <a:lnSpc>
                <a:spcPct val="90000"/>
              </a:lnSpc>
            </a:pPr>
            <a:r>
              <a:rPr lang="en-US" dirty="0" smtClean="0">
                <a:solidFill>
                  <a:schemeClr val="bg1">
                    <a:lumMod val="50000"/>
                  </a:schemeClr>
                </a:solidFill>
                <a:latin typeface="Calibri" pitchFamily="34" charset="0"/>
              </a:rPr>
              <a:t>Inner Space: </a:t>
            </a:r>
            <a:r>
              <a:rPr lang="en-US" dirty="0" err="1" smtClean="0">
                <a:solidFill>
                  <a:schemeClr val="bg1">
                    <a:lumMod val="50000"/>
                  </a:schemeClr>
                </a:solidFill>
                <a:latin typeface="Calibri" pitchFamily="34" charset="0"/>
              </a:rPr>
              <a:t>Biophotonics</a:t>
            </a:r>
            <a:endParaRPr lang="en-US" dirty="0" smtClean="0">
              <a:solidFill>
                <a:schemeClr val="bg1">
                  <a:lumMod val="50000"/>
                </a:schemeClr>
              </a:solidFill>
              <a:latin typeface="Calibri" pitchFamily="34" charset="0"/>
            </a:endParaRPr>
          </a:p>
          <a:p>
            <a:pPr>
              <a:lnSpc>
                <a:spcPct val="90000"/>
              </a:lnSpc>
            </a:pPr>
            <a:r>
              <a:rPr lang="en-US" dirty="0" smtClean="0">
                <a:solidFill>
                  <a:schemeClr val="bg1">
                    <a:lumMod val="50000"/>
                  </a:schemeClr>
                </a:solidFill>
                <a:latin typeface="Calibri" pitchFamily="34" charset="0"/>
              </a:rPr>
              <a:t>Status of Current Projects</a:t>
            </a:r>
          </a:p>
          <a:p>
            <a:pPr lvl="1">
              <a:lnSpc>
                <a:spcPct val="90000"/>
              </a:lnSpc>
            </a:pPr>
            <a:r>
              <a:rPr lang="en-US" dirty="0" smtClean="0">
                <a:solidFill>
                  <a:schemeClr val="bg1">
                    <a:lumMod val="50000"/>
                  </a:schemeClr>
                </a:solidFill>
                <a:latin typeface="Calibri" pitchFamily="34" charset="0"/>
              </a:rPr>
              <a:t>photon-counting detector for astrophysics</a:t>
            </a:r>
          </a:p>
          <a:p>
            <a:pPr lvl="1">
              <a:lnSpc>
                <a:spcPct val="90000"/>
              </a:lnSpc>
            </a:pPr>
            <a:r>
              <a:rPr lang="en-US" dirty="0" smtClean="0">
                <a:solidFill>
                  <a:schemeClr val="bg1">
                    <a:lumMod val="50000"/>
                  </a:schemeClr>
                </a:solidFill>
                <a:latin typeface="Calibri" pitchFamily="34" charset="0"/>
              </a:rPr>
              <a:t>imaging LIDAR detector for planetary missions</a:t>
            </a:r>
          </a:p>
          <a:p>
            <a:pPr lvl="1">
              <a:lnSpc>
                <a:spcPct val="90000"/>
              </a:lnSpc>
            </a:pPr>
            <a:r>
              <a:rPr lang="en-US" dirty="0" smtClean="0">
                <a:solidFill>
                  <a:schemeClr val="bg1">
                    <a:lumMod val="50000"/>
                  </a:schemeClr>
                </a:solidFill>
                <a:latin typeface="Calibri" pitchFamily="34" charset="0"/>
              </a:rPr>
              <a:t>technology demonstration for exoplanet missions</a:t>
            </a:r>
          </a:p>
          <a:p>
            <a:pPr>
              <a:lnSpc>
                <a:spcPct val="90000"/>
              </a:lnSpc>
            </a:pPr>
            <a:r>
              <a:rPr lang="en-US" b="1" dirty="0" smtClean="0">
                <a:latin typeface="Calibri" pitchFamily="34" charset="0"/>
              </a:rPr>
              <a:t>Future Directions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a:latin typeface="Calibri" pitchFamily="34" charset="0"/>
              </a:rPr>
              <a:t>Future Directions</a:t>
            </a:r>
            <a:endParaRPr lang="en-US" sz="2000" b="1">
              <a:solidFill>
                <a:srgbClr val="642E21"/>
              </a:solidFill>
              <a:latin typeface="Calibri"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Future Directions</a:t>
            </a:r>
          </a:p>
        </p:txBody>
      </p:sp>
      <p:sp>
        <p:nvSpPr>
          <p:cNvPr id="81923"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2800" smtClean="0">
                <a:latin typeface="Calibri" pitchFamily="34" charset="0"/>
              </a:rPr>
              <a:t>In the short term, we plan to develop </a:t>
            </a:r>
            <a:r>
              <a:rPr lang="en-US" sz="2800" smtClean="0">
                <a:latin typeface="Calibri" pitchFamily="34" charset="0"/>
                <a:cs typeface="Arial" pitchFamily="34" charset="0"/>
              </a:rPr>
              <a:t>GM-APD detectors</a:t>
            </a:r>
          </a:p>
          <a:p>
            <a:pPr lvl="1">
              <a:lnSpc>
                <a:spcPct val="80000"/>
              </a:lnSpc>
            </a:pPr>
            <a:r>
              <a:rPr lang="en-US" sz="2400" smtClean="0">
                <a:latin typeface="Calibri" pitchFamily="34" charset="0"/>
              </a:rPr>
              <a:t>final fabrication</a:t>
            </a:r>
          </a:p>
          <a:p>
            <a:pPr lvl="1">
              <a:lnSpc>
                <a:spcPct val="80000"/>
              </a:lnSpc>
            </a:pPr>
            <a:r>
              <a:rPr lang="en-US" sz="2400" smtClean="0">
                <a:latin typeface="Calibri" pitchFamily="34" charset="0"/>
              </a:rPr>
              <a:t>lab testing</a:t>
            </a:r>
          </a:p>
          <a:p>
            <a:pPr lvl="1">
              <a:lnSpc>
                <a:spcPct val="80000"/>
              </a:lnSpc>
            </a:pPr>
            <a:r>
              <a:rPr lang="en-US" sz="2400" smtClean="0">
                <a:latin typeface="Calibri" pitchFamily="34" charset="0"/>
              </a:rPr>
              <a:t>field testing</a:t>
            </a:r>
          </a:p>
          <a:p>
            <a:pPr lvl="1">
              <a:lnSpc>
                <a:spcPct val="80000"/>
              </a:lnSpc>
            </a:pPr>
            <a:r>
              <a:rPr lang="en-US" sz="2400" smtClean="0">
                <a:latin typeface="Calibri" pitchFamily="34" charset="0"/>
              </a:rPr>
              <a:t>radiation testing</a:t>
            </a:r>
          </a:p>
          <a:p>
            <a:pPr>
              <a:lnSpc>
                <a:spcPct val="80000"/>
              </a:lnSpc>
            </a:pPr>
            <a:r>
              <a:rPr lang="en-US" sz="2800" smtClean="0">
                <a:latin typeface="Calibri" pitchFamily="34" charset="0"/>
              </a:rPr>
              <a:t>In the medium term, we plan to deploy detectors for</a:t>
            </a:r>
          </a:p>
          <a:p>
            <a:pPr lvl="1">
              <a:lnSpc>
                <a:spcPct val="80000"/>
              </a:lnSpc>
            </a:pPr>
            <a:r>
              <a:rPr lang="en-US" sz="2400" smtClean="0">
                <a:latin typeface="Calibri" pitchFamily="34" charset="0"/>
              </a:rPr>
              <a:t>astrophysics, planetary science</a:t>
            </a:r>
          </a:p>
          <a:p>
            <a:pPr lvl="1">
              <a:lnSpc>
                <a:spcPct val="80000"/>
              </a:lnSpc>
            </a:pPr>
            <a:r>
              <a:rPr lang="en-US" sz="2400" smtClean="0">
                <a:latin typeface="Calibri" pitchFamily="34" charset="0"/>
              </a:rPr>
              <a:t>biophotonics</a:t>
            </a:r>
          </a:p>
          <a:p>
            <a:pPr>
              <a:lnSpc>
                <a:spcPct val="80000"/>
              </a:lnSpc>
            </a:pPr>
            <a:r>
              <a:rPr lang="en-US" sz="2800" smtClean="0">
                <a:latin typeface="Calibri" pitchFamily="34" charset="0"/>
              </a:rPr>
              <a:t>In the long term, we plan to develop multi-mode quantum-limited detectors.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Center for Single Photon Detectors</a:t>
            </a:r>
          </a:p>
        </p:txBody>
      </p:sp>
      <p:sp>
        <p:nvSpPr>
          <p:cNvPr id="82947" name="Rectangle 3"/>
          <p:cNvSpPr>
            <a:spLocks noGrp="1"/>
          </p:cNvSpPr>
          <p:nvPr>
            <p:ph type="body" idx="4294967295"/>
          </p:nvPr>
        </p:nvSpPr>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dirty="0" smtClean="0">
                <a:latin typeface="Calibri" pitchFamily="34" charset="0"/>
              </a:rPr>
              <a:t>NSF Science and Technology Center</a:t>
            </a:r>
          </a:p>
          <a:p>
            <a:pPr>
              <a:lnSpc>
                <a:spcPct val="90000"/>
              </a:lnSpc>
            </a:pPr>
            <a:r>
              <a:rPr lang="en-US" dirty="0" smtClean="0">
                <a:latin typeface="Calibri" pitchFamily="34" charset="0"/>
              </a:rPr>
              <a:t>“The Center will fuse breakthroughs in nano and quantum science to establish the knowledge needed to create devices that exploit all the properties of every single photon.”</a:t>
            </a:r>
          </a:p>
          <a:p>
            <a:pPr>
              <a:lnSpc>
                <a:spcPct val="90000"/>
              </a:lnSpc>
            </a:pPr>
            <a:r>
              <a:rPr lang="en-US" dirty="0" smtClean="0">
                <a:latin typeface="Calibri" pitchFamily="34" charset="0"/>
              </a:rPr>
              <a:t>10 year lifetime, $50M</a:t>
            </a:r>
          </a:p>
          <a:p>
            <a:pPr>
              <a:lnSpc>
                <a:spcPct val="90000"/>
              </a:lnSpc>
            </a:pPr>
            <a:r>
              <a:rPr lang="en-US" dirty="0" smtClean="0">
                <a:latin typeface="Calibri" pitchFamily="34" charset="0"/>
              </a:rPr>
              <a:t>RIT, </a:t>
            </a:r>
            <a:r>
              <a:rPr lang="en-US" dirty="0" err="1" smtClean="0">
                <a:latin typeface="Calibri" pitchFamily="34" charset="0"/>
              </a:rPr>
              <a:t>UofR</a:t>
            </a:r>
            <a:r>
              <a:rPr lang="en-US" dirty="0" smtClean="0">
                <a:latin typeface="Calibri" pitchFamily="34" charset="0"/>
              </a:rPr>
              <a:t>, UNM, UCI, US Labs, Industry, 12 countries</a:t>
            </a:r>
          </a:p>
          <a:p>
            <a:pPr>
              <a:lnSpc>
                <a:spcPct val="90000"/>
              </a:lnSpc>
            </a:pPr>
            <a:endParaRPr lang="en-US" dirty="0" smtClean="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Read Noise</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82725"/>
            <a:ext cx="6554788"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3679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Center for Single Photon Detectors</a:t>
            </a:r>
          </a:p>
        </p:txBody>
      </p:sp>
      <p:graphicFrame>
        <p:nvGraphicFramePr>
          <p:cNvPr id="3" name="Object 2"/>
          <p:cNvGraphicFramePr>
            <a:graphicFrameLocks noChangeAspect="1"/>
          </p:cNvGraphicFramePr>
          <p:nvPr>
            <p:extLst>
              <p:ext uri="{D42A27DB-BD31-4B8C-83A1-F6EECF244321}">
                <p14:modId xmlns:p14="http://schemas.microsoft.com/office/powerpoint/2010/main" val="1480884363"/>
              </p:ext>
            </p:extLst>
          </p:nvPr>
        </p:nvGraphicFramePr>
        <p:xfrm>
          <a:off x="2686050" y="1232524"/>
          <a:ext cx="4248150" cy="5473076"/>
        </p:xfrm>
        <a:graphic>
          <a:graphicData uri="http://schemas.openxmlformats.org/presentationml/2006/ole">
            <mc:AlternateContent xmlns:mc="http://schemas.openxmlformats.org/markup-compatibility/2006">
              <mc:Choice xmlns:v="urn:schemas-microsoft-com:vml" Requires="v">
                <p:oleObj spid="_x0000_s176150" name="Document" r:id="rId5" imgW="6102869" imgH="7841750" progId="Word.Document.12">
                  <p:embed/>
                </p:oleObj>
              </mc:Choice>
              <mc:Fallback>
                <p:oleObj name="Document" r:id="rId5" imgW="6102869" imgH="7841750" progId="Word.Document.12">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6050" y="1232524"/>
                        <a:ext cx="4248150" cy="54730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dirty="0" smtClean="0">
                <a:latin typeface="Calibri" pitchFamily="34" charset="0"/>
              </a:rPr>
              <a:t>Questions</a:t>
            </a:r>
            <a:endParaRPr lang="en-US" sz="2000" b="1" dirty="0">
              <a:solidFill>
                <a:srgbClr val="642E21"/>
              </a:solidFill>
              <a:latin typeface="Calibri" pitchFamily="34" charset="0"/>
            </a:endParaRPr>
          </a:p>
        </p:txBody>
      </p:sp>
    </p:spTree>
    <p:extLst>
      <p:ext uri="{BB962C8B-B14F-4D97-AF65-F5344CB8AC3E}">
        <p14:creationId xmlns:p14="http://schemas.microsoft.com/office/powerpoint/2010/main" val="12130429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dirty="0" smtClean="0">
                <a:latin typeface="Calibri" pitchFamily="34" charset="0"/>
              </a:rPr>
              <a:t>LM-APD Progress (Don Hall and Raytheon)</a:t>
            </a:r>
            <a:endParaRPr lang="en-US" sz="2000" b="1" dirty="0">
              <a:solidFill>
                <a:srgbClr val="642E21"/>
              </a:solidFill>
              <a:latin typeface="Calibri" pitchFamily="34" charset="0"/>
            </a:endParaRPr>
          </a:p>
        </p:txBody>
      </p:sp>
    </p:spTree>
    <p:extLst>
      <p:ext uri="{BB962C8B-B14F-4D97-AF65-F5344CB8AC3E}">
        <p14:creationId xmlns:p14="http://schemas.microsoft.com/office/powerpoint/2010/main" val="23243690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Rectangle 4"/>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LM-APD</a:t>
            </a:r>
          </a:p>
        </p:txBody>
      </p:sp>
      <p:sp>
        <p:nvSpPr>
          <p:cNvPr id="2" name="Content Placeholder 1"/>
          <p:cNvSpPr>
            <a:spLocks noGrp="1"/>
          </p:cNvSpPr>
          <p:nvPr>
            <p:ph idx="1"/>
          </p:nvPr>
        </p:nvSpPr>
        <p:spPr/>
        <p:txBody>
          <a:bodyPr/>
          <a:lstStyle/>
          <a:p>
            <a:endParaRPr lang="en-US" dirty="0"/>
          </a:p>
        </p:txBody>
      </p:sp>
      <p:pic>
        <p:nvPicPr>
          <p:cNvPr id="7373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1600200"/>
            <a:ext cx="3667125"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11"/>
          <p:cNvSpPr>
            <a:spLocks noChangeArrowheads="1"/>
          </p:cNvSpPr>
          <p:nvPr/>
        </p:nvSpPr>
        <p:spPr bwMode="auto">
          <a:xfrm>
            <a:off x="2886075" y="5029200"/>
            <a:ext cx="3509963"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endParaRPr lang="en-US"/>
          </a:p>
        </p:txBody>
      </p:sp>
      <p:sp>
        <p:nvSpPr>
          <p:cNvPr id="73733" name="Text Box 13"/>
          <p:cNvSpPr txBox="1">
            <a:spLocks noChangeArrowheads="1"/>
          </p:cNvSpPr>
          <p:nvPr/>
        </p:nvSpPr>
        <p:spPr bwMode="auto">
          <a:xfrm>
            <a:off x="3041650" y="4972050"/>
            <a:ext cx="422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000"/>
              <a:t>0 ns</a:t>
            </a:r>
          </a:p>
        </p:txBody>
      </p:sp>
      <p:sp>
        <p:nvSpPr>
          <p:cNvPr id="73734" name="Text Box 14"/>
          <p:cNvSpPr txBox="1">
            <a:spLocks noChangeArrowheads="1"/>
          </p:cNvSpPr>
          <p:nvPr/>
        </p:nvSpPr>
        <p:spPr bwMode="auto">
          <a:xfrm>
            <a:off x="3567113" y="49720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10</a:t>
            </a:r>
          </a:p>
        </p:txBody>
      </p:sp>
      <p:sp>
        <p:nvSpPr>
          <p:cNvPr id="73735" name="Text Box 15"/>
          <p:cNvSpPr txBox="1">
            <a:spLocks noChangeArrowheads="1"/>
          </p:cNvSpPr>
          <p:nvPr/>
        </p:nvSpPr>
        <p:spPr bwMode="auto">
          <a:xfrm>
            <a:off x="4162425" y="49720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20</a:t>
            </a:r>
          </a:p>
        </p:txBody>
      </p:sp>
      <p:sp>
        <p:nvSpPr>
          <p:cNvPr id="73736" name="Text Box 16"/>
          <p:cNvSpPr txBox="1">
            <a:spLocks noChangeArrowheads="1"/>
          </p:cNvSpPr>
          <p:nvPr/>
        </p:nvSpPr>
        <p:spPr bwMode="auto">
          <a:xfrm>
            <a:off x="4757738" y="49720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30</a:t>
            </a:r>
          </a:p>
        </p:txBody>
      </p:sp>
      <p:sp>
        <p:nvSpPr>
          <p:cNvPr id="73737" name="Text Box 17"/>
          <p:cNvSpPr txBox="1">
            <a:spLocks noChangeArrowheads="1"/>
          </p:cNvSpPr>
          <p:nvPr/>
        </p:nvSpPr>
        <p:spPr bwMode="auto">
          <a:xfrm>
            <a:off x="5353050" y="49720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40</a:t>
            </a:r>
          </a:p>
        </p:txBody>
      </p:sp>
      <p:sp>
        <p:nvSpPr>
          <p:cNvPr id="73738" name="Text Box 18"/>
          <p:cNvSpPr txBox="1">
            <a:spLocks noChangeArrowheads="1"/>
          </p:cNvSpPr>
          <p:nvPr/>
        </p:nvSpPr>
        <p:spPr bwMode="auto">
          <a:xfrm>
            <a:off x="5948363" y="497205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50</a:t>
            </a:r>
          </a:p>
        </p:txBody>
      </p:sp>
      <p:sp>
        <p:nvSpPr>
          <p:cNvPr id="73739" name="Rectangle 19"/>
          <p:cNvSpPr>
            <a:spLocks noChangeArrowheads="1"/>
          </p:cNvSpPr>
          <p:nvPr/>
        </p:nvSpPr>
        <p:spPr bwMode="auto">
          <a:xfrm rot="-5400000">
            <a:off x="1232694" y="3153569"/>
            <a:ext cx="3419475" cy="331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algn="ctr"/>
            <a:endParaRPr lang="en-US"/>
          </a:p>
        </p:txBody>
      </p:sp>
      <p:sp>
        <p:nvSpPr>
          <p:cNvPr id="73740" name="Text Box 20"/>
          <p:cNvSpPr txBox="1">
            <a:spLocks noChangeArrowheads="1"/>
          </p:cNvSpPr>
          <p:nvPr/>
        </p:nvSpPr>
        <p:spPr bwMode="auto">
          <a:xfrm>
            <a:off x="2720975" y="4876800"/>
            <a:ext cx="2551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dirty="0" smtClean="0"/>
              <a:t>0</a:t>
            </a:r>
            <a:endParaRPr lang="en-US" sz="1000" dirty="0"/>
          </a:p>
        </p:txBody>
      </p:sp>
      <p:sp>
        <p:nvSpPr>
          <p:cNvPr id="73741" name="Text Box 21"/>
          <p:cNvSpPr txBox="1">
            <a:spLocks noChangeArrowheads="1"/>
          </p:cNvSpPr>
          <p:nvPr/>
        </p:nvSpPr>
        <p:spPr bwMode="auto">
          <a:xfrm>
            <a:off x="2892425" y="44577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2</a:t>
            </a:r>
          </a:p>
        </p:txBody>
      </p:sp>
      <p:sp>
        <p:nvSpPr>
          <p:cNvPr id="73742" name="Text Box 22"/>
          <p:cNvSpPr txBox="1">
            <a:spLocks noChangeArrowheads="1"/>
          </p:cNvSpPr>
          <p:nvPr/>
        </p:nvSpPr>
        <p:spPr bwMode="auto">
          <a:xfrm>
            <a:off x="2822575" y="1554163"/>
            <a:ext cx="5533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dirty="0" smtClean="0"/>
              <a:t>16 mV</a:t>
            </a:r>
            <a:endParaRPr lang="en-US" sz="1000" dirty="0"/>
          </a:p>
        </p:txBody>
      </p:sp>
      <p:sp>
        <p:nvSpPr>
          <p:cNvPr id="73743" name="Text Box 23"/>
          <p:cNvSpPr txBox="1">
            <a:spLocks noChangeArrowheads="1"/>
          </p:cNvSpPr>
          <p:nvPr/>
        </p:nvSpPr>
        <p:spPr bwMode="auto">
          <a:xfrm>
            <a:off x="2822575" y="2382838"/>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12</a:t>
            </a:r>
          </a:p>
        </p:txBody>
      </p:sp>
      <p:sp>
        <p:nvSpPr>
          <p:cNvPr id="73744" name="Text Box 24"/>
          <p:cNvSpPr txBox="1">
            <a:spLocks noChangeArrowheads="1"/>
          </p:cNvSpPr>
          <p:nvPr/>
        </p:nvSpPr>
        <p:spPr bwMode="auto">
          <a:xfrm>
            <a:off x="2822575" y="1968500"/>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14</a:t>
            </a:r>
          </a:p>
        </p:txBody>
      </p:sp>
      <p:sp>
        <p:nvSpPr>
          <p:cNvPr id="73745" name="Text Box 25"/>
          <p:cNvSpPr txBox="1">
            <a:spLocks noChangeArrowheads="1"/>
          </p:cNvSpPr>
          <p:nvPr/>
        </p:nvSpPr>
        <p:spPr bwMode="auto">
          <a:xfrm>
            <a:off x="2892425" y="32131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8</a:t>
            </a:r>
          </a:p>
        </p:txBody>
      </p:sp>
      <p:sp>
        <p:nvSpPr>
          <p:cNvPr id="73746" name="Text Box 26"/>
          <p:cNvSpPr txBox="1">
            <a:spLocks noChangeArrowheads="1"/>
          </p:cNvSpPr>
          <p:nvPr/>
        </p:nvSpPr>
        <p:spPr bwMode="auto">
          <a:xfrm>
            <a:off x="2822575" y="2797175"/>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10</a:t>
            </a:r>
          </a:p>
        </p:txBody>
      </p:sp>
      <p:sp>
        <p:nvSpPr>
          <p:cNvPr id="73747" name="Text Box 27"/>
          <p:cNvSpPr txBox="1">
            <a:spLocks noChangeArrowheads="1"/>
          </p:cNvSpPr>
          <p:nvPr/>
        </p:nvSpPr>
        <p:spPr bwMode="auto">
          <a:xfrm>
            <a:off x="2892425" y="40417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4</a:t>
            </a:r>
          </a:p>
        </p:txBody>
      </p:sp>
      <p:sp>
        <p:nvSpPr>
          <p:cNvPr id="73748" name="Text Box 28"/>
          <p:cNvSpPr txBox="1">
            <a:spLocks noChangeArrowheads="1"/>
          </p:cNvSpPr>
          <p:nvPr/>
        </p:nvSpPr>
        <p:spPr bwMode="auto">
          <a:xfrm>
            <a:off x="2892425" y="36274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1000"/>
              <a:t>6</a:t>
            </a:r>
          </a:p>
        </p:txBody>
      </p:sp>
    </p:spTree>
    <p:extLst>
      <p:ext uri="{BB962C8B-B14F-4D97-AF65-F5344CB8AC3E}">
        <p14:creationId xmlns:p14="http://schemas.microsoft.com/office/powerpoint/2010/main" val="23655960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Grp="1" noChangeArrowheads="1"/>
          </p:cNvSpPr>
          <p:nvPr>
            <p:ph type="body" sz="quarter" idx="10"/>
          </p:nvPr>
        </p:nvSpPr>
        <p:spPr>
          <a:prstGeom prst="rect">
            <a:avLst/>
          </a:prstGeom>
        </p:spPr>
        <p:txBody>
          <a:bodyPr/>
          <a:lstStyle/>
          <a:p>
            <a:pPr eaLnBrk="1" hangingPunct="1"/>
            <a:r>
              <a:rPr lang="en-US" sz="2400" smtClean="0"/>
              <a:t>Overview of HgCdTe APD &amp; LADAR Receivers at Raytheon</a:t>
            </a:r>
          </a:p>
          <a:p>
            <a:pPr eaLnBrk="1" hangingPunct="1"/>
            <a:r>
              <a:rPr lang="en-US" sz="2400" smtClean="0"/>
              <a:t>Motivation for Linear Single Photon Counting</a:t>
            </a:r>
          </a:p>
          <a:p>
            <a:pPr eaLnBrk="1" hangingPunct="1"/>
            <a:r>
              <a:rPr lang="en-US" sz="2400" smtClean="0"/>
              <a:t>Semiconductor Candidates for Single Photon Counting: HgCdTe, InAlAs…</a:t>
            </a:r>
          </a:p>
          <a:p>
            <a:pPr eaLnBrk="1" hangingPunct="1"/>
            <a:r>
              <a:rPr lang="en-US" sz="2400" smtClean="0"/>
              <a:t>End to End Performance Model and Predictions</a:t>
            </a:r>
          </a:p>
          <a:p>
            <a:pPr eaLnBrk="1" hangingPunct="1"/>
            <a:r>
              <a:rPr lang="en-US" sz="2400" smtClean="0"/>
              <a:t>Early Demonstration of Photon Counting</a:t>
            </a:r>
          </a:p>
          <a:p>
            <a:pPr eaLnBrk="1" hangingPunct="1"/>
            <a:r>
              <a:rPr lang="en-US" sz="2400" smtClean="0"/>
              <a:t>Recent Breakthrough Results</a:t>
            </a:r>
          </a:p>
          <a:p>
            <a:pPr eaLnBrk="1" hangingPunct="1"/>
            <a:r>
              <a:rPr lang="en-US" sz="2400" smtClean="0"/>
              <a:t>Fundamental Performance Limits (SWIR and MWIR APDs)</a:t>
            </a:r>
          </a:p>
          <a:p>
            <a:pPr eaLnBrk="1" hangingPunct="1"/>
            <a:r>
              <a:rPr lang="en-US" sz="2400" smtClean="0"/>
              <a:t>Summary and Future Work</a:t>
            </a:r>
          </a:p>
        </p:txBody>
      </p:sp>
      <p:sp>
        <p:nvSpPr>
          <p:cNvPr id="5122" name="Rectangle 2"/>
          <p:cNvSpPr>
            <a:spLocks noGrp="1" noChangeArrowheads="1"/>
          </p:cNvSpPr>
          <p:nvPr>
            <p:ph type="title"/>
          </p:nvPr>
        </p:nvSpPr>
        <p:spPr/>
        <p:txBody>
          <a:bodyPr/>
          <a:lstStyle/>
          <a:p>
            <a:pPr eaLnBrk="1" hangingPunct="1"/>
            <a:r>
              <a:rPr lang="en-US" smtClean="0"/>
              <a:t>Outline</a:t>
            </a:r>
          </a:p>
        </p:txBody>
      </p:sp>
    </p:spTree>
    <p:extLst>
      <p:ext uri="{BB962C8B-B14F-4D97-AF65-F5344CB8AC3E}">
        <p14:creationId xmlns:p14="http://schemas.microsoft.com/office/powerpoint/2010/main" val="2125469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Text Box 7"/>
          <p:cNvSpPr txBox="1">
            <a:spLocks noChangeArrowheads="1"/>
          </p:cNvSpPr>
          <p:nvPr/>
        </p:nvSpPr>
        <p:spPr bwMode="auto">
          <a:xfrm>
            <a:off x="5867400" y="5335588"/>
            <a:ext cx="2209800" cy="553998"/>
          </a:xfrm>
          <a:prstGeom prst="rect">
            <a:avLst/>
          </a:prstGeom>
          <a:solidFill>
            <a:srgbClr val="00FF00"/>
          </a:solidFill>
          <a:ln w="9525" algn="ctr">
            <a:noFill/>
            <a:miter lim="800000"/>
            <a:headEnd/>
            <a:tailEnd/>
          </a:ln>
        </p:spPr>
        <p:txBody>
          <a:bodyPr wrap="square" lIns="0" tIns="0" rIns="0" bIns="0">
            <a:spAutoFit/>
          </a:bodyPr>
          <a:lstStyle/>
          <a:p>
            <a:pPr marL="230188" indent="-230188" algn="ctr" eaLnBrk="0" hangingPunct="0">
              <a:spcBef>
                <a:spcPct val="50000"/>
              </a:spcBef>
              <a:buClr>
                <a:schemeClr val="tx1"/>
              </a:buClr>
              <a:buSzPct val="110000"/>
            </a:pPr>
            <a:r>
              <a:rPr lang="en-US" b="0" dirty="0" smtClean="0"/>
              <a:t>Engineered </a:t>
            </a:r>
            <a:r>
              <a:rPr lang="en-US" b="0" dirty="0" err="1" smtClean="0"/>
              <a:t>HgCdTe</a:t>
            </a:r>
            <a:r>
              <a:rPr lang="en-US" b="0" dirty="0" smtClean="0"/>
              <a:t> k=0 &amp; Deterministic</a:t>
            </a:r>
            <a:endParaRPr lang="en-US" b="0" dirty="0"/>
          </a:p>
        </p:txBody>
      </p:sp>
      <p:sp>
        <p:nvSpPr>
          <p:cNvPr id="8197" name="Text Box 8"/>
          <p:cNvSpPr txBox="1">
            <a:spLocks noChangeArrowheads="1"/>
          </p:cNvSpPr>
          <p:nvPr/>
        </p:nvSpPr>
        <p:spPr bwMode="auto">
          <a:xfrm>
            <a:off x="2103438" y="5691188"/>
            <a:ext cx="1001712" cy="276999"/>
          </a:xfrm>
          <a:prstGeom prst="rect">
            <a:avLst/>
          </a:prstGeom>
          <a:solidFill>
            <a:srgbClr val="FFFF00"/>
          </a:solidFill>
          <a:ln w="9525" algn="ctr">
            <a:noFill/>
            <a:miter lim="800000"/>
            <a:headEnd/>
            <a:tailEnd/>
          </a:ln>
        </p:spPr>
        <p:txBody>
          <a:bodyPr lIns="0" tIns="0" rIns="0" bIns="0">
            <a:spAutoFit/>
          </a:bodyPr>
          <a:lstStyle/>
          <a:p>
            <a:pPr marL="230188" indent="-230188" algn="ctr" eaLnBrk="0" hangingPunct="0">
              <a:spcBef>
                <a:spcPct val="50000"/>
              </a:spcBef>
              <a:buClr>
                <a:schemeClr val="tx1"/>
              </a:buClr>
              <a:buSzPct val="110000"/>
            </a:pPr>
            <a:r>
              <a:rPr lang="en-US" b="0" dirty="0"/>
              <a:t>~Si </a:t>
            </a:r>
            <a:r>
              <a:rPr lang="en-US" b="0" dirty="0" smtClean="0"/>
              <a:t>k&lt;.02</a:t>
            </a:r>
            <a:endParaRPr lang="en-US" b="0" dirty="0"/>
          </a:p>
        </p:txBody>
      </p:sp>
      <p:sp>
        <p:nvSpPr>
          <p:cNvPr id="8198" name="Text Box 9"/>
          <p:cNvSpPr txBox="1">
            <a:spLocks noChangeArrowheads="1"/>
          </p:cNvSpPr>
          <p:nvPr/>
        </p:nvSpPr>
        <p:spPr bwMode="auto">
          <a:xfrm>
            <a:off x="6583363" y="3325813"/>
            <a:ext cx="828675" cy="274637"/>
          </a:xfrm>
          <a:prstGeom prst="rect">
            <a:avLst/>
          </a:prstGeom>
          <a:solidFill>
            <a:srgbClr val="FF0000">
              <a:alpha val="61960"/>
            </a:srgbClr>
          </a:solidFill>
          <a:ln w="9525" algn="ctr">
            <a:noFill/>
            <a:miter lim="800000"/>
            <a:headEnd/>
            <a:tailEnd/>
          </a:ln>
        </p:spPr>
        <p:txBody>
          <a:bodyPr lIns="0" tIns="0" rIns="0" bIns="0">
            <a:spAutoFit/>
          </a:bodyPr>
          <a:lstStyle/>
          <a:p>
            <a:pPr marL="230188" indent="-230188" algn="ctr" eaLnBrk="0" hangingPunct="0">
              <a:spcBef>
                <a:spcPct val="50000"/>
              </a:spcBef>
              <a:buClr>
                <a:schemeClr val="tx1"/>
              </a:buClr>
              <a:buSzPct val="110000"/>
            </a:pPr>
            <a:r>
              <a:rPr lang="en-US" dirty="0" err="1" smtClean="0"/>
              <a:t>Ge</a:t>
            </a:r>
            <a:r>
              <a:rPr lang="en-US" dirty="0" smtClean="0"/>
              <a:t> k =1</a:t>
            </a:r>
            <a:endParaRPr lang="en-US" dirty="0"/>
          </a:p>
        </p:txBody>
      </p:sp>
      <p:sp>
        <p:nvSpPr>
          <p:cNvPr id="8200" name="Rectangle 12"/>
          <p:cNvSpPr>
            <a:spLocks noChangeArrowheads="1"/>
          </p:cNvSpPr>
          <p:nvPr/>
        </p:nvSpPr>
        <p:spPr bwMode="auto">
          <a:xfrm>
            <a:off x="908050" y="1565275"/>
            <a:ext cx="3276600" cy="1905000"/>
          </a:xfrm>
          <a:prstGeom prst="rect">
            <a:avLst/>
          </a:prstGeom>
          <a:noFill/>
          <a:ln w="9525" cap="rnd">
            <a:solidFill>
              <a:srgbClr val="000000"/>
            </a:solidFill>
            <a:miter lim="800000"/>
            <a:headEnd/>
            <a:tailEnd/>
          </a:ln>
        </p:spPr>
        <p:txBody>
          <a:bodyPr/>
          <a:lstStyle/>
          <a:p>
            <a:pPr eaLnBrk="0" hangingPunct="0">
              <a:spcBef>
                <a:spcPct val="20000"/>
              </a:spcBef>
              <a:buClr>
                <a:schemeClr val="tx1"/>
              </a:buClr>
              <a:buSzPct val="110000"/>
            </a:pPr>
            <a:endParaRPr lang="en-US" sz="2400" b="0"/>
          </a:p>
        </p:txBody>
      </p:sp>
      <p:sp>
        <p:nvSpPr>
          <p:cNvPr id="8201" name="Line 13"/>
          <p:cNvSpPr>
            <a:spLocks noChangeShapeType="1"/>
          </p:cNvSpPr>
          <p:nvPr/>
        </p:nvSpPr>
        <p:spPr bwMode="auto">
          <a:xfrm>
            <a:off x="3270250" y="1565275"/>
            <a:ext cx="1588" cy="1905000"/>
          </a:xfrm>
          <a:prstGeom prst="line">
            <a:avLst/>
          </a:prstGeom>
          <a:noFill/>
          <a:ln w="9525" cap="rnd">
            <a:solidFill>
              <a:srgbClr val="000000"/>
            </a:solidFill>
            <a:round/>
            <a:headEnd/>
            <a:tailEnd/>
          </a:ln>
        </p:spPr>
        <p:txBody>
          <a:bodyPr/>
          <a:lstStyle/>
          <a:p>
            <a:endParaRPr lang="en-US"/>
          </a:p>
        </p:txBody>
      </p:sp>
      <p:sp>
        <p:nvSpPr>
          <p:cNvPr id="8202" name="Line 14"/>
          <p:cNvSpPr>
            <a:spLocks noChangeShapeType="1"/>
          </p:cNvSpPr>
          <p:nvPr/>
        </p:nvSpPr>
        <p:spPr bwMode="auto">
          <a:xfrm>
            <a:off x="1974850" y="1565275"/>
            <a:ext cx="1588" cy="1905000"/>
          </a:xfrm>
          <a:prstGeom prst="line">
            <a:avLst/>
          </a:prstGeom>
          <a:noFill/>
          <a:ln w="9525" cap="rnd">
            <a:solidFill>
              <a:srgbClr val="000000"/>
            </a:solidFill>
            <a:round/>
            <a:headEnd/>
            <a:tailEnd/>
          </a:ln>
        </p:spPr>
        <p:txBody>
          <a:bodyPr/>
          <a:lstStyle/>
          <a:p>
            <a:endParaRPr lang="en-US"/>
          </a:p>
        </p:txBody>
      </p:sp>
      <p:sp>
        <p:nvSpPr>
          <p:cNvPr id="8203" name="Rectangle 15"/>
          <p:cNvSpPr>
            <a:spLocks noChangeArrowheads="1"/>
          </p:cNvSpPr>
          <p:nvPr/>
        </p:nvSpPr>
        <p:spPr bwMode="auto">
          <a:xfrm>
            <a:off x="1320800" y="2244725"/>
            <a:ext cx="392113" cy="3651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a:solidFill>
                  <a:srgbClr val="000000"/>
                </a:solidFill>
                <a:latin typeface="Times New Roman" pitchFamily="18" charset="0"/>
              </a:rPr>
              <a:t>N+</a:t>
            </a:r>
            <a:endParaRPr lang="en-US" sz="2400" b="0"/>
          </a:p>
        </p:txBody>
      </p:sp>
      <p:sp>
        <p:nvSpPr>
          <p:cNvPr id="8204" name="Rectangle 16"/>
          <p:cNvSpPr>
            <a:spLocks noChangeArrowheads="1"/>
          </p:cNvSpPr>
          <p:nvPr/>
        </p:nvSpPr>
        <p:spPr bwMode="auto">
          <a:xfrm>
            <a:off x="3556000" y="2244725"/>
            <a:ext cx="341313" cy="3651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a:solidFill>
                  <a:srgbClr val="000000"/>
                </a:solidFill>
                <a:latin typeface="Times New Roman" pitchFamily="18" charset="0"/>
              </a:rPr>
              <a:t>P+</a:t>
            </a:r>
            <a:endParaRPr lang="en-US" sz="2400" b="0"/>
          </a:p>
        </p:txBody>
      </p:sp>
      <p:sp>
        <p:nvSpPr>
          <p:cNvPr id="8205" name="Freeform 17"/>
          <p:cNvSpPr>
            <a:spLocks noEditPoints="1"/>
          </p:cNvSpPr>
          <p:nvPr/>
        </p:nvSpPr>
        <p:spPr bwMode="auto">
          <a:xfrm>
            <a:off x="1739900" y="2060575"/>
            <a:ext cx="1682750" cy="76200"/>
          </a:xfrm>
          <a:custGeom>
            <a:avLst/>
            <a:gdLst>
              <a:gd name="T0" fmla="*/ 762 w 8833"/>
              <a:gd name="T1" fmla="*/ 3810 h 400"/>
              <a:gd name="T2" fmla="*/ 194317 w 8833"/>
              <a:gd name="T3" fmla="*/ 3810 h 400"/>
              <a:gd name="T4" fmla="*/ 195079 w 8833"/>
              <a:gd name="T5" fmla="*/ 4572 h 400"/>
              <a:gd name="T6" fmla="*/ 194317 w 8833"/>
              <a:gd name="T7" fmla="*/ 5334 h 400"/>
              <a:gd name="T8" fmla="*/ 762 w 8833"/>
              <a:gd name="T9" fmla="*/ 5334 h 400"/>
              <a:gd name="T10" fmla="*/ 0 w 8833"/>
              <a:gd name="T11" fmla="*/ 4572 h 400"/>
              <a:gd name="T12" fmla="*/ 762 w 8833"/>
              <a:gd name="T13" fmla="*/ 3810 h 400"/>
              <a:gd name="T14" fmla="*/ 192793 w 8833"/>
              <a:gd name="T15" fmla="*/ 0 h 400"/>
              <a:gd name="T16" fmla="*/ 201938 w 8833"/>
              <a:gd name="T17" fmla="*/ 4572 h 400"/>
              <a:gd name="T18" fmla="*/ 192793 w 8833"/>
              <a:gd name="T19" fmla="*/ 9144 h 400"/>
              <a:gd name="T20" fmla="*/ 192793 w 88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33"/>
              <a:gd name="T34" fmla="*/ 0 h 400"/>
              <a:gd name="T35" fmla="*/ 8833 w 8833"/>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33" h="400">
                <a:moveTo>
                  <a:pt x="33" y="167"/>
                </a:moveTo>
                <a:lnTo>
                  <a:pt x="8500" y="167"/>
                </a:lnTo>
                <a:cubicBezTo>
                  <a:pt x="8519" y="167"/>
                  <a:pt x="8533" y="182"/>
                  <a:pt x="8533" y="200"/>
                </a:cubicBezTo>
                <a:cubicBezTo>
                  <a:pt x="8533" y="219"/>
                  <a:pt x="8519" y="234"/>
                  <a:pt x="8500" y="234"/>
                </a:cubicBezTo>
                <a:lnTo>
                  <a:pt x="33" y="234"/>
                </a:lnTo>
                <a:cubicBezTo>
                  <a:pt x="15" y="234"/>
                  <a:pt x="0" y="219"/>
                  <a:pt x="0" y="200"/>
                </a:cubicBezTo>
                <a:cubicBezTo>
                  <a:pt x="0" y="182"/>
                  <a:pt x="15" y="167"/>
                  <a:pt x="33" y="167"/>
                </a:cubicBezTo>
                <a:close/>
                <a:moveTo>
                  <a:pt x="8433" y="0"/>
                </a:moveTo>
                <a:lnTo>
                  <a:pt x="8833" y="200"/>
                </a:lnTo>
                <a:lnTo>
                  <a:pt x="8433" y="400"/>
                </a:lnTo>
                <a:lnTo>
                  <a:pt x="8433" y="0"/>
                </a:lnTo>
                <a:close/>
              </a:path>
            </a:pathLst>
          </a:custGeom>
          <a:solidFill>
            <a:srgbClr val="000000"/>
          </a:solidFill>
          <a:ln w="1588">
            <a:solidFill>
              <a:srgbClr val="000000"/>
            </a:solidFill>
            <a:bevel/>
            <a:headEnd/>
            <a:tailEnd/>
          </a:ln>
        </p:spPr>
        <p:txBody>
          <a:bodyPr/>
          <a:lstStyle/>
          <a:p>
            <a:endParaRPr lang="en-US"/>
          </a:p>
        </p:txBody>
      </p:sp>
      <p:sp>
        <p:nvSpPr>
          <p:cNvPr id="8206" name="Freeform 18"/>
          <p:cNvSpPr>
            <a:spLocks/>
          </p:cNvSpPr>
          <p:nvPr/>
        </p:nvSpPr>
        <p:spPr bwMode="auto">
          <a:xfrm>
            <a:off x="334963" y="1930400"/>
            <a:ext cx="1387475" cy="458788"/>
          </a:xfrm>
          <a:custGeom>
            <a:avLst/>
            <a:gdLst>
              <a:gd name="T0" fmla="*/ 80963 w 874"/>
              <a:gd name="T1" fmla="*/ 0 h 289"/>
              <a:gd name="T2" fmla="*/ 0 w 874"/>
              <a:gd name="T3" fmla="*/ 458788 h 289"/>
              <a:gd name="T4" fmla="*/ 414338 w 874"/>
              <a:gd name="T5" fmla="*/ 296863 h 289"/>
              <a:gd name="T6" fmla="*/ 395287 w 874"/>
              <a:gd name="T7" fmla="*/ 441325 h 289"/>
              <a:gd name="T8" fmla="*/ 784225 w 874"/>
              <a:gd name="T9" fmla="*/ 285750 h 289"/>
              <a:gd name="T10" fmla="*/ 763587 w 874"/>
              <a:gd name="T11" fmla="*/ 404813 h 289"/>
              <a:gd name="T12" fmla="*/ 1387475 w 874"/>
              <a:gd name="T13" fmla="*/ 152400 h 289"/>
              <a:gd name="T14" fmla="*/ 814388 w 874"/>
              <a:gd name="T15" fmla="*/ 152400 h 289"/>
              <a:gd name="T16" fmla="*/ 830263 w 874"/>
              <a:gd name="T17" fmla="*/ 52388 h 289"/>
              <a:gd name="T18" fmla="*/ 447675 w 874"/>
              <a:gd name="T19" fmla="*/ 109538 h 289"/>
              <a:gd name="T20" fmla="*/ 469900 w 874"/>
              <a:gd name="T21" fmla="*/ 15875 h 289"/>
              <a:gd name="T22" fmla="*/ 80963 w 874"/>
              <a:gd name="T23" fmla="*/ 0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4"/>
              <a:gd name="T37" fmla="*/ 0 h 289"/>
              <a:gd name="T38" fmla="*/ 874 w 874"/>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4" h="289">
                <a:moveTo>
                  <a:pt x="51" y="0"/>
                </a:moveTo>
                <a:lnTo>
                  <a:pt x="0" y="289"/>
                </a:lnTo>
                <a:lnTo>
                  <a:pt x="261" y="187"/>
                </a:lnTo>
                <a:lnTo>
                  <a:pt x="249" y="278"/>
                </a:lnTo>
                <a:lnTo>
                  <a:pt x="494" y="180"/>
                </a:lnTo>
                <a:lnTo>
                  <a:pt x="481" y="255"/>
                </a:lnTo>
                <a:lnTo>
                  <a:pt x="874" y="96"/>
                </a:lnTo>
                <a:lnTo>
                  <a:pt x="513" y="96"/>
                </a:lnTo>
                <a:lnTo>
                  <a:pt x="523" y="33"/>
                </a:lnTo>
                <a:lnTo>
                  <a:pt x="282" y="69"/>
                </a:lnTo>
                <a:lnTo>
                  <a:pt x="296" y="10"/>
                </a:lnTo>
                <a:lnTo>
                  <a:pt x="51" y="0"/>
                </a:lnTo>
                <a:close/>
              </a:path>
            </a:pathLst>
          </a:custGeom>
          <a:noFill/>
          <a:ln w="9525" cap="rnd">
            <a:solidFill>
              <a:srgbClr val="000000"/>
            </a:solidFill>
            <a:round/>
            <a:headEnd/>
            <a:tailEnd/>
          </a:ln>
        </p:spPr>
        <p:txBody>
          <a:bodyPr/>
          <a:lstStyle/>
          <a:p>
            <a:endParaRPr lang="en-US"/>
          </a:p>
        </p:txBody>
      </p:sp>
      <p:sp>
        <p:nvSpPr>
          <p:cNvPr id="8207" name="Rectangle 19"/>
          <p:cNvSpPr>
            <a:spLocks noChangeArrowheads="1"/>
          </p:cNvSpPr>
          <p:nvPr/>
        </p:nvSpPr>
        <p:spPr bwMode="auto">
          <a:xfrm>
            <a:off x="587375" y="1192213"/>
            <a:ext cx="3346450"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dirty="0">
                <a:solidFill>
                  <a:srgbClr val="000000"/>
                </a:solidFill>
                <a:latin typeface="Times New Roman" pitchFamily="18" charset="0"/>
              </a:rPr>
              <a:t>Conventional PIN or PN Detector </a:t>
            </a:r>
            <a:endParaRPr lang="en-US" sz="2400" b="0" dirty="0"/>
          </a:p>
        </p:txBody>
      </p:sp>
      <p:sp>
        <p:nvSpPr>
          <p:cNvPr id="8208" name="Rectangle 20"/>
          <p:cNvSpPr>
            <a:spLocks noChangeArrowheads="1"/>
          </p:cNvSpPr>
          <p:nvPr/>
        </p:nvSpPr>
        <p:spPr bwMode="auto">
          <a:xfrm>
            <a:off x="3933825" y="1192213"/>
            <a:ext cx="412750"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Fex </a:t>
            </a:r>
            <a:endParaRPr lang="en-US" sz="2400" b="0"/>
          </a:p>
        </p:txBody>
      </p:sp>
      <p:sp>
        <p:nvSpPr>
          <p:cNvPr id="8209" name="Rectangle 21"/>
          <p:cNvSpPr>
            <a:spLocks noChangeArrowheads="1"/>
          </p:cNvSpPr>
          <p:nvPr/>
        </p:nvSpPr>
        <p:spPr bwMode="auto">
          <a:xfrm>
            <a:off x="4346575" y="1192213"/>
            <a:ext cx="233363"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~1</a:t>
            </a:r>
            <a:endParaRPr lang="en-US" sz="2400" b="0"/>
          </a:p>
        </p:txBody>
      </p:sp>
      <p:sp>
        <p:nvSpPr>
          <p:cNvPr id="8210" name="Rectangle 22"/>
          <p:cNvSpPr>
            <a:spLocks noChangeArrowheads="1"/>
          </p:cNvSpPr>
          <p:nvPr/>
        </p:nvSpPr>
        <p:spPr bwMode="auto">
          <a:xfrm>
            <a:off x="2435225" y="2244725"/>
            <a:ext cx="220663" cy="3651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a:solidFill>
                  <a:srgbClr val="000000"/>
                </a:solidFill>
                <a:latin typeface="Times New Roman" pitchFamily="18" charset="0"/>
              </a:rPr>
              <a:t>N</a:t>
            </a:r>
            <a:endParaRPr lang="en-US" sz="2400" b="0"/>
          </a:p>
        </p:txBody>
      </p:sp>
      <p:sp>
        <p:nvSpPr>
          <p:cNvPr id="8211" name="Rectangle 23"/>
          <p:cNvSpPr>
            <a:spLocks noChangeArrowheads="1"/>
          </p:cNvSpPr>
          <p:nvPr/>
        </p:nvSpPr>
        <p:spPr bwMode="auto">
          <a:xfrm>
            <a:off x="5864225" y="1092200"/>
            <a:ext cx="60325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APD (</a:t>
            </a:r>
            <a:endParaRPr lang="en-US" sz="2400" b="0"/>
          </a:p>
        </p:txBody>
      </p:sp>
      <p:sp>
        <p:nvSpPr>
          <p:cNvPr id="8212" name="Rectangle 24"/>
          <p:cNvSpPr>
            <a:spLocks noChangeArrowheads="1"/>
          </p:cNvSpPr>
          <p:nvPr/>
        </p:nvSpPr>
        <p:spPr bwMode="auto">
          <a:xfrm>
            <a:off x="6465888" y="1092200"/>
            <a:ext cx="109220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With Gain </a:t>
            </a:r>
            <a:endParaRPr lang="en-US" sz="2400" b="0"/>
          </a:p>
        </p:txBody>
      </p:sp>
      <p:sp>
        <p:nvSpPr>
          <p:cNvPr id="8213" name="Rectangle 25"/>
          <p:cNvSpPr>
            <a:spLocks noChangeArrowheads="1"/>
          </p:cNvSpPr>
          <p:nvPr/>
        </p:nvSpPr>
        <p:spPr bwMode="auto">
          <a:xfrm>
            <a:off x="7440613" y="1092200"/>
            <a:ext cx="377825"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=4) </a:t>
            </a:r>
            <a:endParaRPr lang="en-US" sz="2400" b="0"/>
          </a:p>
        </p:txBody>
      </p:sp>
      <p:sp>
        <p:nvSpPr>
          <p:cNvPr id="8214" name="Rectangle 26"/>
          <p:cNvSpPr>
            <a:spLocks noChangeArrowheads="1"/>
          </p:cNvSpPr>
          <p:nvPr/>
        </p:nvSpPr>
        <p:spPr bwMode="auto">
          <a:xfrm>
            <a:off x="4789488" y="1368425"/>
            <a:ext cx="3498850" cy="2127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400">
                <a:solidFill>
                  <a:srgbClr val="000000"/>
                </a:solidFill>
                <a:latin typeface="Times New Roman" pitchFamily="18" charset="0"/>
              </a:rPr>
              <a:t>electrons &amp; hole ionize with equal probability </a:t>
            </a:r>
            <a:endParaRPr lang="en-US" sz="2400" b="0"/>
          </a:p>
        </p:txBody>
      </p:sp>
      <p:sp>
        <p:nvSpPr>
          <p:cNvPr id="8215" name="Rectangle 27"/>
          <p:cNvSpPr>
            <a:spLocks noChangeArrowheads="1"/>
          </p:cNvSpPr>
          <p:nvPr/>
        </p:nvSpPr>
        <p:spPr bwMode="auto">
          <a:xfrm>
            <a:off x="8291513" y="1368425"/>
            <a:ext cx="320675" cy="2127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400">
                <a:solidFill>
                  <a:srgbClr val="000000"/>
                </a:solidFill>
                <a:latin typeface="Times New Roman" pitchFamily="18" charset="0"/>
              </a:rPr>
              <a:t>Fex </a:t>
            </a:r>
            <a:endParaRPr lang="en-US" sz="2400" b="0"/>
          </a:p>
        </p:txBody>
      </p:sp>
      <p:sp>
        <p:nvSpPr>
          <p:cNvPr id="8216" name="Rectangle 28"/>
          <p:cNvSpPr>
            <a:spLocks noChangeArrowheads="1"/>
          </p:cNvSpPr>
          <p:nvPr/>
        </p:nvSpPr>
        <p:spPr bwMode="auto">
          <a:xfrm>
            <a:off x="8610600" y="1368425"/>
            <a:ext cx="225425" cy="2127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400">
                <a:solidFill>
                  <a:srgbClr val="000000"/>
                </a:solidFill>
                <a:latin typeface="Times New Roman" pitchFamily="18" charset="0"/>
              </a:rPr>
              <a:t>~ 5</a:t>
            </a:r>
            <a:endParaRPr lang="en-US" sz="2400" b="0"/>
          </a:p>
        </p:txBody>
      </p:sp>
      <p:sp>
        <p:nvSpPr>
          <p:cNvPr id="8217" name="Oval 29"/>
          <p:cNvSpPr>
            <a:spLocks noChangeArrowheads="1"/>
          </p:cNvSpPr>
          <p:nvPr/>
        </p:nvSpPr>
        <p:spPr bwMode="auto">
          <a:xfrm>
            <a:off x="3346450" y="1979613"/>
            <a:ext cx="76200" cy="76200"/>
          </a:xfrm>
          <a:prstGeom prst="ellipse">
            <a:avLst/>
          </a:prstGeom>
          <a:solidFill>
            <a:schemeClr val="tx1"/>
          </a:solid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nvGrpSpPr>
          <p:cNvPr id="8218" name="Group 32"/>
          <p:cNvGrpSpPr>
            <a:grpSpLocks/>
          </p:cNvGrpSpPr>
          <p:nvPr/>
        </p:nvGrpSpPr>
        <p:grpSpPr bwMode="auto">
          <a:xfrm>
            <a:off x="1822450" y="1974850"/>
            <a:ext cx="76200" cy="76200"/>
            <a:chOff x="1148" y="1244"/>
            <a:chExt cx="48" cy="48"/>
          </a:xfrm>
          <a:noFill/>
        </p:grpSpPr>
        <p:sp>
          <p:nvSpPr>
            <p:cNvPr id="8415" name="Oval 30"/>
            <p:cNvSpPr>
              <a:spLocks noChangeArrowheads="1"/>
            </p:cNvSpPr>
            <p:nvPr/>
          </p:nvSpPr>
          <p:spPr bwMode="auto">
            <a:xfrm>
              <a:off x="1148" y="1244"/>
              <a:ext cx="48" cy="48"/>
            </a:xfrm>
            <a:prstGeom prst="ellipse">
              <a:avLst/>
            </a:prstGeom>
            <a:grp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416" name="Oval 31"/>
            <p:cNvSpPr>
              <a:spLocks noChangeArrowheads="1"/>
            </p:cNvSpPr>
            <p:nvPr/>
          </p:nvSpPr>
          <p:spPr bwMode="auto">
            <a:xfrm>
              <a:off x="1148" y="1244"/>
              <a:ext cx="48" cy="48"/>
            </a:xfrm>
            <a:prstGeom prst="ellipse">
              <a:avLst/>
            </a:prstGeom>
            <a:grp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219" name="Line 33"/>
          <p:cNvSpPr>
            <a:spLocks noChangeShapeType="1"/>
          </p:cNvSpPr>
          <p:nvPr/>
        </p:nvSpPr>
        <p:spPr bwMode="auto">
          <a:xfrm flipH="1">
            <a:off x="603250" y="3241675"/>
            <a:ext cx="304800" cy="1588"/>
          </a:xfrm>
          <a:prstGeom prst="line">
            <a:avLst/>
          </a:prstGeom>
          <a:noFill/>
          <a:ln w="9525" cap="rnd">
            <a:solidFill>
              <a:srgbClr val="000000"/>
            </a:solidFill>
            <a:round/>
            <a:headEnd/>
            <a:tailEnd/>
          </a:ln>
        </p:spPr>
        <p:txBody>
          <a:bodyPr/>
          <a:lstStyle/>
          <a:p>
            <a:endParaRPr lang="en-US"/>
          </a:p>
        </p:txBody>
      </p:sp>
      <p:sp>
        <p:nvSpPr>
          <p:cNvPr id="8220" name="Oval 34"/>
          <p:cNvSpPr>
            <a:spLocks noChangeArrowheads="1"/>
          </p:cNvSpPr>
          <p:nvPr/>
        </p:nvSpPr>
        <p:spPr bwMode="auto">
          <a:xfrm>
            <a:off x="541338" y="3194050"/>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221" name="Rectangle 35"/>
          <p:cNvSpPr>
            <a:spLocks noChangeArrowheads="1"/>
          </p:cNvSpPr>
          <p:nvPr/>
        </p:nvSpPr>
        <p:spPr bwMode="auto">
          <a:xfrm>
            <a:off x="328613" y="2906713"/>
            <a:ext cx="558800"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Vbias</a:t>
            </a:r>
            <a:endParaRPr lang="en-US" sz="2400" b="0"/>
          </a:p>
        </p:txBody>
      </p:sp>
      <p:sp>
        <p:nvSpPr>
          <p:cNvPr id="8222" name="Rectangle 36"/>
          <p:cNvSpPr>
            <a:spLocks noChangeArrowheads="1"/>
          </p:cNvSpPr>
          <p:nvPr/>
        </p:nvSpPr>
        <p:spPr bwMode="auto">
          <a:xfrm>
            <a:off x="4591050" y="2921000"/>
            <a:ext cx="55880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Vbias</a:t>
            </a:r>
            <a:endParaRPr lang="en-US" sz="2400" b="0"/>
          </a:p>
        </p:txBody>
      </p:sp>
      <p:sp>
        <p:nvSpPr>
          <p:cNvPr id="8223" name="Line 38"/>
          <p:cNvSpPr>
            <a:spLocks noChangeShapeType="1"/>
          </p:cNvSpPr>
          <p:nvPr/>
        </p:nvSpPr>
        <p:spPr bwMode="auto">
          <a:xfrm>
            <a:off x="7537450" y="1565275"/>
            <a:ext cx="1588" cy="1905000"/>
          </a:xfrm>
          <a:prstGeom prst="line">
            <a:avLst/>
          </a:prstGeom>
          <a:noFill/>
          <a:ln w="9525" cap="rnd">
            <a:solidFill>
              <a:srgbClr val="000000"/>
            </a:solidFill>
            <a:round/>
            <a:headEnd/>
            <a:tailEnd/>
          </a:ln>
        </p:spPr>
        <p:txBody>
          <a:bodyPr/>
          <a:lstStyle/>
          <a:p>
            <a:endParaRPr lang="en-US"/>
          </a:p>
        </p:txBody>
      </p:sp>
      <p:sp>
        <p:nvSpPr>
          <p:cNvPr id="8224" name="Line 39"/>
          <p:cNvSpPr>
            <a:spLocks noChangeShapeType="1"/>
          </p:cNvSpPr>
          <p:nvPr/>
        </p:nvSpPr>
        <p:spPr bwMode="auto">
          <a:xfrm>
            <a:off x="6242050" y="1565275"/>
            <a:ext cx="1588" cy="1905000"/>
          </a:xfrm>
          <a:prstGeom prst="line">
            <a:avLst/>
          </a:prstGeom>
          <a:noFill/>
          <a:ln w="9525" cap="rnd">
            <a:solidFill>
              <a:srgbClr val="000000"/>
            </a:solidFill>
            <a:round/>
            <a:headEnd/>
            <a:tailEnd/>
          </a:ln>
        </p:spPr>
        <p:txBody>
          <a:bodyPr/>
          <a:lstStyle/>
          <a:p>
            <a:endParaRPr lang="en-US"/>
          </a:p>
        </p:txBody>
      </p:sp>
      <p:sp>
        <p:nvSpPr>
          <p:cNvPr id="8225" name="Rectangle 40"/>
          <p:cNvSpPr>
            <a:spLocks noChangeArrowheads="1"/>
          </p:cNvSpPr>
          <p:nvPr/>
        </p:nvSpPr>
        <p:spPr bwMode="auto">
          <a:xfrm>
            <a:off x="5588000" y="2244725"/>
            <a:ext cx="344646" cy="369332"/>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dirty="0" smtClean="0">
                <a:solidFill>
                  <a:srgbClr val="000000"/>
                </a:solidFill>
                <a:latin typeface="Times New Roman" pitchFamily="18" charset="0"/>
              </a:rPr>
              <a:t>P+</a:t>
            </a:r>
            <a:endParaRPr lang="en-US" sz="2400" b="0" dirty="0"/>
          </a:p>
        </p:txBody>
      </p:sp>
      <p:sp>
        <p:nvSpPr>
          <p:cNvPr id="8226" name="Rectangle 41"/>
          <p:cNvSpPr>
            <a:spLocks noChangeArrowheads="1"/>
          </p:cNvSpPr>
          <p:nvPr/>
        </p:nvSpPr>
        <p:spPr bwMode="auto">
          <a:xfrm>
            <a:off x="7823200" y="2209801"/>
            <a:ext cx="482600" cy="369332"/>
          </a:xfrm>
          <a:prstGeom prst="rect">
            <a:avLst/>
          </a:prstGeom>
          <a:noFill/>
          <a:ln w="9525">
            <a:noFill/>
            <a:miter lim="800000"/>
            <a:headEnd/>
            <a:tailEnd/>
          </a:ln>
        </p:spPr>
        <p:txBody>
          <a:bodyPr wrap="square" lIns="0" tIns="0" rIns="0" bIns="0">
            <a:spAutoFit/>
          </a:bodyPr>
          <a:lstStyle/>
          <a:p>
            <a:pPr marL="230188" indent="-230188" eaLnBrk="0" hangingPunct="0">
              <a:spcBef>
                <a:spcPct val="20000"/>
              </a:spcBef>
              <a:buClr>
                <a:schemeClr val="tx1"/>
              </a:buClr>
              <a:buSzPct val="110000"/>
            </a:pPr>
            <a:r>
              <a:rPr lang="en-US" sz="2400" b="0" dirty="0" smtClean="0">
                <a:solidFill>
                  <a:srgbClr val="000000"/>
                </a:solidFill>
                <a:latin typeface="Times New Roman" pitchFamily="18" charset="0"/>
              </a:rPr>
              <a:t>N+</a:t>
            </a:r>
            <a:endParaRPr lang="en-US" sz="2400" b="0" dirty="0"/>
          </a:p>
        </p:txBody>
      </p:sp>
      <p:sp>
        <p:nvSpPr>
          <p:cNvPr id="8227" name="Freeform 42"/>
          <p:cNvSpPr>
            <a:spLocks noEditPoints="1"/>
          </p:cNvSpPr>
          <p:nvPr/>
        </p:nvSpPr>
        <p:spPr bwMode="auto">
          <a:xfrm>
            <a:off x="6007100" y="2060575"/>
            <a:ext cx="1149350" cy="76200"/>
          </a:xfrm>
          <a:custGeom>
            <a:avLst/>
            <a:gdLst>
              <a:gd name="T0" fmla="*/ 1524 w 3016"/>
              <a:gd name="T1" fmla="*/ 7620 h 200"/>
              <a:gd name="T2" fmla="*/ 260662 w 3016"/>
              <a:gd name="T3" fmla="*/ 7620 h 200"/>
              <a:gd name="T4" fmla="*/ 262186 w 3016"/>
              <a:gd name="T5" fmla="*/ 9144 h 200"/>
              <a:gd name="T6" fmla="*/ 260662 w 3016"/>
              <a:gd name="T7" fmla="*/ 10668 h 200"/>
              <a:gd name="T8" fmla="*/ 1524 w 3016"/>
              <a:gd name="T9" fmla="*/ 10668 h 200"/>
              <a:gd name="T10" fmla="*/ 0 w 3016"/>
              <a:gd name="T11" fmla="*/ 9144 h 200"/>
              <a:gd name="T12" fmla="*/ 1524 w 3016"/>
              <a:gd name="T13" fmla="*/ 7620 h 200"/>
              <a:gd name="T14" fmla="*/ 257613 w 3016"/>
              <a:gd name="T15" fmla="*/ 0 h 200"/>
              <a:gd name="T16" fmla="*/ 275905 w 3016"/>
              <a:gd name="T17" fmla="*/ 9144 h 200"/>
              <a:gd name="T18" fmla="*/ 257613 w 3016"/>
              <a:gd name="T19" fmla="*/ 18288 h 200"/>
              <a:gd name="T20" fmla="*/ 257613 w 30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16"/>
              <a:gd name="T34" fmla="*/ 0 h 200"/>
              <a:gd name="T35" fmla="*/ 3016 w 3016"/>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16" h="200">
                <a:moveTo>
                  <a:pt x="16" y="84"/>
                </a:moveTo>
                <a:lnTo>
                  <a:pt x="2850" y="84"/>
                </a:lnTo>
                <a:cubicBezTo>
                  <a:pt x="2859" y="84"/>
                  <a:pt x="2866" y="91"/>
                  <a:pt x="2866" y="100"/>
                </a:cubicBezTo>
                <a:cubicBezTo>
                  <a:pt x="2866" y="110"/>
                  <a:pt x="2859" y="117"/>
                  <a:pt x="2850" y="117"/>
                </a:cubicBezTo>
                <a:lnTo>
                  <a:pt x="16" y="117"/>
                </a:lnTo>
                <a:cubicBezTo>
                  <a:pt x="7" y="117"/>
                  <a:pt x="0" y="110"/>
                  <a:pt x="0" y="100"/>
                </a:cubicBezTo>
                <a:cubicBezTo>
                  <a:pt x="0" y="91"/>
                  <a:pt x="7" y="84"/>
                  <a:pt x="16" y="84"/>
                </a:cubicBezTo>
                <a:close/>
                <a:moveTo>
                  <a:pt x="2816" y="0"/>
                </a:moveTo>
                <a:lnTo>
                  <a:pt x="3016" y="100"/>
                </a:lnTo>
                <a:lnTo>
                  <a:pt x="2816" y="200"/>
                </a:lnTo>
                <a:lnTo>
                  <a:pt x="2816" y="0"/>
                </a:lnTo>
                <a:close/>
              </a:path>
            </a:pathLst>
          </a:custGeom>
          <a:solidFill>
            <a:srgbClr val="000000"/>
          </a:solidFill>
          <a:ln w="1588">
            <a:solidFill>
              <a:srgbClr val="000000"/>
            </a:solidFill>
            <a:bevel/>
            <a:headEnd/>
            <a:tailEnd/>
          </a:ln>
        </p:spPr>
        <p:txBody>
          <a:bodyPr/>
          <a:lstStyle/>
          <a:p>
            <a:endParaRPr lang="en-US"/>
          </a:p>
        </p:txBody>
      </p:sp>
      <p:sp>
        <p:nvSpPr>
          <p:cNvPr id="8229" name="Freeform 44"/>
          <p:cNvSpPr>
            <a:spLocks/>
          </p:cNvSpPr>
          <p:nvPr/>
        </p:nvSpPr>
        <p:spPr bwMode="auto">
          <a:xfrm>
            <a:off x="7080250" y="1870075"/>
            <a:ext cx="381000" cy="381000"/>
          </a:xfrm>
          <a:custGeom>
            <a:avLst/>
            <a:gdLst>
              <a:gd name="T0" fmla="*/ 201612 w 240"/>
              <a:gd name="T1" fmla="*/ 76200 h 240"/>
              <a:gd name="T2" fmla="*/ 171450 w 240"/>
              <a:gd name="T3" fmla="*/ 33338 h 240"/>
              <a:gd name="T4" fmla="*/ 150813 w 240"/>
              <a:gd name="T5" fmla="*/ 112713 h 240"/>
              <a:gd name="T6" fmla="*/ 79375 w 240"/>
              <a:gd name="T7" fmla="*/ 63500 h 240"/>
              <a:gd name="T8" fmla="*/ 95250 w 240"/>
              <a:gd name="T9" fmla="*/ 138113 h 240"/>
              <a:gd name="T10" fmla="*/ 20638 w 240"/>
              <a:gd name="T11" fmla="*/ 146050 h 240"/>
              <a:gd name="T12" fmla="*/ 69850 w 240"/>
              <a:gd name="T13" fmla="*/ 204788 h 240"/>
              <a:gd name="T14" fmla="*/ 0 w 240"/>
              <a:gd name="T15" fmla="*/ 227013 h 240"/>
              <a:gd name="T16" fmla="*/ 58738 w 240"/>
              <a:gd name="T17" fmla="*/ 271463 h 240"/>
              <a:gd name="T18" fmla="*/ 22225 w 240"/>
              <a:gd name="T19" fmla="*/ 314325 h 240"/>
              <a:gd name="T20" fmla="*/ 84138 w 240"/>
              <a:gd name="T21" fmla="*/ 322263 h 240"/>
              <a:gd name="T22" fmla="*/ 87313 w 240"/>
              <a:gd name="T23" fmla="*/ 381000 h 240"/>
              <a:gd name="T24" fmla="*/ 133350 w 240"/>
              <a:gd name="T25" fmla="*/ 320675 h 240"/>
              <a:gd name="T26" fmla="*/ 153988 w 240"/>
              <a:gd name="T27" fmla="*/ 347663 h 240"/>
              <a:gd name="T28" fmla="*/ 174625 w 240"/>
              <a:gd name="T29" fmla="*/ 306388 h 240"/>
              <a:gd name="T30" fmla="*/ 204788 w 240"/>
              <a:gd name="T31" fmla="*/ 333375 h 240"/>
              <a:gd name="T32" fmla="*/ 214313 w 240"/>
              <a:gd name="T33" fmla="*/ 280988 h 240"/>
              <a:gd name="T34" fmla="*/ 263525 w 240"/>
              <a:gd name="T35" fmla="*/ 306388 h 240"/>
              <a:gd name="T36" fmla="*/ 258763 w 240"/>
              <a:gd name="T37" fmla="*/ 254000 h 240"/>
              <a:gd name="T38" fmla="*/ 333375 w 240"/>
              <a:gd name="T39" fmla="*/ 276225 h 240"/>
              <a:gd name="T40" fmla="*/ 288925 w 240"/>
              <a:gd name="T41" fmla="*/ 217488 h 240"/>
              <a:gd name="T42" fmla="*/ 322263 w 240"/>
              <a:gd name="T43" fmla="*/ 200025 h 240"/>
              <a:gd name="T44" fmla="*/ 300038 w 240"/>
              <a:gd name="T45" fmla="*/ 166688 h 240"/>
              <a:gd name="T46" fmla="*/ 381000 w 240"/>
              <a:gd name="T47" fmla="*/ 117475 h 240"/>
              <a:gd name="T48" fmla="*/ 288925 w 240"/>
              <a:gd name="T49" fmla="*/ 115888 h 240"/>
              <a:gd name="T50" fmla="*/ 317500 w 240"/>
              <a:gd name="T51" fmla="*/ 55563 h 240"/>
              <a:gd name="T52" fmla="*/ 255588 w 240"/>
              <a:gd name="T53" fmla="*/ 101600 h 240"/>
              <a:gd name="T54" fmla="*/ 260350 w 240"/>
              <a:gd name="T55" fmla="*/ 0 h 240"/>
              <a:gd name="T56" fmla="*/ 201612 w 240"/>
              <a:gd name="T57" fmla="*/ 76200 h 2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240"/>
              <a:gd name="T89" fmla="*/ 240 w 240"/>
              <a:gd name="T90" fmla="*/ 240 h 2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240">
                <a:moveTo>
                  <a:pt x="127" y="48"/>
                </a:moveTo>
                <a:lnTo>
                  <a:pt x="108" y="21"/>
                </a:lnTo>
                <a:lnTo>
                  <a:pt x="95" y="71"/>
                </a:lnTo>
                <a:lnTo>
                  <a:pt x="50" y="40"/>
                </a:lnTo>
                <a:lnTo>
                  <a:pt x="60" y="87"/>
                </a:lnTo>
                <a:lnTo>
                  <a:pt x="13" y="92"/>
                </a:lnTo>
                <a:lnTo>
                  <a:pt x="44" y="129"/>
                </a:lnTo>
                <a:lnTo>
                  <a:pt x="0" y="143"/>
                </a:lnTo>
                <a:lnTo>
                  <a:pt x="37" y="171"/>
                </a:lnTo>
                <a:lnTo>
                  <a:pt x="14" y="198"/>
                </a:lnTo>
                <a:lnTo>
                  <a:pt x="53" y="203"/>
                </a:lnTo>
                <a:lnTo>
                  <a:pt x="55" y="240"/>
                </a:lnTo>
                <a:lnTo>
                  <a:pt x="84" y="202"/>
                </a:lnTo>
                <a:lnTo>
                  <a:pt x="97" y="219"/>
                </a:lnTo>
                <a:lnTo>
                  <a:pt x="110" y="193"/>
                </a:lnTo>
                <a:lnTo>
                  <a:pt x="129" y="210"/>
                </a:lnTo>
                <a:lnTo>
                  <a:pt x="135" y="177"/>
                </a:lnTo>
                <a:lnTo>
                  <a:pt x="166" y="193"/>
                </a:lnTo>
                <a:lnTo>
                  <a:pt x="163" y="160"/>
                </a:lnTo>
                <a:lnTo>
                  <a:pt x="210" y="174"/>
                </a:lnTo>
                <a:lnTo>
                  <a:pt x="182" y="137"/>
                </a:lnTo>
                <a:lnTo>
                  <a:pt x="203" y="126"/>
                </a:lnTo>
                <a:lnTo>
                  <a:pt x="189" y="105"/>
                </a:lnTo>
                <a:lnTo>
                  <a:pt x="240" y="74"/>
                </a:lnTo>
                <a:lnTo>
                  <a:pt x="182" y="73"/>
                </a:lnTo>
                <a:lnTo>
                  <a:pt x="200" y="35"/>
                </a:lnTo>
                <a:lnTo>
                  <a:pt x="161" y="64"/>
                </a:lnTo>
                <a:lnTo>
                  <a:pt x="164" y="0"/>
                </a:lnTo>
                <a:lnTo>
                  <a:pt x="127" y="48"/>
                </a:lnTo>
                <a:close/>
              </a:path>
            </a:pathLst>
          </a:custGeom>
          <a:noFill/>
          <a:ln w="9525" cap="rnd">
            <a:solidFill>
              <a:srgbClr val="000000"/>
            </a:solidFill>
            <a:round/>
            <a:headEnd/>
            <a:tailEnd/>
          </a:ln>
        </p:spPr>
        <p:txBody>
          <a:bodyPr/>
          <a:lstStyle/>
          <a:p>
            <a:endParaRPr lang="en-US"/>
          </a:p>
        </p:txBody>
      </p:sp>
      <p:sp>
        <p:nvSpPr>
          <p:cNvPr id="8230" name="Freeform 45"/>
          <p:cNvSpPr>
            <a:spLocks/>
          </p:cNvSpPr>
          <p:nvPr/>
        </p:nvSpPr>
        <p:spPr bwMode="auto">
          <a:xfrm>
            <a:off x="6470650" y="2860675"/>
            <a:ext cx="381000" cy="381000"/>
          </a:xfrm>
          <a:custGeom>
            <a:avLst/>
            <a:gdLst>
              <a:gd name="T0" fmla="*/ 201612 w 240"/>
              <a:gd name="T1" fmla="*/ 76200 h 240"/>
              <a:gd name="T2" fmla="*/ 171450 w 240"/>
              <a:gd name="T3" fmla="*/ 33338 h 240"/>
              <a:gd name="T4" fmla="*/ 150813 w 240"/>
              <a:gd name="T5" fmla="*/ 112713 h 240"/>
              <a:gd name="T6" fmla="*/ 79375 w 240"/>
              <a:gd name="T7" fmla="*/ 65088 h 240"/>
              <a:gd name="T8" fmla="*/ 95250 w 240"/>
              <a:gd name="T9" fmla="*/ 138113 h 240"/>
              <a:gd name="T10" fmla="*/ 20638 w 240"/>
              <a:gd name="T11" fmla="*/ 146050 h 240"/>
              <a:gd name="T12" fmla="*/ 69850 w 240"/>
              <a:gd name="T13" fmla="*/ 204788 h 240"/>
              <a:gd name="T14" fmla="*/ 0 w 240"/>
              <a:gd name="T15" fmla="*/ 227013 h 240"/>
              <a:gd name="T16" fmla="*/ 58738 w 240"/>
              <a:gd name="T17" fmla="*/ 271463 h 240"/>
              <a:gd name="T18" fmla="*/ 22225 w 240"/>
              <a:gd name="T19" fmla="*/ 314325 h 240"/>
              <a:gd name="T20" fmla="*/ 84138 w 240"/>
              <a:gd name="T21" fmla="*/ 322263 h 240"/>
              <a:gd name="T22" fmla="*/ 87313 w 240"/>
              <a:gd name="T23" fmla="*/ 381000 h 240"/>
              <a:gd name="T24" fmla="*/ 133350 w 240"/>
              <a:gd name="T25" fmla="*/ 320675 h 240"/>
              <a:gd name="T26" fmla="*/ 153988 w 240"/>
              <a:gd name="T27" fmla="*/ 347663 h 240"/>
              <a:gd name="T28" fmla="*/ 174625 w 240"/>
              <a:gd name="T29" fmla="*/ 306388 h 240"/>
              <a:gd name="T30" fmla="*/ 204788 w 240"/>
              <a:gd name="T31" fmla="*/ 333375 h 240"/>
              <a:gd name="T32" fmla="*/ 214313 w 240"/>
              <a:gd name="T33" fmla="*/ 280988 h 240"/>
              <a:gd name="T34" fmla="*/ 263525 w 240"/>
              <a:gd name="T35" fmla="*/ 306388 h 240"/>
              <a:gd name="T36" fmla="*/ 258763 w 240"/>
              <a:gd name="T37" fmla="*/ 254000 h 240"/>
              <a:gd name="T38" fmla="*/ 333375 w 240"/>
              <a:gd name="T39" fmla="*/ 276225 h 240"/>
              <a:gd name="T40" fmla="*/ 288925 w 240"/>
              <a:gd name="T41" fmla="*/ 217488 h 240"/>
              <a:gd name="T42" fmla="*/ 322263 w 240"/>
              <a:gd name="T43" fmla="*/ 200025 h 240"/>
              <a:gd name="T44" fmla="*/ 300038 w 240"/>
              <a:gd name="T45" fmla="*/ 166688 h 240"/>
              <a:gd name="T46" fmla="*/ 381000 w 240"/>
              <a:gd name="T47" fmla="*/ 117475 h 240"/>
              <a:gd name="T48" fmla="*/ 288925 w 240"/>
              <a:gd name="T49" fmla="*/ 115888 h 240"/>
              <a:gd name="T50" fmla="*/ 317500 w 240"/>
              <a:gd name="T51" fmla="*/ 55563 h 240"/>
              <a:gd name="T52" fmla="*/ 255588 w 240"/>
              <a:gd name="T53" fmla="*/ 103188 h 240"/>
              <a:gd name="T54" fmla="*/ 260350 w 240"/>
              <a:gd name="T55" fmla="*/ 0 h 240"/>
              <a:gd name="T56" fmla="*/ 201612 w 240"/>
              <a:gd name="T57" fmla="*/ 76200 h 2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240"/>
              <a:gd name="T89" fmla="*/ 240 w 240"/>
              <a:gd name="T90" fmla="*/ 240 h 2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240">
                <a:moveTo>
                  <a:pt x="127" y="48"/>
                </a:moveTo>
                <a:lnTo>
                  <a:pt x="108" y="21"/>
                </a:lnTo>
                <a:lnTo>
                  <a:pt x="95" y="71"/>
                </a:lnTo>
                <a:lnTo>
                  <a:pt x="50" y="41"/>
                </a:lnTo>
                <a:lnTo>
                  <a:pt x="60" y="87"/>
                </a:lnTo>
                <a:lnTo>
                  <a:pt x="13" y="92"/>
                </a:lnTo>
                <a:lnTo>
                  <a:pt x="44" y="129"/>
                </a:lnTo>
                <a:lnTo>
                  <a:pt x="0" y="143"/>
                </a:lnTo>
                <a:lnTo>
                  <a:pt x="37" y="171"/>
                </a:lnTo>
                <a:lnTo>
                  <a:pt x="14" y="198"/>
                </a:lnTo>
                <a:lnTo>
                  <a:pt x="53" y="203"/>
                </a:lnTo>
                <a:lnTo>
                  <a:pt x="55" y="240"/>
                </a:lnTo>
                <a:lnTo>
                  <a:pt x="84" y="202"/>
                </a:lnTo>
                <a:lnTo>
                  <a:pt x="97" y="219"/>
                </a:lnTo>
                <a:lnTo>
                  <a:pt x="110" y="193"/>
                </a:lnTo>
                <a:lnTo>
                  <a:pt x="129" y="210"/>
                </a:lnTo>
                <a:lnTo>
                  <a:pt x="135" y="177"/>
                </a:lnTo>
                <a:lnTo>
                  <a:pt x="166" y="193"/>
                </a:lnTo>
                <a:lnTo>
                  <a:pt x="163" y="160"/>
                </a:lnTo>
                <a:lnTo>
                  <a:pt x="210" y="174"/>
                </a:lnTo>
                <a:lnTo>
                  <a:pt x="182" y="137"/>
                </a:lnTo>
                <a:lnTo>
                  <a:pt x="203" y="126"/>
                </a:lnTo>
                <a:lnTo>
                  <a:pt x="189" y="105"/>
                </a:lnTo>
                <a:lnTo>
                  <a:pt x="240" y="74"/>
                </a:lnTo>
                <a:lnTo>
                  <a:pt x="182" y="73"/>
                </a:lnTo>
                <a:lnTo>
                  <a:pt x="200" y="35"/>
                </a:lnTo>
                <a:lnTo>
                  <a:pt x="161" y="65"/>
                </a:lnTo>
                <a:lnTo>
                  <a:pt x="164" y="0"/>
                </a:lnTo>
                <a:lnTo>
                  <a:pt x="127" y="48"/>
                </a:lnTo>
                <a:close/>
              </a:path>
            </a:pathLst>
          </a:custGeom>
          <a:noFill/>
          <a:ln w="9525" cap="rnd">
            <a:solidFill>
              <a:srgbClr val="000000"/>
            </a:solidFill>
            <a:round/>
            <a:headEnd/>
            <a:tailEnd/>
          </a:ln>
        </p:spPr>
        <p:txBody>
          <a:bodyPr/>
          <a:lstStyle/>
          <a:p>
            <a:endParaRPr lang="en-US"/>
          </a:p>
        </p:txBody>
      </p:sp>
      <p:sp>
        <p:nvSpPr>
          <p:cNvPr id="8231" name="Oval 46"/>
          <p:cNvSpPr>
            <a:spLocks noChangeArrowheads="1"/>
          </p:cNvSpPr>
          <p:nvPr/>
        </p:nvSpPr>
        <p:spPr bwMode="auto">
          <a:xfrm>
            <a:off x="6775450" y="2003425"/>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nvGrpSpPr>
          <p:cNvPr id="8232" name="Group 49"/>
          <p:cNvGrpSpPr>
            <a:grpSpLocks/>
          </p:cNvGrpSpPr>
          <p:nvPr/>
        </p:nvGrpSpPr>
        <p:grpSpPr bwMode="auto">
          <a:xfrm>
            <a:off x="6827838" y="2660650"/>
            <a:ext cx="76200" cy="76200"/>
            <a:chOff x="4301" y="1712"/>
            <a:chExt cx="48" cy="48"/>
          </a:xfrm>
        </p:grpSpPr>
        <p:sp>
          <p:nvSpPr>
            <p:cNvPr id="8413" name="Oval 47"/>
            <p:cNvSpPr>
              <a:spLocks noChangeArrowheads="1"/>
            </p:cNvSpPr>
            <p:nvPr/>
          </p:nvSpPr>
          <p:spPr bwMode="auto">
            <a:xfrm>
              <a:off x="4301" y="1712"/>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414" name="Oval 48"/>
            <p:cNvSpPr>
              <a:spLocks noChangeArrowheads="1"/>
            </p:cNvSpPr>
            <p:nvPr/>
          </p:nvSpPr>
          <p:spPr bwMode="auto">
            <a:xfrm>
              <a:off x="4301" y="1712"/>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235" name="Freeform 52"/>
          <p:cNvSpPr>
            <a:spLocks/>
          </p:cNvSpPr>
          <p:nvPr/>
        </p:nvSpPr>
        <p:spPr bwMode="auto">
          <a:xfrm>
            <a:off x="4678363" y="1930400"/>
            <a:ext cx="1387475" cy="458788"/>
          </a:xfrm>
          <a:custGeom>
            <a:avLst/>
            <a:gdLst>
              <a:gd name="T0" fmla="*/ 82550 w 874"/>
              <a:gd name="T1" fmla="*/ 0 h 289"/>
              <a:gd name="T2" fmla="*/ 0 w 874"/>
              <a:gd name="T3" fmla="*/ 458788 h 289"/>
              <a:gd name="T4" fmla="*/ 414338 w 874"/>
              <a:gd name="T5" fmla="*/ 296863 h 289"/>
              <a:gd name="T6" fmla="*/ 395287 w 874"/>
              <a:gd name="T7" fmla="*/ 441325 h 289"/>
              <a:gd name="T8" fmla="*/ 784225 w 874"/>
              <a:gd name="T9" fmla="*/ 285750 h 289"/>
              <a:gd name="T10" fmla="*/ 763587 w 874"/>
              <a:gd name="T11" fmla="*/ 404813 h 289"/>
              <a:gd name="T12" fmla="*/ 1387475 w 874"/>
              <a:gd name="T13" fmla="*/ 152400 h 289"/>
              <a:gd name="T14" fmla="*/ 815975 w 874"/>
              <a:gd name="T15" fmla="*/ 152400 h 289"/>
              <a:gd name="T16" fmla="*/ 831850 w 874"/>
              <a:gd name="T17" fmla="*/ 52388 h 289"/>
              <a:gd name="T18" fmla="*/ 447675 w 874"/>
              <a:gd name="T19" fmla="*/ 109538 h 289"/>
              <a:gd name="T20" fmla="*/ 469900 w 874"/>
              <a:gd name="T21" fmla="*/ 15875 h 289"/>
              <a:gd name="T22" fmla="*/ 82550 w 874"/>
              <a:gd name="T23" fmla="*/ 0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4"/>
              <a:gd name="T37" fmla="*/ 0 h 289"/>
              <a:gd name="T38" fmla="*/ 874 w 874"/>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4" h="289">
                <a:moveTo>
                  <a:pt x="52" y="0"/>
                </a:moveTo>
                <a:lnTo>
                  <a:pt x="0" y="289"/>
                </a:lnTo>
                <a:lnTo>
                  <a:pt x="261" y="187"/>
                </a:lnTo>
                <a:lnTo>
                  <a:pt x="249" y="278"/>
                </a:lnTo>
                <a:lnTo>
                  <a:pt x="494" y="180"/>
                </a:lnTo>
                <a:lnTo>
                  <a:pt x="481" y="255"/>
                </a:lnTo>
                <a:lnTo>
                  <a:pt x="874" y="96"/>
                </a:lnTo>
                <a:lnTo>
                  <a:pt x="514" y="96"/>
                </a:lnTo>
                <a:lnTo>
                  <a:pt x="524" y="33"/>
                </a:lnTo>
                <a:lnTo>
                  <a:pt x="282" y="69"/>
                </a:lnTo>
                <a:lnTo>
                  <a:pt x="296" y="10"/>
                </a:lnTo>
                <a:lnTo>
                  <a:pt x="52" y="0"/>
                </a:lnTo>
                <a:close/>
              </a:path>
            </a:pathLst>
          </a:custGeom>
          <a:noFill/>
          <a:ln w="9525" cap="rnd">
            <a:solidFill>
              <a:srgbClr val="000000"/>
            </a:solidFill>
            <a:round/>
            <a:headEnd/>
            <a:tailEnd/>
          </a:ln>
        </p:spPr>
        <p:txBody>
          <a:bodyPr/>
          <a:lstStyle/>
          <a:p>
            <a:endParaRPr lang="en-US"/>
          </a:p>
        </p:txBody>
      </p:sp>
      <p:sp>
        <p:nvSpPr>
          <p:cNvPr id="8236" name="Line 53"/>
          <p:cNvSpPr>
            <a:spLocks noChangeShapeType="1"/>
          </p:cNvSpPr>
          <p:nvPr/>
        </p:nvSpPr>
        <p:spPr bwMode="auto">
          <a:xfrm flipH="1">
            <a:off x="4865688" y="3227388"/>
            <a:ext cx="304800" cy="1587"/>
          </a:xfrm>
          <a:prstGeom prst="line">
            <a:avLst/>
          </a:prstGeom>
          <a:noFill/>
          <a:ln w="9525" cap="rnd">
            <a:solidFill>
              <a:srgbClr val="000000"/>
            </a:solidFill>
            <a:round/>
            <a:headEnd/>
            <a:tailEnd/>
          </a:ln>
        </p:spPr>
        <p:txBody>
          <a:bodyPr/>
          <a:lstStyle/>
          <a:p>
            <a:endParaRPr lang="en-US"/>
          </a:p>
        </p:txBody>
      </p:sp>
      <p:sp>
        <p:nvSpPr>
          <p:cNvPr id="8237" name="Oval 54"/>
          <p:cNvSpPr>
            <a:spLocks noChangeArrowheads="1"/>
          </p:cNvSpPr>
          <p:nvPr/>
        </p:nvSpPr>
        <p:spPr bwMode="auto">
          <a:xfrm>
            <a:off x="4775200" y="3179763"/>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238" name="Freeform 55"/>
          <p:cNvSpPr>
            <a:spLocks noEditPoints="1"/>
          </p:cNvSpPr>
          <p:nvPr/>
        </p:nvSpPr>
        <p:spPr bwMode="auto">
          <a:xfrm>
            <a:off x="7302500" y="2244725"/>
            <a:ext cx="615950" cy="539750"/>
          </a:xfrm>
          <a:custGeom>
            <a:avLst/>
            <a:gdLst>
              <a:gd name="T0" fmla="*/ 2665 w 1618"/>
              <a:gd name="T1" fmla="*/ 381 h 1418"/>
              <a:gd name="T2" fmla="*/ 137428 w 1618"/>
              <a:gd name="T3" fmla="*/ 118380 h 1418"/>
              <a:gd name="T4" fmla="*/ 137428 w 1618"/>
              <a:gd name="T5" fmla="*/ 120663 h 1418"/>
              <a:gd name="T6" fmla="*/ 135144 w 1618"/>
              <a:gd name="T7" fmla="*/ 120663 h 1418"/>
              <a:gd name="T8" fmla="*/ 761 w 1618"/>
              <a:gd name="T9" fmla="*/ 2664 h 1418"/>
              <a:gd name="T10" fmla="*/ 381 w 1618"/>
              <a:gd name="T11" fmla="*/ 761 h 1418"/>
              <a:gd name="T12" fmla="*/ 2665 w 1618"/>
              <a:gd name="T13" fmla="*/ 381 h 1418"/>
              <a:gd name="T14" fmla="*/ 140092 w 1618"/>
              <a:gd name="T15" fmla="*/ 110767 h 1418"/>
              <a:gd name="T16" fmla="*/ 147706 w 1618"/>
              <a:gd name="T17" fmla="*/ 129418 h 1418"/>
              <a:gd name="T18" fmla="*/ 127911 w 1618"/>
              <a:gd name="T19" fmla="*/ 124470 h 1418"/>
              <a:gd name="T20" fmla="*/ 140092 w 1618"/>
              <a:gd name="T21" fmla="*/ 110767 h 14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8"/>
              <a:gd name="T34" fmla="*/ 0 h 1418"/>
              <a:gd name="T35" fmla="*/ 1618 w 1618"/>
              <a:gd name="T36" fmla="*/ 1418 h 14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8" h="1418">
                <a:moveTo>
                  <a:pt x="29" y="6"/>
                </a:moveTo>
                <a:lnTo>
                  <a:pt x="1504" y="1296"/>
                </a:lnTo>
                <a:cubicBezTo>
                  <a:pt x="1511" y="1302"/>
                  <a:pt x="1512" y="1313"/>
                  <a:pt x="1506" y="1320"/>
                </a:cubicBezTo>
                <a:cubicBezTo>
                  <a:pt x="1500" y="1327"/>
                  <a:pt x="1489" y="1327"/>
                  <a:pt x="1482" y="1321"/>
                </a:cubicBezTo>
                <a:lnTo>
                  <a:pt x="7" y="31"/>
                </a:lnTo>
                <a:cubicBezTo>
                  <a:pt x="1" y="25"/>
                  <a:pt x="0" y="14"/>
                  <a:pt x="6" y="7"/>
                </a:cubicBezTo>
                <a:cubicBezTo>
                  <a:pt x="12" y="1"/>
                  <a:pt x="23" y="0"/>
                  <a:pt x="29" y="6"/>
                </a:cubicBezTo>
                <a:close/>
                <a:moveTo>
                  <a:pt x="1534" y="1212"/>
                </a:moveTo>
                <a:lnTo>
                  <a:pt x="1618" y="1418"/>
                </a:lnTo>
                <a:lnTo>
                  <a:pt x="1402" y="1362"/>
                </a:lnTo>
                <a:lnTo>
                  <a:pt x="1534" y="1212"/>
                </a:lnTo>
                <a:close/>
              </a:path>
            </a:pathLst>
          </a:custGeom>
          <a:solidFill>
            <a:srgbClr val="000000"/>
          </a:solidFill>
          <a:ln w="1588">
            <a:solidFill>
              <a:srgbClr val="000000"/>
            </a:solidFill>
            <a:bevel/>
            <a:headEnd/>
            <a:tailEnd/>
          </a:ln>
        </p:spPr>
        <p:txBody>
          <a:bodyPr/>
          <a:lstStyle/>
          <a:p>
            <a:endParaRPr lang="en-US"/>
          </a:p>
        </p:txBody>
      </p:sp>
      <p:sp>
        <p:nvSpPr>
          <p:cNvPr id="8239" name="Oval 56"/>
          <p:cNvSpPr>
            <a:spLocks noChangeArrowheads="1"/>
          </p:cNvSpPr>
          <p:nvPr/>
        </p:nvSpPr>
        <p:spPr bwMode="auto">
          <a:xfrm>
            <a:off x="7385050" y="2251075"/>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240" name="Freeform 57"/>
          <p:cNvSpPr>
            <a:spLocks noEditPoints="1"/>
          </p:cNvSpPr>
          <p:nvPr/>
        </p:nvSpPr>
        <p:spPr bwMode="auto">
          <a:xfrm>
            <a:off x="6781800" y="3083243"/>
            <a:ext cx="679450" cy="45719"/>
          </a:xfrm>
          <a:custGeom>
            <a:avLst/>
            <a:gdLst>
              <a:gd name="T0" fmla="*/ 1525 w 1616"/>
              <a:gd name="T1" fmla="*/ 9525 h 200"/>
              <a:gd name="T2" fmla="*/ 132643 w 1616"/>
              <a:gd name="T3" fmla="*/ 7620 h 200"/>
              <a:gd name="T4" fmla="*/ 134167 w 1616"/>
              <a:gd name="T5" fmla="*/ 9144 h 200"/>
              <a:gd name="T6" fmla="*/ 132643 w 1616"/>
              <a:gd name="T7" fmla="*/ 10668 h 200"/>
              <a:gd name="T8" fmla="*/ 1525 w 1616"/>
              <a:gd name="T9" fmla="*/ 12573 h 200"/>
              <a:gd name="T10" fmla="*/ 0 w 1616"/>
              <a:gd name="T11" fmla="*/ 11049 h 200"/>
              <a:gd name="T12" fmla="*/ 1525 w 1616"/>
              <a:gd name="T13" fmla="*/ 9525 h 200"/>
              <a:gd name="T14" fmla="*/ 129593 w 1616"/>
              <a:gd name="T15" fmla="*/ 0 h 200"/>
              <a:gd name="T16" fmla="*/ 147889 w 1616"/>
              <a:gd name="T17" fmla="*/ 8763 h 200"/>
              <a:gd name="T18" fmla="*/ 129593 w 1616"/>
              <a:gd name="T19" fmla="*/ 18288 h 200"/>
              <a:gd name="T20" fmla="*/ 129593 w 16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6"/>
              <a:gd name="T34" fmla="*/ 0 h 200"/>
              <a:gd name="T35" fmla="*/ 1616 w 1616"/>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6" h="200">
                <a:moveTo>
                  <a:pt x="16" y="105"/>
                </a:moveTo>
                <a:lnTo>
                  <a:pt x="1450" y="82"/>
                </a:lnTo>
                <a:cubicBezTo>
                  <a:pt x="1459" y="82"/>
                  <a:pt x="1466" y="90"/>
                  <a:pt x="1466" y="99"/>
                </a:cubicBezTo>
                <a:cubicBezTo>
                  <a:pt x="1467" y="108"/>
                  <a:pt x="1459" y="116"/>
                  <a:pt x="1450" y="116"/>
                </a:cubicBezTo>
                <a:lnTo>
                  <a:pt x="17" y="138"/>
                </a:lnTo>
                <a:cubicBezTo>
                  <a:pt x="8" y="138"/>
                  <a:pt x="0" y="131"/>
                  <a:pt x="0" y="122"/>
                </a:cubicBezTo>
                <a:cubicBezTo>
                  <a:pt x="0" y="113"/>
                  <a:pt x="7" y="105"/>
                  <a:pt x="16" y="105"/>
                </a:cubicBezTo>
                <a:close/>
                <a:moveTo>
                  <a:pt x="1415" y="0"/>
                </a:moveTo>
                <a:lnTo>
                  <a:pt x="1616" y="96"/>
                </a:lnTo>
                <a:lnTo>
                  <a:pt x="1418" y="200"/>
                </a:lnTo>
                <a:lnTo>
                  <a:pt x="1415" y="0"/>
                </a:lnTo>
                <a:close/>
              </a:path>
            </a:pathLst>
          </a:custGeom>
          <a:solidFill>
            <a:srgbClr val="000000"/>
          </a:solidFill>
          <a:ln w="19050">
            <a:solidFill>
              <a:srgbClr val="000000"/>
            </a:solidFill>
            <a:bevel/>
            <a:headEnd/>
            <a:tailEnd/>
          </a:ln>
        </p:spPr>
        <p:txBody>
          <a:bodyPr/>
          <a:lstStyle/>
          <a:p>
            <a:endParaRPr lang="en-US"/>
          </a:p>
        </p:txBody>
      </p:sp>
      <p:sp>
        <p:nvSpPr>
          <p:cNvPr id="8242" name="Freeform 59"/>
          <p:cNvSpPr>
            <a:spLocks/>
          </p:cNvSpPr>
          <p:nvPr/>
        </p:nvSpPr>
        <p:spPr bwMode="auto">
          <a:xfrm>
            <a:off x="7385050" y="2936875"/>
            <a:ext cx="228600" cy="304800"/>
          </a:xfrm>
          <a:custGeom>
            <a:avLst/>
            <a:gdLst>
              <a:gd name="T0" fmla="*/ 120650 w 144"/>
              <a:gd name="T1" fmla="*/ 61913 h 192"/>
              <a:gd name="T2" fmla="*/ 103188 w 144"/>
              <a:gd name="T3" fmla="*/ 26988 h 192"/>
              <a:gd name="T4" fmla="*/ 90487 w 144"/>
              <a:gd name="T5" fmla="*/ 90487 h 192"/>
              <a:gd name="T6" fmla="*/ 47625 w 144"/>
              <a:gd name="T7" fmla="*/ 52388 h 192"/>
              <a:gd name="T8" fmla="*/ 57150 w 144"/>
              <a:gd name="T9" fmla="*/ 111125 h 192"/>
              <a:gd name="T10" fmla="*/ 12700 w 144"/>
              <a:gd name="T11" fmla="*/ 117475 h 192"/>
              <a:gd name="T12" fmla="*/ 41275 w 144"/>
              <a:gd name="T13" fmla="*/ 163512 h 192"/>
              <a:gd name="T14" fmla="*/ 0 w 144"/>
              <a:gd name="T15" fmla="*/ 182562 h 192"/>
              <a:gd name="T16" fmla="*/ 34925 w 144"/>
              <a:gd name="T17" fmla="*/ 217488 h 192"/>
              <a:gd name="T18" fmla="*/ 14288 w 144"/>
              <a:gd name="T19" fmla="*/ 252413 h 192"/>
              <a:gd name="T20" fmla="*/ 50800 w 144"/>
              <a:gd name="T21" fmla="*/ 257175 h 192"/>
              <a:gd name="T22" fmla="*/ 52388 w 144"/>
              <a:gd name="T23" fmla="*/ 304800 h 192"/>
              <a:gd name="T24" fmla="*/ 79375 w 144"/>
              <a:gd name="T25" fmla="*/ 255588 h 192"/>
              <a:gd name="T26" fmla="*/ 92075 w 144"/>
              <a:gd name="T27" fmla="*/ 279400 h 192"/>
              <a:gd name="T28" fmla="*/ 104775 w 144"/>
              <a:gd name="T29" fmla="*/ 246063 h 192"/>
              <a:gd name="T30" fmla="*/ 122237 w 144"/>
              <a:gd name="T31" fmla="*/ 266700 h 192"/>
              <a:gd name="T32" fmla="*/ 128587 w 144"/>
              <a:gd name="T33" fmla="*/ 225425 h 192"/>
              <a:gd name="T34" fmla="*/ 158750 w 144"/>
              <a:gd name="T35" fmla="*/ 246063 h 192"/>
              <a:gd name="T36" fmla="*/ 155575 w 144"/>
              <a:gd name="T37" fmla="*/ 203200 h 192"/>
              <a:gd name="T38" fmla="*/ 200025 w 144"/>
              <a:gd name="T39" fmla="*/ 220663 h 192"/>
              <a:gd name="T40" fmla="*/ 173037 w 144"/>
              <a:gd name="T41" fmla="*/ 174625 h 192"/>
              <a:gd name="T42" fmla="*/ 193675 w 144"/>
              <a:gd name="T43" fmla="*/ 160337 h 192"/>
              <a:gd name="T44" fmla="*/ 179387 w 144"/>
              <a:gd name="T45" fmla="*/ 133350 h 192"/>
              <a:gd name="T46" fmla="*/ 228600 w 144"/>
              <a:gd name="T47" fmla="*/ 93662 h 192"/>
              <a:gd name="T48" fmla="*/ 173037 w 144"/>
              <a:gd name="T49" fmla="*/ 92075 h 192"/>
              <a:gd name="T50" fmla="*/ 190500 w 144"/>
              <a:gd name="T51" fmla="*/ 46037 h 192"/>
              <a:gd name="T52" fmla="*/ 153987 w 144"/>
              <a:gd name="T53" fmla="*/ 82550 h 192"/>
              <a:gd name="T54" fmla="*/ 157162 w 144"/>
              <a:gd name="T55" fmla="*/ 0 h 192"/>
              <a:gd name="T56" fmla="*/ 120650 w 144"/>
              <a:gd name="T57" fmla="*/ 61913 h 1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92"/>
              <a:gd name="T89" fmla="*/ 144 w 144"/>
              <a:gd name="T90" fmla="*/ 192 h 1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92">
                <a:moveTo>
                  <a:pt x="76" y="39"/>
                </a:moveTo>
                <a:lnTo>
                  <a:pt x="65" y="17"/>
                </a:lnTo>
                <a:lnTo>
                  <a:pt x="57" y="57"/>
                </a:lnTo>
                <a:lnTo>
                  <a:pt x="30" y="33"/>
                </a:lnTo>
                <a:lnTo>
                  <a:pt x="36" y="70"/>
                </a:lnTo>
                <a:lnTo>
                  <a:pt x="8" y="74"/>
                </a:lnTo>
                <a:lnTo>
                  <a:pt x="26" y="103"/>
                </a:lnTo>
                <a:lnTo>
                  <a:pt x="0" y="115"/>
                </a:lnTo>
                <a:lnTo>
                  <a:pt x="22" y="137"/>
                </a:lnTo>
                <a:lnTo>
                  <a:pt x="9" y="159"/>
                </a:lnTo>
                <a:lnTo>
                  <a:pt x="32" y="162"/>
                </a:lnTo>
                <a:lnTo>
                  <a:pt x="33" y="192"/>
                </a:lnTo>
                <a:lnTo>
                  <a:pt x="50" y="161"/>
                </a:lnTo>
                <a:lnTo>
                  <a:pt x="58" y="176"/>
                </a:lnTo>
                <a:lnTo>
                  <a:pt x="66" y="155"/>
                </a:lnTo>
                <a:lnTo>
                  <a:pt x="77" y="168"/>
                </a:lnTo>
                <a:lnTo>
                  <a:pt x="81" y="142"/>
                </a:lnTo>
                <a:lnTo>
                  <a:pt x="100" y="155"/>
                </a:lnTo>
                <a:lnTo>
                  <a:pt x="98" y="128"/>
                </a:lnTo>
                <a:lnTo>
                  <a:pt x="126" y="139"/>
                </a:lnTo>
                <a:lnTo>
                  <a:pt x="109" y="110"/>
                </a:lnTo>
                <a:lnTo>
                  <a:pt x="122" y="101"/>
                </a:lnTo>
                <a:lnTo>
                  <a:pt x="113" y="84"/>
                </a:lnTo>
                <a:lnTo>
                  <a:pt x="144" y="59"/>
                </a:lnTo>
                <a:lnTo>
                  <a:pt x="109" y="58"/>
                </a:lnTo>
                <a:lnTo>
                  <a:pt x="120" y="29"/>
                </a:lnTo>
                <a:lnTo>
                  <a:pt x="97" y="52"/>
                </a:lnTo>
                <a:lnTo>
                  <a:pt x="99" y="0"/>
                </a:lnTo>
                <a:lnTo>
                  <a:pt x="76" y="39"/>
                </a:lnTo>
                <a:close/>
              </a:path>
            </a:pathLst>
          </a:custGeom>
          <a:noFill/>
          <a:ln w="9525" cap="rnd">
            <a:solidFill>
              <a:srgbClr val="000000"/>
            </a:solidFill>
            <a:round/>
            <a:headEnd/>
            <a:tailEnd/>
          </a:ln>
        </p:spPr>
        <p:txBody>
          <a:bodyPr/>
          <a:lstStyle/>
          <a:p>
            <a:endParaRPr lang="en-US"/>
          </a:p>
        </p:txBody>
      </p:sp>
      <p:sp>
        <p:nvSpPr>
          <p:cNvPr id="8243" name="Freeform 60"/>
          <p:cNvSpPr>
            <a:spLocks noEditPoints="1"/>
          </p:cNvSpPr>
          <p:nvPr/>
        </p:nvSpPr>
        <p:spPr bwMode="auto">
          <a:xfrm>
            <a:off x="6013450" y="2921000"/>
            <a:ext cx="539750" cy="176213"/>
          </a:xfrm>
          <a:custGeom>
            <a:avLst/>
            <a:gdLst>
              <a:gd name="T0" fmla="*/ 127045 w 1419"/>
              <a:gd name="T1" fmla="*/ 42138 h 460"/>
              <a:gd name="T2" fmla="*/ 14074 w 1419"/>
              <a:gd name="T3" fmla="*/ 9577 h 460"/>
              <a:gd name="T4" fmla="*/ 13313 w 1419"/>
              <a:gd name="T5" fmla="*/ 7661 h 460"/>
              <a:gd name="T6" fmla="*/ 15215 w 1419"/>
              <a:gd name="T7" fmla="*/ 6512 h 460"/>
              <a:gd name="T8" fmla="*/ 128186 w 1419"/>
              <a:gd name="T9" fmla="*/ 39456 h 460"/>
              <a:gd name="T10" fmla="*/ 128947 w 1419"/>
              <a:gd name="T11" fmla="*/ 41372 h 460"/>
              <a:gd name="T12" fmla="*/ 127045 w 1419"/>
              <a:gd name="T13" fmla="*/ 42138 h 460"/>
              <a:gd name="T14" fmla="*/ 15215 w 1419"/>
              <a:gd name="T15" fmla="*/ 18004 h 460"/>
              <a:gd name="T16" fmla="*/ 0 w 1419"/>
              <a:gd name="T17" fmla="*/ 3831 h 460"/>
              <a:gd name="T18" fmla="*/ 20160 w 1419"/>
              <a:gd name="T19" fmla="*/ 0 h 460"/>
              <a:gd name="T20" fmla="*/ 15215 w 1419"/>
              <a:gd name="T21" fmla="*/ 18004 h 4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9"/>
              <a:gd name="T34" fmla="*/ 0 h 460"/>
              <a:gd name="T35" fmla="*/ 1419 w 1419"/>
              <a:gd name="T36" fmla="*/ 460 h 4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9" h="460">
                <a:moveTo>
                  <a:pt x="1396" y="457"/>
                </a:moveTo>
                <a:lnTo>
                  <a:pt x="156" y="103"/>
                </a:lnTo>
                <a:cubicBezTo>
                  <a:pt x="147" y="101"/>
                  <a:pt x="142" y="92"/>
                  <a:pt x="145" y="83"/>
                </a:cubicBezTo>
                <a:cubicBezTo>
                  <a:pt x="147" y="74"/>
                  <a:pt x="156" y="69"/>
                  <a:pt x="165" y="71"/>
                </a:cubicBezTo>
                <a:lnTo>
                  <a:pt x="1405" y="425"/>
                </a:lnTo>
                <a:cubicBezTo>
                  <a:pt x="1414" y="428"/>
                  <a:pt x="1419" y="437"/>
                  <a:pt x="1416" y="446"/>
                </a:cubicBezTo>
                <a:cubicBezTo>
                  <a:pt x="1414" y="455"/>
                  <a:pt x="1405" y="460"/>
                  <a:pt x="1396" y="457"/>
                </a:cubicBezTo>
                <a:close/>
                <a:moveTo>
                  <a:pt x="165" y="193"/>
                </a:moveTo>
                <a:lnTo>
                  <a:pt x="0" y="41"/>
                </a:lnTo>
                <a:lnTo>
                  <a:pt x="220" y="0"/>
                </a:lnTo>
                <a:lnTo>
                  <a:pt x="165" y="193"/>
                </a:lnTo>
                <a:close/>
              </a:path>
            </a:pathLst>
          </a:custGeom>
          <a:solidFill>
            <a:srgbClr val="000000"/>
          </a:solidFill>
          <a:ln w="1588">
            <a:solidFill>
              <a:srgbClr val="000000"/>
            </a:solidFill>
            <a:bevel/>
            <a:headEnd/>
            <a:tailEnd/>
          </a:ln>
        </p:spPr>
        <p:txBody>
          <a:bodyPr/>
          <a:lstStyle/>
          <a:p>
            <a:endParaRPr lang="en-US"/>
          </a:p>
        </p:txBody>
      </p:sp>
      <p:grpSp>
        <p:nvGrpSpPr>
          <p:cNvPr id="8244" name="Group 63"/>
          <p:cNvGrpSpPr>
            <a:grpSpLocks/>
          </p:cNvGrpSpPr>
          <p:nvPr/>
        </p:nvGrpSpPr>
        <p:grpSpPr bwMode="auto">
          <a:xfrm>
            <a:off x="6151563" y="2917825"/>
            <a:ext cx="76200" cy="76200"/>
            <a:chOff x="3875" y="1832"/>
            <a:chExt cx="48" cy="48"/>
          </a:xfrm>
        </p:grpSpPr>
        <p:sp>
          <p:nvSpPr>
            <p:cNvPr id="8411" name="Oval 61"/>
            <p:cNvSpPr>
              <a:spLocks noChangeArrowheads="1"/>
            </p:cNvSpPr>
            <p:nvPr/>
          </p:nvSpPr>
          <p:spPr bwMode="auto">
            <a:xfrm>
              <a:off x="3875" y="1832"/>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412" name="Oval 62"/>
            <p:cNvSpPr>
              <a:spLocks noChangeArrowheads="1"/>
            </p:cNvSpPr>
            <p:nvPr/>
          </p:nvSpPr>
          <p:spPr bwMode="auto">
            <a:xfrm>
              <a:off x="3875" y="1832"/>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245" name="Freeform 64"/>
          <p:cNvSpPr>
            <a:spLocks noEditPoints="1"/>
          </p:cNvSpPr>
          <p:nvPr/>
        </p:nvSpPr>
        <p:spPr bwMode="auto">
          <a:xfrm>
            <a:off x="6089650" y="3082925"/>
            <a:ext cx="1301750" cy="331788"/>
          </a:xfrm>
          <a:custGeom>
            <a:avLst/>
            <a:gdLst>
              <a:gd name="T0" fmla="*/ 310684 w 3419"/>
              <a:gd name="T1" fmla="*/ 3051 h 870"/>
              <a:gd name="T2" fmla="*/ 15230 w 3419"/>
              <a:gd name="T3" fmla="*/ 72841 h 870"/>
              <a:gd name="T4" fmla="*/ 13326 w 3419"/>
              <a:gd name="T5" fmla="*/ 71697 h 870"/>
              <a:gd name="T6" fmla="*/ 14468 w 3419"/>
              <a:gd name="T7" fmla="*/ 70171 h 870"/>
              <a:gd name="T8" fmla="*/ 310303 w 3419"/>
              <a:gd name="T9" fmla="*/ 0 h 870"/>
              <a:gd name="T10" fmla="*/ 312207 w 3419"/>
              <a:gd name="T11" fmla="*/ 1525 h 870"/>
              <a:gd name="T12" fmla="*/ 310684 w 3419"/>
              <a:gd name="T13" fmla="*/ 3051 h 870"/>
              <a:gd name="T14" fmla="*/ 19798 w 3419"/>
              <a:gd name="T15" fmla="*/ 79705 h 870"/>
              <a:gd name="T16" fmla="*/ 0 w 3419"/>
              <a:gd name="T17" fmla="*/ 75129 h 870"/>
              <a:gd name="T18" fmla="*/ 15610 w 3419"/>
              <a:gd name="T19" fmla="*/ 61781 h 870"/>
              <a:gd name="T20" fmla="*/ 19798 w 3419"/>
              <a:gd name="T21" fmla="*/ 79705 h 8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19"/>
              <a:gd name="T34" fmla="*/ 0 h 870"/>
              <a:gd name="T35" fmla="*/ 3419 w 3419"/>
              <a:gd name="T36" fmla="*/ 870 h 8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19" h="870">
                <a:moveTo>
                  <a:pt x="3404" y="35"/>
                </a:moveTo>
                <a:lnTo>
                  <a:pt x="167" y="797"/>
                </a:lnTo>
                <a:cubicBezTo>
                  <a:pt x="158" y="799"/>
                  <a:pt x="149" y="793"/>
                  <a:pt x="146" y="784"/>
                </a:cubicBezTo>
                <a:cubicBezTo>
                  <a:pt x="144" y="775"/>
                  <a:pt x="150" y="766"/>
                  <a:pt x="159" y="764"/>
                </a:cubicBezTo>
                <a:lnTo>
                  <a:pt x="3397" y="2"/>
                </a:lnTo>
                <a:cubicBezTo>
                  <a:pt x="3406" y="0"/>
                  <a:pt x="3415" y="6"/>
                  <a:pt x="3417" y="15"/>
                </a:cubicBezTo>
                <a:cubicBezTo>
                  <a:pt x="3419" y="24"/>
                  <a:pt x="3413" y="33"/>
                  <a:pt x="3404" y="35"/>
                </a:cubicBezTo>
                <a:close/>
                <a:moveTo>
                  <a:pt x="218" y="870"/>
                </a:moveTo>
                <a:lnTo>
                  <a:pt x="0" y="818"/>
                </a:lnTo>
                <a:lnTo>
                  <a:pt x="172" y="675"/>
                </a:lnTo>
                <a:lnTo>
                  <a:pt x="218" y="870"/>
                </a:lnTo>
                <a:close/>
              </a:path>
            </a:pathLst>
          </a:custGeom>
          <a:solidFill>
            <a:srgbClr val="000000"/>
          </a:solidFill>
          <a:ln w="1588">
            <a:solidFill>
              <a:srgbClr val="000000"/>
            </a:solidFill>
            <a:bevel/>
            <a:headEnd/>
            <a:tailEnd/>
          </a:ln>
        </p:spPr>
        <p:txBody>
          <a:bodyPr/>
          <a:lstStyle/>
          <a:p>
            <a:endParaRPr lang="en-US"/>
          </a:p>
        </p:txBody>
      </p:sp>
      <p:grpSp>
        <p:nvGrpSpPr>
          <p:cNvPr id="8246" name="Group 67"/>
          <p:cNvGrpSpPr>
            <a:grpSpLocks/>
          </p:cNvGrpSpPr>
          <p:nvPr/>
        </p:nvGrpSpPr>
        <p:grpSpPr bwMode="auto">
          <a:xfrm>
            <a:off x="6781800" y="3162300"/>
            <a:ext cx="76200" cy="76200"/>
            <a:chOff x="3971" y="2039"/>
            <a:chExt cx="48" cy="48"/>
          </a:xfrm>
        </p:grpSpPr>
        <p:sp>
          <p:nvSpPr>
            <p:cNvPr id="8409" name="Oval 65"/>
            <p:cNvSpPr>
              <a:spLocks noChangeArrowheads="1"/>
            </p:cNvSpPr>
            <p:nvPr/>
          </p:nvSpPr>
          <p:spPr bwMode="auto">
            <a:xfrm>
              <a:off x="3971" y="2039"/>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410" name="Oval 66"/>
            <p:cNvSpPr>
              <a:spLocks noChangeArrowheads="1"/>
            </p:cNvSpPr>
            <p:nvPr/>
          </p:nvSpPr>
          <p:spPr bwMode="auto">
            <a:xfrm>
              <a:off x="3971" y="2039"/>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252" name="Oval 73"/>
          <p:cNvSpPr>
            <a:spLocks noChangeArrowheads="1"/>
          </p:cNvSpPr>
          <p:nvPr/>
        </p:nvSpPr>
        <p:spPr bwMode="auto">
          <a:xfrm>
            <a:off x="7580313" y="2889250"/>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nvGrpSpPr>
          <p:cNvPr id="8255" name="Group 80"/>
          <p:cNvGrpSpPr>
            <a:grpSpLocks/>
          </p:cNvGrpSpPr>
          <p:nvPr/>
        </p:nvGrpSpPr>
        <p:grpSpPr bwMode="auto">
          <a:xfrm>
            <a:off x="6096000" y="1998663"/>
            <a:ext cx="76200" cy="76200"/>
            <a:chOff x="3866" y="1259"/>
            <a:chExt cx="48" cy="48"/>
          </a:xfrm>
        </p:grpSpPr>
        <p:sp>
          <p:nvSpPr>
            <p:cNvPr id="8405" name="Oval 78"/>
            <p:cNvSpPr>
              <a:spLocks noChangeArrowheads="1"/>
            </p:cNvSpPr>
            <p:nvPr/>
          </p:nvSpPr>
          <p:spPr bwMode="auto">
            <a:xfrm>
              <a:off x="3866" y="1259"/>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406" name="Oval 79"/>
            <p:cNvSpPr>
              <a:spLocks noChangeArrowheads="1"/>
            </p:cNvSpPr>
            <p:nvPr/>
          </p:nvSpPr>
          <p:spPr bwMode="auto">
            <a:xfrm>
              <a:off x="3866" y="1259"/>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257" name="Rectangle 82"/>
          <p:cNvSpPr>
            <a:spLocks noChangeArrowheads="1"/>
          </p:cNvSpPr>
          <p:nvPr/>
        </p:nvSpPr>
        <p:spPr bwMode="auto">
          <a:xfrm>
            <a:off x="5175250" y="1565275"/>
            <a:ext cx="3276600" cy="2001838"/>
          </a:xfrm>
          <a:prstGeom prst="rect">
            <a:avLst/>
          </a:prstGeom>
          <a:noFill/>
          <a:ln w="9525" cap="rnd">
            <a:solidFill>
              <a:srgbClr val="000000"/>
            </a:solidFill>
            <a:miter lim="800000"/>
            <a:headEnd/>
            <a:tailEnd/>
          </a:ln>
        </p:spPr>
        <p:txBody>
          <a:bodyPr/>
          <a:lstStyle/>
          <a:p>
            <a:pPr eaLnBrk="0" hangingPunct="0">
              <a:spcBef>
                <a:spcPct val="20000"/>
              </a:spcBef>
              <a:buClr>
                <a:schemeClr val="tx1"/>
              </a:buClr>
              <a:buSzPct val="110000"/>
            </a:pPr>
            <a:endParaRPr lang="en-US" sz="2400" b="0"/>
          </a:p>
        </p:txBody>
      </p:sp>
      <p:sp>
        <p:nvSpPr>
          <p:cNvPr id="8258" name="Line 83"/>
          <p:cNvSpPr>
            <a:spLocks noChangeShapeType="1"/>
          </p:cNvSpPr>
          <p:nvPr/>
        </p:nvSpPr>
        <p:spPr bwMode="auto">
          <a:xfrm>
            <a:off x="7537450" y="1565275"/>
            <a:ext cx="1588" cy="1905000"/>
          </a:xfrm>
          <a:prstGeom prst="line">
            <a:avLst/>
          </a:prstGeom>
          <a:noFill/>
          <a:ln w="9525" cap="rnd">
            <a:solidFill>
              <a:srgbClr val="000000"/>
            </a:solidFill>
            <a:round/>
            <a:headEnd/>
            <a:tailEnd/>
          </a:ln>
        </p:spPr>
        <p:txBody>
          <a:bodyPr/>
          <a:lstStyle/>
          <a:p>
            <a:endParaRPr lang="en-US"/>
          </a:p>
        </p:txBody>
      </p:sp>
      <p:sp>
        <p:nvSpPr>
          <p:cNvPr id="8262" name="Freeform 87"/>
          <p:cNvSpPr>
            <a:spLocks noEditPoints="1"/>
          </p:cNvSpPr>
          <p:nvPr/>
        </p:nvSpPr>
        <p:spPr bwMode="auto">
          <a:xfrm>
            <a:off x="6007100" y="2060575"/>
            <a:ext cx="1149350" cy="76200"/>
          </a:xfrm>
          <a:custGeom>
            <a:avLst/>
            <a:gdLst>
              <a:gd name="T0" fmla="*/ 1524 w 3016"/>
              <a:gd name="T1" fmla="*/ 7620 h 200"/>
              <a:gd name="T2" fmla="*/ 260662 w 3016"/>
              <a:gd name="T3" fmla="*/ 7620 h 200"/>
              <a:gd name="T4" fmla="*/ 262186 w 3016"/>
              <a:gd name="T5" fmla="*/ 9144 h 200"/>
              <a:gd name="T6" fmla="*/ 260662 w 3016"/>
              <a:gd name="T7" fmla="*/ 10668 h 200"/>
              <a:gd name="T8" fmla="*/ 1524 w 3016"/>
              <a:gd name="T9" fmla="*/ 10668 h 200"/>
              <a:gd name="T10" fmla="*/ 0 w 3016"/>
              <a:gd name="T11" fmla="*/ 9144 h 200"/>
              <a:gd name="T12" fmla="*/ 1524 w 3016"/>
              <a:gd name="T13" fmla="*/ 7620 h 200"/>
              <a:gd name="T14" fmla="*/ 257613 w 3016"/>
              <a:gd name="T15" fmla="*/ 0 h 200"/>
              <a:gd name="T16" fmla="*/ 275905 w 3016"/>
              <a:gd name="T17" fmla="*/ 9144 h 200"/>
              <a:gd name="T18" fmla="*/ 257613 w 3016"/>
              <a:gd name="T19" fmla="*/ 18288 h 200"/>
              <a:gd name="T20" fmla="*/ 257613 w 30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16"/>
              <a:gd name="T34" fmla="*/ 0 h 200"/>
              <a:gd name="T35" fmla="*/ 3016 w 3016"/>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16" h="200">
                <a:moveTo>
                  <a:pt x="16" y="84"/>
                </a:moveTo>
                <a:lnTo>
                  <a:pt x="2850" y="84"/>
                </a:lnTo>
                <a:cubicBezTo>
                  <a:pt x="2859" y="84"/>
                  <a:pt x="2866" y="91"/>
                  <a:pt x="2866" y="100"/>
                </a:cubicBezTo>
                <a:cubicBezTo>
                  <a:pt x="2866" y="110"/>
                  <a:pt x="2859" y="117"/>
                  <a:pt x="2850" y="117"/>
                </a:cubicBezTo>
                <a:lnTo>
                  <a:pt x="16" y="117"/>
                </a:lnTo>
                <a:cubicBezTo>
                  <a:pt x="7" y="117"/>
                  <a:pt x="0" y="110"/>
                  <a:pt x="0" y="100"/>
                </a:cubicBezTo>
                <a:cubicBezTo>
                  <a:pt x="0" y="91"/>
                  <a:pt x="7" y="84"/>
                  <a:pt x="16" y="84"/>
                </a:cubicBezTo>
                <a:close/>
                <a:moveTo>
                  <a:pt x="2816" y="0"/>
                </a:moveTo>
                <a:lnTo>
                  <a:pt x="3016" y="100"/>
                </a:lnTo>
                <a:lnTo>
                  <a:pt x="2816" y="200"/>
                </a:lnTo>
                <a:lnTo>
                  <a:pt x="2816" y="0"/>
                </a:lnTo>
                <a:close/>
              </a:path>
            </a:pathLst>
          </a:custGeom>
          <a:solidFill>
            <a:srgbClr val="000000"/>
          </a:solidFill>
          <a:ln w="1588">
            <a:solidFill>
              <a:srgbClr val="000000"/>
            </a:solidFill>
            <a:bevel/>
            <a:headEnd/>
            <a:tailEnd/>
          </a:ln>
        </p:spPr>
        <p:txBody>
          <a:bodyPr/>
          <a:lstStyle/>
          <a:p>
            <a:endParaRPr lang="en-US"/>
          </a:p>
        </p:txBody>
      </p:sp>
      <p:sp>
        <p:nvSpPr>
          <p:cNvPr id="8263" name="Freeform 88"/>
          <p:cNvSpPr>
            <a:spLocks noEditPoints="1"/>
          </p:cNvSpPr>
          <p:nvPr/>
        </p:nvSpPr>
        <p:spPr bwMode="auto">
          <a:xfrm>
            <a:off x="6708775" y="2139950"/>
            <a:ext cx="541338" cy="920750"/>
          </a:xfrm>
          <a:custGeom>
            <a:avLst/>
            <a:gdLst>
              <a:gd name="T0" fmla="*/ 129616 w 1420"/>
              <a:gd name="T1" fmla="*/ 2664 h 2419"/>
              <a:gd name="T2" fmla="*/ 9149 w 1420"/>
              <a:gd name="T3" fmla="*/ 208587 h 2419"/>
              <a:gd name="T4" fmla="*/ 6862 w 1420"/>
              <a:gd name="T5" fmla="*/ 208967 h 2419"/>
              <a:gd name="T6" fmla="*/ 6481 w 1420"/>
              <a:gd name="T7" fmla="*/ 207064 h 2419"/>
              <a:gd name="T8" fmla="*/ 126948 w 1420"/>
              <a:gd name="T9" fmla="*/ 1142 h 2419"/>
              <a:gd name="T10" fmla="*/ 128854 w 1420"/>
              <a:gd name="T11" fmla="*/ 381 h 2419"/>
              <a:gd name="T12" fmla="*/ 129616 w 1420"/>
              <a:gd name="T13" fmla="*/ 2664 h 2419"/>
              <a:gd name="T14" fmla="*/ 17155 w 1420"/>
              <a:gd name="T15" fmla="*/ 209729 h 2419"/>
              <a:gd name="T16" fmla="*/ 0 w 1420"/>
              <a:gd name="T17" fmla="*/ 220767 h 2419"/>
              <a:gd name="T18" fmla="*/ 1525 w 1420"/>
              <a:gd name="T19" fmla="*/ 200593 h 2419"/>
              <a:gd name="T20" fmla="*/ 17155 w 1420"/>
              <a:gd name="T21" fmla="*/ 209729 h 24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0"/>
              <a:gd name="T34" fmla="*/ 0 h 2419"/>
              <a:gd name="T35" fmla="*/ 1420 w 1420"/>
              <a:gd name="T36" fmla="*/ 2419 h 24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0" h="2419">
                <a:moveTo>
                  <a:pt x="1415" y="28"/>
                </a:moveTo>
                <a:lnTo>
                  <a:pt x="99" y="2284"/>
                </a:lnTo>
                <a:cubicBezTo>
                  <a:pt x="94" y="2292"/>
                  <a:pt x="84" y="2295"/>
                  <a:pt x="76" y="2290"/>
                </a:cubicBezTo>
                <a:cubicBezTo>
                  <a:pt x="68" y="2285"/>
                  <a:pt x="65" y="2275"/>
                  <a:pt x="70" y="2267"/>
                </a:cubicBezTo>
                <a:lnTo>
                  <a:pt x="1386" y="11"/>
                </a:lnTo>
                <a:cubicBezTo>
                  <a:pt x="1391" y="3"/>
                  <a:pt x="1401" y="0"/>
                  <a:pt x="1409" y="5"/>
                </a:cubicBezTo>
                <a:cubicBezTo>
                  <a:pt x="1417" y="10"/>
                  <a:pt x="1420" y="20"/>
                  <a:pt x="1415" y="28"/>
                </a:cubicBezTo>
                <a:close/>
                <a:moveTo>
                  <a:pt x="188" y="2297"/>
                </a:moveTo>
                <a:lnTo>
                  <a:pt x="0" y="2419"/>
                </a:lnTo>
                <a:lnTo>
                  <a:pt x="15" y="2196"/>
                </a:lnTo>
                <a:lnTo>
                  <a:pt x="188" y="2297"/>
                </a:lnTo>
                <a:close/>
              </a:path>
            </a:pathLst>
          </a:custGeom>
          <a:solidFill>
            <a:srgbClr val="000000"/>
          </a:solidFill>
          <a:ln w="1588">
            <a:solidFill>
              <a:srgbClr val="000000"/>
            </a:solidFill>
            <a:bevel/>
            <a:headEnd/>
            <a:tailEnd/>
          </a:ln>
        </p:spPr>
        <p:txBody>
          <a:bodyPr/>
          <a:lstStyle/>
          <a:p>
            <a:endParaRPr lang="en-US"/>
          </a:p>
        </p:txBody>
      </p:sp>
      <p:sp>
        <p:nvSpPr>
          <p:cNvPr id="8264" name="Freeform 89"/>
          <p:cNvSpPr>
            <a:spLocks/>
          </p:cNvSpPr>
          <p:nvPr/>
        </p:nvSpPr>
        <p:spPr bwMode="auto">
          <a:xfrm>
            <a:off x="7080250" y="1870075"/>
            <a:ext cx="381000" cy="381000"/>
          </a:xfrm>
          <a:custGeom>
            <a:avLst/>
            <a:gdLst>
              <a:gd name="T0" fmla="*/ 201612 w 240"/>
              <a:gd name="T1" fmla="*/ 76200 h 240"/>
              <a:gd name="T2" fmla="*/ 171450 w 240"/>
              <a:gd name="T3" fmla="*/ 33338 h 240"/>
              <a:gd name="T4" fmla="*/ 150813 w 240"/>
              <a:gd name="T5" fmla="*/ 112713 h 240"/>
              <a:gd name="T6" fmla="*/ 79375 w 240"/>
              <a:gd name="T7" fmla="*/ 63500 h 240"/>
              <a:gd name="T8" fmla="*/ 95250 w 240"/>
              <a:gd name="T9" fmla="*/ 138113 h 240"/>
              <a:gd name="T10" fmla="*/ 20638 w 240"/>
              <a:gd name="T11" fmla="*/ 146050 h 240"/>
              <a:gd name="T12" fmla="*/ 69850 w 240"/>
              <a:gd name="T13" fmla="*/ 204788 h 240"/>
              <a:gd name="T14" fmla="*/ 0 w 240"/>
              <a:gd name="T15" fmla="*/ 227013 h 240"/>
              <a:gd name="T16" fmla="*/ 58738 w 240"/>
              <a:gd name="T17" fmla="*/ 271463 h 240"/>
              <a:gd name="T18" fmla="*/ 22225 w 240"/>
              <a:gd name="T19" fmla="*/ 314325 h 240"/>
              <a:gd name="T20" fmla="*/ 84138 w 240"/>
              <a:gd name="T21" fmla="*/ 322263 h 240"/>
              <a:gd name="T22" fmla="*/ 87313 w 240"/>
              <a:gd name="T23" fmla="*/ 381000 h 240"/>
              <a:gd name="T24" fmla="*/ 133350 w 240"/>
              <a:gd name="T25" fmla="*/ 320675 h 240"/>
              <a:gd name="T26" fmla="*/ 153988 w 240"/>
              <a:gd name="T27" fmla="*/ 347663 h 240"/>
              <a:gd name="T28" fmla="*/ 174625 w 240"/>
              <a:gd name="T29" fmla="*/ 306388 h 240"/>
              <a:gd name="T30" fmla="*/ 204788 w 240"/>
              <a:gd name="T31" fmla="*/ 333375 h 240"/>
              <a:gd name="T32" fmla="*/ 214313 w 240"/>
              <a:gd name="T33" fmla="*/ 280988 h 240"/>
              <a:gd name="T34" fmla="*/ 263525 w 240"/>
              <a:gd name="T35" fmla="*/ 306388 h 240"/>
              <a:gd name="T36" fmla="*/ 258763 w 240"/>
              <a:gd name="T37" fmla="*/ 254000 h 240"/>
              <a:gd name="T38" fmla="*/ 333375 w 240"/>
              <a:gd name="T39" fmla="*/ 276225 h 240"/>
              <a:gd name="T40" fmla="*/ 288925 w 240"/>
              <a:gd name="T41" fmla="*/ 217488 h 240"/>
              <a:gd name="T42" fmla="*/ 322263 w 240"/>
              <a:gd name="T43" fmla="*/ 200025 h 240"/>
              <a:gd name="T44" fmla="*/ 300038 w 240"/>
              <a:gd name="T45" fmla="*/ 166688 h 240"/>
              <a:gd name="T46" fmla="*/ 381000 w 240"/>
              <a:gd name="T47" fmla="*/ 117475 h 240"/>
              <a:gd name="T48" fmla="*/ 288925 w 240"/>
              <a:gd name="T49" fmla="*/ 115888 h 240"/>
              <a:gd name="T50" fmla="*/ 317500 w 240"/>
              <a:gd name="T51" fmla="*/ 55563 h 240"/>
              <a:gd name="T52" fmla="*/ 255588 w 240"/>
              <a:gd name="T53" fmla="*/ 101600 h 240"/>
              <a:gd name="T54" fmla="*/ 260350 w 240"/>
              <a:gd name="T55" fmla="*/ 0 h 240"/>
              <a:gd name="T56" fmla="*/ 201612 w 240"/>
              <a:gd name="T57" fmla="*/ 76200 h 2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240"/>
              <a:gd name="T89" fmla="*/ 240 w 240"/>
              <a:gd name="T90" fmla="*/ 240 h 2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240">
                <a:moveTo>
                  <a:pt x="127" y="48"/>
                </a:moveTo>
                <a:lnTo>
                  <a:pt x="108" y="21"/>
                </a:lnTo>
                <a:lnTo>
                  <a:pt x="95" y="71"/>
                </a:lnTo>
                <a:lnTo>
                  <a:pt x="50" y="40"/>
                </a:lnTo>
                <a:lnTo>
                  <a:pt x="60" y="87"/>
                </a:lnTo>
                <a:lnTo>
                  <a:pt x="13" y="92"/>
                </a:lnTo>
                <a:lnTo>
                  <a:pt x="44" y="129"/>
                </a:lnTo>
                <a:lnTo>
                  <a:pt x="0" y="143"/>
                </a:lnTo>
                <a:lnTo>
                  <a:pt x="37" y="171"/>
                </a:lnTo>
                <a:lnTo>
                  <a:pt x="14" y="198"/>
                </a:lnTo>
                <a:lnTo>
                  <a:pt x="53" y="203"/>
                </a:lnTo>
                <a:lnTo>
                  <a:pt x="55" y="240"/>
                </a:lnTo>
                <a:lnTo>
                  <a:pt x="84" y="202"/>
                </a:lnTo>
                <a:lnTo>
                  <a:pt x="97" y="219"/>
                </a:lnTo>
                <a:lnTo>
                  <a:pt x="110" y="193"/>
                </a:lnTo>
                <a:lnTo>
                  <a:pt x="129" y="210"/>
                </a:lnTo>
                <a:lnTo>
                  <a:pt x="135" y="177"/>
                </a:lnTo>
                <a:lnTo>
                  <a:pt x="166" y="193"/>
                </a:lnTo>
                <a:lnTo>
                  <a:pt x="163" y="160"/>
                </a:lnTo>
                <a:lnTo>
                  <a:pt x="210" y="174"/>
                </a:lnTo>
                <a:lnTo>
                  <a:pt x="182" y="137"/>
                </a:lnTo>
                <a:lnTo>
                  <a:pt x="203" y="126"/>
                </a:lnTo>
                <a:lnTo>
                  <a:pt x="189" y="105"/>
                </a:lnTo>
                <a:lnTo>
                  <a:pt x="240" y="74"/>
                </a:lnTo>
                <a:lnTo>
                  <a:pt x="182" y="73"/>
                </a:lnTo>
                <a:lnTo>
                  <a:pt x="200" y="35"/>
                </a:lnTo>
                <a:lnTo>
                  <a:pt x="161" y="64"/>
                </a:lnTo>
                <a:lnTo>
                  <a:pt x="164" y="0"/>
                </a:lnTo>
                <a:lnTo>
                  <a:pt x="127" y="48"/>
                </a:lnTo>
                <a:close/>
              </a:path>
            </a:pathLst>
          </a:custGeom>
          <a:noFill/>
          <a:ln w="9525" cap="rnd">
            <a:solidFill>
              <a:srgbClr val="000000"/>
            </a:solidFill>
            <a:round/>
            <a:headEnd/>
            <a:tailEnd/>
          </a:ln>
        </p:spPr>
        <p:txBody>
          <a:bodyPr/>
          <a:lstStyle/>
          <a:p>
            <a:endParaRPr lang="en-US"/>
          </a:p>
        </p:txBody>
      </p:sp>
      <p:sp>
        <p:nvSpPr>
          <p:cNvPr id="8265" name="Freeform 90"/>
          <p:cNvSpPr>
            <a:spLocks/>
          </p:cNvSpPr>
          <p:nvPr/>
        </p:nvSpPr>
        <p:spPr bwMode="auto">
          <a:xfrm>
            <a:off x="6470650" y="2860675"/>
            <a:ext cx="381000" cy="381000"/>
          </a:xfrm>
          <a:custGeom>
            <a:avLst/>
            <a:gdLst>
              <a:gd name="T0" fmla="*/ 201612 w 240"/>
              <a:gd name="T1" fmla="*/ 76200 h 240"/>
              <a:gd name="T2" fmla="*/ 171450 w 240"/>
              <a:gd name="T3" fmla="*/ 33338 h 240"/>
              <a:gd name="T4" fmla="*/ 150813 w 240"/>
              <a:gd name="T5" fmla="*/ 112713 h 240"/>
              <a:gd name="T6" fmla="*/ 79375 w 240"/>
              <a:gd name="T7" fmla="*/ 65088 h 240"/>
              <a:gd name="T8" fmla="*/ 95250 w 240"/>
              <a:gd name="T9" fmla="*/ 138113 h 240"/>
              <a:gd name="T10" fmla="*/ 20638 w 240"/>
              <a:gd name="T11" fmla="*/ 146050 h 240"/>
              <a:gd name="T12" fmla="*/ 69850 w 240"/>
              <a:gd name="T13" fmla="*/ 204788 h 240"/>
              <a:gd name="T14" fmla="*/ 0 w 240"/>
              <a:gd name="T15" fmla="*/ 227013 h 240"/>
              <a:gd name="T16" fmla="*/ 58738 w 240"/>
              <a:gd name="T17" fmla="*/ 271463 h 240"/>
              <a:gd name="T18" fmla="*/ 22225 w 240"/>
              <a:gd name="T19" fmla="*/ 314325 h 240"/>
              <a:gd name="T20" fmla="*/ 84138 w 240"/>
              <a:gd name="T21" fmla="*/ 322263 h 240"/>
              <a:gd name="T22" fmla="*/ 87313 w 240"/>
              <a:gd name="T23" fmla="*/ 381000 h 240"/>
              <a:gd name="T24" fmla="*/ 133350 w 240"/>
              <a:gd name="T25" fmla="*/ 320675 h 240"/>
              <a:gd name="T26" fmla="*/ 153988 w 240"/>
              <a:gd name="T27" fmla="*/ 347663 h 240"/>
              <a:gd name="T28" fmla="*/ 174625 w 240"/>
              <a:gd name="T29" fmla="*/ 306388 h 240"/>
              <a:gd name="T30" fmla="*/ 204788 w 240"/>
              <a:gd name="T31" fmla="*/ 333375 h 240"/>
              <a:gd name="T32" fmla="*/ 214313 w 240"/>
              <a:gd name="T33" fmla="*/ 280988 h 240"/>
              <a:gd name="T34" fmla="*/ 263525 w 240"/>
              <a:gd name="T35" fmla="*/ 306388 h 240"/>
              <a:gd name="T36" fmla="*/ 258763 w 240"/>
              <a:gd name="T37" fmla="*/ 254000 h 240"/>
              <a:gd name="T38" fmla="*/ 333375 w 240"/>
              <a:gd name="T39" fmla="*/ 276225 h 240"/>
              <a:gd name="T40" fmla="*/ 288925 w 240"/>
              <a:gd name="T41" fmla="*/ 217488 h 240"/>
              <a:gd name="T42" fmla="*/ 322263 w 240"/>
              <a:gd name="T43" fmla="*/ 200025 h 240"/>
              <a:gd name="T44" fmla="*/ 300038 w 240"/>
              <a:gd name="T45" fmla="*/ 166688 h 240"/>
              <a:gd name="T46" fmla="*/ 381000 w 240"/>
              <a:gd name="T47" fmla="*/ 117475 h 240"/>
              <a:gd name="T48" fmla="*/ 288925 w 240"/>
              <a:gd name="T49" fmla="*/ 115888 h 240"/>
              <a:gd name="T50" fmla="*/ 317500 w 240"/>
              <a:gd name="T51" fmla="*/ 55563 h 240"/>
              <a:gd name="T52" fmla="*/ 255588 w 240"/>
              <a:gd name="T53" fmla="*/ 103188 h 240"/>
              <a:gd name="T54" fmla="*/ 260350 w 240"/>
              <a:gd name="T55" fmla="*/ 0 h 240"/>
              <a:gd name="T56" fmla="*/ 201612 w 240"/>
              <a:gd name="T57" fmla="*/ 76200 h 2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240"/>
              <a:gd name="T89" fmla="*/ 240 w 240"/>
              <a:gd name="T90" fmla="*/ 240 h 2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240">
                <a:moveTo>
                  <a:pt x="127" y="48"/>
                </a:moveTo>
                <a:lnTo>
                  <a:pt x="108" y="21"/>
                </a:lnTo>
                <a:lnTo>
                  <a:pt x="95" y="71"/>
                </a:lnTo>
                <a:lnTo>
                  <a:pt x="50" y="41"/>
                </a:lnTo>
                <a:lnTo>
                  <a:pt x="60" y="87"/>
                </a:lnTo>
                <a:lnTo>
                  <a:pt x="13" y="92"/>
                </a:lnTo>
                <a:lnTo>
                  <a:pt x="44" y="129"/>
                </a:lnTo>
                <a:lnTo>
                  <a:pt x="0" y="143"/>
                </a:lnTo>
                <a:lnTo>
                  <a:pt x="37" y="171"/>
                </a:lnTo>
                <a:lnTo>
                  <a:pt x="14" y="198"/>
                </a:lnTo>
                <a:lnTo>
                  <a:pt x="53" y="203"/>
                </a:lnTo>
                <a:lnTo>
                  <a:pt x="55" y="240"/>
                </a:lnTo>
                <a:lnTo>
                  <a:pt x="84" y="202"/>
                </a:lnTo>
                <a:lnTo>
                  <a:pt x="97" y="219"/>
                </a:lnTo>
                <a:lnTo>
                  <a:pt x="110" y="193"/>
                </a:lnTo>
                <a:lnTo>
                  <a:pt x="129" y="210"/>
                </a:lnTo>
                <a:lnTo>
                  <a:pt x="135" y="177"/>
                </a:lnTo>
                <a:lnTo>
                  <a:pt x="166" y="193"/>
                </a:lnTo>
                <a:lnTo>
                  <a:pt x="163" y="160"/>
                </a:lnTo>
                <a:lnTo>
                  <a:pt x="210" y="174"/>
                </a:lnTo>
                <a:lnTo>
                  <a:pt x="182" y="137"/>
                </a:lnTo>
                <a:lnTo>
                  <a:pt x="203" y="126"/>
                </a:lnTo>
                <a:lnTo>
                  <a:pt x="189" y="105"/>
                </a:lnTo>
                <a:lnTo>
                  <a:pt x="240" y="74"/>
                </a:lnTo>
                <a:lnTo>
                  <a:pt x="182" y="73"/>
                </a:lnTo>
                <a:lnTo>
                  <a:pt x="200" y="35"/>
                </a:lnTo>
                <a:lnTo>
                  <a:pt x="161" y="65"/>
                </a:lnTo>
                <a:lnTo>
                  <a:pt x="164" y="0"/>
                </a:lnTo>
                <a:lnTo>
                  <a:pt x="127" y="48"/>
                </a:lnTo>
                <a:close/>
              </a:path>
            </a:pathLst>
          </a:custGeom>
          <a:noFill/>
          <a:ln w="9525" cap="rnd">
            <a:solidFill>
              <a:srgbClr val="000000"/>
            </a:solidFill>
            <a:round/>
            <a:headEnd/>
            <a:tailEnd/>
          </a:ln>
        </p:spPr>
        <p:txBody>
          <a:bodyPr/>
          <a:lstStyle/>
          <a:p>
            <a:endParaRPr lang="en-US"/>
          </a:p>
        </p:txBody>
      </p:sp>
      <p:sp>
        <p:nvSpPr>
          <p:cNvPr id="8268" name="Rectangle 95"/>
          <p:cNvSpPr>
            <a:spLocks noChangeArrowheads="1"/>
          </p:cNvSpPr>
          <p:nvPr/>
        </p:nvSpPr>
        <p:spPr bwMode="auto">
          <a:xfrm>
            <a:off x="6248400" y="2620962"/>
            <a:ext cx="39370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b="0" dirty="0">
                <a:solidFill>
                  <a:srgbClr val="000000"/>
                </a:solidFill>
                <a:latin typeface="Times New Roman" pitchFamily="18" charset="0"/>
              </a:rPr>
              <a:t>hole</a:t>
            </a:r>
            <a:endParaRPr lang="en-US" sz="2400" b="0" dirty="0"/>
          </a:p>
        </p:txBody>
      </p:sp>
      <p:sp>
        <p:nvSpPr>
          <p:cNvPr id="8269" name="Rectangle 96"/>
          <p:cNvSpPr>
            <a:spLocks noChangeArrowheads="1"/>
          </p:cNvSpPr>
          <p:nvPr/>
        </p:nvSpPr>
        <p:spPr bwMode="auto">
          <a:xfrm>
            <a:off x="6596063" y="2286000"/>
            <a:ext cx="73660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b="0" dirty="0">
                <a:solidFill>
                  <a:srgbClr val="000000"/>
                </a:solidFill>
                <a:latin typeface="Times New Roman" pitchFamily="18" charset="0"/>
              </a:rPr>
              <a:t>electron</a:t>
            </a:r>
            <a:endParaRPr lang="en-US" sz="2400" b="0" dirty="0"/>
          </a:p>
        </p:txBody>
      </p:sp>
      <p:sp>
        <p:nvSpPr>
          <p:cNvPr id="8270" name="Freeform 97"/>
          <p:cNvSpPr>
            <a:spLocks/>
          </p:cNvSpPr>
          <p:nvPr/>
        </p:nvSpPr>
        <p:spPr bwMode="auto">
          <a:xfrm>
            <a:off x="4678363" y="1930400"/>
            <a:ext cx="1387475" cy="458788"/>
          </a:xfrm>
          <a:custGeom>
            <a:avLst/>
            <a:gdLst>
              <a:gd name="T0" fmla="*/ 82550 w 874"/>
              <a:gd name="T1" fmla="*/ 0 h 289"/>
              <a:gd name="T2" fmla="*/ 0 w 874"/>
              <a:gd name="T3" fmla="*/ 458788 h 289"/>
              <a:gd name="T4" fmla="*/ 414338 w 874"/>
              <a:gd name="T5" fmla="*/ 296863 h 289"/>
              <a:gd name="T6" fmla="*/ 395287 w 874"/>
              <a:gd name="T7" fmla="*/ 441325 h 289"/>
              <a:gd name="T8" fmla="*/ 784225 w 874"/>
              <a:gd name="T9" fmla="*/ 285750 h 289"/>
              <a:gd name="T10" fmla="*/ 763587 w 874"/>
              <a:gd name="T11" fmla="*/ 404813 h 289"/>
              <a:gd name="T12" fmla="*/ 1387475 w 874"/>
              <a:gd name="T13" fmla="*/ 152400 h 289"/>
              <a:gd name="T14" fmla="*/ 815975 w 874"/>
              <a:gd name="T15" fmla="*/ 152400 h 289"/>
              <a:gd name="T16" fmla="*/ 831850 w 874"/>
              <a:gd name="T17" fmla="*/ 52388 h 289"/>
              <a:gd name="T18" fmla="*/ 447675 w 874"/>
              <a:gd name="T19" fmla="*/ 109538 h 289"/>
              <a:gd name="T20" fmla="*/ 469900 w 874"/>
              <a:gd name="T21" fmla="*/ 15875 h 289"/>
              <a:gd name="T22" fmla="*/ 82550 w 874"/>
              <a:gd name="T23" fmla="*/ 0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4"/>
              <a:gd name="T37" fmla="*/ 0 h 289"/>
              <a:gd name="T38" fmla="*/ 874 w 874"/>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4" h="289">
                <a:moveTo>
                  <a:pt x="52" y="0"/>
                </a:moveTo>
                <a:lnTo>
                  <a:pt x="0" y="289"/>
                </a:lnTo>
                <a:lnTo>
                  <a:pt x="261" y="187"/>
                </a:lnTo>
                <a:lnTo>
                  <a:pt x="249" y="278"/>
                </a:lnTo>
                <a:lnTo>
                  <a:pt x="494" y="180"/>
                </a:lnTo>
                <a:lnTo>
                  <a:pt x="481" y="255"/>
                </a:lnTo>
                <a:lnTo>
                  <a:pt x="874" y="96"/>
                </a:lnTo>
                <a:lnTo>
                  <a:pt x="514" y="96"/>
                </a:lnTo>
                <a:lnTo>
                  <a:pt x="524" y="33"/>
                </a:lnTo>
                <a:lnTo>
                  <a:pt x="282" y="69"/>
                </a:lnTo>
                <a:lnTo>
                  <a:pt x="296" y="10"/>
                </a:lnTo>
                <a:lnTo>
                  <a:pt x="52" y="0"/>
                </a:lnTo>
                <a:close/>
              </a:path>
            </a:pathLst>
          </a:custGeom>
          <a:noFill/>
          <a:ln w="9525" cap="rnd">
            <a:solidFill>
              <a:srgbClr val="000000"/>
            </a:solidFill>
            <a:round/>
            <a:headEnd/>
            <a:tailEnd/>
          </a:ln>
        </p:spPr>
        <p:txBody>
          <a:bodyPr/>
          <a:lstStyle/>
          <a:p>
            <a:endParaRPr lang="en-US"/>
          </a:p>
        </p:txBody>
      </p:sp>
      <p:sp>
        <p:nvSpPr>
          <p:cNvPr id="8271" name="Line 98"/>
          <p:cNvSpPr>
            <a:spLocks noChangeShapeType="1"/>
          </p:cNvSpPr>
          <p:nvPr/>
        </p:nvSpPr>
        <p:spPr bwMode="auto">
          <a:xfrm flipH="1">
            <a:off x="4865688" y="3227388"/>
            <a:ext cx="304800" cy="1587"/>
          </a:xfrm>
          <a:prstGeom prst="line">
            <a:avLst/>
          </a:prstGeom>
          <a:noFill/>
          <a:ln w="9525" cap="rnd">
            <a:solidFill>
              <a:srgbClr val="000000"/>
            </a:solidFill>
            <a:round/>
            <a:headEnd/>
            <a:tailEnd/>
          </a:ln>
        </p:spPr>
        <p:txBody>
          <a:bodyPr/>
          <a:lstStyle/>
          <a:p>
            <a:endParaRPr lang="en-US"/>
          </a:p>
        </p:txBody>
      </p:sp>
      <p:sp>
        <p:nvSpPr>
          <p:cNvPr id="8272" name="Oval 99"/>
          <p:cNvSpPr>
            <a:spLocks noChangeArrowheads="1"/>
          </p:cNvSpPr>
          <p:nvPr/>
        </p:nvSpPr>
        <p:spPr bwMode="auto">
          <a:xfrm>
            <a:off x="4775200" y="3179763"/>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273" name="Freeform 100"/>
          <p:cNvSpPr>
            <a:spLocks noEditPoints="1"/>
          </p:cNvSpPr>
          <p:nvPr/>
        </p:nvSpPr>
        <p:spPr bwMode="auto">
          <a:xfrm>
            <a:off x="7273925" y="2206625"/>
            <a:ext cx="615950" cy="539750"/>
          </a:xfrm>
          <a:custGeom>
            <a:avLst/>
            <a:gdLst>
              <a:gd name="T0" fmla="*/ 2665 w 1618"/>
              <a:gd name="T1" fmla="*/ 381 h 1418"/>
              <a:gd name="T2" fmla="*/ 137428 w 1618"/>
              <a:gd name="T3" fmla="*/ 118380 h 1418"/>
              <a:gd name="T4" fmla="*/ 137428 w 1618"/>
              <a:gd name="T5" fmla="*/ 120663 h 1418"/>
              <a:gd name="T6" fmla="*/ 135144 w 1618"/>
              <a:gd name="T7" fmla="*/ 120663 h 1418"/>
              <a:gd name="T8" fmla="*/ 761 w 1618"/>
              <a:gd name="T9" fmla="*/ 2664 h 1418"/>
              <a:gd name="T10" fmla="*/ 381 w 1618"/>
              <a:gd name="T11" fmla="*/ 761 h 1418"/>
              <a:gd name="T12" fmla="*/ 2665 w 1618"/>
              <a:gd name="T13" fmla="*/ 381 h 1418"/>
              <a:gd name="T14" fmla="*/ 140092 w 1618"/>
              <a:gd name="T15" fmla="*/ 110767 h 1418"/>
              <a:gd name="T16" fmla="*/ 147706 w 1618"/>
              <a:gd name="T17" fmla="*/ 129418 h 1418"/>
              <a:gd name="T18" fmla="*/ 127911 w 1618"/>
              <a:gd name="T19" fmla="*/ 124470 h 1418"/>
              <a:gd name="T20" fmla="*/ 140092 w 1618"/>
              <a:gd name="T21" fmla="*/ 110767 h 14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8"/>
              <a:gd name="T34" fmla="*/ 0 h 1418"/>
              <a:gd name="T35" fmla="*/ 1618 w 1618"/>
              <a:gd name="T36" fmla="*/ 1418 h 14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8" h="1418">
                <a:moveTo>
                  <a:pt x="29" y="6"/>
                </a:moveTo>
                <a:lnTo>
                  <a:pt x="1504" y="1296"/>
                </a:lnTo>
                <a:cubicBezTo>
                  <a:pt x="1511" y="1302"/>
                  <a:pt x="1512" y="1313"/>
                  <a:pt x="1506" y="1320"/>
                </a:cubicBezTo>
                <a:cubicBezTo>
                  <a:pt x="1500" y="1327"/>
                  <a:pt x="1489" y="1327"/>
                  <a:pt x="1482" y="1321"/>
                </a:cubicBezTo>
                <a:lnTo>
                  <a:pt x="7" y="31"/>
                </a:lnTo>
                <a:cubicBezTo>
                  <a:pt x="1" y="25"/>
                  <a:pt x="0" y="14"/>
                  <a:pt x="6" y="7"/>
                </a:cubicBezTo>
                <a:cubicBezTo>
                  <a:pt x="12" y="1"/>
                  <a:pt x="23" y="0"/>
                  <a:pt x="29" y="6"/>
                </a:cubicBezTo>
                <a:close/>
                <a:moveTo>
                  <a:pt x="1534" y="1212"/>
                </a:moveTo>
                <a:lnTo>
                  <a:pt x="1618" y="1418"/>
                </a:lnTo>
                <a:lnTo>
                  <a:pt x="1402" y="1362"/>
                </a:lnTo>
                <a:lnTo>
                  <a:pt x="1534" y="1212"/>
                </a:lnTo>
                <a:close/>
              </a:path>
            </a:pathLst>
          </a:custGeom>
          <a:solidFill>
            <a:srgbClr val="000000"/>
          </a:solidFill>
          <a:ln w="1588">
            <a:solidFill>
              <a:srgbClr val="000000"/>
            </a:solidFill>
            <a:bevel/>
            <a:headEnd/>
            <a:tailEnd/>
          </a:ln>
        </p:spPr>
        <p:txBody>
          <a:bodyPr/>
          <a:lstStyle/>
          <a:p>
            <a:endParaRPr lang="en-US"/>
          </a:p>
        </p:txBody>
      </p:sp>
      <p:sp>
        <p:nvSpPr>
          <p:cNvPr id="8274" name="Oval 101"/>
          <p:cNvSpPr>
            <a:spLocks noChangeArrowheads="1"/>
          </p:cNvSpPr>
          <p:nvPr/>
        </p:nvSpPr>
        <p:spPr bwMode="auto">
          <a:xfrm>
            <a:off x="7385050" y="2251075"/>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276" name="Oval 103"/>
          <p:cNvSpPr>
            <a:spLocks noChangeArrowheads="1"/>
          </p:cNvSpPr>
          <p:nvPr/>
        </p:nvSpPr>
        <p:spPr bwMode="auto">
          <a:xfrm>
            <a:off x="7004050" y="3017838"/>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277" name="Freeform 104"/>
          <p:cNvSpPr>
            <a:spLocks/>
          </p:cNvSpPr>
          <p:nvPr/>
        </p:nvSpPr>
        <p:spPr bwMode="auto">
          <a:xfrm>
            <a:off x="7385050" y="2936875"/>
            <a:ext cx="228600" cy="304800"/>
          </a:xfrm>
          <a:custGeom>
            <a:avLst/>
            <a:gdLst>
              <a:gd name="T0" fmla="*/ 120650 w 144"/>
              <a:gd name="T1" fmla="*/ 61913 h 192"/>
              <a:gd name="T2" fmla="*/ 103188 w 144"/>
              <a:gd name="T3" fmla="*/ 26988 h 192"/>
              <a:gd name="T4" fmla="*/ 90487 w 144"/>
              <a:gd name="T5" fmla="*/ 90487 h 192"/>
              <a:gd name="T6" fmla="*/ 47625 w 144"/>
              <a:gd name="T7" fmla="*/ 52388 h 192"/>
              <a:gd name="T8" fmla="*/ 57150 w 144"/>
              <a:gd name="T9" fmla="*/ 111125 h 192"/>
              <a:gd name="T10" fmla="*/ 12700 w 144"/>
              <a:gd name="T11" fmla="*/ 117475 h 192"/>
              <a:gd name="T12" fmla="*/ 41275 w 144"/>
              <a:gd name="T13" fmla="*/ 163512 h 192"/>
              <a:gd name="T14" fmla="*/ 0 w 144"/>
              <a:gd name="T15" fmla="*/ 182562 h 192"/>
              <a:gd name="T16" fmla="*/ 34925 w 144"/>
              <a:gd name="T17" fmla="*/ 217488 h 192"/>
              <a:gd name="T18" fmla="*/ 14288 w 144"/>
              <a:gd name="T19" fmla="*/ 252413 h 192"/>
              <a:gd name="T20" fmla="*/ 50800 w 144"/>
              <a:gd name="T21" fmla="*/ 257175 h 192"/>
              <a:gd name="T22" fmla="*/ 52388 w 144"/>
              <a:gd name="T23" fmla="*/ 304800 h 192"/>
              <a:gd name="T24" fmla="*/ 79375 w 144"/>
              <a:gd name="T25" fmla="*/ 255588 h 192"/>
              <a:gd name="T26" fmla="*/ 92075 w 144"/>
              <a:gd name="T27" fmla="*/ 279400 h 192"/>
              <a:gd name="T28" fmla="*/ 104775 w 144"/>
              <a:gd name="T29" fmla="*/ 246063 h 192"/>
              <a:gd name="T30" fmla="*/ 122237 w 144"/>
              <a:gd name="T31" fmla="*/ 266700 h 192"/>
              <a:gd name="T32" fmla="*/ 128587 w 144"/>
              <a:gd name="T33" fmla="*/ 225425 h 192"/>
              <a:gd name="T34" fmla="*/ 158750 w 144"/>
              <a:gd name="T35" fmla="*/ 246063 h 192"/>
              <a:gd name="T36" fmla="*/ 155575 w 144"/>
              <a:gd name="T37" fmla="*/ 203200 h 192"/>
              <a:gd name="T38" fmla="*/ 200025 w 144"/>
              <a:gd name="T39" fmla="*/ 220663 h 192"/>
              <a:gd name="T40" fmla="*/ 173037 w 144"/>
              <a:gd name="T41" fmla="*/ 174625 h 192"/>
              <a:gd name="T42" fmla="*/ 193675 w 144"/>
              <a:gd name="T43" fmla="*/ 160337 h 192"/>
              <a:gd name="T44" fmla="*/ 179387 w 144"/>
              <a:gd name="T45" fmla="*/ 133350 h 192"/>
              <a:gd name="T46" fmla="*/ 228600 w 144"/>
              <a:gd name="T47" fmla="*/ 93662 h 192"/>
              <a:gd name="T48" fmla="*/ 173037 w 144"/>
              <a:gd name="T49" fmla="*/ 92075 h 192"/>
              <a:gd name="T50" fmla="*/ 190500 w 144"/>
              <a:gd name="T51" fmla="*/ 46037 h 192"/>
              <a:gd name="T52" fmla="*/ 153987 w 144"/>
              <a:gd name="T53" fmla="*/ 82550 h 192"/>
              <a:gd name="T54" fmla="*/ 157162 w 144"/>
              <a:gd name="T55" fmla="*/ 0 h 192"/>
              <a:gd name="T56" fmla="*/ 120650 w 144"/>
              <a:gd name="T57" fmla="*/ 61913 h 1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92"/>
              <a:gd name="T89" fmla="*/ 144 w 144"/>
              <a:gd name="T90" fmla="*/ 192 h 1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92">
                <a:moveTo>
                  <a:pt x="76" y="39"/>
                </a:moveTo>
                <a:lnTo>
                  <a:pt x="65" y="17"/>
                </a:lnTo>
                <a:lnTo>
                  <a:pt x="57" y="57"/>
                </a:lnTo>
                <a:lnTo>
                  <a:pt x="30" y="33"/>
                </a:lnTo>
                <a:lnTo>
                  <a:pt x="36" y="70"/>
                </a:lnTo>
                <a:lnTo>
                  <a:pt x="8" y="74"/>
                </a:lnTo>
                <a:lnTo>
                  <a:pt x="26" y="103"/>
                </a:lnTo>
                <a:lnTo>
                  <a:pt x="0" y="115"/>
                </a:lnTo>
                <a:lnTo>
                  <a:pt x="22" y="137"/>
                </a:lnTo>
                <a:lnTo>
                  <a:pt x="9" y="159"/>
                </a:lnTo>
                <a:lnTo>
                  <a:pt x="32" y="162"/>
                </a:lnTo>
                <a:lnTo>
                  <a:pt x="33" y="192"/>
                </a:lnTo>
                <a:lnTo>
                  <a:pt x="50" y="161"/>
                </a:lnTo>
                <a:lnTo>
                  <a:pt x="58" y="176"/>
                </a:lnTo>
                <a:lnTo>
                  <a:pt x="66" y="155"/>
                </a:lnTo>
                <a:lnTo>
                  <a:pt x="77" y="168"/>
                </a:lnTo>
                <a:lnTo>
                  <a:pt x="81" y="142"/>
                </a:lnTo>
                <a:lnTo>
                  <a:pt x="100" y="155"/>
                </a:lnTo>
                <a:lnTo>
                  <a:pt x="98" y="128"/>
                </a:lnTo>
                <a:lnTo>
                  <a:pt x="126" y="139"/>
                </a:lnTo>
                <a:lnTo>
                  <a:pt x="109" y="110"/>
                </a:lnTo>
                <a:lnTo>
                  <a:pt x="122" y="101"/>
                </a:lnTo>
                <a:lnTo>
                  <a:pt x="113" y="84"/>
                </a:lnTo>
                <a:lnTo>
                  <a:pt x="144" y="59"/>
                </a:lnTo>
                <a:lnTo>
                  <a:pt x="109" y="58"/>
                </a:lnTo>
                <a:lnTo>
                  <a:pt x="120" y="29"/>
                </a:lnTo>
                <a:lnTo>
                  <a:pt x="97" y="52"/>
                </a:lnTo>
                <a:lnTo>
                  <a:pt x="99" y="0"/>
                </a:lnTo>
                <a:lnTo>
                  <a:pt x="76" y="39"/>
                </a:lnTo>
                <a:close/>
              </a:path>
            </a:pathLst>
          </a:custGeom>
          <a:noFill/>
          <a:ln w="9525" cap="rnd">
            <a:solidFill>
              <a:srgbClr val="000000"/>
            </a:solidFill>
            <a:round/>
            <a:headEnd/>
            <a:tailEnd/>
          </a:ln>
        </p:spPr>
        <p:txBody>
          <a:bodyPr/>
          <a:lstStyle/>
          <a:p>
            <a:endParaRPr lang="en-US"/>
          </a:p>
        </p:txBody>
      </p:sp>
      <p:sp>
        <p:nvSpPr>
          <p:cNvPr id="8278" name="Freeform 105"/>
          <p:cNvSpPr>
            <a:spLocks noEditPoints="1"/>
          </p:cNvSpPr>
          <p:nvPr/>
        </p:nvSpPr>
        <p:spPr bwMode="auto">
          <a:xfrm>
            <a:off x="6013450" y="2921000"/>
            <a:ext cx="539750" cy="176213"/>
          </a:xfrm>
          <a:custGeom>
            <a:avLst/>
            <a:gdLst>
              <a:gd name="T0" fmla="*/ 127045 w 1419"/>
              <a:gd name="T1" fmla="*/ 42138 h 460"/>
              <a:gd name="T2" fmla="*/ 14074 w 1419"/>
              <a:gd name="T3" fmla="*/ 9577 h 460"/>
              <a:gd name="T4" fmla="*/ 13313 w 1419"/>
              <a:gd name="T5" fmla="*/ 7661 h 460"/>
              <a:gd name="T6" fmla="*/ 15215 w 1419"/>
              <a:gd name="T7" fmla="*/ 6512 h 460"/>
              <a:gd name="T8" fmla="*/ 128186 w 1419"/>
              <a:gd name="T9" fmla="*/ 39456 h 460"/>
              <a:gd name="T10" fmla="*/ 128947 w 1419"/>
              <a:gd name="T11" fmla="*/ 41372 h 460"/>
              <a:gd name="T12" fmla="*/ 127045 w 1419"/>
              <a:gd name="T13" fmla="*/ 42138 h 460"/>
              <a:gd name="T14" fmla="*/ 15215 w 1419"/>
              <a:gd name="T15" fmla="*/ 18004 h 460"/>
              <a:gd name="T16" fmla="*/ 0 w 1419"/>
              <a:gd name="T17" fmla="*/ 3831 h 460"/>
              <a:gd name="T18" fmla="*/ 20160 w 1419"/>
              <a:gd name="T19" fmla="*/ 0 h 460"/>
              <a:gd name="T20" fmla="*/ 15215 w 1419"/>
              <a:gd name="T21" fmla="*/ 18004 h 4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9"/>
              <a:gd name="T34" fmla="*/ 0 h 460"/>
              <a:gd name="T35" fmla="*/ 1419 w 1419"/>
              <a:gd name="T36" fmla="*/ 460 h 4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9" h="460">
                <a:moveTo>
                  <a:pt x="1396" y="457"/>
                </a:moveTo>
                <a:lnTo>
                  <a:pt x="156" y="103"/>
                </a:lnTo>
                <a:cubicBezTo>
                  <a:pt x="147" y="101"/>
                  <a:pt x="142" y="92"/>
                  <a:pt x="145" y="83"/>
                </a:cubicBezTo>
                <a:cubicBezTo>
                  <a:pt x="147" y="74"/>
                  <a:pt x="156" y="69"/>
                  <a:pt x="165" y="71"/>
                </a:cubicBezTo>
                <a:lnTo>
                  <a:pt x="1405" y="425"/>
                </a:lnTo>
                <a:cubicBezTo>
                  <a:pt x="1414" y="428"/>
                  <a:pt x="1419" y="437"/>
                  <a:pt x="1416" y="446"/>
                </a:cubicBezTo>
                <a:cubicBezTo>
                  <a:pt x="1414" y="455"/>
                  <a:pt x="1405" y="460"/>
                  <a:pt x="1396" y="457"/>
                </a:cubicBezTo>
                <a:close/>
                <a:moveTo>
                  <a:pt x="165" y="193"/>
                </a:moveTo>
                <a:lnTo>
                  <a:pt x="0" y="41"/>
                </a:lnTo>
                <a:lnTo>
                  <a:pt x="220" y="0"/>
                </a:lnTo>
                <a:lnTo>
                  <a:pt x="165" y="193"/>
                </a:lnTo>
                <a:close/>
              </a:path>
            </a:pathLst>
          </a:custGeom>
          <a:solidFill>
            <a:srgbClr val="000000"/>
          </a:solidFill>
          <a:ln w="1588">
            <a:solidFill>
              <a:srgbClr val="000000"/>
            </a:solidFill>
            <a:bevel/>
            <a:headEnd/>
            <a:tailEnd/>
          </a:ln>
        </p:spPr>
        <p:txBody>
          <a:bodyPr/>
          <a:lstStyle/>
          <a:p>
            <a:endParaRPr lang="en-US"/>
          </a:p>
        </p:txBody>
      </p:sp>
      <p:sp>
        <p:nvSpPr>
          <p:cNvPr id="8280" name="Freeform 109"/>
          <p:cNvSpPr>
            <a:spLocks noEditPoints="1"/>
          </p:cNvSpPr>
          <p:nvPr/>
        </p:nvSpPr>
        <p:spPr bwMode="auto">
          <a:xfrm>
            <a:off x="6089650" y="3082925"/>
            <a:ext cx="1301750" cy="331788"/>
          </a:xfrm>
          <a:custGeom>
            <a:avLst/>
            <a:gdLst>
              <a:gd name="T0" fmla="*/ 310684 w 3419"/>
              <a:gd name="T1" fmla="*/ 3051 h 870"/>
              <a:gd name="T2" fmla="*/ 15230 w 3419"/>
              <a:gd name="T3" fmla="*/ 72841 h 870"/>
              <a:gd name="T4" fmla="*/ 13326 w 3419"/>
              <a:gd name="T5" fmla="*/ 71697 h 870"/>
              <a:gd name="T6" fmla="*/ 14468 w 3419"/>
              <a:gd name="T7" fmla="*/ 70171 h 870"/>
              <a:gd name="T8" fmla="*/ 310303 w 3419"/>
              <a:gd name="T9" fmla="*/ 0 h 870"/>
              <a:gd name="T10" fmla="*/ 312207 w 3419"/>
              <a:gd name="T11" fmla="*/ 1525 h 870"/>
              <a:gd name="T12" fmla="*/ 310684 w 3419"/>
              <a:gd name="T13" fmla="*/ 3051 h 870"/>
              <a:gd name="T14" fmla="*/ 19798 w 3419"/>
              <a:gd name="T15" fmla="*/ 79705 h 870"/>
              <a:gd name="T16" fmla="*/ 0 w 3419"/>
              <a:gd name="T17" fmla="*/ 75129 h 870"/>
              <a:gd name="T18" fmla="*/ 15610 w 3419"/>
              <a:gd name="T19" fmla="*/ 61781 h 870"/>
              <a:gd name="T20" fmla="*/ 19798 w 3419"/>
              <a:gd name="T21" fmla="*/ 79705 h 8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19"/>
              <a:gd name="T34" fmla="*/ 0 h 870"/>
              <a:gd name="T35" fmla="*/ 3419 w 3419"/>
              <a:gd name="T36" fmla="*/ 870 h 8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19" h="870">
                <a:moveTo>
                  <a:pt x="3404" y="35"/>
                </a:moveTo>
                <a:lnTo>
                  <a:pt x="167" y="797"/>
                </a:lnTo>
                <a:cubicBezTo>
                  <a:pt x="158" y="799"/>
                  <a:pt x="149" y="793"/>
                  <a:pt x="146" y="784"/>
                </a:cubicBezTo>
                <a:cubicBezTo>
                  <a:pt x="144" y="775"/>
                  <a:pt x="150" y="766"/>
                  <a:pt x="159" y="764"/>
                </a:cubicBezTo>
                <a:lnTo>
                  <a:pt x="3397" y="2"/>
                </a:lnTo>
                <a:cubicBezTo>
                  <a:pt x="3406" y="0"/>
                  <a:pt x="3415" y="6"/>
                  <a:pt x="3417" y="15"/>
                </a:cubicBezTo>
                <a:cubicBezTo>
                  <a:pt x="3419" y="24"/>
                  <a:pt x="3413" y="33"/>
                  <a:pt x="3404" y="35"/>
                </a:cubicBezTo>
                <a:close/>
                <a:moveTo>
                  <a:pt x="218" y="870"/>
                </a:moveTo>
                <a:lnTo>
                  <a:pt x="0" y="818"/>
                </a:lnTo>
                <a:lnTo>
                  <a:pt x="172" y="675"/>
                </a:lnTo>
                <a:lnTo>
                  <a:pt x="218" y="870"/>
                </a:lnTo>
                <a:close/>
              </a:path>
            </a:pathLst>
          </a:custGeom>
          <a:solidFill>
            <a:srgbClr val="000000"/>
          </a:solidFill>
          <a:ln w="1588">
            <a:solidFill>
              <a:srgbClr val="000000"/>
            </a:solidFill>
            <a:bevel/>
            <a:headEnd/>
            <a:tailEnd/>
          </a:ln>
        </p:spPr>
        <p:txBody>
          <a:bodyPr/>
          <a:lstStyle/>
          <a:p>
            <a:endParaRPr lang="en-US"/>
          </a:p>
        </p:txBody>
      </p:sp>
      <p:sp>
        <p:nvSpPr>
          <p:cNvPr id="8286" name="Freeform 117"/>
          <p:cNvSpPr>
            <a:spLocks noEditPoints="1"/>
          </p:cNvSpPr>
          <p:nvPr/>
        </p:nvSpPr>
        <p:spPr bwMode="auto">
          <a:xfrm rot="20420233">
            <a:off x="7454900" y="2933700"/>
            <a:ext cx="387350" cy="106363"/>
          </a:xfrm>
          <a:custGeom>
            <a:avLst/>
            <a:gdLst>
              <a:gd name="T0" fmla="*/ 1522 w 1018"/>
              <a:gd name="T1" fmla="*/ 22655 h 277"/>
              <a:gd name="T2" fmla="*/ 77622 w 1018"/>
              <a:gd name="T3" fmla="*/ 6912 h 277"/>
              <a:gd name="T4" fmla="*/ 79525 w 1018"/>
              <a:gd name="T5" fmla="*/ 8064 h 277"/>
              <a:gd name="T6" fmla="*/ 78383 w 1018"/>
              <a:gd name="T7" fmla="*/ 9984 h 277"/>
              <a:gd name="T8" fmla="*/ 1903 w 1018"/>
              <a:gd name="T9" fmla="*/ 25727 h 277"/>
              <a:gd name="T10" fmla="*/ 0 w 1018"/>
              <a:gd name="T11" fmla="*/ 24191 h 277"/>
              <a:gd name="T12" fmla="*/ 1522 w 1018"/>
              <a:gd name="T13" fmla="*/ 22655 h 277"/>
              <a:gd name="T14" fmla="*/ 73056 w 1018"/>
              <a:gd name="T15" fmla="*/ 0 h 277"/>
              <a:gd name="T16" fmla="*/ 92842 w 1018"/>
              <a:gd name="T17" fmla="*/ 5376 h 277"/>
              <a:gd name="T18" fmla="*/ 76861 w 1018"/>
              <a:gd name="T19" fmla="*/ 18047 h 277"/>
              <a:gd name="T20" fmla="*/ 73056 w 1018"/>
              <a:gd name="T21" fmla="*/ 0 h 2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8"/>
              <a:gd name="T34" fmla="*/ 0 h 277"/>
              <a:gd name="T35" fmla="*/ 1018 w 1018"/>
              <a:gd name="T36" fmla="*/ 277 h 2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8" h="277">
                <a:moveTo>
                  <a:pt x="15" y="242"/>
                </a:moveTo>
                <a:lnTo>
                  <a:pt x="852" y="75"/>
                </a:lnTo>
                <a:cubicBezTo>
                  <a:pt x="861" y="73"/>
                  <a:pt x="870" y="79"/>
                  <a:pt x="871" y="88"/>
                </a:cubicBezTo>
                <a:cubicBezTo>
                  <a:pt x="873" y="97"/>
                  <a:pt x="867" y="106"/>
                  <a:pt x="858" y="107"/>
                </a:cubicBezTo>
                <a:lnTo>
                  <a:pt x="22" y="275"/>
                </a:lnTo>
                <a:cubicBezTo>
                  <a:pt x="13" y="277"/>
                  <a:pt x="4" y="271"/>
                  <a:pt x="2" y="262"/>
                </a:cubicBezTo>
                <a:cubicBezTo>
                  <a:pt x="0" y="253"/>
                  <a:pt x="6" y="244"/>
                  <a:pt x="15" y="242"/>
                </a:cubicBezTo>
                <a:close/>
                <a:moveTo>
                  <a:pt x="803" y="0"/>
                </a:moveTo>
                <a:lnTo>
                  <a:pt x="1018" y="58"/>
                </a:lnTo>
                <a:lnTo>
                  <a:pt x="842" y="196"/>
                </a:lnTo>
                <a:lnTo>
                  <a:pt x="803" y="0"/>
                </a:lnTo>
                <a:close/>
              </a:path>
            </a:pathLst>
          </a:custGeom>
          <a:solidFill>
            <a:srgbClr val="000000"/>
          </a:solidFill>
          <a:ln w="1588">
            <a:solidFill>
              <a:srgbClr val="000000"/>
            </a:solidFill>
            <a:bevel/>
            <a:headEnd/>
            <a:tailEnd/>
          </a:ln>
        </p:spPr>
        <p:txBody>
          <a:bodyPr/>
          <a:lstStyle/>
          <a:p>
            <a:endParaRPr lang="en-US"/>
          </a:p>
        </p:txBody>
      </p:sp>
      <p:sp>
        <p:nvSpPr>
          <p:cNvPr id="8287" name="Oval 118"/>
          <p:cNvSpPr>
            <a:spLocks noChangeArrowheads="1"/>
          </p:cNvSpPr>
          <p:nvPr/>
        </p:nvSpPr>
        <p:spPr bwMode="auto">
          <a:xfrm>
            <a:off x="7580313" y="2889250"/>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292" name="Rectangle 127"/>
          <p:cNvSpPr>
            <a:spLocks noChangeArrowheads="1"/>
          </p:cNvSpPr>
          <p:nvPr/>
        </p:nvSpPr>
        <p:spPr bwMode="auto">
          <a:xfrm>
            <a:off x="2789287" y="1752600"/>
            <a:ext cx="487313" cy="369332"/>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b="0" dirty="0" smtClean="0">
                <a:solidFill>
                  <a:srgbClr val="000000"/>
                </a:solidFill>
                <a:latin typeface="Times New Roman" pitchFamily="18" charset="0"/>
              </a:rPr>
              <a:t>holes</a:t>
            </a:r>
            <a:endParaRPr lang="en-US" sz="2400" b="0" dirty="0"/>
          </a:p>
        </p:txBody>
      </p:sp>
      <p:sp>
        <p:nvSpPr>
          <p:cNvPr id="8293" name="Rectangle 128"/>
          <p:cNvSpPr>
            <a:spLocks noChangeArrowheads="1"/>
          </p:cNvSpPr>
          <p:nvPr/>
        </p:nvSpPr>
        <p:spPr bwMode="auto">
          <a:xfrm>
            <a:off x="1604838" y="1600200"/>
            <a:ext cx="833562" cy="369332"/>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b="0" dirty="0" smtClean="0">
                <a:solidFill>
                  <a:srgbClr val="000000"/>
                </a:solidFill>
                <a:latin typeface="Times New Roman" pitchFamily="18" charset="0"/>
              </a:rPr>
              <a:t>electrons</a:t>
            </a:r>
            <a:endParaRPr lang="en-US" sz="2400" b="0" dirty="0"/>
          </a:p>
        </p:txBody>
      </p:sp>
      <p:sp>
        <p:nvSpPr>
          <p:cNvPr id="8294" name="Rectangle 129"/>
          <p:cNvSpPr>
            <a:spLocks noChangeArrowheads="1"/>
          </p:cNvSpPr>
          <p:nvPr/>
        </p:nvSpPr>
        <p:spPr bwMode="auto">
          <a:xfrm>
            <a:off x="374650" y="1625600"/>
            <a:ext cx="68580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dirty="0">
                <a:solidFill>
                  <a:srgbClr val="000000"/>
                </a:solidFill>
                <a:latin typeface="Times New Roman" pitchFamily="18" charset="0"/>
              </a:rPr>
              <a:t>photon</a:t>
            </a:r>
            <a:endParaRPr lang="en-US" sz="2400" b="0" dirty="0"/>
          </a:p>
        </p:txBody>
      </p:sp>
      <p:sp>
        <p:nvSpPr>
          <p:cNvPr id="8295" name="Rectangle 130"/>
          <p:cNvSpPr>
            <a:spLocks noChangeArrowheads="1"/>
          </p:cNvSpPr>
          <p:nvPr/>
        </p:nvSpPr>
        <p:spPr bwMode="auto">
          <a:xfrm>
            <a:off x="908050" y="4056063"/>
            <a:ext cx="3276600" cy="1905000"/>
          </a:xfrm>
          <a:prstGeom prst="rect">
            <a:avLst/>
          </a:prstGeom>
          <a:noFill/>
          <a:ln w="9525" cap="rnd">
            <a:solidFill>
              <a:srgbClr val="000000"/>
            </a:solidFill>
            <a:miter lim="800000"/>
            <a:headEnd/>
            <a:tailEnd/>
          </a:ln>
        </p:spPr>
        <p:txBody>
          <a:bodyPr/>
          <a:lstStyle/>
          <a:p>
            <a:pPr eaLnBrk="0" hangingPunct="0">
              <a:spcBef>
                <a:spcPct val="20000"/>
              </a:spcBef>
              <a:buClr>
                <a:schemeClr val="tx1"/>
              </a:buClr>
              <a:buSzPct val="110000"/>
            </a:pPr>
            <a:endParaRPr lang="en-US" sz="2400" b="0"/>
          </a:p>
        </p:txBody>
      </p:sp>
      <p:sp>
        <p:nvSpPr>
          <p:cNvPr id="8296" name="Line 131"/>
          <p:cNvSpPr>
            <a:spLocks noChangeShapeType="1"/>
          </p:cNvSpPr>
          <p:nvPr/>
        </p:nvSpPr>
        <p:spPr bwMode="auto">
          <a:xfrm>
            <a:off x="3270250" y="4056063"/>
            <a:ext cx="1588" cy="1905000"/>
          </a:xfrm>
          <a:prstGeom prst="line">
            <a:avLst/>
          </a:prstGeom>
          <a:noFill/>
          <a:ln w="9525" cap="rnd">
            <a:solidFill>
              <a:srgbClr val="000000"/>
            </a:solidFill>
            <a:round/>
            <a:headEnd/>
            <a:tailEnd/>
          </a:ln>
        </p:spPr>
        <p:txBody>
          <a:bodyPr/>
          <a:lstStyle/>
          <a:p>
            <a:endParaRPr lang="en-US"/>
          </a:p>
        </p:txBody>
      </p:sp>
      <p:sp>
        <p:nvSpPr>
          <p:cNvPr id="8297" name="Line 132"/>
          <p:cNvSpPr>
            <a:spLocks noChangeShapeType="1"/>
          </p:cNvSpPr>
          <p:nvPr/>
        </p:nvSpPr>
        <p:spPr bwMode="auto">
          <a:xfrm>
            <a:off x="1974850" y="4056063"/>
            <a:ext cx="1588" cy="1905000"/>
          </a:xfrm>
          <a:prstGeom prst="line">
            <a:avLst/>
          </a:prstGeom>
          <a:noFill/>
          <a:ln w="9525" cap="rnd">
            <a:solidFill>
              <a:srgbClr val="000000"/>
            </a:solidFill>
            <a:round/>
            <a:headEnd/>
            <a:tailEnd/>
          </a:ln>
        </p:spPr>
        <p:txBody>
          <a:bodyPr/>
          <a:lstStyle/>
          <a:p>
            <a:endParaRPr lang="en-US"/>
          </a:p>
        </p:txBody>
      </p:sp>
      <p:sp>
        <p:nvSpPr>
          <p:cNvPr id="8298" name="Rectangle 133"/>
          <p:cNvSpPr>
            <a:spLocks noChangeArrowheads="1"/>
          </p:cNvSpPr>
          <p:nvPr/>
        </p:nvSpPr>
        <p:spPr bwMode="auto">
          <a:xfrm>
            <a:off x="1320800" y="4733925"/>
            <a:ext cx="344646" cy="369332"/>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dirty="0" smtClean="0">
                <a:solidFill>
                  <a:srgbClr val="000000"/>
                </a:solidFill>
                <a:latin typeface="Times New Roman" pitchFamily="18" charset="0"/>
              </a:rPr>
              <a:t>P+</a:t>
            </a:r>
            <a:endParaRPr lang="en-US" sz="2400" b="0" dirty="0"/>
          </a:p>
        </p:txBody>
      </p:sp>
      <p:sp>
        <p:nvSpPr>
          <p:cNvPr id="8299" name="Rectangle 134"/>
          <p:cNvSpPr>
            <a:spLocks noChangeArrowheads="1"/>
          </p:cNvSpPr>
          <p:nvPr/>
        </p:nvSpPr>
        <p:spPr bwMode="auto">
          <a:xfrm>
            <a:off x="3556000" y="4733925"/>
            <a:ext cx="395942" cy="369332"/>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dirty="0" smtClean="0">
                <a:solidFill>
                  <a:srgbClr val="000000"/>
                </a:solidFill>
                <a:latin typeface="Times New Roman" pitchFamily="18" charset="0"/>
              </a:rPr>
              <a:t>N+</a:t>
            </a:r>
            <a:endParaRPr lang="en-US" sz="2400" b="0" dirty="0"/>
          </a:p>
        </p:txBody>
      </p:sp>
      <p:sp>
        <p:nvSpPr>
          <p:cNvPr id="8300" name="Freeform 135"/>
          <p:cNvSpPr>
            <a:spLocks noEditPoints="1"/>
          </p:cNvSpPr>
          <p:nvPr/>
        </p:nvSpPr>
        <p:spPr bwMode="auto">
          <a:xfrm>
            <a:off x="1739900" y="4551363"/>
            <a:ext cx="844550" cy="76200"/>
          </a:xfrm>
          <a:custGeom>
            <a:avLst/>
            <a:gdLst>
              <a:gd name="T0" fmla="*/ 762 w 4433"/>
              <a:gd name="T1" fmla="*/ 3810 h 400"/>
              <a:gd name="T2" fmla="*/ 93733 w 4433"/>
              <a:gd name="T3" fmla="*/ 3810 h 400"/>
              <a:gd name="T4" fmla="*/ 94495 w 4433"/>
              <a:gd name="T5" fmla="*/ 4572 h 400"/>
              <a:gd name="T6" fmla="*/ 93733 w 4433"/>
              <a:gd name="T7" fmla="*/ 5334 h 400"/>
              <a:gd name="T8" fmla="*/ 762 w 4433"/>
              <a:gd name="T9" fmla="*/ 5334 h 400"/>
              <a:gd name="T10" fmla="*/ 0 w 4433"/>
              <a:gd name="T11" fmla="*/ 4572 h 400"/>
              <a:gd name="T12" fmla="*/ 762 w 4433"/>
              <a:gd name="T13" fmla="*/ 3810 h 400"/>
              <a:gd name="T14" fmla="*/ 92209 w 4433"/>
              <a:gd name="T15" fmla="*/ 0 h 400"/>
              <a:gd name="T16" fmla="*/ 101354 w 4433"/>
              <a:gd name="T17" fmla="*/ 4572 h 400"/>
              <a:gd name="T18" fmla="*/ 92209 w 4433"/>
              <a:gd name="T19" fmla="*/ 9144 h 400"/>
              <a:gd name="T20" fmla="*/ 92209 w 44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33"/>
              <a:gd name="T34" fmla="*/ 0 h 400"/>
              <a:gd name="T35" fmla="*/ 4433 w 4433"/>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33" h="400">
                <a:moveTo>
                  <a:pt x="33" y="167"/>
                </a:moveTo>
                <a:lnTo>
                  <a:pt x="4100" y="167"/>
                </a:lnTo>
                <a:cubicBezTo>
                  <a:pt x="4119" y="167"/>
                  <a:pt x="4133" y="182"/>
                  <a:pt x="4133" y="200"/>
                </a:cubicBezTo>
                <a:cubicBezTo>
                  <a:pt x="4133" y="219"/>
                  <a:pt x="4119" y="234"/>
                  <a:pt x="4100" y="234"/>
                </a:cubicBezTo>
                <a:lnTo>
                  <a:pt x="33" y="234"/>
                </a:lnTo>
                <a:cubicBezTo>
                  <a:pt x="15" y="234"/>
                  <a:pt x="0" y="219"/>
                  <a:pt x="0" y="200"/>
                </a:cubicBezTo>
                <a:cubicBezTo>
                  <a:pt x="0" y="182"/>
                  <a:pt x="15" y="167"/>
                  <a:pt x="33" y="167"/>
                </a:cubicBezTo>
                <a:close/>
                <a:moveTo>
                  <a:pt x="4033" y="0"/>
                </a:moveTo>
                <a:lnTo>
                  <a:pt x="4433" y="200"/>
                </a:lnTo>
                <a:lnTo>
                  <a:pt x="4033" y="400"/>
                </a:lnTo>
                <a:lnTo>
                  <a:pt x="4033" y="0"/>
                </a:lnTo>
                <a:close/>
              </a:path>
            </a:pathLst>
          </a:custGeom>
          <a:solidFill>
            <a:srgbClr val="000000"/>
          </a:solidFill>
          <a:ln w="1588">
            <a:solidFill>
              <a:srgbClr val="000000"/>
            </a:solidFill>
            <a:bevel/>
            <a:headEnd/>
            <a:tailEnd/>
          </a:ln>
        </p:spPr>
        <p:txBody>
          <a:bodyPr/>
          <a:lstStyle/>
          <a:p>
            <a:endParaRPr lang="en-US"/>
          </a:p>
        </p:txBody>
      </p:sp>
      <p:sp>
        <p:nvSpPr>
          <p:cNvPr id="8301" name="Freeform 136"/>
          <p:cNvSpPr>
            <a:spLocks noEditPoints="1"/>
          </p:cNvSpPr>
          <p:nvPr/>
        </p:nvSpPr>
        <p:spPr bwMode="auto">
          <a:xfrm>
            <a:off x="1822450" y="4659313"/>
            <a:ext cx="768350" cy="387350"/>
          </a:xfrm>
          <a:custGeom>
            <a:avLst/>
            <a:gdLst>
              <a:gd name="T0" fmla="*/ 91502 w 4039"/>
              <a:gd name="T1" fmla="*/ 1521 h 2038"/>
              <a:gd name="T2" fmla="*/ 7229 w 4039"/>
              <a:gd name="T3" fmla="*/ 43715 h 2038"/>
              <a:gd name="T4" fmla="*/ 6087 w 4039"/>
              <a:gd name="T5" fmla="*/ 43335 h 2038"/>
              <a:gd name="T6" fmla="*/ 6468 w 4039"/>
              <a:gd name="T7" fmla="*/ 42384 h 2038"/>
              <a:gd name="T8" fmla="*/ 90931 w 4039"/>
              <a:gd name="T9" fmla="*/ 190 h 2038"/>
              <a:gd name="T10" fmla="*/ 91882 w 4039"/>
              <a:gd name="T11" fmla="*/ 570 h 2038"/>
              <a:gd name="T12" fmla="*/ 91502 w 4039"/>
              <a:gd name="T13" fmla="*/ 1521 h 2038"/>
              <a:gd name="T14" fmla="*/ 10273 w 4039"/>
              <a:gd name="T15" fmla="*/ 46376 h 2038"/>
              <a:gd name="T16" fmla="*/ 0 w 4039"/>
              <a:gd name="T17" fmla="*/ 46376 h 2038"/>
              <a:gd name="T18" fmla="*/ 6087 w 4039"/>
              <a:gd name="T19" fmla="*/ 38203 h 2038"/>
              <a:gd name="T20" fmla="*/ 10273 w 4039"/>
              <a:gd name="T21" fmla="*/ 46376 h 20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39"/>
              <a:gd name="T34" fmla="*/ 0 h 2038"/>
              <a:gd name="T35" fmla="*/ 4039 w 4039"/>
              <a:gd name="T36" fmla="*/ 2038 h 20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39" h="2038">
                <a:moveTo>
                  <a:pt x="4015" y="68"/>
                </a:moveTo>
                <a:lnTo>
                  <a:pt x="314" y="1919"/>
                </a:lnTo>
                <a:cubicBezTo>
                  <a:pt x="297" y="1927"/>
                  <a:pt x="277" y="1921"/>
                  <a:pt x="269" y="1904"/>
                </a:cubicBezTo>
                <a:cubicBezTo>
                  <a:pt x="261" y="1888"/>
                  <a:pt x="267" y="1868"/>
                  <a:pt x="284" y="1860"/>
                </a:cubicBezTo>
                <a:lnTo>
                  <a:pt x="3986" y="9"/>
                </a:lnTo>
                <a:cubicBezTo>
                  <a:pt x="4002" y="0"/>
                  <a:pt x="4022" y="7"/>
                  <a:pt x="4030" y="24"/>
                </a:cubicBezTo>
                <a:cubicBezTo>
                  <a:pt x="4039" y="40"/>
                  <a:pt x="4032" y="60"/>
                  <a:pt x="4015" y="68"/>
                </a:cubicBezTo>
                <a:close/>
                <a:moveTo>
                  <a:pt x="448" y="2038"/>
                </a:moveTo>
                <a:lnTo>
                  <a:pt x="0" y="2038"/>
                </a:lnTo>
                <a:lnTo>
                  <a:pt x="269" y="1681"/>
                </a:lnTo>
                <a:lnTo>
                  <a:pt x="448" y="2038"/>
                </a:lnTo>
                <a:close/>
              </a:path>
            </a:pathLst>
          </a:custGeom>
          <a:solidFill>
            <a:srgbClr val="000000"/>
          </a:solidFill>
          <a:ln w="1588">
            <a:solidFill>
              <a:srgbClr val="000000"/>
            </a:solidFill>
            <a:bevel/>
            <a:headEnd/>
            <a:tailEnd/>
          </a:ln>
        </p:spPr>
        <p:txBody>
          <a:bodyPr/>
          <a:lstStyle/>
          <a:p>
            <a:endParaRPr lang="en-US"/>
          </a:p>
        </p:txBody>
      </p:sp>
      <p:sp>
        <p:nvSpPr>
          <p:cNvPr id="8302" name="Freeform 137"/>
          <p:cNvSpPr>
            <a:spLocks/>
          </p:cNvSpPr>
          <p:nvPr/>
        </p:nvSpPr>
        <p:spPr bwMode="auto">
          <a:xfrm>
            <a:off x="2555875" y="4360863"/>
            <a:ext cx="381000" cy="381000"/>
          </a:xfrm>
          <a:custGeom>
            <a:avLst/>
            <a:gdLst>
              <a:gd name="T0" fmla="*/ 201612 w 240"/>
              <a:gd name="T1" fmla="*/ 77788 h 240"/>
              <a:gd name="T2" fmla="*/ 171450 w 240"/>
              <a:gd name="T3" fmla="*/ 33338 h 240"/>
              <a:gd name="T4" fmla="*/ 150813 w 240"/>
              <a:gd name="T5" fmla="*/ 112713 h 240"/>
              <a:gd name="T6" fmla="*/ 79375 w 240"/>
              <a:gd name="T7" fmla="*/ 65088 h 240"/>
              <a:gd name="T8" fmla="*/ 93663 w 240"/>
              <a:gd name="T9" fmla="*/ 138113 h 240"/>
              <a:gd name="T10" fmla="*/ 20638 w 240"/>
              <a:gd name="T11" fmla="*/ 146050 h 240"/>
              <a:gd name="T12" fmla="*/ 68263 w 240"/>
              <a:gd name="T13" fmla="*/ 204788 h 240"/>
              <a:gd name="T14" fmla="*/ 0 w 240"/>
              <a:gd name="T15" fmla="*/ 227013 h 240"/>
              <a:gd name="T16" fmla="*/ 58738 w 240"/>
              <a:gd name="T17" fmla="*/ 271463 h 240"/>
              <a:gd name="T18" fmla="*/ 22225 w 240"/>
              <a:gd name="T19" fmla="*/ 314325 h 240"/>
              <a:gd name="T20" fmla="*/ 84138 w 240"/>
              <a:gd name="T21" fmla="*/ 322263 h 240"/>
              <a:gd name="T22" fmla="*/ 85725 w 240"/>
              <a:gd name="T23" fmla="*/ 381000 h 240"/>
              <a:gd name="T24" fmla="*/ 131763 w 240"/>
              <a:gd name="T25" fmla="*/ 320675 h 240"/>
              <a:gd name="T26" fmla="*/ 152400 w 240"/>
              <a:gd name="T27" fmla="*/ 347663 h 240"/>
              <a:gd name="T28" fmla="*/ 173038 w 240"/>
              <a:gd name="T29" fmla="*/ 306388 h 240"/>
              <a:gd name="T30" fmla="*/ 204788 w 240"/>
              <a:gd name="T31" fmla="*/ 333375 h 240"/>
              <a:gd name="T32" fmla="*/ 214313 w 240"/>
              <a:gd name="T33" fmla="*/ 280988 h 240"/>
              <a:gd name="T34" fmla="*/ 263525 w 240"/>
              <a:gd name="T35" fmla="*/ 306388 h 240"/>
              <a:gd name="T36" fmla="*/ 257175 w 240"/>
              <a:gd name="T37" fmla="*/ 254000 h 240"/>
              <a:gd name="T38" fmla="*/ 331788 w 240"/>
              <a:gd name="T39" fmla="*/ 276225 h 240"/>
              <a:gd name="T40" fmla="*/ 288925 w 240"/>
              <a:gd name="T41" fmla="*/ 217488 h 240"/>
              <a:gd name="T42" fmla="*/ 322263 w 240"/>
              <a:gd name="T43" fmla="*/ 200025 h 240"/>
              <a:gd name="T44" fmla="*/ 298450 w 240"/>
              <a:gd name="T45" fmla="*/ 166688 h 240"/>
              <a:gd name="T46" fmla="*/ 381000 w 240"/>
              <a:gd name="T47" fmla="*/ 117475 h 240"/>
              <a:gd name="T48" fmla="*/ 288925 w 240"/>
              <a:gd name="T49" fmla="*/ 115888 h 240"/>
              <a:gd name="T50" fmla="*/ 317500 w 240"/>
              <a:gd name="T51" fmla="*/ 57150 h 240"/>
              <a:gd name="T52" fmla="*/ 255588 w 240"/>
              <a:gd name="T53" fmla="*/ 101600 h 240"/>
              <a:gd name="T54" fmla="*/ 260350 w 240"/>
              <a:gd name="T55" fmla="*/ 0 h 240"/>
              <a:gd name="T56" fmla="*/ 201612 w 240"/>
              <a:gd name="T57" fmla="*/ 77788 h 2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240"/>
              <a:gd name="T89" fmla="*/ 240 w 240"/>
              <a:gd name="T90" fmla="*/ 240 h 2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240">
                <a:moveTo>
                  <a:pt x="127" y="49"/>
                </a:moveTo>
                <a:lnTo>
                  <a:pt x="108" y="21"/>
                </a:lnTo>
                <a:lnTo>
                  <a:pt x="95" y="71"/>
                </a:lnTo>
                <a:lnTo>
                  <a:pt x="50" y="41"/>
                </a:lnTo>
                <a:lnTo>
                  <a:pt x="59" y="87"/>
                </a:lnTo>
                <a:lnTo>
                  <a:pt x="13" y="92"/>
                </a:lnTo>
                <a:lnTo>
                  <a:pt x="43" y="129"/>
                </a:lnTo>
                <a:lnTo>
                  <a:pt x="0" y="143"/>
                </a:lnTo>
                <a:lnTo>
                  <a:pt x="37" y="171"/>
                </a:lnTo>
                <a:lnTo>
                  <a:pt x="14" y="198"/>
                </a:lnTo>
                <a:lnTo>
                  <a:pt x="53" y="203"/>
                </a:lnTo>
                <a:lnTo>
                  <a:pt x="54" y="240"/>
                </a:lnTo>
                <a:lnTo>
                  <a:pt x="83" y="202"/>
                </a:lnTo>
                <a:lnTo>
                  <a:pt x="96" y="219"/>
                </a:lnTo>
                <a:lnTo>
                  <a:pt x="109" y="193"/>
                </a:lnTo>
                <a:lnTo>
                  <a:pt x="129" y="210"/>
                </a:lnTo>
                <a:lnTo>
                  <a:pt x="135" y="177"/>
                </a:lnTo>
                <a:lnTo>
                  <a:pt x="166" y="193"/>
                </a:lnTo>
                <a:lnTo>
                  <a:pt x="162" y="160"/>
                </a:lnTo>
                <a:lnTo>
                  <a:pt x="209" y="174"/>
                </a:lnTo>
                <a:lnTo>
                  <a:pt x="182" y="137"/>
                </a:lnTo>
                <a:lnTo>
                  <a:pt x="203" y="126"/>
                </a:lnTo>
                <a:lnTo>
                  <a:pt x="188" y="105"/>
                </a:lnTo>
                <a:lnTo>
                  <a:pt x="240" y="74"/>
                </a:lnTo>
                <a:lnTo>
                  <a:pt x="182" y="73"/>
                </a:lnTo>
                <a:lnTo>
                  <a:pt x="200" y="36"/>
                </a:lnTo>
                <a:lnTo>
                  <a:pt x="161" y="64"/>
                </a:lnTo>
                <a:lnTo>
                  <a:pt x="164" y="0"/>
                </a:lnTo>
                <a:lnTo>
                  <a:pt x="127" y="49"/>
                </a:lnTo>
                <a:close/>
              </a:path>
            </a:pathLst>
          </a:custGeom>
          <a:noFill/>
          <a:ln w="9525" cap="rnd">
            <a:solidFill>
              <a:srgbClr val="000000"/>
            </a:solidFill>
            <a:round/>
            <a:headEnd/>
            <a:tailEnd/>
          </a:ln>
        </p:spPr>
        <p:txBody>
          <a:bodyPr/>
          <a:lstStyle/>
          <a:p>
            <a:endParaRPr lang="en-US"/>
          </a:p>
        </p:txBody>
      </p:sp>
      <p:sp>
        <p:nvSpPr>
          <p:cNvPr id="8303" name="Oval 138"/>
          <p:cNvSpPr>
            <a:spLocks noChangeArrowheads="1"/>
          </p:cNvSpPr>
          <p:nvPr/>
        </p:nvSpPr>
        <p:spPr bwMode="auto">
          <a:xfrm>
            <a:off x="2432050" y="4494213"/>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nvGrpSpPr>
          <p:cNvPr id="8304" name="Group 141"/>
          <p:cNvGrpSpPr>
            <a:grpSpLocks/>
          </p:cNvGrpSpPr>
          <p:nvPr/>
        </p:nvGrpSpPr>
        <p:grpSpPr bwMode="auto">
          <a:xfrm>
            <a:off x="2127250" y="4884738"/>
            <a:ext cx="76200" cy="76200"/>
            <a:chOff x="1340" y="3077"/>
            <a:chExt cx="48" cy="48"/>
          </a:xfrm>
        </p:grpSpPr>
        <p:sp>
          <p:nvSpPr>
            <p:cNvPr id="8393" name="Oval 139"/>
            <p:cNvSpPr>
              <a:spLocks noChangeArrowheads="1"/>
            </p:cNvSpPr>
            <p:nvPr/>
          </p:nvSpPr>
          <p:spPr bwMode="auto">
            <a:xfrm>
              <a:off x="1340" y="3077"/>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94" name="Oval 140"/>
            <p:cNvSpPr>
              <a:spLocks noChangeArrowheads="1"/>
            </p:cNvSpPr>
            <p:nvPr/>
          </p:nvSpPr>
          <p:spPr bwMode="auto">
            <a:xfrm>
              <a:off x="1340" y="3077"/>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305" name="Rectangle 142"/>
          <p:cNvSpPr>
            <a:spLocks noChangeArrowheads="1"/>
          </p:cNvSpPr>
          <p:nvPr/>
        </p:nvSpPr>
        <p:spPr bwMode="auto">
          <a:xfrm>
            <a:off x="2133600" y="4888468"/>
            <a:ext cx="533400" cy="369332"/>
          </a:xfrm>
          <a:prstGeom prst="rect">
            <a:avLst/>
          </a:prstGeom>
          <a:noFill/>
          <a:ln w="9525">
            <a:noFill/>
            <a:miter lim="800000"/>
            <a:headEnd/>
            <a:tailEnd/>
          </a:ln>
        </p:spPr>
        <p:txBody>
          <a:bodyPr wrap="square" lIns="0" tIns="0" rIns="0" bIns="0">
            <a:spAutoFit/>
          </a:bodyPr>
          <a:lstStyle/>
          <a:p>
            <a:pPr marL="230188" indent="-230188" eaLnBrk="0" hangingPunct="0">
              <a:spcBef>
                <a:spcPct val="20000"/>
              </a:spcBef>
              <a:buClr>
                <a:schemeClr val="tx1"/>
              </a:buClr>
              <a:buSzPct val="110000"/>
            </a:pPr>
            <a:r>
              <a:rPr lang="en-US" b="0" dirty="0" smtClean="0">
                <a:solidFill>
                  <a:srgbClr val="000000"/>
                </a:solidFill>
                <a:latin typeface="Times New Roman" pitchFamily="18" charset="0"/>
              </a:rPr>
              <a:t>holes</a:t>
            </a:r>
            <a:endParaRPr lang="en-US" sz="2400" b="0" dirty="0"/>
          </a:p>
        </p:txBody>
      </p:sp>
      <p:sp>
        <p:nvSpPr>
          <p:cNvPr id="8306" name="Freeform 143"/>
          <p:cNvSpPr>
            <a:spLocks/>
          </p:cNvSpPr>
          <p:nvPr/>
        </p:nvSpPr>
        <p:spPr bwMode="auto">
          <a:xfrm>
            <a:off x="411163" y="4421188"/>
            <a:ext cx="1387475" cy="458787"/>
          </a:xfrm>
          <a:custGeom>
            <a:avLst/>
            <a:gdLst>
              <a:gd name="T0" fmla="*/ 80963 w 874"/>
              <a:gd name="T1" fmla="*/ 0 h 289"/>
              <a:gd name="T2" fmla="*/ 0 w 874"/>
              <a:gd name="T3" fmla="*/ 458787 h 289"/>
              <a:gd name="T4" fmla="*/ 414338 w 874"/>
              <a:gd name="T5" fmla="*/ 296862 h 289"/>
              <a:gd name="T6" fmla="*/ 395287 w 874"/>
              <a:gd name="T7" fmla="*/ 441325 h 289"/>
              <a:gd name="T8" fmla="*/ 784225 w 874"/>
              <a:gd name="T9" fmla="*/ 285750 h 289"/>
              <a:gd name="T10" fmla="*/ 763587 w 874"/>
              <a:gd name="T11" fmla="*/ 404812 h 289"/>
              <a:gd name="T12" fmla="*/ 1387475 w 874"/>
              <a:gd name="T13" fmla="*/ 152400 h 289"/>
              <a:gd name="T14" fmla="*/ 815975 w 874"/>
              <a:gd name="T15" fmla="*/ 152400 h 289"/>
              <a:gd name="T16" fmla="*/ 830263 w 874"/>
              <a:gd name="T17" fmla="*/ 52387 h 289"/>
              <a:gd name="T18" fmla="*/ 447675 w 874"/>
              <a:gd name="T19" fmla="*/ 109537 h 289"/>
              <a:gd name="T20" fmla="*/ 469900 w 874"/>
              <a:gd name="T21" fmla="*/ 15875 h 289"/>
              <a:gd name="T22" fmla="*/ 80963 w 874"/>
              <a:gd name="T23" fmla="*/ 0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4"/>
              <a:gd name="T37" fmla="*/ 0 h 289"/>
              <a:gd name="T38" fmla="*/ 874 w 874"/>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4" h="289">
                <a:moveTo>
                  <a:pt x="51" y="0"/>
                </a:moveTo>
                <a:lnTo>
                  <a:pt x="0" y="289"/>
                </a:lnTo>
                <a:lnTo>
                  <a:pt x="261" y="187"/>
                </a:lnTo>
                <a:lnTo>
                  <a:pt x="249" y="278"/>
                </a:lnTo>
                <a:lnTo>
                  <a:pt x="494" y="180"/>
                </a:lnTo>
                <a:lnTo>
                  <a:pt x="481" y="255"/>
                </a:lnTo>
                <a:lnTo>
                  <a:pt x="874" y="96"/>
                </a:lnTo>
                <a:lnTo>
                  <a:pt x="514" y="96"/>
                </a:lnTo>
                <a:lnTo>
                  <a:pt x="523" y="33"/>
                </a:lnTo>
                <a:lnTo>
                  <a:pt x="282" y="69"/>
                </a:lnTo>
                <a:lnTo>
                  <a:pt x="296" y="10"/>
                </a:lnTo>
                <a:lnTo>
                  <a:pt x="51" y="0"/>
                </a:lnTo>
                <a:close/>
              </a:path>
            </a:pathLst>
          </a:custGeom>
          <a:noFill/>
          <a:ln w="9525" cap="rnd">
            <a:solidFill>
              <a:srgbClr val="000000"/>
            </a:solidFill>
            <a:round/>
            <a:headEnd/>
            <a:tailEnd/>
          </a:ln>
        </p:spPr>
        <p:txBody>
          <a:bodyPr/>
          <a:lstStyle/>
          <a:p>
            <a:endParaRPr lang="en-US"/>
          </a:p>
        </p:txBody>
      </p:sp>
      <p:sp>
        <p:nvSpPr>
          <p:cNvPr id="8307" name="Rectangle 144"/>
          <p:cNvSpPr>
            <a:spLocks noChangeArrowheads="1"/>
          </p:cNvSpPr>
          <p:nvPr/>
        </p:nvSpPr>
        <p:spPr bwMode="auto">
          <a:xfrm>
            <a:off x="1749425" y="3581400"/>
            <a:ext cx="60325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APD (</a:t>
            </a:r>
            <a:endParaRPr lang="en-US" sz="2400" b="0"/>
          </a:p>
        </p:txBody>
      </p:sp>
      <p:sp>
        <p:nvSpPr>
          <p:cNvPr id="8308" name="Rectangle 145"/>
          <p:cNvSpPr>
            <a:spLocks noChangeArrowheads="1"/>
          </p:cNvSpPr>
          <p:nvPr/>
        </p:nvSpPr>
        <p:spPr bwMode="auto">
          <a:xfrm>
            <a:off x="2351088" y="3581400"/>
            <a:ext cx="1092200"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With Gain </a:t>
            </a:r>
            <a:endParaRPr lang="en-US" sz="2400" b="0"/>
          </a:p>
        </p:txBody>
      </p:sp>
      <p:sp>
        <p:nvSpPr>
          <p:cNvPr id="8309" name="Rectangle 146"/>
          <p:cNvSpPr>
            <a:spLocks noChangeArrowheads="1"/>
          </p:cNvSpPr>
          <p:nvPr/>
        </p:nvSpPr>
        <p:spPr bwMode="auto">
          <a:xfrm>
            <a:off x="3325813" y="3581400"/>
            <a:ext cx="377825" cy="274638"/>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a:solidFill>
                  <a:srgbClr val="000000"/>
                </a:solidFill>
                <a:latin typeface="Times New Roman" pitchFamily="18" charset="0"/>
              </a:rPr>
              <a:t>=4) </a:t>
            </a:r>
            <a:endParaRPr lang="en-US" sz="2400" b="0"/>
          </a:p>
        </p:txBody>
      </p:sp>
      <p:sp>
        <p:nvSpPr>
          <p:cNvPr id="8310" name="Rectangle 147"/>
          <p:cNvSpPr>
            <a:spLocks noChangeArrowheads="1"/>
          </p:cNvSpPr>
          <p:nvPr/>
        </p:nvSpPr>
        <p:spPr bwMode="auto">
          <a:xfrm>
            <a:off x="1814513" y="3857625"/>
            <a:ext cx="1219200" cy="2127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400">
                <a:solidFill>
                  <a:srgbClr val="000000"/>
                </a:solidFill>
                <a:latin typeface="Times New Roman" pitchFamily="18" charset="0"/>
              </a:rPr>
              <a:t>hole only ionize </a:t>
            </a:r>
            <a:endParaRPr lang="en-US" sz="2400" b="0"/>
          </a:p>
        </p:txBody>
      </p:sp>
      <p:sp>
        <p:nvSpPr>
          <p:cNvPr id="8311" name="Rectangle 148"/>
          <p:cNvSpPr>
            <a:spLocks noChangeArrowheads="1"/>
          </p:cNvSpPr>
          <p:nvPr/>
        </p:nvSpPr>
        <p:spPr bwMode="auto">
          <a:xfrm>
            <a:off x="3035300" y="3857625"/>
            <a:ext cx="320675" cy="2127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400">
                <a:solidFill>
                  <a:srgbClr val="000000"/>
                </a:solidFill>
                <a:latin typeface="Times New Roman" pitchFamily="18" charset="0"/>
              </a:rPr>
              <a:t>Fex </a:t>
            </a:r>
            <a:endParaRPr lang="en-US" sz="2400" b="0"/>
          </a:p>
        </p:txBody>
      </p:sp>
      <p:sp>
        <p:nvSpPr>
          <p:cNvPr id="8312" name="Rectangle 149"/>
          <p:cNvSpPr>
            <a:spLocks noChangeArrowheads="1"/>
          </p:cNvSpPr>
          <p:nvPr/>
        </p:nvSpPr>
        <p:spPr bwMode="auto">
          <a:xfrm>
            <a:off x="3354388" y="3857625"/>
            <a:ext cx="225425" cy="2127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400">
                <a:solidFill>
                  <a:srgbClr val="000000"/>
                </a:solidFill>
                <a:latin typeface="Times New Roman" pitchFamily="18" charset="0"/>
              </a:rPr>
              <a:t>~ 2</a:t>
            </a:r>
            <a:endParaRPr lang="en-US" sz="2400" b="0"/>
          </a:p>
        </p:txBody>
      </p:sp>
      <p:sp>
        <p:nvSpPr>
          <p:cNvPr id="8313" name="Line 150"/>
          <p:cNvSpPr>
            <a:spLocks noChangeShapeType="1"/>
          </p:cNvSpPr>
          <p:nvPr/>
        </p:nvSpPr>
        <p:spPr bwMode="auto">
          <a:xfrm flipH="1">
            <a:off x="598488" y="5718175"/>
            <a:ext cx="304800" cy="1588"/>
          </a:xfrm>
          <a:prstGeom prst="line">
            <a:avLst/>
          </a:prstGeom>
          <a:noFill/>
          <a:ln w="9525" cap="rnd">
            <a:solidFill>
              <a:srgbClr val="000000"/>
            </a:solidFill>
            <a:round/>
            <a:headEnd/>
            <a:tailEnd/>
          </a:ln>
        </p:spPr>
        <p:txBody>
          <a:bodyPr/>
          <a:lstStyle/>
          <a:p>
            <a:endParaRPr lang="en-US"/>
          </a:p>
        </p:txBody>
      </p:sp>
      <p:sp>
        <p:nvSpPr>
          <p:cNvPr id="8314" name="Oval 151"/>
          <p:cNvSpPr>
            <a:spLocks noChangeArrowheads="1"/>
          </p:cNvSpPr>
          <p:nvPr/>
        </p:nvSpPr>
        <p:spPr bwMode="auto">
          <a:xfrm>
            <a:off x="508000" y="5670550"/>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15" name="Rectangle 152"/>
          <p:cNvSpPr>
            <a:spLocks noChangeArrowheads="1"/>
          </p:cNvSpPr>
          <p:nvPr/>
        </p:nvSpPr>
        <p:spPr bwMode="auto">
          <a:xfrm>
            <a:off x="322263" y="5411788"/>
            <a:ext cx="558800"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dirty="0" err="1">
                <a:solidFill>
                  <a:srgbClr val="000000"/>
                </a:solidFill>
                <a:latin typeface="Times New Roman" pitchFamily="18" charset="0"/>
              </a:rPr>
              <a:t>Vbias</a:t>
            </a:r>
            <a:endParaRPr lang="en-US" sz="2400" b="0" dirty="0"/>
          </a:p>
        </p:txBody>
      </p:sp>
      <p:sp>
        <p:nvSpPr>
          <p:cNvPr id="8316" name="Freeform 153"/>
          <p:cNvSpPr>
            <a:spLocks noEditPoints="1"/>
          </p:cNvSpPr>
          <p:nvPr/>
        </p:nvSpPr>
        <p:spPr bwMode="auto">
          <a:xfrm>
            <a:off x="2728913" y="4659313"/>
            <a:ext cx="171450" cy="463550"/>
          </a:xfrm>
          <a:custGeom>
            <a:avLst/>
            <a:gdLst>
              <a:gd name="T0" fmla="*/ 1522 w 901"/>
              <a:gd name="T1" fmla="*/ 571 h 2437"/>
              <a:gd name="T2" fmla="*/ 17507 w 901"/>
              <a:gd name="T3" fmla="*/ 48124 h 2437"/>
              <a:gd name="T4" fmla="*/ 16936 w 901"/>
              <a:gd name="T5" fmla="*/ 49075 h 2437"/>
              <a:gd name="T6" fmla="*/ 15984 w 901"/>
              <a:gd name="T7" fmla="*/ 48504 h 2437"/>
              <a:gd name="T8" fmla="*/ 190 w 901"/>
              <a:gd name="T9" fmla="*/ 1141 h 2437"/>
              <a:gd name="T10" fmla="*/ 571 w 901"/>
              <a:gd name="T11" fmla="*/ 190 h 2437"/>
              <a:gd name="T12" fmla="*/ 1522 w 901"/>
              <a:gd name="T13" fmla="*/ 571 h 2437"/>
              <a:gd name="T14" fmla="*/ 20551 w 901"/>
              <a:gd name="T15" fmla="*/ 45461 h 2437"/>
              <a:gd name="T16" fmla="*/ 19029 w 901"/>
              <a:gd name="T17" fmla="*/ 55542 h 2437"/>
              <a:gd name="T18" fmla="*/ 11798 w 901"/>
              <a:gd name="T19" fmla="*/ 48314 h 2437"/>
              <a:gd name="T20" fmla="*/ 20551 w 901"/>
              <a:gd name="T21" fmla="*/ 45461 h 2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1"/>
              <a:gd name="T34" fmla="*/ 0 h 2437"/>
              <a:gd name="T35" fmla="*/ 901 w 901"/>
              <a:gd name="T36" fmla="*/ 2437 h 2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1" h="2437">
                <a:moveTo>
                  <a:pt x="69" y="27"/>
                </a:moveTo>
                <a:lnTo>
                  <a:pt x="764" y="2111"/>
                </a:lnTo>
                <a:cubicBezTo>
                  <a:pt x="770" y="2128"/>
                  <a:pt x="760" y="2147"/>
                  <a:pt x="743" y="2153"/>
                </a:cubicBezTo>
                <a:cubicBezTo>
                  <a:pt x="725" y="2159"/>
                  <a:pt x="706" y="2149"/>
                  <a:pt x="700" y="2132"/>
                </a:cubicBezTo>
                <a:lnTo>
                  <a:pt x="6" y="48"/>
                </a:lnTo>
                <a:cubicBezTo>
                  <a:pt x="0" y="31"/>
                  <a:pt x="9" y="12"/>
                  <a:pt x="27" y="6"/>
                </a:cubicBezTo>
                <a:cubicBezTo>
                  <a:pt x="44" y="0"/>
                  <a:pt x="63" y="9"/>
                  <a:pt x="69" y="27"/>
                </a:cubicBezTo>
                <a:close/>
                <a:moveTo>
                  <a:pt x="901" y="1995"/>
                </a:moveTo>
                <a:lnTo>
                  <a:pt x="837" y="2437"/>
                </a:lnTo>
                <a:lnTo>
                  <a:pt x="521" y="2121"/>
                </a:lnTo>
                <a:lnTo>
                  <a:pt x="901" y="1995"/>
                </a:lnTo>
                <a:close/>
              </a:path>
            </a:pathLst>
          </a:custGeom>
          <a:solidFill>
            <a:srgbClr val="000000"/>
          </a:solidFill>
          <a:ln w="1588">
            <a:solidFill>
              <a:srgbClr val="000000"/>
            </a:solidFill>
            <a:bevel/>
            <a:headEnd/>
            <a:tailEnd/>
          </a:ln>
        </p:spPr>
        <p:txBody>
          <a:bodyPr/>
          <a:lstStyle/>
          <a:p>
            <a:endParaRPr lang="en-US"/>
          </a:p>
        </p:txBody>
      </p:sp>
      <p:sp>
        <p:nvSpPr>
          <p:cNvPr id="8318" name="Freeform 155"/>
          <p:cNvSpPr>
            <a:spLocks noEditPoints="1"/>
          </p:cNvSpPr>
          <p:nvPr/>
        </p:nvSpPr>
        <p:spPr bwMode="auto">
          <a:xfrm>
            <a:off x="2959100" y="5162550"/>
            <a:ext cx="768350" cy="76200"/>
          </a:xfrm>
          <a:custGeom>
            <a:avLst/>
            <a:gdLst>
              <a:gd name="T0" fmla="*/ 762 w 4033"/>
              <a:gd name="T1" fmla="*/ 4763 h 400"/>
              <a:gd name="T2" fmla="*/ 84589 w 4033"/>
              <a:gd name="T3" fmla="*/ 3810 h 400"/>
              <a:gd name="T4" fmla="*/ 85351 w 4033"/>
              <a:gd name="T5" fmla="*/ 4572 h 400"/>
              <a:gd name="T6" fmla="*/ 84589 w 4033"/>
              <a:gd name="T7" fmla="*/ 5334 h 400"/>
              <a:gd name="T8" fmla="*/ 762 w 4033"/>
              <a:gd name="T9" fmla="*/ 6287 h 400"/>
              <a:gd name="T10" fmla="*/ 0 w 4033"/>
              <a:gd name="T11" fmla="*/ 5715 h 400"/>
              <a:gd name="T12" fmla="*/ 762 w 4033"/>
              <a:gd name="T13" fmla="*/ 4763 h 400"/>
              <a:gd name="T14" fmla="*/ 83065 w 4033"/>
              <a:gd name="T15" fmla="*/ 0 h 400"/>
              <a:gd name="T16" fmla="*/ 92210 w 4033"/>
              <a:gd name="T17" fmla="*/ 4382 h 400"/>
              <a:gd name="T18" fmla="*/ 83065 w 4033"/>
              <a:gd name="T19" fmla="*/ 9144 h 400"/>
              <a:gd name="T20" fmla="*/ 83065 w 40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33"/>
              <a:gd name="T34" fmla="*/ 0 h 400"/>
              <a:gd name="T35" fmla="*/ 4033 w 4033"/>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33" h="400">
                <a:moveTo>
                  <a:pt x="33" y="212"/>
                </a:moveTo>
                <a:lnTo>
                  <a:pt x="3700" y="166"/>
                </a:lnTo>
                <a:cubicBezTo>
                  <a:pt x="3718" y="166"/>
                  <a:pt x="3733" y="181"/>
                  <a:pt x="3733" y="199"/>
                </a:cubicBezTo>
                <a:cubicBezTo>
                  <a:pt x="3734" y="218"/>
                  <a:pt x="3719" y="233"/>
                  <a:pt x="3701" y="233"/>
                </a:cubicBezTo>
                <a:lnTo>
                  <a:pt x="34" y="279"/>
                </a:lnTo>
                <a:cubicBezTo>
                  <a:pt x="15" y="279"/>
                  <a:pt x="0" y="264"/>
                  <a:pt x="0" y="246"/>
                </a:cubicBezTo>
                <a:cubicBezTo>
                  <a:pt x="0" y="227"/>
                  <a:pt x="15" y="212"/>
                  <a:pt x="33" y="212"/>
                </a:cubicBezTo>
                <a:close/>
                <a:moveTo>
                  <a:pt x="3631" y="0"/>
                </a:moveTo>
                <a:lnTo>
                  <a:pt x="4033" y="195"/>
                </a:lnTo>
                <a:lnTo>
                  <a:pt x="3636" y="400"/>
                </a:lnTo>
                <a:lnTo>
                  <a:pt x="3631" y="0"/>
                </a:lnTo>
                <a:close/>
              </a:path>
            </a:pathLst>
          </a:custGeom>
          <a:solidFill>
            <a:srgbClr val="000000"/>
          </a:solidFill>
          <a:ln w="1588">
            <a:solidFill>
              <a:srgbClr val="000000"/>
            </a:solidFill>
            <a:bevel/>
            <a:headEnd/>
            <a:tailEnd/>
          </a:ln>
        </p:spPr>
        <p:txBody>
          <a:bodyPr/>
          <a:lstStyle/>
          <a:p>
            <a:endParaRPr lang="en-US"/>
          </a:p>
        </p:txBody>
      </p:sp>
      <p:sp>
        <p:nvSpPr>
          <p:cNvPr id="8319" name="Oval 156"/>
          <p:cNvSpPr>
            <a:spLocks noChangeArrowheads="1"/>
          </p:cNvSpPr>
          <p:nvPr/>
        </p:nvSpPr>
        <p:spPr bwMode="auto">
          <a:xfrm>
            <a:off x="3346450" y="5127625"/>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20" name="Freeform 157"/>
          <p:cNvSpPr>
            <a:spLocks/>
          </p:cNvSpPr>
          <p:nvPr/>
        </p:nvSpPr>
        <p:spPr bwMode="auto">
          <a:xfrm>
            <a:off x="2813050" y="4970463"/>
            <a:ext cx="228600" cy="304800"/>
          </a:xfrm>
          <a:custGeom>
            <a:avLst/>
            <a:gdLst>
              <a:gd name="T0" fmla="*/ 120650 w 144"/>
              <a:gd name="T1" fmla="*/ 61913 h 192"/>
              <a:gd name="T2" fmla="*/ 103188 w 144"/>
              <a:gd name="T3" fmla="*/ 26988 h 192"/>
              <a:gd name="T4" fmla="*/ 90487 w 144"/>
              <a:gd name="T5" fmla="*/ 90487 h 192"/>
              <a:gd name="T6" fmla="*/ 47625 w 144"/>
              <a:gd name="T7" fmla="*/ 52388 h 192"/>
              <a:gd name="T8" fmla="*/ 57150 w 144"/>
              <a:gd name="T9" fmla="*/ 111125 h 192"/>
              <a:gd name="T10" fmla="*/ 12700 w 144"/>
              <a:gd name="T11" fmla="*/ 117475 h 192"/>
              <a:gd name="T12" fmla="*/ 41275 w 144"/>
              <a:gd name="T13" fmla="*/ 163512 h 192"/>
              <a:gd name="T14" fmla="*/ 0 w 144"/>
              <a:gd name="T15" fmla="*/ 182562 h 192"/>
              <a:gd name="T16" fmla="*/ 34925 w 144"/>
              <a:gd name="T17" fmla="*/ 217488 h 192"/>
              <a:gd name="T18" fmla="*/ 12700 w 144"/>
              <a:gd name="T19" fmla="*/ 252413 h 192"/>
              <a:gd name="T20" fmla="*/ 50800 w 144"/>
              <a:gd name="T21" fmla="*/ 258763 h 192"/>
              <a:gd name="T22" fmla="*/ 52388 w 144"/>
              <a:gd name="T23" fmla="*/ 304800 h 192"/>
              <a:gd name="T24" fmla="*/ 79375 w 144"/>
              <a:gd name="T25" fmla="*/ 255588 h 192"/>
              <a:gd name="T26" fmla="*/ 92075 w 144"/>
              <a:gd name="T27" fmla="*/ 279400 h 192"/>
              <a:gd name="T28" fmla="*/ 104775 w 144"/>
              <a:gd name="T29" fmla="*/ 246063 h 192"/>
              <a:gd name="T30" fmla="*/ 122237 w 144"/>
              <a:gd name="T31" fmla="*/ 266700 h 192"/>
              <a:gd name="T32" fmla="*/ 128587 w 144"/>
              <a:gd name="T33" fmla="*/ 225425 h 192"/>
              <a:gd name="T34" fmla="*/ 157162 w 144"/>
              <a:gd name="T35" fmla="*/ 246063 h 192"/>
              <a:gd name="T36" fmla="*/ 153987 w 144"/>
              <a:gd name="T37" fmla="*/ 203200 h 192"/>
              <a:gd name="T38" fmla="*/ 200025 w 144"/>
              <a:gd name="T39" fmla="*/ 220663 h 192"/>
              <a:gd name="T40" fmla="*/ 173037 w 144"/>
              <a:gd name="T41" fmla="*/ 174625 h 192"/>
              <a:gd name="T42" fmla="*/ 192087 w 144"/>
              <a:gd name="T43" fmla="*/ 160337 h 192"/>
              <a:gd name="T44" fmla="*/ 179387 w 144"/>
              <a:gd name="T45" fmla="*/ 133350 h 192"/>
              <a:gd name="T46" fmla="*/ 228600 w 144"/>
              <a:gd name="T47" fmla="*/ 93662 h 192"/>
              <a:gd name="T48" fmla="*/ 173037 w 144"/>
              <a:gd name="T49" fmla="*/ 92075 h 192"/>
              <a:gd name="T50" fmla="*/ 190500 w 144"/>
              <a:gd name="T51" fmla="*/ 44450 h 192"/>
              <a:gd name="T52" fmla="*/ 153987 w 144"/>
              <a:gd name="T53" fmla="*/ 82550 h 192"/>
              <a:gd name="T54" fmla="*/ 155575 w 144"/>
              <a:gd name="T55" fmla="*/ 0 h 192"/>
              <a:gd name="T56" fmla="*/ 120650 w 144"/>
              <a:gd name="T57" fmla="*/ 61913 h 1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92"/>
              <a:gd name="T89" fmla="*/ 144 w 144"/>
              <a:gd name="T90" fmla="*/ 192 h 1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92">
                <a:moveTo>
                  <a:pt x="76" y="39"/>
                </a:moveTo>
                <a:lnTo>
                  <a:pt x="65" y="17"/>
                </a:lnTo>
                <a:lnTo>
                  <a:pt x="57" y="57"/>
                </a:lnTo>
                <a:lnTo>
                  <a:pt x="30" y="33"/>
                </a:lnTo>
                <a:lnTo>
                  <a:pt x="36" y="70"/>
                </a:lnTo>
                <a:lnTo>
                  <a:pt x="8" y="74"/>
                </a:lnTo>
                <a:lnTo>
                  <a:pt x="26" y="103"/>
                </a:lnTo>
                <a:lnTo>
                  <a:pt x="0" y="115"/>
                </a:lnTo>
                <a:lnTo>
                  <a:pt x="22" y="137"/>
                </a:lnTo>
                <a:lnTo>
                  <a:pt x="8" y="159"/>
                </a:lnTo>
                <a:lnTo>
                  <a:pt x="32" y="163"/>
                </a:lnTo>
                <a:lnTo>
                  <a:pt x="33" y="192"/>
                </a:lnTo>
                <a:lnTo>
                  <a:pt x="50" y="161"/>
                </a:lnTo>
                <a:lnTo>
                  <a:pt x="58" y="176"/>
                </a:lnTo>
                <a:lnTo>
                  <a:pt x="66" y="155"/>
                </a:lnTo>
                <a:lnTo>
                  <a:pt x="77" y="168"/>
                </a:lnTo>
                <a:lnTo>
                  <a:pt x="81" y="142"/>
                </a:lnTo>
                <a:lnTo>
                  <a:pt x="99" y="155"/>
                </a:lnTo>
                <a:lnTo>
                  <a:pt x="97" y="128"/>
                </a:lnTo>
                <a:lnTo>
                  <a:pt x="126" y="139"/>
                </a:lnTo>
                <a:lnTo>
                  <a:pt x="109" y="110"/>
                </a:lnTo>
                <a:lnTo>
                  <a:pt x="121" y="101"/>
                </a:lnTo>
                <a:lnTo>
                  <a:pt x="113" y="84"/>
                </a:lnTo>
                <a:lnTo>
                  <a:pt x="144" y="59"/>
                </a:lnTo>
                <a:lnTo>
                  <a:pt x="109" y="58"/>
                </a:lnTo>
                <a:lnTo>
                  <a:pt x="120" y="28"/>
                </a:lnTo>
                <a:lnTo>
                  <a:pt x="97" y="52"/>
                </a:lnTo>
                <a:lnTo>
                  <a:pt x="98" y="0"/>
                </a:lnTo>
                <a:lnTo>
                  <a:pt x="76" y="39"/>
                </a:lnTo>
                <a:close/>
              </a:path>
            </a:pathLst>
          </a:custGeom>
          <a:noFill/>
          <a:ln w="9525" cap="rnd">
            <a:solidFill>
              <a:srgbClr val="000000"/>
            </a:solidFill>
            <a:round/>
            <a:headEnd/>
            <a:tailEnd/>
          </a:ln>
        </p:spPr>
        <p:txBody>
          <a:bodyPr/>
          <a:lstStyle/>
          <a:p>
            <a:endParaRPr lang="en-US"/>
          </a:p>
        </p:txBody>
      </p:sp>
      <p:sp>
        <p:nvSpPr>
          <p:cNvPr id="8321" name="Freeform 158"/>
          <p:cNvSpPr>
            <a:spLocks noEditPoints="1"/>
          </p:cNvSpPr>
          <p:nvPr/>
        </p:nvSpPr>
        <p:spPr bwMode="auto">
          <a:xfrm>
            <a:off x="1898650" y="5573713"/>
            <a:ext cx="1073150" cy="185737"/>
          </a:xfrm>
          <a:custGeom>
            <a:avLst/>
            <a:gdLst>
              <a:gd name="T0" fmla="*/ 127955 w 5636"/>
              <a:gd name="T1" fmla="*/ 1521 h 977"/>
              <a:gd name="T2" fmla="*/ 7616 w 5636"/>
              <a:gd name="T3" fmla="*/ 18631 h 977"/>
              <a:gd name="T4" fmla="*/ 6855 w 5636"/>
              <a:gd name="T5" fmla="*/ 18060 h 977"/>
              <a:gd name="T6" fmla="*/ 7426 w 5636"/>
              <a:gd name="T7" fmla="*/ 17110 h 977"/>
              <a:gd name="T8" fmla="*/ 127765 w 5636"/>
              <a:gd name="T9" fmla="*/ 0 h 977"/>
              <a:gd name="T10" fmla="*/ 128717 w 5636"/>
              <a:gd name="T11" fmla="*/ 760 h 977"/>
              <a:gd name="T12" fmla="*/ 127955 w 5636"/>
              <a:gd name="T13" fmla="*/ 1521 h 977"/>
              <a:gd name="T14" fmla="*/ 9711 w 5636"/>
              <a:gd name="T15" fmla="*/ 22243 h 977"/>
              <a:gd name="T16" fmla="*/ 0 w 5636"/>
              <a:gd name="T17" fmla="*/ 19011 h 977"/>
              <a:gd name="T18" fmla="*/ 8378 w 5636"/>
              <a:gd name="T19" fmla="*/ 13308 h 977"/>
              <a:gd name="T20" fmla="*/ 9711 w 5636"/>
              <a:gd name="T21" fmla="*/ 22243 h 9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36"/>
              <a:gd name="T34" fmla="*/ 0 h 977"/>
              <a:gd name="T35" fmla="*/ 5636 w 5636"/>
              <a:gd name="T36" fmla="*/ 977 h 9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36" h="977">
                <a:moveTo>
                  <a:pt x="5605" y="68"/>
                </a:moveTo>
                <a:lnTo>
                  <a:pt x="335" y="821"/>
                </a:lnTo>
                <a:cubicBezTo>
                  <a:pt x="317" y="824"/>
                  <a:pt x="300" y="811"/>
                  <a:pt x="297" y="793"/>
                </a:cubicBezTo>
                <a:cubicBezTo>
                  <a:pt x="295" y="775"/>
                  <a:pt x="308" y="758"/>
                  <a:pt x="326" y="755"/>
                </a:cubicBezTo>
                <a:lnTo>
                  <a:pt x="5596" y="2"/>
                </a:lnTo>
                <a:cubicBezTo>
                  <a:pt x="5614" y="0"/>
                  <a:pt x="5631" y="13"/>
                  <a:pt x="5633" y="31"/>
                </a:cubicBezTo>
                <a:cubicBezTo>
                  <a:pt x="5636" y="49"/>
                  <a:pt x="5623" y="66"/>
                  <a:pt x="5605" y="68"/>
                </a:cubicBezTo>
                <a:close/>
                <a:moveTo>
                  <a:pt x="425" y="977"/>
                </a:moveTo>
                <a:lnTo>
                  <a:pt x="0" y="835"/>
                </a:lnTo>
                <a:lnTo>
                  <a:pt x="368" y="581"/>
                </a:lnTo>
                <a:lnTo>
                  <a:pt x="425" y="977"/>
                </a:lnTo>
                <a:close/>
              </a:path>
            </a:pathLst>
          </a:custGeom>
          <a:solidFill>
            <a:srgbClr val="000000"/>
          </a:solidFill>
          <a:ln w="1588">
            <a:solidFill>
              <a:srgbClr val="000000"/>
            </a:solidFill>
            <a:bevel/>
            <a:headEnd/>
            <a:tailEnd/>
          </a:ln>
        </p:spPr>
        <p:txBody>
          <a:bodyPr/>
          <a:lstStyle/>
          <a:p>
            <a:endParaRPr lang="en-US"/>
          </a:p>
        </p:txBody>
      </p:sp>
      <p:sp>
        <p:nvSpPr>
          <p:cNvPr id="8322" name="Freeform 159"/>
          <p:cNvSpPr>
            <a:spLocks noEditPoints="1"/>
          </p:cNvSpPr>
          <p:nvPr/>
        </p:nvSpPr>
        <p:spPr bwMode="auto">
          <a:xfrm>
            <a:off x="1670050" y="5116513"/>
            <a:ext cx="1149350" cy="328612"/>
          </a:xfrm>
          <a:custGeom>
            <a:avLst/>
            <a:gdLst>
              <a:gd name="T0" fmla="*/ 137267 w 6037"/>
              <a:gd name="T1" fmla="*/ 1522 h 1727"/>
              <a:gd name="T2" fmla="*/ 7615 w 6037"/>
              <a:gd name="T3" fmla="*/ 36153 h 1727"/>
              <a:gd name="T4" fmla="*/ 6663 w 6037"/>
              <a:gd name="T5" fmla="*/ 35582 h 1727"/>
              <a:gd name="T6" fmla="*/ 7235 w 6037"/>
              <a:gd name="T7" fmla="*/ 34631 h 1727"/>
              <a:gd name="T8" fmla="*/ 136886 w 6037"/>
              <a:gd name="T9" fmla="*/ 0 h 1727"/>
              <a:gd name="T10" fmla="*/ 137838 w 6037"/>
              <a:gd name="T11" fmla="*/ 571 h 1727"/>
              <a:gd name="T12" fmla="*/ 137267 w 6037"/>
              <a:gd name="T13" fmla="*/ 1522 h 1727"/>
              <a:gd name="T14" fmla="*/ 10090 w 6037"/>
              <a:gd name="T15" fmla="*/ 39388 h 1727"/>
              <a:gd name="T16" fmla="*/ 0 w 6037"/>
              <a:gd name="T17" fmla="*/ 37295 h 1727"/>
              <a:gd name="T18" fmla="*/ 7615 w 6037"/>
              <a:gd name="T19" fmla="*/ 30635 h 1727"/>
              <a:gd name="T20" fmla="*/ 10090 w 6037"/>
              <a:gd name="T21" fmla="*/ 39388 h 17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37"/>
              <a:gd name="T34" fmla="*/ 0 h 1727"/>
              <a:gd name="T35" fmla="*/ 6037 w 6037"/>
              <a:gd name="T36" fmla="*/ 1727 h 17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37" h="1727">
                <a:moveTo>
                  <a:pt x="6009" y="69"/>
                </a:moveTo>
                <a:lnTo>
                  <a:pt x="331" y="1583"/>
                </a:lnTo>
                <a:cubicBezTo>
                  <a:pt x="313" y="1588"/>
                  <a:pt x="295" y="1577"/>
                  <a:pt x="290" y="1559"/>
                </a:cubicBezTo>
                <a:cubicBezTo>
                  <a:pt x="286" y="1541"/>
                  <a:pt x="296" y="1523"/>
                  <a:pt x="314" y="1518"/>
                </a:cubicBezTo>
                <a:lnTo>
                  <a:pt x="5992" y="4"/>
                </a:lnTo>
                <a:cubicBezTo>
                  <a:pt x="6010" y="0"/>
                  <a:pt x="6028" y="10"/>
                  <a:pt x="6033" y="28"/>
                </a:cubicBezTo>
                <a:cubicBezTo>
                  <a:pt x="6037" y="46"/>
                  <a:pt x="6027" y="64"/>
                  <a:pt x="6009" y="69"/>
                </a:cubicBezTo>
                <a:close/>
                <a:moveTo>
                  <a:pt x="438" y="1727"/>
                </a:moveTo>
                <a:lnTo>
                  <a:pt x="0" y="1636"/>
                </a:lnTo>
                <a:lnTo>
                  <a:pt x="335" y="1340"/>
                </a:lnTo>
                <a:lnTo>
                  <a:pt x="438" y="1727"/>
                </a:lnTo>
                <a:close/>
              </a:path>
            </a:pathLst>
          </a:custGeom>
          <a:solidFill>
            <a:srgbClr val="000000"/>
          </a:solidFill>
          <a:ln w="1588">
            <a:solidFill>
              <a:srgbClr val="000000"/>
            </a:solidFill>
            <a:bevel/>
            <a:headEnd/>
            <a:tailEnd/>
          </a:ln>
        </p:spPr>
        <p:txBody>
          <a:bodyPr/>
          <a:lstStyle/>
          <a:p>
            <a:endParaRPr lang="en-US"/>
          </a:p>
        </p:txBody>
      </p:sp>
      <p:grpSp>
        <p:nvGrpSpPr>
          <p:cNvPr id="8323" name="Group 162"/>
          <p:cNvGrpSpPr>
            <a:grpSpLocks/>
          </p:cNvGrpSpPr>
          <p:nvPr/>
        </p:nvGrpSpPr>
        <p:grpSpPr bwMode="auto">
          <a:xfrm>
            <a:off x="2279650" y="5275263"/>
            <a:ext cx="76200" cy="76200"/>
            <a:chOff x="1436" y="3323"/>
            <a:chExt cx="48" cy="48"/>
          </a:xfrm>
        </p:grpSpPr>
        <p:sp>
          <p:nvSpPr>
            <p:cNvPr id="8391" name="Oval 160"/>
            <p:cNvSpPr>
              <a:spLocks noChangeArrowheads="1"/>
            </p:cNvSpPr>
            <p:nvPr/>
          </p:nvSpPr>
          <p:spPr bwMode="auto">
            <a:xfrm>
              <a:off x="1436" y="3323"/>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92" name="Oval 161"/>
            <p:cNvSpPr>
              <a:spLocks noChangeArrowheads="1"/>
            </p:cNvSpPr>
            <p:nvPr/>
          </p:nvSpPr>
          <p:spPr bwMode="auto">
            <a:xfrm>
              <a:off x="1436" y="3323"/>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324" name="Freeform 163"/>
          <p:cNvSpPr>
            <a:spLocks noEditPoints="1"/>
          </p:cNvSpPr>
          <p:nvPr/>
        </p:nvSpPr>
        <p:spPr bwMode="auto">
          <a:xfrm>
            <a:off x="2882900" y="4475163"/>
            <a:ext cx="692150" cy="76200"/>
          </a:xfrm>
          <a:custGeom>
            <a:avLst/>
            <a:gdLst>
              <a:gd name="T0" fmla="*/ 762 w 3633"/>
              <a:gd name="T1" fmla="*/ 3810 h 400"/>
              <a:gd name="T2" fmla="*/ 75445 w 3633"/>
              <a:gd name="T3" fmla="*/ 3810 h 400"/>
              <a:gd name="T4" fmla="*/ 76207 w 3633"/>
              <a:gd name="T5" fmla="*/ 4572 h 400"/>
              <a:gd name="T6" fmla="*/ 75445 w 3633"/>
              <a:gd name="T7" fmla="*/ 5334 h 400"/>
              <a:gd name="T8" fmla="*/ 762 w 3633"/>
              <a:gd name="T9" fmla="*/ 5334 h 400"/>
              <a:gd name="T10" fmla="*/ 0 w 3633"/>
              <a:gd name="T11" fmla="*/ 4572 h 400"/>
              <a:gd name="T12" fmla="*/ 762 w 3633"/>
              <a:gd name="T13" fmla="*/ 3810 h 400"/>
              <a:gd name="T14" fmla="*/ 73921 w 3633"/>
              <a:gd name="T15" fmla="*/ 0 h 400"/>
              <a:gd name="T16" fmla="*/ 83066 w 3633"/>
              <a:gd name="T17" fmla="*/ 4572 h 400"/>
              <a:gd name="T18" fmla="*/ 73921 w 3633"/>
              <a:gd name="T19" fmla="*/ 9144 h 400"/>
              <a:gd name="T20" fmla="*/ 73921 w 36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33"/>
              <a:gd name="T34" fmla="*/ 0 h 400"/>
              <a:gd name="T35" fmla="*/ 3633 w 3633"/>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33" h="400">
                <a:moveTo>
                  <a:pt x="33" y="167"/>
                </a:moveTo>
                <a:lnTo>
                  <a:pt x="3300" y="167"/>
                </a:lnTo>
                <a:cubicBezTo>
                  <a:pt x="3319" y="167"/>
                  <a:pt x="3333" y="182"/>
                  <a:pt x="3333" y="200"/>
                </a:cubicBezTo>
                <a:cubicBezTo>
                  <a:pt x="3333" y="219"/>
                  <a:pt x="3319" y="234"/>
                  <a:pt x="3300" y="234"/>
                </a:cubicBezTo>
                <a:lnTo>
                  <a:pt x="33" y="234"/>
                </a:lnTo>
                <a:cubicBezTo>
                  <a:pt x="15" y="234"/>
                  <a:pt x="0" y="219"/>
                  <a:pt x="0" y="200"/>
                </a:cubicBezTo>
                <a:cubicBezTo>
                  <a:pt x="0" y="182"/>
                  <a:pt x="15" y="167"/>
                  <a:pt x="33" y="167"/>
                </a:cubicBezTo>
                <a:close/>
                <a:moveTo>
                  <a:pt x="3233" y="0"/>
                </a:moveTo>
                <a:lnTo>
                  <a:pt x="3633" y="200"/>
                </a:lnTo>
                <a:lnTo>
                  <a:pt x="3233" y="400"/>
                </a:lnTo>
                <a:lnTo>
                  <a:pt x="3233" y="0"/>
                </a:lnTo>
                <a:close/>
              </a:path>
            </a:pathLst>
          </a:custGeom>
          <a:solidFill>
            <a:srgbClr val="000000"/>
          </a:solidFill>
          <a:ln w="1588">
            <a:solidFill>
              <a:srgbClr val="000000"/>
            </a:solidFill>
            <a:bevel/>
            <a:headEnd/>
            <a:tailEnd/>
          </a:ln>
        </p:spPr>
        <p:txBody>
          <a:bodyPr/>
          <a:lstStyle/>
          <a:p>
            <a:endParaRPr lang="en-US"/>
          </a:p>
        </p:txBody>
      </p:sp>
      <p:sp>
        <p:nvSpPr>
          <p:cNvPr id="8325" name="Oval 164"/>
          <p:cNvSpPr>
            <a:spLocks noChangeArrowheads="1"/>
          </p:cNvSpPr>
          <p:nvPr/>
        </p:nvSpPr>
        <p:spPr bwMode="auto">
          <a:xfrm>
            <a:off x="3346450" y="4422775"/>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26" name="Freeform 165"/>
          <p:cNvSpPr>
            <a:spLocks noEditPoints="1"/>
          </p:cNvSpPr>
          <p:nvPr/>
        </p:nvSpPr>
        <p:spPr bwMode="auto">
          <a:xfrm>
            <a:off x="3187700" y="5465763"/>
            <a:ext cx="311150" cy="76200"/>
          </a:xfrm>
          <a:custGeom>
            <a:avLst/>
            <a:gdLst>
              <a:gd name="T0" fmla="*/ 762 w 1633"/>
              <a:gd name="T1" fmla="*/ 3810 h 400"/>
              <a:gd name="T2" fmla="*/ 29724 w 1633"/>
              <a:gd name="T3" fmla="*/ 3810 h 400"/>
              <a:gd name="T4" fmla="*/ 30486 w 1633"/>
              <a:gd name="T5" fmla="*/ 4572 h 400"/>
              <a:gd name="T6" fmla="*/ 29724 w 1633"/>
              <a:gd name="T7" fmla="*/ 5334 h 400"/>
              <a:gd name="T8" fmla="*/ 762 w 1633"/>
              <a:gd name="T9" fmla="*/ 5334 h 400"/>
              <a:gd name="T10" fmla="*/ 0 w 1633"/>
              <a:gd name="T11" fmla="*/ 4572 h 400"/>
              <a:gd name="T12" fmla="*/ 762 w 1633"/>
              <a:gd name="T13" fmla="*/ 3810 h 400"/>
              <a:gd name="T14" fmla="*/ 28200 w 1633"/>
              <a:gd name="T15" fmla="*/ 0 h 400"/>
              <a:gd name="T16" fmla="*/ 37346 w 1633"/>
              <a:gd name="T17" fmla="*/ 4572 h 400"/>
              <a:gd name="T18" fmla="*/ 28200 w 1633"/>
              <a:gd name="T19" fmla="*/ 9144 h 400"/>
              <a:gd name="T20" fmla="*/ 28200 w 16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3"/>
              <a:gd name="T34" fmla="*/ 0 h 400"/>
              <a:gd name="T35" fmla="*/ 1633 w 1633"/>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3" h="400">
                <a:moveTo>
                  <a:pt x="33" y="167"/>
                </a:moveTo>
                <a:lnTo>
                  <a:pt x="1300" y="167"/>
                </a:lnTo>
                <a:cubicBezTo>
                  <a:pt x="1319" y="167"/>
                  <a:pt x="1333" y="182"/>
                  <a:pt x="1333" y="200"/>
                </a:cubicBezTo>
                <a:cubicBezTo>
                  <a:pt x="1333" y="219"/>
                  <a:pt x="1319" y="234"/>
                  <a:pt x="1300" y="234"/>
                </a:cubicBezTo>
                <a:lnTo>
                  <a:pt x="33" y="234"/>
                </a:lnTo>
                <a:cubicBezTo>
                  <a:pt x="15" y="234"/>
                  <a:pt x="0" y="219"/>
                  <a:pt x="0" y="200"/>
                </a:cubicBezTo>
                <a:cubicBezTo>
                  <a:pt x="0" y="182"/>
                  <a:pt x="15" y="167"/>
                  <a:pt x="33" y="167"/>
                </a:cubicBezTo>
                <a:close/>
                <a:moveTo>
                  <a:pt x="1233" y="0"/>
                </a:moveTo>
                <a:lnTo>
                  <a:pt x="1633" y="200"/>
                </a:lnTo>
                <a:lnTo>
                  <a:pt x="1233" y="400"/>
                </a:lnTo>
                <a:lnTo>
                  <a:pt x="1233" y="0"/>
                </a:lnTo>
                <a:close/>
              </a:path>
            </a:pathLst>
          </a:custGeom>
          <a:solidFill>
            <a:srgbClr val="000000"/>
          </a:solidFill>
          <a:ln w="1588">
            <a:solidFill>
              <a:srgbClr val="000000"/>
            </a:solidFill>
            <a:bevel/>
            <a:headEnd/>
            <a:tailEnd/>
          </a:ln>
        </p:spPr>
        <p:txBody>
          <a:bodyPr/>
          <a:lstStyle/>
          <a:p>
            <a:endParaRPr lang="en-US"/>
          </a:p>
        </p:txBody>
      </p:sp>
      <p:sp>
        <p:nvSpPr>
          <p:cNvPr id="8327" name="Oval 166"/>
          <p:cNvSpPr>
            <a:spLocks noChangeArrowheads="1"/>
          </p:cNvSpPr>
          <p:nvPr/>
        </p:nvSpPr>
        <p:spPr bwMode="auto">
          <a:xfrm>
            <a:off x="3346450" y="5408613"/>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28" name="Freeform 167"/>
          <p:cNvSpPr>
            <a:spLocks noEditPoints="1"/>
          </p:cNvSpPr>
          <p:nvPr/>
        </p:nvSpPr>
        <p:spPr bwMode="auto">
          <a:xfrm>
            <a:off x="2957513" y="5192713"/>
            <a:ext cx="160337" cy="311150"/>
          </a:xfrm>
          <a:custGeom>
            <a:avLst/>
            <a:gdLst>
              <a:gd name="T0" fmla="*/ 1531 w 838"/>
              <a:gd name="T1" fmla="*/ 570 h 1638"/>
              <a:gd name="T2" fmla="*/ 16646 w 838"/>
              <a:gd name="T3" fmla="*/ 30203 h 1638"/>
              <a:gd name="T4" fmla="*/ 16263 w 838"/>
              <a:gd name="T5" fmla="*/ 31153 h 1638"/>
              <a:gd name="T6" fmla="*/ 15307 w 838"/>
              <a:gd name="T7" fmla="*/ 30773 h 1638"/>
              <a:gd name="T8" fmla="*/ 191 w 838"/>
              <a:gd name="T9" fmla="*/ 1140 h 1638"/>
              <a:gd name="T10" fmla="*/ 574 w 838"/>
              <a:gd name="T11" fmla="*/ 190 h 1638"/>
              <a:gd name="T12" fmla="*/ 1531 w 838"/>
              <a:gd name="T13" fmla="*/ 570 h 1638"/>
              <a:gd name="T14" fmla="*/ 19325 w 838"/>
              <a:gd name="T15" fmla="*/ 27164 h 1638"/>
              <a:gd name="T16" fmla="*/ 19325 w 838"/>
              <a:gd name="T17" fmla="*/ 37232 h 1638"/>
              <a:gd name="T18" fmla="*/ 11097 w 838"/>
              <a:gd name="T19" fmla="*/ 31153 h 1638"/>
              <a:gd name="T20" fmla="*/ 19325 w 838"/>
              <a:gd name="T21" fmla="*/ 27164 h 1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8"/>
              <a:gd name="T34" fmla="*/ 0 h 1638"/>
              <a:gd name="T35" fmla="*/ 838 w 838"/>
              <a:gd name="T36" fmla="*/ 1638 h 16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8" h="1638">
                <a:moveTo>
                  <a:pt x="68" y="24"/>
                </a:moveTo>
                <a:lnTo>
                  <a:pt x="719" y="1325"/>
                </a:lnTo>
                <a:cubicBezTo>
                  <a:pt x="727" y="1342"/>
                  <a:pt x="721" y="1362"/>
                  <a:pt x="704" y="1370"/>
                </a:cubicBezTo>
                <a:cubicBezTo>
                  <a:pt x="688" y="1378"/>
                  <a:pt x="668" y="1372"/>
                  <a:pt x="660" y="1355"/>
                </a:cubicBezTo>
                <a:lnTo>
                  <a:pt x="9" y="53"/>
                </a:lnTo>
                <a:cubicBezTo>
                  <a:pt x="0" y="37"/>
                  <a:pt x="7" y="17"/>
                  <a:pt x="24" y="9"/>
                </a:cubicBezTo>
                <a:cubicBezTo>
                  <a:pt x="40" y="0"/>
                  <a:pt x="60" y="7"/>
                  <a:pt x="68" y="24"/>
                </a:cubicBezTo>
                <a:close/>
                <a:moveTo>
                  <a:pt x="838" y="1191"/>
                </a:moveTo>
                <a:lnTo>
                  <a:pt x="838" y="1638"/>
                </a:lnTo>
                <a:lnTo>
                  <a:pt x="481" y="1370"/>
                </a:lnTo>
                <a:lnTo>
                  <a:pt x="838" y="1191"/>
                </a:lnTo>
                <a:close/>
              </a:path>
            </a:pathLst>
          </a:custGeom>
          <a:solidFill>
            <a:srgbClr val="000000"/>
          </a:solidFill>
          <a:ln w="1588">
            <a:solidFill>
              <a:srgbClr val="000000"/>
            </a:solidFill>
            <a:bevel/>
            <a:headEnd/>
            <a:tailEnd/>
          </a:ln>
        </p:spPr>
        <p:txBody>
          <a:bodyPr/>
          <a:lstStyle/>
          <a:p>
            <a:endParaRPr lang="en-US"/>
          </a:p>
        </p:txBody>
      </p:sp>
      <p:grpSp>
        <p:nvGrpSpPr>
          <p:cNvPr id="8330" name="Group 171"/>
          <p:cNvGrpSpPr>
            <a:grpSpLocks/>
          </p:cNvGrpSpPr>
          <p:nvPr/>
        </p:nvGrpSpPr>
        <p:grpSpPr bwMode="auto">
          <a:xfrm>
            <a:off x="2355850" y="5580063"/>
            <a:ext cx="76200" cy="76200"/>
            <a:chOff x="1484" y="3515"/>
            <a:chExt cx="48" cy="48"/>
          </a:xfrm>
        </p:grpSpPr>
        <p:sp>
          <p:nvSpPr>
            <p:cNvPr id="8389" name="Oval 169"/>
            <p:cNvSpPr>
              <a:spLocks noChangeArrowheads="1"/>
            </p:cNvSpPr>
            <p:nvPr/>
          </p:nvSpPr>
          <p:spPr bwMode="auto">
            <a:xfrm>
              <a:off x="1484" y="3515"/>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90" name="Oval 170"/>
            <p:cNvSpPr>
              <a:spLocks noChangeArrowheads="1"/>
            </p:cNvSpPr>
            <p:nvPr/>
          </p:nvSpPr>
          <p:spPr bwMode="auto">
            <a:xfrm>
              <a:off x="1484" y="3515"/>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grpSp>
        <p:nvGrpSpPr>
          <p:cNvPr id="8331" name="Group 174"/>
          <p:cNvGrpSpPr>
            <a:grpSpLocks/>
          </p:cNvGrpSpPr>
          <p:nvPr/>
        </p:nvGrpSpPr>
        <p:grpSpPr bwMode="auto">
          <a:xfrm>
            <a:off x="1870075" y="4489450"/>
            <a:ext cx="76200" cy="76200"/>
            <a:chOff x="1178" y="2828"/>
            <a:chExt cx="48" cy="48"/>
          </a:xfrm>
        </p:grpSpPr>
        <p:sp>
          <p:nvSpPr>
            <p:cNvPr id="8387" name="Oval 172"/>
            <p:cNvSpPr>
              <a:spLocks noChangeArrowheads="1"/>
            </p:cNvSpPr>
            <p:nvPr/>
          </p:nvSpPr>
          <p:spPr bwMode="auto">
            <a:xfrm>
              <a:off x="1178" y="2828"/>
              <a:ext cx="48" cy="48"/>
            </a:xfrm>
            <a:prstGeom prst="ellipse">
              <a:avLst/>
            </a:prstGeom>
            <a:solidFill>
              <a:srgbClr val="000000"/>
            </a:solidFill>
            <a:ln w="0">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88" name="Oval 173"/>
            <p:cNvSpPr>
              <a:spLocks noChangeArrowheads="1"/>
            </p:cNvSpPr>
            <p:nvPr/>
          </p:nvSpPr>
          <p:spPr bwMode="auto">
            <a:xfrm>
              <a:off x="1178" y="2828"/>
              <a:ext cx="48" cy="48"/>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sp>
        <p:nvSpPr>
          <p:cNvPr id="8332" name="Rectangle 175"/>
          <p:cNvSpPr>
            <a:spLocks noChangeArrowheads="1"/>
          </p:cNvSpPr>
          <p:nvPr/>
        </p:nvSpPr>
        <p:spPr bwMode="auto">
          <a:xfrm>
            <a:off x="2286000" y="4114800"/>
            <a:ext cx="736600"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b="0" dirty="0">
                <a:solidFill>
                  <a:srgbClr val="000000"/>
                </a:solidFill>
                <a:latin typeface="Times New Roman" pitchFamily="18" charset="0"/>
              </a:rPr>
              <a:t>electron</a:t>
            </a:r>
            <a:endParaRPr lang="en-US" sz="2400" b="0" dirty="0"/>
          </a:p>
        </p:txBody>
      </p:sp>
      <p:sp>
        <p:nvSpPr>
          <p:cNvPr id="8333" name="Freeform 176"/>
          <p:cNvSpPr>
            <a:spLocks/>
          </p:cNvSpPr>
          <p:nvPr/>
        </p:nvSpPr>
        <p:spPr bwMode="auto">
          <a:xfrm>
            <a:off x="2994025" y="5365750"/>
            <a:ext cx="228600" cy="304800"/>
          </a:xfrm>
          <a:custGeom>
            <a:avLst/>
            <a:gdLst>
              <a:gd name="T0" fmla="*/ 120650 w 144"/>
              <a:gd name="T1" fmla="*/ 61913 h 192"/>
              <a:gd name="T2" fmla="*/ 103188 w 144"/>
              <a:gd name="T3" fmla="*/ 26988 h 192"/>
              <a:gd name="T4" fmla="*/ 90487 w 144"/>
              <a:gd name="T5" fmla="*/ 90487 h 192"/>
              <a:gd name="T6" fmla="*/ 47625 w 144"/>
              <a:gd name="T7" fmla="*/ 52388 h 192"/>
              <a:gd name="T8" fmla="*/ 57150 w 144"/>
              <a:gd name="T9" fmla="*/ 111125 h 192"/>
              <a:gd name="T10" fmla="*/ 12700 w 144"/>
              <a:gd name="T11" fmla="*/ 117475 h 192"/>
              <a:gd name="T12" fmla="*/ 41275 w 144"/>
              <a:gd name="T13" fmla="*/ 163512 h 192"/>
              <a:gd name="T14" fmla="*/ 0 w 144"/>
              <a:gd name="T15" fmla="*/ 182562 h 192"/>
              <a:gd name="T16" fmla="*/ 34925 w 144"/>
              <a:gd name="T17" fmla="*/ 217488 h 192"/>
              <a:gd name="T18" fmla="*/ 12700 w 144"/>
              <a:gd name="T19" fmla="*/ 252413 h 192"/>
              <a:gd name="T20" fmla="*/ 50800 w 144"/>
              <a:gd name="T21" fmla="*/ 258763 h 192"/>
              <a:gd name="T22" fmla="*/ 52388 w 144"/>
              <a:gd name="T23" fmla="*/ 304800 h 192"/>
              <a:gd name="T24" fmla="*/ 79375 w 144"/>
              <a:gd name="T25" fmla="*/ 255588 h 192"/>
              <a:gd name="T26" fmla="*/ 92075 w 144"/>
              <a:gd name="T27" fmla="*/ 279400 h 192"/>
              <a:gd name="T28" fmla="*/ 104775 w 144"/>
              <a:gd name="T29" fmla="*/ 246063 h 192"/>
              <a:gd name="T30" fmla="*/ 122237 w 144"/>
              <a:gd name="T31" fmla="*/ 266700 h 192"/>
              <a:gd name="T32" fmla="*/ 128587 w 144"/>
              <a:gd name="T33" fmla="*/ 225425 h 192"/>
              <a:gd name="T34" fmla="*/ 157162 w 144"/>
              <a:gd name="T35" fmla="*/ 246063 h 192"/>
              <a:gd name="T36" fmla="*/ 153987 w 144"/>
              <a:gd name="T37" fmla="*/ 203200 h 192"/>
              <a:gd name="T38" fmla="*/ 200025 w 144"/>
              <a:gd name="T39" fmla="*/ 220663 h 192"/>
              <a:gd name="T40" fmla="*/ 173037 w 144"/>
              <a:gd name="T41" fmla="*/ 174625 h 192"/>
              <a:gd name="T42" fmla="*/ 192087 w 144"/>
              <a:gd name="T43" fmla="*/ 160337 h 192"/>
              <a:gd name="T44" fmla="*/ 179387 w 144"/>
              <a:gd name="T45" fmla="*/ 133350 h 192"/>
              <a:gd name="T46" fmla="*/ 228600 w 144"/>
              <a:gd name="T47" fmla="*/ 93662 h 192"/>
              <a:gd name="T48" fmla="*/ 173037 w 144"/>
              <a:gd name="T49" fmla="*/ 92075 h 192"/>
              <a:gd name="T50" fmla="*/ 190500 w 144"/>
              <a:gd name="T51" fmla="*/ 44450 h 192"/>
              <a:gd name="T52" fmla="*/ 153987 w 144"/>
              <a:gd name="T53" fmla="*/ 82550 h 192"/>
              <a:gd name="T54" fmla="*/ 155575 w 144"/>
              <a:gd name="T55" fmla="*/ 0 h 192"/>
              <a:gd name="T56" fmla="*/ 120650 w 144"/>
              <a:gd name="T57" fmla="*/ 61913 h 1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92"/>
              <a:gd name="T89" fmla="*/ 144 w 144"/>
              <a:gd name="T90" fmla="*/ 192 h 1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92">
                <a:moveTo>
                  <a:pt x="76" y="39"/>
                </a:moveTo>
                <a:lnTo>
                  <a:pt x="65" y="17"/>
                </a:lnTo>
                <a:lnTo>
                  <a:pt x="57" y="57"/>
                </a:lnTo>
                <a:lnTo>
                  <a:pt x="30" y="33"/>
                </a:lnTo>
                <a:lnTo>
                  <a:pt x="36" y="70"/>
                </a:lnTo>
                <a:lnTo>
                  <a:pt x="8" y="74"/>
                </a:lnTo>
                <a:lnTo>
                  <a:pt x="26" y="103"/>
                </a:lnTo>
                <a:lnTo>
                  <a:pt x="0" y="115"/>
                </a:lnTo>
                <a:lnTo>
                  <a:pt x="22" y="137"/>
                </a:lnTo>
                <a:lnTo>
                  <a:pt x="8" y="159"/>
                </a:lnTo>
                <a:lnTo>
                  <a:pt x="32" y="163"/>
                </a:lnTo>
                <a:lnTo>
                  <a:pt x="33" y="192"/>
                </a:lnTo>
                <a:lnTo>
                  <a:pt x="50" y="161"/>
                </a:lnTo>
                <a:lnTo>
                  <a:pt x="58" y="176"/>
                </a:lnTo>
                <a:lnTo>
                  <a:pt x="66" y="155"/>
                </a:lnTo>
                <a:lnTo>
                  <a:pt x="77" y="168"/>
                </a:lnTo>
                <a:lnTo>
                  <a:pt x="81" y="142"/>
                </a:lnTo>
                <a:lnTo>
                  <a:pt x="99" y="155"/>
                </a:lnTo>
                <a:lnTo>
                  <a:pt x="97" y="128"/>
                </a:lnTo>
                <a:lnTo>
                  <a:pt x="126" y="139"/>
                </a:lnTo>
                <a:lnTo>
                  <a:pt x="109" y="110"/>
                </a:lnTo>
                <a:lnTo>
                  <a:pt x="121" y="101"/>
                </a:lnTo>
                <a:lnTo>
                  <a:pt x="113" y="84"/>
                </a:lnTo>
                <a:lnTo>
                  <a:pt x="144" y="59"/>
                </a:lnTo>
                <a:lnTo>
                  <a:pt x="109" y="58"/>
                </a:lnTo>
                <a:lnTo>
                  <a:pt x="120" y="28"/>
                </a:lnTo>
                <a:lnTo>
                  <a:pt x="97" y="52"/>
                </a:lnTo>
                <a:lnTo>
                  <a:pt x="98" y="0"/>
                </a:lnTo>
                <a:lnTo>
                  <a:pt x="76" y="39"/>
                </a:lnTo>
                <a:close/>
              </a:path>
            </a:pathLst>
          </a:custGeom>
          <a:noFill/>
          <a:ln w="9525" cap="rnd">
            <a:solidFill>
              <a:srgbClr val="000000"/>
            </a:solidFill>
            <a:round/>
            <a:headEnd/>
            <a:tailEnd/>
          </a:ln>
        </p:spPr>
        <p:txBody>
          <a:bodyPr/>
          <a:lstStyle/>
          <a:p>
            <a:endParaRPr lang="en-US"/>
          </a:p>
        </p:txBody>
      </p:sp>
      <p:sp>
        <p:nvSpPr>
          <p:cNvPr id="8336" name="Rectangle 179"/>
          <p:cNvSpPr>
            <a:spLocks noChangeArrowheads="1"/>
          </p:cNvSpPr>
          <p:nvPr/>
        </p:nvSpPr>
        <p:spPr bwMode="auto">
          <a:xfrm>
            <a:off x="5251450" y="4056063"/>
            <a:ext cx="3276600" cy="1905000"/>
          </a:xfrm>
          <a:prstGeom prst="rect">
            <a:avLst/>
          </a:prstGeom>
          <a:noFill/>
          <a:ln w="9525" cap="rnd">
            <a:solidFill>
              <a:srgbClr val="000000"/>
            </a:solidFill>
            <a:miter lim="800000"/>
            <a:headEnd/>
            <a:tailEnd/>
          </a:ln>
        </p:spPr>
        <p:txBody>
          <a:bodyPr/>
          <a:lstStyle/>
          <a:p>
            <a:pPr eaLnBrk="0" hangingPunct="0">
              <a:spcBef>
                <a:spcPct val="20000"/>
              </a:spcBef>
              <a:buClr>
                <a:schemeClr val="tx1"/>
              </a:buClr>
              <a:buSzPct val="110000"/>
            </a:pPr>
            <a:endParaRPr lang="en-US" sz="2400" b="0"/>
          </a:p>
        </p:txBody>
      </p:sp>
      <p:sp>
        <p:nvSpPr>
          <p:cNvPr id="8337" name="Line 180"/>
          <p:cNvSpPr>
            <a:spLocks noChangeShapeType="1"/>
          </p:cNvSpPr>
          <p:nvPr/>
        </p:nvSpPr>
        <p:spPr bwMode="auto">
          <a:xfrm>
            <a:off x="7842250" y="4056063"/>
            <a:ext cx="1588" cy="1905000"/>
          </a:xfrm>
          <a:prstGeom prst="line">
            <a:avLst/>
          </a:prstGeom>
          <a:noFill/>
          <a:ln w="9525" cap="rnd">
            <a:solidFill>
              <a:srgbClr val="000000"/>
            </a:solidFill>
            <a:round/>
            <a:headEnd/>
            <a:tailEnd/>
          </a:ln>
        </p:spPr>
        <p:txBody>
          <a:bodyPr/>
          <a:lstStyle/>
          <a:p>
            <a:endParaRPr lang="en-US"/>
          </a:p>
        </p:txBody>
      </p:sp>
      <p:sp>
        <p:nvSpPr>
          <p:cNvPr id="8338" name="Line 181"/>
          <p:cNvSpPr>
            <a:spLocks noChangeShapeType="1"/>
          </p:cNvSpPr>
          <p:nvPr/>
        </p:nvSpPr>
        <p:spPr bwMode="auto">
          <a:xfrm>
            <a:off x="6318250" y="4056063"/>
            <a:ext cx="1588" cy="1905000"/>
          </a:xfrm>
          <a:prstGeom prst="line">
            <a:avLst/>
          </a:prstGeom>
          <a:noFill/>
          <a:ln w="9525" cap="rnd">
            <a:solidFill>
              <a:srgbClr val="000000"/>
            </a:solidFill>
            <a:round/>
            <a:headEnd/>
            <a:tailEnd/>
          </a:ln>
        </p:spPr>
        <p:txBody>
          <a:bodyPr/>
          <a:lstStyle/>
          <a:p>
            <a:endParaRPr lang="en-US"/>
          </a:p>
        </p:txBody>
      </p:sp>
      <p:sp>
        <p:nvSpPr>
          <p:cNvPr id="8339" name="Rectangle 182"/>
          <p:cNvSpPr>
            <a:spLocks noChangeArrowheads="1"/>
          </p:cNvSpPr>
          <p:nvPr/>
        </p:nvSpPr>
        <p:spPr bwMode="auto">
          <a:xfrm>
            <a:off x="5664200" y="4733925"/>
            <a:ext cx="323850" cy="3651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a:solidFill>
                  <a:srgbClr val="000000"/>
                </a:solidFill>
                <a:latin typeface="Times New Roman" pitchFamily="18" charset="0"/>
              </a:rPr>
              <a:t>p+</a:t>
            </a:r>
            <a:endParaRPr lang="en-US" sz="2400" b="0"/>
          </a:p>
        </p:txBody>
      </p:sp>
      <p:sp>
        <p:nvSpPr>
          <p:cNvPr id="8340" name="Rectangle 183"/>
          <p:cNvSpPr>
            <a:spLocks noChangeArrowheads="1"/>
          </p:cNvSpPr>
          <p:nvPr/>
        </p:nvSpPr>
        <p:spPr bwMode="auto">
          <a:xfrm>
            <a:off x="7927975" y="4895850"/>
            <a:ext cx="392113" cy="3651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2400" b="0">
                <a:solidFill>
                  <a:srgbClr val="000000"/>
                </a:solidFill>
                <a:latin typeface="Times New Roman" pitchFamily="18" charset="0"/>
              </a:rPr>
              <a:t>N+</a:t>
            </a:r>
            <a:endParaRPr lang="en-US" sz="2400" b="0"/>
          </a:p>
        </p:txBody>
      </p:sp>
      <p:sp>
        <p:nvSpPr>
          <p:cNvPr id="8341" name="Freeform 184"/>
          <p:cNvSpPr>
            <a:spLocks noEditPoints="1"/>
          </p:cNvSpPr>
          <p:nvPr/>
        </p:nvSpPr>
        <p:spPr bwMode="auto">
          <a:xfrm>
            <a:off x="6083300" y="4495800"/>
            <a:ext cx="844550" cy="76200"/>
          </a:xfrm>
          <a:custGeom>
            <a:avLst/>
            <a:gdLst>
              <a:gd name="T0" fmla="*/ 1524 w 2216"/>
              <a:gd name="T1" fmla="*/ 7620 h 200"/>
              <a:gd name="T2" fmla="*/ 187508 w 2216"/>
              <a:gd name="T3" fmla="*/ 7620 h 200"/>
              <a:gd name="T4" fmla="*/ 189033 w 2216"/>
              <a:gd name="T5" fmla="*/ 9144 h 200"/>
              <a:gd name="T6" fmla="*/ 187508 w 2216"/>
              <a:gd name="T7" fmla="*/ 10668 h 200"/>
              <a:gd name="T8" fmla="*/ 1524 w 2216"/>
              <a:gd name="T9" fmla="*/ 10668 h 200"/>
              <a:gd name="T10" fmla="*/ 0 w 2216"/>
              <a:gd name="T11" fmla="*/ 9144 h 200"/>
              <a:gd name="T12" fmla="*/ 1524 w 2216"/>
              <a:gd name="T13" fmla="*/ 7620 h 200"/>
              <a:gd name="T14" fmla="*/ 184459 w 2216"/>
              <a:gd name="T15" fmla="*/ 0 h 200"/>
              <a:gd name="T16" fmla="*/ 202753 w 2216"/>
              <a:gd name="T17" fmla="*/ 9144 h 200"/>
              <a:gd name="T18" fmla="*/ 184459 w 2216"/>
              <a:gd name="T19" fmla="*/ 18288 h 200"/>
              <a:gd name="T20" fmla="*/ 184459 w 22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6"/>
              <a:gd name="T34" fmla="*/ 0 h 200"/>
              <a:gd name="T35" fmla="*/ 2216 w 2216"/>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6" h="200">
                <a:moveTo>
                  <a:pt x="16" y="83"/>
                </a:moveTo>
                <a:lnTo>
                  <a:pt x="2050" y="83"/>
                </a:lnTo>
                <a:cubicBezTo>
                  <a:pt x="2059" y="83"/>
                  <a:pt x="2066" y="91"/>
                  <a:pt x="2066" y="100"/>
                </a:cubicBezTo>
                <a:cubicBezTo>
                  <a:pt x="2066" y="109"/>
                  <a:pt x="2059" y="117"/>
                  <a:pt x="2050" y="117"/>
                </a:cubicBezTo>
                <a:lnTo>
                  <a:pt x="16" y="117"/>
                </a:lnTo>
                <a:cubicBezTo>
                  <a:pt x="7" y="117"/>
                  <a:pt x="0" y="109"/>
                  <a:pt x="0" y="100"/>
                </a:cubicBezTo>
                <a:cubicBezTo>
                  <a:pt x="0" y="91"/>
                  <a:pt x="7" y="83"/>
                  <a:pt x="16" y="83"/>
                </a:cubicBezTo>
                <a:close/>
                <a:moveTo>
                  <a:pt x="2016" y="0"/>
                </a:moveTo>
                <a:lnTo>
                  <a:pt x="2216" y="100"/>
                </a:lnTo>
                <a:lnTo>
                  <a:pt x="2016" y="200"/>
                </a:lnTo>
                <a:lnTo>
                  <a:pt x="2016" y="0"/>
                </a:lnTo>
                <a:close/>
              </a:path>
            </a:pathLst>
          </a:custGeom>
          <a:solidFill>
            <a:srgbClr val="000000"/>
          </a:solidFill>
          <a:ln w="1588">
            <a:solidFill>
              <a:srgbClr val="000000"/>
            </a:solidFill>
            <a:bevel/>
            <a:headEnd/>
            <a:tailEnd/>
          </a:ln>
        </p:spPr>
        <p:txBody>
          <a:bodyPr/>
          <a:lstStyle/>
          <a:p>
            <a:endParaRPr lang="en-US"/>
          </a:p>
        </p:txBody>
      </p:sp>
      <p:sp>
        <p:nvSpPr>
          <p:cNvPr id="8342" name="Freeform 185"/>
          <p:cNvSpPr>
            <a:spLocks noEditPoints="1"/>
          </p:cNvSpPr>
          <p:nvPr/>
        </p:nvSpPr>
        <p:spPr bwMode="auto">
          <a:xfrm rot="21281861">
            <a:off x="6165850" y="4627563"/>
            <a:ext cx="768350" cy="76200"/>
          </a:xfrm>
          <a:custGeom>
            <a:avLst/>
            <a:gdLst>
              <a:gd name="T0" fmla="*/ 182850 w 2017"/>
              <a:gd name="T1" fmla="*/ 10668 h 200"/>
              <a:gd name="T2" fmla="*/ 15237 w 2017"/>
              <a:gd name="T3" fmla="*/ 10668 h 200"/>
              <a:gd name="T4" fmla="*/ 13714 w 2017"/>
              <a:gd name="T5" fmla="*/ 9144 h 200"/>
              <a:gd name="T6" fmla="*/ 15237 w 2017"/>
              <a:gd name="T7" fmla="*/ 7620 h 200"/>
              <a:gd name="T8" fmla="*/ 182850 w 2017"/>
              <a:gd name="T9" fmla="*/ 7620 h 200"/>
              <a:gd name="T10" fmla="*/ 184374 w 2017"/>
              <a:gd name="T11" fmla="*/ 9144 h 200"/>
              <a:gd name="T12" fmla="*/ 182850 w 2017"/>
              <a:gd name="T13" fmla="*/ 10668 h 200"/>
              <a:gd name="T14" fmla="*/ 18285 w 2017"/>
              <a:gd name="T15" fmla="*/ 18288 h 200"/>
              <a:gd name="T16" fmla="*/ 0 w 2017"/>
              <a:gd name="T17" fmla="*/ 9144 h 200"/>
              <a:gd name="T18" fmla="*/ 18285 w 2017"/>
              <a:gd name="T19" fmla="*/ 0 h 200"/>
              <a:gd name="T20" fmla="*/ 18285 w 2017"/>
              <a:gd name="T21" fmla="*/ 18288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7"/>
              <a:gd name="T34" fmla="*/ 0 h 200"/>
              <a:gd name="T35" fmla="*/ 2017 w 2017"/>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7" h="200">
                <a:moveTo>
                  <a:pt x="2000" y="117"/>
                </a:moveTo>
                <a:lnTo>
                  <a:pt x="167" y="117"/>
                </a:lnTo>
                <a:cubicBezTo>
                  <a:pt x="158" y="117"/>
                  <a:pt x="150" y="109"/>
                  <a:pt x="150" y="100"/>
                </a:cubicBezTo>
                <a:cubicBezTo>
                  <a:pt x="150" y="91"/>
                  <a:pt x="158" y="83"/>
                  <a:pt x="167" y="83"/>
                </a:cubicBezTo>
                <a:lnTo>
                  <a:pt x="2000" y="83"/>
                </a:lnTo>
                <a:cubicBezTo>
                  <a:pt x="2010" y="83"/>
                  <a:pt x="2017" y="91"/>
                  <a:pt x="2017" y="100"/>
                </a:cubicBezTo>
                <a:cubicBezTo>
                  <a:pt x="2017" y="109"/>
                  <a:pt x="2010" y="117"/>
                  <a:pt x="2000" y="117"/>
                </a:cubicBezTo>
                <a:close/>
                <a:moveTo>
                  <a:pt x="200" y="200"/>
                </a:moveTo>
                <a:lnTo>
                  <a:pt x="0" y="100"/>
                </a:lnTo>
                <a:lnTo>
                  <a:pt x="200" y="0"/>
                </a:lnTo>
                <a:lnTo>
                  <a:pt x="200" y="200"/>
                </a:lnTo>
                <a:close/>
              </a:path>
            </a:pathLst>
          </a:custGeom>
          <a:solidFill>
            <a:srgbClr val="000000"/>
          </a:solidFill>
          <a:ln w="1588">
            <a:solidFill>
              <a:srgbClr val="000000"/>
            </a:solidFill>
            <a:bevel/>
            <a:headEnd/>
            <a:tailEnd/>
          </a:ln>
        </p:spPr>
        <p:txBody>
          <a:bodyPr/>
          <a:lstStyle/>
          <a:p>
            <a:endParaRPr lang="en-US"/>
          </a:p>
        </p:txBody>
      </p:sp>
      <p:sp>
        <p:nvSpPr>
          <p:cNvPr id="8343" name="Freeform 186"/>
          <p:cNvSpPr>
            <a:spLocks/>
          </p:cNvSpPr>
          <p:nvPr/>
        </p:nvSpPr>
        <p:spPr bwMode="auto">
          <a:xfrm>
            <a:off x="6899275" y="4360863"/>
            <a:ext cx="381000" cy="381000"/>
          </a:xfrm>
          <a:custGeom>
            <a:avLst/>
            <a:gdLst>
              <a:gd name="T0" fmla="*/ 201612 w 240"/>
              <a:gd name="T1" fmla="*/ 77788 h 240"/>
              <a:gd name="T2" fmla="*/ 171450 w 240"/>
              <a:gd name="T3" fmla="*/ 33338 h 240"/>
              <a:gd name="T4" fmla="*/ 150813 w 240"/>
              <a:gd name="T5" fmla="*/ 112713 h 240"/>
              <a:gd name="T6" fmla="*/ 79375 w 240"/>
              <a:gd name="T7" fmla="*/ 65088 h 240"/>
              <a:gd name="T8" fmla="*/ 95250 w 240"/>
              <a:gd name="T9" fmla="*/ 138113 h 240"/>
              <a:gd name="T10" fmla="*/ 20638 w 240"/>
              <a:gd name="T11" fmla="*/ 146050 h 240"/>
              <a:gd name="T12" fmla="*/ 69850 w 240"/>
              <a:gd name="T13" fmla="*/ 204788 h 240"/>
              <a:gd name="T14" fmla="*/ 0 w 240"/>
              <a:gd name="T15" fmla="*/ 227013 h 240"/>
              <a:gd name="T16" fmla="*/ 58738 w 240"/>
              <a:gd name="T17" fmla="*/ 271463 h 240"/>
              <a:gd name="T18" fmla="*/ 22225 w 240"/>
              <a:gd name="T19" fmla="*/ 314325 h 240"/>
              <a:gd name="T20" fmla="*/ 84138 w 240"/>
              <a:gd name="T21" fmla="*/ 322263 h 240"/>
              <a:gd name="T22" fmla="*/ 87313 w 240"/>
              <a:gd name="T23" fmla="*/ 381000 h 240"/>
              <a:gd name="T24" fmla="*/ 133350 w 240"/>
              <a:gd name="T25" fmla="*/ 320675 h 240"/>
              <a:gd name="T26" fmla="*/ 153988 w 240"/>
              <a:gd name="T27" fmla="*/ 349250 h 240"/>
              <a:gd name="T28" fmla="*/ 174625 w 240"/>
              <a:gd name="T29" fmla="*/ 306388 h 240"/>
              <a:gd name="T30" fmla="*/ 204788 w 240"/>
              <a:gd name="T31" fmla="*/ 333375 h 240"/>
              <a:gd name="T32" fmla="*/ 214313 w 240"/>
              <a:gd name="T33" fmla="*/ 282575 h 240"/>
              <a:gd name="T34" fmla="*/ 263525 w 240"/>
              <a:gd name="T35" fmla="*/ 306388 h 240"/>
              <a:gd name="T36" fmla="*/ 258763 w 240"/>
              <a:gd name="T37" fmla="*/ 254000 h 240"/>
              <a:gd name="T38" fmla="*/ 333375 w 240"/>
              <a:gd name="T39" fmla="*/ 276225 h 240"/>
              <a:gd name="T40" fmla="*/ 288925 w 240"/>
              <a:gd name="T41" fmla="*/ 217488 h 240"/>
              <a:gd name="T42" fmla="*/ 322263 w 240"/>
              <a:gd name="T43" fmla="*/ 200025 h 240"/>
              <a:gd name="T44" fmla="*/ 300038 w 240"/>
              <a:gd name="T45" fmla="*/ 166688 h 240"/>
              <a:gd name="T46" fmla="*/ 381000 w 240"/>
              <a:gd name="T47" fmla="*/ 117475 h 240"/>
              <a:gd name="T48" fmla="*/ 288925 w 240"/>
              <a:gd name="T49" fmla="*/ 115888 h 240"/>
              <a:gd name="T50" fmla="*/ 317500 w 240"/>
              <a:gd name="T51" fmla="*/ 57150 h 240"/>
              <a:gd name="T52" fmla="*/ 255588 w 240"/>
              <a:gd name="T53" fmla="*/ 101600 h 240"/>
              <a:gd name="T54" fmla="*/ 260350 w 240"/>
              <a:gd name="T55" fmla="*/ 0 h 240"/>
              <a:gd name="T56" fmla="*/ 201612 w 240"/>
              <a:gd name="T57" fmla="*/ 77788 h 2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240"/>
              <a:gd name="T89" fmla="*/ 240 w 240"/>
              <a:gd name="T90" fmla="*/ 240 h 2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240">
                <a:moveTo>
                  <a:pt x="127" y="49"/>
                </a:moveTo>
                <a:lnTo>
                  <a:pt x="108" y="21"/>
                </a:lnTo>
                <a:lnTo>
                  <a:pt x="95" y="71"/>
                </a:lnTo>
                <a:lnTo>
                  <a:pt x="50" y="41"/>
                </a:lnTo>
                <a:lnTo>
                  <a:pt x="60" y="87"/>
                </a:lnTo>
                <a:lnTo>
                  <a:pt x="13" y="92"/>
                </a:lnTo>
                <a:lnTo>
                  <a:pt x="44" y="129"/>
                </a:lnTo>
                <a:lnTo>
                  <a:pt x="0" y="143"/>
                </a:lnTo>
                <a:lnTo>
                  <a:pt x="37" y="171"/>
                </a:lnTo>
                <a:lnTo>
                  <a:pt x="14" y="198"/>
                </a:lnTo>
                <a:lnTo>
                  <a:pt x="53" y="203"/>
                </a:lnTo>
                <a:lnTo>
                  <a:pt x="55" y="240"/>
                </a:lnTo>
                <a:lnTo>
                  <a:pt x="84" y="202"/>
                </a:lnTo>
                <a:lnTo>
                  <a:pt x="97" y="220"/>
                </a:lnTo>
                <a:lnTo>
                  <a:pt x="110" y="193"/>
                </a:lnTo>
                <a:lnTo>
                  <a:pt x="129" y="210"/>
                </a:lnTo>
                <a:lnTo>
                  <a:pt x="135" y="178"/>
                </a:lnTo>
                <a:lnTo>
                  <a:pt x="166" y="193"/>
                </a:lnTo>
                <a:lnTo>
                  <a:pt x="163" y="160"/>
                </a:lnTo>
                <a:lnTo>
                  <a:pt x="210" y="174"/>
                </a:lnTo>
                <a:lnTo>
                  <a:pt x="182" y="137"/>
                </a:lnTo>
                <a:lnTo>
                  <a:pt x="203" y="126"/>
                </a:lnTo>
                <a:lnTo>
                  <a:pt x="189" y="105"/>
                </a:lnTo>
                <a:lnTo>
                  <a:pt x="240" y="74"/>
                </a:lnTo>
                <a:lnTo>
                  <a:pt x="182" y="73"/>
                </a:lnTo>
                <a:lnTo>
                  <a:pt x="200" y="36"/>
                </a:lnTo>
                <a:lnTo>
                  <a:pt x="161" y="64"/>
                </a:lnTo>
                <a:lnTo>
                  <a:pt x="164" y="0"/>
                </a:lnTo>
                <a:lnTo>
                  <a:pt x="127" y="49"/>
                </a:lnTo>
                <a:close/>
              </a:path>
            </a:pathLst>
          </a:custGeom>
          <a:noFill/>
          <a:ln w="9525" cap="rnd">
            <a:solidFill>
              <a:srgbClr val="000000"/>
            </a:solidFill>
            <a:round/>
            <a:headEnd/>
            <a:tailEnd/>
          </a:ln>
        </p:spPr>
        <p:txBody>
          <a:bodyPr/>
          <a:lstStyle/>
          <a:p>
            <a:endParaRPr lang="en-US"/>
          </a:p>
        </p:txBody>
      </p:sp>
      <p:sp>
        <p:nvSpPr>
          <p:cNvPr id="8344" name="Oval 187"/>
          <p:cNvSpPr>
            <a:spLocks noChangeArrowheads="1"/>
          </p:cNvSpPr>
          <p:nvPr/>
        </p:nvSpPr>
        <p:spPr bwMode="auto">
          <a:xfrm>
            <a:off x="6858000" y="4876800"/>
            <a:ext cx="76200" cy="76200"/>
          </a:xfrm>
          <a:prstGeom prst="ellipse">
            <a:avLst/>
          </a:prstGeom>
          <a:solidFill>
            <a:schemeClr val="tx1"/>
          </a:solid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nvGrpSpPr>
          <p:cNvPr id="8345" name="Group 190"/>
          <p:cNvGrpSpPr>
            <a:grpSpLocks/>
          </p:cNvGrpSpPr>
          <p:nvPr/>
        </p:nvGrpSpPr>
        <p:grpSpPr bwMode="auto">
          <a:xfrm>
            <a:off x="6705600" y="4638674"/>
            <a:ext cx="76200" cy="76200"/>
            <a:chOff x="4124" y="2939"/>
            <a:chExt cx="48" cy="48"/>
          </a:xfrm>
          <a:solidFill>
            <a:schemeClr val="tx1"/>
          </a:solidFill>
        </p:grpSpPr>
        <p:sp>
          <p:nvSpPr>
            <p:cNvPr id="8385" name="Oval 188"/>
            <p:cNvSpPr>
              <a:spLocks noChangeArrowheads="1"/>
            </p:cNvSpPr>
            <p:nvPr/>
          </p:nvSpPr>
          <p:spPr bwMode="auto">
            <a:xfrm>
              <a:off x="4124" y="2939"/>
              <a:ext cx="48" cy="48"/>
            </a:xfrm>
            <a:prstGeom prst="ellipse">
              <a:avLst/>
            </a:prstGeom>
            <a:grpFill/>
            <a:ln w="0">
              <a:solidFill>
                <a:srgbClr val="000000"/>
              </a:solidFill>
              <a:round/>
              <a:headEnd/>
              <a:tailEnd/>
            </a:ln>
          </p:spPr>
          <p:txBody>
            <a:bodyPr/>
            <a:lstStyle/>
            <a:p>
              <a:pPr eaLnBrk="0" hangingPunct="0">
                <a:spcBef>
                  <a:spcPct val="20000"/>
                </a:spcBef>
                <a:buClr>
                  <a:schemeClr val="tx1"/>
                </a:buClr>
                <a:buSzPct val="110000"/>
              </a:pPr>
              <a:endParaRPr lang="en-US" sz="2400" b="0">
                <a:solidFill>
                  <a:srgbClr val="000000"/>
                </a:solidFill>
              </a:endParaRPr>
            </a:p>
          </p:txBody>
        </p:sp>
        <p:sp>
          <p:nvSpPr>
            <p:cNvPr id="8386" name="Oval 189"/>
            <p:cNvSpPr>
              <a:spLocks noChangeArrowheads="1"/>
            </p:cNvSpPr>
            <p:nvPr/>
          </p:nvSpPr>
          <p:spPr bwMode="auto">
            <a:xfrm>
              <a:off x="4124" y="2939"/>
              <a:ext cx="48" cy="48"/>
            </a:xfrm>
            <a:prstGeom prst="ellipse">
              <a:avLst/>
            </a:prstGeom>
            <a:grpFill/>
            <a:ln w="9525" cap="rnd">
              <a:solidFill>
                <a:srgbClr val="000000"/>
              </a:solidFill>
              <a:round/>
              <a:headEnd/>
              <a:tailEnd/>
            </a:ln>
          </p:spPr>
          <p:txBody>
            <a:bodyPr/>
            <a:lstStyle/>
            <a:p>
              <a:pPr eaLnBrk="0" hangingPunct="0">
                <a:spcBef>
                  <a:spcPct val="20000"/>
                </a:spcBef>
                <a:buClr>
                  <a:schemeClr val="tx1"/>
                </a:buClr>
                <a:buSzPct val="110000"/>
              </a:pPr>
              <a:endParaRPr lang="en-US" sz="2400" b="0">
                <a:solidFill>
                  <a:srgbClr val="000000"/>
                </a:solidFill>
              </a:endParaRPr>
            </a:p>
          </p:txBody>
        </p:sp>
      </p:grpSp>
      <p:sp>
        <p:nvSpPr>
          <p:cNvPr id="8346" name="Rectangle 191"/>
          <p:cNvSpPr>
            <a:spLocks noChangeArrowheads="1"/>
          </p:cNvSpPr>
          <p:nvPr/>
        </p:nvSpPr>
        <p:spPr bwMode="auto">
          <a:xfrm>
            <a:off x="6415088" y="4114800"/>
            <a:ext cx="736600"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b="0" dirty="0">
                <a:solidFill>
                  <a:srgbClr val="000000"/>
                </a:solidFill>
                <a:latin typeface="Times New Roman" pitchFamily="18" charset="0"/>
              </a:rPr>
              <a:t>electron</a:t>
            </a:r>
            <a:endParaRPr lang="en-US" sz="2400" b="0" dirty="0"/>
          </a:p>
        </p:txBody>
      </p:sp>
      <p:sp>
        <p:nvSpPr>
          <p:cNvPr id="8347" name="Freeform 192"/>
          <p:cNvSpPr>
            <a:spLocks/>
          </p:cNvSpPr>
          <p:nvPr/>
        </p:nvSpPr>
        <p:spPr bwMode="auto">
          <a:xfrm>
            <a:off x="4754563" y="4421188"/>
            <a:ext cx="1387475" cy="458787"/>
          </a:xfrm>
          <a:custGeom>
            <a:avLst/>
            <a:gdLst>
              <a:gd name="T0" fmla="*/ 82550 w 874"/>
              <a:gd name="T1" fmla="*/ 0 h 289"/>
              <a:gd name="T2" fmla="*/ 0 w 874"/>
              <a:gd name="T3" fmla="*/ 458787 h 289"/>
              <a:gd name="T4" fmla="*/ 414338 w 874"/>
              <a:gd name="T5" fmla="*/ 296862 h 289"/>
              <a:gd name="T6" fmla="*/ 395287 w 874"/>
              <a:gd name="T7" fmla="*/ 441325 h 289"/>
              <a:gd name="T8" fmla="*/ 784225 w 874"/>
              <a:gd name="T9" fmla="*/ 285750 h 289"/>
              <a:gd name="T10" fmla="*/ 763587 w 874"/>
              <a:gd name="T11" fmla="*/ 404812 h 289"/>
              <a:gd name="T12" fmla="*/ 1387475 w 874"/>
              <a:gd name="T13" fmla="*/ 152400 h 289"/>
              <a:gd name="T14" fmla="*/ 815975 w 874"/>
              <a:gd name="T15" fmla="*/ 152400 h 289"/>
              <a:gd name="T16" fmla="*/ 831850 w 874"/>
              <a:gd name="T17" fmla="*/ 52387 h 289"/>
              <a:gd name="T18" fmla="*/ 447675 w 874"/>
              <a:gd name="T19" fmla="*/ 109537 h 289"/>
              <a:gd name="T20" fmla="*/ 469900 w 874"/>
              <a:gd name="T21" fmla="*/ 15875 h 289"/>
              <a:gd name="T22" fmla="*/ 82550 w 874"/>
              <a:gd name="T23" fmla="*/ 0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4"/>
              <a:gd name="T37" fmla="*/ 0 h 289"/>
              <a:gd name="T38" fmla="*/ 874 w 874"/>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4" h="289">
                <a:moveTo>
                  <a:pt x="52" y="0"/>
                </a:moveTo>
                <a:lnTo>
                  <a:pt x="0" y="289"/>
                </a:lnTo>
                <a:lnTo>
                  <a:pt x="261" y="187"/>
                </a:lnTo>
                <a:lnTo>
                  <a:pt x="249" y="278"/>
                </a:lnTo>
                <a:lnTo>
                  <a:pt x="494" y="180"/>
                </a:lnTo>
                <a:lnTo>
                  <a:pt x="481" y="255"/>
                </a:lnTo>
                <a:lnTo>
                  <a:pt x="874" y="96"/>
                </a:lnTo>
                <a:lnTo>
                  <a:pt x="514" y="96"/>
                </a:lnTo>
                <a:lnTo>
                  <a:pt x="524" y="33"/>
                </a:lnTo>
                <a:lnTo>
                  <a:pt x="282" y="69"/>
                </a:lnTo>
                <a:lnTo>
                  <a:pt x="296" y="10"/>
                </a:lnTo>
                <a:lnTo>
                  <a:pt x="52" y="0"/>
                </a:lnTo>
                <a:close/>
              </a:path>
            </a:pathLst>
          </a:custGeom>
          <a:noFill/>
          <a:ln w="9525" cap="rnd">
            <a:solidFill>
              <a:srgbClr val="000000"/>
            </a:solidFill>
            <a:round/>
            <a:headEnd/>
            <a:tailEnd/>
          </a:ln>
        </p:spPr>
        <p:txBody>
          <a:bodyPr/>
          <a:lstStyle/>
          <a:p>
            <a:endParaRPr lang="en-US"/>
          </a:p>
        </p:txBody>
      </p:sp>
      <p:sp>
        <p:nvSpPr>
          <p:cNvPr id="8348" name="Rectangle 193"/>
          <p:cNvSpPr>
            <a:spLocks noChangeArrowheads="1"/>
          </p:cNvSpPr>
          <p:nvPr/>
        </p:nvSpPr>
        <p:spPr bwMode="auto">
          <a:xfrm>
            <a:off x="5429250" y="3592513"/>
            <a:ext cx="101600" cy="24447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600">
                <a:solidFill>
                  <a:srgbClr val="000000"/>
                </a:solidFill>
                <a:latin typeface="Times New Roman" pitchFamily="18" charset="0"/>
              </a:rPr>
              <a:t>“</a:t>
            </a:r>
            <a:endParaRPr lang="en-US" sz="2400" b="0"/>
          </a:p>
        </p:txBody>
      </p:sp>
      <p:sp>
        <p:nvSpPr>
          <p:cNvPr id="8349" name="Rectangle 194"/>
          <p:cNvSpPr>
            <a:spLocks noChangeArrowheads="1"/>
          </p:cNvSpPr>
          <p:nvPr/>
        </p:nvSpPr>
        <p:spPr bwMode="auto">
          <a:xfrm>
            <a:off x="5530850" y="3592513"/>
            <a:ext cx="781050" cy="24447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600">
                <a:solidFill>
                  <a:srgbClr val="000000"/>
                </a:solidFill>
                <a:latin typeface="Times New Roman" pitchFamily="18" charset="0"/>
              </a:rPr>
              <a:t>Noiseless</a:t>
            </a:r>
            <a:endParaRPr lang="en-US" sz="2400" b="0"/>
          </a:p>
        </p:txBody>
      </p:sp>
      <p:sp>
        <p:nvSpPr>
          <p:cNvPr id="8350" name="Rectangle 195"/>
          <p:cNvSpPr>
            <a:spLocks noChangeArrowheads="1"/>
          </p:cNvSpPr>
          <p:nvPr/>
        </p:nvSpPr>
        <p:spPr bwMode="auto">
          <a:xfrm>
            <a:off x="6310313" y="3592513"/>
            <a:ext cx="101600" cy="24447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600">
                <a:solidFill>
                  <a:srgbClr val="000000"/>
                </a:solidFill>
                <a:latin typeface="Times New Roman" pitchFamily="18" charset="0"/>
              </a:rPr>
              <a:t>”</a:t>
            </a:r>
            <a:endParaRPr lang="en-US" sz="2400" b="0"/>
          </a:p>
        </p:txBody>
      </p:sp>
      <p:sp>
        <p:nvSpPr>
          <p:cNvPr id="8351" name="Rectangle 196"/>
          <p:cNvSpPr>
            <a:spLocks noChangeArrowheads="1"/>
          </p:cNvSpPr>
          <p:nvPr/>
        </p:nvSpPr>
        <p:spPr bwMode="auto">
          <a:xfrm>
            <a:off x="6462713" y="3592513"/>
            <a:ext cx="1793875" cy="24447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600">
                <a:solidFill>
                  <a:srgbClr val="000000"/>
                </a:solidFill>
                <a:latin typeface="Times New Roman" pitchFamily="18" charset="0"/>
              </a:rPr>
              <a:t>APD (With Gain =4)</a:t>
            </a:r>
            <a:endParaRPr lang="en-US" sz="2400" b="0"/>
          </a:p>
        </p:txBody>
      </p:sp>
      <p:sp>
        <p:nvSpPr>
          <p:cNvPr id="8352" name="Rectangle 197"/>
          <p:cNvSpPr>
            <a:spLocks noChangeArrowheads="1"/>
          </p:cNvSpPr>
          <p:nvPr/>
        </p:nvSpPr>
        <p:spPr bwMode="auto">
          <a:xfrm>
            <a:off x="4953000" y="3843338"/>
            <a:ext cx="3994150" cy="212725"/>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sz="1400">
                <a:solidFill>
                  <a:srgbClr val="000000"/>
                </a:solidFill>
                <a:latin typeface="Times New Roman" pitchFamily="18" charset="0"/>
              </a:rPr>
              <a:t>electrons only ionize with no lossy scattering Fex ~ 1 </a:t>
            </a:r>
            <a:endParaRPr lang="en-US" sz="2400" b="0"/>
          </a:p>
        </p:txBody>
      </p:sp>
      <p:sp>
        <p:nvSpPr>
          <p:cNvPr id="8353" name="Line 202"/>
          <p:cNvSpPr>
            <a:spLocks noChangeShapeType="1"/>
          </p:cNvSpPr>
          <p:nvPr/>
        </p:nvSpPr>
        <p:spPr bwMode="auto">
          <a:xfrm flipH="1">
            <a:off x="4941888" y="5718175"/>
            <a:ext cx="304800" cy="1588"/>
          </a:xfrm>
          <a:prstGeom prst="line">
            <a:avLst/>
          </a:prstGeom>
          <a:noFill/>
          <a:ln w="9525" cap="rnd">
            <a:solidFill>
              <a:srgbClr val="000000"/>
            </a:solidFill>
            <a:round/>
            <a:headEnd/>
            <a:tailEnd/>
          </a:ln>
        </p:spPr>
        <p:txBody>
          <a:bodyPr/>
          <a:lstStyle/>
          <a:p>
            <a:endParaRPr lang="en-US"/>
          </a:p>
        </p:txBody>
      </p:sp>
      <p:sp>
        <p:nvSpPr>
          <p:cNvPr id="8354" name="Oval 203"/>
          <p:cNvSpPr>
            <a:spLocks noChangeArrowheads="1"/>
          </p:cNvSpPr>
          <p:nvPr/>
        </p:nvSpPr>
        <p:spPr bwMode="auto">
          <a:xfrm>
            <a:off x="4851400" y="5670550"/>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58" name="Freeform 207"/>
          <p:cNvSpPr>
            <a:spLocks/>
          </p:cNvSpPr>
          <p:nvPr/>
        </p:nvSpPr>
        <p:spPr bwMode="auto">
          <a:xfrm>
            <a:off x="7308850" y="4360863"/>
            <a:ext cx="228600" cy="304800"/>
          </a:xfrm>
          <a:custGeom>
            <a:avLst/>
            <a:gdLst>
              <a:gd name="T0" fmla="*/ 120650 w 144"/>
              <a:gd name="T1" fmla="*/ 61913 h 192"/>
              <a:gd name="T2" fmla="*/ 103188 w 144"/>
              <a:gd name="T3" fmla="*/ 26988 h 192"/>
              <a:gd name="T4" fmla="*/ 90487 w 144"/>
              <a:gd name="T5" fmla="*/ 90487 h 192"/>
              <a:gd name="T6" fmla="*/ 47625 w 144"/>
              <a:gd name="T7" fmla="*/ 52388 h 192"/>
              <a:gd name="T8" fmla="*/ 57150 w 144"/>
              <a:gd name="T9" fmla="*/ 111125 h 192"/>
              <a:gd name="T10" fmla="*/ 12700 w 144"/>
              <a:gd name="T11" fmla="*/ 117475 h 192"/>
              <a:gd name="T12" fmla="*/ 41275 w 144"/>
              <a:gd name="T13" fmla="*/ 163512 h 192"/>
              <a:gd name="T14" fmla="*/ 0 w 144"/>
              <a:gd name="T15" fmla="*/ 182562 h 192"/>
              <a:gd name="T16" fmla="*/ 34925 w 144"/>
              <a:gd name="T17" fmla="*/ 217488 h 192"/>
              <a:gd name="T18" fmla="*/ 12700 w 144"/>
              <a:gd name="T19" fmla="*/ 252413 h 192"/>
              <a:gd name="T20" fmla="*/ 50800 w 144"/>
              <a:gd name="T21" fmla="*/ 258763 h 192"/>
              <a:gd name="T22" fmla="*/ 52388 w 144"/>
              <a:gd name="T23" fmla="*/ 304800 h 192"/>
              <a:gd name="T24" fmla="*/ 79375 w 144"/>
              <a:gd name="T25" fmla="*/ 255588 h 192"/>
              <a:gd name="T26" fmla="*/ 92075 w 144"/>
              <a:gd name="T27" fmla="*/ 279400 h 192"/>
              <a:gd name="T28" fmla="*/ 104775 w 144"/>
              <a:gd name="T29" fmla="*/ 246063 h 192"/>
              <a:gd name="T30" fmla="*/ 122237 w 144"/>
              <a:gd name="T31" fmla="*/ 266700 h 192"/>
              <a:gd name="T32" fmla="*/ 128587 w 144"/>
              <a:gd name="T33" fmla="*/ 225425 h 192"/>
              <a:gd name="T34" fmla="*/ 158750 w 144"/>
              <a:gd name="T35" fmla="*/ 246063 h 192"/>
              <a:gd name="T36" fmla="*/ 155575 w 144"/>
              <a:gd name="T37" fmla="*/ 203200 h 192"/>
              <a:gd name="T38" fmla="*/ 200025 w 144"/>
              <a:gd name="T39" fmla="*/ 220663 h 192"/>
              <a:gd name="T40" fmla="*/ 173037 w 144"/>
              <a:gd name="T41" fmla="*/ 174625 h 192"/>
              <a:gd name="T42" fmla="*/ 193675 w 144"/>
              <a:gd name="T43" fmla="*/ 160337 h 192"/>
              <a:gd name="T44" fmla="*/ 179387 w 144"/>
              <a:gd name="T45" fmla="*/ 133350 h 192"/>
              <a:gd name="T46" fmla="*/ 228600 w 144"/>
              <a:gd name="T47" fmla="*/ 93662 h 192"/>
              <a:gd name="T48" fmla="*/ 173037 w 144"/>
              <a:gd name="T49" fmla="*/ 92075 h 192"/>
              <a:gd name="T50" fmla="*/ 190500 w 144"/>
              <a:gd name="T51" fmla="*/ 44450 h 192"/>
              <a:gd name="T52" fmla="*/ 153987 w 144"/>
              <a:gd name="T53" fmla="*/ 82550 h 192"/>
              <a:gd name="T54" fmla="*/ 157162 w 144"/>
              <a:gd name="T55" fmla="*/ 0 h 192"/>
              <a:gd name="T56" fmla="*/ 120650 w 144"/>
              <a:gd name="T57" fmla="*/ 61913 h 1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92"/>
              <a:gd name="T89" fmla="*/ 144 w 144"/>
              <a:gd name="T90" fmla="*/ 192 h 1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92">
                <a:moveTo>
                  <a:pt x="76" y="39"/>
                </a:moveTo>
                <a:lnTo>
                  <a:pt x="65" y="17"/>
                </a:lnTo>
                <a:lnTo>
                  <a:pt x="57" y="57"/>
                </a:lnTo>
                <a:lnTo>
                  <a:pt x="30" y="33"/>
                </a:lnTo>
                <a:lnTo>
                  <a:pt x="36" y="70"/>
                </a:lnTo>
                <a:lnTo>
                  <a:pt x="8" y="74"/>
                </a:lnTo>
                <a:lnTo>
                  <a:pt x="26" y="103"/>
                </a:lnTo>
                <a:lnTo>
                  <a:pt x="0" y="115"/>
                </a:lnTo>
                <a:lnTo>
                  <a:pt x="22" y="137"/>
                </a:lnTo>
                <a:lnTo>
                  <a:pt x="8" y="159"/>
                </a:lnTo>
                <a:lnTo>
                  <a:pt x="32" y="163"/>
                </a:lnTo>
                <a:lnTo>
                  <a:pt x="33" y="192"/>
                </a:lnTo>
                <a:lnTo>
                  <a:pt x="50" y="161"/>
                </a:lnTo>
                <a:lnTo>
                  <a:pt x="58" y="176"/>
                </a:lnTo>
                <a:lnTo>
                  <a:pt x="66" y="155"/>
                </a:lnTo>
                <a:lnTo>
                  <a:pt x="77" y="168"/>
                </a:lnTo>
                <a:lnTo>
                  <a:pt x="81" y="142"/>
                </a:lnTo>
                <a:lnTo>
                  <a:pt x="100" y="155"/>
                </a:lnTo>
                <a:lnTo>
                  <a:pt x="98" y="128"/>
                </a:lnTo>
                <a:lnTo>
                  <a:pt x="126" y="139"/>
                </a:lnTo>
                <a:lnTo>
                  <a:pt x="109" y="110"/>
                </a:lnTo>
                <a:lnTo>
                  <a:pt x="122" y="101"/>
                </a:lnTo>
                <a:lnTo>
                  <a:pt x="113" y="84"/>
                </a:lnTo>
                <a:lnTo>
                  <a:pt x="144" y="59"/>
                </a:lnTo>
                <a:lnTo>
                  <a:pt x="109" y="58"/>
                </a:lnTo>
                <a:lnTo>
                  <a:pt x="120" y="28"/>
                </a:lnTo>
                <a:lnTo>
                  <a:pt x="97" y="52"/>
                </a:lnTo>
                <a:lnTo>
                  <a:pt x="99" y="0"/>
                </a:lnTo>
                <a:lnTo>
                  <a:pt x="76" y="39"/>
                </a:lnTo>
                <a:close/>
              </a:path>
            </a:pathLst>
          </a:custGeom>
          <a:noFill/>
          <a:ln w="9525" cap="rnd">
            <a:solidFill>
              <a:srgbClr val="000000"/>
            </a:solidFill>
            <a:round/>
            <a:headEnd/>
            <a:tailEnd/>
          </a:ln>
        </p:spPr>
        <p:txBody>
          <a:bodyPr/>
          <a:lstStyle/>
          <a:p>
            <a:endParaRPr lang="en-US"/>
          </a:p>
        </p:txBody>
      </p:sp>
      <p:sp>
        <p:nvSpPr>
          <p:cNvPr id="8360" name="Freeform 209"/>
          <p:cNvSpPr>
            <a:spLocks noEditPoints="1"/>
          </p:cNvSpPr>
          <p:nvPr/>
        </p:nvSpPr>
        <p:spPr bwMode="auto">
          <a:xfrm rot="21248333">
            <a:off x="6246813" y="4686870"/>
            <a:ext cx="1149350" cy="198438"/>
          </a:xfrm>
          <a:custGeom>
            <a:avLst/>
            <a:gdLst>
              <a:gd name="T0" fmla="*/ 274199 w 3018"/>
              <a:gd name="T1" fmla="*/ 3052 h 491"/>
              <a:gd name="T2" fmla="*/ 15233 w 3018"/>
              <a:gd name="T3" fmla="*/ 37770 h 491"/>
              <a:gd name="T4" fmla="*/ 13710 w 3018"/>
              <a:gd name="T5" fmla="*/ 36626 h 491"/>
              <a:gd name="T6" fmla="*/ 14852 w 3018"/>
              <a:gd name="T7" fmla="*/ 34718 h 491"/>
              <a:gd name="T8" fmla="*/ 273818 w 3018"/>
              <a:gd name="T9" fmla="*/ 0 h 491"/>
              <a:gd name="T10" fmla="*/ 275722 w 3018"/>
              <a:gd name="T11" fmla="*/ 1526 h 491"/>
              <a:gd name="T12" fmla="*/ 274199 w 3018"/>
              <a:gd name="T13" fmla="*/ 3052 h 491"/>
              <a:gd name="T14" fmla="*/ 19422 w 3018"/>
              <a:gd name="T15" fmla="*/ 45019 h 491"/>
              <a:gd name="T16" fmla="*/ 0 w 3018"/>
              <a:gd name="T17" fmla="*/ 38152 h 491"/>
              <a:gd name="T18" fmla="*/ 16757 w 3018"/>
              <a:gd name="T19" fmla="*/ 26706 h 491"/>
              <a:gd name="T20" fmla="*/ 19422 w 3018"/>
              <a:gd name="T21" fmla="*/ 45019 h 4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18"/>
              <a:gd name="T34" fmla="*/ 0 h 491"/>
              <a:gd name="T35" fmla="*/ 3018 w 3018"/>
              <a:gd name="T36" fmla="*/ 491 h 4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18" h="491">
                <a:moveTo>
                  <a:pt x="3003" y="34"/>
                </a:moveTo>
                <a:lnTo>
                  <a:pt x="168" y="412"/>
                </a:lnTo>
                <a:cubicBezTo>
                  <a:pt x="159" y="414"/>
                  <a:pt x="150" y="407"/>
                  <a:pt x="149" y="398"/>
                </a:cubicBezTo>
                <a:cubicBezTo>
                  <a:pt x="148" y="389"/>
                  <a:pt x="154" y="381"/>
                  <a:pt x="163" y="379"/>
                </a:cubicBezTo>
                <a:lnTo>
                  <a:pt x="2998" y="1"/>
                </a:lnTo>
                <a:cubicBezTo>
                  <a:pt x="3007" y="0"/>
                  <a:pt x="3016" y="7"/>
                  <a:pt x="3017" y="16"/>
                </a:cubicBezTo>
                <a:cubicBezTo>
                  <a:pt x="3018" y="25"/>
                  <a:pt x="3012" y="33"/>
                  <a:pt x="3003" y="34"/>
                </a:cubicBezTo>
                <a:close/>
                <a:moveTo>
                  <a:pt x="212" y="491"/>
                </a:moveTo>
                <a:lnTo>
                  <a:pt x="0" y="418"/>
                </a:lnTo>
                <a:lnTo>
                  <a:pt x="185" y="292"/>
                </a:lnTo>
                <a:lnTo>
                  <a:pt x="212" y="491"/>
                </a:lnTo>
                <a:close/>
              </a:path>
            </a:pathLst>
          </a:custGeom>
          <a:solidFill>
            <a:srgbClr val="000000"/>
          </a:solidFill>
          <a:ln w="1588">
            <a:solidFill>
              <a:srgbClr val="000000"/>
            </a:solidFill>
            <a:bevel/>
            <a:headEnd/>
            <a:tailEnd/>
          </a:ln>
        </p:spPr>
        <p:txBody>
          <a:bodyPr/>
          <a:lstStyle/>
          <a:p>
            <a:endParaRPr lang="en-US"/>
          </a:p>
        </p:txBody>
      </p:sp>
      <p:grpSp>
        <p:nvGrpSpPr>
          <p:cNvPr id="8361" name="Group 212"/>
          <p:cNvGrpSpPr>
            <a:grpSpLocks/>
          </p:cNvGrpSpPr>
          <p:nvPr/>
        </p:nvGrpSpPr>
        <p:grpSpPr bwMode="auto">
          <a:xfrm>
            <a:off x="6699250" y="4741863"/>
            <a:ext cx="76200" cy="76200"/>
            <a:chOff x="4220" y="2987"/>
            <a:chExt cx="48" cy="48"/>
          </a:xfrm>
          <a:solidFill>
            <a:schemeClr val="tx1"/>
          </a:solidFill>
        </p:grpSpPr>
        <p:sp>
          <p:nvSpPr>
            <p:cNvPr id="8383" name="Oval 210"/>
            <p:cNvSpPr>
              <a:spLocks noChangeArrowheads="1"/>
            </p:cNvSpPr>
            <p:nvPr/>
          </p:nvSpPr>
          <p:spPr bwMode="auto">
            <a:xfrm>
              <a:off x="4220" y="2987"/>
              <a:ext cx="48" cy="48"/>
            </a:xfrm>
            <a:prstGeom prst="ellipse">
              <a:avLst/>
            </a:prstGeom>
            <a:grpFill/>
            <a:ln w="0">
              <a:solidFill>
                <a:srgbClr val="000000"/>
              </a:solidFill>
              <a:round/>
              <a:headEnd/>
              <a:tailEnd/>
            </a:ln>
          </p:spPr>
          <p:txBody>
            <a:bodyPr/>
            <a:lstStyle/>
            <a:p>
              <a:pPr eaLnBrk="0" hangingPunct="0">
                <a:spcBef>
                  <a:spcPct val="20000"/>
                </a:spcBef>
                <a:buClr>
                  <a:schemeClr val="tx1"/>
                </a:buClr>
                <a:buSzPct val="110000"/>
              </a:pPr>
              <a:endParaRPr lang="en-US" sz="2400" b="0">
                <a:solidFill>
                  <a:srgbClr val="000000"/>
                </a:solidFill>
              </a:endParaRPr>
            </a:p>
          </p:txBody>
        </p:sp>
        <p:sp>
          <p:nvSpPr>
            <p:cNvPr id="8384" name="Oval 211"/>
            <p:cNvSpPr>
              <a:spLocks noChangeArrowheads="1"/>
            </p:cNvSpPr>
            <p:nvPr/>
          </p:nvSpPr>
          <p:spPr bwMode="auto">
            <a:xfrm>
              <a:off x="4220" y="2987"/>
              <a:ext cx="48" cy="48"/>
            </a:xfrm>
            <a:prstGeom prst="ellipse">
              <a:avLst/>
            </a:prstGeom>
            <a:grpFill/>
            <a:ln w="9525" cap="rnd">
              <a:solidFill>
                <a:srgbClr val="000000"/>
              </a:solidFill>
              <a:round/>
              <a:headEnd/>
              <a:tailEnd/>
            </a:ln>
          </p:spPr>
          <p:txBody>
            <a:bodyPr/>
            <a:lstStyle/>
            <a:p>
              <a:pPr eaLnBrk="0" hangingPunct="0">
                <a:spcBef>
                  <a:spcPct val="20000"/>
                </a:spcBef>
                <a:buClr>
                  <a:schemeClr val="tx1"/>
                </a:buClr>
                <a:buSzPct val="110000"/>
              </a:pPr>
              <a:endParaRPr lang="en-US" sz="2400" b="0">
                <a:solidFill>
                  <a:srgbClr val="000000"/>
                </a:solidFill>
              </a:endParaRPr>
            </a:p>
          </p:txBody>
        </p:sp>
      </p:grpSp>
      <p:sp>
        <p:nvSpPr>
          <p:cNvPr id="8362" name="Freeform 213"/>
          <p:cNvSpPr>
            <a:spLocks noEditPoints="1"/>
          </p:cNvSpPr>
          <p:nvPr/>
        </p:nvSpPr>
        <p:spPr bwMode="auto">
          <a:xfrm>
            <a:off x="7073900" y="4475163"/>
            <a:ext cx="387350" cy="76200"/>
          </a:xfrm>
          <a:custGeom>
            <a:avLst/>
            <a:gdLst>
              <a:gd name="T0" fmla="*/ 1525 w 1016"/>
              <a:gd name="T1" fmla="*/ 7620 h 200"/>
              <a:gd name="T2" fmla="*/ 77775 w 1016"/>
              <a:gd name="T3" fmla="*/ 7620 h 200"/>
              <a:gd name="T4" fmla="*/ 79300 w 1016"/>
              <a:gd name="T5" fmla="*/ 9144 h 200"/>
              <a:gd name="T6" fmla="*/ 77775 w 1016"/>
              <a:gd name="T7" fmla="*/ 10668 h 200"/>
              <a:gd name="T8" fmla="*/ 1525 w 1016"/>
              <a:gd name="T9" fmla="*/ 10668 h 200"/>
              <a:gd name="T10" fmla="*/ 0 w 1016"/>
              <a:gd name="T11" fmla="*/ 9144 h 200"/>
              <a:gd name="T12" fmla="*/ 1525 w 1016"/>
              <a:gd name="T13" fmla="*/ 7620 h 200"/>
              <a:gd name="T14" fmla="*/ 74725 w 1016"/>
              <a:gd name="T15" fmla="*/ 0 h 200"/>
              <a:gd name="T16" fmla="*/ 93025 w 1016"/>
              <a:gd name="T17" fmla="*/ 9144 h 200"/>
              <a:gd name="T18" fmla="*/ 74725 w 1016"/>
              <a:gd name="T19" fmla="*/ 18288 h 200"/>
              <a:gd name="T20" fmla="*/ 74725 w 10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6"/>
              <a:gd name="T34" fmla="*/ 0 h 200"/>
              <a:gd name="T35" fmla="*/ 1016 w 1016"/>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6" h="200">
                <a:moveTo>
                  <a:pt x="16" y="83"/>
                </a:moveTo>
                <a:lnTo>
                  <a:pt x="850" y="83"/>
                </a:lnTo>
                <a:cubicBezTo>
                  <a:pt x="859" y="83"/>
                  <a:pt x="866" y="91"/>
                  <a:pt x="866" y="100"/>
                </a:cubicBezTo>
                <a:cubicBezTo>
                  <a:pt x="866" y="109"/>
                  <a:pt x="859" y="117"/>
                  <a:pt x="850" y="117"/>
                </a:cubicBezTo>
                <a:lnTo>
                  <a:pt x="16" y="117"/>
                </a:lnTo>
                <a:cubicBezTo>
                  <a:pt x="7" y="117"/>
                  <a:pt x="0" y="109"/>
                  <a:pt x="0" y="100"/>
                </a:cubicBezTo>
                <a:cubicBezTo>
                  <a:pt x="0" y="91"/>
                  <a:pt x="7" y="83"/>
                  <a:pt x="16" y="83"/>
                </a:cubicBezTo>
                <a:close/>
                <a:moveTo>
                  <a:pt x="816" y="0"/>
                </a:moveTo>
                <a:lnTo>
                  <a:pt x="1016" y="100"/>
                </a:lnTo>
                <a:lnTo>
                  <a:pt x="816" y="200"/>
                </a:lnTo>
                <a:lnTo>
                  <a:pt x="816" y="0"/>
                </a:lnTo>
                <a:close/>
              </a:path>
            </a:pathLst>
          </a:custGeom>
          <a:solidFill>
            <a:srgbClr val="000000"/>
          </a:solidFill>
          <a:ln w="1588">
            <a:solidFill>
              <a:srgbClr val="000000"/>
            </a:solidFill>
            <a:bevel/>
            <a:headEnd/>
            <a:tailEnd/>
          </a:ln>
        </p:spPr>
        <p:txBody>
          <a:bodyPr/>
          <a:lstStyle/>
          <a:p>
            <a:endParaRPr lang="en-US"/>
          </a:p>
        </p:txBody>
      </p:sp>
      <p:sp>
        <p:nvSpPr>
          <p:cNvPr id="8364" name="Freeform 215"/>
          <p:cNvSpPr>
            <a:spLocks noEditPoints="1"/>
          </p:cNvSpPr>
          <p:nvPr/>
        </p:nvSpPr>
        <p:spPr bwMode="auto">
          <a:xfrm>
            <a:off x="7454900" y="4475163"/>
            <a:ext cx="311150" cy="76200"/>
          </a:xfrm>
          <a:custGeom>
            <a:avLst/>
            <a:gdLst>
              <a:gd name="T0" fmla="*/ 1525 w 816"/>
              <a:gd name="T1" fmla="*/ 7620 h 200"/>
              <a:gd name="T2" fmla="*/ 59485 w 816"/>
              <a:gd name="T3" fmla="*/ 7620 h 200"/>
              <a:gd name="T4" fmla="*/ 61010 w 816"/>
              <a:gd name="T5" fmla="*/ 9144 h 200"/>
              <a:gd name="T6" fmla="*/ 59485 w 816"/>
              <a:gd name="T7" fmla="*/ 10668 h 200"/>
              <a:gd name="T8" fmla="*/ 1525 w 816"/>
              <a:gd name="T9" fmla="*/ 10668 h 200"/>
              <a:gd name="T10" fmla="*/ 0 w 816"/>
              <a:gd name="T11" fmla="*/ 9144 h 200"/>
              <a:gd name="T12" fmla="*/ 1525 w 816"/>
              <a:gd name="T13" fmla="*/ 7620 h 200"/>
              <a:gd name="T14" fmla="*/ 56434 w 816"/>
              <a:gd name="T15" fmla="*/ 0 h 200"/>
              <a:gd name="T16" fmla="*/ 74737 w 816"/>
              <a:gd name="T17" fmla="*/ 9144 h 200"/>
              <a:gd name="T18" fmla="*/ 56434 w 816"/>
              <a:gd name="T19" fmla="*/ 18288 h 200"/>
              <a:gd name="T20" fmla="*/ 56434 w 8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200"/>
              <a:gd name="T35" fmla="*/ 816 w 816"/>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200">
                <a:moveTo>
                  <a:pt x="16" y="83"/>
                </a:moveTo>
                <a:lnTo>
                  <a:pt x="650" y="83"/>
                </a:lnTo>
                <a:cubicBezTo>
                  <a:pt x="659" y="83"/>
                  <a:pt x="666" y="91"/>
                  <a:pt x="666" y="100"/>
                </a:cubicBezTo>
                <a:cubicBezTo>
                  <a:pt x="666" y="109"/>
                  <a:pt x="659" y="117"/>
                  <a:pt x="650" y="117"/>
                </a:cubicBezTo>
                <a:lnTo>
                  <a:pt x="16" y="117"/>
                </a:lnTo>
                <a:cubicBezTo>
                  <a:pt x="7" y="117"/>
                  <a:pt x="0" y="109"/>
                  <a:pt x="0" y="100"/>
                </a:cubicBezTo>
                <a:cubicBezTo>
                  <a:pt x="0" y="91"/>
                  <a:pt x="7" y="83"/>
                  <a:pt x="16" y="83"/>
                </a:cubicBezTo>
                <a:close/>
                <a:moveTo>
                  <a:pt x="616" y="0"/>
                </a:moveTo>
                <a:lnTo>
                  <a:pt x="816" y="100"/>
                </a:lnTo>
                <a:lnTo>
                  <a:pt x="616" y="200"/>
                </a:lnTo>
                <a:lnTo>
                  <a:pt x="616" y="0"/>
                </a:lnTo>
                <a:close/>
              </a:path>
            </a:pathLst>
          </a:custGeom>
          <a:solidFill>
            <a:srgbClr val="000000"/>
          </a:solidFill>
          <a:ln w="1588">
            <a:solidFill>
              <a:srgbClr val="000000"/>
            </a:solidFill>
            <a:bevel/>
            <a:headEnd/>
            <a:tailEnd/>
          </a:ln>
        </p:spPr>
        <p:txBody>
          <a:bodyPr/>
          <a:lstStyle/>
          <a:p>
            <a:endParaRPr lang="en-US"/>
          </a:p>
        </p:txBody>
      </p:sp>
      <p:sp>
        <p:nvSpPr>
          <p:cNvPr id="8365" name="Oval 216"/>
          <p:cNvSpPr>
            <a:spLocks noChangeArrowheads="1"/>
          </p:cNvSpPr>
          <p:nvPr/>
        </p:nvSpPr>
        <p:spPr bwMode="auto">
          <a:xfrm>
            <a:off x="7251700" y="4476748"/>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66" name="Freeform 217"/>
          <p:cNvSpPr>
            <a:spLocks noEditPoints="1"/>
          </p:cNvSpPr>
          <p:nvPr/>
        </p:nvSpPr>
        <p:spPr bwMode="auto">
          <a:xfrm>
            <a:off x="7759700" y="4475163"/>
            <a:ext cx="387350" cy="76200"/>
          </a:xfrm>
          <a:custGeom>
            <a:avLst/>
            <a:gdLst>
              <a:gd name="T0" fmla="*/ 1525 w 1016"/>
              <a:gd name="T1" fmla="*/ 7620 h 200"/>
              <a:gd name="T2" fmla="*/ 77775 w 1016"/>
              <a:gd name="T3" fmla="*/ 7620 h 200"/>
              <a:gd name="T4" fmla="*/ 79300 w 1016"/>
              <a:gd name="T5" fmla="*/ 9144 h 200"/>
              <a:gd name="T6" fmla="*/ 77775 w 1016"/>
              <a:gd name="T7" fmla="*/ 10668 h 200"/>
              <a:gd name="T8" fmla="*/ 1525 w 1016"/>
              <a:gd name="T9" fmla="*/ 10668 h 200"/>
              <a:gd name="T10" fmla="*/ 0 w 1016"/>
              <a:gd name="T11" fmla="*/ 9144 h 200"/>
              <a:gd name="T12" fmla="*/ 1525 w 1016"/>
              <a:gd name="T13" fmla="*/ 7620 h 200"/>
              <a:gd name="T14" fmla="*/ 74725 w 1016"/>
              <a:gd name="T15" fmla="*/ 0 h 200"/>
              <a:gd name="T16" fmla="*/ 93025 w 1016"/>
              <a:gd name="T17" fmla="*/ 9144 h 200"/>
              <a:gd name="T18" fmla="*/ 74725 w 1016"/>
              <a:gd name="T19" fmla="*/ 18288 h 200"/>
              <a:gd name="T20" fmla="*/ 74725 w 10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6"/>
              <a:gd name="T34" fmla="*/ 0 h 200"/>
              <a:gd name="T35" fmla="*/ 1016 w 1016"/>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6" h="200">
                <a:moveTo>
                  <a:pt x="16" y="83"/>
                </a:moveTo>
                <a:lnTo>
                  <a:pt x="850" y="83"/>
                </a:lnTo>
                <a:cubicBezTo>
                  <a:pt x="859" y="83"/>
                  <a:pt x="866" y="91"/>
                  <a:pt x="866" y="100"/>
                </a:cubicBezTo>
                <a:cubicBezTo>
                  <a:pt x="866" y="109"/>
                  <a:pt x="859" y="117"/>
                  <a:pt x="850" y="117"/>
                </a:cubicBezTo>
                <a:lnTo>
                  <a:pt x="16" y="117"/>
                </a:lnTo>
                <a:cubicBezTo>
                  <a:pt x="7" y="117"/>
                  <a:pt x="0" y="109"/>
                  <a:pt x="0" y="100"/>
                </a:cubicBezTo>
                <a:cubicBezTo>
                  <a:pt x="0" y="91"/>
                  <a:pt x="7" y="83"/>
                  <a:pt x="16" y="83"/>
                </a:cubicBezTo>
                <a:close/>
                <a:moveTo>
                  <a:pt x="816" y="0"/>
                </a:moveTo>
                <a:lnTo>
                  <a:pt x="1016" y="100"/>
                </a:lnTo>
                <a:lnTo>
                  <a:pt x="816" y="200"/>
                </a:lnTo>
                <a:lnTo>
                  <a:pt x="816" y="0"/>
                </a:lnTo>
                <a:close/>
              </a:path>
            </a:pathLst>
          </a:custGeom>
          <a:solidFill>
            <a:srgbClr val="000000"/>
          </a:solidFill>
          <a:ln w="1588">
            <a:solidFill>
              <a:srgbClr val="000000"/>
            </a:solidFill>
            <a:bevel/>
            <a:headEnd/>
            <a:tailEnd/>
          </a:ln>
        </p:spPr>
        <p:txBody>
          <a:bodyPr/>
          <a:lstStyle/>
          <a:p>
            <a:endParaRPr lang="en-US"/>
          </a:p>
        </p:txBody>
      </p:sp>
      <p:sp>
        <p:nvSpPr>
          <p:cNvPr id="8367" name="Oval 218"/>
          <p:cNvSpPr>
            <a:spLocks noChangeArrowheads="1"/>
          </p:cNvSpPr>
          <p:nvPr/>
        </p:nvSpPr>
        <p:spPr bwMode="auto">
          <a:xfrm>
            <a:off x="7927975" y="4437063"/>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grpSp>
        <p:nvGrpSpPr>
          <p:cNvPr id="8369" name="Group 224"/>
          <p:cNvGrpSpPr>
            <a:grpSpLocks/>
          </p:cNvGrpSpPr>
          <p:nvPr/>
        </p:nvGrpSpPr>
        <p:grpSpPr bwMode="auto">
          <a:xfrm>
            <a:off x="6096000" y="4489450"/>
            <a:ext cx="76200" cy="76200"/>
            <a:chOff x="3914" y="2828"/>
            <a:chExt cx="48" cy="48"/>
          </a:xfrm>
          <a:solidFill>
            <a:schemeClr val="tx1"/>
          </a:solidFill>
        </p:grpSpPr>
        <p:sp>
          <p:nvSpPr>
            <p:cNvPr id="8379" name="Oval 222"/>
            <p:cNvSpPr>
              <a:spLocks noChangeArrowheads="1"/>
            </p:cNvSpPr>
            <p:nvPr/>
          </p:nvSpPr>
          <p:spPr bwMode="auto">
            <a:xfrm>
              <a:off x="3914" y="2828"/>
              <a:ext cx="48" cy="48"/>
            </a:xfrm>
            <a:prstGeom prst="ellipse">
              <a:avLst/>
            </a:prstGeom>
            <a:grpFill/>
            <a:ln w="0">
              <a:solidFill>
                <a:srgbClr val="000000"/>
              </a:solidFill>
              <a:round/>
              <a:headEnd/>
              <a:tailEnd/>
            </a:ln>
          </p:spPr>
          <p:txBody>
            <a:bodyPr/>
            <a:lstStyle/>
            <a:p>
              <a:pPr eaLnBrk="0" hangingPunct="0">
                <a:spcBef>
                  <a:spcPct val="20000"/>
                </a:spcBef>
                <a:buClr>
                  <a:schemeClr val="tx1"/>
                </a:buClr>
                <a:buSzPct val="110000"/>
              </a:pPr>
              <a:endParaRPr lang="en-US" sz="2400" b="0">
                <a:solidFill>
                  <a:srgbClr val="000000"/>
                </a:solidFill>
              </a:endParaRPr>
            </a:p>
          </p:txBody>
        </p:sp>
        <p:sp>
          <p:nvSpPr>
            <p:cNvPr id="8380" name="Oval 223"/>
            <p:cNvSpPr>
              <a:spLocks noChangeArrowheads="1"/>
            </p:cNvSpPr>
            <p:nvPr/>
          </p:nvSpPr>
          <p:spPr bwMode="auto">
            <a:xfrm>
              <a:off x="3914" y="2828"/>
              <a:ext cx="48" cy="48"/>
            </a:xfrm>
            <a:prstGeom prst="ellipse">
              <a:avLst/>
            </a:prstGeom>
            <a:grpFill/>
            <a:ln w="9525" cap="rnd">
              <a:solidFill>
                <a:srgbClr val="000000"/>
              </a:solidFill>
              <a:round/>
              <a:headEnd/>
              <a:tailEnd/>
            </a:ln>
          </p:spPr>
          <p:txBody>
            <a:bodyPr/>
            <a:lstStyle/>
            <a:p>
              <a:pPr eaLnBrk="0" hangingPunct="0">
                <a:spcBef>
                  <a:spcPct val="20000"/>
                </a:spcBef>
                <a:buClr>
                  <a:schemeClr val="tx1"/>
                </a:buClr>
                <a:buSzPct val="110000"/>
              </a:pPr>
              <a:endParaRPr lang="en-US" sz="2400" b="0">
                <a:solidFill>
                  <a:srgbClr val="000000"/>
                </a:solidFill>
              </a:endParaRPr>
            </a:p>
          </p:txBody>
        </p:sp>
      </p:grpSp>
      <p:sp>
        <p:nvSpPr>
          <p:cNvPr id="8370" name="Rectangle 225"/>
          <p:cNvSpPr>
            <a:spLocks noChangeArrowheads="1"/>
          </p:cNvSpPr>
          <p:nvPr/>
        </p:nvSpPr>
        <p:spPr bwMode="auto">
          <a:xfrm>
            <a:off x="5557838" y="4268788"/>
            <a:ext cx="393700" cy="274637"/>
          </a:xfrm>
          <a:prstGeom prst="rect">
            <a:avLst/>
          </a:prstGeom>
          <a:noFill/>
          <a:ln w="9525">
            <a:noFill/>
            <a:miter lim="800000"/>
            <a:headEnd/>
            <a:tailEnd/>
          </a:ln>
        </p:spPr>
        <p:txBody>
          <a:bodyPr wrap="none" lIns="0" tIns="0" rIns="0" bIns="0">
            <a:spAutoFit/>
          </a:bodyPr>
          <a:lstStyle/>
          <a:p>
            <a:pPr marL="230188" indent="-230188" eaLnBrk="0" hangingPunct="0">
              <a:spcBef>
                <a:spcPct val="20000"/>
              </a:spcBef>
              <a:buClr>
                <a:schemeClr val="tx1"/>
              </a:buClr>
              <a:buSzPct val="110000"/>
            </a:pPr>
            <a:r>
              <a:rPr lang="en-US" b="0">
                <a:solidFill>
                  <a:srgbClr val="000000"/>
                </a:solidFill>
                <a:latin typeface="Times New Roman" pitchFamily="18" charset="0"/>
              </a:rPr>
              <a:t>hole</a:t>
            </a:r>
            <a:endParaRPr lang="en-US" sz="2400" b="0"/>
          </a:p>
        </p:txBody>
      </p:sp>
      <p:sp>
        <p:nvSpPr>
          <p:cNvPr id="8371" name="Freeform 226"/>
          <p:cNvSpPr>
            <a:spLocks/>
          </p:cNvSpPr>
          <p:nvPr/>
        </p:nvSpPr>
        <p:spPr bwMode="auto">
          <a:xfrm>
            <a:off x="7613650" y="4360863"/>
            <a:ext cx="228600" cy="304800"/>
          </a:xfrm>
          <a:custGeom>
            <a:avLst/>
            <a:gdLst>
              <a:gd name="T0" fmla="*/ 120650 w 144"/>
              <a:gd name="T1" fmla="*/ 61913 h 192"/>
              <a:gd name="T2" fmla="*/ 103188 w 144"/>
              <a:gd name="T3" fmla="*/ 26988 h 192"/>
              <a:gd name="T4" fmla="*/ 90487 w 144"/>
              <a:gd name="T5" fmla="*/ 90487 h 192"/>
              <a:gd name="T6" fmla="*/ 47625 w 144"/>
              <a:gd name="T7" fmla="*/ 52388 h 192"/>
              <a:gd name="T8" fmla="*/ 57150 w 144"/>
              <a:gd name="T9" fmla="*/ 111125 h 192"/>
              <a:gd name="T10" fmla="*/ 12700 w 144"/>
              <a:gd name="T11" fmla="*/ 117475 h 192"/>
              <a:gd name="T12" fmla="*/ 41275 w 144"/>
              <a:gd name="T13" fmla="*/ 163512 h 192"/>
              <a:gd name="T14" fmla="*/ 0 w 144"/>
              <a:gd name="T15" fmla="*/ 182562 h 192"/>
              <a:gd name="T16" fmla="*/ 34925 w 144"/>
              <a:gd name="T17" fmla="*/ 217488 h 192"/>
              <a:gd name="T18" fmla="*/ 14288 w 144"/>
              <a:gd name="T19" fmla="*/ 252413 h 192"/>
              <a:gd name="T20" fmla="*/ 50800 w 144"/>
              <a:gd name="T21" fmla="*/ 258763 h 192"/>
              <a:gd name="T22" fmla="*/ 52388 w 144"/>
              <a:gd name="T23" fmla="*/ 304800 h 192"/>
              <a:gd name="T24" fmla="*/ 79375 w 144"/>
              <a:gd name="T25" fmla="*/ 255588 h 192"/>
              <a:gd name="T26" fmla="*/ 92075 w 144"/>
              <a:gd name="T27" fmla="*/ 279400 h 192"/>
              <a:gd name="T28" fmla="*/ 104775 w 144"/>
              <a:gd name="T29" fmla="*/ 246063 h 192"/>
              <a:gd name="T30" fmla="*/ 122237 w 144"/>
              <a:gd name="T31" fmla="*/ 266700 h 192"/>
              <a:gd name="T32" fmla="*/ 128587 w 144"/>
              <a:gd name="T33" fmla="*/ 225425 h 192"/>
              <a:gd name="T34" fmla="*/ 158750 w 144"/>
              <a:gd name="T35" fmla="*/ 246063 h 192"/>
              <a:gd name="T36" fmla="*/ 155575 w 144"/>
              <a:gd name="T37" fmla="*/ 203200 h 192"/>
              <a:gd name="T38" fmla="*/ 200025 w 144"/>
              <a:gd name="T39" fmla="*/ 220663 h 192"/>
              <a:gd name="T40" fmla="*/ 173037 w 144"/>
              <a:gd name="T41" fmla="*/ 174625 h 192"/>
              <a:gd name="T42" fmla="*/ 193675 w 144"/>
              <a:gd name="T43" fmla="*/ 160337 h 192"/>
              <a:gd name="T44" fmla="*/ 179387 w 144"/>
              <a:gd name="T45" fmla="*/ 133350 h 192"/>
              <a:gd name="T46" fmla="*/ 228600 w 144"/>
              <a:gd name="T47" fmla="*/ 93662 h 192"/>
              <a:gd name="T48" fmla="*/ 173037 w 144"/>
              <a:gd name="T49" fmla="*/ 92075 h 192"/>
              <a:gd name="T50" fmla="*/ 190500 w 144"/>
              <a:gd name="T51" fmla="*/ 44450 h 192"/>
              <a:gd name="T52" fmla="*/ 153987 w 144"/>
              <a:gd name="T53" fmla="*/ 82550 h 192"/>
              <a:gd name="T54" fmla="*/ 157162 w 144"/>
              <a:gd name="T55" fmla="*/ 0 h 192"/>
              <a:gd name="T56" fmla="*/ 120650 w 144"/>
              <a:gd name="T57" fmla="*/ 61913 h 1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92"/>
              <a:gd name="T89" fmla="*/ 144 w 144"/>
              <a:gd name="T90" fmla="*/ 192 h 1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92">
                <a:moveTo>
                  <a:pt x="76" y="39"/>
                </a:moveTo>
                <a:lnTo>
                  <a:pt x="65" y="17"/>
                </a:lnTo>
                <a:lnTo>
                  <a:pt x="57" y="57"/>
                </a:lnTo>
                <a:lnTo>
                  <a:pt x="30" y="33"/>
                </a:lnTo>
                <a:lnTo>
                  <a:pt x="36" y="70"/>
                </a:lnTo>
                <a:lnTo>
                  <a:pt x="8" y="74"/>
                </a:lnTo>
                <a:lnTo>
                  <a:pt x="26" y="103"/>
                </a:lnTo>
                <a:lnTo>
                  <a:pt x="0" y="115"/>
                </a:lnTo>
                <a:lnTo>
                  <a:pt x="22" y="137"/>
                </a:lnTo>
                <a:lnTo>
                  <a:pt x="9" y="159"/>
                </a:lnTo>
                <a:lnTo>
                  <a:pt x="32" y="163"/>
                </a:lnTo>
                <a:lnTo>
                  <a:pt x="33" y="192"/>
                </a:lnTo>
                <a:lnTo>
                  <a:pt x="50" y="161"/>
                </a:lnTo>
                <a:lnTo>
                  <a:pt x="58" y="176"/>
                </a:lnTo>
                <a:lnTo>
                  <a:pt x="66" y="155"/>
                </a:lnTo>
                <a:lnTo>
                  <a:pt x="77" y="168"/>
                </a:lnTo>
                <a:lnTo>
                  <a:pt x="81" y="142"/>
                </a:lnTo>
                <a:lnTo>
                  <a:pt x="100" y="155"/>
                </a:lnTo>
                <a:lnTo>
                  <a:pt x="98" y="128"/>
                </a:lnTo>
                <a:lnTo>
                  <a:pt x="126" y="139"/>
                </a:lnTo>
                <a:lnTo>
                  <a:pt x="109" y="110"/>
                </a:lnTo>
                <a:lnTo>
                  <a:pt x="122" y="101"/>
                </a:lnTo>
                <a:lnTo>
                  <a:pt x="113" y="84"/>
                </a:lnTo>
                <a:lnTo>
                  <a:pt x="144" y="59"/>
                </a:lnTo>
                <a:lnTo>
                  <a:pt x="109" y="58"/>
                </a:lnTo>
                <a:lnTo>
                  <a:pt x="120" y="28"/>
                </a:lnTo>
                <a:lnTo>
                  <a:pt x="97" y="52"/>
                </a:lnTo>
                <a:lnTo>
                  <a:pt x="99" y="0"/>
                </a:lnTo>
                <a:lnTo>
                  <a:pt x="76" y="39"/>
                </a:lnTo>
                <a:close/>
              </a:path>
            </a:pathLst>
          </a:custGeom>
          <a:noFill/>
          <a:ln w="9525" cap="rnd">
            <a:solidFill>
              <a:srgbClr val="000000"/>
            </a:solidFill>
            <a:round/>
            <a:headEnd/>
            <a:tailEnd/>
          </a:ln>
        </p:spPr>
        <p:txBody>
          <a:bodyPr/>
          <a:lstStyle/>
          <a:p>
            <a:endParaRPr lang="en-US"/>
          </a:p>
        </p:txBody>
      </p:sp>
      <p:sp>
        <p:nvSpPr>
          <p:cNvPr id="8373" name="Oval 228"/>
          <p:cNvSpPr>
            <a:spLocks noChangeArrowheads="1"/>
          </p:cNvSpPr>
          <p:nvPr/>
        </p:nvSpPr>
        <p:spPr bwMode="auto">
          <a:xfrm>
            <a:off x="7537450" y="4437063"/>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8375" name="Rectangle 231"/>
          <p:cNvSpPr>
            <a:spLocks noChangeArrowheads="1"/>
          </p:cNvSpPr>
          <p:nvPr/>
        </p:nvSpPr>
        <p:spPr bwMode="auto">
          <a:xfrm>
            <a:off x="595313" y="6073775"/>
            <a:ext cx="65" cy="307777"/>
          </a:xfrm>
          <a:prstGeom prst="rect">
            <a:avLst/>
          </a:prstGeom>
          <a:noFill/>
          <a:ln w="9525">
            <a:noFill/>
            <a:miter lim="800000"/>
            <a:headEnd/>
            <a:tailEnd/>
          </a:ln>
        </p:spPr>
        <p:txBody>
          <a:bodyPr wrap="none" lIns="0" tIns="0" rIns="0" bIns="0">
            <a:spAutoFit/>
          </a:bodyPr>
          <a:lstStyle/>
          <a:p>
            <a:pPr marL="230188" indent="-230188" algn="ctr" eaLnBrk="0" hangingPunct="0">
              <a:spcBef>
                <a:spcPct val="20000"/>
              </a:spcBef>
              <a:buClr>
                <a:schemeClr val="tx1"/>
              </a:buClr>
              <a:buSzPct val="110000"/>
            </a:pPr>
            <a:endParaRPr lang="en-US" sz="2000" b="0"/>
          </a:p>
        </p:txBody>
      </p:sp>
      <p:sp>
        <p:nvSpPr>
          <p:cNvPr id="8376" name="Text Box 236"/>
          <p:cNvSpPr txBox="1">
            <a:spLocks noChangeArrowheads="1"/>
          </p:cNvSpPr>
          <p:nvPr/>
        </p:nvSpPr>
        <p:spPr bwMode="auto">
          <a:xfrm>
            <a:off x="1854200" y="6426200"/>
            <a:ext cx="5143500" cy="246221"/>
          </a:xfrm>
          <a:prstGeom prst="rect">
            <a:avLst/>
          </a:prstGeom>
          <a:noFill/>
          <a:ln w="9525" algn="ctr">
            <a:noFill/>
            <a:miter lim="800000"/>
            <a:headEnd/>
            <a:tailEnd/>
          </a:ln>
        </p:spPr>
        <p:txBody>
          <a:bodyPr lIns="0" tIns="0" rIns="0" bIns="0">
            <a:spAutoFit/>
          </a:bodyPr>
          <a:lstStyle/>
          <a:p>
            <a:pPr marL="230188" indent="-230188" algn="ctr" eaLnBrk="0" hangingPunct="0">
              <a:spcBef>
                <a:spcPct val="50000"/>
              </a:spcBef>
              <a:buClr>
                <a:schemeClr val="tx1"/>
              </a:buClr>
              <a:buSzPct val="110000"/>
            </a:pPr>
            <a:r>
              <a:rPr lang="en-US" sz="1600" b="0"/>
              <a:t>No Excess Noise for Engineered HgCdTe APDs</a:t>
            </a:r>
          </a:p>
        </p:txBody>
      </p:sp>
      <p:sp>
        <p:nvSpPr>
          <p:cNvPr id="8377" name="Text Box 4"/>
          <p:cNvSpPr txBox="1">
            <a:spLocks noChangeArrowheads="1"/>
          </p:cNvSpPr>
          <p:nvPr/>
        </p:nvSpPr>
        <p:spPr bwMode="auto">
          <a:xfrm>
            <a:off x="631825" y="6059488"/>
            <a:ext cx="8062913" cy="342900"/>
          </a:xfrm>
          <a:prstGeom prst="rect">
            <a:avLst/>
          </a:prstGeom>
          <a:noFill/>
          <a:ln w="9525" algn="ctr">
            <a:noFill/>
            <a:miter lim="800000"/>
            <a:headEnd/>
            <a:tailEnd/>
          </a:ln>
        </p:spPr>
        <p:txBody>
          <a:bodyPr lIns="0" tIns="0" rIns="0" anchor="ctr"/>
          <a:lstStyle/>
          <a:p>
            <a:pPr marL="230188" indent="-230188" algn="ctr" eaLnBrk="0" hangingPunct="0">
              <a:spcBef>
                <a:spcPct val="20000"/>
              </a:spcBef>
              <a:buClr>
                <a:schemeClr val="tx1"/>
              </a:buClr>
              <a:buSzPct val="110000"/>
            </a:pPr>
            <a:r>
              <a:rPr lang="en-US" sz="1600" dirty="0">
                <a:solidFill>
                  <a:srgbClr val="000000"/>
                </a:solidFill>
                <a:latin typeface="Times New Roman" pitchFamily="18" charset="0"/>
              </a:rPr>
              <a:t>Ionization by 1 carrier type only (electrons or holes) reduces randomness and </a:t>
            </a:r>
            <a:r>
              <a:rPr lang="en-US" sz="1600" dirty="0" err="1">
                <a:solidFill>
                  <a:srgbClr val="000000"/>
                </a:solidFill>
                <a:latin typeface="Times New Roman" pitchFamily="18" charset="0"/>
              </a:rPr>
              <a:t>Fex</a:t>
            </a:r>
            <a:endParaRPr lang="en-US" sz="1600" b="0" dirty="0"/>
          </a:p>
        </p:txBody>
      </p:sp>
      <p:sp>
        <p:nvSpPr>
          <p:cNvPr id="225" name="Oval 91"/>
          <p:cNvSpPr>
            <a:spLocks noChangeArrowheads="1"/>
          </p:cNvSpPr>
          <p:nvPr/>
        </p:nvSpPr>
        <p:spPr bwMode="auto">
          <a:xfrm>
            <a:off x="6772266" y="4495800"/>
            <a:ext cx="76200" cy="76200"/>
          </a:xfrm>
          <a:prstGeom prst="ellipse">
            <a:avLst/>
          </a:prstGeom>
          <a:noFill/>
          <a:ln w="9525" cap="rnd">
            <a:solidFill>
              <a:srgbClr val="000000"/>
            </a:solidFill>
            <a:round/>
            <a:headEnd/>
            <a:tailEnd/>
          </a:ln>
        </p:spPr>
        <p:txBody>
          <a:bodyPr/>
          <a:lstStyle/>
          <a:p>
            <a:pPr eaLnBrk="0" hangingPunct="0">
              <a:spcBef>
                <a:spcPct val="20000"/>
              </a:spcBef>
              <a:buClr>
                <a:schemeClr val="tx1"/>
              </a:buClr>
              <a:buSzPct val="110000"/>
            </a:pPr>
            <a:endParaRPr lang="en-US" sz="2400" b="0"/>
          </a:p>
        </p:txBody>
      </p:sp>
      <p:sp>
        <p:nvSpPr>
          <p:cNvPr id="226" name="Freeform 209"/>
          <p:cNvSpPr>
            <a:spLocks noEditPoints="1"/>
          </p:cNvSpPr>
          <p:nvPr/>
        </p:nvSpPr>
        <p:spPr bwMode="auto">
          <a:xfrm rot="20408815">
            <a:off x="6402921" y="4767626"/>
            <a:ext cx="1383094" cy="198438"/>
          </a:xfrm>
          <a:custGeom>
            <a:avLst/>
            <a:gdLst>
              <a:gd name="T0" fmla="*/ 274199 w 3018"/>
              <a:gd name="T1" fmla="*/ 3052 h 491"/>
              <a:gd name="T2" fmla="*/ 15233 w 3018"/>
              <a:gd name="T3" fmla="*/ 37770 h 491"/>
              <a:gd name="T4" fmla="*/ 13710 w 3018"/>
              <a:gd name="T5" fmla="*/ 36626 h 491"/>
              <a:gd name="T6" fmla="*/ 14852 w 3018"/>
              <a:gd name="T7" fmla="*/ 34718 h 491"/>
              <a:gd name="T8" fmla="*/ 273818 w 3018"/>
              <a:gd name="T9" fmla="*/ 0 h 491"/>
              <a:gd name="T10" fmla="*/ 275722 w 3018"/>
              <a:gd name="T11" fmla="*/ 1526 h 491"/>
              <a:gd name="T12" fmla="*/ 274199 w 3018"/>
              <a:gd name="T13" fmla="*/ 3052 h 491"/>
              <a:gd name="T14" fmla="*/ 19422 w 3018"/>
              <a:gd name="T15" fmla="*/ 45019 h 491"/>
              <a:gd name="T16" fmla="*/ 0 w 3018"/>
              <a:gd name="T17" fmla="*/ 38152 h 491"/>
              <a:gd name="T18" fmla="*/ 16757 w 3018"/>
              <a:gd name="T19" fmla="*/ 26706 h 491"/>
              <a:gd name="T20" fmla="*/ 19422 w 3018"/>
              <a:gd name="T21" fmla="*/ 45019 h 4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18"/>
              <a:gd name="T34" fmla="*/ 0 h 491"/>
              <a:gd name="T35" fmla="*/ 3018 w 3018"/>
              <a:gd name="T36" fmla="*/ 491 h 4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18" h="491">
                <a:moveTo>
                  <a:pt x="3003" y="34"/>
                </a:moveTo>
                <a:lnTo>
                  <a:pt x="168" y="412"/>
                </a:lnTo>
                <a:cubicBezTo>
                  <a:pt x="159" y="414"/>
                  <a:pt x="150" y="407"/>
                  <a:pt x="149" y="398"/>
                </a:cubicBezTo>
                <a:cubicBezTo>
                  <a:pt x="148" y="389"/>
                  <a:pt x="154" y="381"/>
                  <a:pt x="163" y="379"/>
                </a:cubicBezTo>
                <a:lnTo>
                  <a:pt x="2998" y="1"/>
                </a:lnTo>
                <a:cubicBezTo>
                  <a:pt x="3007" y="0"/>
                  <a:pt x="3016" y="7"/>
                  <a:pt x="3017" y="16"/>
                </a:cubicBezTo>
                <a:cubicBezTo>
                  <a:pt x="3018" y="25"/>
                  <a:pt x="3012" y="33"/>
                  <a:pt x="3003" y="34"/>
                </a:cubicBezTo>
                <a:close/>
                <a:moveTo>
                  <a:pt x="212" y="491"/>
                </a:moveTo>
                <a:lnTo>
                  <a:pt x="0" y="418"/>
                </a:lnTo>
                <a:lnTo>
                  <a:pt x="185" y="292"/>
                </a:lnTo>
                <a:lnTo>
                  <a:pt x="212" y="491"/>
                </a:lnTo>
                <a:close/>
              </a:path>
            </a:pathLst>
          </a:custGeom>
          <a:solidFill>
            <a:srgbClr val="000000"/>
          </a:solidFill>
          <a:ln w="1588">
            <a:solidFill>
              <a:srgbClr val="000000"/>
            </a:solidFill>
            <a:bevel/>
            <a:headEnd/>
            <a:tailEnd/>
          </a:ln>
        </p:spPr>
        <p:txBody>
          <a:bodyPr/>
          <a:lstStyle/>
          <a:p>
            <a:endParaRPr lang="en-US"/>
          </a:p>
        </p:txBody>
      </p:sp>
      <p:sp>
        <p:nvSpPr>
          <p:cNvPr id="2" name="Title 1"/>
          <p:cNvSpPr>
            <a:spLocks noGrp="1"/>
          </p:cNvSpPr>
          <p:nvPr>
            <p:ph type="title"/>
          </p:nvPr>
        </p:nvSpPr>
        <p:spPr/>
        <p:txBody>
          <a:bodyPr>
            <a:normAutofit/>
          </a:bodyPr>
          <a:lstStyle/>
          <a:p>
            <a:r>
              <a:rPr lang="en-US" dirty="0" err="1"/>
              <a:t>HgCdTe</a:t>
            </a:r>
            <a:r>
              <a:rPr lang="en-US" dirty="0"/>
              <a:t> </a:t>
            </a:r>
            <a:r>
              <a:rPr lang="en-US" dirty="0" smtClean="0"/>
              <a:t>Excess Noise</a:t>
            </a:r>
            <a:endParaRPr lang="en-US" dirty="0"/>
          </a:p>
        </p:txBody>
      </p:sp>
    </p:spTree>
    <p:extLst>
      <p:ext uri="{BB962C8B-B14F-4D97-AF65-F5344CB8AC3E}">
        <p14:creationId xmlns:p14="http://schemas.microsoft.com/office/powerpoint/2010/main" val="8094426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63500" y="990600"/>
            <a:ext cx="4724400" cy="4968875"/>
          </a:xfrm>
          <a:prstGeom prst="rect">
            <a:avLst/>
          </a:prstGeom>
          <a:noFill/>
          <a:ln w="9525">
            <a:noFill/>
            <a:miter lim="800000"/>
            <a:headEnd/>
            <a:tailEnd/>
          </a:ln>
        </p:spPr>
        <p:txBody>
          <a:bodyPr lIns="0" tIns="0" rIns="0" bIns="0"/>
          <a:lstStyle/>
          <a:p>
            <a:pPr marL="230188" indent="-230188">
              <a:spcBef>
                <a:spcPct val="25000"/>
              </a:spcBef>
              <a:buFontTx/>
              <a:buChar char="•"/>
            </a:pPr>
            <a:r>
              <a:rPr lang="en-US" sz="2000" b="0" dirty="0"/>
              <a:t>Most APD </a:t>
            </a:r>
            <a:r>
              <a:rPr lang="en-US" sz="2000" b="0" dirty="0" smtClean="0"/>
              <a:t>obey </a:t>
            </a:r>
            <a:r>
              <a:rPr lang="en-US" sz="2000" b="0" dirty="0"/>
              <a:t>the McIntyre excess noise equation</a:t>
            </a:r>
          </a:p>
          <a:p>
            <a:pPr marL="230188" indent="-230188">
              <a:spcBef>
                <a:spcPct val="25000"/>
              </a:spcBef>
              <a:buFontTx/>
              <a:buChar char="•"/>
            </a:pPr>
            <a:endParaRPr lang="en-US" sz="2000" b="0" dirty="0"/>
          </a:p>
          <a:p>
            <a:pPr marL="230188" indent="-230188">
              <a:spcBef>
                <a:spcPct val="25000"/>
              </a:spcBef>
              <a:buFontTx/>
              <a:buChar char="•"/>
            </a:pPr>
            <a:endParaRPr lang="en-US" sz="2000" b="0" dirty="0"/>
          </a:p>
          <a:p>
            <a:pPr marL="230188" indent="-230188">
              <a:spcBef>
                <a:spcPct val="25000"/>
              </a:spcBef>
              <a:buFontTx/>
              <a:buChar char="•"/>
            </a:pPr>
            <a:endParaRPr lang="en-US" sz="2000" b="0" dirty="0"/>
          </a:p>
          <a:p>
            <a:pPr marL="230188" indent="-230188">
              <a:spcBef>
                <a:spcPct val="25000"/>
              </a:spcBef>
              <a:buFontTx/>
              <a:buChar char="•"/>
            </a:pPr>
            <a:r>
              <a:rPr lang="en-US" sz="2000" b="0" dirty="0" err="1"/>
              <a:t>HgCdTe</a:t>
            </a:r>
            <a:r>
              <a:rPr lang="en-US" sz="2000" b="0" dirty="0"/>
              <a:t> electron injection show gain and excess noise properties indicative of </a:t>
            </a:r>
            <a:r>
              <a:rPr lang="en-US" sz="2000" dirty="0"/>
              <a:t>deterministic single carrier</a:t>
            </a:r>
            <a:r>
              <a:rPr lang="en-US" sz="2000" b="0" dirty="0"/>
              <a:t> gain</a:t>
            </a:r>
          </a:p>
          <a:p>
            <a:pPr marL="455613" lvl="1" indent="-223838">
              <a:spcBef>
                <a:spcPct val="25000"/>
              </a:spcBef>
              <a:buFontTx/>
              <a:buChar char="–"/>
            </a:pPr>
            <a:r>
              <a:rPr lang="en-US" sz="2000" dirty="0"/>
              <a:t>Excess Noise Factor, </a:t>
            </a:r>
            <a:r>
              <a:rPr lang="en-US" sz="2000" dirty="0" err="1"/>
              <a:t>Fex</a:t>
            </a:r>
            <a:r>
              <a:rPr lang="en-US" sz="2000" dirty="0"/>
              <a:t> is ~1 (Ideal Amplifier)</a:t>
            </a:r>
          </a:p>
          <a:p>
            <a:pPr marL="230188" indent="-230188">
              <a:spcBef>
                <a:spcPct val="25000"/>
              </a:spcBef>
              <a:buFontTx/>
              <a:buChar char="•"/>
            </a:pPr>
            <a:r>
              <a:rPr lang="en-US" sz="2000" b="0" dirty="0"/>
              <a:t>Significance: electron event to event gain is close to average value</a:t>
            </a:r>
          </a:p>
          <a:p>
            <a:pPr marL="455613" lvl="1" indent="-223838">
              <a:spcBef>
                <a:spcPct val="25000"/>
              </a:spcBef>
              <a:buFontTx/>
              <a:buChar char="–"/>
            </a:pPr>
            <a:r>
              <a:rPr lang="en-US" sz="2000" dirty="0"/>
              <a:t>Achieves a higher probability of detection than III-V or Silicon APDs</a:t>
            </a:r>
          </a:p>
          <a:p>
            <a:pPr marL="230188" indent="-230188">
              <a:spcBef>
                <a:spcPct val="25000"/>
              </a:spcBef>
              <a:buFontTx/>
              <a:buChar char="•"/>
            </a:pPr>
            <a:endParaRPr lang="en-US" sz="2000" dirty="0"/>
          </a:p>
        </p:txBody>
      </p:sp>
      <p:pic>
        <p:nvPicPr>
          <p:cNvPr id="2052" name="Picture 16"/>
          <p:cNvPicPr>
            <a:picLocks noChangeAspect="1" noChangeArrowheads="1"/>
          </p:cNvPicPr>
          <p:nvPr/>
        </p:nvPicPr>
        <p:blipFill>
          <a:blip r:embed="rId3" cstate="print"/>
          <a:srcRect l="12861" t="3430" r="7036" b="9031"/>
          <a:stretch>
            <a:fillRect/>
          </a:stretch>
        </p:blipFill>
        <p:spPr bwMode="auto">
          <a:xfrm>
            <a:off x="5789612" y="3657600"/>
            <a:ext cx="3354388" cy="2819400"/>
          </a:xfrm>
          <a:prstGeom prst="rect">
            <a:avLst/>
          </a:prstGeom>
          <a:noFill/>
          <a:ln w="9525" algn="ctr">
            <a:noFill/>
            <a:miter lim="800000"/>
            <a:headEnd/>
            <a:tailEnd/>
          </a:ln>
        </p:spPr>
      </p:pic>
      <p:sp>
        <p:nvSpPr>
          <p:cNvPr id="2053" name="Line 18"/>
          <p:cNvSpPr>
            <a:spLocks noChangeShapeType="1"/>
          </p:cNvSpPr>
          <p:nvPr/>
        </p:nvSpPr>
        <p:spPr bwMode="auto">
          <a:xfrm>
            <a:off x="7877175" y="3906838"/>
            <a:ext cx="0" cy="2400300"/>
          </a:xfrm>
          <a:prstGeom prst="line">
            <a:avLst/>
          </a:prstGeom>
          <a:noFill/>
          <a:ln w="19050">
            <a:solidFill>
              <a:schemeClr val="folHlink"/>
            </a:solidFill>
            <a:prstDash val="sysDot"/>
            <a:round/>
            <a:headEnd/>
            <a:tailEnd/>
          </a:ln>
        </p:spPr>
        <p:txBody>
          <a:bodyPr wrap="none" lIns="0" tIns="0" rIns="0" bIns="0">
            <a:spAutoFit/>
          </a:bodyPr>
          <a:lstStyle/>
          <a:p>
            <a:endParaRPr lang="en-US"/>
          </a:p>
        </p:txBody>
      </p:sp>
      <p:sp>
        <p:nvSpPr>
          <p:cNvPr id="2054" name="Text Box 19"/>
          <p:cNvSpPr txBox="1">
            <a:spLocks noChangeArrowheads="1"/>
          </p:cNvSpPr>
          <p:nvPr/>
        </p:nvSpPr>
        <p:spPr bwMode="auto">
          <a:xfrm>
            <a:off x="6781800" y="3810000"/>
            <a:ext cx="1371600" cy="212725"/>
          </a:xfrm>
          <a:prstGeom prst="rect">
            <a:avLst/>
          </a:prstGeom>
          <a:noFill/>
          <a:ln w="9525" algn="ctr">
            <a:noFill/>
            <a:miter lim="800000"/>
            <a:headEnd/>
            <a:tailEnd/>
          </a:ln>
        </p:spPr>
        <p:txBody>
          <a:bodyPr lIns="0" tIns="0" rIns="0" bIns="0">
            <a:spAutoFit/>
          </a:bodyPr>
          <a:lstStyle/>
          <a:p>
            <a:pPr eaLnBrk="0" hangingPunct="0">
              <a:spcBef>
                <a:spcPct val="20000"/>
              </a:spcBef>
              <a:buClr>
                <a:schemeClr val="tx1"/>
              </a:buClr>
              <a:buSzPct val="110000"/>
            </a:pPr>
            <a:r>
              <a:rPr lang="en-US" sz="1400"/>
              <a:t>Mean Gain =100</a:t>
            </a:r>
          </a:p>
        </p:txBody>
      </p:sp>
      <p:sp>
        <p:nvSpPr>
          <p:cNvPr id="2055" name="Text Box 20"/>
          <p:cNvSpPr txBox="1">
            <a:spLocks noChangeArrowheads="1"/>
          </p:cNvSpPr>
          <p:nvPr/>
        </p:nvSpPr>
        <p:spPr bwMode="auto">
          <a:xfrm>
            <a:off x="381000" y="5873750"/>
            <a:ext cx="4411663" cy="679450"/>
          </a:xfrm>
          <a:prstGeom prst="rect">
            <a:avLst/>
          </a:prstGeom>
          <a:solidFill>
            <a:srgbClr val="66FF99"/>
          </a:solidFill>
          <a:ln w="9525" algn="ctr">
            <a:solidFill>
              <a:schemeClr val="folHlink"/>
            </a:solidFill>
            <a:miter lim="800000"/>
            <a:headEnd/>
            <a:tailEnd/>
          </a:ln>
        </p:spPr>
        <p:txBody>
          <a:bodyPr wrap="none" lIns="0" tIns="0" rIns="0" bIns="0">
            <a:spAutoFit/>
          </a:bodyPr>
          <a:lstStyle/>
          <a:p>
            <a:pPr marL="230188" indent="-230188" algn="ctr" eaLnBrk="0" hangingPunct="0">
              <a:spcBef>
                <a:spcPct val="20000"/>
              </a:spcBef>
              <a:buClr>
                <a:schemeClr val="tx1"/>
              </a:buClr>
              <a:buSzPct val="110000"/>
            </a:pPr>
            <a:r>
              <a:rPr lang="en-US" sz="2000" b="0"/>
              <a:t>HgCdTe has a significant performance </a:t>
            </a:r>
          </a:p>
          <a:p>
            <a:pPr marL="230188" indent="-230188" algn="ctr" eaLnBrk="0" hangingPunct="0">
              <a:spcBef>
                <a:spcPct val="20000"/>
              </a:spcBef>
              <a:buClr>
                <a:schemeClr val="tx1"/>
              </a:buClr>
              <a:buSzPct val="110000"/>
            </a:pPr>
            <a:r>
              <a:rPr lang="en-US" sz="2000" b="0"/>
              <a:t>advantage over competing materials</a:t>
            </a:r>
          </a:p>
        </p:txBody>
      </p:sp>
      <p:grpSp>
        <p:nvGrpSpPr>
          <p:cNvPr id="2056" name="Group 31"/>
          <p:cNvGrpSpPr>
            <a:grpSpLocks/>
          </p:cNvGrpSpPr>
          <p:nvPr/>
        </p:nvGrpSpPr>
        <p:grpSpPr bwMode="auto">
          <a:xfrm>
            <a:off x="5348288" y="927100"/>
            <a:ext cx="3567112" cy="2378075"/>
            <a:chOff x="3273" y="721"/>
            <a:chExt cx="2247" cy="1498"/>
          </a:xfrm>
        </p:grpSpPr>
        <p:graphicFrame>
          <p:nvGraphicFramePr>
            <p:cNvPr id="2050" name="Object 2"/>
            <p:cNvGraphicFramePr>
              <a:graphicFrameLocks noChangeAspect="1"/>
            </p:cNvGraphicFramePr>
            <p:nvPr/>
          </p:nvGraphicFramePr>
          <p:xfrm>
            <a:off x="3273" y="721"/>
            <a:ext cx="2172" cy="1498"/>
          </p:xfrm>
          <a:graphic>
            <a:graphicData uri="http://schemas.openxmlformats.org/presentationml/2006/ole">
              <mc:AlternateContent xmlns:mc="http://schemas.openxmlformats.org/markup-compatibility/2006">
                <mc:Choice xmlns:v="urn:schemas-microsoft-com:vml" Requires="v">
                  <p:oleObj spid="_x0000_s177169" name="Chart" r:id="rId5" imgW="5553151" imgH="3829202" progId="Excel.Sheet.8">
                    <p:embed/>
                  </p:oleObj>
                </mc:Choice>
                <mc:Fallback>
                  <p:oleObj name="Chart" r:id="rId5" imgW="5553151" imgH="3829202"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 y="721"/>
                          <a:ext cx="2172" cy="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FF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Text Box 6"/>
            <p:cNvSpPr txBox="1">
              <a:spLocks noChangeArrowheads="1"/>
            </p:cNvSpPr>
            <p:nvPr/>
          </p:nvSpPr>
          <p:spPr bwMode="auto">
            <a:xfrm>
              <a:off x="4106" y="1128"/>
              <a:ext cx="354" cy="144"/>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900">
                  <a:solidFill>
                    <a:srgbClr val="000000"/>
                  </a:solidFill>
                </a:rPr>
                <a:t>K=0.2</a:t>
              </a:r>
            </a:p>
          </p:txBody>
        </p:sp>
        <p:sp>
          <p:nvSpPr>
            <p:cNvPr id="2080" name="Text Box 7"/>
            <p:cNvSpPr txBox="1">
              <a:spLocks noChangeArrowheads="1"/>
            </p:cNvSpPr>
            <p:nvPr/>
          </p:nvSpPr>
          <p:spPr bwMode="auto">
            <a:xfrm>
              <a:off x="4920" y="1470"/>
              <a:ext cx="354" cy="144"/>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900">
                  <a:solidFill>
                    <a:srgbClr val="000000"/>
                  </a:solidFill>
                </a:rPr>
                <a:t>K=0.02</a:t>
              </a:r>
            </a:p>
          </p:txBody>
        </p:sp>
        <p:sp>
          <p:nvSpPr>
            <p:cNvPr id="2081" name="Text Box 8"/>
            <p:cNvSpPr txBox="1">
              <a:spLocks noChangeArrowheads="1"/>
            </p:cNvSpPr>
            <p:nvPr/>
          </p:nvSpPr>
          <p:spPr bwMode="auto">
            <a:xfrm>
              <a:off x="4958" y="1630"/>
              <a:ext cx="354" cy="144"/>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900">
                  <a:solidFill>
                    <a:srgbClr val="000000"/>
                  </a:solidFill>
                </a:rPr>
                <a:t>K=0.0</a:t>
              </a:r>
            </a:p>
          </p:txBody>
        </p:sp>
        <p:sp>
          <p:nvSpPr>
            <p:cNvPr id="2082" name="Line 9"/>
            <p:cNvSpPr>
              <a:spLocks noChangeShapeType="1"/>
            </p:cNvSpPr>
            <p:nvPr/>
          </p:nvSpPr>
          <p:spPr bwMode="auto">
            <a:xfrm>
              <a:off x="3732" y="1824"/>
              <a:ext cx="1636" cy="6"/>
            </a:xfrm>
            <a:prstGeom prst="line">
              <a:avLst/>
            </a:prstGeom>
            <a:noFill/>
            <a:ln w="12700">
              <a:solidFill>
                <a:srgbClr val="00FF00"/>
              </a:solidFill>
              <a:prstDash val="lgDash"/>
              <a:round/>
              <a:headEnd type="none" w="sm" len="sm"/>
              <a:tailEnd type="none" w="sm" len="sm"/>
            </a:ln>
          </p:spPr>
          <p:txBody>
            <a:bodyPr wrap="none"/>
            <a:lstStyle/>
            <a:p>
              <a:endParaRPr lang="en-US"/>
            </a:p>
          </p:txBody>
        </p:sp>
        <p:sp>
          <p:nvSpPr>
            <p:cNvPr id="2083" name="Text Box 10"/>
            <p:cNvSpPr txBox="1">
              <a:spLocks noChangeArrowheads="1"/>
            </p:cNvSpPr>
            <p:nvPr/>
          </p:nvSpPr>
          <p:spPr bwMode="auto">
            <a:xfrm>
              <a:off x="4772" y="1801"/>
              <a:ext cx="390" cy="144"/>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900">
                  <a:solidFill>
                    <a:srgbClr val="FF0000"/>
                  </a:solidFill>
                </a:rPr>
                <a:t>Fex =1</a:t>
              </a:r>
            </a:p>
          </p:txBody>
        </p:sp>
        <p:sp>
          <p:nvSpPr>
            <p:cNvPr id="2084" name="Line 11"/>
            <p:cNvSpPr>
              <a:spLocks noChangeShapeType="1"/>
            </p:cNvSpPr>
            <p:nvPr/>
          </p:nvSpPr>
          <p:spPr bwMode="auto">
            <a:xfrm flipV="1">
              <a:off x="5076" y="1824"/>
              <a:ext cx="74" cy="48"/>
            </a:xfrm>
            <a:prstGeom prst="line">
              <a:avLst/>
            </a:prstGeom>
            <a:noFill/>
            <a:ln w="12700" cap="sq">
              <a:solidFill>
                <a:srgbClr val="000000"/>
              </a:solidFill>
              <a:round/>
              <a:headEnd type="none" w="sm" len="sm"/>
              <a:tailEnd type="triangle" w="sm" len="sm"/>
            </a:ln>
          </p:spPr>
          <p:txBody>
            <a:bodyPr wrap="none"/>
            <a:lstStyle/>
            <a:p>
              <a:endParaRPr lang="en-US"/>
            </a:p>
          </p:txBody>
        </p:sp>
        <p:sp>
          <p:nvSpPr>
            <p:cNvPr id="2085" name="Text Box 12"/>
            <p:cNvSpPr txBox="1">
              <a:spLocks noChangeArrowheads="1"/>
            </p:cNvSpPr>
            <p:nvPr/>
          </p:nvSpPr>
          <p:spPr bwMode="auto">
            <a:xfrm>
              <a:off x="4240" y="960"/>
              <a:ext cx="512" cy="173"/>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1200">
                  <a:solidFill>
                    <a:srgbClr val="000000"/>
                  </a:solidFill>
                </a:rPr>
                <a:t>InAlAs</a:t>
              </a:r>
            </a:p>
          </p:txBody>
        </p:sp>
        <p:sp>
          <p:nvSpPr>
            <p:cNvPr id="2086" name="Text Box 13"/>
            <p:cNvSpPr txBox="1">
              <a:spLocks noChangeArrowheads="1"/>
            </p:cNvSpPr>
            <p:nvPr/>
          </p:nvSpPr>
          <p:spPr bwMode="auto">
            <a:xfrm>
              <a:off x="5192" y="1432"/>
              <a:ext cx="328" cy="19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1400">
                  <a:solidFill>
                    <a:srgbClr val="000000"/>
                  </a:solidFill>
                </a:rPr>
                <a:t>Si</a:t>
              </a:r>
            </a:p>
          </p:txBody>
        </p:sp>
        <p:sp>
          <p:nvSpPr>
            <p:cNvPr id="2087" name="Text Box 14"/>
            <p:cNvSpPr txBox="1">
              <a:spLocks noChangeArrowheads="1"/>
            </p:cNvSpPr>
            <p:nvPr/>
          </p:nvSpPr>
          <p:spPr bwMode="auto">
            <a:xfrm>
              <a:off x="4750" y="2004"/>
              <a:ext cx="760" cy="173"/>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1200">
                  <a:solidFill>
                    <a:srgbClr val="000000"/>
                  </a:solidFill>
                </a:rPr>
                <a:t>HgCdTe NIP</a:t>
              </a:r>
            </a:p>
          </p:txBody>
        </p:sp>
        <p:sp>
          <p:nvSpPr>
            <p:cNvPr id="2088" name="Line 15"/>
            <p:cNvSpPr>
              <a:spLocks noChangeShapeType="1"/>
            </p:cNvSpPr>
            <p:nvPr/>
          </p:nvSpPr>
          <p:spPr bwMode="auto">
            <a:xfrm flipV="1">
              <a:off x="5134" y="1820"/>
              <a:ext cx="24" cy="200"/>
            </a:xfrm>
            <a:prstGeom prst="line">
              <a:avLst/>
            </a:prstGeom>
            <a:noFill/>
            <a:ln w="12700" cap="sq">
              <a:solidFill>
                <a:srgbClr val="000000"/>
              </a:solidFill>
              <a:round/>
              <a:headEnd type="none" w="sm" len="sm"/>
              <a:tailEnd type="triangle" w="sm" len="sm"/>
            </a:ln>
          </p:spPr>
          <p:txBody>
            <a:bodyPr wrap="none"/>
            <a:lstStyle/>
            <a:p>
              <a:endParaRPr lang="en-US"/>
            </a:p>
          </p:txBody>
        </p:sp>
        <p:sp>
          <p:nvSpPr>
            <p:cNvPr id="2089" name="Rectangle 43"/>
            <p:cNvSpPr>
              <a:spLocks noChangeArrowheads="1"/>
            </p:cNvSpPr>
            <p:nvPr/>
          </p:nvSpPr>
          <p:spPr bwMode="auto">
            <a:xfrm>
              <a:off x="3497" y="773"/>
              <a:ext cx="1823" cy="189"/>
            </a:xfrm>
            <a:prstGeom prst="rect">
              <a:avLst/>
            </a:prstGeom>
            <a:solidFill>
              <a:schemeClr val="bg1"/>
            </a:solidFill>
            <a:ln w="9525" algn="ctr">
              <a:noFill/>
              <a:miter lim="800000"/>
              <a:headEnd/>
              <a:tailEnd/>
            </a:ln>
          </p:spPr>
          <p:txBody>
            <a:bodyPr wrap="none" lIns="0" tIns="0" rIns="0" bIns="0" anchor="ctr">
              <a:spAutoFit/>
            </a:bodyPr>
            <a:lstStyle/>
            <a:p>
              <a:endParaRPr lang="en-US"/>
            </a:p>
          </p:txBody>
        </p:sp>
      </p:grpSp>
      <p:sp>
        <p:nvSpPr>
          <p:cNvPr id="2057" name="Rectangle 2"/>
          <p:cNvSpPr>
            <a:spLocks noChangeArrowheads="1"/>
          </p:cNvSpPr>
          <p:nvPr/>
        </p:nvSpPr>
        <p:spPr bwMode="auto">
          <a:xfrm>
            <a:off x="304800" y="101600"/>
            <a:ext cx="7024688" cy="831850"/>
          </a:xfrm>
          <a:prstGeom prst="rect">
            <a:avLst/>
          </a:prstGeom>
          <a:noFill/>
          <a:ln w="12700">
            <a:noFill/>
            <a:miter lim="800000"/>
            <a:headEnd/>
            <a:tailEnd/>
          </a:ln>
        </p:spPr>
        <p:txBody>
          <a:bodyPr lIns="0" tIns="44450" rIns="90487" bIns="44450" anchor="b"/>
          <a:lstStyle/>
          <a:p>
            <a:pPr algn="ctr"/>
            <a:endParaRPr lang="en-US" sz="2800" b="0" dirty="0">
              <a:solidFill>
                <a:schemeClr val="tx2"/>
              </a:solidFill>
            </a:endParaRPr>
          </a:p>
        </p:txBody>
      </p:sp>
      <p:sp>
        <p:nvSpPr>
          <p:cNvPr id="2058" name="Line 46"/>
          <p:cNvSpPr>
            <a:spLocks noChangeShapeType="1"/>
          </p:cNvSpPr>
          <p:nvPr/>
        </p:nvSpPr>
        <p:spPr bwMode="auto">
          <a:xfrm flipH="1">
            <a:off x="6019800" y="4572000"/>
            <a:ext cx="990600" cy="0"/>
          </a:xfrm>
          <a:prstGeom prst="line">
            <a:avLst/>
          </a:prstGeom>
          <a:noFill/>
          <a:ln w="9525">
            <a:solidFill>
              <a:schemeClr val="tx1"/>
            </a:solidFill>
            <a:round/>
            <a:headEnd/>
            <a:tailEnd type="triangle" w="med" len="med"/>
          </a:ln>
        </p:spPr>
        <p:txBody>
          <a:bodyPr/>
          <a:lstStyle/>
          <a:p>
            <a:endParaRPr lang="en-US"/>
          </a:p>
        </p:txBody>
      </p:sp>
      <p:sp>
        <p:nvSpPr>
          <p:cNvPr id="2059" name="Text Box 47"/>
          <p:cNvSpPr txBox="1">
            <a:spLocks noChangeArrowheads="1"/>
          </p:cNvSpPr>
          <p:nvPr/>
        </p:nvSpPr>
        <p:spPr bwMode="auto">
          <a:xfrm>
            <a:off x="5791200" y="4572000"/>
            <a:ext cx="1828800" cy="457200"/>
          </a:xfrm>
          <a:prstGeom prst="rect">
            <a:avLst/>
          </a:prstGeom>
          <a:solidFill>
            <a:srgbClr val="FFCC99">
              <a:alpha val="47058"/>
            </a:srgbClr>
          </a:solidFill>
          <a:ln w="9525">
            <a:noFill/>
            <a:miter lim="800000"/>
            <a:headEnd/>
            <a:tailEnd/>
          </a:ln>
        </p:spPr>
        <p:txBody>
          <a:bodyPr>
            <a:spAutoFit/>
          </a:bodyPr>
          <a:lstStyle/>
          <a:p>
            <a:pPr>
              <a:spcBef>
                <a:spcPct val="50000"/>
              </a:spcBef>
            </a:pPr>
            <a:r>
              <a:rPr lang="en-US" sz="1200"/>
              <a:t>Low Gain Events not seen by InAlAs APDS</a:t>
            </a:r>
          </a:p>
        </p:txBody>
      </p:sp>
      <p:sp>
        <p:nvSpPr>
          <p:cNvPr id="2060" name="Text Box 48"/>
          <p:cNvSpPr txBox="1">
            <a:spLocks noChangeArrowheads="1"/>
          </p:cNvSpPr>
          <p:nvPr/>
        </p:nvSpPr>
        <p:spPr bwMode="auto">
          <a:xfrm>
            <a:off x="381000" y="2286000"/>
            <a:ext cx="3886200" cy="366713"/>
          </a:xfrm>
          <a:prstGeom prst="rect">
            <a:avLst/>
          </a:prstGeom>
          <a:noFill/>
          <a:ln w="9525">
            <a:noFill/>
            <a:miter lim="800000"/>
            <a:headEnd/>
            <a:tailEnd/>
          </a:ln>
        </p:spPr>
        <p:txBody>
          <a:bodyPr>
            <a:spAutoFit/>
          </a:bodyPr>
          <a:lstStyle/>
          <a:p>
            <a:pPr>
              <a:spcBef>
                <a:spcPct val="50000"/>
              </a:spcBef>
            </a:pPr>
            <a:r>
              <a:rPr lang="en-US" dirty="0"/>
              <a:t>Limit </a:t>
            </a:r>
            <a:r>
              <a:rPr lang="en-US" dirty="0" err="1"/>
              <a:t>Fex</a:t>
            </a:r>
            <a:r>
              <a:rPr lang="en-US" dirty="0"/>
              <a:t> (excess noise factor) =2</a:t>
            </a:r>
          </a:p>
        </p:txBody>
      </p:sp>
      <p:sp>
        <p:nvSpPr>
          <p:cNvPr id="2061" name="Text Box 49"/>
          <p:cNvSpPr txBox="1">
            <a:spLocks noChangeArrowheads="1"/>
          </p:cNvSpPr>
          <p:nvPr/>
        </p:nvSpPr>
        <p:spPr bwMode="auto">
          <a:xfrm>
            <a:off x="7924800" y="4495800"/>
            <a:ext cx="1066800" cy="639763"/>
          </a:xfrm>
          <a:prstGeom prst="rect">
            <a:avLst/>
          </a:prstGeom>
          <a:solidFill>
            <a:srgbClr val="FFCC99">
              <a:alpha val="47058"/>
            </a:srgbClr>
          </a:solidFill>
          <a:ln w="9525">
            <a:noFill/>
            <a:miter lim="800000"/>
            <a:headEnd/>
            <a:tailEnd/>
          </a:ln>
        </p:spPr>
        <p:txBody>
          <a:bodyPr>
            <a:spAutoFit/>
          </a:bodyPr>
          <a:lstStyle/>
          <a:p>
            <a:pPr>
              <a:spcBef>
                <a:spcPct val="50000"/>
              </a:spcBef>
            </a:pPr>
            <a:r>
              <a:rPr lang="en-US" sz="1200"/>
              <a:t>HCT APDs Tight Gain Distribution</a:t>
            </a:r>
          </a:p>
        </p:txBody>
      </p:sp>
      <p:sp>
        <p:nvSpPr>
          <p:cNvPr id="2062" name="Line 50"/>
          <p:cNvSpPr>
            <a:spLocks noChangeShapeType="1"/>
          </p:cNvSpPr>
          <p:nvPr/>
        </p:nvSpPr>
        <p:spPr bwMode="auto">
          <a:xfrm flipH="1" flipV="1">
            <a:off x="7848600" y="4724400"/>
            <a:ext cx="533400" cy="0"/>
          </a:xfrm>
          <a:prstGeom prst="line">
            <a:avLst/>
          </a:prstGeom>
          <a:noFill/>
          <a:ln w="9525">
            <a:solidFill>
              <a:schemeClr val="tx1"/>
            </a:solidFill>
            <a:round/>
            <a:headEnd/>
            <a:tailEnd type="triangle" w="med" len="med"/>
          </a:ln>
        </p:spPr>
        <p:txBody>
          <a:bodyPr/>
          <a:lstStyle/>
          <a:p>
            <a:endParaRPr lang="en-US"/>
          </a:p>
        </p:txBody>
      </p:sp>
      <p:sp>
        <p:nvSpPr>
          <p:cNvPr id="2063" name="Text Box 51"/>
          <p:cNvSpPr txBox="1">
            <a:spLocks noChangeArrowheads="1"/>
          </p:cNvSpPr>
          <p:nvPr/>
        </p:nvSpPr>
        <p:spPr bwMode="auto">
          <a:xfrm>
            <a:off x="5486400" y="990600"/>
            <a:ext cx="3276600" cy="304800"/>
          </a:xfrm>
          <a:prstGeom prst="rect">
            <a:avLst/>
          </a:prstGeom>
          <a:noFill/>
          <a:ln w="9525">
            <a:noFill/>
            <a:miter lim="800000"/>
            <a:headEnd/>
            <a:tailEnd/>
          </a:ln>
        </p:spPr>
        <p:txBody>
          <a:bodyPr>
            <a:spAutoFit/>
          </a:bodyPr>
          <a:lstStyle/>
          <a:p>
            <a:pPr algn="ctr">
              <a:spcBef>
                <a:spcPct val="50000"/>
              </a:spcBef>
            </a:pPr>
            <a:r>
              <a:rPr lang="en-US" sz="1400"/>
              <a:t>HgCdTe APD Measurements Fex ~1</a:t>
            </a:r>
          </a:p>
        </p:txBody>
      </p:sp>
      <p:sp>
        <p:nvSpPr>
          <p:cNvPr id="2064" name="Text Box 52"/>
          <p:cNvSpPr txBox="1">
            <a:spLocks noChangeArrowheads="1"/>
          </p:cNvSpPr>
          <p:nvPr/>
        </p:nvSpPr>
        <p:spPr bwMode="auto">
          <a:xfrm>
            <a:off x="5562600" y="3352800"/>
            <a:ext cx="3505200" cy="304800"/>
          </a:xfrm>
          <a:prstGeom prst="rect">
            <a:avLst/>
          </a:prstGeom>
          <a:solidFill>
            <a:schemeClr val="bg1"/>
          </a:solidFill>
          <a:ln w="9525">
            <a:noFill/>
            <a:miter lim="800000"/>
            <a:headEnd/>
            <a:tailEnd/>
          </a:ln>
        </p:spPr>
        <p:txBody>
          <a:bodyPr>
            <a:spAutoFit/>
          </a:bodyPr>
          <a:lstStyle/>
          <a:p>
            <a:pPr>
              <a:spcBef>
                <a:spcPct val="50000"/>
              </a:spcBef>
            </a:pPr>
            <a:r>
              <a:rPr lang="en-US" sz="1400" dirty="0"/>
              <a:t>Prob. Injected Carrier Achieves A Gain</a:t>
            </a:r>
          </a:p>
        </p:txBody>
      </p:sp>
      <p:sp>
        <p:nvSpPr>
          <p:cNvPr id="2065" name="Text Box 53"/>
          <p:cNvSpPr txBox="1">
            <a:spLocks noChangeArrowheads="1"/>
          </p:cNvSpPr>
          <p:nvPr/>
        </p:nvSpPr>
        <p:spPr bwMode="auto">
          <a:xfrm>
            <a:off x="6324600" y="6553200"/>
            <a:ext cx="2133600" cy="336550"/>
          </a:xfrm>
          <a:prstGeom prst="rect">
            <a:avLst/>
          </a:prstGeom>
          <a:noFill/>
          <a:ln w="9525">
            <a:noFill/>
            <a:miter lim="800000"/>
            <a:headEnd/>
            <a:tailEnd/>
          </a:ln>
        </p:spPr>
        <p:txBody>
          <a:bodyPr>
            <a:spAutoFit/>
          </a:bodyPr>
          <a:lstStyle/>
          <a:p>
            <a:pPr algn="ctr">
              <a:spcBef>
                <a:spcPct val="50000"/>
              </a:spcBef>
            </a:pPr>
            <a:r>
              <a:rPr lang="en-US" sz="1600" dirty="0"/>
              <a:t>Gain</a:t>
            </a:r>
          </a:p>
        </p:txBody>
      </p:sp>
      <p:sp>
        <p:nvSpPr>
          <p:cNvPr id="2066" name="Text Box 56"/>
          <p:cNvSpPr txBox="1">
            <a:spLocks noChangeArrowheads="1"/>
          </p:cNvSpPr>
          <p:nvPr/>
        </p:nvSpPr>
        <p:spPr bwMode="auto">
          <a:xfrm>
            <a:off x="5353050" y="4565650"/>
            <a:ext cx="596900" cy="304800"/>
          </a:xfrm>
          <a:prstGeom prst="rect">
            <a:avLst/>
          </a:prstGeom>
          <a:noFill/>
          <a:ln w="9525">
            <a:noFill/>
            <a:miter lim="800000"/>
            <a:headEnd/>
            <a:tailEnd/>
          </a:ln>
        </p:spPr>
        <p:txBody>
          <a:bodyPr>
            <a:spAutoFit/>
          </a:bodyPr>
          <a:lstStyle/>
          <a:p>
            <a:pPr>
              <a:spcBef>
                <a:spcPct val="50000"/>
              </a:spcBef>
            </a:pPr>
            <a:r>
              <a:rPr lang="en-US" sz="1400"/>
              <a:t>10</a:t>
            </a:r>
            <a:r>
              <a:rPr lang="en-US" sz="1400" baseline="30000"/>
              <a:t>-2</a:t>
            </a:r>
            <a:endParaRPr lang="en-US" sz="1400"/>
          </a:p>
        </p:txBody>
      </p:sp>
      <p:sp>
        <p:nvSpPr>
          <p:cNvPr id="2067" name="Text Box 57"/>
          <p:cNvSpPr txBox="1">
            <a:spLocks noChangeArrowheads="1"/>
          </p:cNvSpPr>
          <p:nvPr/>
        </p:nvSpPr>
        <p:spPr bwMode="auto">
          <a:xfrm>
            <a:off x="5365750" y="3692525"/>
            <a:ext cx="596900" cy="304800"/>
          </a:xfrm>
          <a:prstGeom prst="rect">
            <a:avLst/>
          </a:prstGeom>
          <a:noFill/>
          <a:ln w="9525">
            <a:noFill/>
            <a:miter lim="800000"/>
            <a:headEnd/>
            <a:tailEnd/>
          </a:ln>
        </p:spPr>
        <p:txBody>
          <a:bodyPr>
            <a:spAutoFit/>
          </a:bodyPr>
          <a:lstStyle/>
          <a:p>
            <a:pPr>
              <a:spcBef>
                <a:spcPct val="50000"/>
              </a:spcBef>
            </a:pPr>
            <a:r>
              <a:rPr lang="en-US" sz="1400" dirty="0"/>
              <a:t>10</a:t>
            </a:r>
            <a:r>
              <a:rPr lang="en-US" sz="1400" baseline="30000" dirty="0"/>
              <a:t>0</a:t>
            </a:r>
            <a:endParaRPr lang="en-US" sz="1400" dirty="0"/>
          </a:p>
        </p:txBody>
      </p:sp>
      <p:sp>
        <p:nvSpPr>
          <p:cNvPr id="2068" name="Text Box 58"/>
          <p:cNvSpPr txBox="1">
            <a:spLocks noChangeArrowheads="1"/>
          </p:cNvSpPr>
          <p:nvPr/>
        </p:nvSpPr>
        <p:spPr bwMode="auto">
          <a:xfrm>
            <a:off x="5365750" y="4108450"/>
            <a:ext cx="596900" cy="304800"/>
          </a:xfrm>
          <a:prstGeom prst="rect">
            <a:avLst/>
          </a:prstGeom>
          <a:noFill/>
          <a:ln w="9525">
            <a:noFill/>
            <a:miter lim="800000"/>
            <a:headEnd/>
            <a:tailEnd/>
          </a:ln>
        </p:spPr>
        <p:txBody>
          <a:bodyPr>
            <a:spAutoFit/>
          </a:bodyPr>
          <a:lstStyle/>
          <a:p>
            <a:pPr>
              <a:spcBef>
                <a:spcPct val="50000"/>
              </a:spcBef>
            </a:pPr>
            <a:r>
              <a:rPr lang="en-US" sz="1400"/>
              <a:t>10</a:t>
            </a:r>
            <a:r>
              <a:rPr lang="en-US" sz="1400" baseline="30000"/>
              <a:t>-1</a:t>
            </a:r>
            <a:endParaRPr lang="en-US" sz="1400"/>
          </a:p>
        </p:txBody>
      </p:sp>
      <p:sp>
        <p:nvSpPr>
          <p:cNvPr id="2069" name="Text Box 59"/>
          <p:cNvSpPr txBox="1">
            <a:spLocks noChangeArrowheads="1"/>
          </p:cNvSpPr>
          <p:nvPr/>
        </p:nvSpPr>
        <p:spPr bwMode="auto">
          <a:xfrm>
            <a:off x="5353050" y="5022850"/>
            <a:ext cx="596900" cy="304800"/>
          </a:xfrm>
          <a:prstGeom prst="rect">
            <a:avLst/>
          </a:prstGeom>
          <a:noFill/>
          <a:ln w="9525">
            <a:noFill/>
            <a:miter lim="800000"/>
            <a:headEnd/>
            <a:tailEnd/>
          </a:ln>
        </p:spPr>
        <p:txBody>
          <a:bodyPr>
            <a:spAutoFit/>
          </a:bodyPr>
          <a:lstStyle/>
          <a:p>
            <a:pPr>
              <a:spcBef>
                <a:spcPct val="50000"/>
              </a:spcBef>
            </a:pPr>
            <a:r>
              <a:rPr lang="en-US" sz="1400" dirty="0" smtClean="0"/>
              <a:t>10</a:t>
            </a:r>
            <a:r>
              <a:rPr lang="en-US" sz="1400" baseline="30000" dirty="0" smtClean="0"/>
              <a:t>-3</a:t>
            </a:r>
            <a:endParaRPr lang="en-US" sz="1400" dirty="0"/>
          </a:p>
        </p:txBody>
      </p:sp>
      <p:sp>
        <p:nvSpPr>
          <p:cNvPr id="2070" name="Text Box 60"/>
          <p:cNvSpPr txBox="1">
            <a:spLocks noChangeArrowheads="1"/>
          </p:cNvSpPr>
          <p:nvPr/>
        </p:nvSpPr>
        <p:spPr bwMode="auto">
          <a:xfrm rot="16200000">
            <a:off x="3614411" y="4767590"/>
            <a:ext cx="2895599" cy="523220"/>
          </a:xfrm>
          <a:prstGeom prst="rect">
            <a:avLst/>
          </a:prstGeom>
          <a:noFill/>
          <a:ln w="9525">
            <a:noFill/>
            <a:miter lim="800000"/>
            <a:headEnd/>
            <a:tailEnd/>
          </a:ln>
        </p:spPr>
        <p:txBody>
          <a:bodyPr wrap="square">
            <a:spAutoFit/>
          </a:bodyPr>
          <a:lstStyle/>
          <a:p>
            <a:pPr algn="ctr">
              <a:spcBef>
                <a:spcPct val="50000"/>
              </a:spcBef>
            </a:pPr>
            <a:r>
              <a:rPr lang="en-US" sz="1400" dirty="0"/>
              <a:t> </a:t>
            </a:r>
            <a:r>
              <a:rPr lang="en-US" sz="1400" dirty="0" smtClean="0"/>
              <a:t>Probability that Injected Carrier Achieves a Specific Gain</a:t>
            </a:r>
            <a:endParaRPr lang="en-US" sz="1400" dirty="0"/>
          </a:p>
        </p:txBody>
      </p:sp>
      <p:sp>
        <p:nvSpPr>
          <p:cNvPr id="2071" name="Line 62"/>
          <p:cNvSpPr>
            <a:spLocks noChangeShapeType="1"/>
          </p:cNvSpPr>
          <p:nvPr/>
        </p:nvSpPr>
        <p:spPr bwMode="auto">
          <a:xfrm>
            <a:off x="7620000" y="4038600"/>
            <a:ext cx="228600" cy="0"/>
          </a:xfrm>
          <a:prstGeom prst="line">
            <a:avLst/>
          </a:prstGeom>
          <a:noFill/>
          <a:ln w="9525">
            <a:solidFill>
              <a:schemeClr val="tx1"/>
            </a:solidFill>
            <a:round/>
            <a:headEnd/>
            <a:tailEnd type="triangle" w="med" len="med"/>
          </a:ln>
        </p:spPr>
        <p:txBody>
          <a:bodyPr/>
          <a:lstStyle/>
          <a:p>
            <a:endParaRPr lang="en-US"/>
          </a:p>
        </p:txBody>
      </p:sp>
      <p:sp>
        <p:nvSpPr>
          <p:cNvPr id="2072" name="Line 64"/>
          <p:cNvSpPr>
            <a:spLocks noChangeShapeType="1"/>
          </p:cNvSpPr>
          <p:nvPr/>
        </p:nvSpPr>
        <p:spPr bwMode="auto">
          <a:xfrm>
            <a:off x="7848600" y="4800600"/>
            <a:ext cx="76200" cy="0"/>
          </a:xfrm>
          <a:prstGeom prst="line">
            <a:avLst/>
          </a:prstGeom>
          <a:noFill/>
          <a:ln w="9525">
            <a:solidFill>
              <a:schemeClr val="tx1"/>
            </a:solidFill>
            <a:round/>
            <a:headEnd type="arrow" w="med" len="med"/>
            <a:tailEnd type="arrow" w="med" len="med"/>
          </a:ln>
        </p:spPr>
        <p:txBody>
          <a:bodyPr/>
          <a:lstStyle/>
          <a:p>
            <a:endParaRPr lang="en-US"/>
          </a:p>
        </p:txBody>
      </p:sp>
      <p:sp>
        <p:nvSpPr>
          <p:cNvPr id="2073" name="Text Box 66"/>
          <p:cNvSpPr txBox="1">
            <a:spLocks noChangeArrowheads="1"/>
          </p:cNvSpPr>
          <p:nvPr/>
        </p:nvSpPr>
        <p:spPr bwMode="auto">
          <a:xfrm>
            <a:off x="7620000" y="6400800"/>
            <a:ext cx="685800" cy="304800"/>
          </a:xfrm>
          <a:prstGeom prst="rect">
            <a:avLst/>
          </a:prstGeom>
          <a:noFill/>
          <a:ln w="9525">
            <a:noFill/>
            <a:miter lim="800000"/>
            <a:headEnd/>
            <a:tailEnd/>
          </a:ln>
        </p:spPr>
        <p:txBody>
          <a:bodyPr>
            <a:spAutoFit/>
          </a:bodyPr>
          <a:lstStyle/>
          <a:p>
            <a:pPr>
              <a:spcBef>
                <a:spcPct val="50000"/>
              </a:spcBef>
            </a:pPr>
            <a:r>
              <a:rPr lang="en-US" sz="1400" dirty="0"/>
              <a:t>100</a:t>
            </a:r>
          </a:p>
        </p:txBody>
      </p:sp>
      <p:sp>
        <p:nvSpPr>
          <p:cNvPr id="2074" name="Text Box 67"/>
          <p:cNvSpPr txBox="1">
            <a:spLocks noChangeArrowheads="1"/>
          </p:cNvSpPr>
          <p:nvPr/>
        </p:nvSpPr>
        <p:spPr bwMode="auto">
          <a:xfrm>
            <a:off x="6553200" y="6400800"/>
            <a:ext cx="685800" cy="304800"/>
          </a:xfrm>
          <a:prstGeom prst="rect">
            <a:avLst/>
          </a:prstGeom>
          <a:noFill/>
          <a:ln w="9525">
            <a:noFill/>
            <a:miter lim="800000"/>
            <a:headEnd/>
            <a:tailEnd/>
          </a:ln>
        </p:spPr>
        <p:txBody>
          <a:bodyPr>
            <a:spAutoFit/>
          </a:bodyPr>
          <a:lstStyle/>
          <a:p>
            <a:pPr>
              <a:spcBef>
                <a:spcPct val="50000"/>
              </a:spcBef>
            </a:pPr>
            <a:r>
              <a:rPr lang="en-US" sz="1400" dirty="0"/>
              <a:t>10</a:t>
            </a:r>
          </a:p>
        </p:txBody>
      </p:sp>
      <p:sp>
        <p:nvSpPr>
          <p:cNvPr id="2075" name="Text Box 68"/>
          <p:cNvSpPr txBox="1">
            <a:spLocks noChangeArrowheads="1"/>
          </p:cNvSpPr>
          <p:nvPr/>
        </p:nvSpPr>
        <p:spPr bwMode="auto">
          <a:xfrm>
            <a:off x="8534400" y="6400800"/>
            <a:ext cx="838200" cy="304800"/>
          </a:xfrm>
          <a:prstGeom prst="rect">
            <a:avLst/>
          </a:prstGeom>
          <a:noFill/>
          <a:ln w="9525">
            <a:noFill/>
            <a:miter lim="800000"/>
            <a:headEnd/>
            <a:tailEnd/>
          </a:ln>
        </p:spPr>
        <p:txBody>
          <a:bodyPr>
            <a:spAutoFit/>
          </a:bodyPr>
          <a:lstStyle/>
          <a:p>
            <a:pPr>
              <a:spcBef>
                <a:spcPct val="50000"/>
              </a:spcBef>
            </a:pPr>
            <a:r>
              <a:rPr lang="en-US" sz="1400" dirty="0"/>
              <a:t>1000</a:t>
            </a:r>
          </a:p>
        </p:txBody>
      </p:sp>
      <p:sp>
        <p:nvSpPr>
          <p:cNvPr id="2076" name="Text Box 69"/>
          <p:cNvSpPr txBox="1">
            <a:spLocks noChangeArrowheads="1"/>
          </p:cNvSpPr>
          <p:nvPr/>
        </p:nvSpPr>
        <p:spPr bwMode="auto">
          <a:xfrm>
            <a:off x="6248400" y="4038600"/>
            <a:ext cx="990600" cy="366713"/>
          </a:xfrm>
          <a:prstGeom prst="rect">
            <a:avLst/>
          </a:prstGeom>
          <a:noFill/>
          <a:ln w="9525">
            <a:noFill/>
            <a:miter lim="800000"/>
            <a:headEnd/>
            <a:tailEnd/>
          </a:ln>
        </p:spPr>
        <p:txBody>
          <a:bodyPr>
            <a:spAutoFit/>
          </a:bodyPr>
          <a:lstStyle/>
          <a:p>
            <a:pPr>
              <a:spcBef>
                <a:spcPct val="50000"/>
              </a:spcBef>
            </a:pPr>
            <a:r>
              <a:rPr lang="en-US" b="0"/>
              <a:t>InAlAs</a:t>
            </a:r>
          </a:p>
        </p:txBody>
      </p:sp>
      <p:pic>
        <p:nvPicPr>
          <p:cNvPr id="2077" name="Picture 73"/>
          <p:cNvPicPr>
            <a:picLocks noChangeAspect="1" noChangeArrowheads="1"/>
          </p:cNvPicPr>
          <p:nvPr/>
        </p:nvPicPr>
        <p:blipFill>
          <a:blip r:embed="rId7" cstate="print"/>
          <a:srcRect r="42903" b="484"/>
          <a:stretch>
            <a:fillRect/>
          </a:stretch>
        </p:blipFill>
        <p:spPr bwMode="auto">
          <a:xfrm>
            <a:off x="381000" y="1635125"/>
            <a:ext cx="3733800" cy="727075"/>
          </a:xfrm>
          <a:prstGeom prst="rect">
            <a:avLst/>
          </a:prstGeom>
          <a:noFill/>
          <a:ln w="9525">
            <a:noFill/>
            <a:miter lim="800000"/>
            <a:headEnd/>
            <a:tailEnd/>
          </a:ln>
        </p:spPr>
      </p:pic>
      <p:sp>
        <p:nvSpPr>
          <p:cNvPr id="2078" name="Text Box 74"/>
          <p:cNvSpPr txBox="1">
            <a:spLocks noChangeArrowheads="1"/>
          </p:cNvSpPr>
          <p:nvPr/>
        </p:nvSpPr>
        <p:spPr bwMode="auto">
          <a:xfrm>
            <a:off x="7315200" y="-33338"/>
            <a:ext cx="1447800" cy="366713"/>
          </a:xfrm>
          <a:prstGeom prst="rect">
            <a:avLst/>
          </a:prstGeom>
          <a:noFill/>
          <a:ln w="9525">
            <a:noFill/>
            <a:miter lim="800000"/>
            <a:headEnd/>
            <a:tailEnd/>
          </a:ln>
        </p:spPr>
        <p:txBody>
          <a:bodyPr>
            <a:spAutoFit/>
          </a:bodyPr>
          <a:lstStyle/>
          <a:p>
            <a:pPr>
              <a:spcBef>
                <a:spcPct val="50000"/>
              </a:spcBef>
            </a:pPr>
            <a:r>
              <a:rPr lang="en-US"/>
              <a:t>Previous</a:t>
            </a:r>
          </a:p>
        </p:txBody>
      </p:sp>
      <p:sp>
        <p:nvSpPr>
          <p:cNvPr id="42" name="Rectangle 41"/>
          <p:cNvSpPr/>
          <p:nvPr/>
        </p:nvSpPr>
        <p:spPr>
          <a:xfrm>
            <a:off x="5367035" y="5397698"/>
            <a:ext cx="490840" cy="307777"/>
          </a:xfrm>
          <a:prstGeom prst="rect">
            <a:avLst/>
          </a:prstGeom>
        </p:spPr>
        <p:txBody>
          <a:bodyPr wrap="none">
            <a:spAutoFit/>
          </a:bodyPr>
          <a:lstStyle/>
          <a:p>
            <a:pPr>
              <a:spcBef>
                <a:spcPct val="50000"/>
              </a:spcBef>
            </a:pPr>
            <a:r>
              <a:rPr lang="en-US" sz="1400" dirty="0" smtClean="0"/>
              <a:t>10</a:t>
            </a:r>
            <a:r>
              <a:rPr lang="en-US" sz="1400" baseline="30000" dirty="0" smtClean="0"/>
              <a:t>-4</a:t>
            </a:r>
            <a:endParaRPr lang="en-US" sz="1400" dirty="0"/>
          </a:p>
        </p:txBody>
      </p:sp>
      <p:sp>
        <p:nvSpPr>
          <p:cNvPr id="43" name="Rectangle 42"/>
          <p:cNvSpPr/>
          <p:nvPr/>
        </p:nvSpPr>
        <p:spPr>
          <a:xfrm>
            <a:off x="5362575" y="5826323"/>
            <a:ext cx="490840" cy="307777"/>
          </a:xfrm>
          <a:prstGeom prst="rect">
            <a:avLst/>
          </a:prstGeom>
        </p:spPr>
        <p:txBody>
          <a:bodyPr wrap="none">
            <a:spAutoFit/>
          </a:bodyPr>
          <a:lstStyle/>
          <a:p>
            <a:pPr>
              <a:spcBef>
                <a:spcPct val="50000"/>
              </a:spcBef>
            </a:pPr>
            <a:r>
              <a:rPr lang="en-US" sz="1400" dirty="0" smtClean="0"/>
              <a:t>10</a:t>
            </a:r>
            <a:r>
              <a:rPr lang="en-US" sz="1400" baseline="30000" dirty="0" smtClean="0"/>
              <a:t>-5</a:t>
            </a:r>
            <a:endParaRPr lang="en-US" sz="1400" dirty="0"/>
          </a:p>
        </p:txBody>
      </p:sp>
      <p:sp>
        <p:nvSpPr>
          <p:cNvPr id="44" name="Rectangle 43"/>
          <p:cNvSpPr/>
          <p:nvPr/>
        </p:nvSpPr>
        <p:spPr>
          <a:xfrm>
            <a:off x="5362575" y="6254948"/>
            <a:ext cx="490840" cy="307777"/>
          </a:xfrm>
          <a:prstGeom prst="rect">
            <a:avLst/>
          </a:prstGeom>
        </p:spPr>
        <p:txBody>
          <a:bodyPr wrap="none">
            <a:spAutoFit/>
          </a:bodyPr>
          <a:lstStyle/>
          <a:p>
            <a:pPr>
              <a:spcBef>
                <a:spcPct val="50000"/>
              </a:spcBef>
            </a:pPr>
            <a:r>
              <a:rPr lang="en-US" sz="1400" dirty="0" smtClean="0"/>
              <a:t>10</a:t>
            </a:r>
            <a:r>
              <a:rPr lang="en-US" sz="1400" baseline="30000" dirty="0" smtClean="0"/>
              <a:t>-6</a:t>
            </a:r>
            <a:endParaRPr lang="en-US" sz="1400" dirty="0"/>
          </a:p>
        </p:txBody>
      </p:sp>
      <p:sp>
        <p:nvSpPr>
          <p:cNvPr id="45" name="Text Box 67"/>
          <p:cNvSpPr txBox="1">
            <a:spLocks noChangeArrowheads="1"/>
          </p:cNvSpPr>
          <p:nvPr/>
        </p:nvSpPr>
        <p:spPr bwMode="auto">
          <a:xfrm>
            <a:off x="5553075" y="6410325"/>
            <a:ext cx="685800" cy="304800"/>
          </a:xfrm>
          <a:prstGeom prst="rect">
            <a:avLst/>
          </a:prstGeom>
          <a:noFill/>
          <a:ln w="9525">
            <a:noFill/>
            <a:miter lim="800000"/>
            <a:headEnd/>
            <a:tailEnd/>
          </a:ln>
        </p:spPr>
        <p:txBody>
          <a:bodyPr>
            <a:spAutoFit/>
          </a:bodyPr>
          <a:lstStyle/>
          <a:p>
            <a:pPr>
              <a:spcBef>
                <a:spcPct val="50000"/>
              </a:spcBef>
            </a:pPr>
            <a:r>
              <a:rPr lang="en-US" sz="1400" dirty="0" smtClean="0"/>
              <a:t>1</a:t>
            </a:r>
            <a:endParaRPr lang="en-US" sz="1400" dirty="0"/>
          </a:p>
        </p:txBody>
      </p:sp>
      <p:sp>
        <p:nvSpPr>
          <p:cNvPr id="2" name="Title 1"/>
          <p:cNvSpPr>
            <a:spLocks noGrp="1"/>
          </p:cNvSpPr>
          <p:nvPr>
            <p:ph type="title"/>
          </p:nvPr>
        </p:nvSpPr>
        <p:spPr/>
        <p:txBody>
          <a:bodyPr>
            <a:normAutofit fontScale="90000"/>
          </a:bodyPr>
          <a:lstStyle/>
          <a:p>
            <a:r>
              <a:rPr lang="en-US" dirty="0"/>
              <a:t>High Performance </a:t>
            </a:r>
            <a:r>
              <a:rPr lang="en-US" dirty="0" err="1"/>
              <a:t>HgCdTe</a:t>
            </a:r>
            <a:r>
              <a:rPr lang="en-US" dirty="0"/>
              <a:t> APDs </a:t>
            </a:r>
            <a:br>
              <a:rPr lang="en-US" dirty="0"/>
            </a:br>
            <a:r>
              <a:rPr lang="en-US" dirty="0" smtClean="0"/>
              <a:t>High Gain/No </a:t>
            </a:r>
            <a:r>
              <a:rPr lang="en-US" dirty="0"/>
              <a:t>Excess Noise</a:t>
            </a:r>
          </a:p>
        </p:txBody>
      </p:sp>
    </p:spTree>
    <p:extLst>
      <p:ext uri="{BB962C8B-B14F-4D97-AF65-F5344CB8AC3E}">
        <p14:creationId xmlns:p14="http://schemas.microsoft.com/office/powerpoint/2010/main" val="1188208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algn="l" eaLnBrk="1" hangingPunct="1"/>
            <a:r>
              <a:rPr lang="en-US" sz="2400" smtClean="0"/>
              <a:t>Linear Photon Detection with No Afterpulsing &amp; Preservation of Amplitude (Photon Distribution)  CIRCA 2007</a:t>
            </a:r>
          </a:p>
        </p:txBody>
      </p:sp>
      <p:pic>
        <p:nvPicPr>
          <p:cNvPr id="13315" name="Picture 4"/>
          <p:cNvPicPr>
            <a:picLocks noChangeAspect="1" noChangeArrowheads="1"/>
          </p:cNvPicPr>
          <p:nvPr/>
        </p:nvPicPr>
        <p:blipFill>
          <a:blip r:embed="rId3" cstate="print"/>
          <a:srcRect/>
          <a:stretch>
            <a:fillRect/>
          </a:stretch>
        </p:blipFill>
        <p:spPr bwMode="auto">
          <a:xfrm>
            <a:off x="4267200" y="2438400"/>
            <a:ext cx="4129088" cy="3076575"/>
          </a:xfrm>
          <a:prstGeom prst="rect">
            <a:avLst/>
          </a:prstGeom>
          <a:noFill/>
          <a:ln w="9525">
            <a:noFill/>
            <a:miter lim="800000"/>
            <a:headEnd/>
            <a:tailEnd/>
          </a:ln>
        </p:spPr>
      </p:pic>
      <p:sp>
        <p:nvSpPr>
          <p:cNvPr id="13316" name="Rectangle 6"/>
          <p:cNvSpPr>
            <a:spLocks noChangeArrowheads="1"/>
          </p:cNvSpPr>
          <p:nvPr/>
        </p:nvSpPr>
        <p:spPr bwMode="auto">
          <a:xfrm>
            <a:off x="2652713" y="2705100"/>
            <a:ext cx="1782762" cy="0"/>
          </a:xfrm>
          <a:prstGeom prst="rect">
            <a:avLst/>
          </a:prstGeom>
          <a:noFill/>
          <a:ln w="9525">
            <a:noFill/>
            <a:miter lim="800000"/>
            <a:headEnd/>
            <a:tailEnd/>
          </a:ln>
        </p:spPr>
        <p:txBody>
          <a:bodyPr wrap="none">
            <a:spAutoFit/>
          </a:bodyPr>
          <a:lstStyle/>
          <a:p>
            <a:endParaRPr lang="en-US"/>
          </a:p>
        </p:txBody>
      </p:sp>
      <p:sp>
        <p:nvSpPr>
          <p:cNvPr id="13317" name="Rectangle 8"/>
          <p:cNvSpPr>
            <a:spLocks noChangeArrowheads="1"/>
          </p:cNvSpPr>
          <p:nvPr/>
        </p:nvSpPr>
        <p:spPr bwMode="auto">
          <a:xfrm>
            <a:off x="2652713" y="2705100"/>
            <a:ext cx="2057400" cy="0"/>
          </a:xfrm>
          <a:prstGeom prst="rect">
            <a:avLst/>
          </a:prstGeom>
          <a:noFill/>
          <a:ln w="9525">
            <a:noFill/>
            <a:miter lim="800000"/>
            <a:headEnd/>
            <a:tailEnd/>
          </a:ln>
        </p:spPr>
        <p:txBody>
          <a:bodyPr wrap="none">
            <a:spAutoFit/>
          </a:bodyPr>
          <a:lstStyle/>
          <a:p>
            <a:endParaRPr lang="en-US"/>
          </a:p>
        </p:txBody>
      </p:sp>
      <p:pic>
        <p:nvPicPr>
          <p:cNvPr id="13318" name="Picture 24"/>
          <p:cNvPicPr>
            <a:picLocks noChangeAspect="1" noChangeArrowheads="1"/>
          </p:cNvPicPr>
          <p:nvPr/>
        </p:nvPicPr>
        <p:blipFill>
          <a:blip r:embed="rId4" cstate="print"/>
          <a:srcRect/>
          <a:stretch>
            <a:fillRect/>
          </a:stretch>
        </p:blipFill>
        <p:spPr bwMode="auto">
          <a:xfrm>
            <a:off x="1066800" y="3962400"/>
            <a:ext cx="2597150" cy="2743200"/>
          </a:xfrm>
          <a:prstGeom prst="rect">
            <a:avLst/>
          </a:prstGeom>
          <a:noFill/>
          <a:ln w="12700" cap="sq">
            <a:noFill/>
            <a:miter lim="800000"/>
            <a:headEnd type="none" w="sm" len="sm"/>
            <a:tailEnd type="none" w="sm" len="sm"/>
          </a:ln>
        </p:spPr>
      </p:pic>
      <p:pic>
        <p:nvPicPr>
          <p:cNvPr id="13319" name="Picture 25"/>
          <p:cNvPicPr>
            <a:picLocks noChangeAspect="1" noChangeArrowheads="1"/>
          </p:cNvPicPr>
          <p:nvPr/>
        </p:nvPicPr>
        <p:blipFill>
          <a:blip r:embed="rId5" cstate="print"/>
          <a:srcRect/>
          <a:stretch>
            <a:fillRect/>
          </a:stretch>
        </p:blipFill>
        <p:spPr bwMode="auto">
          <a:xfrm>
            <a:off x="1295400" y="1447800"/>
            <a:ext cx="3101975" cy="2319338"/>
          </a:xfrm>
          <a:prstGeom prst="rect">
            <a:avLst/>
          </a:prstGeom>
          <a:noFill/>
          <a:ln w="12700" cap="sq">
            <a:noFill/>
            <a:miter lim="800000"/>
            <a:headEnd type="none" w="sm" len="sm"/>
            <a:tailEnd type="none" w="sm" len="sm"/>
          </a:ln>
        </p:spPr>
      </p:pic>
      <p:sp>
        <p:nvSpPr>
          <p:cNvPr id="13320" name="Text Box 26"/>
          <p:cNvSpPr txBox="1">
            <a:spLocks noChangeArrowheads="1"/>
          </p:cNvSpPr>
          <p:nvPr/>
        </p:nvSpPr>
        <p:spPr bwMode="auto">
          <a:xfrm>
            <a:off x="4648200" y="1600200"/>
            <a:ext cx="3962400" cy="517525"/>
          </a:xfrm>
          <a:prstGeom prst="rect">
            <a:avLst/>
          </a:prstGeom>
          <a:noFill/>
          <a:ln w="9525">
            <a:noFill/>
            <a:miter lim="800000"/>
            <a:headEnd/>
            <a:tailEnd/>
          </a:ln>
        </p:spPr>
        <p:txBody>
          <a:bodyPr>
            <a:spAutoFit/>
          </a:bodyPr>
          <a:lstStyle/>
          <a:p>
            <a:pPr algn="ctr">
              <a:spcBef>
                <a:spcPct val="50000"/>
              </a:spcBef>
            </a:pPr>
            <a:r>
              <a:rPr lang="en-US" sz="1400"/>
              <a:t>Results for 100 Pulsed Laser Exposures      at Calibrated Level of &lt;1ph&gt;</a:t>
            </a:r>
            <a:r>
              <a:rPr lang="en-US" sz="1400" baseline="-25000"/>
              <a:t>av </a:t>
            </a:r>
            <a:r>
              <a:rPr lang="en-US" sz="1400"/>
              <a:t>per Exposure</a:t>
            </a:r>
          </a:p>
        </p:txBody>
      </p:sp>
    </p:spTree>
    <p:extLst>
      <p:ext uri="{BB962C8B-B14F-4D97-AF65-F5344CB8AC3E}">
        <p14:creationId xmlns:p14="http://schemas.microsoft.com/office/powerpoint/2010/main" val="31154086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prstGeom prst="rect">
            <a:avLst/>
          </a:prstGeom>
        </p:spPr>
        <p:txBody>
          <a:bodyPr/>
          <a:lstStyle/>
          <a:p>
            <a:pPr eaLnBrk="1" hangingPunct="1"/>
            <a:r>
              <a:rPr lang="en-US" sz="2400" dirty="0" smtClean="0"/>
              <a:t>Modifications in Design Process and ROIC Operation Implemented to Reduce Dark Counts</a:t>
            </a:r>
          </a:p>
        </p:txBody>
      </p:sp>
      <p:graphicFrame>
        <p:nvGraphicFramePr>
          <p:cNvPr id="17747" name="Group 339"/>
          <p:cNvGraphicFramePr>
            <a:graphicFrameLocks noGrp="1"/>
          </p:cNvGraphicFramePr>
          <p:nvPr>
            <p:ph idx="1"/>
            <p:extLst>
              <p:ext uri="{D42A27DB-BD31-4B8C-83A1-F6EECF244321}">
                <p14:modId xmlns:p14="http://schemas.microsoft.com/office/powerpoint/2010/main" val="4154466123"/>
              </p:ext>
            </p:extLst>
          </p:nvPr>
        </p:nvGraphicFramePr>
        <p:xfrm>
          <a:off x="457200" y="1600200"/>
          <a:ext cx="8229342" cy="4339907"/>
        </p:xfrm>
        <a:graphic>
          <a:graphicData uri="http://schemas.openxmlformats.org/drawingml/2006/table">
            <a:tbl>
              <a:tblPr/>
              <a:tblGrid>
                <a:gridCol w="2543615"/>
                <a:gridCol w="1945117"/>
                <a:gridCol w="2244366"/>
                <a:gridCol w="1496244"/>
              </a:tblGrid>
              <a:tr h="56124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Times New Roman" pitchFamily="18" charset="0"/>
                          <a:ea typeface="Batang" pitchFamily="18" charset="-127"/>
                          <a:cs typeface="Times New Roman" pitchFamily="18" charset="0"/>
                        </a:rPr>
                        <a:t>Parameters</a:t>
                      </a:r>
                      <a:endParaRPr kumimoji="0" lang="en-US" sz="16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solidFill>
                      <a:srgbClr val="00008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Times New Roman" pitchFamily="18" charset="0"/>
                          <a:ea typeface="Batang" pitchFamily="18" charset="-127"/>
                          <a:cs typeface="Times New Roman" pitchFamily="18" charset="0"/>
                        </a:rPr>
                        <a:t>2007</a:t>
                      </a:r>
                      <a:endParaRPr kumimoji="0" lang="en-US" sz="16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solidFill>
                      <a:srgbClr val="00008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Times New Roman" pitchFamily="18" charset="0"/>
                          <a:ea typeface="Batang" pitchFamily="18" charset="-127"/>
                          <a:cs typeface="Times New Roman" pitchFamily="18" charset="0"/>
                        </a:rPr>
                        <a:t>2010</a:t>
                      </a:r>
                      <a:endParaRPr kumimoji="0" lang="en-US" sz="16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solidFill>
                      <a:srgbClr val="00008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Times New Roman" pitchFamily="18" charset="0"/>
                          <a:ea typeface="Batang" pitchFamily="18" charset="-127"/>
                          <a:cs typeface="Times New Roman" pitchFamily="18" charset="0"/>
                        </a:rPr>
                        <a:t>Improvement</a:t>
                      </a:r>
                      <a:endParaRPr kumimoji="0" lang="en-US" sz="16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anchor="ctr"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solidFill>
                      <a:srgbClr val="000080"/>
                    </a:solidFill>
                  </a:tcPr>
                </a:tc>
              </a:tr>
              <a:tr h="29398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APD Design</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Baseline A Design</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Improved B Design</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50779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Process</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Conventional Surface Preparation</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Improved Clean Surface Preparation</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50779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Operating Voltages</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Nominal</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Lowered to Eliminate Glow from ROIC</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2939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Operating Temperature (K)</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80-120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80-180 or greater</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2X</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29398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Maximum Gain</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80-100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200-350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3X</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5077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Dark Counts Rate (DCR) (counts/sec) at M=100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500,000 – 1,000,000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30,000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&gt;10X</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3577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Surface Dark Current (Amp.)</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1E-9</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1E-13</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&gt;10,000X</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5077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Max Integration Time w/o Reset (</a:t>
                      </a:r>
                      <a:r>
                        <a:rPr kumimoji="0" lang="en-US" sz="1400" b="0" i="0" u="none" strike="noStrike" cap="none" normalizeH="0" baseline="0" smtClean="0">
                          <a:ln>
                            <a:noFill/>
                          </a:ln>
                          <a:solidFill>
                            <a:schemeClr val="tx1"/>
                          </a:solidFill>
                          <a:effectLst/>
                          <a:latin typeface="Symbol" pitchFamily="18" charset="2"/>
                          <a:ea typeface="Batang" pitchFamily="18" charset="-127"/>
                          <a:cs typeface="Times New Roman" pitchFamily="18" charset="0"/>
                        </a:rPr>
                        <a:t>m</a:t>
                      </a: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s)</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0.1 – 1</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1000 – 10,000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&gt;10,000X</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r h="5077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Operability at high gain &amp; low dark count</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50%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Batang" pitchFamily="18" charset="-127"/>
                          <a:cs typeface="Times New Roman" pitchFamily="18" charset="0"/>
                        </a:rPr>
                        <a:t>&gt;90%</a:t>
                      </a:r>
                      <a:endParaRPr kumimoji="0" lang="en-US" sz="1400" b="0" i="0" u="none" strike="noStrike" cap="none" normalizeH="0" baseline="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Batang" pitchFamily="18" charset="-127"/>
                          <a:cs typeface="Times New Roman" pitchFamily="18" charset="0"/>
                        </a:rPr>
                        <a:t>2X</a:t>
                      </a:r>
                      <a:endParaRPr kumimoji="0" lang="en-US" sz="1400" b="0" i="0" u="none" strike="noStrike" cap="none" normalizeH="0" baseline="0" dirty="0" smtClean="0">
                        <a:ln>
                          <a:noFill/>
                        </a:ln>
                        <a:solidFill>
                          <a:schemeClr val="tx1"/>
                        </a:solidFill>
                        <a:effectLst/>
                        <a:latin typeface="Arial" pitchFamily="34" charset="0"/>
                        <a:ea typeface="Batang" pitchFamily="18" charset="-127"/>
                        <a:cs typeface="Times New Roman" pitchFamily="18" charset="0"/>
                      </a:endParaRPr>
                    </a:p>
                  </a:txBody>
                  <a:tcPr marL="85541" marR="85541" marT="40089" marB="40089" horzOverflow="overflow">
                    <a:lnL w="1270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435372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2400" dirty="0" smtClean="0"/>
              <a:t>Breakthroughs in Design &amp; Process Chip Operation Enable10-100x Lower DCR &amp; .01s Integration Times</a:t>
            </a:r>
          </a:p>
        </p:txBody>
      </p:sp>
      <p:pic>
        <p:nvPicPr>
          <p:cNvPr id="16387" name="Picture 5"/>
          <p:cNvPicPr>
            <a:picLocks noChangeAspect="1" noChangeArrowheads="1"/>
          </p:cNvPicPr>
          <p:nvPr/>
        </p:nvPicPr>
        <p:blipFill>
          <a:blip r:embed="rId3" cstate="print"/>
          <a:srcRect/>
          <a:stretch>
            <a:fillRect/>
          </a:stretch>
        </p:blipFill>
        <p:spPr bwMode="auto">
          <a:xfrm>
            <a:off x="754049" y="1905000"/>
            <a:ext cx="3168650" cy="2763838"/>
          </a:xfrm>
          <a:prstGeom prst="rect">
            <a:avLst/>
          </a:prstGeom>
          <a:noFill/>
          <a:ln w="9525">
            <a:noFill/>
            <a:miter lim="800000"/>
            <a:headEnd/>
            <a:tailEnd/>
          </a:ln>
        </p:spPr>
      </p:pic>
      <p:pic>
        <p:nvPicPr>
          <p:cNvPr id="16388" name="Picture 6"/>
          <p:cNvPicPr>
            <a:picLocks noChangeAspect="1" noChangeArrowheads="1"/>
          </p:cNvPicPr>
          <p:nvPr/>
        </p:nvPicPr>
        <p:blipFill>
          <a:blip r:embed="rId4" cstate="print"/>
          <a:srcRect/>
          <a:stretch>
            <a:fillRect/>
          </a:stretch>
        </p:blipFill>
        <p:spPr bwMode="auto">
          <a:xfrm>
            <a:off x="4583113" y="1477963"/>
            <a:ext cx="3722687" cy="4846637"/>
          </a:xfrm>
          <a:prstGeom prst="rect">
            <a:avLst/>
          </a:prstGeom>
          <a:noFill/>
          <a:ln w="9525" algn="ctr">
            <a:noFill/>
            <a:miter lim="800000"/>
            <a:headEnd/>
            <a:tailEnd/>
          </a:ln>
        </p:spPr>
      </p:pic>
      <p:sp>
        <p:nvSpPr>
          <p:cNvPr id="16389" name="Text Box 8"/>
          <p:cNvSpPr txBox="1">
            <a:spLocks noChangeArrowheads="1"/>
          </p:cNvSpPr>
          <p:nvPr/>
        </p:nvSpPr>
        <p:spPr bwMode="auto">
          <a:xfrm>
            <a:off x="1211249" y="1538287"/>
            <a:ext cx="2057400" cy="366713"/>
          </a:xfrm>
          <a:prstGeom prst="rect">
            <a:avLst/>
          </a:prstGeom>
          <a:noFill/>
          <a:ln w="9525">
            <a:noFill/>
            <a:miter lim="800000"/>
            <a:headEnd/>
            <a:tailEnd/>
          </a:ln>
        </p:spPr>
        <p:txBody>
          <a:bodyPr>
            <a:spAutoFit/>
          </a:bodyPr>
          <a:lstStyle/>
          <a:p>
            <a:pPr algn="ctr">
              <a:spcBef>
                <a:spcPct val="50000"/>
              </a:spcBef>
            </a:pPr>
            <a:r>
              <a:rPr lang="en-US" b="0"/>
              <a:t>Single Photon</a:t>
            </a:r>
          </a:p>
        </p:txBody>
      </p:sp>
      <p:sp>
        <p:nvSpPr>
          <p:cNvPr id="16390" name="Line 12"/>
          <p:cNvSpPr>
            <a:spLocks noChangeShapeType="1"/>
          </p:cNvSpPr>
          <p:nvPr/>
        </p:nvSpPr>
        <p:spPr bwMode="auto">
          <a:xfrm>
            <a:off x="2735249" y="2819400"/>
            <a:ext cx="0" cy="533400"/>
          </a:xfrm>
          <a:prstGeom prst="line">
            <a:avLst/>
          </a:prstGeom>
          <a:noFill/>
          <a:ln w="9525">
            <a:solidFill>
              <a:schemeClr val="tx1"/>
            </a:solidFill>
            <a:round/>
            <a:headEnd type="triangle" w="med" len="med"/>
            <a:tailEnd type="triangle" w="med" len="med"/>
          </a:ln>
        </p:spPr>
        <p:txBody>
          <a:bodyPr/>
          <a:lstStyle/>
          <a:p>
            <a:endParaRPr lang="en-US"/>
          </a:p>
        </p:txBody>
      </p:sp>
      <p:sp>
        <p:nvSpPr>
          <p:cNvPr id="16391" name="Text Box 13"/>
          <p:cNvSpPr txBox="1">
            <a:spLocks noChangeArrowheads="1"/>
          </p:cNvSpPr>
          <p:nvPr/>
        </p:nvSpPr>
        <p:spPr bwMode="auto">
          <a:xfrm>
            <a:off x="533400" y="4724400"/>
            <a:ext cx="3962400" cy="1603375"/>
          </a:xfrm>
          <a:prstGeom prst="rect">
            <a:avLst/>
          </a:prstGeom>
          <a:noFill/>
          <a:ln w="9525">
            <a:noFill/>
            <a:miter lim="800000"/>
            <a:headEnd/>
            <a:tailEnd/>
          </a:ln>
        </p:spPr>
        <p:txBody>
          <a:bodyPr>
            <a:spAutoFit/>
          </a:bodyPr>
          <a:lstStyle/>
          <a:p>
            <a:pPr>
              <a:spcBef>
                <a:spcPct val="50000"/>
              </a:spcBef>
            </a:pPr>
            <a:r>
              <a:rPr lang="en-US" b="0"/>
              <a:t>Single Photon Step is ~ 1/100</a:t>
            </a:r>
            <a:r>
              <a:rPr lang="en-US" b="0" baseline="30000"/>
              <a:t>th</a:t>
            </a:r>
            <a:r>
              <a:rPr lang="en-US" b="0"/>
              <a:t> of dynamic range</a:t>
            </a:r>
          </a:p>
          <a:p>
            <a:pPr>
              <a:spcBef>
                <a:spcPct val="50000"/>
              </a:spcBef>
            </a:pPr>
            <a:r>
              <a:rPr lang="en-US" b="0"/>
              <a:t>Shallow Surface Dark Current Slope Allows Integration Time to &gt;10ms without resetting</a:t>
            </a:r>
          </a:p>
        </p:txBody>
      </p:sp>
      <p:sp>
        <p:nvSpPr>
          <p:cNvPr id="16392" name="Line 14"/>
          <p:cNvSpPr>
            <a:spLocks noChangeShapeType="1"/>
          </p:cNvSpPr>
          <p:nvPr/>
        </p:nvSpPr>
        <p:spPr bwMode="auto">
          <a:xfrm rot="200093" flipV="1">
            <a:off x="1668449" y="2514600"/>
            <a:ext cx="2057400" cy="228600"/>
          </a:xfrm>
          <a:prstGeom prst="line">
            <a:avLst/>
          </a:prstGeom>
          <a:noFill/>
          <a:ln w="19050">
            <a:solidFill>
              <a:srgbClr val="0000FF"/>
            </a:solidFill>
            <a:prstDash val="dash"/>
            <a:round/>
            <a:headEnd/>
            <a:tailEnd/>
          </a:ln>
        </p:spPr>
        <p:txBody>
          <a:bodyPr/>
          <a:lstStyle/>
          <a:p>
            <a:endParaRPr lang="en-US"/>
          </a:p>
        </p:txBody>
      </p:sp>
      <p:sp>
        <p:nvSpPr>
          <p:cNvPr id="16393" name="Text Box 15"/>
          <p:cNvSpPr txBox="1">
            <a:spLocks noChangeArrowheads="1"/>
          </p:cNvSpPr>
          <p:nvPr/>
        </p:nvSpPr>
        <p:spPr bwMode="auto">
          <a:xfrm rot="-189811">
            <a:off x="2201849" y="2343150"/>
            <a:ext cx="1752600" cy="336550"/>
          </a:xfrm>
          <a:prstGeom prst="rect">
            <a:avLst/>
          </a:prstGeom>
          <a:noFill/>
          <a:ln w="9525">
            <a:noFill/>
            <a:miter lim="800000"/>
            <a:headEnd/>
            <a:tailEnd/>
          </a:ln>
        </p:spPr>
        <p:txBody>
          <a:bodyPr>
            <a:spAutoFit/>
          </a:bodyPr>
          <a:lstStyle/>
          <a:p>
            <a:pPr>
              <a:spcBef>
                <a:spcPct val="50000"/>
              </a:spcBef>
            </a:pPr>
            <a:r>
              <a:rPr lang="en-US" sz="1600" b="0"/>
              <a:t>Shallow slope</a:t>
            </a:r>
          </a:p>
        </p:txBody>
      </p:sp>
    </p:spTree>
    <p:extLst>
      <p:ext uri="{BB962C8B-B14F-4D97-AF65-F5344CB8AC3E}">
        <p14:creationId xmlns:p14="http://schemas.microsoft.com/office/powerpoint/2010/main" val="3618060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Aperture vs. Read Noise</a:t>
            </a:r>
          </a:p>
        </p:txBody>
      </p:sp>
      <p:pic>
        <p:nvPicPr>
          <p:cNvPr id="525315" name="Picture 3"/>
          <p:cNvPicPr>
            <a:picLocks noChangeAspect="1" noChangeArrowheads="1"/>
          </p:cNvPicPr>
          <p:nvPr/>
        </p:nvPicPr>
        <p:blipFill>
          <a:blip r:embed="rId3">
            <a:extLst>
              <a:ext uri="{28A0092B-C50C-407E-A947-70E740481C1C}">
                <a14:useLocalDpi xmlns:a14="http://schemas.microsoft.com/office/drawing/2010/main" val="0"/>
              </a:ext>
            </a:extLst>
          </a:blip>
          <a:srcRect l="41727"/>
          <a:stretch>
            <a:fillRect/>
          </a:stretch>
        </p:blipFill>
        <p:spPr bwMode="auto">
          <a:xfrm>
            <a:off x="381000" y="1524000"/>
            <a:ext cx="4398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7" name="Picture 5" descr="fli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76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956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5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5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2400" smtClean="0"/>
              <a:t>Recent Data from U of H Testing Demonstrates Simultaneous 2- Channel Operation &amp; Photon Counting</a:t>
            </a:r>
          </a:p>
        </p:txBody>
      </p:sp>
      <p:sp>
        <p:nvSpPr>
          <p:cNvPr id="17411" name="Rectangle 14"/>
          <p:cNvSpPr>
            <a:spLocks noChangeArrowheads="1"/>
          </p:cNvSpPr>
          <p:nvPr/>
        </p:nvSpPr>
        <p:spPr bwMode="auto">
          <a:xfrm>
            <a:off x="228600" y="4343400"/>
            <a:ext cx="8915400" cy="2130425"/>
          </a:xfrm>
          <a:prstGeom prst="rect">
            <a:avLst/>
          </a:prstGeom>
          <a:noFill/>
          <a:ln w="9525">
            <a:noFill/>
            <a:miter lim="800000"/>
            <a:headEnd/>
            <a:tailEnd/>
          </a:ln>
        </p:spPr>
        <p:txBody>
          <a:bodyPr>
            <a:spAutoFit/>
          </a:bodyPr>
          <a:lstStyle/>
          <a:p>
            <a:pPr>
              <a:spcBef>
                <a:spcPct val="30000"/>
              </a:spcBef>
            </a:pPr>
            <a:r>
              <a:rPr lang="en-US" sz="2000">
                <a:solidFill>
                  <a:srgbClr val="000000"/>
                </a:solidFill>
              </a:rPr>
              <a:t>IR photon counting events observed with the KSPEC test facility at MHz band-pass for a 10 μsec reset/ 90 μsec exposure. </a:t>
            </a:r>
          </a:p>
          <a:p>
            <a:pPr>
              <a:spcBef>
                <a:spcPct val="30000"/>
              </a:spcBef>
              <a:buFontTx/>
              <a:buChar char="•"/>
            </a:pPr>
            <a:r>
              <a:rPr lang="en-US">
                <a:solidFill>
                  <a:srgbClr val="000000"/>
                </a:solidFill>
              </a:rPr>
              <a:t>LED Illumination at ~ 1 photon /pulse – Location within 10</a:t>
            </a:r>
            <a:r>
              <a:rPr lang="en-US">
                <a:solidFill>
                  <a:srgbClr val="000000"/>
                </a:solidFill>
                <a:latin typeface="Symbol" pitchFamily="18" charset="2"/>
              </a:rPr>
              <a:t>m</a:t>
            </a:r>
            <a:r>
              <a:rPr lang="en-US">
                <a:solidFill>
                  <a:srgbClr val="000000"/>
                </a:solidFill>
              </a:rPr>
              <a:t>sec window</a:t>
            </a:r>
          </a:p>
          <a:p>
            <a:pPr>
              <a:spcBef>
                <a:spcPct val="30000"/>
              </a:spcBef>
              <a:buFontTx/>
              <a:buChar char="•"/>
            </a:pPr>
            <a:r>
              <a:rPr lang="en-US">
                <a:solidFill>
                  <a:srgbClr val="000000"/>
                </a:solidFill>
              </a:rPr>
              <a:t>Zero and 1 photons observed – vary as expected within the 10</a:t>
            </a:r>
            <a:r>
              <a:rPr lang="en-US">
                <a:solidFill>
                  <a:srgbClr val="000000"/>
                </a:solidFill>
                <a:latin typeface="Symbol" pitchFamily="18" charset="2"/>
              </a:rPr>
              <a:t>m</a:t>
            </a:r>
            <a:r>
              <a:rPr lang="en-US">
                <a:solidFill>
                  <a:srgbClr val="000000"/>
                </a:solidFill>
              </a:rPr>
              <a:t>sec LED pulse</a:t>
            </a:r>
          </a:p>
          <a:p>
            <a:pPr>
              <a:spcBef>
                <a:spcPct val="30000"/>
              </a:spcBef>
              <a:buFontTx/>
              <a:buChar char="•"/>
            </a:pPr>
            <a:r>
              <a:rPr lang="en-US">
                <a:solidFill>
                  <a:srgbClr val="000000"/>
                </a:solidFill>
              </a:rPr>
              <a:t>2 Channels Displayed Trace: #1 –&gt; Output 6,  Trace </a:t>
            </a:r>
            <a:r>
              <a:rPr lang="en-US">
                <a:solidFill>
                  <a:srgbClr val="00FF00"/>
                </a:solidFill>
              </a:rPr>
              <a:t>#2 </a:t>
            </a:r>
            <a:r>
              <a:rPr lang="en-US">
                <a:solidFill>
                  <a:srgbClr val="000000"/>
                </a:solidFill>
              </a:rPr>
              <a:t>–&gt;</a:t>
            </a:r>
            <a:r>
              <a:rPr lang="en-US" b="0"/>
              <a:t> </a:t>
            </a:r>
            <a:r>
              <a:rPr lang="en-US">
                <a:solidFill>
                  <a:srgbClr val="000000"/>
                </a:solidFill>
              </a:rPr>
              <a:t>Output 11, </a:t>
            </a:r>
          </a:p>
          <a:p>
            <a:pPr>
              <a:spcBef>
                <a:spcPct val="30000"/>
              </a:spcBef>
              <a:buFontTx/>
              <a:buChar char="•"/>
            </a:pPr>
            <a:r>
              <a:rPr lang="en-US">
                <a:solidFill>
                  <a:srgbClr val="000000"/>
                </a:solidFill>
              </a:rPr>
              <a:t>Trace </a:t>
            </a:r>
            <a:r>
              <a:rPr lang="en-US">
                <a:solidFill>
                  <a:srgbClr val="FF6500"/>
                </a:solidFill>
              </a:rPr>
              <a:t>#3 </a:t>
            </a:r>
            <a:r>
              <a:rPr lang="en-US"/>
              <a:t>Reset</a:t>
            </a:r>
            <a:r>
              <a:rPr lang="en-US">
                <a:solidFill>
                  <a:srgbClr val="000000"/>
                </a:solidFill>
              </a:rPr>
              <a:t> and, </a:t>
            </a:r>
            <a:r>
              <a:rPr lang="en-US">
                <a:solidFill>
                  <a:srgbClr val="00CDFF"/>
                </a:solidFill>
              </a:rPr>
              <a:t>#4 </a:t>
            </a:r>
            <a:r>
              <a:rPr lang="en-US">
                <a:solidFill>
                  <a:srgbClr val="000000"/>
                </a:solidFill>
              </a:rPr>
              <a:t>IR LED on. The horizontal scale is 10 μsec/division. </a:t>
            </a:r>
          </a:p>
        </p:txBody>
      </p:sp>
      <p:grpSp>
        <p:nvGrpSpPr>
          <p:cNvPr id="17412" name="Group 30"/>
          <p:cNvGrpSpPr>
            <a:grpSpLocks/>
          </p:cNvGrpSpPr>
          <p:nvPr/>
        </p:nvGrpSpPr>
        <p:grpSpPr bwMode="auto">
          <a:xfrm>
            <a:off x="762000" y="1470025"/>
            <a:ext cx="3657600" cy="2720975"/>
            <a:chOff x="672" y="768"/>
            <a:chExt cx="2304" cy="1714"/>
          </a:xfrm>
        </p:grpSpPr>
        <p:pic>
          <p:nvPicPr>
            <p:cNvPr id="17421" name="Picture 11"/>
            <p:cNvPicPr>
              <a:picLocks noChangeAspect="1" noChangeArrowheads="1"/>
            </p:cNvPicPr>
            <p:nvPr/>
          </p:nvPicPr>
          <p:blipFill>
            <a:blip r:embed="rId2" cstate="print"/>
            <a:srcRect/>
            <a:stretch>
              <a:fillRect/>
            </a:stretch>
          </p:blipFill>
          <p:spPr bwMode="auto">
            <a:xfrm>
              <a:off x="672" y="768"/>
              <a:ext cx="2214" cy="1714"/>
            </a:xfrm>
            <a:prstGeom prst="rect">
              <a:avLst/>
            </a:prstGeom>
            <a:noFill/>
            <a:ln w="9525">
              <a:noFill/>
              <a:miter lim="800000"/>
              <a:headEnd/>
              <a:tailEnd/>
            </a:ln>
          </p:spPr>
        </p:pic>
        <p:sp>
          <p:nvSpPr>
            <p:cNvPr id="17422" name="Text Box 17"/>
            <p:cNvSpPr txBox="1">
              <a:spLocks noChangeArrowheads="1"/>
            </p:cNvSpPr>
            <p:nvPr/>
          </p:nvSpPr>
          <p:spPr bwMode="auto">
            <a:xfrm>
              <a:off x="1584" y="1088"/>
              <a:ext cx="720" cy="231"/>
            </a:xfrm>
            <a:prstGeom prst="rect">
              <a:avLst/>
            </a:prstGeom>
            <a:noFill/>
            <a:ln w="9525">
              <a:noFill/>
              <a:miter lim="800000"/>
              <a:headEnd/>
              <a:tailEnd/>
            </a:ln>
          </p:spPr>
          <p:txBody>
            <a:bodyPr>
              <a:spAutoFit/>
            </a:bodyPr>
            <a:lstStyle/>
            <a:p>
              <a:pPr algn="ctr">
                <a:spcBef>
                  <a:spcPct val="50000"/>
                </a:spcBef>
              </a:pPr>
              <a:r>
                <a:rPr lang="en-US">
                  <a:solidFill>
                    <a:srgbClr val="00FFFF"/>
                  </a:solidFill>
                </a:rPr>
                <a:t>LED</a:t>
              </a:r>
            </a:p>
          </p:txBody>
        </p:sp>
        <p:sp>
          <p:nvSpPr>
            <p:cNvPr id="17423" name="Text Box 18"/>
            <p:cNvSpPr txBox="1">
              <a:spLocks noChangeArrowheads="1"/>
            </p:cNvSpPr>
            <p:nvPr/>
          </p:nvSpPr>
          <p:spPr bwMode="auto">
            <a:xfrm>
              <a:off x="1992" y="1584"/>
              <a:ext cx="912" cy="393"/>
            </a:xfrm>
            <a:prstGeom prst="rect">
              <a:avLst/>
            </a:prstGeom>
            <a:noFill/>
            <a:ln w="9525">
              <a:noFill/>
              <a:miter lim="800000"/>
              <a:headEnd/>
              <a:tailEnd/>
            </a:ln>
          </p:spPr>
          <p:txBody>
            <a:bodyPr>
              <a:spAutoFit/>
            </a:bodyPr>
            <a:lstStyle/>
            <a:p>
              <a:pPr>
                <a:spcBef>
                  <a:spcPct val="50000"/>
                </a:spcBef>
              </a:pPr>
              <a:r>
                <a:rPr lang="en-US" sz="1400" b="0"/>
                <a:t>0 photon ch11</a:t>
              </a:r>
            </a:p>
            <a:p>
              <a:pPr>
                <a:spcBef>
                  <a:spcPct val="50000"/>
                </a:spcBef>
              </a:pPr>
              <a:r>
                <a:rPr lang="en-US" sz="1400" b="0"/>
                <a:t>1 photon ch6</a:t>
              </a:r>
            </a:p>
          </p:txBody>
        </p:sp>
        <p:sp>
          <p:nvSpPr>
            <p:cNvPr id="17424" name="Line 19"/>
            <p:cNvSpPr>
              <a:spLocks noChangeShapeType="1"/>
            </p:cNvSpPr>
            <p:nvPr/>
          </p:nvSpPr>
          <p:spPr bwMode="auto">
            <a:xfrm flipH="1" flipV="1">
              <a:off x="2016" y="1728"/>
              <a:ext cx="48" cy="96"/>
            </a:xfrm>
            <a:prstGeom prst="line">
              <a:avLst/>
            </a:prstGeom>
            <a:noFill/>
            <a:ln w="9525">
              <a:solidFill>
                <a:schemeClr val="tx1"/>
              </a:solidFill>
              <a:round/>
              <a:headEnd/>
              <a:tailEnd type="triangle" w="med" len="med"/>
            </a:ln>
          </p:spPr>
          <p:txBody>
            <a:bodyPr/>
            <a:lstStyle/>
            <a:p>
              <a:endParaRPr lang="en-US"/>
            </a:p>
          </p:txBody>
        </p:sp>
        <p:sp>
          <p:nvSpPr>
            <p:cNvPr id="17425" name="Text Box 27"/>
            <p:cNvSpPr txBox="1">
              <a:spLocks noChangeArrowheads="1"/>
            </p:cNvSpPr>
            <p:nvPr/>
          </p:nvSpPr>
          <p:spPr bwMode="auto">
            <a:xfrm>
              <a:off x="2256" y="2112"/>
              <a:ext cx="720" cy="192"/>
            </a:xfrm>
            <a:prstGeom prst="rect">
              <a:avLst/>
            </a:prstGeom>
            <a:noFill/>
            <a:ln w="9525">
              <a:noFill/>
              <a:miter lim="800000"/>
              <a:headEnd/>
              <a:tailEnd/>
            </a:ln>
          </p:spPr>
          <p:txBody>
            <a:bodyPr>
              <a:spAutoFit/>
            </a:bodyPr>
            <a:lstStyle/>
            <a:p>
              <a:pPr>
                <a:spcBef>
                  <a:spcPct val="50000"/>
                </a:spcBef>
              </a:pPr>
              <a:r>
                <a:rPr lang="en-US" sz="1400" b="0">
                  <a:solidFill>
                    <a:srgbClr val="FF0000"/>
                  </a:solidFill>
                </a:rPr>
                <a:t>RESET</a:t>
              </a:r>
            </a:p>
          </p:txBody>
        </p:sp>
      </p:grpSp>
      <p:grpSp>
        <p:nvGrpSpPr>
          <p:cNvPr id="17413" name="Group 29"/>
          <p:cNvGrpSpPr>
            <a:grpSpLocks/>
          </p:cNvGrpSpPr>
          <p:nvPr/>
        </p:nvGrpSpPr>
        <p:grpSpPr bwMode="auto">
          <a:xfrm>
            <a:off x="4953000" y="1524000"/>
            <a:ext cx="3505200" cy="2641600"/>
            <a:chOff x="3120" y="982"/>
            <a:chExt cx="2208" cy="1664"/>
          </a:xfrm>
        </p:grpSpPr>
        <p:grpSp>
          <p:nvGrpSpPr>
            <p:cNvPr id="17414" name="Group 25"/>
            <p:cNvGrpSpPr>
              <a:grpSpLocks/>
            </p:cNvGrpSpPr>
            <p:nvPr/>
          </p:nvGrpSpPr>
          <p:grpSpPr bwMode="auto">
            <a:xfrm>
              <a:off x="3120" y="982"/>
              <a:ext cx="2160" cy="1664"/>
              <a:chOff x="3120" y="982"/>
              <a:chExt cx="2160" cy="1664"/>
            </a:xfrm>
          </p:grpSpPr>
          <p:pic>
            <p:nvPicPr>
              <p:cNvPr id="17417" name="Picture 13"/>
              <p:cNvPicPr>
                <a:picLocks noChangeAspect="1" noChangeArrowheads="1"/>
              </p:cNvPicPr>
              <p:nvPr/>
            </p:nvPicPr>
            <p:blipFill>
              <a:blip r:embed="rId3" cstate="print"/>
              <a:srcRect/>
              <a:stretch>
                <a:fillRect/>
              </a:stretch>
            </p:blipFill>
            <p:spPr bwMode="auto">
              <a:xfrm>
                <a:off x="3120" y="982"/>
                <a:ext cx="2160" cy="1664"/>
              </a:xfrm>
              <a:prstGeom prst="rect">
                <a:avLst/>
              </a:prstGeom>
              <a:noFill/>
              <a:ln w="9525">
                <a:noFill/>
                <a:miter lim="800000"/>
                <a:headEnd/>
                <a:tailEnd/>
              </a:ln>
            </p:spPr>
          </p:pic>
          <p:sp>
            <p:nvSpPr>
              <p:cNvPr id="17418" name="Text Box 20"/>
              <p:cNvSpPr txBox="1">
                <a:spLocks noChangeArrowheads="1"/>
              </p:cNvSpPr>
              <p:nvPr/>
            </p:nvSpPr>
            <p:spPr bwMode="auto">
              <a:xfrm>
                <a:off x="4416" y="1632"/>
                <a:ext cx="864" cy="393"/>
              </a:xfrm>
              <a:prstGeom prst="rect">
                <a:avLst/>
              </a:prstGeom>
              <a:noFill/>
              <a:ln w="9525">
                <a:noFill/>
                <a:miter lim="800000"/>
                <a:headEnd/>
                <a:tailEnd/>
              </a:ln>
            </p:spPr>
            <p:txBody>
              <a:bodyPr>
                <a:spAutoFit/>
              </a:bodyPr>
              <a:lstStyle/>
              <a:p>
                <a:pPr>
                  <a:spcBef>
                    <a:spcPct val="50000"/>
                  </a:spcBef>
                </a:pPr>
                <a:r>
                  <a:rPr lang="en-US" sz="1400" b="0"/>
                  <a:t>1 photon ch11</a:t>
                </a:r>
              </a:p>
              <a:p>
                <a:pPr>
                  <a:spcBef>
                    <a:spcPct val="50000"/>
                  </a:spcBef>
                </a:pPr>
                <a:r>
                  <a:rPr lang="en-US" sz="1400" b="0"/>
                  <a:t>1 photon ch6</a:t>
                </a:r>
              </a:p>
            </p:txBody>
          </p:sp>
          <p:sp>
            <p:nvSpPr>
              <p:cNvPr id="17419" name="Line 23"/>
              <p:cNvSpPr>
                <a:spLocks noChangeShapeType="1"/>
              </p:cNvSpPr>
              <p:nvPr/>
            </p:nvSpPr>
            <p:spPr bwMode="auto">
              <a:xfrm flipH="1" flipV="1">
                <a:off x="4416" y="1920"/>
                <a:ext cx="48" cy="48"/>
              </a:xfrm>
              <a:prstGeom prst="line">
                <a:avLst/>
              </a:prstGeom>
              <a:noFill/>
              <a:ln w="9525">
                <a:solidFill>
                  <a:schemeClr val="tx1"/>
                </a:solidFill>
                <a:round/>
                <a:headEnd/>
                <a:tailEnd type="triangle" w="med" len="med"/>
              </a:ln>
            </p:spPr>
            <p:txBody>
              <a:bodyPr/>
              <a:lstStyle/>
              <a:p>
                <a:endParaRPr lang="en-US"/>
              </a:p>
            </p:txBody>
          </p:sp>
          <p:sp>
            <p:nvSpPr>
              <p:cNvPr id="17420" name="Line 24"/>
              <p:cNvSpPr>
                <a:spLocks noChangeShapeType="1"/>
              </p:cNvSpPr>
              <p:nvPr/>
            </p:nvSpPr>
            <p:spPr bwMode="auto">
              <a:xfrm flipH="1" flipV="1">
                <a:off x="4368" y="1584"/>
                <a:ext cx="192" cy="144"/>
              </a:xfrm>
              <a:prstGeom prst="line">
                <a:avLst/>
              </a:prstGeom>
              <a:noFill/>
              <a:ln w="9525">
                <a:solidFill>
                  <a:schemeClr val="tx1"/>
                </a:solidFill>
                <a:round/>
                <a:headEnd/>
                <a:tailEnd type="triangle" w="med" len="med"/>
              </a:ln>
            </p:spPr>
            <p:txBody>
              <a:bodyPr/>
              <a:lstStyle/>
              <a:p>
                <a:endParaRPr lang="en-US"/>
              </a:p>
            </p:txBody>
          </p:sp>
        </p:grpSp>
        <p:sp>
          <p:nvSpPr>
            <p:cNvPr id="17415" name="Text Box 26"/>
            <p:cNvSpPr txBox="1">
              <a:spLocks noChangeArrowheads="1"/>
            </p:cNvSpPr>
            <p:nvPr/>
          </p:nvSpPr>
          <p:spPr bwMode="auto">
            <a:xfrm>
              <a:off x="3984" y="1257"/>
              <a:ext cx="720" cy="231"/>
            </a:xfrm>
            <a:prstGeom prst="rect">
              <a:avLst/>
            </a:prstGeom>
            <a:noFill/>
            <a:ln w="9525">
              <a:noFill/>
              <a:miter lim="800000"/>
              <a:headEnd/>
              <a:tailEnd/>
            </a:ln>
          </p:spPr>
          <p:txBody>
            <a:bodyPr>
              <a:spAutoFit/>
            </a:bodyPr>
            <a:lstStyle/>
            <a:p>
              <a:pPr algn="ctr">
                <a:spcBef>
                  <a:spcPct val="50000"/>
                </a:spcBef>
              </a:pPr>
              <a:r>
                <a:rPr lang="en-US">
                  <a:solidFill>
                    <a:srgbClr val="00FFFF"/>
                  </a:solidFill>
                </a:rPr>
                <a:t>LED</a:t>
              </a:r>
            </a:p>
          </p:txBody>
        </p:sp>
        <p:sp>
          <p:nvSpPr>
            <p:cNvPr id="17416" name="Text Box 28"/>
            <p:cNvSpPr txBox="1">
              <a:spLocks noChangeArrowheads="1"/>
            </p:cNvSpPr>
            <p:nvPr/>
          </p:nvSpPr>
          <p:spPr bwMode="auto">
            <a:xfrm>
              <a:off x="4608" y="2304"/>
              <a:ext cx="720" cy="192"/>
            </a:xfrm>
            <a:prstGeom prst="rect">
              <a:avLst/>
            </a:prstGeom>
            <a:noFill/>
            <a:ln w="9525">
              <a:noFill/>
              <a:miter lim="800000"/>
              <a:headEnd/>
              <a:tailEnd/>
            </a:ln>
          </p:spPr>
          <p:txBody>
            <a:bodyPr>
              <a:spAutoFit/>
            </a:bodyPr>
            <a:lstStyle/>
            <a:p>
              <a:pPr>
                <a:spcBef>
                  <a:spcPct val="50000"/>
                </a:spcBef>
              </a:pPr>
              <a:r>
                <a:rPr lang="en-US" sz="1400" b="0">
                  <a:solidFill>
                    <a:srgbClr val="FF0000"/>
                  </a:solidFill>
                </a:rPr>
                <a:t>RESET</a:t>
              </a:r>
            </a:p>
          </p:txBody>
        </p:sp>
      </p:grpSp>
    </p:spTree>
    <p:extLst>
      <p:ext uri="{BB962C8B-B14F-4D97-AF65-F5344CB8AC3E}">
        <p14:creationId xmlns:p14="http://schemas.microsoft.com/office/powerpoint/2010/main" val="40965533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smtClean="0"/>
              <a:t>Study Fundamental Limits of Dark Count Rates for SWIR &amp; MWIR APDs </a:t>
            </a:r>
          </a:p>
        </p:txBody>
      </p:sp>
      <p:sp>
        <p:nvSpPr>
          <p:cNvPr id="18435" name="Rectangle 3"/>
          <p:cNvSpPr>
            <a:spLocks noGrp="1" noChangeArrowheads="1"/>
          </p:cNvSpPr>
          <p:nvPr>
            <p:ph type="body" sz="quarter" idx="4294967295"/>
          </p:nvPr>
        </p:nvSpPr>
        <p:spPr>
          <a:xfrm>
            <a:off x="908050" y="1600200"/>
            <a:ext cx="8235950" cy="4800600"/>
          </a:xfrm>
          <a:prstGeom prst="rect">
            <a:avLst/>
          </a:prstGeom>
        </p:spPr>
        <p:txBody>
          <a:bodyPr/>
          <a:lstStyle/>
          <a:p>
            <a:pPr eaLnBrk="1" hangingPunct="1">
              <a:lnSpc>
                <a:spcPct val="80000"/>
              </a:lnSpc>
              <a:spcBef>
                <a:spcPct val="35000"/>
              </a:spcBef>
            </a:pPr>
            <a:r>
              <a:rPr lang="en-US" sz="2400" dirty="0" smtClean="0"/>
              <a:t>Objectives:</a:t>
            </a:r>
          </a:p>
          <a:p>
            <a:pPr lvl="1" eaLnBrk="1" hangingPunct="1">
              <a:lnSpc>
                <a:spcPct val="80000"/>
              </a:lnSpc>
              <a:spcBef>
                <a:spcPct val="35000"/>
              </a:spcBef>
            </a:pPr>
            <a:r>
              <a:rPr lang="en-US" sz="2000" dirty="0" smtClean="0"/>
              <a:t>Determine Limiting Sources of Dark Counts (Bulk Dark Current) as a function of Temperature and Gain</a:t>
            </a:r>
          </a:p>
          <a:p>
            <a:pPr lvl="1" eaLnBrk="1" hangingPunct="1">
              <a:lnSpc>
                <a:spcPct val="80000"/>
              </a:lnSpc>
              <a:spcBef>
                <a:spcPct val="35000"/>
              </a:spcBef>
            </a:pPr>
            <a:r>
              <a:rPr lang="en-US" sz="2000" dirty="0" smtClean="0"/>
              <a:t>Parameterize Performance </a:t>
            </a:r>
            <a:r>
              <a:rPr lang="en-US" sz="2000" dirty="0" err="1" smtClean="0"/>
              <a:t>vs</a:t>
            </a:r>
            <a:r>
              <a:rPr lang="en-US" sz="2000" dirty="0" smtClean="0"/>
              <a:t> Major Dark Current </a:t>
            </a:r>
            <a:r>
              <a:rPr lang="en-US" sz="2000" dirty="0" err="1" smtClean="0"/>
              <a:t>Contributers</a:t>
            </a:r>
            <a:r>
              <a:rPr lang="en-US" sz="2000" dirty="0" smtClean="0"/>
              <a:t> for example Trap Assisted Tunneling </a:t>
            </a:r>
          </a:p>
          <a:p>
            <a:pPr lvl="1" eaLnBrk="1" hangingPunct="1">
              <a:lnSpc>
                <a:spcPct val="80000"/>
              </a:lnSpc>
              <a:spcBef>
                <a:spcPct val="35000"/>
              </a:spcBef>
            </a:pPr>
            <a:r>
              <a:rPr lang="en-US" sz="2000" dirty="0" smtClean="0"/>
              <a:t>Guide Improvements in Design, and Wavelength Selection</a:t>
            </a:r>
          </a:p>
          <a:p>
            <a:pPr eaLnBrk="1" hangingPunct="1">
              <a:lnSpc>
                <a:spcPct val="80000"/>
              </a:lnSpc>
              <a:spcBef>
                <a:spcPct val="35000"/>
              </a:spcBef>
            </a:pPr>
            <a:r>
              <a:rPr lang="en-US" sz="2400" dirty="0" smtClean="0"/>
              <a:t>Application:</a:t>
            </a:r>
          </a:p>
          <a:p>
            <a:pPr lvl="1" eaLnBrk="1" hangingPunct="1">
              <a:lnSpc>
                <a:spcPct val="80000"/>
              </a:lnSpc>
              <a:spcBef>
                <a:spcPct val="35000"/>
              </a:spcBef>
            </a:pPr>
            <a:r>
              <a:rPr lang="en-US" sz="1800" dirty="0" smtClean="0"/>
              <a:t>Next Generation of Photon Counting Imagers</a:t>
            </a:r>
          </a:p>
          <a:p>
            <a:pPr lvl="2" eaLnBrk="1" hangingPunct="1">
              <a:lnSpc>
                <a:spcPct val="80000"/>
              </a:lnSpc>
              <a:spcBef>
                <a:spcPct val="35000"/>
              </a:spcBef>
            </a:pPr>
            <a:r>
              <a:rPr lang="en-US" sz="1600" dirty="0" smtClean="0"/>
              <a:t>Long Range Surveillance</a:t>
            </a:r>
          </a:p>
          <a:p>
            <a:pPr lvl="2" eaLnBrk="1" hangingPunct="1">
              <a:lnSpc>
                <a:spcPct val="80000"/>
              </a:lnSpc>
              <a:spcBef>
                <a:spcPct val="35000"/>
              </a:spcBef>
            </a:pPr>
            <a:r>
              <a:rPr lang="en-US" sz="1600" dirty="0" smtClean="0"/>
              <a:t>Astronomy</a:t>
            </a:r>
          </a:p>
          <a:p>
            <a:pPr lvl="1" eaLnBrk="1" hangingPunct="1">
              <a:lnSpc>
                <a:spcPct val="80000"/>
              </a:lnSpc>
              <a:spcBef>
                <a:spcPct val="35000"/>
              </a:spcBef>
            </a:pPr>
            <a:r>
              <a:rPr lang="en-US" sz="1800" dirty="0" smtClean="0"/>
              <a:t>Goal to Achieve DCR ~ 1/sec or less</a:t>
            </a:r>
          </a:p>
        </p:txBody>
      </p:sp>
    </p:spTree>
    <p:extLst>
      <p:ext uri="{BB962C8B-B14F-4D97-AF65-F5344CB8AC3E}">
        <p14:creationId xmlns:p14="http://schemas.microsoft.com/office/powerpoint/2010/main" val="17322830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prstGeom prst="rect">
            <a:avLst/>
          </a:prstGeom>
        </p:spPr>
        <p:txBody>
          <a:bodyPr/>
          <a:lstStyle/>
          <a:p>
            <a:pPr eaLnBrk="1" hangingPunct="1"/>
            <a:r>
              <a:rPr lang="en-US" sz="2800" smtClean="0"/>
              <a:t>Method of Analysis</a:t>
            </a:r>
          </a:p>
        </p:txBody>
      </p:sp>
      <p:sp>
        <p:nvSpPr>
          <p:cNvPr id="19459" name="Content Placeholder 2"/>
          <p:cNvSpPr>
            <a:spLocks noGrp="1"/>
          </p:cNvSpPr>
          <p:nvPr>
            <p:ph idx="4294967295"/>
          </p:nvPr>
        </p:nvSpPr>
        <p:spPr>
          <a:xfrm>
            <a:off x="0" y="1646238"/>
            <a:ext cx="5219700" cy="4525962"/>
          </a:xfrm>
          <a:prstGeom prst="rect">
            <a:avLst/>
          </a:prstGeom>
        </p:spPr>
        <p:txBody>
          <a:bodyPr/>
          <a:lstStyle/>
          <a:p>
            <a:pPr eaLnBrk="1" hangingPunct="1"/>
            <a:r>
              <a:rPr lang="en-US" sz="2000" smtClean="0"/>
              <a:t>Detailed Analytic Model Includes </a:t>
            </a:r>
          </a:p>
          <a:p>
            <a:pPr lvl="1" eaLnBrk="1" hangingPunct="1"/>
            <a:r>
              <a:rPr lang="en-US" sz="1800" smtClean="0"/>
              <a:t>diffusion, </a:t>
            </a:r>
          </a:p>
          <a:p>
            <a:pPr lvl="1" eaLnBrk="1" hangingPunct="1"/>
            <a:r>
              <a:rPr lang="en-US" sz="1800" smtClean="0"/>
              <a:t>generation/recombination, </a:t>
            </a:r>
          </a:p>
          <a:p>
            <a:pPr lvl="1" eaLnBrk="1" hangingPunct="1"/>
            <a:r>
              <a:rPr lang="en-US" sz="1800" smtClean="0"/>
              <a:t>trap-assisted-tunneling, </a:t>
            </a:r>
          </a:p>
          <a:p>
            <a:pPr lvl="1" eaLnBrk="1" hangingPunct="1"/>
            <a:r>
              <a:rPr lang="en-US" sz="1800" smtClean="0"/>
              <a:t>band-band tunneling</a:t>
            </a:r>
          </a:p>
          <a:p>
            <a:pPr lvl="1" eaLnBrk="1" hangingPunct="1"/>
            <a:r>
              <a:rPr lang="en-US" sz="1800" smtClean="0"/>
              <a:t>Impact ionization</a:t>
            </a:r>
          </a:p>
          <a:p>
            <a:pPr lvl="1" eaLnBrk="1" hangingPunct="1"/>
            <a:r>
              <a:rPr lang="en-US" sz="1800" smtClean="0"/>
              <a:t>Gain is included via calculation of ionization coefficients</a:t>
            </a:r>
          </a:p>
          <a:p>
            <a:pPr eaLnBrk="1" hangingPunct="1"/>
            <a:r>
              <a:rPr lang="en-US" sz="2000" smtClean="0"/>
              <a:t>Measurements compared to model.</a:t>
            </a:r>
          </a:p>
          <a:p>
            <a:pPr lvl="1" eaLnBrk="1" hangingPunct="1"/>
            <a:r>
              <a:rPr lang="en-US" sz="1800" smtClean="0"/>
              <a:t>Agrees well with measured data vs voltage and temperature.</a:t>
            </a:r>
          </a:p>
        </p:txBody>
      </p:sp>
      <p:pic>
        <p:nvPicPr>
          <p:cNvPr id="19460" name="Picture 2"/>
          <p:cNvPicPr>
            <a:picLocks noChangeAspect="1" noChangeArrowheads="1"/>
          </p:cNvPicPr>
          <p:nvPr/>
        </p:nvPicPr>
        <p:blipFill>
          <a:blip r:embed="rId3" cstate="print"/>
          <a:srcRect/>
          <a:stretch>
            <a:fillRect/>
          </a:stretch>
        </p:blipFill>
        <p:spPr bwMode="auto">
          <a:xfrm>
            <a:off x="4953000" y="1143000"/>
            <a:ext cx="3848100" cy="2657475"/>
          </a:xfrm>
          <a:prstGeom prst="rect">
            <a:avLst/>
          </a:prstGeom>
          <a:noFill/>
          <a:ln w="9525">
            <a:noFill/>
            <a:miter lim="800000"/>
            <a:headEnd/>
            <a:tailEnd/>
          </a:ln>
        </p:spPr>
      </p:pic>
      <p:sp>
        <p:nvSpPr>
          <p:cNvPr id="19461" name="Text Box 5"/>
          <p:cNvSpPr txBox="1">
            <a:spLocks noChangeArrowheads="1"/>
          </p:cNvSpPr>
          <p:nvPr/>
        </p:nvSpPr>
        <p:spPr bwMode="auto">
          <a:xfrm>
            <a:off x="5029200" y="914400"/>
            <a:ext cx="3810000" cy="581025"/>
          </a:xfrm>
          <a:prstGeom prst="rect">
            <a:avLst/>
          </a:prstGeom>
          <a:noFill/>
          <a:ln w="9525">
            <a:noFill/>
            <a:miter lim="800000"/>
            <a:headEnd/>
            <a:tailEnd/>
          </a:ln>
        </p:spPr>
        <p:txBody>
          <a:bodyPr>
            <a:spAutoFit/>
          </a:bodyPr>
          <a:lstStyle/>
          <a:p>
            <a:pPr algn="ctr">
              <a:spcBef>
                <a:spcPct val="50000"/>
              </a:spcBef>
            </a:pPr>
            <a:r>
              <a:rPr lang="en-US" sz="1600"/>
              <a:t>SWIR APD Gain vs Bias              Measured &amp; Modeled (80K &amp; 120K)</a:t>
            </a:r>
          </a:p>
        </p:txBody>
      </p:sp>
      <p:pic>
        <p:nvPicPr>
          <p:cNvPr id="19462" name="Picture 6"/>
          <p:cNvPicPr>
            <a:picLocks noChangeAspect="1" noChangeArrowheads="1"/>
          </p:cNvPicPr>
          <p:nvPr/>
        </p:nvPicPr>
        <p:blipFill>
          <a:blip r:embed="rId4" cstate="print"/>
          <a:srcRect/>
          <a:stretch>
            <a:fillRect/>
          </a:stretch>
        </p:blipFill>
        <p:spPr bwMode="auto">
          <a:xfrm>
            <a:off x="5334000" y="4127500"/>
            <a:ext cx="3352800" cy="2197100"/>
          </a:xfrm>
          <a:prstGeom prst="rect">
            <a:avLst/>
          </a:prstGeom>
          <a:noFill/>
          <a:ln w="9525">
            <a:noFill/>
            <a:miter lim="800000"/>
            <a:headEnd/>
            <a:tailEnd/>
          </a:ln>
        </p:spPr>
      </p:pic>
      <p:sp>
        <p:nvSpPr>
          <p:cNvPr id="19463" name="Text Box 7"/>
          <p:cNvSpPr txBox="1">
            <a:spLocks noChangeArrowheads="1"/>
          </p:cNvSpPr>
          <p:nvPr/>
        </p:nvSpPr>
        <p:spPr bwMode="auto">
          <a:xfrm>
            <a:off x="5410200" y="3609975"/>
            <a:ext cx="3124200" cy="581025"/>
          </a:xfrm>
          <a:prstGeom prst="rect">
            <a:avLst/>
          </a:prstGeom>
          <a:noFill/>
          <a:ln w="9525">
            <a:noFill/>
            <a:miter lim="800000"/>
            <a:headEnd/>
            <a:tailEnd/>
          </a:ln>
        </p:spPr>
        <p:txBody>
          <a:bodyPr>
            <a:spAutoFit/>
          </a:bodyPr>
          <a:lstStyle/>
          <a:p>
            <a:pPr algn="ctr">
              <a:spcBef>
                <a:spcPct val="50000"/>
              </a:spcBef>
            </a:pPr>
            <a:r>
              <a:rPr lang="en-US" sz="1600"/>
              <a:t>MWIR APD Gain vs Bias Measured &amp; Modeled (80K)</a:t>
            </a:r>
          </a:p>
        </p:txBody>
      </p:sp>
    </p:spTree>
    <p:extLst>
      <p:ext uri="{BB962C8B-B14F-4D97-AF65-F5344CB8AC3E}">
        <p14:creationId xmlns:p14="http://schemas.microsoft.com/office/powerpoint/2010/main" val="10196126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46151&quot;&gt;&lt;property id=&quot;20148&quot; value=&quot;5&quot;/&gt;&lt;property id=&quot;20300&quot; value=&quot;Slide 54 - &amp;quot;Zero Noise Detector Specifications&amp;quot;&quot;/&gt;&lt;property id=&quot;20307&quot; value=&quot;335&quot;/&gt;&lt;/object&gt;&lt;object type=&quot;3&quot; unique_id=&quot;46152&quot;&gt;&lt;property id=&quot;20148&quot; value=&quot;5&quot;/&gt;&lt;property id=&quot;20300&quot; value=&quot;Slide 55 - &amp;quot;Zero Noise Detector Specifications&amp;quot;&quot;/&gt;&lt;property id=&quot;20307&quot; value=&quot;336&quot;/&gt;&lt;/object&gt;&lt;object type=&quot;3&quot; unique_id=&quot;46156&quot;&gt;&lt;property id=&quot;20148&quot; value=&quot;5&quot;/&gt;&lt;property id=&quot;20300&quot; value=&quot;Slide 53 - &amp;quot;Zero Noise Detector Project Goals&amp;quot;&quot;/&gt;&lt;property id=&quot;20307&quot; value=&quot;340&quot;/&gt;&lt;/object&gt;&lt;object type=&quot;3&quot; unique_id=&quot;52478&quot;&gt;&lt;property id=&quot;20148&quot; value=&quot;5&quot;/&gt;&lt;property id=&quot;20300&quot; value=&quot;Slide 16 - &amp;quot;Enter Photon-Counting Detectors&amp;quot;&quot;/&gt;&lt;property id=&quot;20307&quot; value=&quot;463&quot;/&gt;&lt;/object&gt;&lt;object type=&quot;3&quot; unique_id=&quot;52670&quot;&gt;&lt;property id=&quot;20148&quot; value=&quot;5&quot;/&gt;&lt;property id=&quot;20300&quot; value=&quot;Slide 56 - &amp;quot;Zero Noise Detector Project Status&amp;quot;&quot;/&gt;&lt;property id=&quot;20307&quot; value=&quot;465&quot;/&gt;&lt;/object&gt;&lt;object type=&quot;3&quot; unique_id=&quot;52903&quot;&gt;&lt;property id=&quot;20148&quot; value=&quot;5&quot;/&gt;&lt;property id=&quot;20300&quot; value=&quot;Slide 20 - &amp;quot;Finding an “Earth”&amp;quot;&quot;/&gt;&lt;property id=&quot;20307&quot; value=&quot;467&quot;/&gt;&lt;/object&gt;&lt;object type=&quot;3&quot; unique_id=&quot;53969&quot;&gt;&lt;property id=&quot;20148&quot; value=&quot;5&quot;/&gt;&lt;property id=&quot;20300&quot; value=&quot;Slide 60&quot;/&gt;&lt;property id=&quot;20307&quot; value=&quot;471&quot;/&gt;&lt;/object&gt;&lt;object type=&quot;3&quot; unique_id=&quot;55146&quot;&gt;&lt;property id=&quot;20148&quot; value=&quot;5&quot;/&gt;&lt;property id=&quot;20300&quot; value=&quot;Slide 6 - &amp;quot;Detector Properties and SNR&amp;quot;&quot;/&gt;&lt;property id=&quot;20307&quot; value=&quot;479&quot;/&gt;&lt;/object&gt;&lt;object type=&quot;3&quot; unique_id=&quot;55157&quot;&gt;&lt;property id=&quot;20148&quot; value=&quot;5&quot;/&gt;&lt;property id=&quot;20300&quot; value=&quot;Slide 19 - &amp;quot;Aperture vs. Read Noise&amp;quot;&quot;/&gt;&lt;property id=&quot;20307&quot; value=&quot;490&quot;/&gt;&lt;/object&gt;&lt;object type=&quot;3&quot; unique_id=&quot;55161&quot;&gt;&lt;property id=&quot;20148&quot; value=&quot;5&quot;/&gt;&lt;property id=&quot;20300&quot; value=&quot;Slide 48&quot;/&gt;&lt;property id=&quot;20307&quot; value=&quot;499&quot;/&gt;&lt;/object&gt;&lt;object type=&quot;3&quot; unique_id=&quot;55162&quot;&gt;&lt;property id=&quot;20148&quot; value=&quot;5&quot;/&gt;&lt;property id=&quot;20300&quot; value=&quot;Slide 58&quot;/&gt;&lt;property id=&quot;20307&quot; value=&quot;497&quot;/&gt;&lt;/object&gt;&lt;object type=&quot;3&quot; unique_id=&quot;56752&quot;&gt;&lt;property id=&quot;20148&quot; value=&quot;5&quot;/&gt;&lt;property id=&quot;20300&quot; value=&quot;Slide 61&quot;/&gt;&lt;property id=&quot;20307&quot; value=&quot;503&quot;/&gt;&lt;/object&gt;&lt;object type=&quot;3&quot; unique_id=&quot;56753&quot;&gt;&lt;property id=&quot;20148&quot; value=&quot;5&quot;/&gt;&lt;property id=&quot;20300&quot; value=&quot;Slide 62 - &amp;quot;Future Directions&amp;quot;&quot;/&gt;&lt;property id=&quot;20307&quot; value=&quot;504&quot;/&gt;&lt;/object&gt;&lt;object type=&quot;3&quot; unique_id=&quot;57042&quot;&gt;&lt;property id=&quot;20148&quot; value=&quot;5&quot;/&gt;&lt;property id=&quot;20300&quot; value=&quot;Slide 49 - &amp;quot;Introduction to Photon-Counting Detectors&amp;quot;&quot;/&gt;&lt;property id=&quot;20307&quot; value=&quot;506&quot;/&gt;&lt;/object&gt;&lt;object type=&quot;3&quot; unique_id=&quot;57043&quot;&gt;&lt;property id=&quot;20148&quot; value=&quot;5&quot;/&gt;&lt;property id=&quot;20300&quot; value=&quot;Slide 59 - &amp;quot;Introduction to LIDAR&amp;quot;&quot;/&gt;&lt;property id=&quot;20307&quot; value=&quot;505&quot;/&gt;&lt;/object&gt;&lt;object type=&quot;3&quot; unique_id=&quot;57276&quot;&gt;&lt;property id=&quot;20148&quot; value=&quot;5&quot;/&gt;&lt;property id=&quot;20300&quot; value=&quot;Slide 65 - &amp;quot;Facilities for Data Collection&amp;quot;&quot;/&gt;&lt;property id=&quot;20307&quot; value=&quot;508&quot;/&gt;&lt;/object&gt;&lt;object type=&quot;3&quot; unique_id=&quot;58548&quot;&gt;&lt;property id=&quot;20148&quot; value=&quot;5&quot;/&gt;&lt;property id=&quot;20300&quot; value=&quot;Slide 52 - &amp;quot;Zero Noise Detector Project&amp;quot;&quot;/&gt;&lt;property id=&quot;20307&quot; value=&quot;515&quot;/&gt;&lt;/object&gt;&lt;object type=&quot;3&quot; unique_id=&quot;58855&quot;&gt;&lt;property id=&quot;20148&quot; value=&quot;5&quot;/&gt;&lt;property id=&quot;20300&quot; value=&quot;Slide 64&quot;/&gt;&lt;property id=&quot;20307&quot; value=&quot;516&quot;/&gt;&lt;/object&gt;&lt;object type=&quot;3&quot; unique_id=&quot;58856&quot;&gt;&lt;property id=&quot;20148&quot; value=&quot;5&quot;/&gt;&lt;property id=&quot;20300&quot; value=&quot;Slide 66 - &amp;quot;RIDL Facility: Clean/ESD Systems&amp;quot;&quot;/&gt;&lt;property id=&quot;20307&quot; value=&quot;517&quot;/&gt;&lt;/object&gt;&lt;object type=&quot;3&quot; unique_id=&quot;58857&quot;&gt;&lt;property id=&quot;20148&quot; value=&quot;5&quot;/&gt;&lt;property id=&quot;20300&quot; value=&quot;Slide 67 - &amp;quot;RIDL Facility: Probe Station&amp;quot;&quot;/&gt;&lt;property id=&quot;20307&quot; value=&quot;518&quot;/&gt;&lt;/object&gt;&lt;object type=&quot;3&quot; unique_id=&quot;58858&quot;&gt;&lt;property id=&quot;20148&quot; value=&quot;5&quot;/&gt;&lt;property id=&quot;20300&quot; value=&quot;Slide 68 - &amp;quot;RIDL Personnel&amp;quot;&quot;/&gt;&lt;property id=&quot;20307&quot; value=&quot;519&quot;/&gt;&lt;/object&gt;&lt;object type=&quot;3&quot; unique_id=&quot;60310&quot;&gt;&lt;property id=&quot;20148&quot; value=&quot;5&quot;/&gt;&lt;property id=&quot;20300&quot; value=&quot;Slide 50 - &amp;quot;Operation of Avalanche Diode&amp;quot;&quot;/&gt;&lt;property id=&quot;20307&quot; value=&quot;522&quot;/&gt;&lt;/object&gt;&lt;object type=&quot;3&quot; unique_id=&quot;60312&quot;&gt;&lt;property id=&quot;20148&quot; value=&quot;5&quot;/&gt;&lt;property id=&quot;20300&quot; value=&quot;Slide 51 - &amp;quot;Performance Parameters&amp;quot;&quot;/&gt;&lt;property id=&quot;20307&quot; value=&quot;524&quot;/&gt;&lt;/object&gt;&lt;object type=&quot;3&quot; unique_id=&quot;62446&quot;&gt;&lt;property id=&quot;20148&quot; value=&quot;5&quot;/&gt;&lt;property id=&quot;20300&quot; value=&quot;Slide 45 - &amp;quot;Strawman System Simulation&amp;quot;&quot;/&gt;&lt;property id=&quot;20307&quot; value=&quot;551&quot;/&gt;&lt;/object&gt;&lt;object type=&quot;3&quot; unique_id=&quot;62447&quot;&gt;&lt;property id=&quot;20148&quot; value=&quot;5&quot;/&gt;&lt;property id=&quot;20300&quot; value=&quot;Slide 44 - &amp;quot;Read Noise and SNR&amp;quot;&quot;/&gt;&lt;property id=&quot;20307&quot; value=&quot;552&quot;/&gt;&lt;/object&gt;&lt;object type=&quot;3&quot; unique_id=&quot;65731&quot;&gt;&lt;property id=&quot;20148&quot; value=&quot;5&quot;/&gt;&lt;property id=&quot;20300&quot; value=&quot;Slide 1&quot;/&gt;&lt;property id=&quot;20307&quot; value=&quot;559&quot;/&gt;&lt;/object&gt;&lt;object type=&quot;3&quot; unique_id=&quot;65733&quot;&gt;&lt;property id=&quot;20148&quot; value=&quot;5&quot;/&gt;&lt;property id=&quot;20300&quot; value=&quot;Slide 4&quot;/&gt;&lt;property id=&quot;20307&quot; value=&quot;561&quot;/&gt;&lt;/object&gt;&lt;object type=&quot;3&quot; unique_id=&quot;66233&quot;&gt;&lt;property id=&quot;20148&quot; value=&quot;5&quot;/&gt;&lt;property id=&quot;20300&quot; value=&quot;Slide 2 - &amp;quot;Outline&amp;quot;&quot;/&gt;&lt;property id=&quot;20307&quot; value=&quot;562&quot;/&gt;&lt;/object&gt;&lt;object type=&quot;3&quot; unique_id=&quot;66671&quot;&gt;&lt;property id=&quot;20148&quot; value=&quot;5&quot;/&gt;&lt;property id=&quot;20300&quot; value=&quot;Slide 46 - &amp;quot;Low SNR and Target Recognition&amp;quot;&quot;/&gt;&lt;property id=&quot;20307&quot; value=&quot;564&quot;/&gt;&lt;/object&gt;&lt;object type=&quot;3&quot; unique_id=&quot;66928&quot;&gt;&lt;property id=&quot;20148&quot; value=&quot;5&quot;/&gt;&lt;property id=&quot;20300&quot; value=&quot;Slide 47 - &amp;quot;Read Noise and Target Recognition&amp;quot;&quot;/&gt;&lt;property id=&quot;20307&quot; value=&quot;565&quot;/&gt;&lt;/object&gt;&lt;object type=&quot;3&quot; unique_id=&quot;67124&quot;&gt;&lt;property id=&quot;20148&quot; value=&quot;5&quot;/&gt;&lt;property id=&quot;20300&quot; value=&quot;Slide 17&quot;/&gt;&lt;property id=&quot;20307&quot; value=&quot;566&quot;/&gt;&lt;/object&gt;&lt;object type=&quot;3&quot; unique_id=&quot;67125&quot;&gt;&lt;property id=&quot;20148&quot; value=&quot;5&quot;/&gt;&lt;property id=&quot;20300&quot; value=&quot;Slide 23&quot;/&gt;&lt;property id=&quot;20307&quot; value=&quot;567&quot;/&gt;&lt;/object&gt;&lt;object type=&quot;3&quot; unique_id=&quot;67126&quot;&gt;&lt;property id=&quot;20148&quot; value=&quot;5&quot;/&gt;&lt;property id=&quot;20300&quot; value=&quot;Slide 43&quot;/&gt;&lt;property id=&quot;20307&quot; value=&quot;568&quot;/&gt;&lt;/object&gt;&lt;object type=&quot;3&quot; unique_id=&quot;68419&quot;&gt;&lt;property id=&quot;20148&quot; value=&quot;5&quot;/&gt;&lt;property id=&quot;20300&quot; value=&quot;Slide 7 - &amp;quot;Quantum-Limited Imaging Detectors&amp;quot;&quot;/&gt;&lt;property id=&quot;20307&quot; value=&quot;576&quot;/&gt;&lt;/object&gt;&lt;object type=&quot;3&quot; unique_id=&quot;68421&quot;&gt;&lt;property id=&quot;20148&quot; value=&quot;5&quot;/&gt;&lt;property id=&quot;20300&quot; value=&quot;Slide 5 - &amp;quot;This is Why Detectors are Important&amp;quot;&quot;/&gt;&lt;property id=&quot;20307&quot; value=&quot;578&quot;/&gt;&lt;/object&gt;&lt;object type=&quot;3&quot; unique_id=&quot;68422&quot;&gt;&lt;property id=&quot;20148&quot; value=&quot;5&quot;/&gt;&lt;property id=&quot;20300&quot; value=&quot;Slide 10 - &amp;quot;Make Discoveries: Galactic Center&amp;quot;&quot;/&gt;&lt;property id=&quot;20307&quot; value=&quot;570&quot;/&gt;&lt;/object&gt;&lt;object type=&quot;3&quot; unique_id=&quot;68423&quot;&gt;&lt;property id=&quot;20148&quot; value=&quot;5&quot;/&gt;&lt;property id=&quot;20300&quot; value=&quot;Slide 11 - &amp;quot;”Imaging” Detectors for non-imaging Applications: Spectroscopy&amp;quot;&quot;/&gt;&lt;property id=&quot;20307&quot; value=&quot;571&quot;/&gt;&lt;/object&gt;&lt;object type=&quot;3&quot; unique_id=&quot;68424&quot;&gt;&lt;property id=&quot;20148&quot; value=&quot;5&quot;/&gt;&lt;property id=&quot;20300&quot; value=&quot;Slide 12 - &amp;quot;Cure People&amp;quot;&quot;/&gt;&lt;property id=&quot;20307&quot; value=&quot;572&quot;/&gt;&lt;/object&gt;&lt;object type=&quot;3&quot; unique_id=&quot;68425&quot;&gt;&lt;property id=&quot;20148&quot; value=&quot;5&quot;/&gt;&lt;property id=&quot;20300&quot; value=&quot;Slide 13 - &amp;quot;Identify Threats&amp;quot;&quot;/&gt;&lt;property id=&quot;20307&quot; value=&quot;573&quot;/&gt;&lt;/object&gt;&lt;object type=&quot;3&quot; unique_id=&quot;68426&quot;&gt;&lt;property id=&quot;20148&quot; value=&quot;5&quot;/&gt;&lt;property id=&quot;20300&quot; value=&quot;Slide 14 - &amp;quot;Reduce Conflict&amp;quot;&quot;/&gt;&lt;property id=&quot;20307&quot; value=&quot;574&quot;/&gt;&lt;/object&gt;&lt;object type=&quot;3&quot; unique_id=&quot;68427&quot;&gt;&lt;property id=&quot;20148&quot; value=&quot;5&quot;/&gt;&lt;property id=&quot;20300&quot; value=&quot;Slide 15 - &amp;quot;Manage Resources&amp;quot;&quot;/&gt;&lt;property id=&quot;20307&quot; value=&quot;575&quot;/&gt;&lt;/object&gt;&lt;object type=&quot;3&quot; unique_id=&quot;68428&quot;&gt;&lt;property id=&quot;20148&quot; value=&quot;5&quot;/&gt;&lt;property id=&quot;20300&quot; value=&quot;Slide 18 - &amp;quot;Read Noise&amp;quot;&quot;/&gt;&lt;property id=&quot;20307&quot; value=&quot;577&quot;/&gt;&lt;/object&gt;&lt;object type=&quot;3&quot; unique_id=&quot;68429&quot;&gt;&lt;property id=&quot;20148&quot; value=&quot;5&quot;/&gt;&lt;property id=&quot;20300&quot; value=&quot;Slide 22 - &amp;quot;Hunt for Dark Energy&amp;quot;&quot;/&gt;&lt;property id=&quot;20307&quot; value=&quot;569&quot;/&gt;&lt;/object&gt;&lt;object type=&quot;3&quot; unique_id=&quot;68821&quot;&gt;&lt;property id=&quot;20148&quot; value=&quot;5&quot;/&gt;&lt;property id=&quot;20300&quot; value=&quot;Slide 24 - &amp;quot;Biophotonics&amp;quot;&quot;/&gt;&lt;property id=&quot;20307&quot; value=&quot;580&quot;/&gt;&lt;/object&gt;&lt;object type=&quot;3&quot; unique_id=&quot;69059&quot;&gt;&lt;property id=&quot;20148&quot; value=&quot;5&quot;/&gt;&lt;property id=&quot;20300&quot; value=&quot;Slide 37 - &amp;quot;Breast Cancer Detection&amp;quot;&quot;/&gt;&lt;property id=&quot;20307&quot; value=&quot;581&quot;/&gt;&lt;/object&gt;&lt;object type=&quot;3&quot; unique_id=&quot;69300&quot;&gt;&lt;property id=&quot;20148&quot; value=&quot;5&quot;/&gt;&lt;property id=&quot;20300&quot; value=&quot;Slide 29 - &amp;quot;Diffuse Optical Imaging (Phantom)&amp;quot;&quot;/&gt;&lt;property id=&quot;20307&quot; value=&quot;582&quot;/&gt;&lt;/object&gt;&lt;object type=&quot;3&quot; unique_id=&quot;69625&quot;&gt;&lt;property id=&quot;20148&quot; value=&quot;5&quot;/&gt;&lt;property id=&quot;20300&quot; value=&quot;Slide 35 - &amp;quot;Cognitive Functioning&amp;quot;&quot;/&gt;&lt;property id=&quot;20307&quot; value=&quot;583&quot;/&gt;&lt;/object&gt;&lt;object type=&quot;3&quot; unique_id=&quot;72578&quot;&gt;&lt;property id=&quot;20148&quot; value=&quot;5&quot;/&gt;&lt;property id=&quot;20300&quot; value=&quot;Slide 38 - &amp;quot;Parallel Plate Breast Scanner&amp;quot;&quot;/&gt;&lt;property id=&quot;20307&quot; value=&quot;584&quot;/&gt;&lt;/object&gt;&lt;object type=&quot;3&quot; unique_id=&quot;72584&quot;&gt;&lt;property id=&quot;20148&quot; value=&quot;5&quot;/&gt;&lt;property id=&quot;20300&quot; value=&quot;Slide 26 - &amp;quot;Ballistic Photons&amp;quot;&quot;/&gt;&lt;property id=&quot;20307&quot; value=&quot;590&quot;/&gt;&lt;/object&gt;&lt;object type=&quot;3&quot; unique_id=&quot;72585&quot;&gt;&lt;property id=&quot;20148&quot; value=&quot;5&quot;/&gt;&lt;property id=&quot;20300&quot; value=&quot;Slide 27 - &amp;quot;Scattered Photons&amp;quot;&quot;/&gt;&lt;property id=&quot;20307&quot; value=&quot;591&quot;/&gt;&lt;/object&gt;&lt;object type=&quot;3&quot; unique_id=&quot;72586&quot;&gt;&lt;property id=&quot;20148&quot; value=&quot;5&quot;/&gt;&lt;property id=&quot;20300&quot; value=&quot;Slide 28 - &amp;quot;Diffuse Photon Propagation&amp;quot;&quot;/&gt;&lt;property id=&quot;20307&quot; value=&quot;592&quot;/&gt;&lt;/object&gt;&lt;object type=&quot;3&quot; unique_id=&quot;72587&quot;&gt;&lt;property id=&quot;20148&quot; value=&quot;5&quot;/&gt;&lt;property id=&quot;20300&quot; value=&quot;Slide 30 - &amp;quot;Spectroscopy in Biological Tissue&amp;quot;&quot;/&gt;&lt;property id=&quot;20307&quot; value=&quot;593&quot;/&gt;&lt;/object&gt;&lt;object type=&quot;3&quot; unique_id=&quot;72588&quot;&gt;&lt;property id=&quot;20148&quot; value=&quot;5&quot;/&gt;&lt;property id=&quot;20300&quot; value=&quot;Slide 31 - &amp;quot;Important Near-IR Absorbers&amp;quot;&quot;/&gt;&lt;property id=&quot;20307&quot; value=&quot;594&quot;/&gt;&lt;/object&gt;&lt;object type=&quot;3&quot; unique_id=&quot;72589&quot;&gt;&lt;property id=&quot;20148&quot; value=&quot;5&quot;/&gt;&lt;property id=&quot;20300&quot; value=&quot;Slide 36 - &amp;quot;Cerebral Blood Monitoring&amp;quot;&quot;/&gt;&lt;property id=&quot;20307&quot; value=&quot;595&quot;/&gt;&lt;/object&gt;&lt;object type=&quot;3&quot; unique_id=&quot;72590&quot;&gt;&lt;property id=&quot;20148&quot; value=&quot;5&quot;/&gt;&lt;property id=&quot;20300&quot; value=&quot;Slide 32 - &amp;quot;What is He Thinking?&amp;quot;&quot;/&gt;&lt;property id=&quot;20307&quot; value=&quot;596&quot;/&gt;&lt;/object&gt;&lt;object type=&quot;3&quot; unique_id=&quot;72591&quot;&gt;&lt;property id=&quot;20148&quot; value=&quot;5&quot;/&gt;&lt;property id=&quot;20300&quot; value=&quot;Slide 33 - &amp;quot;Response to Visual Stimulation&amp;quot;&quot;/&gt;&lt;property id=&quot;20307&quot; value=&quot;597&quot;/&gt;&lt;/object&gt;&lt;object type=&quot;3&quot; unique_id=&quot;72592&quot;&gt;&lt;property id=&quot;20148&quot; value=&quot;5&quot;/&gt;&lt;property id=&quot;20300&quot; value=&quot;Slide 34 - &amp;quot;Brain Monitoring System Layout&amp;quot;&quot;/&gt;&lt;property id=&quot;20307&quot; value=&quot;598&quot;/&gt;&lt;/object&gt;&lt;object type=&quot;3&quot; unique_id=&quot;72593&quot;&gt;&lt;property id=&quot;20148&quot; value=&quot;5&quot;/&gt;&lt;property id=&quot;20300&quot; value=&quot;Slide 39 - &amp;quot;Typical Detector&amp;quot;&quot;/&gt;&lt;property id=&quot;20307&quot; value=&quot;599&quot;/&gt;&lt;/object&gt;&lt;object type=&quot;3&quot; unique_id=&quot;72594&quot;&gt;&lt;property id=&quot;20148&quot; value=&quot;5&quot;/&gt;&lt;property id=&quot;20300&quot; value=&quot;Slide 41 - &amp;quot;Time-resolved Measurements&amp;quot;&quot;/&gt;&lt;property id=&quot;20307&quot; value=&quot;600&quot;/&gt;&lt;/object&gt;&lt;object type=&quot;3&quot; unique_id=&quot;72596&quot;&gt;&lt;property id=&quot;20148&quot; value=&quot;5&quot;/&gt;&lt;property id=&quot;20300&quot; value=&quot;Slide 42 - &amp;quot;Hand-Held Optical Breast Scanner&amp;quot;&quot;/&gt;&lt;property id=&quot;20307&quot; value=&quot;602&quot;/&gt;&lt;/object&gt;&lt;object type=&quot;3&quot; unique_id=&quot;72598&quot;&gt;&lt;property id=&quot;20148&quot; value=&quot;5&quot;/&gt;&lt;property id=&quot;20300&quot; value=&quot;Slide 40 - &amp;quot;Optical Multiplexing Hardware&amp;quot;&quot;/&gt;&lt;property id=&quot;20307&quot; value=&quot;604&quot;/&gt;&lt;/object&gt;&lt;object type=&quot;3&quot; unique_id=&quot;74004&quot;&gt;&lt;property id=&quot;20148&quot; value=&quot;5&quot;/&gt;&lt;property id=&quot;20300&quot; value=&quot;Slide 63 - &amp;quot;Biomedical Experiments Sensor Testbed&amp;quot;&quot;/&gt;&lt;property id=&quot;20307&quot; value=&quot;618&quot;/&gt;&lt;/object&gt;&lt;object type=&quot;3&quot; unique_id=&quot;75475&quot;&gt;&lt;property id=&quot;20148&quot; value=&quot;5&quot;/&gt;&lt;property id=&quot;20300&quot; value=&quot;Slide 21 - &amp;quot;Very Low Light Level - ExoPlanet Imaging&amp;quot;&quot;/&gt;&lt;property id=&quot;20307&quot; value=&quot;619&quot;/&gt;&lt;/object&gt;&lt;object type=&quot;3&quot; unique_id=&quot;75941&quot;&gt;&lt;property id=&quot;20148&quot; value=&quot;5&quot;/&gt;&lt;property id=&quot;20300&quot; value=&quot;Slide 8 - &amp;quot;Where is the Center of the Galaxy?&amp;quot;&quot;/&gt;&lt;property id=&quot;20307&quot; value=&quot;621&quot;/&gt;&lt;/object&gt;&lt;object type=&quot;3&quot; unique_id=&quot;75942&quot;&gt;&lt;property id=&quot;20148&quot; value=&quot;5&quot;/&gt;&lt;property id=&quot;20300&quot; value=&quot;Slide 9&quot;/&gt;&lt;property id=&quot;20307&quot; value=&quot;620&quot;/&gt;&lt;/object&gt;&lt;object type=&quot;3&quot; unique_id=&quot;76259&quot;&gt;&lt;property id=&quot;20148&quot; value=&quot;5&quot;/&gt;&lt;property id=&quot;20300&quot; value=&quot;Slide 25 - &amp;quot;Motivation for Biophotonics&amp;quot;&quot;/&gt;&lt;property id=&quot;20307&quot; value=&quot;622&quot;/&gt;&lt;/object&gt;&lt;object type=&quot;3&quot; unique_id=&quot;76576&quot;&gt;&lt;property id=&quot;20148&quot; value=&quot;5&quot;/&gt;&lt;property id=&quot;20300&quot; value=&quot;Slide 57 - &amp;quot;Technology Demonstration for Exoplanet Missions&amp;quot;&quot;/&gt;&lt;property id=&quot;20307&quot; value=&quot;623&quot;/&gt;&lt;/object&gt;&lt;object type=&quot;3&quot; unique_id=&quot;76657&quot;&gt;&lt;property id=&quot;20148&quot; value=&quot;5&quot;/&gt;&lt;property id=&quot;20300&quot; value=&quot;Slide 3 - &amp;quot;Paul’s Shirt&amp;quot;&quot;/&gt;&lt;property id=&quot;20307&quot; value=&quot;624&quot;/&gt;&lt;/object&gt;&lt;/object&gt;&lt;/object&gt;&lt;/database&gt;"/>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3445</TotalTime>
  <Words>5121</Words>
  <Application>Microsoft Office PowerPoint</Application>
  <PresentationFormat>On-screen Show (4:3)</PresentationFormat>
  <Paragraphs>831</Paragraphs>
  <Slides>92</Slides>
  <Notes>90</Notes>
  <HiddenSlides>13</HiddenSlides>
  <MMClips>3</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92</vt:i4>
      </vt:variant>
    </vt:vector>
  </HeadingPairs>
  <TitlesOfParts>
    <vt:vector size="97" baseType="lpstr">
      <vt:lpstr>3_Office Theme</vt:lpstr>
      <vt:lpstr>Chart</vt:lpstr>
      <vt:lpstr>Document</vt:lpstr>
      <vt:lpstr>Image</vt:lpstr>
      <vt:lpstr>Equation</vt:lpstr>
      <vt:lpstr>PowerPoint Presentation</vt:lpstr>
      <vt:lpstr>Outline</vt:lpstr>
      <vt:lpstr>PowerPoint Presentation</vt:lpstr>
      <vt:lpstr>Detector Properties and SNR</vt:lpstr>
      <vt:lpstr>Quantum-Limited Imaging Detectors</vt:lpstr>
      <vt:lpstr>Outline</vt:lpstr>
      <vt:lpstr>PowerPoint Presentation</vt:lpstr>
      <vt:lpstr>Read Noise</vt:lpstr>
      <vt:lpstr>Aperture vs. Read Noise</vt:lpstr>
      <vt:lpstr>Finding an “Earth”</vt:lpstr>
      <vt:lpstr>Very Low Light Level - ExoPlanet Imaging</vt:lpstr>
      <vt:lpstr>Hunt for Dark Energy</vt:lpstr>
      <vt:lpstr>Blurring Effects of Atmosphere</vt:lpstr>
      <vt:lpstr>Adaptive Optics System</vt:lpstr>
      <vt:lpstr>Adaptive Optics Performance</vt:lpstr>
      <vt:lpstr>Adaptive Optics Laser Guide Star</vt:lpstr>
      <vt:lpstr>PowerPoint Presentation</vt:lpstr>
      <vt:lpstr>PowerPoint Presentation</vt:lpstr>
      <vt:lpstr>PowerPoint Presentation</vt:lpstr>
      <vt:lpstr>PowerPoint Presentation</vt:lpstr>
      <vt:lpstr>PowerPoint Presentation</vt:lpstr>
      <vt:lpstr>PowerPoint Presentation</vt:lpstr>
      <vt:lpstr>Spatial Resolution</vt:lpstr>
      <vt:lpstr>IR Wavefront Sensor Sensitivity</vt:lpstr>
      <vt:lpstr>IR Wavefront Sensor Goals</vt:lpstr>
      <vt:lpstr>IR Wavefront Sensor Challenge</vt:lpstr>
      <vt:lpstr>Outline</vt:lpstr>
      <vt:lpstr>PowerPoint Presentation</vt:lpstr>
      <vt:lpstr>Some Inner Space Applications</vt:lpstr>
      <vt:lpstr>Biophotonics</vt:lpstr>
      <vt:lpstr>Motivation for Optical Biophotonics</vt:lpstr>
      <vt:lpstr>Ballistic Photons</vt:lpstr>
      <vt:lpstr>Scattered Photons</vt:lpstr>
      <vt:lpstr>Diffuse Optical Imaging (Phantom)</vt:lpstr>
      <vt:lpstr>Spectroscopy in Biological Tissue</vt:lpstr>
      <vt:lpstr>Important Near-IR Absorbers</vt:lpstr>
      <vt:lpstr>What is He Thinking?</vt:lpstr>
      <vt:lpstr>Response to Visual Stimulation</vt:lpstr>
      <vt:lpstr>Brain Monitoring System Layout</vt:lpstr>
      <vt:lpstr>Cognitive Functioning</vt:lpstr>
      <vt:lpstr>Cerebral Blood Monitoring</vt:lpstr>
      <vt:lpstr>Parallel Plate Breast Scanner</vt:lpstr>
      <vt:lpstr>Hand-Held Optical Breast Scanner</vt:lpstr>
      <vt:lpstr>Breast Cancer Detection</vt:lpstr>
      <vt:lpstr>DOSI: Monitoring and Therapy</vt:lpstr>
      <vt:lpstr>DOSI: Rapid Monitoring</vt:lpstr>
      <vt:lpstr>Typical Detector</vt:lpstr>
      <vt:lpstr>Optical Multiplexing Hardware</vt:lpstr>
      <vt:lpstr>Outline</vt:lpstr>
      <vt:lpstr>PowerPoint Presentation</vt:lpstr>
      <vt:lpstr>Introduction to Photon-Counting Detectors</vt:lpstr>
      <vt:lpstr>Single Photon Technologies</vt:lpstr>
      <vt:lpstr>Avalanche Diode Architecture</vt:lpstr>
      <vt:lpstr>Operation of Avalanche Diode</vt:lpstr>
      <vt:lpstr>Performance Parameters</vt:lpstr>
      <vt:lpstr>Zero Read Noise Detector Project</vt:lpstr>
      <vt:lpstr>Zero Read Noise Detector ROIC</vt:lpstr>
      <vt:lpstr>Zero Noise Detector Project Goals</vt:lpstr>
      <vt:lpstr>Zero Noise Detector Specifications</vt:lpstr>
      <vt:lpstr>Zero Noise Detector Specifications</vt:lpstr>
      <vt:lpstr>Zero Noise Detector Project Status</vt:lpstr>
      <vt:lpstr>GM APD Device Characterization: Motivation</vt:lpstr>
      <vt:lpstr>GM APD Device Characterization: Active Quench Circuit</vt:lpstr>
      <vt:lpstr>GM APD Device Characterization: Motivation</vt:lpstr>
      <vt:lpstr>GM APD Device Characterization: Time-dependent Processes</vt:lpstr>
      <vt:lpstr>GM APD Device Characterization: Self-Retriggering</vt:lpstr>
      <vt:lpstr>GM APD Device Characterization: Experimental Results</vt:lpstr>
      <vt:lpstr>GM APD Device Characterization: Simulation</vt:lpstr>
      <vt:lpstr>GM APD Device Characterization: Simulation Results</vt:lpstr>
      <vt:lpstr>Outline</vt:lpstr>
      <vt:lpstr>PowerPoint Presentation</vt:lpstr>
      <vt:lpstr>Introduction to LIDAR</vt:lpstr>
      <vt:lpstr>LIDAR Imaging System</vt:lpstr>
      <vt:lpstr>LIDAR 3D Imaging</vt:lpstr>
      <vt:lpstr>PowerPoint Presentation</vt:lpstr>
      <vt:lpstr>Outline</vt:lpstr>
      <vt:lpstr>PowerPoint Presentation</vt:lpstr>
      <vt:lpstr>Future Directions</vt:lpstr>
      <vt:lpstr>Center for Single Photon Detectors</vt:lpstr>
      <vt:lpstr>Center for Single Photon Detectors</vt:lpstr>
      <vt:lpstr>PowerPoint Presentation</vt:lpstr>
      <vt:lpstr>PowerPoint Presentation</vt:lpstr>
      <vt:lpstr>LM-APD</vt:lpstr>
      <vt:lpstr>Outline</vt:lpstr>
      <vt:lpstr>HgCdTe Excess Noise</vt:lpstr>
      <vt:lpstr>High Performance HgCdTe APDs  High Gain/No Excess Noise</vt:lpstr>
      <vt:lpstr>Linear Photon Detection with No Afterpulsing &amp; Preservation of Amplitude (Photon Distribution)  CIRCA 2007</vt:lpstr>
      <vt:lpstr>Modifications in Design Process and ROIC Operation Implemented to Reduce Dark Counts</vt:lpstr>
      <vt:lpstr>Breakthroughs in Design &amp; Process Chip Operation Enable10-100x Lower DCR &amp; .01s Integration Times</vt:lpstr>
      <vt:lpstr>Recent Data from U of H Testing Demonstrates Simultaneous 2- Channel Operation &amp; Photon Counting</vt:lpstr>
      <vt:lpstr>Study Fundamental Limits of Dark Count Rates for SWIR &amp; MWIR APDs </vt:lpstr>
      <vt:lpstr>Method of Analysis</vt:lpstr>
    </vt:vector>
  </TitlesOfParts>
  <Company>Rochester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Joe Presenter Name of Company/University</dc:title>
  <dc:creator>Kara Teske</dc:creator>
  <cp:lastModifiedBy>dffpci</cp:lastModifiedBy>
  <cp:revision>523</cp:revision>
  <dcterms:created xsi:type="dcterms:W3CDTF">2009-01-21T15:00:52Z</dcterms:created>
  <dcterms:modified xsi:type="dcterms:W3CDTF">2011-06-27T06:37:53Z</dcterms:modified>
</cp:coreProperties>
</file>