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2">
  <p:sldMasterIdLst>
    <p:sldMasterId id="2147486782" r:id="rId1"/>
  </p:sldMasterIdLst>
  <p:notesMasterIdLst>
    <p:notesMasterId r:id="rId35"/>
  </p:notesMasterIdLst>
  <p:handoutMasterIdLst>
    <p:handoutMasterId r:id="rId36"/>
  </p:handoutMasterIdLst>
  <p:sldIdLst>
    <p:sldId id="1232" r:id="rId2"/>
    <p:sldId id="1315" r:id="rId3"/>
    <p:sldId id="1259" r:id="rId4"/>
    <p:sldId id="1306" r:id="rId5"/>
    <p:sldId id="1303" r:id="rId6"/>
    <p:sldId id="1296" r:id="rId7"/>
    <p:sldId id="1304" r:id="rId8"/>
    <p:sldId id="1298" r:id="rId9"/>
    <p:sldId id="1309" r:id="rId10"/>
    <p:sldId id="1297" r:id="rId11"/>
    <p:sldId id="1300" r:id="rId12"/>
    <p:sldId id="1275" r:id="rId13"/>
    <p:sldId id="1278" r:id="rId14"/>
    <p:sldId id="1279" r:id="rId15"/>
    <p:sldId id="1271" r:id="rId16"/>
    <p:sldId id="1281" r:id="rId17"/>
    <p:sldId id="1284" r:id="rId18"/>
    <p:sldId id="1288" r:id="rId19"/>
    <p:sldId id="1283" r:id="rId20"/>
    <p:sldId id="1289" r:id="rId21"/>
    <p:sldId id="1274" r:id="rId22"/>
    <p:sldId id="1307" r:id="rId23"/>
    <p:sldId id="1317" r:id="rId24"/>
    <p:sldId id="1277" r:id="rId25"/>
    <p:sldId id="1312" r:id="rId26"/>
    <p:sldId id="1316" r:id="rId27"/>
    <p:sldId id="1314" r:id="rId28"/>
    <p:sldId id="1302" r:id="rId29"/>
    <p:sldId id="1282" r:id="rId30"/>
    <p:sldId id="1295" r:id="rId31"/>
    <p:sldId id="1285" r:id="rId32"/>
    <p:sldId id="1293" r:id="rId33"/>
    <p:sldId id="1290" r:id="rId34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" initials="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339933"/>
    <a:srgbClr val="FF6A06"/>
    <a:srgbClr val="FF0000"/>
    <a:srgbClr val="292929"/>
    <a:srgbClr val="0099FF"/>
    <a:srgbClr val="FFE4D1"/>
    <a:srgbClr val="FFB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08" autoAdjust="0"/>
    <p:restoredTop sz="94200" autoAdjust="0"/>
  </p:normalViewPr>
  <p:slideViewPr>
    <p:cSldViewPr snapToObjects="1">
      <p:cViewPr>
        <p:scale>
          <a:sx n="75" d="100"/>
          <a:sy n="75" d="100"/>
        </p:scale>
        <p:origin x="2107" y="4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1" d="100"/>
          <a:sy n="71" d="100"/>
        </p:scale>
        <p:origin x="-3077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7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6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3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5.xml"/><Relationship Id="rId32" Type="http://schemas.openxmlformats.org/officeDocument/2006/relationships/slide" Target="slides/slide33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2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8.xml"/><Relationship Id="rId30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D6310729-A2DA-4E2F-9794-8E8254DA565C}" type="datetimeFigureOut">
              <a:rPr lang="en-US"/>
              <a:pPr>
                <a:defRPr/>
              </a:pPr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BA7DEAFB-AD29-4ECC-AAD1-954474958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51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006EA59-48DE-4D07-B2B4-E8B048EB2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7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6EA59-48DE-4D07-B2B4-E8B048EB251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9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6EA59-48DE-4D07-B2B4-E8B048EB251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6EA59-48DE-4D07-B2B4-E8B048EB251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lunar</a:t>
            </a:r>
            <a:r>
              <a:rPr lang="en-US" baseline="0" dirty="0" smtClean="0"/>
              <a:t> surface photo includes Copernicus (large rightmost crater), Kepler (middle crater), and Aristarchus (top left crater on photo edge). Mare </a:t>
            </a:r>
            <a:r>
              <a:rPr lang="en-US" baseline="0" dirty="0" err="1" smtClean="0"/>
              <a:t>Insularum</a:t>
            </a:r>
            <a:r>
              <a:rPr lang="en-US" baseline="0" dirty="0" smtClean="0"/>
              <a:t> (Sea of islands) located between Copernicus and Kepler.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6EA59-48DE-4D07-B2B4-E8B048EB251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0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6EA59-48DE-4D07-B2B4-E8B048EB251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2130425"/>
            <a:ext cx="77724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946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004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320040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/>
          </p:nvPr>
        </p:nvSpPr>
        <p:spPr>
          <a:xfrm>
            <a:off x="608076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2004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20040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8076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20039" y="4727448"/>
            <a:ext cx="8500403" cy="1597152"/>
          </a:xfr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18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05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6"/>
          </p:nvPr>
        </p:nvSpPr>
        <p:spPr>
          <a:xfrm>
            <a:off x="365760" y="3950208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365760" y="6088380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4663440" y="3950208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663440" y="6088380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19200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21"/>
          </p:nvPr>
        </p:nvSpPr>
        <p:spPr>
          <a:xfrm>
            <a:off x="365760" y="3357372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2"/>
          </p:nvPr>
        </p:nvSpPr>
        <p:spPr>
          <a:xfrm>
            <a:off x="4663440" y="1219200"/>
            <a:ext cx="4114800" cy="21336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3"/>
          </p:nvPr>
        </p:nvSpPr>
        <p:spPr>
          <a:xfrm>
            <a:off x="4663440" y="3357372"/>
            <a:ext cx="4114800" cy="533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4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 W/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6"/>
          </p:nvPr>
        </p:nvSpPr>
        <p:spPr>
          <a:xfrm>
            <a:off x="365760" y="3950208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4663440" y="3950208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19200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2"/>
          </p:nvPr>
        </p:nvSpPr>
        <p:spPr>
          <a:xfrm>
            <a:off x="4663440" y="1219200"/>
            <a:ext cx="41148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57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6 Pictures W/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2568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23"/>
          </p:nvPr>
        </p:nvSpPr>
        <p:spPr>
          <a:xfrm>
            <a:off x="3154680" y="122568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24"/>
          </p:nvPr>
        </p:nvSpPr>
        <p:spPr>
          <a:xfrm>
            <a:off x="5943600" y="122568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25"/>
          </p:nvPr>
        </p:nvSpPr>
        <p:spPr>
          <a:xfrm>
            <a:off x="368030" y="382783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3156950" y="382783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5945870" y="3827835"/>
            <a:ext cx="2743200" cy="256032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24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365760" y="122568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23"/>
          </p:nvPr>
        </p:nvSpPr>
        <p:spPr>
          <a:xfrm>
            <a:off x="3154680" y="122568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24"/>
          </p:nvPr>
        </p:nvSpPr>
        <p:spPr>
          <a:xfrm>
            <a:off x="5943600" y="122568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25"/>
          </p:nvPr>
        </p:nvSpPr>
        <p:spPr>
          <a:xfrm>
            <a:off x="368030" y="382783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3156950" y="382783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5945870" y="3827835"/>
            <a:ext cx="2743200" cy="228600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28"/>
          </p:nvPr>
        </p:nvSpPr>
        <p:spPr>
          <a:xfrm>
            <a:off x="365760" y="3524655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29"/>
          </p:nvPr>
        </p:nvSpPr>
        <p:spPr>
          <a:xfrm>
            <a:off x="3157112" y="3524655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30"/>
          </p:nvPr>
        </p:nvSpPr>
        <p:spPr>
          <a:xfrm>
            <a:off x="5948464" y="3524655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31"/>
          </p:nvPr>
        </p:nvSpPr>
        <p:spPr>
          <a:xfrm>
            <a:off x="365761" y="6119020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32"/>
          </p:nvPr>
        </p:nvSpPr>
        <p:spPr>
          <a:xfrm>
            <a:off x="3157113" y="6119020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33"/>
          </p:nvPr>
        </p:nvSpPr>
        <p:spPr>
          <a:xfrm>
            <a:off x="5948465" y="6119020"/>
            <a:ext cx="2743200" cy="182880"/>
          </a:xfrm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45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07FEB-EE76-486C-A71B-A964AE0FFC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3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6901248" cy="646331"/>
          </a:xfrm>
        </p:spPr>
        <p:txBody>
          <a:bodyPr wrap="none"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80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949824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65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599"/>
            <a:ext cx="8229600" cy="4111625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" y="1143000"/>
            <a:ext cx="8229600" cy="990599"/>
          </a:xfrm>
        </p:spPr>
        <p:txBody>
          <a:bodyPr wrap="square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8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886199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1" y="5181600"/>
            <a:ext cx="8229600" cy="990599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05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66344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588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4968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4968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31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1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8412480" cy="175260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57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 1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30327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30327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1143000"/>
            <a:ext cx="8412480" cy="1752600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073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92263" y="76200"/>
            <a:ext cx="7094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1592263" y="1057275"/>
            <a:ext cx="7551737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2E6A9CD-A2F2-40DD-A652-73A30586C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7" descr="\\hawk\RIDL\internal\admin\marketing\CfD Logos\CfD with lettering orange with black lettering transparent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70" y="91782"/>
            <a:ext cx="1329256" cy="10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77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4" r:id="rId1"/>
    <p:sldLayoutId id="2147486786" r:id="rId2"/>
    <p:sldLayoutId id="2147486785" r:id="rId3"/>
    <p:sldLayoutId id="2147486800" r:id="rId4"/>
    <p:sldLayoutId id="2147486798" r:id="rId5"/>
    <p:sldLayoutId id="2147486793" r:id="rId6"/>
    <p:sldLayoutId id="2147486802" r:id="rId7"/>
    <p:sldLayoutId id="2147486794" r:id="rId8"/>
    <p:sldLayoutId id="2147486801" r:id="rId9"/>
    <p:sldLayoutId id="2147486799" r:id="rId10"/>
    <p:sldLayoutId id="2147486790" r:id="rId11"/>
    <p:sldLayoutId id="2147486795" r:id="rId12"/>
    <p:sldLayoutId id="2147486796" r:id="rId13"/>
    <p:sldLayoutId id="2147486797" r:id="rId14"/>
    <p:sldLayoutId id="2147486789" r:id="rId1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2400">
          <a:solidFill>
            <a:schemeClr val="tx1"/>
          </a:solidFill>
          <a:latin typeface="Calibri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000">
          <a:solidFill>
            <a:schemeClr val="tx1"/>
          </a:solidFill>
          <a:latin typeface="Calibri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2000">
          <a:solidFill>
            <a:schemeClr val="tx1"/>
          </a:solidFill>
          <a:latin typeface="Calibri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»"/>
        <a:defRPr sz="2000">
          <a:solidFill>
            <a:schemeClr val="tx1"/>
          </a:solidFill>
          <a:latin typeface="Calibri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hyperlink" Target="mailto:lb4525@rit.edu" TargetMode="External"/><Relationship Id="rId5" Type="http://schemas.openxmlformats.org/officeDocument/2006/relationships/image" Target="../media/image39.png"/><Relationship Id="rId10" Type="http://schemas.openxmlformats.org/officeDocument/2006/relationships/hyperlink" Target="mailto:figer@cfd.rit.edu" TargetMode="External"/><Relationship Id="rId4" Type="http://schemas.openxmlformats.org/officeDocument/2006/relationships/image" Target="../media/image38.jpeg"/><Relationship Id="rId9" Type="http://schemas.openxmlformats.org/officeDocument/2006/relationships/hyperlink" Target="mailto:jpgcfd@rit.edu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762500"/>
            <a:ext cx="18288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Characterization of single-photon </a:t>
            </a:r>
            <a:r>
              <a:rPr lang="en-US" dirty="0" smtClean="0"/>
              <a:t>sensing and photon-number resolving </a:t>
            </a:r>
            <a:r>
              <a:rPr lang="en-US" dirty="0"/>
              <a:t>CMOS image sensors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1800" b="1" dirty="0" smtClean="0"/>
              <a:t>Justin P. Gallagher, Lazar Buntic, Don F. </a:t>
            </a:r>
            <a:r>
              <a:rPr lang="en-US" sz="1800" b="1" dirty="0" err="1" smtClean="0"/>
              <a:t>Figer</a:t>
            </a:r>
            <a:endParaRPr lang="en-US" sz="1800" b="1" dirty="0" smtClean="0"/>
          </a:p>
          <a:p>
            <a:r>
              <a:rPr lang="en-US" dirty="0" smtClean="0"/>
              <a:t>Center for Detectors, Rochester Institute of Technology, Rochester, NY</a:t>
            </a:r>
          </a:p>
        </p:txBody>
      </p:sp>
      <p:pic>
        <p:nvPicPr>
          <p:cNvPr id="9" name="Picture 10" descr="SPIE-logo-cmy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914"/>
            <a:ext cx="2669059" cy="76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T lockup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83" y="5422106"/>
            <a:ext cx="1306635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7625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2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QIS Camera Development Kit (QISCDK)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16.7 </a:t>
            </a:r>
            <a:r>
              <a:rPr lang="en-US" sz="2400" dirty="0" err="1" smtClean="0"/>
              <a:t>Mpix</a:t>
            </a:r>
            <a:r>
              <a:rPr lang="en-US" sz="2400" dirty="0" smtClean="0"/>
              <a:t> QIS (GJ01611)</a:t>
            </a:r>
          </a:p>
          <a:p>
            <a:r>
              <a:rPr lang="en-US" sz="2400" dirty="0" smtClean="0"/>
              <a:t>4096</a:t>
            </a:r>
            <a:r>
              <a:rPr lang="en-US" sz="2400" dirty="0"/>
              <a:t>×</a:t>
            </a:r>
            <a:r>
              <a:rPr lang="en-US" sz="2400" dirty="0" smtClean="0"/>
              <a:t>4096 pixels</a:t>
            </a:r>
          </a:p>
          <a:p>
            <a:r>
              <a:rPr lang="en-US" sz="2400" dirty="0" smtClean="0"/>
              <a:t>1.1 </a:t>
            </a:r>
            <a:r>
              <a:rPr lang="el-GR" sz="2400" dirty="0"/>
              <a:t>μ</a:t>
            </a:r>
            <a:r>
              <a:rPr lang="en-US" sz="2400" dirty="0"/>
              <a:t>m pixel pitch</a:t>
            </a:r>
          </a:p>
          <a:p>
            <a:r>
              <a:rPr lang="en-US" sz="2400" dirty="0"/>
              <a:t>parallel-cluster rolling </a:t>
            </a:r>
            <a:r>
              <a:rPr lang="en-US" sz="2400" dirty="0" smtClean="0"/>
              <a:t>shutter</a:t>
            </a:r>
          </a:p>
          <a:p>
            <a:r>
              <a:rPr lang="en-US" sz="2400" dirty="0" smtClean="0"/>
              <a:t>thermoelectric cooler keeps sensor at 10C</a:t>
            </a:r>
          </a:p>
          <a:p>
            <a:r>
              <a:rPr lang="en-US" sz="2400" dirty="0" smtClean="0"/>
              <a:t>USB3.0 data rate limits camera to 14 fps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19" y="1279525"/>
            <a:ext cx="3249912" cy="4968875"/>
          </a:xfrm>
        </p:spPr>
      </p:pic>
    </p:spTree>
    <p:extLst>
      <p:ext uri="{BB962C8B-B14F-4D97-AF65-F5344CB8AC3E}">
        <p14:creationId xmlns:p14="http://schemas.microsoft.com/office/powerpoint/2010/main" val="159744571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QISCDK: Low Light 16.7 </a:t>
            </a:r>
            <a:r>
              <a:rPr lang="en-US" dirty="0" err="1" smtClean="0"/>
              <a:t>Mpix</a:t>
            </a:r>
            <a:r>
              <a:rPr lang="en-US" dirty="0" smtClean="0"/>
              <a:t>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706562"/>
            <a:ext cx="4114800" cy="411480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1706562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7874916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Characterization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37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Characterization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2512"/>
            <a:ext cx="8229600" cy="3015601"/>
          </a:xfrm>
        </p:spPr>
      </p:pic>
    </p:spTree>
    <p:extLst>
      <p:ext uri="{BB962C8B-B14F-4D97-AF65-F5344CB8AC3E}">
        <p14:creationId xmlns:p14="http://schemas.microsoft.com/office/powerpoint/2010/main" val="544893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Photon-Number Resolution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9" y="1295400"/>
            <a:ext cx="5777181" cy="49498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49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 Gain of Sensor Array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11" y="1295400"/>
            <a:ext cx="5857578" cy="4949825"/>
          </a:xfrm>
        </p:spPr>
      </p:pic>
    </p:spTree>
    <p:extLst>
      <p:ext uri="{BB962C8B-B14F-4D97-AF65-F5344CB8AC3E}">
        <p14:creationId xmlns:p14="http://schemas.microsoft.com/office/powerpoint/2010/main" val="2919277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Current vs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22" y="1295400"/>
            <a:ext cx="6306955" cy="4949825"/>
          </a:xfrm>
        </p:spPr>
      </p:pic>
    </p:spTree>
    <p:extLst>
      <p:ext uri="{BB962C8B-B14F-4D97-AF65-F5344CB8AC3E}">
        <p14:creationId xmlns:p14="http://schemas.microsoft.com/office/powerpoint/2010/main" val="319037924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Noise and CMS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6229"/>
            <a:ext cx="8229600" cy="41481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368550" y="4905375"/>
            <a:ext cx="7620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/>
        </p:blipFill>
        <p:spPr>
          <a:xfrm>
            <a:off x="461962" y="1704975"/>
            <a:ext cx="4186238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932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Quantum Efficiency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668"/>
            <a:ext cx="8229600" cy="29872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51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Photon Transfer: </a:t>
            </a:r>
            <a:br>
              <a:rPr lang="en-US" dirty="0" smtClean="0"/>
            </a:br>
            <a:r>
              <a:rPr lang="en-US" dirty="0" smtClean="0"/>
              <a:t>Linearity and Full-Well </a:t>
            </a:r>
            <a:r>
              <a:rPr lang="en-US" dirty="0"/>
              <a:t>D</a:t>
            </a:r>
            <a:r>
              <a:rPr lang="en-US" dirty="0" smtClean="0"/>
              <a:t>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0783"/>
            <a:ext cx="8229600" cy="3339059"/>
          </a:xfrm>
        </p:spPr>
      </p:pic>
    </p:spTree>
    <p:extLst>
      <p:ext uri="{BB962C8B-B14F-4D97-AF65-F5344CB8AC3E}">
        <p14:creationId xmlns:p14="http://schemas.microsoft.com/office/powerpoint/2010/main" val="4569157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3AE8-DC32-4B1D-AA3F-39BB57D444A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Equipment </a:t>
            </a:r>
            <a:r>
              <a:rPr lang="en-US" dirty="0" smtClean="0"/>
              <a:t>and </a:t>
            </a:r>
            <a:r>
              <a:rPr lang="en-US" dirty="0"/>
              <a:t>Image </a:t>
            </a:r>
            <a:r>
              <a:rPr lang="en-US" dirty="0" smtClean="0"/>
              <a:t>Sensors</a:t>
            </a:r>
          </a:p>
          <a:p>
            <a:r>
              <a:rPr lang="en-US" dirty="0" smtClean="0"/>
              <a:t>Detector Characterization</a:t>
            </a:r>
          </a:p>
          <a:p>
            <a:r>
              <a:rPr lang="en-US" dirty="0" smtClean="0"/>
              <a:t>Astronomical Observations 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46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812" y="1295400"/>
            <a:ext cx="6784375" cy="49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927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Characterization Summary for NASA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0052"/>
            <a:ext cx="8229600" cy="2620521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5080572"/>
            <a:ext cx="6405217" cy="939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-6464"/>
          <a:stretch/>
        </p:blipFill>
        <p:spPr>
          <a:xfrm>
            <a:off x="1643048" y="5050091"/>
            <a:ext cx="4191000" cy="253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553200" y="5638800"/>
            <a:ext cx="914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702828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Astronomical </a:t>
            </a:r>
            <a:br>
              <a:rPr lang="en-US" dirty="0" smtClean="0"/>
            </a:br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26" name="Picture 2" descr="C.E.K. Mees Observatory : About Us : Department of Physics and Astronomy :  University of Roche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29393" r="9999" b="25115"/>
          <a:stretch/>
        </p:blipFill>
        <p:spPr bwMode="auto">
          <a:xfrm>
            <a:off x="3733800" y="1412632"/>
            <a:ext cx="2286000" cy="17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T Observatory - Wikipedi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1263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2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800" y="3502832"/>
            <a:ext cx="3048000" cy="2286000"/>
          </a:xfrm>
          <a:prstGeom prst="rect">
            <a:avLst/>
          </a:prstGeom>
        </p:spPr>
      </p:pic>
      <p:pic>
        <p:nvPicPr>
          <p:cNvPr id="9" name="Content Placeholder 2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800" y="350283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45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Content Placeholder 11"/>
          <p:cNvPicPr>
            <a:picLocks noGrp="1" noChangeAspect="1"/>
          </p:cNvPicPr>
          <p:nvPr>
            <p:ph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3949700"/>
            <a:ext cx="2133600" cy="2133600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The Lunar Surface of Copernicus, Kepler, and the Mare </a:t>
            </a:r>
            <a:r>
              <a:rPr lang="en-US" dirty="0" err="1" smtClean="0"/>
              <a:t>Insularum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3949700"/>
            <a:ext cx="2133600" cy="2133600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Saturn (70 </a:t>
            </a:r>
            <a:r>
              <a:rPr lang="en-US" dirty="0" err="1" smtClean="0"/>
              <a:t>ms</a:t>
            </a:r>
            <a:r>
              <a:rPr lang="en-US" dirty="0" smtClean="0"/>
              <a:t> integration)</a:t>
            </a:r>
            <a:endParaRPr lang="en-US" dirty="0"/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idx="2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1219200"/>
            <a:ext cx="2133600" cy="213360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M13 Raw Inverse-</a:t>
            </a:r>
            <a:r>
              <a:rPr lang="en-US" dirty="0" err="1"/>
              <a:t>H</a:t>
            </a:r>
            <a:r>
              <a:rPr lang="en-US" dirty="0" err="1" smtClean="0"/>
              <a:t>eatmap</a:t>
            </a:r>
            <a:endParaRPr lang="en-US" dirty="0"/>
          </a:p>
        </p:txBody>
      </p:sp>
      <p:pic>
        <p:nvPicPr>
          <p:cNvPr id="9" name="Content Placeholder 11"/>
          <p:cNvPicPr>
            <a:picLocks noGrp="1" noChangeAspect="1"/>
          </p:cNvPicPr>
          <p:nvPr>
            <p:ph idx="2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54" y="1219200"/>
            <a:ext cx="2122042" cy="2133600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/>
              <a:t>M67 Process False Color Image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and Processed Images from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730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02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our single-photon sensing and photon-number resolving 1.1 </a:t>
            </a:r>
            <a:r>
              <a:rPr lang="el-GR" dirty="0" smtClean="0"/>
              <a:t>μ</a:t>
            </a:r>
            <a:r>
              <a:rPr lang="en-US" dirty="0" smtClean="0"/>
              <a:t>m QIS devices were tested</a:t>
            </a:r>
          </a:p>
          <a:p>
            <a:r>
              <a:rPr lang="en-US" dirty="0" smtClean="0"/>
              <a:t>dark current of 0.002 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 smtClean="0"/>
              <a:t>/s at 267 K</a:t>
            </a:r>
          </a:p>
          <a:p>
            <a:r>
              <a:rPr lang="en-US" dirty="0" smtClean="0"/>
              <a:t>median read noise of 0.21 e</a:t>
            </a:r>
            <a:r>
              <a:rPr lang="en-US" baseline="30000" dirty="0" smtClean="0"/>
              <a:t>-</a:t>
            </a:r>
          </a:p>
          <a:p>
            <a:r>
              <a:rPr lang="en-US" dirty="0" smtClean="0"/>
              <a:t>QE of &gt;85% at 500nm</a:t>
            </a:r>
          </a:p>
          <a:p>
            <a:r>
              <a:rPr lang="en-US" dirty="0" smtClean="0"/>
              <a:t>QE of &gt;17% </a:t>
            </a:r>
            <a:r>
              <a:rPr lang="en-US" dirty="0"/>
              <a:t>at </a:t>
            </a:r>
            <a:r>
              <a:rPr lang="en-US" dirty="0" smtClean="0"/>
              <a:t>920nm (water vapor absorption)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perture photometry of M13 and M67</a:t>
            </a:r>
          </a:p>
          <a:p>
            <a:r>
              <a:rPr lang="en-US" dirty="0" smtClean="0"/>
              <a:t>preparing devices for radiation testing in future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85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2" y="3810000"/>
            <a:ext cx="2560320" cy="25603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8574" y="3535680"/>
            <a:ext cx="6901248" cy="646331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21336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09" y="1250950"/>
            <a:ext cx="2560320" cy="2560320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55" y="1250950"/>
            <a:ext cx="2545454" cy="256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1964" y="3810000"/>
            <a:ext cx="2560320" cy="2560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81000" y="40619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 defTabSz="914400">
              <a:buFontTx/>
              <a:buNone/>
            </a:pPr>
            <a:r>
              <a:rPr lang="en-US" kern="0" dirty="0"/>
              <a:t>Justin </a:t>
            </a:r>
            <a:r>
              <a:rPr lang="en-US" kern="0" dirty="0" smtClean="0"/>
              <a:t>P. Gallagher</a:t>
            </a:r>
            <a:endParaRPr lang="en-US" kern="0" dirty="0"/>
          </a:p>
          <a:p>
            <a:pPr marL="0" indent="0" algn="ctr" defTabSz="914400">
              <a:buFontTx/>
              <a:buNone/>
            </a:pPr>
            <a:r>
              <a:rPr lang="en-US" kern="0" dirty="0" smtClean="0">
                <a:hlinkClick r:id="rId9"/>
              </a:rPr>
              <a:t>jpgcfd@rit.edu</a:t>
            </a:r>
            <a:endParaRPr lang="en-US" kern="0" dirty="0"/>
          </a:p>
          <a:p>
            <a:pPr marL="0" indent="0" algn="ctr" defTabSz="914400">
              <a:buFontTx/>
              <a:buNone/>
            </a:pPr>
            <a:endParaRPr lang="en-US" kern="0" dirty="0"/>
          </a:p>
          <a:p>
            <a:pPr marL="0" indent="0" algn="ctr" defTabSz="914400">
              <a:buFontTx/>
              <a:buNone/>
            </a:pPr>
            <a:r>
              <a:rPr lang="en-US" kern="0" dirty="0" smtClean="0"/>
              <a:t>Donald F. </a:t>
            </a:r>
            <a:r>
              <a:rPr lang="en-US" kern="0" dirty="0" err="1" smtClean="0"/>
              <a:t>Figer</a:t>
            </a:r>
            <a:endParaRPr lang="en-US" kern="0" dirty="0"/>
          </a:p>
          <a:p>
            <a:pPr marL="0" indent="0" algn="ctr" defTabSz="914400">
              <a:buFontTx/>
              <a:buNone/>
            </a:pPr>
            <a:r>
              <a:rPr lang="en-US" kern="0" dirty="0">
                <a:hlinkClick r:id="rId10"/>
              </a:rPr>
              <a:t>figer@cfd.rit.edu</a:t>
            </a:r>
            <a:endParaRPr lang="en-US" kern="0" dirty="0"/>
          </a:p>
          <a:p>
            <a:pPr marL="0" indent="0" algn="ctr" defTabSz="914400">
              <a:buFontTx/>
              <a:buNone/>
            </a:pPr>
            <a:endParaRPr lang="en-US" kern="0" dirty="0"/>
          </a:p>
          <a:p>
            <a:pPr marL="0" indent="0" algn="ctr" defTabSz="914400">
              <a:buFontTx/>
              <a:buNone/>
            </a:pPr>
            <a:r>
              <a:rPr lang="en-US" kern="0" dirty="0" smtClean="0"/>
              <a:t>Lazar Buntic</a:t>
            </a:r>
            <a:endParaRPr lang="en-US" kern="0" dirty="0"/>
          </a:p>
          <a:p>
            <a:pPr marL="0" indent="0" algn="ctr" defTabSz="914400">
              <a:buFontTx/>
              <a:buNone/>
            </a:pPr>
            <a:r>
              <a:rPr lang="en-US" kern="0" dirty="0" smtClean="0">
                <a:hlinkClick r:id="rId11"/>
              </a:rPr>
              <a:t>lb4525@rit.edu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87541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QISSAT: Dewar and Custom Electronics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220912"/>
            <a:ext cx="4114800" cy="30861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705607"/>
            <a:ext cx="4114800" cy="4116711"/>
          </a:xfrm>
        </p:spPr>
      </p:pic>
    </p:spTree>
    <p:extLst>
      <p:ext uri="{BB962C8B-B14F-4D97-AF65-F5344CB8AC3E}">
        <p14:creationId xmlns:p14="http://schemas.microsoft.com/office/powerpoint/2010/main" val="3759458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Gain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8097"/>
            <a:ext cx="8229600" cy="35444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473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Equipment AND Image </a:t>
            </a:r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20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Gain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07" y="1295400"/>
            <a:ext cx="6502986" cy="49498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4614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 Noise Evaluated </a:t>
            </a:r>
            <a:r>
              <a:rPr lang="en-US" dirty="0"/>
              <a:t>from </a:t>
            </a:r>
            <a:r>
              <a:rPr lang="en-US" dirty="0" smtClean="0"/>
              <a:t>Two </a:t>
            </a:r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/>
              <a:t>M</a:t>
            </a:r>
            <a:r>
              <a:rPr lang="en-US" dirty="0" smtClean="0"/>
              <a:t>ethods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7813"/>
            <a:ext cx="8229600" cy="38049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3954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M13 aperture photometry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1919"/>
            <a:ext cx="8229600" cy="1996787"/>
          </a:xfrm>
        </p:spPr>
      </p:pic>
    </p:spTree>
    <p:extLst>
      <p:ext uri="{BB962C8B-B14F-4D97-AF65-F5344CB8AC3E}">
        <p14:creationId xmlns:p14="http://schemas.microsoft.com/office/powerpoint/2010/main" val="382039266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Current Slopes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7" y="2019210"/>
            <a:ext cx="7702946" cy="35022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0180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Rochester Imaging Detector Lab (RIDL)</a:t>
            </a:r>
            <a:br>
              <a:rPr lang="en-US" altLang="en-US" dirty="0" smtClean="0"/>
            </a:br>
            <a:r>
              <a:rPr lang="en-US" altLang="en-US" dirty="0" smtClean="0"/>
              <a:t>Experiment Test Suite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8C033DD-1D1E-4230-B873-80CC244441F9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1438275" y="1727200"/>
            <a:ext cx="1425575" cy="18288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SpectraPro-2500i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SP-2555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Spectrometer</a:t>
            </a:r>
          </a:p>
        </p:txBody>
      </p:sp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3214687" y="2701925"/>
            <a:ext cx="722313" cy="8540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QTH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Light Source</a:t>
            </a:r>
          </a:p>
        </p:txBody>
      </p:sp>
      <p:sp>
        <p:nvSpPr>
          <p:cNvPr id="47110" name="Rectangle 10"/>
          <p:cNvSpPr>
            <a:spLocks noChangeArrowheads="1"/>
          </p:cNvSpPr>
          <p:nvPr/>
        </p:nvSpPr>
        <p:spPr bwMode="auto">
          <a:xfrm>
            <a:off x="1579562" y="3679825"/>
            <a:ext cx="304800" cy="7699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48135" name="Rectangle 11"/>
          <p:cNvSpPr>
            <a:spLocks noChangeArrowheads="1"/>
          </p:cNvSpPr>
          <p:nvPr/>
        </p:nvSpPr>
        <p:spPr bwMode="auto">
          <a:xfrm rot="5400000">
            <a:off x="2682081" y="2953544"/>
            <a:ext cx="714375" cy="3508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Filter Wheel</a:t>
            </a:r>
          </a:p>
        </p:txBody>
      </p:sp>
      <p:sp>
        <p:nvSpPr>
          <p:cNvPr id="47113" name="Rectangle 20"/>
          <p:cNvSpPr>
            <a:spLocks noChangeArrowheads="1"/>
          </p:cNvSpPr>
          <p:nvPr/>
        </p:nvSpPr>
        <p:spPr bwMode="auto">
          <a:xfrm>
            <a:off x="1524000" y="3556000"/>
            <a:ext cx="417512" cy="1968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100" dirty="0" smtClean="0"/>
              <a:t>Slit</a:t>
            </a:r>
          </a:p>
        </p:txBody>
      </p:sp>
      <p:sp>
        <p:nvSpPr>
          <p:cNvPr id="47114" name="Oval 2"/>
          <p:cNvSpPr>
            <a:spLocks noChangeArrowheads="1"/>
          </p:cNvSpPr>
          <p:nvPr/>
        </p:nvSpPr>
        <p:spPr bwMode="auto">
          <a:xfrm>
            <a:off x="838200" y="4114800"/>
            <a:ext cx="1793875" cy="1798638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200" dirty="0" smtClean="0"/>
              <a:t>Integrating Sphere</a:t>
            </a:r>
          </a:p>
        </p:txBody>
      </p:sp>
      <p:sp>
        <p:nvSpPr>
          <p:cNvPr id="48138" name="Rectangle 27"/>
          <p:cNvSpPr>
            <a:spLocks noChangeArrowheads="1"/>
          </p:cNvSpPr>
          <p:nvPr/>
        </p:nvSpPr>
        <p:spPr bwMode="auto">
          <a:xfrm rot="18843938">
            <a:off x="2286000" y="3994150"/>
            <a:ext cx="588962" cy="3317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6A06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Diode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598737" y="4784725"/>
            <a:ext cx="4445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16200000">
            <a:off x="1705768" y="3885407"/>
            <a:ext cx="460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 rot="8100000">
            <a:off x="2328862" y="4154488"/>
            <a:ext cx="46038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Left Arrow 2"/>
          <p:cNvSpPr/>
          <p:nvPr/>
        </p:nvSpPr>
        <p:spPr bwMode="auto">
          <a:xfrm>
            <a:off x="2670175" y="4729163"/>
            <a:ext cx="1798637" cy="568325"/>
          </a:xfrm>
          <a:prstGeom prst="left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100" dirty="0">
                <a:latin typeface="Arial" charset="0"/>
                <a:ea typeface="ＭＳ Ｐゴシック" pitchFamily="1" charset="-128"/>
              </a:rPr>
              <a:t>Port for Detector/Dewar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220912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Quanta Image Sensor (QIS)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7698" r="7280" b="3014"/>
          <a:stretch/>
        </p:blipFill>
        <p:spPr>
          <a:xfrm>
            <a:off x="1655380" y="1524000"/>
            <a:ext cx="5833241" cy="4572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3AE8-DC32-4B1D-AA3F-39BB57D444A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66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QIS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3AE8-DC32-4B1D-AA3F-39BB57D444A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Eric R. Fossum (Dartmouth College), </a:t>
            </a:r>
            <a:r>
              <a:rPr lang="en-US" sz="2400" dirty="0" err="1" smtClean="0"/>
              <a:t>Gigajot</a:t>
            </a:r>
            <a:r>
              <a:rPr lang="en-US" sz="2400" dirty="0" smtClean="0"/>
              <a:t> Technology </a:t>
            </a:r>
            <a:r>
              <a:rPr lang="en-US" sz="2400" dirty="0"/>
              <a:t>I</a:t>
            </a:r>
            <a:r>
              <a:rPr lang="en-US" sz="2400" dirty="0" smtClean="0"/>
              <a:t>nc.</a:t>
            </a:r>
          </a:p>
          <a:p>
            <a:r>
              <a:rPr lang="en-US" sz="2400" dirty="0" smtClean="0"/>
              <a:t>small floating diffusion (FD) sense node</a:t>
            </a:r>
          </a:p>
          <a:p>
            <a:r>
              <a:rPr lang="en-US" sz="2400" dirty="0" smtClean="0"/>
              <a:t>small FD capacitance increases voltage response to charge </a:t>
            </a:r>
          </a:p>
          <a:p>
            <a:r>
              <a:rPr lang="en-US" sz="2400" dirty="0" smtClean="0"/>
              <a:t>single-electron voltage response much larger than read noise</a:t>
            </a:r>
          </a:p>
          <a:p>
            <a:r>
              <a:rPr lang="en-US" sz="2400" dirty="0" smtClean="0"/>
              <a:t>correlated multiple sampling to further reduce noise</a:t>
            </a:r>
          </a:p>
          <a:p>
            <a:r>
              <a:rPr lang="en-US" sz="2400" dirty="0" smtClean="0"/>
              <a:t>discrete photoelectron peaks become resolved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apacitance calculator - Electronics - BasicTab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8" y="4724400"/>
            <a:ext cx="2506965" cy="115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3940126"/>
            <a:ext cx="3515457" cy="28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15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Correlated Multiple Sampling (CMS)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34" y="1295400"/>
            <a:ext cx="6800931" cy="49498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53AE8-DC32-4B1D-AA3F-39BB57D444A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49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QIS Pathfinder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7038" y="1900635"/>
            <a:ext cx="4968875" cy="3726656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05200"/>
            <a:ext cx="2521578" cy="2743201"/>
          </a:xfrm>
        </p:spPr>
      </p:pic>
      <p:sp>
        <p:nvSpPr>
          <p:cNvPr id="20" name="Content Placeholder 4"/>
          <p:cNvSpPr txBox="1">
            <a:spLocks/>
          </p:cNvSpPr>
          <p:nvPr/>
        </p:nvSpPr>
        <p:spPr bwMode="auto">
          <a:xfrm>
            <a:off x="365759" y="1280160"/>
            <a:ext cx="4492387" cy="22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A06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 smtClean="0"/>
              <a:t>twenty 1Mpix QIS</a:t>
            </a:r>
          </a:p>
          <a:p>
            <a:r>
              <a:rPr lang="en-US" sz="2400" kern="0" dirty="0" smtClean="0"/>
              <a:t>1024</a:t>
            </a:r>
            <a:r>
              <a:rPr lang="en-US" sz="2400" kern="0" dirty="0"/>
              <a:t>×</a:t>
            </a:r>
            <a:r>
              <a:rPr lang="en-US" sz="2400" kern="0" dirty="0" smtClean="0"/>
              <a:t>1024 pixels</a:t>
            </a:r>
          </a:p>
          <a:p>
            <a:r>
              <a:rPr lang="en-US" sz="2400" kern="0" dirty="0" smtClean="0"/>
              <a:t>1.1 </a:t>
            </a:r>
            <a:r>
              <a:rPr lang="el-GR" sz="2400" kern="0" dirty="0" smtClean="0"/>
              <a:t>μ</a:t>
            </a:r>
            <a:r>
              <a:rPr lang="en-US" sz="2400" kern="0" dirty="0" smtClean="0"/>
              <a:t>m pixel pitch</a:t>
            </a:r>
          </a:p>
          <a:p>
            <a:r>
              <a:rPr lang="en-US" sz="2400" kern="0" dirty="0" smtClean="0"/>
              <a:t>parallel-cluster rolling shutter</a:t>
            </a:r>
          </a:p>
          <a:p>
            <a:r>
              <a:rPr lang="en-US" sz="2400" kern="0" dirty="0" smtClean="0"/>
              <a:t>optional: </a:t>
            </a:r>
            <a:r>
              <a:rPr lang="en-US" sz="2400" kern="0" dirty="0"/>
              <a:t>1(H</a:t>
            </a:r>
            <a:r>
              <a:rPr lang="en-US" sz="2400" kern="0" dirty="0" smtClean="0"/>
              <a:t>)×</a:t>
            </a:r>
            <a:r>
              <a:rPr lang="en-US" sz="2400" kern="0" dirty="0"/>
              <a:t>2(V</a:t>
            </a:r>
            <a:r>
              <a:rPr lang="en-US" sz="2400" kern="0" dirty="0" smtClean="0"/>
              <a:t>) pixel charge domain binning</a:t>
            </a:r>
          </a:p>
        </p:txBody>
      </p:sp>
    </p:spTree>
    <p:extLst>
      <p:ext uri="{BB962C8B-B14F-4D97-AF65-F5344CB8AC3E}">
        <p14:creationId xmlns:p14="http://schemas.microsoft.com/office/powerpoint/2010/main" val="4107093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QIS for Cryogenic Testing (QISSAT)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ear identical chip to QISPF</a:t>
            </a:r>
          </a:p>
          <a:p>
            <a:r>
              <a:rPr lang="en-US" sz="2400" dirty="0" smtClean="0"/>
              <a:t>mounted on 224-pin ceramic chip carrier</a:t>
            </a:r>
          </a:p>
          <a:p>
            <a:r>
              <a:rPr lang="en-US" sz="2400" dirty="0" smtClean="0"/>
              <a:t>operated by custom electronics developed by RIT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perated at 200 K – 300 K in vacuum</a:t>
            </a:r>
          </a:p>
          <a:p>
            <a:r>
              <a:rPr lang="en-US" sz="2400" dirty="0" smtClean="0"/>
              <a:t>presented </a:t>
            </a:r>
            <a:r>
              <a:rPr lang="en-US" sz="2400" dirty="0"/>
              <a:t>results are from one </a:t>
            </a:r>
            <a:r>
              <a:rPr lang="en-US" sz="2400" dirty="0" smtClean="0"/>
              <a:t>image sensor </a:t>
            </a:r>
            <a:r>
              <a:rPr lang="en-US" sz="2400" dirty="0"/>
              <a:t>on one chip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05" y="1279525"/>
            <a:ext cx="2764340" cy="4968875"/>
          </a:xfrm>
        </p:spPr>
      </p:pic>
    </p:spTree>
    <p:extLst>
      <p:ext uri="{BB962C8B-B14F-4D97-AF65-F5344CB8AC3E}">
        <p14:creationId xmlns:p14="http://schemas.microsoft.com/office/powerpoint/2010/main" val="3884482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6.0&quot;&gt;&lt;object type=&quot;1&quot; unique_id=&quot;10001&quot;&gt;&lt;object type=&quot;8&quot; unique_id=&quot;10017&quot;&gt;&lt;/object&gt;&lt;object type=&quot;2&quot; unique_id=&quot;10018&quot;&gt;&lt;object type=&quot;3&quot; unique_id=&quot;10019&quot;&gt;&lt;property id=&quot;20148&quot; value=&quot;5&quot;/&gt;&lt;property id=&quot;20300&quot; value=&quot;Slide 1 - &amp;quot;APRA/PIDDP 2006 &amp;#x0D;&amp;#x0A;Weekly Update&amp;quot;&quot;/&gt;&lt;property id=&quot;20307&quot; value=&quot;256&quot;/&gt;&lt;/object&gt;&lt;object type=&quot;3&quot; unique_id=&quot;10020&quot;&gt;&lt;property id=&quot;20148&quot; value=&quot;5&quot;/&gt;&lt;property id=&quot;20300&quot; value=&quot;Slide 2 - &amp;quot;Meeting Agenda&amp;quot;&quot;/&gt;&lt;property id=&quot;20307&quot; value=&quot;329&quot;/&gt;&lt;/object&gt;&lt;object type=&quot;3&quot; unique_id=&quot;33452&quot;&gt;&lt;property id=&quot;20148&quot; value=&quot;5&quot;/&gt;&lt;property id=&quot;20300&quot; value=&quot;Slide 3 - &amp;quot;PIDDP 06 schedule&amp;quot;&quot;/&gt;&lt;property id=&quot;20307&quot; value=&quot;349&quot;/&gt;&lt;/object&gt;&lt;object type=&quot;3&quot; unique_id=&quot;33453&quot;&gt;&lt;property id=&quot;20148&quot; value=&quot;5&quot;/&gt;&lt;property id=&quot;20300&quot; value=&quot;Slide 4 - &amp;quot;JPL Processing&amp;quot;&quot;/&gt;&lt;property id=&quot;20307&quot; value=&quot;399&quot;/&gt;&lt;/object&gt;&lt;object type=&quot;3&quot; unique_id=&quot;33454&quot;&gt;&lt;property id=&quot;20148&quot; value=&quot;5&quot;/&gt;&lt;property id=&quot;20300&quot; value=&quot;Slide 5 - &amp;quot;MOSIS3-5: Validation&amp;#x0D;&amp;#x0A;STS/HNA&amp;quot;&quot;/&gt;&lt;property id=&quot;20307&quot; value=&quot;419&quot;/&gt;&lt;/object&gt;&lt;object type=&quot;3&quot; unique_id=&quot;33455&quot;&gt;&lt;property id=&quot;20148&quot; value=&quot;5&quot;/&gt;&lt;property id=&quot;20300&quot; value=&quot;Slide 6 - &amp;quot;MOSIS3-5&amp;quot;&quot;/&gt;&lt;property id=&quot;20307&quot; value=&quot;420&quot;/&gt;&lt;/object&gt;&lt;object type=&quot;3&quot; unique_id=&quot;33456&quot;&gt;&lt;property id=&quot;20148&quot; value=&quot;5&quot;/&gt;&lt;property id=&quot;20300&quot; value=&quot;Slide 7 - &amp;quot;MOSIS3-5: High Light&amp;quot;&quot;/&gt;&lt;property id=&quot;20307&quot; value=&quot;421&quot;/&gt;&lt;/object&gt;&lt;object type=&quot;3&quot; unique_id=&quot;33457&quot;&gt;&lt;property id=&quot;20148&quot; value=&quot;5&quot;/&gt;&lt;property id=&quot;20300&quot; value=&quot;Slide 8 - &amp;quot;MOSIS3-6 APS tests&amp;quot;&quot;/&gt;&lt;property id=&quot;20307&quot; value=&quot;418&quot;/&gt;&lt;/object&gt;&lt;object type=&quot;3&quot; unique_id=&quot;33458&quot;&gt;&lt;property id=&quot;20148&quot; value=&quot;5&quot;/&gt;&lt;property id=&quot;20300&quot; value=&quot;Slide 9 - &amp;quot;SPIE Paper Experiment Matrix&amp;quot;&quot;/&gt;&lt;property id=&quot;20307&quot; value=&quot;416&quot;/&gt;&lt;/object&gt;&lt;object type=&quot;3&quot; unique_id=&quot;33459&quot;&gt;&lt;property id=&quot;20148&quot; value=&quot;5&quot;/&gt;&lt;property id=&quot;20300&quot; value=&quot;Slide 10 - &amp;quot;APRA Update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569872</TotalTime>
  <Words>495</Words>
  <Application>Microsoft Office PowerPoint</Application>
  <PresentationFormat>On-screen Show (4:3)</PresentationFormat>
  <Paragraphs>128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ＭＳ Ｐゴシック</vt:lpstr>
      <vt:lpstr>Arial</vt:lpstr>
      <vt:lpstr>Calibri</vt:lpstr>
      <vt:lpstr>1_Blank Presentation</vt:lpstr>
      <vt:lpstr>Characterization of single-photon sensing and photon-number resolving CMOS image sensors</vt:lpstr>
      <vt:lpstr>Outline</vt:lpstr>
      <vt:lpstr>Testing Equipment AND Image Sensors</vt:lpstr>
      <vt:lpstr>Rochester Imaging Detector Lab (RIDL) Experiment Test Suite</vt:lpstr>
      <vt:lpstr>The Quanta Image Sensor (QIS)</vt:lpstr>
      <vt:lpstr>The QIS Concept</vt:lpstr>
      <vt:lpstr>Correlated Multiple Sampling (CMS)</vt:lpstr>
      <vt:lpstr>The QIS Pathfinder</vt:lpstr>
      <vt:lpstr>The QIS for Cryogenic Testing (QISSAT)</vt:lpstr>
      <vt:lpstr>The QIS Camera Development Kit (QISCDK)</vt:lpstr>
      <vt:lpstr>QISCDK: Low Light 16.7 Mpix Images</vt:lpstr>
      <vt:lpstr>Detector Characterization</vt:lpstr>
      <vt:lpstr>Detector Characterization Table</vt:lpstr>
      <vt:lpstr>Photon-Number Resolution</vt:lpstr>
      <vt:lpstr>Conversion Gain of Sensor Array</vt:lpstr>
      <vt:lpstr>Dark Current vs Temperature</vt:lpstr>
      <vt:lpstr>Read Noise and CMS</vt:lpstr>
      <vt:lpstr>Quantum Efficiency</vt:lpstr>
      <vt:lpstr>Photon Transfer:  Linearity and Full-Well Depth</vt:lpstr>
      <vt:lpstr>Persistence</vt:lpstr>
      <vt:lpstr>Characterization Summary for NASA Applications</vt:lpstr>
      <vt:lpstr>Astronomical  Observations</vt:lpstr>
      <vt:lpstr>Raw and Processed Images from Observations</vt:lpstr>
      <vt:lpstr>Conclusions</vt:lpstr>
      <vt:lpstr>Summary</vt:lpstr>
      <vt:lpstr>Thank you</vt:lpstr>
      <vt:lpstr>Backup Slides</vt:lpstr>
      <vt:lpstr>QISSAT: Dewar and Custom Electronics</vt:lpstr>
      <vt:lpstr>Electronic Gain</vt:lpstr>
      <vt:lpstr>Electronic Gain</vt:lpstr>
      <vt:lpstr>Read Noise Evaluated from Two Different Methods</vt:lpstr>
      <vt:lpstr>M13 aperture photometry</vt:lpstr>
      <vt:lpstr>Dark Current Slopes</vt:lpstr>
    </vt:vector>
  </TitlesOfParts>
  <Company>Rochester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Page</dc:title>
  <dc:creator>RIT CIAS</dc:creator>
  <cp:lastModifiedBy>Justin Gallagher</cp:lastModifiedBy>
  <cp:revision>5754</cp:revision>
  <dcterms:created xsi:type="dcterms:W3CDTF">2007-02-28T16:56:41Z</dcterms:created>
  <dcterms:modified xsi:type="dcterms:W3CDTF">2022-07-17T22:57:21Z</dcterms:modified>
</cp:coreProperties>
</file>