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8"/>
  </p:notesMasterIdLst>
  <p:sldIdLst>
    <p:sldId id="256" r:id="rId5"/>
    <p:sldId id="257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36" autoAdjust="0"/>
    <p:restoredTop sz="96356"/>
  </p:normalViewPr>
  <p:slideViewPr>
    <p:cSldViewPr snapToGrid="0" snapToObjects="1">
      <p:cViewPr>
        <p:scale>
          <a:sx n="200" d="100"/>
          <a:sy n="200" d="100"/>
        </p:scale>
        <p:origin x="4440" y="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20-Sep-17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Meeting XYZ, X Dec 2020, Confidential/ESO Internal Use/Public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6584400"/>
            <a:ext cx="2819800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FPGA implementation of a DCDS processor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Simon Tulloch</a:t>
            </a:r>
          </a:p>
          <a:p>
            <a:r>
              <a:rPr lang="en-US" dirty="0"/>
              <a:t>European Southern Observatory</a:t>
            </a: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AE95F6-C530-4442-BCD4-6D7726DA3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</p:spPr>
        <p:txBody>
          <a:bodyPr/>
          <a:lstStyle/>
          <a:p>
            <a:r>
              <a:rPr lang="en-US" dirty="0"/>
              <a:t>SDW Baltimore 2017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0C51CE-3E1D-4501-A7C2-7E58341FC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9AA624-4619-45C4-BD73-7EB27F7C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F9F04A-2C1A-4CB3-9AAA-B4D01BB89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36" y="1215792"/>
            <a:ext cx="4413523" cy="5241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AC787-6F04-4B63-B562-75B575C23309}"/>
              </a:ext>
            </a:extLst>
          </p:cNvPr>
          <p:cNvSpPr txBox="1"/>
          <p:nvPr/>
        </p:nvSpPr>
        <p:spPr>
          <a:xfrm>
            <a:off x="7370269" y="2214213"/>
            <a:ext cx="1324151" cy="95410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Commercial Xilinx </a:t>
            </a:r>
            <a:r>
              <a:rPr lang="en-US" sz="1400" b="1" dirty="0" err="1"/>
              <a:t>Artix</a:t>
            </a:r>
            <a:r>
              <a:rPr lang="en-US" sz="1400" b="1" dirty="0"/>
              <a:t> </a:t>
            </a:r>
          </a:p>
          <a:p>
            <a:r>
              <a:rPr lang="en-US" sz="1400" b="1" dirty="0"/>
              <a:t>FPGA board</a:t>
            </a:r>
          </a:p>
          <a:p>
            <a:r>
              <a:rPr lang="en-US" sz="1400" b="1" dirty="0"/>
              <a:t>(Opal Kelly)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BA5CE-661C-410C-B8B2-F0A75B7FB7F6}"/>
              </a:ext>
            </a:extLst>
          </p:cNvPr>
          <p:cNvSpPr txBox="1"/>
          <p:nvPr/>
        </p:nvSpPr>
        <p:spPr>
          <a:xfrm>
            <a:off x="904229" y="1383633"/>
            <a:ext cx="1122691" cy="1169551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DAC to produce</a:t>
            </a:r>
          </a:p>
          <a:p>
            <a:r>
              <a:rPr lang="en-US" sz="1400" b="1" dirty="0"/>
              <a:t>synthetic CCD video</a:t>
            </a:r>
          </a:p>
          <a:p>
            <a:r>
              <a:rPr lang="en-US" sz="1400" b="1" dirty="0"/>
              <a:t>waveform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FD6A3-D7C4-488E-A5F0-C310E4F3C12F}"/>
              </a:ext>
            </a:extLst>
          </p:cNvPr>
          <p:cNvSpPr txBox="1"/>
          <p:nvPr/>
        </p:nvSpPr>
        <p:spPr>
          <a:xfrm>
            <a:off x="904229" y="3222591"/>
            <a:ext cx="1435111" cy="52322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Dual 20MHz 16-bit ADC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CE8D0C-CDB2-4A54-A329-2E9408222AA5}"/>
              </a:ext>
            </a:extLst>
          </p:cNvPr>
          <p:cNvSpPr txBox="1"/>
          <p:nvPr/>
        </p:nvSpPr>
        <p:spPr>
          <a:xfrm>
            <a:off x="904229" y="4571331"/>
            <a:ext cx="1572271" cy="95410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Dual low-noise</a:t>
            </a:r>
          </a:p>
          <a:p>
            <a:r>
              <a:rPr lang="en-US" sz="1400" b="1" dirty="0"/>
              <a:t>video pre-amps with DC restoration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0E5ECF-B7DF-4EB7-9B72-508FD53561E9}"/>
              </a:ext>
            </a:extLst>
          </p:cNvPr>
          <p:cNvCxnSpPr>
            <a:stCxn id="14" idx="3"/>
          </p:cNvCxnSpPr>
          <p:nvPr/>
        </p:nvCxnSpPr>
        <p:spPr bwMode="auto">
          <a:xfrm flipV="1">
            <a:off x="2026920" y="1912620"/>
            <a:ext cx="1150620" cy="557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09BBA7-ACD9-45C8-B732-F3DE942C15A9}"/>
              </a:ext>
            </a:extLst>
          </p:cNvPr>
          <p:cNvCxnSpPr>
            <a:cxnSpLocks/>
          </p:cNvCxnSpPr>
          <p:nvPr/>
        </p:nvCxnSpPr>
        <p:spPr bwMode="auto">
          <a:xfrm>
            <a:off x="2339340" y="3530510"/>
            <a:ext cx="1935480" cy="2153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5363EC-D354-4367-90FB-A586890B9169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6500" y="4792980"/>
            <a:ext cx="1066800" cy="2767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9FDCA3-DF4E-45F5-869B-B48541AC85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36080" y="2553184"/>
            <a:ext cx="634189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97D663-CC81-4A04-9B40-929A3160D95B}"/>
              </a:ext>
            </a:extLst>
          </p:cNvPr>
          <p:cNvSpPr txBox="1"/>
          <p:nvPr/>
        </p:nvSpPr>
        <p:spPr>
          <a:xfrm>
            <a:off x="6475236" y="4017877"/>
            <a:ext cx="1020940" cy="30777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Regulator</a:t>
            </a:r>
            <a:endParaRPr lang="en-US" sz="12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F812A1-098E-4AD8-8DFD-7B613EB5F53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42000" y="4171765"/>
            <a:ext cx="634189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EB8A2F0-873A-44E2-9EB3-AFF404E12C8C}"/>
              </a:ext>
            </a:extLst>
          </p:cNvPr>
          <p:cNvSpPr txBox="1"/>
          <p:nvPr/>
        </p:nvSpPr>
        <p:spPr>
          <a:xfrm>
            <a:off x="3855860" y="5865727"/>
            <a:ext cx="1351139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Preamp test connectors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6032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50EADA-BF80-4EA3-81B3-33848659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89" y="6457949"/>
            <a:ext cx="4813311" cy="365125"/>
          </a:xfrm>
        </p:spPr>
        <p:txBody>
          <a:bodyPr/>
          <a:lstStyle/>
          <a:p>
            <a:r>
              <a:rPr lang="en-US" dirty="0"/>
              <a:t>SDW Baltimore 2017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73DBEC-5798-4AEF-B26A-D0E662208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07000" y="6462712"/>
            <a:ext cx="635000" cy="365125"/>
          </a:xfrm>
        </p:spPr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14CFAE-18F8-43FE-9619-84ECC8E0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IP</a:t>
            </a:r>
          </a:p>
        </p:txBody>
      </p:sp>
      <p:sp>
        <p:nvSpPr>
          <p:cNvPr id="6" name="252 Rectángulo">
            <a:extLst>
              <a:ext uri="{FF2B5EF4-FFF2-40B4-BE49-F238E27FC236}">
                <a16:creationId xmlns:a16="http://schemas.microsoft.com/office/drawing/2014/main" id="{30C67259-A885-415E-A3B0-10B27B9269D5}"/>
              </a:ext>
            </a:extLst>
          </p:cNvPr>
          <p:cNvSpPr/>
          <p:nvPr/>
        </p:nvSpPr>
        <p:spPr>
          <a:xfrm>
            <a:off x="494761" y="3699933"/>
            <a:ext cx="975090" cy="178595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512 x 8-bit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</a:rPr>
              <a:t>Dual-Port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</a:rPr>
              <a:t>Coefficient</a:t>
            </a:r>
          </a:p>
          <a:p>
            <a:pPr algn="ctr"/>
            <a:r>
              <a:rPr lang="en-GB" sz="1200" b="1" dirty="0">
                <a:solidFill>
                  <a:schemeClr val="tx1"/>
                </a:solidFill>
              </a:rPr>
              <a:t>RAM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(sample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weighting)</a:t>
            </a:r>
          </a:p>
        </p:txBody>
      </p:sp>
      <p:sp>
        <p:nvSpPr>
          <p:cNvPr id="7" name="267 Rectángulo">
            <a:extLst>
              <a:ext uri="{FF2B5EF4-FFF2-40B4-BE49-F238E27FC236}">
                <a16:creationId xmlns:a16="http://schemas.microsoft.com/office/drawing/2014/main" id="{50B98C05-FE91-4156-80CA-E84554401B54}"/>
              </a:ext>
            </a:extLst>
          </p:cNvPr>
          <p:cNvSpPr/>
          <p:nvPr/>
        </p:nvSpPr>
        <p:spPr>
          <a:xfrm>
            <a:off x="3695665" y="4976659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9" name="267 Rectángulo">
            <a:extLst>
              <a:ext uri="{FF2B5EF4-FFF2-40B4-BE49-F238E27FC236}">
                <a16:creationId xmlns:a16="http://schemas.microsoft.com/office/drawing/2014/main" id="{27EC979E-0AEB-4340-9AB8-96E580545457}"/>
              </a:ext>
            </a:extLst>
          </p:cNvPr>
          <p:cNvSpPr/>
          <p:nvPr/>
        </p:nvSpPr>
        <p:spPr>
          <a:xfrm>
            <a:off x="6584964" y="5059025"/>
            <a:ext cx="1984312" cy="8558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Divider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(to perform average of weighted samples)</a:t>
            </a:r>
          </a:p>
        </p:txBody>
      </p:sp>
      <p:sp>
        <p:nvSpPr>
          <p:cNvPr id="10" name="267 Rectángulo">
            <a:extLst>
              <a:ext uri="{FF2B5EF4-FFF2-40B4-BE49-F238E27FC236}">
                <a16:creationId xmlns:a16="http://schemas.microsoft.com/office/drawing/2014/main" id="{1A20DB8F-88E0-4DB6-9EED-F3D088FF8471}"/>
              </a:ext>
            </a:extLst>
          </p:cNvPr>
          <p:cNvSpPr/>
          <p:nvPr/>
        </p:nvSpPr>
        <p:spPr>
          <a:xfrm>
            <a:off x="6749028" y="4053686"/>
            <a:ext cx="1656184" cy="6094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chemeClr val="tx1"/>
              </a:solidFill>
            </a:endParaRP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OUTPUT FIFO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11D2B0-6A81-4B38-9364-CE420FEABF9A}"/>
              </a:ext>
            </a:extLst>
          </p:cNvPr>
          <p:cNvGrpSpPr/>
          <p:nvPr/>
        </p:nvGrpSpPr>
        <p:grpSpPr>
          <a:xfrm>
            <a:off x="2223257" y="1764802"/>
            <a:ext cx="970451" cy="1241470"/>
            <a:chOff x="3854709" y="2561830"/>
            <a:chExt cx="1297624" cy="1997174"/>
          </a:xfrm>
        </p:grpSpPr>
        <p:sp>
          <p:nvSpPr>
            <p:cNvPr id="11" name="238 Rectángulo">
              <a:extLst>
                <a:ext uri="{FF2B5EF4-FFF2-40B4-BE49-F238E27FC236}">
                  <a16:creationId xmlns:a16="http://schemas.microsoft.com/office/drawing/2014/main" id="{850069A4-FABF-4D4E-8DD6-D958614A2BC6}"/>
                </a:ext>
              </a:extLst>
            </p:cNvPr>
            <p:cNvSpPr/>
            <p:nvPr/>
          </p:nvSpPr>
          <p:spPr>
            <a:xfrm>
              <a:off x="3855979" y="2561830"/>
              <a:ext cx="1296354" cy="278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NSERIAL</a:t>
              </a:r>
            </a:p>
          </p:txBody>
        </p:sp>
        <p:sp>
          <p:nvSpPr>
            <p:cNvPr id="12" name="238 Rectángulo">
              <a:extLst>
                <a:ext uri="{FF2B5EF4-FFF2-40B4-BE49-F238E27FC236}">
                  <a16:creationId xmlns:a16="http://schemas.microsoft.com/office/drawing/2014/main" id="{A5179E9D-8045-49DB-A9FF-9A90F5D820F0}"/>
                </a:ext>
              </a:extLst>
            </p:cNvPr>
            <p:cNvSpPr/>
            <p:nvPr/>
          </p:nvSpPr>
          <p:spPr>
            <a:xfrm>
              <a:off x="3854709" y="2843512"/>
              <a:ext cx="1296354" cy="278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L</a:t>
              </a:r>
            </a:p>
          </p:txBody>
        </p:sp>
        <p:sp>
          <p:nvSpPr>
            <p:cNvPr id="13" name="238 Rectángulo">
              <a:extLst>
                <a:ext uri="{FF2B5EF4-FFF2-40B4-BE49-F238E27FC236}">
                  <a16:creationId xmlns:a16="http://schemas.microsoft.com/office/drawing/2014/main" id="{4E736D85-89A4-4146-A891-1856C4839D49}"/>
                </a:ext>
              </a:extLst>
            </p:cNvPr>
            <p:cNvSpPr/>
            <p:nvPr/>
          </p:nvSpPr>
          <p:spPr>
            <a:xfrm>
              <a:off x="3854709" y="3118844"/>
              <a:ext cx="1296354" cy="3153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RDLY</a:t>
              </a:r>
            </a:p>
          </p:txBody>
        </p:sp>
        <p:sp>
          <p:nvSpPr>
            <p:cNvPr id="14" name="238 Rectángulo">
              <a:extLst>
                <a:ext uri="{FF2B5EF4-FFF2-40B4-BE49-F238E27FC236}">
                  <a16:creationId xmlns:a16="http://schemas.microsoft.com/office/drawing/2014/main" id="{DE571D57-5584-442F-A5D2-85EE3E9E0602}"/>
                </a:ext>
              </a:extLst>
            </p:cNvPr>
            <p:cNvSpPr/>
            <p:nvPr/>
          </p:nvSpPr>
          <p:spPr>
            <a:xfrm>
              <a:off x="3854709" y="3429354"/>
              <a:ext cx="1296354" cy="265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SDLY</a:t>
              </a:r>
            </a:p>
          </p:txBody>
        </p:sp>
        <p:sp>
          <p:nvSpPr>
            <p:cNvPr id="15" name="238 Rectángulo">
              <a:extLst>
                <a:ext uri="{FF2B5EF4-FFF2-40B4-BE49-F238E27FC236}">
                  <a16:creationId xmlns:a16="http://schemas.microsoft.com/office/drawing/2014/main" id="{4FA61EDD-9750-4203-8EFA-5F75246892B5}"/>
                </a:ext>
              </a:extLst>
            </p:cNvPr>
            <p:cNvSpPr/>
            <p:nvPr/>
          </p:nvSpPr>
          <p:spPr>
            <a:xfrm>
              <a:off x="3854709" y="3701452"/>
              <a:ext cx="1296354" cy="279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DMP</a:t>
              </a:r>
            </a:p>
          </p:txBody>
        </p:sp>
        <p:sp>
          <p:nvSpPr>
            <p:cNvPr id="16" name="238 Rectángulo">
              <a:extLst>
                <a:ext uri="{FF2B5EF4-FFF2-40B4-BE49-F238E27FC236}">
                  <a16:creationId xmlns:a16="http://schemas.microsoft.com/office/drawing/2014/main" id="{FE75E831-FA88-4709-8922-9D51420076C9}"/>
                </a:ext>
              </a:extLst>
            </p:cNvPr>
            <p:cNvSpPr/>
            <p:nvPr/>
          </p:nvSpPr>
          <p:spPr>
            <a:xfrm>
              <a:off x="3854709" y="3982940"/>
              <a:ext cx="1296354" cy="278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EDLY</a:t>
              </a:r>
            </a:p>
          </p:txBody>
        </p:sp>
        <p:sp>
          <p:nvSpPr>
            <p:cNvPr id="17" name="238 Rectángulo">
              <a:extLst>
                <a:ext uri="{FF2B5EF4-FFF2-40B4-BE49-F238E27FC236}">
                  <a16:creationId xmlns:a16="http://schemas.microsoft.com/office/drawing/2014/main" id="{BFD3D45F-BBDB-49C9-B505-DE9E95AEDD1C}"/>
                </a:ext>
              </a:extLst>
            </p:cNvPr>
            <p:cNvSpPr/>
            <p:nvPr/>
          </p:nvSpPr>
          <p:spPr>
            <a:xfrm>
              <a:off x="3854709" y="4263352"/>
              <a:ext cx="1296354" cy="295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rgbClr val="FF0000"/>
                  </a:solidFill>
                </a:rPr>
                <a:t>ADCPL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AECA891-4262-429C-845D-8F1E2F1BC7A3}"/>
              </a:ext>
            </a:extLst>
          </p:cNvPr>
          <p:cNvSpPr txBox="1"/>
          <p:nvPr/>
        </p:nvSpPr>
        <p:spPr>
          <a:xfrm>
            <a:off x="620707" y="169151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Serial register length: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A409F0-FE47-4BC3-9703-BF378748113B}"/>
              </a:ext>
            </a:extLst>
          </p:cNvPr>
          <p:cNvSpPr txBox="1"/>
          <p:nvPr/>
        </p:nvSpPr>
        <p:spPr>
          <a:xfrm>
            <a:off x="553492" y="1865099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Samples per pedestal: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1FF55A-EC2C-4B43-BF4D-9DDF13C6CA34}"/>
              </a:ext>
            </a:extLst>
          </p:cNvPr>
          <p:cNvSpPr txBox="1"/>
          <p:nvPr/>
        </p:nvSpPr>
        <p:spPr>
          <a:xfrm>
            <a:off x="119022" y="2030717"/>
            <a:ext cx="2146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Delay prior to reset pedestal: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6BAB78-D914-4B21-B3C8-81C595FD19B5}"/>
              </a:ext>
            </a:extLst>
          </p:cNvPr>
          <p:cNvSpPr txBox="1"/>
          <p:nvPr/>
        </p:nvSpPr>
        <p:spPr>
          <a:xfrm>
            <a:off x="61314" y="2229869"/>
            <a:ext cx="2204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Delay prior to signal pedestal: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B53835-5C9F-4CB5-B1D2-09248B52CA20}"/>
              </a:ext>
            </a:extLst>
          </p:cNvPr>
          <p:cNvSpPr txBox="1"/>
          <p:nvPr/>
        </p:nvSpPr>
        <p:spPr>
          <a:xfrm>
            <a:off x="691294" y="2423695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Charge dump event: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89472A-0A53-4181-B423-7681A8FE085F}"/>
              </a:ext>
            </a:extLst>
          </p:cNvPr>
          <p:cNvSpPr txBox="1"/>
          <p:nvPr/>
        </p:nvSpPr>
        <p:spPr>
          <a:xfrm>
            <a:off x="648013" y="2603803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Delay at end of pixel: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2E0558-F7A4-40DD-8834-209FAF6331B6}"/>
              </a:ext>
            </a:extLst>
          </p:cNvPr>
          <p:cNvSpPr txBox="1"/>
          <p:nvPr/>
        </p:nvSpPr>
        <p:spPr>
          <a:xfrm>
            <a:off x="736178" y="2770923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ADC pipeline delay: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F56DEB-44CC-41FB-B128-C1171E6C6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5" y="5691205"/>
            <a:ext cx="1581150" cy="647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147B5-25D0-49EC-9FDB-1FDDBC050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66" y="4382037"/>
            <a:ext cx="1514475" cy="110490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ED847D-9031-4289-9C12-F28A6812D05D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2072445" y="6010805"/>
            <a:ext cx="1635187" cy="42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D4B6608-B5D3-4094-809C-6CA5ED33B8F4}"/>
              </a:ext>
            </a:extLst>
          </p:cNvPr>
          <p:cNvCxnSpPr>
            <a:cxnSpLocks/>
          </p:cNvCxnSpPr>
          <p:nvPr/>
        </p:nvCxnSpPr>
        <p:spPr bwMode="auto">
          <a:xfrm>
            <a:off x="2945668" y="4896857"/>
            <a:ext cx="3652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5DDB6A6-A526-4764-9C52-ABFF623A0C61}"/>
              </a:ext>
            </a:extLst>
          </p:cNvPr>
          <p:cNvCxnSpPr>
            <a:cxnSpLocks/>
          </p:cNvCxnSpPr>
          <p:nvPr/>
        </p:nvCxnSpPr>
        <p:spPr bwMode="auto">
          <a:xfrm>
            <a:off x="3291876" y="5553545"/>
            <a:ext cx="40378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33CA42-84B4-453E-B4F4-7E1ADDBE153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01393" y="4905845"/>
            <a:ext cx="1" cy="6477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7FA71F-4CFB-494C-95D7-30682E7CA970}"/>
              </a:ext>
            </a:extLst>
          </p:cNvPr>
          <p:cNvCxnSpPr>
            <a:cxnSpLocks/>
          </p:cNvCxnSpPr>
          <p:nvPr/>
        </p:nvCxnSpPr>
        <p:spPr bwMode="auto">
          <a:xfrm>
            <a:off x="4481483" y="5549319"/>
            <a:ext cx="211623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327 Rectángulo">
            <a:extLst>
              <a:ext uri="{FF2B5EF4-FFF2-40B4-BE49-F238E27FC236}">
                <a16:creationId xmlns:a16="http://schemas.microsoft.com/office/drawing/2014/main" id="{5D2C7CDF-6750-4B48-9550-0AF3DA6FD97B}"/>
              </a:ext>
            </a:extLst>
          </p:cNvPr>
          <p:cNvSpPr/>
          <p:nvPr/>
        </p:nvSpPr>
        <p:spPr>
          <a:xfrm>
            <a:off x="4721289" y="5113052"/>
            <a:ext cx="1616220" cy="747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24-bit up/down</a:t>
            </a:r>
          </a:p>
          <a:p>
            <a:pPr algn="ctr"/>
            <a:r>
              <a:rPr lang="en-GB" sz="1400" b="1" dirty="0">
                <a:solidFill>
                  <a:schemeClr val="tx1"/>
                </a:solidFill>
              </a:rPr>
              <a:t>Accumulator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12C367-BB1B-4029-9A9A-10E883CE7FB2}"/>
              </a:ext>
            </a:extLst>
          </p:cNvPr>
          <p:cNvCxnSpPr>
            <a:cxnSpLocks/>
          </p:cNvCxnSpPr>
          <p:nvPr/>
        </p:nvCxnSpPr>
        <p:spPr bwMode="auto">
          <a:xfrm flipV="1">
            <a:off x="7576034" y="4669290"/>
            <a:ext cx="0" cy="385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D5AC9D-9131-42ED-AE28-E3E55901BE49}"/>
              </a:ext>
            </a:extLst>
          </p:cNvPr>
          <p:cNvCxnSpPr/>
          <p:nvPr/>
        </p:nvCxnSpPr>
        <p:spPr bwMode="auto">
          <a:xfrm flipH="1">
            <a:off x="3425221" y="5455512"/>
            <a:ext cx="100013" cy="1876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D4D106-C6A9-4F11-8109-1DDD54DE4699}"/>
              </a:ext>
            </a:extLst>
          </p:cNvPr>
          <p:cNvCxnSpPr/>
          <p:nvPr/>
        </p:nvCxnSpPr>
        <p:spPr bwMode="auto">
          <a:xfrm flipH="1">
            <a:off x="3328977" y="5916998"/>
            <a:ext cx="100013" cy="1876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46C666-B3FE-4579-9100-73CA5EEE4226}"/>
              </a:ext>
            </a:extLst>
          </p:cNvPr>
          <p:cNvCxnSpPr/>
          <p:nvPr/>
        </p:nvCxnSpPr>
        <p:spPr bwMode="auto">
          <a:xfrm flipH="1">
            <a:off x="6396032" y="5455512"/>
            <a:ext cx="100013" cy="1876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764C61D-DFB1-4024-B39D-581B030FED4A}"/>
              </a:ext>
            </a:extLst>
          </p:cNvPr>
          <p:cNvCxnSpPr/>
          <p:nvPr/>
        </p:nvCxnSpPr>
        <p:spPr bwMode="auto">
          <a:xfrm flipH="1">
            <a:off x="4567233" y="5455512"/>
            <a:ext cx="100013" cy="1876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4ED9373-66F0-49AA-9C39-482AD1654016}"/>
              </a:ext>
            </a:extLst>
          </p:cNvPr>
          <p:cNvSpPr txBox="1"/>
          <p:nvPr/>
        </p:nvSpPr>
        <p:spPr>
          <a:xfrm>
            <a:off x="3297622" y="5332401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9C05D1-0335-474A-9EC8-D69B583A675E}"/>
              </a:ext>
            </a:extLst>
          </p:cNvPr>
          <p:cNvSpPr txBox="1"/>
          <p:nvPr/>
        </p:nvSpPr>
        <p:spPr>
          <a:xfrm>
            <a:off x="3099491" y="5764584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DA59EC-1EC7-4B46-9F34-E4675615BD0A}"/>
              </a:ext>
            </a:extLst>
          </p:cNvPr>
          <p:cNvSpPr txBox="1"/>
          <p:nvPr/>
        </p:nvSpPr>
        <p:spPr>
          <a:xfrm>
            <a:off x="4442472" y="524621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79C643-01FC-44DA-B1A6-8CE0BB58DE6B}"/>
              </a:ext>
            </a:extLst>
          </p:cNvPr>
          <p:cNvSpPr txBox="1"/>
          <p:nvPr/>
        </p:nvSpPr>
        <p:spPr>
          <a:xfrm>
            <a:off x="6333180" y="524056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47BB05-4A6B-4D5A-BCBC-93B7D375566C}"/>
              </a:ext>
            </a:extLst>
          </p:cNvPr>
          <p:cNvSpPr txBox="1"/>
          <p:nvPr/>
        </p:nvSpPr>
        <p:spPr>
          <a:xfrm>
            <a:off x="7624654" y="4715733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E47205-2111-454E-9488-84DBDD2D331D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7526027" y="4795044"/>
            <a:ext cx="100013" cy="1876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Arrow: Down 51">
            <a:extLst>
              <a:ext uri="{FF2B5EF4-FFF2-40B4-BE49-F238E27FC236}">
                <a16:creationId xmlns:a16="http://schemas.microsoft.com/office/drawing/2014/main" id="{2B50E17B-FAB2-4765-9443-DAC86CC776A9}"/>
              </a:ext>
            </a:extLst>
          </p:cNvPr>
          <p:cNvSpPr/>
          <p:nvPr/>
        </p:nvSpPr>
        <p:spPr bwMode="auto">
          <a:xfrm rot="10800000">
            <a:off x="7469688" y="3634397"/>
            <a:ext cx="195262" cy="395288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5024D3-9A63-467E-8046-4919DCC7E143}"/>
              </a:ext>
            </a:extLst>
          </p:cNvPr>
          <p:cNvSpPr txBox="1"/>
          <p:nvPr/>
        </p:nvSpPr>
        <p:spPr>
          <a:xfrm>
            <a:off x="1942235" y="600755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CCD video waveform</a:t>
            </a:r>
          </a:p>
          <a:p>
            <a:r>
              <a:rPr lang="en-US" sz="1000" i="1" dirty="0"/>
              <a:t>sampled at 20MHz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A9A57C-BB53-4CF1-88F4-9815547CD7D0}"/>
              </a:ext>
            </a:extLst>
          </p:cNvPr>
          <p:cNvSpPr txBox="1"/>
          <p:nvPr/>
        </p:nvSpPr>
        <p:spPr>
          <a:xfrm>
            <a:off x="7624654" y="3500576"/>
            <a:ext cx="878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Pixel to host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C5D11FF-C6E8-48A7-A6A6-24D6641F2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977" y="1455875"/>
            <a:ext cx="3602653" cy="194182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4B83A9E-E1A6-48FC-8CEF-616B86BA6DBA}"/>
              </a:ext>
            </a:extLst>
          </p:cNvPr>
          <p:cNvSpPr txBox="1"/>
          <p:nvPr/>
        </p:nvSpPr>
        <p:spPr>
          <a:xfrm>
            <a:off x="1696206" y="1191460"/>
            <a:ext cx="6023807" cy="24622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Configuration Registers (7 needed) to define which parts of the video waveform we want to process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8899AB-AD63-4687-8A41-D583C889C4AF}"/>
              </a:ext>
            </a:extLst>
          </p:cNvPr>
          <p:cNvSpPr txBox="1"/>
          <p:nvPr/>
        </p:nvSpPr>
        <p:spPr>
          <a:xfrm>
            <a:off x="3428990" y="3545854"/>
            <a:ext cx="2688557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Xilinx IP library: Block Memory Generator</a:t>
            </a:r>
          </a:p>
          <a:p>
            <a:r>
              <a:rPr lang="en-US" sz="1000" dirty="0"/>
              <a:t>	           : DSP slice used as multiplier</a:t>
            </a:r>
          </a:p>
          <a:p>
            <a:r>
              <a:rPr lang="en-US" sz="1000" dirty="0"/>
              <a:t>	           : Accumulator</a:t>
            </a:r>
          </a:p>
          <a:p>
            <a:endParaRPr lang="en-US" sz="1000" dirty="0"/>
          </a:p>
          <a:p>
            <a:r>
              <a:rPr lang="en-US" sz="1000" dirty="0"/>
              <a:t>Custom VHDL : FSM sequencers</a:t>
            </a:r>
          </a:p>
          <a:p>
            <a:r>
              <a:rPr lang="en-US" sz="1000" dirty="0"/>
              <a:t>                        : Event timers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0B7341D-9EED-41C4-AC72-982F18411ED2}"/>
              </a:ext>
            </a:extLst>
          </p:cNvPr>
          <p:cNvSpPr txBox="1"/>
          <p:nvPr/>
        </p:nvSpPr>
        <p:spPr>
          <a:xfrm>
            <a:off x="3639499" y="4773601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DSP48 slice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D40067-F946-46B0-ABF0-6F94004F9BD6}"/>
              </a:ext>
            </a:extLst>
          </p:cNvPr>
          <p:cNvSpPr txBox="1"/>
          <p:nvPr/>
        </p:nvSpPr>
        <p:spPr>
          <a:xfrm>
            <a:off x="404264" y="3489760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Loaded from host</a:t>
            </a:r>
          </a:p>
        </p:txBody>
      </p:sp>
    </p:spTree>
    <p:extLst>
      <p:ext uri="{BB962C8B-B14F-4D97-AF65-F5344CB8AC3E}">
        <p14:creationId xmlns:p14="http://schemas.microsoft.com/office/powerpoint/2010/main" val="36336968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44688FE-AFF5-604A-9BB4-716DC4DEB492}" vid="{D4AF6891-DA85-FA49-AFB3-7B2DE1B33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2AD29B-D4DB-4F39-98CD-A659600F68CB}">
  <ds:schemaRefs>
    <ds:schemaRef ds:uri="http://schemas.openxmlformats.org/package/2006/metadata/core-properties"/>
    <ds:schemaRef ds:uri="http://schemas.microsoft.com/office/2006/documentManagement/types"/>
    <ds:schemaRef ds:uri="fe6bf98e-3663-4d33-9299-74b2d3a86f36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eso_official_ppt_arial_2017</Template>
  <TotalTime>0</TotalTime>
  <Words>165</Words>
  <Application>Microsoft Office PowerPoint</Application>
  <PresentationFormat>On-screen Show (4:3)</PresentationFormat>
  <Paragraphs>64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ＭＳ Ｐゴシック</vt:lpstr>
      <vt:lpstr>Arial</vt:lpstr>
      <vt:lpstr>Calibri</vt:lpstr>
      <vt:lpstr>Wingdings</vt:lpstr>
      <vt:lpstr>Default Theme</vt:lpstr>
      <vt:lpstr>FPGA implementation of a DCDS processor</vt:lpstr>
      <vt:lpstr>Hardware</vt:lpstr>
      <vt:lpstr>FPGA 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Tulloch</dc:creator>
  <cp:lastModifiedBy>Simon Tulloch</cp:lastModifiedBy>
  <cp:revision>19</cp:revision>
  <dcterms:created xsi:type="dcterms:W3CDTF">2017-09-20T08:35:44Z</dcterms:created>
  <dcterms:modified xsi:type="dcterms:W3CDTF">2017-09-20T12:52:46Z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