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0" autoAdjust="0"/>
    <p:restoredTop sz="94660"/>
  </p:normalViewPr>
  <p:slideViewPr>
    <p:cSldViewPr snapToGrid="0">
      <p:cViewPr varScale="1">
        <p:scale>
          <a:sx n="64" d="100"/>
          <a:sy n="64" d="100"/>
        </p:scale>
        <p:origin x="33" y="4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21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48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03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60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7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4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60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27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29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44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0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A98BD-B6C3-4E8C-AE4F-162B1E35A8B8}" type="datetimeFigureOut">
              <a:rPr lang="es-ES" smtClean="0"/>
              <a:t>26/09/2017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5AA00-4717-49B0-80E3-DB3312D8DC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5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14.jp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2.png"/><Relationship Id="rId5" Type="http://schemas.microsoft.com/office/2007/relationships/media" Target="../media/media3.avi"/><Relationship Id="rId10" Type="http://schemas.openxmlformats.org/officeDocument/2006/relationships/image" Target="../media/image11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0882" y="6356350"/>
            <a:ext cx="4114800" cy="365125"/>
          </a:xfrm>
        </p:spPr>
        <p:txBody>
          <a:bodyPr/>
          <a:lstStyle/>
          <a:p>
            <a:r>
              <a:rPr lang="de-DE" altLang="de-DE" sz="1400" dirty="0" smtClean="0"/>
              <a:t>SDW2013 Florence </a:t>
            </a:r>
            <a:r>
              <a:rPr lang="de-DE" altLang="de-DE" sz="1400" dirty="0" smtClean="0"/>
              <a:t>- Poster</a:t>
            </a:r>
            <a:endParaRPr lang="de-DE" altLang="de-DE" sz="1400" dirty="0"/>
          </a:p>
        </p:txBody>
      </p:sp>
      <p:grpSp>
        <p:nvGrpSpPr>
          <p:cNvPr id="146438" name="Group 6"/>
          <p:cNvGrpSpPr>
            <a:grpSpLocks/>
          </p:cNvGrpSpPr>
          <p:nvPr/>
        </p:nvGrpSpPr>
        <p:grpSpPr bwMode="auto">
          <a:xfrm>
            <a:off x="3450882" y="1208452"/>
            <a:ext cx="4103688" cy="4875212"/>
            <a:chOff x="4410" y="845"/>
            <a:chExt cx="1162" cy="1368"/>
          </a:xfrm>
        </p:grpSpPr>
        <p:pic>
          <p:nvPicPr>
            <p:cNvPr id="146435" name="Picture 3" descr="maushir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845"/>
              <a:ext cx="1104" cy="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37" name="Text Box 5"/>
            <p:cNvSpPr txBox="1">
              <a:spLocks noChangeArrowheads="1"/>
            </p:cNvSpPr>
            <p:nvPr/>
          </p:nvSpPr>
          <p:spPr bwMode="auto">
            <a:xfrm>
              <a:off x="4410" y="2144"/>
              <a:ext cx="325" cy="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000"/>
                <a:t>TU Dresden, Krafft</a:t>
              </a:r>
            </a:p>
          </p:txBody>
        </p:sp>
      </p:grp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2782888" y="260350"/>
            <a:ext cx="5689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1pPr>
            <a:lvl2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2pPr>
            <a:lvl3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3pPr>
            <a:lvl4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4pPr>
            <a:lvl5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5pPr>
            <a:lvl6pPr marL="11430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6pPr>
            <a:lvl7pPr marL="16002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7pPr>
            <a:lvl8pPr marL="20574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8pPr>
            <a:lvl9pPr marL="25146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400">
                <a:latin typeface="Arial Rounded MT Bold" panose="020F0704030504030204" pitchFamily="34" charset="0"/>
              </a:rPr>
              <a:t>Multiplex Raman Spectroscopy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" y="6540"/>
            <a:ext cx="1441229" cy="16258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02" y="207949"/>
            <a:ext cx="2566544" cy="11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76" name="Grafi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r="11159"/>
          <a:stretch>
            <a:fillRect/>
          </a:stretch>
        </p:blipFill>
        <p:spPr bwMode="auto">
          <a:xfrm>
            <a:off x="2312989" y="1506539"/>
            <a:ext cx="155098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0" name="Picture 24" descr="024606jb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133600"/>
            <a:ext cx="40274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81" name="Rectangle 25"/>
          <p:cNvSpPr>
            <a:spLocks noChangeArrowheads="1"/>
          </p:cNvSpPr>
          <p:nvPr/>
        </p:nvSpPr>
        <p:spPr bwMode="auto">
          <a:xfrm>
            <a:off x="5951538" y="5299353"/>
            <a:ext cx="34383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200" i="1">
                <a:solidFill>
                  <a:schemeClr val="bg2"/>
                </a:solidFill>
              </a:rPr>
              <a:t>J. Biomed. Opt</a:t>
            </a:r>
            <a:r>
              <a:rPr lang="de-DE" altLang="de-DE" sz="1200">
                <a:solidFill>
                  <a:schemeClr val="bg2"/>
                </a:solidFill>
              </a:rPr>
              <a:t>. 11(6), 060502 (December 13, 2006)</a:t>
            </a:r>
            <a:r>
              <a:rPr lang="de-DE" altLang="de-DE"/>
              <a:t> </a:t>
            </a: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087939" y="1196975"/>
            <a:ext cx="4172937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D0D07"/>
                </a:solidFill>
                <a:latin typeface="Arial Rounded MT Bold" panose="020F0704030504030204" pitchFamily="34" charset="0"/>
              </a:rPr>
              <a:t>„single-pixel“ Raman Spectroscopy</a:t>
            </a:r>
            <a:r>
              <a:rPr lang="de-DE" altLang="de-DE"/>
              <a:t> </a:t>
            </a:r>
          </a:p>
        </p:txBody>
      </p:sp>
      <p:sp>
        <p:nvSpPr>
          <p:cNvPr id="147483" name="Oval 27"/>
          <p:cNvSpPr>
            <a:spLocks noChangeAspect="1" noChangeArrowheads="1"/>
          </p:cNvSpPr>
          <p:nvPr/>
        </p:nvSpPr>
        <p:spPr bwMode="auto">
          <a:xfrm>
            <a:off x="2927351" y="2060575"/>
            <a:ext cx="161925" cy="160338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7484" name="Line 28"/>
          <p:cNvSpPr>
            <a:spLocks noChangeShapeType="1"/>
          </p:cNvSpPr>
          <p:nvPr/>
        </p:nvSpPr>
        <p:spPr bwMode="auto">
          <a:xfrm flipV="1">
            <a:off x="3216276" y="1412875"/>
            <a:ext cx="18002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7485" name="Rectangle 29"/>
          <p:cNvSpPr>
            <a:spLocks noChangeArrowheads="1"/>
          </p:cNvSpPr>
          <p:nvPr/>
        </p:nvSpPr>
        <p:spPr bwMode="auto">
          <a:xfrm>
            <a:off x="2782888" y="260350"/>
            <a:ext cx="5689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1pPr>
            <a:lvl2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2pPr>
            <a:lvl3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3pPr>
            <a:lvl4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4pPr>
            <a:lvl5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5pPr>
            <a:lvl6pPr marL="11430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6pPr>
            <a:lvl7pPr marL="16002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7pPr>
            <a:lvl8pPr marL="20574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8pPr>
            <a:lvl9pPr marL="25146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400">
                <a:latin typeface="Arial Rounded MT Bold" panose="020F0704030504030204" pitchFamily="34" charset="0"/>
              </a:rPr>
              <a:t>State-of-the-Art:</a:t>
            </a:r>
          </a:p>
        </p:txBody>
      </p:sp>
      <p:grpSp>
        <p:nvGrpSpPr>
          <p:cNvPr id="147488" name="Group 32"/>
          <p:cNvGrpSpPr>
            <a:grpSpLocks/>
          </p:cNvGrpSpPr>
          <p:nvPr/>
        </p:nvGrpSpPr>
        <p:grpSpPr bwMode="auto">
          <a:xfrm>
            <a:off x="5232401" y="1916114"/>
            <a:ext cx="4625975" cy="4029075"/>
            <a:chOff x="2336" y="1207"/>
            <a:chExt cx="2914" cy="2538"/>
          </a:xfrm>
        </p:grpSpPr>
        <p:pic>
          <p:nvPicPr>
            <p:cNvPr id="147486" name="Picture 30" descr="Maushirn_Uni-Dresd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4" r="2640"/>
            <a:stretch>
              <a:fillRect/>
            </a:stretch>
          </p:blipFill>
          <p:spPr bwMode="auto">
            <a:xfrm>
              <a:off x="2336" y="1207"/>
              <a:ext cx="2914" cy="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87" name="Text Box 31"/>
            <p:cNvSpPr txBox="1">
              <a:spLocks noChangeArrowheads="1"/>
            </p:cNvSpPr>
            <p:nvPr/>
          </p:nvSpPr>
          <p:spPr bwMode="auto">
            <a:xfrm>
              <a:off x="2472" y="2449"/>
              <a:ext cx="66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 b="1"/>
                <a:t>TU Dresden</a:t>
              </a:r>
            </a:p>
          </p:txBody>
        </p:sp>
      </p:grpSp>
      <p:sp>
        <p:nvSpPr>
          <p:cNvPr id="1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0882" y="6356350"/>
            <a:ext cx="4114800" cy="365125"/>
          </a:xfrm>
        </p:spPr>
        <p:txBody>
          <a:bodyPr/>
          <a:lstStyle/>
          <a:p>
            <a:r>
              <a:rPr lang="de-DE" altLang="de-DE" sz="1400" dirty="0" smtClean="0"/>
              <a:t>SDW2013 Florence </a:t>
            </a:r>
            <a:r>
              <a:rPr lang="de-DE" altLang="de-DE" sz="1400" dirty="0" smtClean="0"/>
              <a:t>- Poster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3377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2" grpId="0" animBg="1"/>
      <p:bldP spid="1474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/>
              <a:t>Innovation Days München 2012</a:t>
            </a:r>
          </a:p>
        </p:txBody>
      </p:sp>
      <p:pic>
        <p:nvPicPr>
          <p:cNvPr id="148485" name="Grafik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484313"/>
            <a:ext cx="16986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1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t="34186" r="25809" b="31627"/>
          <a:stretch>
            <a:fillRect/>
          </a:stretch>
        </p:blipFill>
        <p:spPr bwMode="auto">
          <a:xfrm>
            <a:off x="6167438" y="2420939"/>
            <a:ext cx="25717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502" name="Group 22"/>
          <p:cNvGrpSpPr>
            <a:grpSpLocks/>
          </p:cNvGrpSpPr>
          <p:nvPr/>
        </p:nvGrpSpPr>
        <p:grpSpPr bwMode="auto">
          <a:xfrm>
            <a:off x="3792539" y="1196976"/>
            <a:ext cx="4987925" cy="1133475"/>
            <a:chOff x="1429" y="754"/>
            <a:chExt cx="3142" cy="714"/>
          </a:xfrm>
        </p:grpSpPr>
        <p:sp>
          <p:nvSpPr>
            <p:cNvPr id="148490" name="Text Box 10"/>
            <p:cNvSpPr txBox="1">
              <a:spLocks noChangeArrowheads="1"/>
            </p:cNvSpPr>
            <p:nvPr/>
          </p:nvSpPr>
          <p:spPr bwMode="auto">
            <a:xfrm>
              <a:off x="2245" y="754"/>
              <a:ext cx="2326" cy="233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>
                  <a:solidFill>
                    <a:srgbClr val="FD0D07"/>
                  </a:solidFill>
                  <a:latin typeface="Arial Rounded MT Bold" panose="020F0704030504030204" pitchFamily="34" charset="0"/>
                </a:rPr>
                <a:t>Multiplex Raman Spectroscopy</a:t>
              </a:r>
              <a:r>
                <a:rPr lang="de-DE" altLang="de-DE"/>
                <a:t> </a:t>
              </a:r>
            </a:p>
          </p:txBody>
        </p:sp>
        <p:sp>
          <p:nvSpPr>
            <p:cNvPr id="148492" name="Line 12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3" name="Line 13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4" name="Line 14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5" name="Line 15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7" name="Line 17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8" name="Line 18"/>
            <p:cNvSpPr>
              <a:spLocks noChangeShapeType="1"/>
            </p:cNvSpPr>
            <p:nvPr/>
          </p:nvSpPr>
          <p:spPr bwMode="auto">
            <a:xfrm flipH="1">
              <a:off x="1429" y="890"/>
              <a:ext cx="771" cy="5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8499" name="Text Box 19"/>
          <p:cNvSpPr txBox="1">
            <a:spLocks noChangeArrowheads="1"/>
          </p:cNvSpPr>
          <p:nvPr/>
        </p:nvSpPr>
        <p:spPr bwMode="auto">
          <a:xfrm>
            <a:off x="4151313" y="20605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148500" name="Text Box 20"/>
          <p:cNvSpPr txBox="1">
            <a:spLocks noChangeArrowheads="1"/>
          </p:cNvSpPr>
          <p:nvPr/>
        </p:nvSpPr>
        <p:spPr bwMode="auto">
          <a:xfrm>
            <a:off x="4008438" y="2205038"/>
            <a:ext cx="79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D0D07"/>
                </a:solidFill>
              </a:rPr>
              <a:t>400</a:t>
            </a:r>
          </a:p>
          <a:p>
            <a:r>
              <a:rPr lang="de-DE" altLang="de-DE">
                <a:solidFill>
                  <a:srgbClr val="FD0D07"/>
                </a:solidFill>
              </a:rPr>
              <a:t>points</a:t>
            </a:r>
          </a:p>
        </p:txBody>
      </p:sp>
      <p:sp>
        <p:nvSpPr>
          <p:cNvPr id="148501" name="Rectangle 21"/>
          <p:cNvSpPr>
            <a:spLocks noChangeArrowheads="1"/>
          </p:cNvSpPr>
          <p:nvPr/>
        </p:nvSpPr>
        <p:spPr bwMode="auto">
          <a:xfrm>
            <a:off x="2782888" y="260350"/>
            <a:ext cx="5689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1pPr>
            <a:lvl2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2pPr>
            <a:lvl3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3pPr>
            <a:lvl4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4pPr>
            <a:lvl5pPr marL="685800" indent="-685800"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5pPr>
            <a:lvl6pPr marL="11430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6pPr>
            <a:lvl7pPr marL="16002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7pPr>
            <a:lvl8pPr marL="20574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8pPr>
            <a:lvl9pPr marL="2514600" indent="-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400">
                <a:latin typeface="Arial Rounded MT Bold" panose="020F0704030504030204" pitchFamily="34" charset="0"/>
              </a:rPr>
              <a:t>Innovation:</a:t>
            </a:r>
          </a:p>
        </p:txBody>
      </p:sp>
      <p:grpSp>
        <p:nvGrpSpPr>
          <p:cNvPr id="148503" name="Group 23"/>
          <p:cNvGrpSpPr>
            <a:grpSpLocks/>
          </p:cNvGrpSpPr>
          <p:nvPr/>
        </p:nvGrpSpPr>
        <p:grpSpPr bwMode="auto">
          <a:xfrm>
            <a:off x="1524000" y="0"/>
            <a:ext cx="9144000" cy="6889750"/>
            <a:chOff x="0" y="0"/>
            <a:chExt cx="5760" cy="4340"/>
          </a:xfrm>
        </p:grpSpPr>
        <p:pic>
          <p:nvPicPr>
            <p:cNvPr id="148504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505" name="Text Box 25"/>
            <p:cNvSpPr txBox="1">
              <a:spLocks noChangeArrowheads="1"/>
            </p:cNvSpPr>
            <p:nvPr/>
          </p:nvSpPr>
          <p:spPr bwMode="auto">
            <a:xfrm>
              <a:off x="3107" y="164"/>
              <a:ext cx="24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>
                  <a:latin typeface="Arial Rounded MT Bold" panose="020F0704030504030204" pitchFamily="34" charset="0"/>
                  <a:cs typeface="Arial" panose="020B0604020202020204" pitchFamily="34" charset="0"/>
                </a:rPr>
                <a:t>MUSE Reference Spectrograph </a:t>
              </a:r>
            </a:p>
            <a:p>
              <a:r>
                <a:rPr lang="de-DE" altLang="de-DE">
                  <a:latin typeface="Arial Rounded MT Bold" panose="020F0704030504030204" pitchFamily="34" charset="0"/>
                  <a:cs typeface="Arial" panose="020B0604020202020204" pitchFamily="34" charset="0"/>
                </a:rPr>
                <a:t>am AIP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8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0333"/>
            <a:ext cx="9144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V="1">
            <a:off x="2495551" y="4149726"/>
            <a:ext cx="936625" cy="1439863"/>
          </a:xfrm>
          <a:prstGeom prst="straightConnector1">
            <a:avLst/>
          </a:prstGeom>
          <a:ln w="28575">
            <a:solidFill>
              <a:srgbClr val="1D1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711451" y="4076700"/>
            <a:ext cx="1439863" cy="1557338"/>
          </a:xfrm>
          <a:prstGeom prst="straightConnector1">
            <a:avLst/>
          </a:prstGeom>
          <a:ln w="28575">
            <a:solidFill>
              <a:srgbClr val="1D1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654" name="Textfeld 7"/>
          <p:cNvSpPr txBox="1">
            <a:spLocks noChangeArrowheads="1"/>
          </p:cNvSpPr>
          <p:nvPr/>
        </p:nvSpPr>
        <p:spPr bwMode="auto">
          <a:xfrm>
            <a:off x="1962150" y="16287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rgbClr val="FF0000"/>
                </a:solidFill>
                <a:cs typeface="Arial" panose="020B0604020202020204" pitchFamily="34" charset="0"/>
              </a:rPr>
              <a:t>fibres</a:t>
            </a:r>
            <a:endParaRPr lang="en-US" altLang="de-DE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847850" y="1484313"/>
            <a:ext cx="0" cy="1808162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847850" y="3284538"/>
            <a:ext cx="55435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5657" name="Textfeld 14"/>
          <p:cNvSpPr txBox="1">
            <a:spLocks noChangeArrowheads="1"/>
          </p:cNvSpPr>
          <p:nvPr/>
        </p:nvSpPr>
        <p:spPr bwMode="auto">
          <a:xfrm>
            <a:off x="7391400" y="2884488"/>
            <a:ext cx="145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Wavelength</a:t>
            </a:r>
            <a:endParaRPr lang="en-US" altLang="de-DE" sz="2000" b="1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658" name="Titel 1"/>
          <p:cNvSpPr>
            <a:spLocks/>
          </p:cNvSpPr>
          <p:nvPr/>
        </p:nvSpPr>
        <p:spPr bwMode="auto">
          <a:xfrm>
            <a:off x="3216275" y="0"/>
            <a:ext cx="511175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1pPr>
            <a:lvl2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2pPr>
            <a:lvl3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3pPr>
            <a:lvl4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4pPr>
            <a:lvl5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 err="1">
                <a:latin typeface="Arial Rounded MT Bold" panose="020F0704030504030204" pitchFamily="34" charset="0"/>
              </a:rPr>
              <a:t>world‘s</a:t>
            </a:r>
            <a:r>
              <a:rPr lang="de-DE" altLang="de-DE" sz="2400" dirty="0">
                <a:latin typeface="Arial Rounded MT Bold" panose="020F0704030504030204" pitchFamily="34" charset="0"/>
              </a:rPr>
              <a:t> </a:t>
            </a:r>
            <a:r>
              <a:rPr lang="de-DE" altLang="de-DE" sz="2400" dirty="0">
                <a:solidFill>
                  <a:srgbClr val="FD0D07"/>
                </a:solidFill>
                <a:latin typeface="Arial Rounded MT Bold" panose="020F0704030504030204" pitchFamily="34" charset="0"/>
              </a:rPr>
              <a:t>1</a:t>
            </a:r>
            <a:r>
              <a:rPr lang="de-DE" altLang="de-DE" sz="2400" baseline="30000" dirty="0">
                <a:solidFill>
                  <a:srgbClr val="FD0D07"/>
                </a:solidFill>
                <a:latin typeface="Arial Rounded MT Bold" panose="020F0704030504030204" pitchFamily="34" charset="0"/>
              </a:rPr>
              <a:t>st</a:t>
            </a:r>
            <a:r>
              <a:rPr lang="de-DE" altLang="de-DE" sz="2400" dirty="0">
                <a:latin typeface="Arial Rounded MT Bold" panose="020F0704030504030204" pitchFamily="34" charset="0"/>
              </a:rPr>
              <a:t> 3D Raman </a:t>
            </a:r>
            <a:r>
              <a:rPr lang="de-DE" altLang="de-DE" sz="2400" dirty="0" err="1" smtClean="0">
                <a:latin typeface="Arial Rounded MT Bold" panose="020F0704030504030204" pitchFamily="34" charset="0"/>
              </a:rPr>
              <a:t>Spectra</a:t>
            </a:r>
            <a:endParaRPr lang="en-US" altLang="de-DE" sz="2400" dirty="0">
              <a:latin typeface="Arial Rounded MT Bold" panose="020F0704030504030204" pitchFamily="34" charset="0"/>
            </a:endParaRPr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0882" y="6356350"/>
            <a:ext cx="4114800" cy="365125"/>
          </a:xfrm>
        </p:spPr>
        <p:txBody>
          <a:bodyPr/>
          <a:lstStyle/>
          <a:p>
            <a:r>
              <a:rPr lang="de-DE" altLang="de-DE" sz="1400" dirty="0" smtClean="0"/>
              <a:t>SDW2013 Florence </a:t>
            </a:r>
            <a:r>
              <a:rPr lang="de-DE" altLang="de-DE" sz="1400" dirty="0" smtClean="0"/>
              <a:t>- Poster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4018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1776"/>
          <a:stretch/>
        </p:blipFill>
        <p:spPr>
          <a:xfrm>
            <a:off x="7399286" y="1885330"/>
            <a:ext cx="3970620" cy="2340065"/>
          </a:xfrm>
          <a:prstGeom prst="rect">
            <a:avLst/>
          </a:prstGeom>
        </p:spPr>
      </p:pic>
      <p:pic>
        <p:nvPicPr>
          <p:cNvPr id="7" name="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b="2573"/>
          <a:stretch/>
        </p:blipFill>
        <p:spPr>
          <a:xfrm>
            <a:off x="7408617" y="4161575"/>
            <a:ext cx="4001059" cy="2338867"/>
          </a:xfrm>
          <a:prstGeom prst="rect">
            <a:avLst/>
          </a:prstGeom>
        </p:spPr>
      </p:pic>
      <p:pic>
        <p:nvPicPr>
          <p:cNvPr id="15" name="NoNormalizationImages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0314" y="3404789"/>
            <a:ext cx="3368304" cy="2526228"/>
          </a:xfrm>
          <a:prstGeom prst="rect">
            <a:avLst/>
          </a:prstGeom>
        </p:spPr>
      </p:pic>
      <p:sp>
        <p:nvSpPr>
          <p:cNvPr id="16" name="Multiply 15"/>
          <p:cNvSpPr/>
          <p:nvPr/>
        </p:nvSpPr>
        <p:spPr>
          <a:xfrm>
            <a:off x="5680576" y="5176871"/>
            <a:ext cx="216024" cy="216120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6278735" y="3844056"/>
            <a:ext cx="216024" cy="216120"/>
          </a:xfrm>
          <a:prstGeom prst="mathMultiply">
            <a:avLst/>
          </a:prstGeom>
          <a:solidFill>
            <a:srgbClr val="0070C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27900" y="3554833"/>
            <a:ext cx="280717" cy="26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70697" y="5485963"/>
            <a:ext cx="288032" cy="26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68" y="1885330"/>
            <a:ext cx="4127500" cy="914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056126" y="5923303"/>
            <a:ext cx="3393590" cy="5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v6_4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>
                    <p14:bmk name="Bookmark 1" time="0"/>
                  </p14:bmkLst>
                </p14:media>
              </p:ext>
            </p:extLst>
          </p:nvPr>
        </p:nvPicPr>
        <p:blipFill rotWithShape="1">
          <a:blip r:embed="rId14"/>
          <a:srcRect l="10584" t="20558" r="14135" b="18135"/>
          <a:stretch/>
        </p:blipFill>
        <p:spPr>
          <a:xfrm>
            <a:off x="1267435" y="3188765"/>
            <a:ext cx="3041635" cy="3096344"/>
          </a:xfrm>
          <a:prstGeom prst="rect">
            <a:avLst/>
          </a:prstGeom>
        </p:spPr>
      </p:pic>
      <p:sp>
        <p:nvSpPr>
          <p:cNvPr id="29" name="Rectángulo 11"/>
          <p:cNvSpPr>
            <a:spLocks noChangeAspect="1"/>
          </p:cNvSpPr>
          <p:nvPr/>
        </p:nvSpPr>
        <p:spPr>
          <a:xfrm>
            <a:off x="1837169" y="3746585"/>
            <a:ext cx="1857624" cy="18583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411451" y="6155723"/>
            <a:ext cx="72008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83459" y="5850331"/>
            <a:ext cx="864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50 </a:t>
            </a:r>
            <a:r>
              <a:rPr lang="el-GR" sz="1600" b="1" dirty="0" smtClean="0">
                <a:solidFill>
                  <a:schemeClr val="bg1"/>
                </a:solidFill>
                <a:latin typeface="+mn-lt"/>
              </a:rPr>
              <a:t>μ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m</a:t>
            </a:r>
          </a:p>
        </p:txBody>
      </p:sp>
      <p:sp>
        <p:nvSpPr>
          <p:cNvPr id="33" name="Multiply 32"/>
          <p:cNvSpPr/>
          <p:nvPr/>
        </p:nvSpPr>
        <p:spPr>
          <a:xfrm>
            <a:off x="8092228" y="2270596"/>
            <a:ext cx="216024" cy="216120"/>
          </a:xfrm>
          <a:prstGeom prst="mathMultiply">
            <a:avLst/>
          </a:prstGeom>
          <a:solidFill>
            <a:srgbClr val="0070C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8029943" y="4545619"/>
            <a:ext cx="216024" cy="216120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el 1"/>
          <p:cNvSpPr>
            <a:spLocks/>
          </p:cNvSpPr>
          <p:nvPr/>
        </p:nvSpPr>
        <p:spPr bwMode="auto">
          <a:xfrm>
            <a:off x="3216275" y="0"/>
            <a:ext cx="511175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1pPr>
            <a:lvl2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2pPr>
            <a:lvl3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3pPr>
            <a:lvl4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4pPr>
            <a:lvl5pPr eaLnBrk="0" hangingPunct="0"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178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 err="1">
                <a:latin typeface="Arial Rounded MT Bold" panose="020F0704030504030204" pitchFamily="34" charset="0"/>
              </a:rPr>
              <a:t>world‘s</a:t>
            </a:r>
            <a:r>
              <a:rPr lang="de-DE" altLang="de-DE" sz="2400" dirty="0">
                <a:latin typeface="Arial Rounded MT Bold" panose="020F0704030504030204" pitchFamily="34" charset="0"/>
              </a:rPr>
              <a:t> </a:t>
            </a:r>
            <a:r>
              <a:rPr lang="de-DE" altLang="de-DE" sz="2400" dirty="0">
                <a:solidFill>
                  <a:srgbClr val="FD0D07"/>
                </a:solidFill>
                <a:latin typeface="Arial Rounded MT Bold" panose="020F0704030504030204" pitchFamily="34" charset="0"/>
              </a:rPr>
              <a:t>1</a:t>
            </a:r>
            <a:r>
              <a:rPr lang="de-DE" altLang="de-DE" sz="2400" baseline="30000" dirty="0">
                <a:solidFill>
                  <a:srgbClr val="FD0D07"/>
                </a:solidFill>
                <a:latin typeface="Arial Rounded MT Bold" panose="020F0704030504030204" pitchFamily="34" charset="0"/>
              </a:rPr>
              <a:t>st</a:t>
            </a:r>
            <a:r>
              <a:rPr lang="de-DE" altLang="de-DE" sz="2400" dirty="0">
                <a:latin typeface="Arial Rounded MT Bold" panose="020F0704030504030204" pitchFamily="34" charset="0"/>
              </a:rPr>
              <a:t> 3D Raman </a:t>
            </a:r>
            <a:r>
              <a:rPr lang="de-DE" altLang="de-DE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VIDE0</a:t>
            </a:r>
            <a:endParaRPr lang="en-US" altLang="de-DE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feld 25"/>
          <p:cNvSpPr txBox="1"/>
          <p:nvPr/>
        </p:nvSpPr>
        <p:spPr>
          <a:xfrm>
            <a:off x="374525" y="907288"/>
            <a:ext cx="40779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700" dirty="0" smtClean="0"/>
              <a:t>50 µm Polystyrene Beads in </a:t>
            </a:r>
            <a:r>
              <a:rPr lang="de-DE" sz="1700" dirty="0" err="1" smtClean="0"/>
              <a:t>Microfluid</a:t>
            </a:r>
            <a:r>
              <a:rPr lang="de-DE" sz="1700" dirty="0" smtClean="0"/>
              <a:t> Plate</a:t>
            </a:r>
            <a:endParaRPr lang="de-DE" sz="1700" dirty="0"/>
          </a:p>
          <a:p>
            <a:pPr algn="ctr"/>
            <a:endParaRPr lang="de-DE" sz="500" dirty="0"/>
          </a:p>
          <a:p>
            <a:pPr algn="ctr"/>
            <a:r>
              <a:rPr lang="de-DE" sz="1400" dirty="0" smtClean="0"/>
              <a:t>20× Microscpe objective, 532 nm laser excitation</a:t>
            </a:r>
          </a:p>
          <a:p>
            <a:pPr algn="ctr"/>
            <a:r>
              <a:rPr lang="de-DE" sz="1400" dirty="0" smtClean="0"/>
              <a:t>1 </a:t>
            </a:r>
            <a:r>
              <a:rPr lang="de-DE" sz="1400" dirty="0"/>
              <a:t>s recording time </a:t>
            </a:r>
            <a:r>
              <a:rPr lang="de-DE" sz="1400" dirty="0" smtClean="0"/>
              <a:t>+ 2.4 s readout time per frame</a:t>
            </a:r>
            <a:endParaRPr lang="de-DE" sz="1400" dirty="0"/>
          </a:p>
        </p:txBody>
      </p:sp>
      <p:sp>
        <p:nvSpPr>
          <p:cNvPr id="2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623176" y="6442615"/>
            <a:ext cx="4114800" cy="365125"/>
          </a:xfrm>
        </p:spPr>
        <p:txBody>
          <a:bodyPr/>
          <a:lstStyle/>
          <a:p>
            <a:r>
              <a:rPr lang="de-DE" altLang="de-DE" sz="1400" dirty="0" smtClean="0">
                <a:solidFill>
                  <a:srgbClr val="FF0000"/>
                </a:solidFill>
              </a:rPr>
              <a:t>SDW2017 Baltimore - Poster</a:t>
            </a:r>
            <a:endParaRPr lang="de-DE" alt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Breitbild</PresentationFormat>
  <Paragraphs>26</Paragraphs>
  <Slides>5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Tema de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bmoralejo</dc:creator>
  <cp:lastModifiedBy>Martin M. Roth</cp:lastModifiedBy>
  <cp:revision>24</cp:revision>
  <dcterms:created xsi:type="dcterms:W3CDTF">2017-02-17T13:42:12Z</dcterms:created>
  <dcterms:modified xsi:type="dcterms:W3CDTF">2017-09-26T10:41:13Z</dcterms:modified>
</cp:coreProperties>
</file>