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490" r:id="rId2"/>
    <p:sldId id="517" r:id="rId3"/>
    <p:sldId id="518" r:id="rId4"/>
    <p:sldId id="489" r:id="rId5"/>
    <p:sldId id="522" r:id="rId6"/>
    <p:sldId id="521" r:id="rId7"/>
    <p:sldId id="520" r:id="rId8"/>
    <p:sldId id="519" r:id="rId9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0000"/>
    <a:srgbClr val="FFCCFF"/>
    <a:srgbClr val="009900"/>
    <a:srgbClr val="33CC33"/>
    <a:srgbClr val="FF0066"/>
    <a:srgbClr val="66CCFF"/>
    <a:srgbClr val="CCFFFF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15" autoAdjust="0"/>
    <p:restoredTop sz="95080" autoAdjust="0"/>
  </p:normalViewPr>
  <p:slideViewPr>
    <p:cSldViewPr>
      <p:cViewPr varScale="1">
        <p:scale>
          <a:sx n="85" d="100"/>
          <a:sy n="85" d="100"/>
        </p:scale>
        <p:origin x="1531" y="4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12" d="100"/>
          <a:sy n="112" d="100"/>
        </p:scale>
        <p:origin x="5128" y="8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20000"/>
              </a:spcBef>
              <a:buFontTx/>
              <a:buChar char="•"/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96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FontTx/>
              <a:buChar char="•"/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96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20000"/>
              </a:spcBef>
              <a:buFontTx/>
              <a:buChar char="•"/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96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FontTx/>
              <a:buChar char="•"/>
              <a:defRPr sz="1200"/>
            </a:lvl1pPr>
          </a:lstStyle>
          <a:p>
            <a:pPr>
              <a:defRPr/>
            </a:pPr>
            <a:fld id="{6E569C2F-5E42-4D10-AF87-E5AF471406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851" tIns="47425" rIns="94851" bIns="47425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FontTx/>
              <a:buNone/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851" tIns="47425" rIns="94851" bIns="47425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6763"/>
            <a:ext cx="5116512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859338"/>
            <a:ext cx="5203825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851" tIns="47425" rIns="94851" bIns="474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851" tIns="47425" rIns="94851" bIns="47425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FontTx/>
              <a:buNone/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851" tIns="47425" rIns="94851" bIns="47425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01AB7CE6-9106-45D2-A374-A74F2ECCA4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ＭＳ Ｐゴシック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06527C2-6900-4B3A-BC88-F1FED559FD9E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17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F0CA54A2-9D12-4B00-A85E-9B661969BE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9857C1B2-5FC4-4859-BC22-0AF064C13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None/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E533DA43-EDB3-4F1A-BAD0-10D3B09B8D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4B7DB31-9537-4644-89C3-260B554C7553}" type="slidenum">
              <a:rPr lang="en-US" altLang="en-US" sz="1200"/>
              <a:pPr/>
              <a:t>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771029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F0CA54A2-9D12-4B00-A85E-9B661969BE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9857C1B2-5FC4-4859-BC22-0AF064C13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None/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E533DA43-EDB3-4F1A-BAD0-10D3B09B8D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4B7DB31-9537-4644-89C3-260B554C7553}" type="slidenum">
              <a:rPr lang="en-US" altLang="en-US" sz="1200"/>
              <a:pPr/>
              <a:t>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761746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None/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420CA5B-3CB8-4AC0-AFA8-74AB7BF2FAF2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5847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None/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420CA5B-3CB8-4AC0-AFA8-74AB7BF2FAF2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431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None/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420CA5B-3CB8-4AC0-AFA8-74AB7BF2FAF2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4508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None/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420CA5B-3CB8-4AC0-AFA8-74AB7BF2FAF2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6857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 October 2013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071813" y="616585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ESO AO Controller for E-ELT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27173-010B-43A3-A3E8-53207B289B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5584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1"/>
            <a:ext cx="6886596" cy="63339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00109"/>
            <a:ext cx="7772400" cy="509589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00813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8CABB-9EB6-4C6C-90D5-650A335634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8081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7437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28688"/>
            <a:ext cx="777240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4375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FontTx/>
              <a:buNone/>
              <a:defRPr sz="14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10 October 2013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4325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FontTx/>
              <a:buNone/>
              <a:defRPr sz="14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r>
              <a:rPr lang="pt-BR"/>
              <a:t>ESO AO Controller for E-ELT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7225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92057D02-F5A0-4880-AEF7-51DF5F821F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Picture 9" descr="logo+name bla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52400"/>
            <a:ext cx="1827212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95" r:id="rId1"/>
    <p:sldLayoutId id="2147484896" r:id="rId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1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1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1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1" charset="-128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hyperlink" Target="http://www.eso.org/" TargetMode="External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1.jpg"/><Relationship Id="rId5" Type="http://schemas.openxmlformats.org/officeDocument/2006/relationships/image" Target="../media/image5.emf"/><Relationship Id="rId15" Type="http://schemas.openxmlformats.org/officeDocument/2006/relationships/image" Target="../media/image14.png"/><Relationship Id="rId10" Type="http://schemas.openxmlformats.org/officeDocument/2006/relationships/image" Target="../media/image10.jpg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0.jpg"/><Relationship Id="rId7" Type="http://schemas.openxmlformats.org/officeDocument/2006/relationships/image" Target="../media/image23.emf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12.jpg"/><Relationship Id="rId10" Type="http://schemas.openxmlformats.org/officeDocument/2006/relationships/image" Target="../media/image26.png"/><Relationship Id="rId4" Type="http://schemas.openxmlformats.org/officeDocument/2006/relationships/image" Target="../media/image11.jp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1.jpeg"/><Relationship Id="rId9" Type="http://schemas.openxmlformats.org/officeDocument/2006/relationships/image" Target="../media/image3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3.jpg"/><Relationship Id="rId5" Type="http://schemas.openxmlformats.org/officeDocument/2006/relationships/image" Target="../media/image14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emf"/><Relationship Id="rId4" Type="http://schemas.openxmlformats.org/officeDocument/2006/relationships/image" Target="../media/image1.jpeg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0.emf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9.emf"/><Relationship Id="rId11" Type="http://schemas.openxmlformats.org/officeDocument/2006/relationships/image" Target="../media/image54.emf"/><Relationship Id="rId5" Type="http://schemas.openxmlformats.org/officeDocument/2006/relationships/image" Target="../media/image48.png"/><Relationship Id="rId10" Type="http://schemas.openxmlformats.org/officeDocument/2006/relationships/image" Target="../media/image53.emf"/><Relationship Id="rId4" Type="http://schemas.openxmlformats.org/officeDocument/2006/relationships/image" Target="../media/image1.jpeg"/><Relationship Id="rId9" Type="http://schemas.openxmlformats.org/officeDocument/2006/relationships/image" Target="../media/image5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 txBox="1">
            <a:spLocks/>
          </p:cNvSpPr>
          <p:nvPr/>
        </p:nvSpPr>
        <p:spPr bwMode="auto">
          <a:xfrm>
            <a:off x="68685" y="6438623"/>
            <a:ext cx="4720456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  <a:defRPr/>
            </a:pPr>
            <a:r>
              <a:rPr lang="en-US" altLang="en-US" sz="1400" b="1" i="1" kern="0" dirty="0"/>
              <a:t>Scientific Detector Conference 2017 - Baltimore</a:t>
            </a:r>
            <a:endParaRPr lang="nl-BE" altLang="en-US" sz="1400" kern="0" dirty="0">
              <a:solidFill>
                <a:srgbClr val="0033CC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993" y="340096"/>
            <a:ext cx="3950188" cy="23762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9338" y="3678099"/>
            <a:ext cx="4012933" cy="2062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619" y="3668942"/>
            <a:ext cx="3744416" cy="2550313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 bwMode="auto">
          <a:xfrm>
            <a:off x="2428913" y="55114"/>
            <a:ext cx="4608512" cy="23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spcBef>
                <a:spcPts val="1800"/>
              </a:spcBef>
            </a:pPr>
            <a:r>
              <a:rPr lang="en-US" altLang="en-US" sz="1400" b="1" i="1" kern="0" dirty="0"/>
              <a:t>ESO AO Large Size CMOS Detector Controller</a:t>
            </a:r>
            <a:endParaRPr lang="nl-BE" altLang="en-US" sz="1400" kern="0" dirty="0">
              <a:solidFill>
                <a:srgbClr val="0033CC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68685" y="3211897"/>
            <a:ext cx="4104845" cy="47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spcBef>
                <a:spcPts val="1800"/>
              </a:spcBef>
            </a:pPr>
            <a:r>
              <a:rPr lang="en-US" altLang="en-US" sz="1400" b="1" i="1" kern="0" dirty="0"/>
              <a:t>FPGA-based Real-Time Computer and Deformable Mirror Interface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4427984" y="3194415"/>
            <a:ext cx="4211960" cy="449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spcBef>
                <a:spcPts val="1800"/>
              </a:spcBef>
            </a:pPr>
            <a:r>
              <a:rPr lang="en-US" altLang="en-US" sz="1400" b="1" i="1" kern="0" dirty="0"/>
              <a:t>Switching-mode Power Supply for Scientific Detectors</a:t>
            </a:r>
            <a:endParaRPr lang="nl-BE" altLang="en-US" sz="1400" kern="0" dirty="0">
              <a:solidFill>
                <a:srgbClr val="0033CC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431" y="5555140"/>
            <a:ext cx="1080120" cy="77080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0726" y="5191114"/>
            <a:ext cx="1827917" cy="1028141"/>
          </a:xfrm>
          <a:prstGeom prst="rect">
            <a:avLst/>
          </a:prstGeom>
          <a:effectLst>
            <a:glow rad="101600">
              <a:srgbClr val="FFFF00">
                <a:alpha val="40000"/>
              </a:srgbClr>
            </a:glo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5921" y="5265512"/>
            <a:ext cx="882498" cy="953743"/>
          </a:xfrm>
          <a:prstGeom prst="rect">
            <a:avLst/>
          </a:prstGeom>
          <a:effectLst>
            <a:glow rad="101600">
              <a:srgbClr val="FFFF00">
                <a:alpha val="40000"/>
              </a:srgbClr>
            </a:glo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53282" y="5345432"/>
            <a:ext cx="1058224" cy="859245"/>
          </a:xfrm>
          <a:prstGeom prst="rect">
            <a:avLst/>
          </a:prstGeom>
          <a:effectLst>
            <a:glow rad="101600">
              <a:srgbClr val="FFFF00">
                <a:alpha val="40000"/>
              </a:srgb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939" y="2168587"/>
            <a:ext cx="1224136" cy="886443"/>
          </a:xfrm>
          <a:prstGeom prst="rect">
            <a:avLst/>
          </a:prstGeom>
          <a:effectLst>
            <a:glow rad="101600">
              <a:srgbClr val="92D050">
                <a:alpha val="40000"/>
              </a:srgbClr>
            </a:glo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795" y="2137682"/>
            <a:ext cx="1014565" cy="921272"/>
          </a:xfrm>
          <a:prstGeom prst="rect">
            <a:avLst/>
          </a:prstGeom>
          <a:effectLst>
            <a:glow rad="101600">
              <a:srgbClr val="92D050">
                <a:alpha val="40000"/>
              </a:srgbClr>
            </a:glo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757745"/>
            <a:ext cx="1292624" cy="1127950"/>
          </a:xfrm>
          <a:prstGeom prst="rect">
            <a:avLst/>
          </a:prstGeom>
          <a:effectLst>
            <a:glow rad="101600">
              <a:srgbClr val="92D050">
                <a:alpha val="40000"/>
              </a:srgbClr>
            </a:glow>
          </a:effectLst>
        </p:spPr>
      </p:pic>
      <p:sp>
        <p:nvSpPr>
          <p:cNvPr id="26" name="Subtitle 2">
            <a:extLst>
              <a:ext uri="{FF2B5EF4-FFF2-40B4-BE49-F238E27FC236}">
                <a16:creationId xmlns:a16="http://schemas.microsoft.com/office/drawing/2014/main" id="{CCD5F0F2-F873-4D1B-850C-B09BF1F9E2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08520" y="340096"/>
            <a:ext cx="3096344" cy="1586984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sz="2000" b="1" dirty="0"/>
              <a:t>Javier Reyes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sz="1600" i="1" dirty="0">
                <a:solidFill>
                  <a:srgbClr val="0000CC"/>
                </a:solidFill>
              </a:rPr>
              <a:t>European Southern Observatory, ESO </a:t>
            </a:r>
            <a:r>
              <a:rPr lang="en-US" altLang="en-US" sz="1600" i="1" dirty="0">
                <a:solidFill>
                  <a:srgbClr val="0000CC"/>
                </a:solidFill>
                <a:hlinkClick r:id="rId13"/>
              </a:rPr>
              <a:t>http://www.eso.org</a:t>
            </a:r>
            <a:endParaRPr lang="en-US" altLang="en-US" sz="1600" i="1" dirty="0">
              <a:solidFill>
                <a:srgbClr val="0000CC"/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sz="1400" i="1" dirty="0">
                <a:solidFill>
                  <a:srgbClr val="0033CC"/>
                </a:solidFill>
              </a:rPr>
              <a:t>jreyes@eso.org</a:t>
            </a:r>
            <a:br>
              <a:rPr lang="en-US" altLang="en-US" sz="1400" i="1" dirty="0">
                <a:solidFill>
                  <a:srgbClr val="0033CC"/>
                </a:solidFill>
              </a:rPr>
            </a:br>
            <a:endParaRPr lang="en-US" altLang="en-US" sz="1400" dirty="0">
              <a:solidFill>
                <a:srgbClr val="0033CC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88A814C-15BE-4384-8E1E-CFBD99CA08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669" y="5589240"/>
            <a:ext cx="1375528" cy="77373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25D1337-98DE-4287-B5E2-081CB2118B6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18058" y="5555140"/>
            <a:ext cx="991680" cy="76361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927957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>
            <a:extLst>
              <a:ext uri="{FF2B5EF4-FFF2-40B4-BE49-F238E27FC236}">
                <a16:creationId xmlns:a16="http://schemas.microsoft.com/office/drawing/2014/main" id="{32D71518-5854-461D-81E9-F88ABD38C1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83889" y="4839462"/>
            <a:ext cx="1786754" cy="1713057"/>
          </a:xfrm>
          <a:prstGeom prst="rect">
            <a:avLst/>
          </a:prstGeom>
          <a:effectLst>
            <a:glow rad="228600">
              <a:srgbClr val="FF0000">
                <a:alpha val="26000"/>
              </a:srgbClr>
            </a:glow>
            <a:outerShdw blurRad="50800" dist="50800" dir="7500000" sx="1000" sy="1000" algn="ctr" rotWithShape="0">
              <a:srgbClr val="000000">
                <a:alpha val="5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9C29F530-54C3-4B77-A6B5-EF75E4690C87}"/>
              </a:ext>
            </a:extLst>
          </p:cNvPr>
          <p:cNvSpPr txBox="1">
            <a:spLocks/>
          </p:cNvSpPr>
          <p:nvPr/>
        </p:nvSpPr>
        <p:spPr bwMode="auto">
          <a:xfrm>
            <a:off x="3571214" y="3893694"/>
            <a:ext cx="4968676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1600" b="1" i="1" kern="0" dirty="0"/>
              <a:t>Precursor of the ESO LISA AO ELT camera</a:t>
            </a:r>
            <a:endParaRPr lang="nl-BE" altLang="en-US" sz="1600" kern="0" dirty="0">
              <a:solidFill>
                <a:srgbClr val="0033CC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52A6056-2BA4-4139-9D83-3D1DFEA4DFDC}"/>
              </a:ext>
            </a:extLst>
          </p:cNvPr>
          <p:cNvSpPr txBox="1">
            <a:spLocks/>
          </p:cNvSpPr>
          <p:nvPr/>
        </p:nvSpPr>
        <p:spPr bwMode="auto">
          <a:xfrm>
            <a:off x="4925793" y="2328737"/>
            <a:ext cx="2228545" cy="86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1600" b="1" i="1" kern="0" dirty="0"/>
              <a:t>Based on Teledyne-e2v NGSD: 880x840, 700 fps</a:t>
            </a:r>
            <a:endParaRPr lang="nl-BE" altLang="en-US" sz="1600" kern="0" dirty="0">
              <a:solidFill>
                <a:srgbClr val="0033CC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4913F8C-6ED3-44D2-AF81-38E090F5F789}"/>
              </a:ext>
            </a:extLst>
          </p:cNvPr>
          <p:cNvSpPr txBox="1">
            <a:spLocks/>
          </p:cNvSpPr>
          <p:nvPr/>
        </p:nvSpPr>
        <p:spPr bwMode="auto">
          <a:xfrm>
            <a:off x="3598079" y="1131547"/>
            <a:ext cx="5019591" cy="534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1600" b="1" i="1" kern="0" dirty="0">
                <a:solidFill>
                  <a:srgbClr val="0033CC"/>
                </a:solidFill>
              </a:rPr>
              <a:t>CMOS camera developed from scratch but compatible with ESO NGC universal controller standards and interfaces</a:t>
            </a:r>
            <a:endParaRPr lang="nl-BE" altLang="en-US" sz="1600" kern="0" dirty="0">
              <a:solidFill>
                <a:srgbClr val="0033CC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BE2D71-5E4D-4B2A-82B1-FB76078CE1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328" y="2220019"/>
            <a:ext cx="1324465" cy="1310269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50319417-4B1B-45BA-BBE4-D585A1E02425}"/>
              </a:ext>
            </a:extLst>
          </p:cNvPr>
          <p:cNvSpPr txBox="1">
            <a:spLocks/>
          </p:cNvSpPr>
          <p:nvPr/>
        </p:nvSpPr>
        <p:spPr bwMode="auto">
          <a:xfrm>
            <a:off x="3626770" y="1996963"/>
            <a:ext cx="889489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1600" b="1" i="1" kern="0" dirty="0">
                <a:solidFill>
                  <a:srgbClr val="0033CC"/>
                </a:solidFill>
              </a:rPr>
              <a:t>NGSD</a:t>
            </a:r>
            <a:endParaRPr lang="nl-BE" altLang="en-US" sz="1600" kern="0" dirty="0">
              <a:solidFill>
                <a:srgbClr val="0033CC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64204D5-F749-4EA2-A540-8E36DCC90E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769" y="2060848"/>
            <a:ext cx="1533901" cy="15111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34FABC-733F-4B7E-AB14-EA9ACF2C0D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64533"/>
            <a:ext cx="2953720" cy="5823289"/>
          </a:xfrm>
          <a:prstGeom prst="rect">
            <a:avLst/>
          </a:prstGeom>
          <a:effectLst>
            <a:glow rad="228600">
              <a:srgbClr val="FF0000">
                <a:alpha val="26000"/>
              </a:srgbClr>
            </a:glow>
            <a:outerShdw blurRad="50800" dist="50800" dir="7500000" sx="1000" sy="1000" algn="ctr" rotWithShape="0">
              <a:srgbClr val="000000">
                <a:alpha val="59000"/>
              </a:srgbClr>
            </a:outerShdw>
          </a:effectLst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0649AC0C-730C-43DE-9DD7-DD143C5F5CE8}"/>
              </a:ext>
            </a:extLst>
          </p:cNvPr>
          <p:cNvSpPr txBox="1">
            <a:spLocks/>
          </p:cNvSpPr>
          <p:nvPr/>
        </p:nvSpPr>
        <p:spPr bwMode="auto">
          <a:xfrm>
            <a:off x="3456143" y="-47864"/>
            <a:ext cx="2880053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1600" b="1" i="1" kern="0" dirty="0">
                <a:highlight>
                  <a:srgbClr val="FFFF00"/>
                </a:highlight>
              </a:rPr>
              <a:t>POSTER #1</a:t>
            </a:r>
            <a:endParaRPr lang="nl-BE" altLang="en-US" sz="1600" kern="0" dirty="0">
              <a:solidFill>
                <a:srgbClr val="0033CC"/>
              </a:solidFill>
              <a:highlight>
                <a:srgbClr val="FFFF00"/>
              </a:highlight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981BAA3-33D4-48A3-A8F5-D90537BF9A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7445" y="4716339"/>
            <a:ext cx="1851496" cy="1851496"/>
          </a:xfrm>
          <a:prstGeom prst="rect">
            <a:avLst/>
          </a:prstGeom>
          <a:effectLst>
            <a:glow rad="228600">
              <a:srgbClr val="FF0000">
                <a:alpha val="26000"/>
              </a:srgbClr>
            </a:glow>
            <a:outerShdw blurRad="50800" dist="50800" dir="7500000" sx="1000" sy="1000" algn="ctr" rotWithShape="0">
              <a:srgbClr val="000000">
                <a:alpha val="59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892C12E-E015-45F4-817D-448C6A6B9B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0034" y="4625866"/>
            <a:ext cx="1436973" cy="988202"/>
          </a:xfrm>
          <a:prstGeom prst="rect">
            <a:avLst/>
          </a:prstGeom>
          <a:effectLst>
            <a:glow rad="228600">
              <a:srgbClr val="FF0000">
                <a:alpha val="26000"/>
              </a:srgbClr>
            </a:glow>
            <a:outerShdw blurRad="50800" dist="50800" dir="7500000" sx="1000" sy="1000" algn="ctr" rotWithShape="0">
              <a:srgbClr val="000000">
                <a:alpha val="59000"/>
              </a:srgbClr>
            </a:outerShdw>
          </a:effectLst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2ADF2DC8-CD50-4799-A7BF-32D25260FCF8}"/>
              </a:ext>
            </a:extLst>
          </p:cNvPr>
          <p:cNvSpPr txBox="1">
            <a:spLocks/>
          </p:cNvSpPr>
          <p:nvPr/>
        </p:nvSpPr>
        <p:spPr bwMode="auto">
          <a:xfrm>
            <a:off x="3548364" y="3576605"/>
            <a:ext cx="520852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1600" b="1" i="1" kern="0" dirty="0"/>
              <a:t>Massive parallel architecture: 17600 ADCs, 10-bit </a:t>
            </a:r>
            <a:endParaRPr lang="nl-BE" altLang="en-US" sz="1600" kern="0" dirty="0">
              <a:solidFill>
                <a:srgbClr val="0033CC"/>
              </a:solidFill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53913151-8BFF-421A-BD84-0102AFAF79AA}"/>
              </a:ext>
            </a:extLst>
          </p:cNvPr>
          <p:cNvSpPr txBox="1">
            <a:spLocks/>
          </p:cNvSpPr>
          <p:nvPr/>
        </p:nvSpPr>
        <p:spPr bwMode="auto">
          <a:xfrm>
            <a:off x="3571214" y="4227883"/>
            <a:ext cx="516282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1600" b="1" i="1" kern="0" dirty="0"/>
              <a:t>Key to stablish the technology of future LISA</a:t>
            </a:r>
            <a:endParaRPr lang="nl-BE" altLang="en-US" sz="1600" kern="0" dirty="0">
              <a:solidFill>
                <a:srgbClr val="0033CC"/>
              </a:solidFill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56F4DD69-7BB3-42D8-BDF9-EA14BE64B977}"/>
              </a:ext>
            </a:extLst>
          </p:cNvPr>
          <p:cNvSpPr txBox="1">
            <a:spLocks/>
          </p:cNvSpPr>
          <p:nvPr/>
        </p:nvSpPr>
        <p:spPr bwMode="auto">
          <a:xfrm>
            <a:off x="1979712" y="200844"/>
            <a:ext cx="4824536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spcBef>
                <a:spcPts val="1800"/>
              </a:spcBef>
            </a:pPr>
            <a:r>
              <a:rPr lang="en-US" altLang="en-US" sz="2000" b="1" i="1" kern="0" dirty="0">
                <a:solidFill>
                  <a:srgbClr val="0033CC"/>
                </a:solidFill>
              </a:rPr>
              <a:t>ESO AO Large Size CMOS Detector Controller Prototype</a:t>
            </a:r>
            <a:endParaRPr lang="nl-BE" altLang="en-US" sz="2000" kern="0" dirty="0">
              <a:solidFill>
                <a:srgbClr val="0033CC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3A97A3-56A7-4684-9433-B62790321A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2615" y="5845311"/>
            <a:ext cx="931419" cy="905255"/>
          </a:xfrm>
          <a:prstGeom prst="rect">
            <a:avLst/>
          </a:prstGeom>
          <a:effectLst>
            <a:glow rad="228600">
              <a:srgbClr val="FF0000">
                <a:alpha val="26000"/>
              </a:srgbClr>
            </a:glow>
            <a:outerShdw blurRad="50800" dist="50800" dir="7500000" sx="1000" sy="1000" algn="ctr" rotWithShape="0">
              <a:srgbClr val="000000">
                <a:alpha val="5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2262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80BA232-735F-46E9-8286-25DBC9B9C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33" y="4508214"/>
            <a:ext cx="2952328" cy="2137892"/>
          </a:xfrm>
          <a:prstGeom prst="rect">
            <a:avLst/>
          </a:prstGeom>
          <a:effectLst>
            <a:glow rad="101600">
              <a:srgbClr val="92D050">
                <a:alpha val="40000"/>
              </a:srgbClr>
            </a:glo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1B05CE-D00D-4410-AFBC-E6369DE21B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521" y="4494212"/>
            <a:ext cx="2349203" cy="2133185"/>
          </a:xfrm>
          <a:prstGeom prst="rect">
            <a:avLst/>
          </a:prstGeom>
          <a:effectLst>
            <a:glow rad="101600">
              <a:srgbClr val="92D050">
                <a:alpha val="40000"/>
              </a:srgbClr>
            </a:glo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44C56E6-A1AA-47E8-8019-5BC45FC664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300" y="3841424"/>
            <a:ext cx="3211858" cy="2802684"/>
          </a:xfrm>
          <a:prstGeom prst="rect">
            <a:avLst/>
          </a:prstGeom>
          <a:effectLst>
            <a:glow rad="101600">
              <a:srgbClr val="92D050">
                <a:alpha val="40000"/>
              </a:srgbClr>
            </a:glow>
          </a:effectLst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0649AC0C-730C-43DE-9DD7-DD143C5F5CE8}"/>
              </a:ext>
            </a:extLst>
          </p:cNvPr>
          <p:cNvSpPr txBox="1">
            <a:spLocks/>
          </p:cNvSpPr>
          <p:nvPr/>
        </p:nvSpPr>
        <p:spPr bwMode="auto">
          <a:xfrm>
            <a:off x="3229490" y="-33120"/>
            <a:ext cx="1680668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1600" b="1" i="1" kern="0" dirty="0">
                <a:highlight>
                  <a:srgbClr val="FFFF00"/>
                </a:highlight>
              </a:rPr>
              <a:t>POSTER #1</a:t>
            </a:r>
            <a:endParaRPr lang="nl-BE" altLang="en-US" sz="1600" kern="0" dirty="0">
              <a:solidFill>
                <a:srgbClr val="0033CC"/>
              </a:solidFill>
              <a:highlight>
                <a:srgbClr val="FFFF00"/>
              </a:highlight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C53C03E3-B459-4C4F-BA1B-4AB5D48651AD}"/>
              </a:ext>
            </a:extLst>
          </p:cNvPr>
          <p:cNvSpPr txBox="1">
            <a:spLocks/>
          </p:cNvSpPr>
          <p:nvPr/>
        </p:nvSpPr>
        <p:spPr bwMode="auto">
          <a:xfrm>
            <a:off x="107504" y="4017742"/>
            <a:ext cx="5033572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1800" b="1" i="1" kern="0" dirty="0"/>
              <a:t>NGSD camera prototype completed in 2016</a:t>
            </a:r>
            <a:endParaRPr lang="nl-BE" altLang="en-US" sz="1800" kern="0" dirty="0">
              <a:solidFill>
                <a:srgbClr val="0033CC"/>
              </a:solidFill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DBFD881C-51B0-40A1-B21C-5D4D0373C8A2}"/>
              </a:ext>
            </a:extLst>
          </p:cNvPr>
          <p:cNvSpPr txBox="1">
            <a:spLocks/>
          </p:cNvSpPr>
          <p:nvPr/>
        </p:nvSpPr>
        <p:spPr bwMode="auto">
          <a:xfrm>
            <a:off x="45004" y="30900"/>
            <a:ext cx="4530494" cy="14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600" b="1" i="1" kern="0" dirty="0">
                <a:solidFill>
                  <a:schemeClr val="tx1"/>
                </a:solidFill>
              </a:rPr>
              <a:t>Compact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600" b="1" i="1" kern="0" dirty="0">
                <a:solidFill>
                  <a:schemeClr val="tx1"/>
                </a:solidFill>
              </a:rPr>
              <a:t>Modular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600" b="1" i="1" kern="0" dirty="0">
                <a:solidFill>
                  <a:schemeClr val="tx1"/>
                </a:solidFill>
              </a:rPr>
              <a:t>Low-power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600" b="1" i="1" kern="0" dirty="0">
                <a:solidFill>
                  <a:schemeClr val="tx1"/>
                </a:solidFill>
              </a:rPr>
              <a:t>Based on Xilinx Kyntex-7 FPGA</a:t>
            </a:r>
            <a:endParaRPr lang="nl-BE" altLang="en-US" sz="1600" kern="0" dirty="0">
              <a:solidFill>
                <a:srgbClr val="0033CC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B8733E-A591-4788-97CB-BD26D6DFD4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442" y="2483181"/>
            <a:ext cx="1533322" cy="10336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B27806-864E-46D9-B19C-816D62C473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026" y="1752155"/>
            <a:ext cx="1924816" cy="8333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BFF07A-D3A0-45D2-9662-80D88888B7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243" y="530706"/>
            <a:ext cx="1666000" cy="1603937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D8D8DB0E-AFAA-4154-B38F-024F1CE1F9BB}"/>
              </a:ext>
            </a:extLst>
          </p:cNvPr>
          <p:cNvSpPr txBox="1">
            <a:spLocks/>
          </p:cNvSpPr>
          <p:nvPr/>
        </p:nvSpPr>
        <p:spPr bwMode="auto">
          <a:xfrm>
            <a:off x="3579474" y="283764"/>
            <a:ext cx="1219624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1600" b="1" i="1" kern="0" dirty="0"/>
              <a:t>Front-end</a:t>
            </a:r>
            <a:endParaRPr lang="nl-BE" altLang="en-US" sz="1600" kern="0" dirty="0">
              <a:solidFill>
                <a:srgbClr val="0033CC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6D8FF72-A3D6-48A2-ABDA-E226A4E703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7148" y="2509220"/>
            <a:ext cx="1409192" cy="1541244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43E8A6FE-B7DB-4327-A4A8-4535A9410D51}"/>
              </a:ext>
            </a:extLst>
          </p:cNvPr>
          <p:cNvSpPr txBox="1">
            <a:spLocks/>
          </p:cNvSpPr>
          <p:nvPr/>
        </p:nvSpPr>
        <p:spPr bwMode="auto">
          <a:xfrm>
            <a:off x="3437637" y="2106854"/>
            <a:ext cx="2198087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1600" b="1" i="1" kern="0" dirty="0"/>
              <a:t>Bias/House keeping</a:t>
            </a:r>
            <a:endParaRPr lang="nl-BE" altLang="en-US" sz="1600" kern="0" dirty="0">
              <a:solidFill>
                <a:srgbClr val="0033CC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AD2FF3F-EF49-4E10-BBC6-A40D753AE1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27804" y="620554"/>
            <a:ext cx="1489542" cy="1538030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BC73114A-DF7C-4FF5-A8E9-744A7B564648}"/>
              </a:ext>
            </a:extLst>
          </p:cNvPr>
          <p:cNvSpPr txBox="1">
            <a:spLocks/>
          </p:cNvSpPr>
          <p:nvPr/>
        </p:nvSpPr>
        <p:spPr bwMode="auto">
          <a:xfrm>
            <a:off x="5545280" y="285540"/>
            <a:ext cx="1380219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1600" b="1" i="1" kern="0" dirty="0"/>
              <a:t>Main board</a:t>
            </a:r>
            <a:endParaRPr lang="nl-BE" altLang="en-US" sz="1600" kern="0" dirty="0">
              <a:solidFill>
                <a:srgbClr val="0033CC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5AECA3D-E1A6-464D-8807-CDBB92D293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25891" y="1704853"/>
            <a:ext cx="1249686" cy="1499264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1D64DCA6-4CA1-4B19-AA8A-C331D3A7E456}"/>
              </a:ext>
            </a:extLst>
          </p:cNvPr>
          <p:cNvSpPr txBox="1">
            <a:spLocks/>
          </p:cNvSpPr>
          <p:nvPr/>
        </p:nvSpPr>
        <p:spPr bwMode="auto">
          <a:xfrm>
            <a:off x="7691344" y="1352849"/>
            <a:ext cx="1380219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1600" b="1" i="1" kern="0" dirty="0"/>
              <a:t>Backplane</a:t>
            </a:r>
            <a:endParaRPr lang="nl-BE" altLang="en-US" sz="1600" kern="0" dirty="0">
              <a:solidFill>
                <a:srgbClr val="0033CC"/>
              </a:solidFill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AD8CBE7F-89C6-4623-899E-892770395CB9}"/>
              </a:ext>
            </a:extLst>
          </p:cNvPr>
          <p:cNvSpPr txBox="1">
            <a:spLocks/>
          </p:cNvSpPr>
          <p:nvPr/>
        </p:nvSpPr>
        <p:spPr bwMode="auto">
          <a:xfrm>
            <a:off x="2289" y="1410299"/>
            <a:ext cx="1975883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1600" b="1" i="1" kern="0" dirty="0"/>
              <a:t>VHDL firmware</a:t>
            </a:r>
            <a:endParaRPr lang="nl-BE" altLang="en-US" sz="1600" kern="0" dirty="0">
              <a:solidFill>
                <a:srgbClr val="0033CC"/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5AD09E0-9B15-4D08-B6D8-9AD913E7CF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1419" y="2308496"/>
            <a:ext cx="2022383" cy="1641426"/>
          </a:xfrm>
          <a:prstGeom prst="rect">
            <a:avLst/>
          </a:prstGeom>
        </p:spPr>
      </p:pic>
      <p:sp>
        <p:nvSpPr>
          <p:cNvPr id="38" name="Title 1">
            <a:extLst>
              <a:ext uri="{FF2B5EF4-FFF2-40B4-BE49-F238E27FC236}">
                <a16:creationId xmlns:a16="http://schemas.microsoft.com/office/drawing/2014/main" id="{C2D261E9-2349-4B4F-ABD9-7D6BB9137658}"/>
              </a:ext>
            </a:extLst>
          </p:cNvPr>
          <p:cNvSpPr txBox="1">
            <a:spLocks/>
          </p:cNvSpPr>
          <p:nvPr/>
        </p:nvSpPr>
        <p:spPr bwMode="auto">
          <a:xfrm>
            <a:off x="1836380" y="6431132"/>
            <a:ext cx="540060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spcBef>
                <a:spcPts val="1800"/>
              </a:spcBef>
            </a:pPr>
            <a:r>
              <a:rPr lang="en-US" altLang="en-US" sz="1400" b="1" i="1" kern="0" dirty="0">
                <a:solidFill>
                  <a:srgbClr val="0033CC"/>
                </a:solidFill>
              </a:rPr>
              <a:t>ESO AO Large Size CMOS Detector Controller Prototype</a:t>
            </a:r>
            <a:endParaRPr lang="nl-BE" altLang="en-US" sz="1400" kern="0" dirty="0">
              <a:solidFill>
                <a:srgbClr val="0033CC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981A439-CF7A-40C3-A07E-3D4300F2EDF5}"/>
              </a:ext>
            </a:extLst>
          </p:cNvPr>
          <p:cNvSpPr txBox="1">
            <a:spLocks/>
          </p:cNvSpPr>
          <p:nvPr/>
        </p:nvSpPr>
        <p:spPr bwMode="auto">
          <a:xfrm>
            <a:off x="5548445" y="2187398"/>
            <a:ext cx="1975883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1400" b="1" i="1" kern="0" dirty="0"/>
              <a:t>COTS FPGA module</a:t>
            </a:r>
            <a:endParaRPr lang="nl-BE" altLang="en-US" sz="1400" kern="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607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 bwMode="auto">
          <a:xfrm>
            <a:off x="1547664" y="260648"/>
            <a:ext cx="4824536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spcBef>
                <a:spcPts val="1800"/>
              </a:spcBef>
            </a:pPr>
            <a:r>
              <a:rPr lang="en-US" altLang="en-US" sz="2000" b="1" i="1" kern="0" dirty="0">
                <a:solidFill>
                  <a:srgbClr val="0033CC"/>
                </a:solidFill>
              </a:rPr>
              <a:t>FPGA-based Real Time Computer and Deformable Mirror Interface</a:t>
            </a:r>
            <a:endParaRPr lang="nl-BE" altLang="en-US" sz="2000" kern="0" dirty="0">
              <a:solidFill>
                <a:srgbClr val="0033CC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AAF5D9-43D5-4491-80CA-19B5A6648956}"/>
              </a:ext>
            </a:extLst>
          </p:cNvPr>
          <p:cNvSpPr txBox="1">
            <a:spLocks/>
          </p:cNvSpPr>
          <p:nvPr/>
        </p:nvSpPr>
        <p:spPr bwMode="auto">
          <a:xfrm>
            <a:off x="3229490" y="-33120"/>
            <a:ext cx="1680668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1600" b="1" i="1" kern="0" dirty="0">
                <a:highlight>
                  <a:srgbClr val="FFFF00"/>
                </a:highlight>
              </a:rPr>
              <a:t>POSTER #2</a:t>
            </a:r>
            <a:endParaRPr lang="nl-BE" altLang="en-US" sz="1600" kern="0" dirty="0">
              <a:solidFill>
                <a:srgbClr val="0033CC"/>
              </a:solidFill>
              <a:highlight>
                <a:srgbClr val="FFFF00"/>
              </a:highlight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9E7962B-E633-4D4B-A8A4-CD584C6B41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" y="1124744"/>
            <a:ext cx="2786922" cy="5589240"/>
          </a:xfrm>
          <a:prstGeom prst="rect">
            <a:avLst/>
          </a:prstGeom>
          <a:effectLst>
            <a:glow rad="228600">
              <a:srgbClr val="FF0000">
                <a:alpha val="26000"/>
              </a:srgbClr>
            </a:glow>
            <a:outerShdw blurRad="50800" dist="50800" dir="7500000" sx="1000" sy="1000" algn="ctr" rotWithShape="0">
              <a:srgbClr val="000000">
                <a:alpha val="59000"/>
              </a:srgb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42438E9-3D0A-479A-835C-E8217F7682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5457876"/>
            <a:ext cx="1512168" cy="126069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75441C-32C0-4140-AA0B-9671288AB5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897" y="5457197"/>
            <a:ext cx="1829287" cy="133978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E1649E5-68B8-4D46-87EC-950ACEAA27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9832" y="2378899"/>
            <a:ext cx="4570080" cy="105262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F34F3C8-8586-421B-A4B4-DDE201DC62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9294" y="4055950"/>
            <a:ext cx="5415094" cy="1075378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06EBF3E8-8A0A-458B-A15C-D82F3237941D}"/>
              </a:ext>
            </a:extLst>
          </p:cNvPr>
          <p:cNvSpPr txBox="1">
            <a:spLocks/>
          </p:cNvSpPr>
          <p:nvPr/>
        </p:nvSpPr>
        <p:spPr bwMode="auto">
          <a:xfrm>
            <a:off x="3006205" y="908720"/>
            <a:ext cx="6048672" cy="975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600"/>
              </a:spcBef>
            </a:pPr>
            <a:r>
              <a:rPr lang="en-US" altLang="en-US" sz="1600" b="1" i="1" kern="0" dirty="0">
                <a:solidFill>
                  <a:schemeClr val="tx1"/>
                </a:solidFill>
              </a:rPr>
              <a:t>Multi purpose board for VLTI NAOMI:</a:t>
            </a:r>
          </a:p>
          <a:p>
            <a:pPr algn="l">
              <a:spcBef>
                <a:spcPts val="600"/>
              </a:spcBef>
            </a:pPr>
            <a:r>
              <a:rPr lang="en-US" altLang="en-US" sz="1600" b="1" i="1" kern="0" dirty="0">
                <a:solidFill>
                  <a:schemeClr val="tx1"/>
                </a:solidFill>
              </a:rPr>
              <a:t>Adaptive Optics Module for Interferometry  for ESO Very Large Telescope Interferometer (VLTI) </a:t>
            </a:r>
            <a:endParaRPr lang="nl-BE" altLang="en-US" sz="1600" kern="0" dirty="0">
              <a:solidFill>
                <a:srgbClr val="0033CC"/>
              </a:solidFill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1E3BC635-93CA-4AC7-98FC-19EBBACB5799}"/>
              </a:ext>
            </a:extLst>
          </p:cNvPr>
          <p:cNvSpPr txBox="1">
            <a:spLocks/>
          </p:cNvSpPr>
          <p:nvPr/>
        </p:nvSpPr>
        <p:spPr bwMode="auto">
          <a:xfrm>
            <a:off x="2992628" y="2026752"/>
            <a:ext cx="3004012" cy="35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600"/>
              </a:spcBef>
            </a:pPr>
            <a:r>
              <a:rPr lang="en-US" altLang="en-US" sz="1600" b="1" i="1" kern="0" dirty="0">
                <a:solidFill>
                  <a:srgbClr val="0033CC"/>
                </a:solidFill>
              </a:rPr>
              <a:t>AO camera to RTC interface:</a:t>
            </a:r>
            <a:endParaRPr lang="nl-BE" altLang="en-US" sz="1600" kern="0" dirty="0">
              <a:solidFill>
                <a:srgbClr val="0033CC"/>
              </a:solidFill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5A5B517B-54C4-45CF-8DC4-37FD1050E85D}"/>
              </a:ext>
            </a:extLst>
          </p:cNvPr>
          <p:cNvSpPr txBox="1">
            <a:spLocks/>
          </p:cNvSpPr>
          <p:nvPr/>
        </p:nvSpPr>
        <p:spPr bwMode="auto">
          <a:xfrm>
            <a:off x="2992627" y="3645024"/>
            <a:ext cx="6062249" cy="35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600"/>
              </a:spcBef>
            </a:pPr>
            <a:r>
              <a:rPr lang="en-US" altLang="en-US" sz="1600" b="1" i="1" kern="0" dirty="0">
                <a:solidFill>
                  <a:srgbClr val="0033CC"/>
                </a:solidFill>
              </a:rPr>
              <a:t>Corrective Optics to </a:t>
            </a:r>
            <a:r>
              <a:rPr lang="en-US" altLang="en-US" sz="1600" b="1" i="1" kern="0" dirty="0" err="1">
                <a:solidFill>
                  <a:srgbClr val="0033CC"/>
                </a:solidFill>
              </a:rPr>
              <a:t>Alpao</a:t>
            </a:r>
            <a:r>
              <a:rPr lang="en-US" altLang="en-US" sz="1600" b="1" i="1" kern="0" dirty="0">
                <a:solidFill>
                  <a:srgbClr val="0033CC"/>
                </a:solidFill>
              </a:rPr>
              <a:t> Deformable Mirror (DM241):</a:t>
            </a:r>
            <a:endParaRPr lang="nl-BE" altLang="en-US" sz="1600" kern="0" dirty="0">
              <a:solidFill>
                <a:srgbClr val="0033CC"/>
              </a:solidFill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5CF9820-1CC4-4EA7-9DB0-AB550BE5E1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367768"/>
            <a:ext cx="1211744" cy="99349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4D63C1D-642C-464E-8CF5-32A0344BA9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024" y="5492707"/>
            <a:ext cx="1251001" cy="1268760"/>
          </a:xfrm>
          <a:prstGeom prst="rect">
            <a:avLst/>
          </a:prstGeom>
        </p:spPr>
      </p:pic>
      <p:sp>
        <p:nvSpPr>
          <p:cNvPr id="42" name="Title 1">
            <a:extLst>
              <a:ext uri="{FF2B5EF4-FFF2-40B4-BE49-F238E27FC236}">
                <a16:creationId xmlns:a16="http://schemas.microsoft.com/office/drawing/2014/main" id="{1A8EFC06-E87E-4F74-B016-7AC9EB0AF247}"/>
              </a:ext>
            </a:extLst>
          </p:cNvPr>
          <p:cNvSpPr txBox="1">
            <a:spLocks/>
          </p:cNvSpPr>
          <p:nvPr/>
        </p:nvSpPr>
        <p:spPr bwMode="auto">
          <a:xfrm>
            <a:off x="7173935" y="5122932"/>
            <a:ext cx="1839157" cy="35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600"/>
              </a:spcBef>
            </a:pPr>
            <a:r>
              <a:rPr lang="en-US" altLang="en-US" sz="1600" b="1" i="1" kern="0" dirty="0" err="1">
                <a:solidFill>
                  <a:srgbClr val="0033CC"/>
                </a:solidFill>
              </a:rPr>
              <a:t>Alpao</a:t>
            </a:r>
            <a:r>
              <a:rPr lang="en-US" altLang="en-US" sz="1600" b="1" i="1" kern="0" dirty="0">
                <a:solidFill>
                  <a:srgbClr val="0033CC"/>
                </a:solidFill>
              </a:rPr>
              <a:t> DM241 </a:t>
            </a:r>
            <a:endParaRPr lang="nl-BE" altLang="en-US" sz="1600" kern="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8288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 bwMode="auto">
          <a:xfrm>
            <a:off x="1117496" y="252330"/>
            <a:ext cx="5904656" cy="299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spcBef>
                <a:spcPts val="1800"/>
              </a:spcBef>
            </a:pPr>
            <a:r>
              <a:rPr lang="en-US" altLang="en-US" sz="1200" b="1" i="1" kern="0" dirty="0">
                <a:solidFill>
                  <a:srgbClr val="0033CC"/>
                </a:solidFill>
              </a:rPr>
              <a:t>FPGA-based Real Time Computer and Deformable Mirror Interface</a:t>
            </a:r>
            <a:endParaRPr lang="nl-BE" altLang="en-US" sz="1200" kern="0" dirty="0">
              <a:solidFill>
                <a:srgbClr val="0033CC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AAF5D9-43D5-4491-80CA-19B5A6648956}"/>
              </a:ext>
            </a:extLst>
          </p:cNvPr>
          <p:cNvSpPr txBox="1">
            <a:spLocks/>
          </p:cNvSpPr>
          <p:nvPr/>
        </p:nvSpPr>
        <p:spPr bwMode="auto">
          <a:xfrm>
            <a:off x="3229490" y="-33120"/>
            <a:ext cx="1680668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1600" b="1" i="1" kern="0" dirty="0">
                <a:highlight>
                  <a:srgbClr val="FFFF00"/>
                </a:highlight>
              </a:rPr>
              <a:t>POSTER #2</a:t>
            </a:r>
            <a:endParaRPr lang="nl-BE" altLang="en-US" sz="1600" kern="0" dirty="0">
              <a:solidFill>
                <a:srgbClr val="0033CC"/>
              </a:solidFill>
              <a:highlight>
                <a:srgbClr val="FFFF00"/>
              </a:highligh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1367EA-9E1F-4C21-B697-A59EF506FB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4136812"/>
            <a:ext cx="3024336" cy="2328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5613A5-D015-43D9-9930-7E9EAC7DB6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297016"/>
            <a:ext cx="3840426" cy="21602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9BF9E1-1E2C-4820-92E8-C29FBD5368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36712"/>
            <a:ext cx="4392488" cy="230514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E888D40-BE22-495D-AD1A-515F491F4277}"/>
              </a:ext>
            </a:extLst>
          </p:cNvPr>
          <p:cNvSpPr txBox="1">
            <a:spLocks/>
          </p:cNvSpPr>
          <p:nvPr/>
        </p:nvSpPr>
        <p:spPr bwMode="auto">
          <a:xfrm>
            <a:off x="5004048" y="1124744"/>
            <a:ext cx="4530494" cy="69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600"/>
              </a:spcBef>
            </a:pPr>
            <a:endParaRPr lang="nl-BE" altLang="en-US" sz="1600" kern="0" dirty="0">
              <a:solidFill>
                <a:srgbClr val="0033CC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97979DA-EEAF-45E7-AF3E-6F36A00E0F48}"/>
              </a:ext>
            </a:extLst>
          </p:cNvPr>
          <p:cNvSpPr txBox="1">
            <a:spLocks/>
          </p:cNvSpPr>
          <p:nvPr/>
        </p:nvSpPr>
        <p:spPr bwMode="auto">
          <a:xfrm>
            <a:off x="4499992" y="1173040"/>
            <a:ext cx="4176464" cy="160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600" b="1" i="1" kern="0" dirty="0">
                <a:solidFill>
                  <a:schemeClr val="tx1"/>
                </a:solidFill>
              </a:rPr>
              <a:t>Based on Xilinx Virtex-5 FPGA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600" b="1" i="1" kern="0" dirty="0">
                <a:solidFill>
                  <a:schemeClr val="tx1"/>
                </a:solidFill>
              </a:rPr>
              <a:t>High-speed 2 </a:t>
            </a:r>
            <a:r>
              <a:rPr lang="en-US" altLang="en-US" sz="1600" b="1" i="1" kern="0" dirty="0" err="1">
                <a:solidFill>
                  <a:schemeClr val="tx1"/>
                </a:solidFill>
              </a:rPr>
              <a:t>Gbps</a:t>
            </a:r>
            <a:r>
              <a:rPr lang="en-US" altLang="en-US" sz="1600" b="1" i="1" kern="0" dirty="0">
                <a:solidFill>
                  <a:schemeClr val="tx1"/>
                </a:solidFill>
              </a:rPr>
              <a:t> fiber </a:t>
            </a:r>
            <a:r>
              <a:rPr lang="en-US" altLang="en-US" sz="1600" b="1" i="1" kern="0" dirty="0" err="1">
                <a:solidFill>
                  <a:schemeClr val="tx1"/>
                </a:solidFill>
              </a:rPr>
              <a:t>sFPDP</a:t>
            </a:r>
            <a:r>
              <a:rPr lang="en-US" altLang="en-US" sz="1600" b="1" i="1" kern="0" dirty="0">
                <a:solidFill>
                  <a:schemeClr val="tx1"/>
                </a:solidFill>
              </a:rPr>
              <a:t> connection to RTC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600" b="1" i="1" kern="0" dirty="0">
                <a:solidFill>
                  <a:schemeClr val="tx1"/>
                </a:solidFill>
              </a:rPr>
              <a:t>High-speed 2.5 </a:t>
            </a:r>
            <a:r>
              <a:rPr lang="en-US" altLang="en-US" sz="1600" b="1" i="1" kern="0" dirty="0" err="1">
                <a:solidFill>
                  <a:schemeClr val="tx1"/>
                </a:solidFill>
              </a:rPr>
              <a:t>Gbps</a:t>
            </a:r>
            <a:r>
              <a:rPr lang="en-US" altLang="en-US" sz="1600" b="1" i="1" kern="0" dirty="0">
                <a:solidFill>
                  <a:schemeClr val="tx1"/>
                </a:solidFill>
              </a:rPr>
              <a:t> fiber </a:t>
            </a:r>
            <a:r>
              <a:rPr lang="en-US" altLang="en-US" sz="1600" b="1" i="1" kern="0" dirty="0" err="1">
                <a:solidFill>
                  <a:schemeClr val="tx1"/>
                </a:solidFill>
              </a:rPr>
              <a:t>sFPDP</a:t>
            </a:r>
            <a:r>
              <a:rPr lang="en-US" altLang="en-US" sz="1600" b="1" i="1" kern="0" dirty="0">
                <a:solidFill>
                  <a:schemeClr val="tx1"/>
                </a:solidFill>
              </a:rPr>
              <a:t> connection to Corrective Optics computer</a:t>
            </a:r>
            <a:endParaRPr lang="nl-BE" altLang="en-US" sz="1600" kern="0" dirty="0">
              <a:solidFill>
                <a:srgbClr val="0033CC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C0C0A11-AD39-4AB5-994E-278435662B35}"/>
              </a:ext>
            </a:extLst>
          </p:cNvPr>
          <p:cNvSpPr txBox="1">
            <a:spLocks/>
          </p:cNvSpPr>
          <p:nvPr/>
        </p:nvSpPr>
        <p:spPr bwMode="auto">
          <a:xfrm>
            <a:off x="287633" y="3649638"/>
            <a:ext cx="2880320" cy="3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600"/>
              </a:spcBef>
            </a:pPr>
            <a:r>
              <a:rPr lang="en-US" altLang="en-US" sz="1600" b="1" i="1" kern="0" dirty="0">
                <a:solidFill>
                  <a:schemeClr val="tx1"/>
                </a:solidFill>
              </a:rPr>
              <a:t>Support for deformable </a:t>
            </a:r>
            <a:r>
              <a:rPr lang="en-US" altLang="en-US" sz="1600" b="1" i="1" kern="0" dirty="0" err="1">
                <a:solidFill>
                  <a:schemeClr val="tx1"/>
                </a:solidFill>
              </a:rPr>
              <a:t>mirro</a:t>
            </a:r>
            <a:r>
              <a:rPr lang="en-US" altLang="en-US" sz="1600" b="1" i="1" kern="0" dirty="0">
                <a:solidFill>
                  <a:schemeClr val="tx1"/>
                </a:solidFill>
              </a:rPr>
              <a:t> multi stepping</a:t>
            </a:r>
            <a:endParaRPr lang="nl-BE" altLang="en-US" sz="1600" kern="0" dirty="0">
              <a:solidFill>
                <a:srgbClr val="0033CC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5D24A58-88B8-4A3D-808A-8C8D3F06EC9B}"/>
              </a:ext>
            </a:extLst>
          </p:cNvPr>
          <p:cNvSpPr txBox="1">
            <a:spLocks/>
          </p:cNvSpPr>
          <p:nvPr/>
        </p:nvSpPr>
        <p:spPr bwMode="auto">
          <a:xfrm>
            <a:off x="4427984" y="3512199"/>
            <a:ext cx="4824536" cy="635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600" b="1" i="1" kern="0" dirty="0">
                <a:solidFill>
                  <a:schemeClr val="tx1"/>
                </a:solidFill>
              </a:rPr>
              <a:t>Design fully tested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600" b="1" i="1" kern="0" dirty="0">
                <a:solidFill>
                  <a:schemeClr val="tx1"/>
                </a:solidFill>
              </a:rPr>
              <a:t>x 12 systems in production</a:t>
            </a:r>
            <a:endParaRPr lang="nl-BE" altLang="en-US" sz="1600" kern="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5553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 bwMode="auto">
          <a:xfrm>
            <a:off x="1547664" y="285455"/>
            <a:ext cx="4824536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spcBef>
                <a:spcPts val="1800"/>
              </a:spcBef>
            </a:pPr>
            <a:r>
              <a:rPr lang="en-US" altLang="en-US" sz="2000" b="1" i="1" kern="0" dirty="0">
                <a:solidFill>
                  <a:srgbClr val="0033CC"/>
                </a:solidFill>
              </a:rPr>
              <a:t>Low-noise Switching-Mode Power Supply for Scientific Detectors</a:t>
            </a:r>
            <a:endParaRPr lang="nl-BE" altLang="en-US" sz="2000" kern="0" dirty="0">
              <a:solidFill>
                <a:srgbClr val="0033CC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8F6D09-75C7-49EF-8A5A-E0DEA506C5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52736"/>
            <a:ext cx="2880320" cy="5673193"/>
          </a:xfrm>
          <a:prstGeom prst="rect">
            <a:avLst/>
          </a:prstGeom>
          <a:effectLst>
            <a:glow rad="228600">
              <a:srgbClr val="FF0000">
                <a:alpha val="26000"/>
              </a:srgbClr>
            </a:glow>
            <a:outerShdw blurRad="50800" dist="50800" dir="7500000" sx="1000" sy="1000" algn="ctr" rotWithShape="0">
              <a:srgbClr val="000000">
                <a:alpha val="59000"/>
              </a:srgbClr>
            </a:outerShdw>
          </a:effec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5AAF5D9-43D5-4491-80CA-19B5A6648956}"/>
              </a:ext>
            </a:extLst>
          </p:cNvPr>
          <p:cNvSpPr txBox="1">
            <a:spLocks/>
          </p:cNvSpPr>
          <p:nvPr/>
        </p:nvSpPr>
        <p:spPr bwMode="auto">
          <a:xfrm>
            <a:off x="3229490" y="-33120"/>
            <a:ext cx="1680668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1600" b="1" i="1" kern="0" dirty="0">
                <a:highlight>
                  <a:srgbClr val="FFFF00"/>
                </a:highlight>
              </a:rPr>
              <a:t>POSTER #3</a:t>
            </a:r>
            <a:endParaRPr lang="nl-BE" altLang="en-US" sz="1600" kern="0" dirty="0">
              <a:solidFill>
                <a:srgbClr val="0033CC"/>
              </a:solidFill>
              <a:highlight>
                <a:srgbClr val="FFFF00"/>
              </a:highligh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081C99-02AC-4C11-A558-C2A97D15FC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7703" y="5403380"/>
            <a:ext cx="1619193" cy="12197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E1EC1B-C0EA-4DAD-A654-5246E8AE42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931781"/>
            <a:ext cx="1606766" cy="7908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DB28EB-2E10-4A5B-A056-4034A0CD7A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636" y="3468676"/>
            <a:ext cx="1101388" cy="12772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9E15A8-DFC8-4734-A169-9B5F83A050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395" y="5488560"/>
            <a:ext cx="1120452" cy="12373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4DFC02-D66F-4C09-92F2-96C83AC290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7864" y="1418771"/>
            <a:ext cx="3429032" cy="148332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53230E80-8470-41E9-AEAD-871529C80472}"/>
              </a:ext>
            </a:extLst>
          </p:cNvPr>
          <p:cNvSpPr txBox="1">
            <a:spLocks/>
          </p:cNvSpPr>
          <p:nvPr/>
        </p:nvSpPr>
        <p:spPr bwMode="auto">
          <a:xfrm>
            <a:off x="3314420" y="1003542"/>
            <a:ext cx="4530494" cy="32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600"/>
              </a:spcBef>
            </a:pPr>
            <a:r>
              <a:rPr lang="en-US" altLang="en-US" sz="1600" b="1" i="1" kern="0" dirty="0">
                <a:solidFill>
                  <a:schemeClr val="tx1"/>
                </a:solidFill>
              </a:rPr>
              <a:t>The architecture</a:t>
            </a:r>
            <a:endParaRPr lang="nl-BE" altLang="en-US" sz="1600" kern="0" dirty="0">
              <a:solidFill>
                <a:srgbClr val="0033CC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D14460B-5FC9-4270-99B4-0BD4159F0D4F}"/>
              </a:ext>
            </a:extLst>
          </p:cNvPr>
          <p:cNvSpPr txBox="1">
            <a:spLocks/>
          </p:cNvSpPr>
          <p:nvPr/>
        </p:nvSpPr>
        <p:spPr bwMode="auto">
          <a:xfrm>
            <a:off x="3275856" y="2993292"/>
            <a:ext cx="4530494" cy="32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600"/>
              </a:spcBef>
            </a:pPr>
            <a:r>
              <a:rPr lang="en-US" altLang="en-US" sz="1600" b="1" i="1" kern="0" dirty="0">
                <a:solidFill>
                  <a:schemeClr val="tx1"/>
                </a:solidFill>
              </a:rPr>
              <a:t>EMI filter, 900 kHz notch filter</a:t>
            </a:r>
            <a:endParaRPr lang="nl-BE" altLang="en-US" sz="1600" kern="0" dirty="0">
              <a:solidFill>
                <a:srgbClr val="0033CC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8E70BFD-C53F-4FA5-9E59-2701083F27E9}"/>
              </a:ext>
            </a:extLst>
          </p:cNvPr>
          <p:cNvSpPr txBox="1">
            <a:spLocks/>
          </p:cNvSpPr>
          <p:nvPr/>
        </p:nvSpPr>
        <p:spPr bwMode="auto">
          <a:xfrm>
            <a:off x="5868144" y="3615771"/>
            <a:ext cx="2664296" cy="32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600"/>
              </a:spcBef>
            </a:pPr>
            <a:r>
              <a:rPr lang="en-US" altLang="en-US" sz="1600" b="1" i="1" kern="0" dirty="0">
                <a:solidFill>
                  <a:schemeClr val="tx1"/>
                </a:solidFill>
              </a:rPr>
              <a:t>DC/DC converter</a:t>
            </a:r>
            <a:endParaRPr lang="nl-BE" altLang="en-US" sz="1600" kern="0" dirty="0">
              <a:solidFill>
                <a:srgbClr val="0033CC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3A8C03D-411F-45FB-AAF9-EEEADE8B0814}"/>
              </a:ext>
            </a:extLst>
          </p:cNvPr>
          <p:cNvSpPr txBox="1">
            <a:spLocks/>
          </p:cNvSpPr>
          <p:nvPr/>
        </p:nvSpPr>
        <p:spPr bwMode="auto">
          <a:xfrm>
            <a:off x="3347864" y="5013176"/>
            <a:ext cx="2664296" cy="32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600"/>
              </a:spcBef>
            </a:pPr>
            <a:r>
              <a:rPr lang="en-US" altLang="en-US" sz="1600" b="1" i="1" kern="0" dirty="0">
                <a:solidFill>
                  <a:schemeClr val="tx1"/>
                </a:solidFill>
              </a:rPr>
              <a:t>Fast peak detector</a:t>
            </a:r>
            <a:endParaRPr lang="nl-BE" altLang="en-US" sz="1600" kern="0" dirty="0">
              <a:solidFill>
                <a:srgbClr val="0033CC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416C85-3BC6-4366-8021-FABF192961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81907" y="5403380"/>
            <a:ext cx="1623573" cy="1219713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19317FC9-8684-4A34-8DDF-FCB170869581}"/>
              </a:ext>
            </a:extLst>
          </p:cNvPr>
          <p:cNvSpPr txBox="1">
            <a:spLocks/>
          </p:cNvSpPr>
          <p:nvPr/>
        </p:nvSpPr>
        <p:spPr bwMode="auto">
          <a:xfrm>
            <a:off x="6948264" y="1393158"/>
            <a:ext cx="1999617" cy="14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600" b="1" i="1" kern="0" dirty="0">
                <a:solidFill>
                  <a:srgbClr val="0033CC"/>
                </a:solidFill>
              </a:rPr>
              <a:t>48 VDC input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600" b="1" i="1" kern="0" dirty="0">
                <a:solidFill>
                  <a:schemeClr val="tx1"/>
                </a:solidFill>
              </a:rPr>
              <a:t>Many outputs: </a:t>
            </a:r>
            <a:r>
              <a:rPr lang="en-US" altLang="en-US" sz="1600" b="1" i="1" kern="0" dirty="0">
                <a:solidFill>
                  <a:srgbClr val="0033CC"/>
                </a:solidFill>
              </a:rPr>
              <a:t>3.6 V, -10 V, +15 V, +25 V and +30 V.</a:t>
            </a:r>
            <a:endParaRPr lang="nl-BE" altLang="en-US" sz="1600" kern="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738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EF75F9-A8F7-4311-B664-6F936398F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4589" y="3437564"/>
            <a:ext cx="4032448" cy="293508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384DA2A-F55A-4D8E-B640-2920218FB198}"/>
              </a:ext>
            </a:extLst>
          </p:cNvPr>
          <p:cNvSpPr txBox="1">
            <a:spLocks/>
          </p:cNvSpPr>
          <p:nvPr/>
        </p:nvSpPr>
        <p:spPr bwMode="auto">
          <a:xfrm>
            <a:off x="3229490" y="-33120"/>
            <a:ext cx="1680668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1600" b="1" i="1" kern="0" dirty="0">
                <a:highlight>
                  <a:srgbClr val="FFFF00"/>
                </a:highlight>
              </a:rPr>
              <a:t>POSTER #3</a:t>
            </a:r>
            <a:endParaRPr lang="nl-BE" altLang="en-US" sz="1600" kern="0" dirty="0">
              <a:solidFill>
                <a:srgbClr val="0033CC"/>
              </a:solidFill>
              <a:highlight>
                <a:srgbClr val="FFFF00"/>
              </a:highligh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FA4A0D-BAB4-4045-A8D2-7F52AD26B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76671"/>
            <a:ext cx="3231662" cy="26248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498190-8E1A-405F-A16D-A1266C0067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231873"/>
            <a:ext cx="3015639" cy="34190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420848-E93C-4819-B51F-517030A2A8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1920" y="441835"/>
            <a:ext cx="3088899" cy="253764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ACBAEE0-BA94-477C-9A5B-0C4092C5FA74}"/>
              </a:ext>
            </a:extLst>
          </p:cNvPr>
          <p:cNvSpPr/>
          <p:nvPr/>
        </p:nvSpPr>
        <p:spPr bwMode="auto">
          <a:xfrm>
            <a:off x="323528" y="3969000"/>
            <a:ext cx="3384376" cy="1980280"/>
          </a:xfrm>
          <a:prstGeom prst="rect">
            <a:avLst/>
          </a:prstGeom>
          <a:noFill/>
          <a:ln w="762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LID4096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24F290E-A10B-40F2-822A-7124E4E773AD}"/>
              </a:ext>
            </a:extLst>
          </p:cNvPr>
          <p:cNvSpPr txBox="1">
            <a:spLocks/>
          </p:cNvSpPr>
          <p:nvPr/>
        </p:nvSpPr>
        <p:spPr bwMode="auto">
          <a:xfrm>
            <a:off x="1475015" y="6495774"/>
            <a:ext cx="6019147" cy="45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spcBef>
                <a:spcPts val="1800"/>
              </a:spcBef>
            </a:pPr>
            <a:r>
              <a:rPr lang="en-US" altLang="en-US" sz="1400" b="1" i="1" kern="0" dirty="0">
                <a:solidFill>
                  <a:srgbClr val="0033CC"/>
                </a:solidFill>
              </a:rPr>
              <a:t>Low-noise Switching-Mode Power Supply for Scientific Detectors</a:t>
            </a:r>
            <a:endParaRPr lang="nl-BE" altLang="en-US" sz="1400" kern="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215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19" y="481189"/>
            <a:ext cx="6046534" cy="2650455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923928" y="3255428"/>
            <a:ext cx="46085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en-US" altLang="en-US" sz="1400" b="1" dirty="0">
                <a:solidFill>
                  <a:srgbClr val="0033CC"/>
                </a:solidFill>
              </a:rPr>
              <a:t>Spectral content of the SMPS is no different</a:t>
            </a: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en-US" altLang="en-US" sz="1400" b="1" dirty="0">
                <a:solidFill>
                  <a:srgbClr val="0033CC"/>
                </a:solidFill>
              </a:rPr>
              <a:t>to the linear power supply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1896" y="4699836"/>
            <a:ext cx="3024483" cy="21367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7446" y="3788683"/>
            <a:ext cx="3280836" cy="227175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5AAF5D9-43D5-4491-80CA-19B5A6648956}"/>
              </a:ext>
            </a:extLst>
          </p:cNvPr>
          <p:cNvSpPr txBox="1">
            <a:spLocks/>
          </p:cNvSpPr>
          <p:nvPr/>
        </p:nvSpPr>
        <p:spPr bwMode="auto">
          <a:xfrm>
            <a:off x="3229490" y="-33120"/>
            <a:ext cx="1680668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1600" b="1" i="1" kern="0" dirty="0">
                <a:highlight>
                  <a:srgbClr val="FFFF00"/>
                </a:highlight>
              </a:rPr>
              <a:t>POSTER #3</a:t>
            </a:r>
            <a:endParaRPr lang="nl-BE" altLang="en-US" sz="1600" kern="0" dirty="0">
              <a:solidFill>
                <a:srgbClr val="0033CC"/>
              </a:solidFill>
              <a:highlight>
                <a:srgbClr val="FFFF00"/>
              </a:highligh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58D1AF-59E7-4811-B545-1CC0F6994B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336" y="5234361"/>
            <a:ext cx="1736855" cy="9522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98B1D2-CDCA-45D9-900A-21F0F0F1B7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9193" y="3914897"/>
            <a:ext cx="1170288" cy="16458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9FCFED-FDAE-4320-A2D8-901357D7B3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071" y="3321732"/>
            <a:ext cx="1251523" cy="18354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10BC95-4A5C-410B-9830-72024C5E5F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66091" y="3788683"/>
            <a:ext cx="1654304" cy="91115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7081B2F-75C9-4DCB-9FC9-4BBCB38385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343" y="6203901"/>
            <a:ext cx="20162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en-US" altLang="en-US" sz="1400" b="1" dirty="0"/>
              <a:t>Linear power supply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282500-B86B-487D-BE44-F8245DD46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3502" y="4732652"/>
            <a:ext cx="20162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en-US" altLang="en-US" sz="1400" b="1" dirty="0"/>
              <a:t>Switched-mode power supply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6CFCD8-F24E-4601-9AEE-6424CBDA7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6417681"/>
            <a:ext cx="37130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en-US" altLang="en-US" sz="1600" b="1" dirty="0"/>
              <a:t>13 x 24 x 50 cm and about 18 Kg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E017EE-D6B3-4E7A-BD49-B4306E5B9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4080" y="6289424"/>
            <a:ext cx="35338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en-US" altLang="en-US" sz="1600" b="1" dirty="0"/>
              <a:t>¾ Moleskin notebook, twice its height and a couple of kilos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15C343-C9F7-4A4E-8074-084773E374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4088074"/>
            <a:ext cx="1566355" cy="2767943"/>
          </a:xfrm>
          <a:prstGeom prst="rect">
            <a:avLst/>
          </a:prstGeom>
          <a:effectLst>
            <a:glow rad="228600">
              <a:srgbClr val="FF0000">
                <a:alpha val="26000"/>
              </a:srgbClr>
            </a:glow>
            <a:outerShdw blurRad="50800" dist="50800" dir="7500000" sx="1000" sy="1000" algn="ctr" rotWithShape="0">
              <a:srgbClr val="000000">
                <a:alpha val="59000"/>
              </a:srgbClr>
            </a:outerShdw>
          </a:effectLst>
        </p:spPr>
      </p:pic>
      <p:sp>
        <p:nvSpPr>
          <p:cNvPr id="23" name="Arrow: Right 22">
            <a:extLst>
              <a:ext uri="{FF2B5EF4-FFF2-40B4-BE49-F238E27FC236}">
                <a16:creationId xmlns:a16="http://schemas.microsoft.com/office/drawing/2014/main" id="{A4DAC59A-28E2-47C5-B707-1772191D97FA}"/>
              </a:ext>
            </a:extLst>
          </p:cNvPr>
          <p:cNvSpPr/>
          <p:nvPr/>
        </p:nvSpPr>
        <p:spPr bwMode="auto">
          <a:xfrm>
            <a:off x="3644866" y="6349623"/>
            <a:ext cx="817355" cy="464375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LID4096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367F9272-82BB-48EF-A5A7-CA8D578E9117}"/>
              </a:ext>
            </a:extLst>
          </p:cNvPr>
          <p:cNvSpPr txBox="1">
            <a:spLocks/>
          </p:cNvSpPr>
          <p:nvPr/>
        </p:nvSpPr>
        <p:spPr bwMode="auto">
          <a:xfrm>
            <a:off x="1547664" y="144540"/>
            <a:ext cx="4824536" cy="45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spcBef>
                <a:spcPts val="1800"/>
              </a:spcBef>
            </a:pPr>
            <a:r>
              <a:rPr lang="en-US" altLang="en-US" sz="1100" b="1" i="1" kern="0" dirty="0">
                <a:solidFill>
                  <a:srgbClr val="0033CC"/>
                </a:solidFill>
              </a:rPr>
              <a:t>Low-noise Switching-Mode Power Supply for Scientific Detectors</a:t>
            </a:r>
            <a:endParaRPr lang="nl-BE" altLang="en-US" sz="1100" kern="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6241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359</Words>
  <Application>Microsoft Office PowerPoint</Application>
  <PresentationFormat>On-screen Show (4:3)</PresentationFormat>
  <Paragraphs>68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ＭＳ Ｐゴシック</vt:lpstr>
      <vt:lpstr>Arial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ESO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ESO User</dc:creator>
  <cp:lastModifiedBy>Javier Reyes</cp:lastModifiedBy>
  <cp:revision>9014</cp:revision>
  <cp:lastPrinted>2007-04-16T13:36:15Z</cp:lastPrinted>
  <dcterms:created xsi:type="dcterms:W3CDTF">2007-02-06T14:57:56Z</dcterms:created>
  <dcterms:modified xsi:type="dcterms:W3CDTF">2017-09-26T13:03:59Z</dcterms:modified>
</cp:coreProperties>
</file>