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31" r:id="rId3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00"/>
    <a:srgbClr val="BFBFBF"/>
    <a:srgbClr val="0000DA"/>
    <a:srgbClr val="EF35E6"/>
    <a:srgbClr val="8C8480"/>
    <a:srgbClr val="DE0000"/>
    <a:srgbClr val="000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E97DC73-C2EC-4E47-923F-6D08FD296329}" type="datetimeFigureOut">
              <a:rPr lang="fr-FR" smtClean="0"/>
              <a:pPr/>
              <a:t>Tuesday,September 26  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005CA63-0637-4C88-B1ED-AA7C028D1DF2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43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5CA63-0637-4C88-B1ED-AA7C028D1DF2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212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Sous-titre éventuel</a:t>
            </a:r>
            <a:endParaRPr lang="fr-FR" dirty="0"/>
          </a:p>
        </p:txBody>
      </p:sp>
      <p:pic>
        <p:nvPicPr>
          <p:cNvPr id="5" name="Picture 6" descr="logo_no_text_no_background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728"/>
            <a:ext cx="258628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1A55A-343C-4D9E-98F9-35510ED7342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6122326"/>
            <a:ext cx="576064" cy="74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2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ce réservé du texte 34"/>
          <p:cNvSpPr>
            <a:spLocks noGrp="1"/>
          </p:cNvSpPr>
          <p:nvPr>
            <p:ph type="body" sz="quarter" idx="11"/>
          </p:nvPr>
        </p:nvSpPr>
        <p:spPr>
          <a:xfrm>
            <a:off x="46212" y="1052736"/>
            <a:ext cx="8990284" cy="5040560"/>
          </a:xfrm>
        </p:spPr>
        <p:txBody>
          <a:bodyPr/>
          <a:lstStyle>
            <a:lvl1pPr>
              <a:defRPr sz="200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7" name="Espace réservé du texte 36"/>
          <p:cNvSpPr>
            <a:spLocks noGrp="1"/>
          </p:cNvSpPr>
          <p:nvPr>
            <p:ph type="body" sz="quarter" idx="12" hasCustomPrompt="1"/>
          </p:nvPr>
        </p:nvSpPr>
        <p:spPr>
          <a:xfrm>
            <a:off x="1907704" y="53637"/>
            <a:ext cx="5761038" cy="72072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pic>
        <p:nvPicPr>
          <p:cNvPr id="5" name="Picture 6" descr="logo_no_text_no_background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12" y="87405"/>
            <a:ext cx="1373281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17000" t="7974" r="13000" b="6473"/>
          <a:stretch>
            <a:fillRect/>
          </a:stretch>
        </p:blipFill>
        <p:spPr bwMode="auto">
          <a:xfrm>
            <a:off x="8127577" y="0"/>
            <a:ext cx="1016423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5"/>
          <p:cNvCxnSpPr/>
          <p:nvPr userDrawn="1"/>
        </p:nvCxnSpPr>
        <p:spPr>
          <a:xfrm>
            <a:off x="974672" y="810536"/>
            <a:ext cx="7112400" cy="0"/>
          </a:xfrm>
          <a:prstGeom prst="line">
            <a:avLst/>
          </a:prstGeom>
          <a:ln w="25400">
            <a:solidFill>
              <a:srgbClr val="000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numéro de diapositiv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B1A55A-343C-4D9E-98F9-35510ED73420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9728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003232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02896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1A55A-343C-4D9E-98F9-35510ED7342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0182"/>
            <a:ext cx="914527" cy="747817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475657" y="6356310"/>
            <a:ext cx="2905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S. </a:t>
            </a:r>
            <a:r>
              <a:rPr lang="nl-NL" sz="1200" kern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Mouzali</a:t>
            </a:r>
            <a:r>
              <a:rPr lang="nl-NL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, Baltimore</a:t>
            </a:r>
            <a:r>
              <a:rPr lang="nl-NL" sz="1200" kern="1200" baseline="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kern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24-29/09/2017, SDW </a:t>
            </a:r>
            <a:endParaRPr lang="en-US" sz="1200" kern="1200" dirty="0" smtClean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3" y="6122326"/>
            <a:ext cx="576064" cy="74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2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ü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1A55A-343C-4D9E-98F9-35510ED7342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ZoneTexte 4"/>
          <p:cNvSpPr txBox="1"/>
          <p:nvPr/>
        </p:nvSpPr>
        <p:spPr>
          <a:xfrm>
            <a:off x="197216" y="1614508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Issues with the N band detectors for METIS, </a:t>
            </a:r>
          </a:p>
          <a:p>
            <a:pPr algn="ctr"/>
            <a:r>
              <a:rPr lang="en-US" sz="2800" b="1" dirty="0" smtClean="0"/>
              <a:t>the mid-infrared instrument of the European ELT</a:t>
            </a:r>
            <a:endParaRPr lang="fr-BE" sz="28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907703" y="2458479"/>
            <a:ext cx="525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600" u="sng" dirty="0" smtClean="0"/>
              <a:t>S. Mouzali</a:t>
            </a:r>
            <a:r>
              <a:rPr lang="fr-BE" sz="1600" u="sng" baseline="30000" dirty="0" smtClean="0"/>
              <a:t>1</a:t>
            </a:r>
            <a:r>
              <a:rPr lang="fr-BE" sz="1600" dirty="0"/>
              <a:t>, </a:t>
            </a:r>
            <a:r>
              <a:rPr lang="fr-FR" sz="1600" dirty="0"/>
              <a:t>O</a:t>
            </a:r>
            <a:r>
              <a:rPr lang="fr-FR" sz="1600" dirty="0" smtClean="0"/>
              <a:t>. </a:t>
            </a:r>
            <a:r>
              <a:rPr lang="fr-FR" sz="1600" dirty="0" err="1" smtClean="0"/>
              <a:t>Boulade</a:t>
            </a:r>
            <a:r>
              <a:rPr lang="fr-BE" sz="1600" baseline="30000" dirty="0" smtClean="0"/>
              <a:t>1</a:t>
            </a:r>
            <a:r>
              <a:rPr lang="fr-BE" sz="1600" dirty="0"/>
              <a:t>, </a:t>
            </a:r>
            <a:r>
              <a:rPr lang="fr-BE" sz="1600" dirty="0" smtClean="0"/>
              <a:t>D. </a:t>
            </a:r>
            <a:r>
              <a:rPr lang="fr-FR" sz="1600" dirty="0" smtClean="0"/>
              <a:t>Ives</a:t>
            </a:r>
            <a:r>
              <a:rPr lang="fr-BE" sz="1600" baseline="30000" dirty="0" smtClean="0"/>
              <a:t>2</a:t>
            </a:r>
            <a:r>
              <a:rPr lang="fr-FR" sz="1600" dirty="0"/>
              <a:t>, </a:t>
            </a:r>
            <a:r>
              <a:rPr lang="fr-FR" sz="1600" dirty="0" smtClean="0"/>
              <a:t>P. Galdemard</a:t>
            </a:r>
            <a:r>
              <a:rPr lang="fr-BE" sz="1600" baseline="30000" dirty="0" smtClean="0"/>
              <a:t>1</a:t>
            </a:r>
            <a:endParaRPr lang="fr-BE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373935" y="2924944"/>
            <a:ext cx="8324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200" baseline="30000" dirty="0" smtClean="0"/>
              <a:t>1 </a:t>
            </a:r>
            <a:r>
              <a:rPr lang="en-US" sz="1200" dirty="0" smtClean="0"/>
              <a:t>The </a:t>
            </a:r>
            <a:r>
              <a:rPr lang="en-US" sz="1200" dirty="0"/>
              <a:t>French Alternative Energies and Atomic Energy Commission </a:t>
            </a:r>
            <a:r>
              <a:rPr lang="en-US" sz="1200" dirty="0" smtClean="0"/>
              <a:t>(</a:t>
            </a:r>
            <a:r>
              <a:rPr lang="fr-BE" sz="1200" dirty="0" smtClean="0"/>
              <a:t>CEA), IRFU, </a:t>
            </a:r>
            <a:r>
              <a:rPr lang="fr-BE" sz="1200" dirty="0" err="1" smtClean="0"/>
              <a:t>Astrophysics</a:t>
            </a:r>
            <a:r>
              <a:rPr lang="fr-BE" sz="1200" dirty="0" smtClean="0"/>
              <a:t> </a:t>
            </a:r>
            <a:r>
              <a:rPr lang="fr-BE" sz="1200" dirty="0" err="1" smtClean="0"/>
              <a:t>Department</a:t>
            </a:r>
            <a:r>
              <a:rPr lang="fr-BE" sz="1200" dirty="0" smtClean="0"/>
              <a:t>, Orme des Merisiers, 91191 </a:t>
            </a:r>
            <a:r>
              <a:rPr lang="fr-FR" sz="1200" dirty="0" smtClean="0"/>
              <a:t>Gif-sur-Yvette</a:t>
            </a:r>
            <a:r>
              <a:rPr lang="fr-BE" sz="1200" dirty="0" smtClean="0"/>
              <a:t>, France</a:t>
            </a:r>
          </a:p>
          <a:p>
            <a:pPr algn="just"/>
            <a:r>
              <a:rPr lang="en-US" sz="1200" baseline="30000" dirty="0" smtClean="0"/>
              <a:t>2 </a:t>
            </a:r>
            <a:r>
              <a:rPr lang="fr-FR" sz="1200" dirty="0" err="1" smtClean="0"/>
              <a:t>European</a:t>
            </a:r>
            <a:r>
              <a:rPr lang="fr-FR" sz="1200" dirty="0" smtClean="0"/>
              <a:t> </a:t>
            </a:r>
            <a:r>
              <a:rPr lang="fr-FR" sz="1200" dirty="0" err="1"/>
              <a:t>Southern</a:t>
            </a:r>
            <a:r>
              <a:rPr lang="fr-FR" sz="1200" dirty="0"/>
              <a:t> </a:t>
            </a:r>
            <a:r>
              <a:rPr lang="fr-FR" sz="1200" dirty="0" err="1" smtClean="0"/>
              <a:t>Observatory</a:t>
            </a:r>
            <a:r>
              <a:rPr lang="fr-FR" sz="1200" dirty="0" smtClean="0"/>
              <a:t> (ESO), </a:t>
            </a:r>
            <a:r>
              <a:rPr lang="de-DE" sz="1200" dirty="0"/>
              <a:t>Karl-Schwarzschild-Straße 2, </a:t>
            </a:r>
            <a:r>
              <a:rPr lang="de-DE" sz="1200" dirty="0" smtClean="0"/>
              <a:t>D-85748 Garching, Germany</a:t>
            </a:r>
            <a:endParaRPr lang="fr-BE" sz="12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37012" y="3654316"/>
            <a:ext cx="7463380" cy="566772"/>
          </a:xfrm>
          <a:prstGeom prst="roundRect">
            <a:avLst>
              <a:gd name="adj" fmla="val 21191"/>
            </a:avLst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just"/>
            <a:r>
              <a:rPr lang="fr-FR" sz="1400" b="1" dirty="0" smtClean="0">
                <a:solidFill>
                  <a:schemeClr val="tx1"/>
                </a:solidFill>
              </a:rPr>
              <a:t>METIS </a:t>
            </a:r>
            <a:r>
              <a:rPr lang="fr-FR" sz="1400" dirty="0">
                <a:solidFill>
                  <a:schemeClr val="tx1"/>
                </a:solidFill>
              </a:rPr>
              <a:t>: </a:t>
            </a:r>
            <a:r>
              <a:rPr lang="en-GB" sz="1400" dirty="0">
                <a:solidFill>
                  <a:schemeClr val="tx1"/>
                </a:solidFill>
              </a:rPr>
              <a:t>The </a:t>
            </a:r>
            <a:r>
              <a:rPr lang="en-GB" sz="1400" dirty="0">
                <a:solidFill>
                  <a:srgbClr val="FF0000"/>
                </a:solidFill>
              </a:rPr>
              <a:t>M</a:t>
            </a:r>
            <a:r>
              <a:rPr lang="en-GB" sz="1400" dirty="0">
                <a:solidFill>
                  <a:schemeClr val="tx1"/>
                </a:solidFill>
              </a:rPr>
              <a:t>id-infrared </a:t>
            </a:r>
            <a:r>
              <a:rPr lang="en-GB" sz="1400" dirty="0">
                <a:solidFill>
                  <a:srgbClr val="FF0000"/>
                </a:solidFill>
              </a:rPr>
              <a:t>E</a:t>
            </a:r>
            <a:r>
              <a:rPr lang="en-GB" sz="1400" dirty="0">
                <a:solidFill>
                  <a:schemeClr val="tx1"/>
                </a:solidFill>
              </a:rPr>
              <a:t>L</a:t>
            </a:r>
            <a:r>
              <a:rPr lang="en-GB" sz="1400" dirty="0">
                <a:solidFill>
                  <a:srgbClr val="FF0000"/>
                </a:solidFill>
              </a:rPr>
              <a:t>T I</a:t>
            </a:r>
            <a:r>
              <a:rPr lang="en-GB" sz="1400" dirty="0">
                <a:solidFill>
                  <a:schemeClr val="tx1"/>
                </a:solidFill>
              </a:rPr>
              <a:t>mager and </a:t>
            </a:r>
            <a:r>
              <a:rPr lang="en-GB" sz="1400" dirty="0" smtClean="0">
                <a:solidFill>
                  <a:srgbClr val="FF0000"/>
                </a:solidFill>
              </a:rPr>
              <a:t>S</a:t>
            </a:r>
            <a:r>
              <a:rPr lang="en-GB" sz="1400" dirty="0" smtClean="0">
                <a:solidFill>
                  <a:schemeClr val="tx1"/>
                </a:solidFill>
              </a:rPr>
              <a:t>pectrograph </a:t>
            </a:r>
            <a:r>
              <a:rPr lang="en-GB" sz="1400" baseline="30000" dirty="0" smtClean="0">
                <a:solidFill>
                  <a:schemeClr val="tx1"/>
                </a:solidFill>
              </a:rPr>
              <a:t>(1)</a:t>
            </a:r>
            <a:endParaRPr lang="en-GB" sz="1400" baseline="30000" dirty="0">
              <a:solidFill>
                <a:schemeClr val="tx1"/>
              </a:solidFill>
            </a:endParaRPr>
          </a:p>
          <a:p>
            <a:pPr algn="just"/>
            <a:r>
              <a:rPr lang="en-GB" sz="1400" b="1" dirty="0">
                <a:solidFill>
                  <a:schemeClr val="tx1"/>
                </a:solidFill>
              </a:rPr>
              <a:t>Spectral coverage </a:t>
            </a:r>
            <a:r>
              <a:rPr lang="en-GB" sz="1400" dirty="0">
                <a:solidFill>
                  <a:schemeClr val="tx1"/>
                </a:solidFill>
              </a:rPr>
              <a:t>: thermal/mid-infrared wavelength </a:t>
            </a:r>
            <a:r>
              <a:rPr lang="en-GB" sz="1400" dirty="0" smtClean="0">
                <a:solidFill>
                  <a:schemeClr val="tx1"/>
                </a:solidFill>
              </a:rPr>
              <a:t>range: </a:t>
            </a:r>
            <a:r>
              <a:rPr lang="en-GB" sz="1400" b="1" dirty="0" smtClean="0">
                <a:solidFill>
                  <a:schemeClr val="tx1"/>
                </a:solidFill>
              </a:rPr>
              <a:t>3-13,5 µm</a:t>
            </a:r>
            <a:r>
              <a:rPr lang="en-GB" sz="1400" dirty="0" smtClean="0">
                <a:solidFill>
                  <a:schemeClr val="tx1"/>
                </a:solidFill>
              </a:rPr>
              <a:t> (Goal : 3–19 µm)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endParaRPr lang="en-GB" sz="3200" dirty="0" smtClean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>
              <a:solidFill>
                <a:schemeClr val="tx1"/>
              </a:solidFill>
            </a:endParaRPr>
          </a:p>
        </p:txBody>
      </p:sp>
      <p:pic>
        <p:nvPicPr>
          <p:cNvPr id="9" name="Image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2"/>
          <a:stretch/>
        </p:blipFill>
        <p:spPr>
          <a:xfrm>
            <a:off x="2627784" y="36126"/>
            <a:ext cx="4981872" cy="1584176"/>
          </a:xfrm>
          <a:prstGeom prst="rect">
            <a:avLst/>
          </a:prstGeom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351670"/>
              </p:ext>
            </p:extLst>
          </p:nvPr>
        </p:nvGraphicFramePr>
        <p:xfrm>
          <a:off x="1723102" y="4221088"/>
          <a:ext cx="6120680" cy="1795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8"/>
                <a:gridCol w="1080120"/>
                <a:gridCol w="2088232"/>
              </a:tblGrid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Sub-system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Spectral band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Wavelength range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784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Imager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L / M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2.9 to 5.2 µm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784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High resolution IFU spectrograph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L / M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solidFill>
                            <a:schemeClr val="tx1"/>
                          </a:solidFill>
                          <a:effectLst/>
                        </a:rPr>
                        <a:t>2.9 to 5.2 µm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7841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Imager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N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7.5 to 13.5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µm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944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High resolution IFU spectrograph*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N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7.5 to 13.5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µm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689122" y="5524632"/>
            <a:ext cx="5485328" cy="273806"/>
          </a:xfrm>
          <a:prstGeom prst="rect">
            <a:avLst/>
          </a:prstGeom>
          <a:noFill/>
          <a:ln w="57150">
            <a:solidFill>
              <a:srgbClr val="E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656" y="923508"/>
            <a:ext cx="1267336" cy="61468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656" y="235325"/>
            <a:ext cx="1189909" cy="60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0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>
          <a:xfrm>
            <a:off x="1240382" y="1628800"/>
            <a:ext cx="7776864" cy="5040560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Raytheon  </a:t>
            </a:r>
            <a:r>
              <a:rPr lang="fr-FR" sz="1600" dirty="0"/>
              <a:t>: New batch of </a:t>
            </a:r>
            <a:r>
              <a:rPr lang="fr-FR" sz="1600" dirty="0" err="1" smtClean="0"/>
              <a:t>Aquarius</a:t>
            </a:r>
            <a:r>
              <a:rPr lang="fr-FR" sz="1600" dirty="0" smtClean="0"/>
              <a:t>?</a:t>
            </a:r>
          </a:p>
          <a:p>
            <a:r>
              <a:rPr lang="fr-FR" sz="1600" dirty="0" smtClean="0"/>
              <a:t>DRS </a:t>
            </a:r>
            <a:r>
              <a:rPr lang="fr-FR" sz="1600" dirty="0"/>
              <a:t>: MEGAMIR </a:t>
            </a:r>
            <a:r>
              <a:rPr lang="fr-FR" sz="1600" dirty="0" smtClean="0"/>
              <a:t>detector?</a:t>
            </a:r>
          </a:p>
          <a:p>
            <a:pPr marL="0" indent="0">
              <a:buNone/>
            </a:pPr>
            <a:endParaRPr lang="fr-FR" sz="1600" dirty="0"/>
          </a:p>
          <a:p>
            <a:endParaRPr lang="fr-FR" sz="1600" dirty="0" smtClean="0"/>
          </a:p>
          <a:p>
            <a:r>
              <a:rPr lang="fr-FR" sz="1600" dirty="0" err="1" smtClean="0"/>
              <a:t>Teledyne</a:t>
            </a:r>
            <a:r>
              <a:rPr lang="fr-FR" sz="1600" dirty="0" smtClean="0"/>
              <a:t>  </a:t>
            </a:r>
            <a:r>
              <a:rPr lang="fr-FR" sz="1600" dirty="0"/>
              <a:t>: </a:t>
            </a:r>
            <a:r>
              <a:rPr lang="fr-FR" sz="1600" dirty="0" err="1"/>
              <a:t>GeoSnap</a:t>
            </a:r>
            <a:r>
              <a:rPr lang="fr-FR" sz="1600" dirty="0"/>
              <a:t> (CTIA</a:t>
            </a:r>
            <a:r>
              <a:rPr lang="fr-FR" sz="1600" dirty="0" smtClean="0"/>
              <a:t>)?</a:t>
            </a:r>
          </a:p>
          <a:p>
            <a:endParaRPr lang="fr-FR" sz="1600" dirty="0" smtClean="0"/>
          </a:p>
          <a:p>
            <a:r>
              <a:rPr lang="fr-FR" sz="1600" dirty="0" smtClean="0"/>
              <a:t>SOFRADIR : ALFA ?</a:t>
            </a:r>
          </a:p>
          <a:p>
            <a:endParaRPr lang="fr-FR" sz="1600" dirty="0" smtClean="0"/>
          </a:p>
          <a:p>
            <a:r>
              <a:rPr lang="fr-FR" sz="1600" dirty="0" smtClean="0"/>
              <a:t>AIM?</a:t>
            </a:r>
          </a:p>
          <a:p>
            <a:endParaRPr lang="fr-FR" sz="1600" dirty="0" smtClean="0"/>
          </a:p>
          <a:p>
            <a:r>
              <a:rPr lang="fr-FR" sz="1600" dirty="0" smtClean="0"/>
              <a:t>Leonardo </a:t>
            </a:r>
            <a:r>
              <a:rPr lang="fr-FR" sz="1600" dirty="0"/>
              <a:t>(</a:t>
            </a:r>
            <a:r>
              <a:rPr lang="fr-FR" sz="1600" dirty="0" err="1" smtClean="0"/>
              <a:t>Selex</a:t>
            </a:r>
            <a:r>
              <a:rPr lang="fr-FR" sz="1600" dirty="0" smtClean="0"/>
              <a:t>)?</a:t>
            </a:r>
            <a:endParaRPr lang="fr-FR" sz="1600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Noise issues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Aquarius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B1A55A-343C-4D9E-98F9-35510ED73420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67" y="4287808"/>
            <a:ext cx="697179" cy="49350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03" y="5491295"/>
            <a:ext cx="626383" cy="34070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37" y="4933844"/>
            <a:ext cx="647117" cy="38827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31" y="3790203"/>
            <a:ext cx="668568" cy="37323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48" y="2722725"/>
            <a:ext cx="668568" cy="37323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67544" y="2596166"/>
            <a:ext cx="4176464" cy="62223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1" name="ZoneTexte 10"/>
          <p:cNvSpPr txBox="1"/>
          <p:nvPr/>
        </p:nvSpPr>
        <p:spPr>
          <a:xfrm>
            <a:off x="467544" y="2307021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B050"/>
                </a:solidFill>
              </a:rPr>
              <a:t>Si : As</a:t>
            </a:r>
            <a:endParaRPr lang="fr-FR" sz="1400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7544" y="3728289"/>
            <a:ext cx="4176464" cy="222863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13" name="ZoneTexte 12"/>
          <p:cNvSpPr txBox="1"/>
          <p:nvPr/>
        </p:nvSpPr>
        <p:spPr>
          <a:xfrm>
            <a:off x="414786" y="343923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B0F0"/>
                </a:solidFill>
              </a:rPr>
              <a:t>MCT</a:t>
            </a:r>
            <a:endParaRPr lang="fr-FR" sz="1400" b="1" dirty="0">
              <a:solidFill>
                <a:srgbClr val="00B0F0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327" y="980940"/>
            <a:ext cx="2199138" cy="2115018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557867" y="1049391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METIS high fluxes  -&gt; </a:t>
            </a:r>
            <a:r>
              <a:rPr lang="fr-FR" dirty="0" err="1" smtClean="0">
                <a:solidFill>
                  <a:srgbClr val="FF0000"/>
                </a:solidFill>
              </a:rPr>
              <a:t>Excess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low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frequency</a:t>
            </a:r>
            <a:r>
              <a:rPr lang="fr-FR" dirty="0">
                <a:solidFill>
                  <a:srgbClr val="FF0000"/>
                </a:solidFill>
              </a:rPr>
              <a:t> noise </a:t>
            </a:r>
          </a:p>
          <a:p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03848" y="4856490"/>
            <a:ext cx="5724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METIS </a:t>
            </a:r>
            <a:r>
              <a:rPr lang="fr-FR" dirty="0" err="1" smtClean="0">
                <a:solidFill>
                  <a:srgbClr val="FF0000"/>
                </a:solidFill>
              </a:rPr>
              <a:t>spectroscopic</a:t>
            </a:r>
            <a:r>
              <a:rPr lang="fr-FR" dirty="0" smtClean="0">
                <a:solidFill>
                  <a:srgbClr val="FF0000"/>
                </a:solidFill>
              </a:rPr>
              <a:t> mode -&gt; </a:t>
            </a:r>
            <a:r>
              <a:rPr lang="fr-FR" dirty="0" err="1" smtClean="0">
                <a:solidFill>
                  <a:srgbClr val="FF0000"/>
                </a:solidFill>
              </a:rPr>
              <a:t>low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dark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current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specification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1456406" y="199109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Alternatives?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086979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ET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METIS</Template>
  <TotalTime>27617</TotalTime>
  <Words>223</Words>
  <Application>Microsoft Macintosh PowerPoint</Application>
  <PresentationFormat>On-screen Show (4:3)</PresentationFormat>
  <Paragraphs>51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METIS</vt:lpstr>
      <vt:lpstr>PowerPoint Presentation</vt:lpstr>
      <vt:lpstr>PowerPoint Presentation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CEA workpackages status</dc:title>
  <dc:creator>Galdemard Philippe</dc:creator>
  <cp:lastModifiedBy>Paola Amico</cp:lastModifiedBy>
  <cp:revision>334</cp:revision>
  <cp:lastPrinted>2017-09-21T15:45:00Z</cp:lastPrinted>
  <dcterms:created xsi:type="dcterms:W3CDTF">2015-05-25T19:33:49Z</dcterms:created>
  <dcterms:modified xsi:type="dcterms:W3CDTF">2017-09-26T15:12:42Z</dcterms:modified>
</cp:coreProperties>
</file>