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60" d="100"/>
          <a:sy n="160" d="100"/>
        </p:scale>
        <p:origin x="-4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59DA-4749-B64B-B3C6-3B81CED9FF39}" type="datetimeFigureOut">
              <a:rPr lang="en-US" smtClean="0"/>
              <a:t>9/21/17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061BE-A697-BD40-811A-132263A85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405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59DA-4749-B64B-B3C6-3B81CED9FF39}" type="datetimeFigureOut">
              <a:rPr lang="en-US" smtClean="0"/>
              <a:t>9/21/17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061BE-A697-BD40-811A-132263A85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479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59DA-4749-B64B-B3C6-3B81CED9FF39}" type="datetimeFigureOut">
              <a:rPr lang="en-US" smtClean="0"/>
              <a:t>9/21/17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061BE-A697-BD40-811A-132263A85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626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59DA-4749-B64B-B3C6-3B81CED9FF39}" type="datetimeFigureOut">
              <a:rPr lang="en-US" smtClean="0"/>
              <a:t>9/21/17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061BE-A697-BD40-811A-132263A85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03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59DA-4749-B64B-B3C6-3B81CED9FF39}" type="datetimeFigureOut">
              <a:rPr lang="en-US" smtClean="0"/>
              <a:t>9/21/17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061BE-A697-BD40-811A-132263A85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25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59DA-4749-B64B-B3C6-3B81CED9FF39}" type="datetimeFigureOut">
              <a:rPr lang="en-US" smtClean="0"/>
              <a:t>9/21/17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061BE-A697-BD40-811A-132263A85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5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59DA-4749-B64B-B3C6-3B81CED9FF39}" type="datetimeFigureOut">
              <a:rPr lang="en-US" smtClean="0"/>
              <a:t>9/21/17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061BE-A697-BD40-811A-132263A85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667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59DA-4749-B64B-B3C6-3B81CED9FF39}" type="datetimeFigureOut">
              <a:rPr lang="en-US" smtClean="0"/>
              <a:t>9/21/17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061BE-A697-BD40-811A-132263A85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121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59DA-4749-B64B-B3C6-3B81CED9FF39}" type="datetimeFigureOut">
              <a:rPr lang="en-US" smtClean="0"/>
              <a:t>9/21/17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061BE-A697-BD40-811A-132263A85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28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59DA-4749-B64B-B3C6-3B81CED9FF39}" type="datetimeFigureOut">
              <a:rPr lang="en-US" smtClean="0"/>
              <a:t>9/21/17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061BE-A697-BD40-811A-132263A85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520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59DA-4749-B64B-B3C6-3B81CED9FF39}" type="datetimeFigureOut">
              <a:rPr lang="en-US" smtClean="0"/>
              <a:t>9/21/17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061BE-A697-BD40-811A-132263A85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785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D59DA-4749-B64B-B3C6-3B81CED9FF39}" type="datetimeFigureOut">
              <a:rPr lang="en-US" smtClean="0"/>
              <a:t>9/21/17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061BE-A697-BD40-811A-132263A85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354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750" y="103188"/>
            <a:ext cx="7839075" cy="1158875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effectLst/>
              </a:rPr>
              <a:t>Pair creation energy and </a:t>
            </a:r>
            <a:r>
              <a:rPr lang="en-US" sz="3200" dirty="0" err="1" smtClean="0">
                <a:effectLst/>
              </a:rPr>
              <a:t>Fano</a:t>
            </a:r>
            <a:r>
              <a:rPr lang="en-US" sz="3200" dirty="0" smtClean="0">
                <a:effectLst/>
              </a:rPr>
              <a:t> factor of Silicon measured at 185 K using </a:t>
            </a:r>
            <a:r>
              <a:rPr lang="en-US" sz="3200" baseline="30000" dirty="0" smtClean="0">
                <a:effectLst/>
              </a:rPr>
              <a:t>55</a:t>
            </a:r>
            <a:r>
              <a:rPr lang="en-US" sz="3200" dirty="0" smtClean="0">
                <a:effectLst/>
              </a:rPr>
              <a:t>Fe X-ray</a:t>
            </a:r>
            <a:br>
              <a:rPr lang="en-US" sz="3200" dirty="0" smtClean="0">
                <a:effectLst/>
              </a:rPr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9104" y="973138"/>
            <a:ext cx="7086600" cy="96361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Ivan Kotov, Homer Neal, Paul O’Connor</a:t>
            </a:r>
          </a:p>
          <a:p>
            <a:r>
              <a:rPr lang="en-US" sz="2400" dirty="0" smtClean="0"/>
              <a:t>SDW</a:t>
            </a:r>
            <a:r>
              <a:rPr lang="en-US" sz="2400" dirty="0" smtClean="0"/>
              <a:t> </a:t>
            </a:r>
            <a:r>
              <a:rPr lang="en-US" sz="2400" dirty="0" smtClean="0"/>
              <a:t>2017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82625" y="1952626"/>
            <a:ext cx="7391767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Goal: achieve accuracy in pair creation energy measurements better than 1% </a:t>
            </a:r>
          </a:p>
          <a:p>
            <a:endParaRPr lang="en-US" dirty="0"/>
          </a:p>
          <a:p>
            <a:r>
              <a:rPr lang="en-US" dirty="0" smtClean="0"/>
              <a:t>Method:</a:t>
            </a:r>
          </a:p>
          <a:p>
            <a:pPr marL="285750" indent="-285750">
              <a:buFont typeface="Wingdings" charset="2"/>
              <a:buChar char="²"/>
            </a:pPr>
            <a:r>
              <a:rPr lang="en-US" dirty="0"/>
              <a:t>u</a:t>
            </a:r>
            <a:r>
              <a:rPr lang="en-US" dirty="0" smtClean="0"/>
              <a:t>se </a:t>
            </a:r>
            <a:r>
              <a:rPr lang="en-US" dirty="0" err="1" smtClean="0"/>
              <a:t>Mn</a:t>
            </a:r>
            <a:r>
              <a:rPr lang="en-US" dirty="0" smtClean="0"/>
              <a:t> K</a:t>
            </a:r>
            <a:r>
              <a:rPr lang="en-US" baseline="-25000" dirty="0" smtClean="0"/>
              <a:t>alpha </a:t>
            </a:r>
            <a:r>
              <a:rPr lang="en-US" dirty="0"/>
              <a:t> </a:t>
            </a:r>
            <a:r>
              <a:rPr lang="en-US" dirty="0" smtClean="0"/>
              <a:t>X-rays to created e-h pairs in CCD250</a:t>
            </a:r>
          </a:p>
          <a:p>
            <a:pPr marL="285750" indent="-285750">
              <a:buFont typeface="Wingdings" charset="2"/>
              <a:buChar char="²"/>
            </a:pPr>
            <a:r>
              <a:rPr lang="en-US" dirty="0"/>
              <a:t>u</a:t>
            </a:r>
            <a:r>
              <a:rPr lang="en-US" dirty="0" smtClean="0"/>
              <a:t>se property of Poisson distribution to measure CCD gain</a:t>
            </a:r>
          </a:p>
          <a:p>
            <a:pPr marL="285750" indent="-285750">
              <a:buFont typeface="Wingdings" charset="2"/>
              <a:buChar char="²"/>
            </a:pPr>
            <a:endParaRPr lang="en-US" baseline="-25000" dirty="0"/>
          </a:p>
        </p:txBody>
      </p:sp>
      <p:pic>
        <p:nvPicPr>
          <p:cNvPr id="5" name="Picture 4" descr="Fe55_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104" y="3614619"/>
            <a:ext cx="3562779" cy="2761511"/>
          </a:xfrm>
          <a:prstGeom prst="rect">
            <a:avLst/>
          </a:prstGeom>
        </p:spPr>
      </p:pic>
      <p:pic>
        <p:nvPicPr>
          <p:cNvPr id="6" name="Picture 5" descr="Gai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026" y="3614619"/>
            <a:ext cx="2789678" cy="2802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606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75244" y="328562"/>
            <a:ext cx="7780157" cy="4431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charset="2"/>
              <a:buChar char="²"/>
            </a:pPr>
            <a:r>
              <a:rPr lang="en-US" sz="2400" dirty="0" smtClean="0"/>
              <a:t>Pair creation energy</a:t>
            </a:r>
          </a:p>
          <a:p>
            <a:endParaRPr lang="en-US" dirty="0"/>
          </a:p>
          <a:p>
            <a:r>
              <a:rPr lang="en-US" dirty="0" smtClean="0"/>
              <a:t>The number of electrons created by </a:t>
            </a:r>
            <a:r>
              <a:rPr lang="en-US" dirty="0" err="1" smtClean="0"/>
              <a:t>Mn</a:t>
            </a:r>
            <a:r>
              <a:rPr lang="en-US" dirty="0" smtClean="0"/>
              <a:t> </a:t>
            </a:r>
            <a:r>
              <a:rPr lang="en-US" dirty="0" err="1" smtClean="0"/>
              <a:t>Ka</a:t>
            </a:r>
            <a:r>
              <a:rPr lang="en-US" dirty="0" smtClean="0"/>
              <a:t> X-ray is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 smtClean="0"/>
              <a:t>1613.8e</a:t>
            </a:r>
            <a:r>
              <a:rPr lang="en-US" dirty="0"/>
              <a:t>-, </a:t>
            </a:r>
            <a:r>
              <a:rPr lang="en-US" dirty="0" err="1"/>
              <a:t>rms</a:t>
            </a:r>
            <a:r>
              <a:rPr lang="en-US" dirty="0"/>
              <a:t> 4.8e</a:t>
            </a:r>
            <a:r>
              <a:rPr lang="en-US" dirty="0" smtClean="0"/>
              <a:t>- using gain from 0.1s  data 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 smtClean="0"/>
              <a:t>1616.1e-, </a:t>
            </a:r>
            <a:r>
              <a:rPr lang="en-US" dirty="0" err="1" smtClean="0"/>
              <a:t>rms</a:t>
            </a:r>
            <a:r>
              <a:rPr lang="en-US" dirty="0" smtClean="0"/>
              <a:t> 4.0e- using gain from 0.13s data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 smtClean="0"/>
              <a:t>1615.4e-, </a:t>
            </a:r>
            <a:r>
              <a:rPr lang="en-US" dirty="0" err="1" smtClean="0"/>
              <a:t>rms</a:t>
            </a:r>
            <a:r>
              <a:rPr lang="en-US" dirty="0" smtClean="0"/>
              <a:t> 3.6e- using gain from 0.27s data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/>
              <a:t>1</a:t>
            </a:r>
            <a:r>
              <a:rPr lang="en-US" dirty="0" smtClean="0"/>
              <a:t>615.1e- is the average. This corresponds to </a:t>
            </a:r>
          </a:p>
          <a:p>
            <a:pPr marL="1200150" lvl="2" indent="-285750">
              <a:buFont typeface="Wingdings" charset="2"/>
              <a:buChar char="²"/>
            </a:pPr>
            <a:r>
              <a:rPr lang="en-US" dirty="0"/>
              <a:t>	</a:t>
            </a:r>
            <a:r>
              <a:rPr lang="en-US" b="1" dirty="0" smtClean="0">
                <a:solidFill>
                  <a:srgbClr val="008000"/>
                </a:solidFill>
              </a:rPr>
              <a:t>w = 3.65 +/- 0.009</a:t>
            </a:r>
          </a:p>
          <a:p>
            <a:pPr marL="742950" lvl="1" indent="-285750">
              <a:buFont typeface="Wingdings" charset="2"/>
              <a:buChar char="u"/>
            </a:pPr>
            <a:r>
              <a:rPr lang="en-US" dirty="0" smtClean="0"/>
              <a:t>There are 2 K-alpha lines in K-alpha peak:</a:t>
            </a:r>
          </a:p>
          <a:p>
            <a:pPr lvl="1"/>
            <a:r>
              <a:rPr lang="en-US" dirty="0" smtClean="0"/>
              <a:t>   </a:t>
            </a:r>
            <a:r>
              <a:rPr lang="en-US" dirty="0"/>
              <a:t>	</a:t>
            </a:r>
            <a:r>
              <a:rPr lang="en-US" dirty="0" smtClean="0"/>
              <a:t>K-alpha1 5898.75 </a:t>
            </a:r>
            <a:r>
              <a:rPr lang="en-US" dirty="0" err="1" smtClean="0"/>
              <a:t>eV</a:t>
            </a:r>
            <a:r>
              <a:rPr lang="en-US" dirty="0" smtClean="0"/>
              <a:t>, probability 16.2% </a:t>
            </a:r>
          </a:p>
          <a:p>
            <a:pPr lvl="1"/>
            <a:r>
              <a:rPr lang="en-US" dirty="0"/>
              <a:t>	</a:t>
            </a:r>
            <a:r>
              <a:rPr lang="en-US" dirty="0" smtClean="0"/>
              <a:t>K-alpha2 5887.65 </a:t>
            </a:r>
            <a:r>
              <a:rPr lang="en-US" dirty="0" err="1" smtClean="0"/>
              <a:t>eV</a:t>
            </a:r>
            <a:r>
              <a:rPr lang="en-US" dirty="0" smtClean="0"/>
              <a:t>, probability   8.2% </a:t>
            </a:r>
            <a:r>
              <a:rPr lang="en-US" dirty="0" smtClean="0">
                <a:sym typeface="Wingdings"/>
              </a:rPr>
              <a:t> weighted average 5895.0 </a:t>
            </a:r>
            <a:r>
              <a:rPr lang="en-US" dirty="0" err="1" smtClean="0">
                <a:sym typeface="Wingdings"/>
              </a:rPr>
              <a:t>eV</a:t>
            </a:r>
            <a:endParaRPr lang="en-US" dirty="0" smtClean="0"/>
          </a:p>
          <a:p>
            <a:r>
              <a:rPr lang="en-US" dirty="0" smtClean="0"/>
              <a:t>   </a:t>
            </a:r>
          </a:p>
          <a:p>
            <a:pPr marL="342900" indent="-342900">
              <a:buFont typeface="Wingdings" charset="2"/>
              <a:buChar char="²"/>
            </a:pPr>
            <a:r>
              <a:rPr lang="en-US" sz="2400" dirty="0" err="1" smtClean="0"/>
              <a:t>Fano</a:t>
            </a:r>
            <a:r>
              <a:rPr lang="en-US" sz="2400" dirty="0" smtClean="0"/>
              <a:t> factor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Mn</a:t>
            </a:r>
            <a:r>
              <a:rPr lang="en-US" dirty="0" smtClean="0"/>
              <a:t> </a:t>
            </a:r>
            <a:r>
              <a:rPr lang="en-US" dirty="0" err="1" smtClean="0"/>
              <a:t>Ka</a:t>
            </a:r>
            <a:r>
              <a:rPr lang="en-US" dirty="0" smtClean="0"/>
              <a:t> line width is used for </a:t>
            </a:r>
            <a:r>
              <a:rPr lang="en-US" dirty="0" err="1" smtClean="0"/>
              <a:t>Fano</a:t>
            </a:r>
            <a:r>
              <a:rPr lang="en-US" dirty="0" smtClean="0"/>
              <a:t> factor measurement. </a:t>
            </a:r>
            <a:endParaRPr lang="en-US" dirty="0" smtClean="0"/>
          </a:p>
          <a:p>
            <a:r>
              <a:rPr lang="en-US" b="1" dirty="0" smtClean="0">
                <a:solidFill>
                  <a:srgbClr val="008000"/>
                </a:solidFill>
              </a:rPr>
              <a:t>                            F =0.129 +/- 0.001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2116" y="613862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9313" y="4980349"/>
            <a:ext cx="8276625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</a:t>
            </a:r>
            <a:r>
              <a:rPr lang="en-US" dirty="0" smtClean="0"/>
              <a:t>easurements of the pair creation energy in Si are </a:t>
            </a:r>
          </a:p>
          <a:p>
            <a:pPr marL="742950" lvl="1" indent="-285750">
              <a:buFont typeface="Wingdings" charset="2"/>
              <a:buChar char="²"/>
            </a:pPr>
            <a:r>
              <a:rPr lang="en-US" dirty="0" smtClean="0"/>
              <a:t>in excellent agreement with theoretical calculation</a:t>
            </a:r>
          </a:p>
          <a:p>
            <a:pPr marL="742950" lvl="1" indent="-285750">
              <a:buFont typeface="Wingdings" charset="2"/>
              <a:buChar char="²"/>
            </a:pPr>
            <a:r>
              <a:rPr lang="en-US" dirty="0"/>
              <a:t>a</a:t>
            </a:r>
            <a:r>
              <a:rPr lang="en-US" dirty="0" smtClean="0"/>
              <a:t>gree with other measurements within measurement errors</a:t>
            </a:r>
          </a:p>
          <a:p>
            <a:pPr marL="742950" lvl="1" indent="-285750">
              <a:buFont typeface="Wingdings" charset="2"/>
              <a:buChar char="²"/>
            </a:pPr>
            <a:r>
              <a:rPr lang="en-US" dirty="0"/>
              <a:t>t</a:t>
            </a:r>
            <a:r>
              <a:rPr lang="en-US" dirty="0" smtClean="0"/>
              <a:t>he accuracy achieved is  0.25%,  factor of ~4 better than other </a:t>
            </a:r>
            <a:r>
              <a:rPr lang="en-US" dirty="0" smtClean="0"/>
              <a:t>measurements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High accuracy method was implemented for gain measurements. </a:t>
            </a:r>
          </a:p>
        </p:txBody>
      </p:sp>
    </p:spTree>
    <p:extLst>
      <p:ext uri="{BB962C8B-B14F-4D97-AF65-F5344CB8AC3E}">
        <p14:creationId xmlns:p14="http://schemas.microsoft.com/office/powerpoint/2010/main" val="434177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13124</TotalTime>
  <Words>168</Words>
  <Application>Microsoft Macintosh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Pair creation energy and Fano factor of Silicon measured at 185 K using 55Fe X-ray </vt:lpstr>
      <vt:lpstr>PowerPoint Presentation</vt:lpstr>
    </vt:vector>
  </TitlesOfParts>
  <Company>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Pair creation energy and Fano factor of Silicon measured at 185 K using 55Fe X-ray </dc:title>
  <dc:creator>Ivan Kotov</dc:creator>
  <cp:lastModifiedBy>Ivan Kotov</cp:lastModifiedBy>
  <cp:revision>81</cp:revision>
  <dcterms:created xsi:type="dcterms:W3CDTF">2017-08-01T15:39:14Z</dcterms:created>
  <dcterms:modified xsi:type="dcterms:W3CDTF">2017-09-21T19:48:13Z</dcterms:modified>
</cp:coreProperties>
</file>