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5"/>
  </p:notesMasterIdLst>
  <p:handoutMasterIdLst>
    <p:handoutMasterId r:id="rId6"/>
  </p:handoutMasterIdLst>
  <p:sldIdLst>
    <p:sldId id="666" r:id="rId2"/>
    <p:sldId id="668" r:id="rId3"/>
    <p:sldId id="669" r:id="rId4"/>
  </p:sldIdLst>
  <p:sldSz cx="9144000" cy="6858000" type="screen4x3"/>
  <p:notesSz cx="6781800" cy="99187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3" autoAdjust="0"/>
    <p:restoredTop sz="94607" autoAdjust="0"/>
  </p:normalViewPr>
  <p:slideViewPr>
    <p:cSldViewPr>
      <p:cViewPr varScale="1">
        <p:scale>
          <a:sx n="62" d="100"/>
          <a:sy n="62" d="100"/>
        </p:scale>
        <p:origin x="1670" y="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88" y="-84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E75A494-CC53-4537-B9BE-A7F415977028}" type="datetimeFigureOut">
              <a:rPr lang="en-US"/>
              <a:pPr>
                <a:defRPr/>
              </a:pPr>
              <a:t>25-Sep-17</a:t>
            </a:fld>
            <a:endParaRPr 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A1B086-93E4-4104-8B70-6C8BEF4FB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5T00:24:46.845"/>
    </inkml:context>
    <inkml:brush xml:id="br0">
      <inkml:brushProperty name="width" value="0.06667" units="cm"/>
      <inkml:brushProperty name="height" value="0.13333" units="cm"/>
      <inkml:brushProperty name="color" value="#00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26057 6165,'2'0,"2"5,3 4,2 5,2 3,3 1,2 2,-2 0,2 4,0 3,3 4,5 1,3 3,0-2,2-2,2 9,-1-1,-2 1,-1 3,2-4,6 7,1 3,-2-3,-3-6,-3-6,-5-5,-6-6,-1-2,4 4,4-2,-1 2,-1-5,1-2,-4 0,-3-3,-4-1,1 1,1-2,-3 0,-2 0,-1-3,-2 5,8 0,4 2,0 0,0-2,-2 1,-2 0,0-3,2 0,-2 1,-1-1,3-3,0-3,6 0,3-2,0-1,-2-2,0 0,-1-4,-5-6,-5-5,-4-4,-4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25T00:24:55.248"/>
    </inkml:context>
    <inkml:brush xml:id="br0">
      <inkml:brushProperty name="width" value="0.06667" units="cm"/>
      <inkml:brushProperty name="height" value="0.13333" units="cm"/>
      <inkml:brushProperty name="color" value="#00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3082 3282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B3A8D391-9153-4338-8700-E702FD71C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484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900" dirty="0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646550" y="63499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361F1-C688-41A3-A02C-AAE58D6877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Olaf Iwert               BNL Workshop 2014</a:t>
            </a:r>
          </a:p>
          <a:p>
            <a:pPr>
              <a:defRPr/>
            </a:pPr>
            <a:r>
              <a:rPr lang="en-US" dirty="0"/>
              <a:t>ESO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78B92-525B-481C-AFE3-8B8B1A4A6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100" name="Group 6"/>
          <p:cNvGrpSpPr>
            <a:grpSpLocks/>
          </p:cNvGrpSpPr>
          <p:nvPr userDrawn="1"/>
        </p:nvGrpSpPr>
        <p:grpSpPr bwMode="auto">
          <a:xfrm>
            <a:off x="0" y="6036761"/>
            <a:ext cx="7848600" cy="857250"/>
            <a:chOff x="0" y="3792"/>
            <a:chExt cx="4944" cy="540"/>
          </a:xfrm>
        </p:grpSpPr>
        <p:sp>
          <p:nvSpPr>
            <p:cNvPr id="819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1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820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820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21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646550" y="63499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361F1-C688-41A3-A02C-AAE58D6877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2699792" y="6165304"/>
            <a:ext cx="33811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100" dirty="0"/>
              <a:t>Olaf Iwert</a:t>
            </a:r>
          </a:p>
          <a:p>
            <a:pPr algn="ctr">
              <a:spcBef>
                <a:spcPts val="0"/>
              </a:spcBef>
            </a:pPr>
            <a:r>
              <a:rPr lang="en-US" sz="1100" dirty="0"/>
              <a:t>European Southern Observatory (ESO)</a:t>
            </a:r>
          </a:p>
          <a:p>
            <a:pPr algn="ctr">
              <a:spcBef>
                <a:spcPts val="0"/>
              </a:spcBef>
            </a:pPr>
            <a:r>
              <a:rPr lang="en-US" sz="1100" baseline="0" dirty="0"/>
              <a:t>Poster Pop-up </a:t>
            </a:r>
            <a:r>
              <a:rPr lang="en-US" sz="1100" baseline="0" dirty="0" err="1"/>
              <a:t>SDW</a:t>
            </a:r>
            <a:r>
              <a:rPr lang="en-US" sz="1100" baseline="0" dirty="0"/>
              <a:t> 2017</a:t>
            </a:r>
            <a:endParaRPr lang="en-US" sz="1100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6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" y="17535"/>
            <a:ext cx="9136393" cy="68522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7704" y="764704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GB" sz="9600" b="1" dirty="0">
                <a:solidFill>
                  <a:srgbClr val="FF0000"/>
                </a:solidFill>
              </a:rPr>
              <a:t>MOONS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39499" y="3717032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GB" sz="9600" b="1" dirty="0" err="1">
                <a:solidFill>
                  <a:srgbClr val="FF0000"/>
                </a:solidFill>
              </a:rPr>
              <a:t>ESO</a:t>
            </a:r>
            <a:r>
              <a:rPr lang="en-GB" sz="9600" b="1" dirty="0">
                <a:solidFill>
                  <a:srgbClr val="FF0000"/>
                </a:solidFill>
              </a:rPr>
              <a:t> </a:t>
            </a:r>
            <a:r>
              <a:rPr lang="en-GB" sz="9600" b="1" dirty="0" err="1">
                <a:solidFill>
                  <a:srgbClr val="FF0000"/>
                </a:solidFill>
              </a:rPr>
              <a:t>VLT</a:t>
            </a:r>
            <a:endParaRPr lang="en-GB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78B92-525B-481C-AFE3-8B8B1A4A6BB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116632"/>
            <a:ext cx="8046640" cy="5917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GB" sz="3600" b="1" dirty="0"/>
              <a:t>Highly red sensitive detectors inside the visible channels of MOONS on </a:t>
            </a:r>
            <a:r>
              <a:rPr lang="en-GB" sz="3600" b="1" dirty="0" err="1"/>
              <a:t>ESO’s</a:t>
            </a:r>
            <a:r>
              <a:rPr lang="en-GB" sz="3600" b="1" dirty="0"/>
              <a:t> </a:t>
            </a:r>
            <a:r>
              <a:rPr lang="en-GB" sz="3600" b="1" dirty="0" err="1"/>
              <a:t>VLT</a:t>
            </a:r>
            <a:r>
              <a:rPr lang="en-GB" sz="3600" b="1" dirty="0"/>
              <a:t> –  </a:t>
            </a:r>
          </a:p>
          <a:p>
            <a:pPr algn="ctr" defTabSz="914400"/>
            <a:r>
              <a:rPr lang="en-GB" sz="3600" b="1" dirty="0"/>
              <a:t>illuminated by a fast Schmidt camera</a:t>
            </a:r>
            <a:endParaRPr lang="en-US" sz="3600" dirty="0"/>
          </a:p>
          <a:p>
            <a:pPr algn="ctr" defTabSz="914400">
              <a:spcBef>
                <a:spcPts val="300"/>
              </a:spcBef>
            </a:pPr>
            <a:endParaRPr lang="en-US" sz="4000" b="1" dirty="0"/>
          </a:p>
          <a:p>
            <a:pPr algn="ctr" defTabSz="914400">
              <a:spcBef>
                <a:spcPts val="300"/>
              </a:spcBef>
            </a:pPr>
            <a:endParaRPr lang="en-US" sz="3200" b="1" dirty="0"/>
          </a:p>
          <a:p>
            <a:pPr algn="ctr" defTabSz="914400">
              <a:spcBef>
                <a:spcPts val="300"/>
              </a:spcBef>
            </a:pPr>
            <a:endParaRPr lang="en-US" sz="3200" b="1" dirty="0"/>
          </a:p>
          <a:p>
            <a:pPr algn="ctr" defTabSz="914400">
              <a:spcBef>
                <a:spcPts val="300"/>
              </a:spcBef>
            </a:pPr>
            <a:endParaRPr lang="en-US" sz="3200" b="1" dirty="0"/>
          </a:p>
          <a:p>
            <a:pPr algn="ctr" defTabSz="914400">
              <a:spcBef>
                <a:spcPts val="300"/>
              </a:spcBef>
            </a:pPr>
            <a:r>
              <a:rPr lang="en-US" sz="3200" b="1" dirty="0"/>
              <a:t>Olaf Iwert et al.,  </a:t>
            </a:r>
            <a:r>
              <a:rPr lang="en-US" sz="3200" b="1" dirty="0" err="1"/>
              <a:t>ESO</a:t>
            </a:r>
            <a:endParaRPr lang="en-US" sz="3200" dirty="0"/>
          </a:p>
        </p:txBody>
      </p:sp>
      <p:pic>
        <p:nvPicPr>
          <p:cNvPr id="6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222" y="3501008"/>
            <a:ext cx="1145502" cy="164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08385"/>
            <a:ext cx="1971870" cy="1635293"/>
          </a:xfrm>
          <a:prstGeom prst="rect">
            <a:avLst/>
          </a:prstGeom>
        </p:spPr>
      </p:pic>
      <p:pic>
        <p:nvPicPr>
          <p:cNvPr id="8" name="Picture 7" descr="moons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3442" y="3487404"/>
            <a:ext cx="1656274" cy="1656274"/>
          </a:xfrm>
          <a:prstGeom prst="rect">
            <a:avLst/>
          </a:prstGeom>
        </p:spPr>
      </p:pic>
      <p:pic>
        <p:nvPicPr>
          <p:cNvPr id="10" name="Picture 2" descr="http://www.roe.ac.uk/~ciras/MOONS_on_Nasmyth_n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960717"/>
            <a:ext cx="3295644" cy="244827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458430" y="2962146"/>
            <a:ext cx="36004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ts val="300"/>
              </a:spcBef>
            </a:pPr>
            <a:r>
              <a:rPr lang="en-US" sz="2400" b="1" dirty="0">
                <a:solidFill>
                  <a:srgbClr val="FFFF00"/>
                </a:solidFill>
              </a:rPr>
              <a:t>Spectrograph on VL</a:t>
            </a:r>
            <a:r>
              <a:rPr lang="en-US" sz="2000" b="1" dirty="0">
                <a:solidFill>
                  <a:srgbClr val="FFFF00"/>
                </a:solidFill>
              </a:rPr>
              <a:t>T</a:t>
            </a:r>
          </a:p>
          <a:p>
            <a:pPr algn="ctr" defTabSz="914400">
              <a:spcBef>
                <a:spcPts val="300"/>
              </a:spcBef>
            </a:pPr>
            <a:endParaRPr lang="en-US" sz="2800" b="1" dirty="0">
              <a:solidFill>
                <a:srgbClr val="FFFF00"/>
              </a:solidFill>
            </a:endParaRPr>
          </a:p>
          <a:p>
            <a:pPr algn="ctr" defTabSz="914400">
              <a:spcBef>
                <a:spcPts val="300"/>
              </a:spcBef>
            </a:pPr>
            <a:endParaRPr lang="en-US" sz="2800" b="1" dirty="0">
              <a:solidFill>
                <a:srgbClr val="FFFF00"/>
              </a:solidFill>
            </a:endParaRPr>
          </a:p>
          <a:p>
            <a:pPr algn="ctr" defTabSz="914400">
              <a:spcBef>
                <a:spcPts val="300"/>
              </a:spcBef>
            </a:pPr>
            <a:endParaRPr lang="en-US" sz="2800" b="1" dirty="0">
              <a:solidFill>
                <a:srgbClr val="FFFF00"/>
              </a:solidFill>
            </a:endParaRPr>
          </a:p>
          <a:p>
            <a:pPr algn="ctr" defTabSz="914400">
              <a:spcBef>
                <a:spcPts val="300"/>
              </a:spcBef>
            </a:pP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simultan</a:t>
            </a:r>
            <a:r>
              <a:rPr lang="en-US" sz="2400" b="1" dirty="0">
                <a:solidFill>
                  <a:srgbClr val="FFFF00"/>
                </a:solidFill>
              </a:rPr>
              <a:t>. 0.64 - 1.8 µm</a:t>
            </a:r>
            <a:endParaRPr lang="en-US" sz="24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400619" y="1037601"/>
              <a:ext cx="427560" cy="442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8752" y="1013494"/>
                <a:ext cx="451293" cy="489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-3734701" y="518841"/>
              <a:ext cx="120" cy="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/>
            <p:spPr/>
          </p:pic>
        </mc:Fallback>
      </mc:AlternateContent>
    </p:spTree>
    <p:extLst>
      <p:ext uri="{BB962C8B-B14F-4D97-AF65-F5344CB8AC3E}">
        <p14:creationId xmlns:p14="http://schemas.microsoft.com/office/powerpoint/2010/main" val="24637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78B92-525B-481C-AFE3-8B8B1A4A6B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 Box 212"/>
          <p:cNvSpPr txBox="1">
            <a:spLocks noChangeArrowheads="1"/>
          </p:cNvSpPr>
          <p:nvPr/>
        </p:nvSpPr>
        <p:spPr bwMode="auto">
          <a:xfrm>
            <a:off x="107504" y="188640"/>
            <a:ext cx="8712968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0" tIns="228600" rIns="457200" bIns="228600">
            <a:spAutoFit/>
          </a:bodyPr>
          <a:lstStyle/>
          <a:p>
            <a:pPr algn="just" defTabSz="4572000"/>
            <a:r>
              <a:rPr lang="en-US" sz="2000" b="1" dirty="0"/>
              <a:t>Visible Detector System Overview:</a:t>
            </a:r>
          </a:p>
          <a:p>
            <a:pPr algn="just" defTabSz="4572000"/>
            <a:r>
              <a:rPr lang="en-US" sz="2000" b="1" dirty="0"/>
              <a:t>Amongst others the following key areas are illustrated: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the MOONS (optical) layout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the integration of visible channels directly into the IR vessel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the incorporation of visible and IR detector units into the beam of a Schmidt camera with minimal obscuration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their illumination by an F 0.95 camera optics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the selection of the LBNL detectors w.r.t. requirements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the application of a cryogenic pre-amp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a discussion of side effects of fully depleted detectors in</a:t>
            </a:r>
          </a:p>
          <a:p>
            <a:pPr lvl="0"/>
            <a:r>
              <a:rPr lang="en-US" sz="2000" b="1" dirty="0"/>
              <a:t>      spectroscopic application</a:t>
            </a:r>
          </a:p>
        </p:txBody>
      </p:sp>
    </p:spTree>
    <p:extLst>
      <p:ext uri="{BB962C8B-B14F-4D97-AF65-F5344CB8AC3E}">
        <p14:creationId xmlns:p14="http://schemas.microsoft.com/office/powerpoint/2010/main" val="2269440231"/>
      </p:ext>
    </p:extLst>
  </p:cSld>
  <p:clrMapOvr>
    <a:masterClrMapping/>
  </p:clrMapOvr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</Words>
  <Application>Microsoft Office PowerPoint</Application>
  <PresentationFormat>On-screen Show (4:3)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Mountain Top</vt:lpstr>
      <vt:lpstr>PowerPoint Presentation</vt:lpstr>
      <vt:lpstr>PowerPoint Presentation</vt:lpstr>
      <vt:lpstr>PowerPoint Presentation</vt:lpstr>
    </vt:vector>
  </TitlesOfParts>
  <Company>ESO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oiwert</dc:creator>
  <cp:lastModifiedBy>Olaf Iwert</cp:lastModifiedBy>
  <cp:revision>2674</cp:revision>
  <dcterms:created xsi:type="dcterms:W3CDTF">2009-01-14T08:58:37Z</dcterms:created>
  <dcterms:modified xsi:type="dcterms:W3CDTF">2017-09-25T00:35:44Z</dcterms:modified>
</cp:coreProperties>
</file>