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84" r:id="rId4"/>
  </p:sldMasterIdLst>
  <p:notesMasterIdLst>
    <p:notesMasterId r:id="rId8"/>
  </p:notesMasterIdLst>
  <p:sldIdLst>
    <p:sldId id="256" r:id="rId5"/>
    <p:sldId id="258" r:id="rId6"/>
    <p:sldId id="257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287" autoAdjust="0"/>
    <p:restoredTop sz="96356"/>
  </p:normalViewPr>
  <p:slideViewPr>
    <p:cSldViewPr snapToGrid="0" snapToObjects="1">
      <p:cViewPr>
        <p:scale>
          <a:sx n="110" d="100"/>
          <a:sy n="110" d="100"/>
        </p:scale>
        <p:origin x="78" y="11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765D0-4809-1347-B630-8C2EEAAF8735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A3A21A-F1D2-7D4C-8398-C9399E5F86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167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524919" y="6453189"/>
            <a:ext cx="64177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Scientific Detector Workshop, Sept. 2017, Baltimore                Public</a:t>
            </a:r>
            <a:endParaRPr lang="en-GB" dirty="0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6942667" y="6453189"/>
            <a:ext cx="8466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CA89A-7F63-7545-9B43-AF7DF332BE1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2698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524919" y="6453189"/>
            <a:ext cx="64177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Scientific Detector Workshop, Sept. 2017, Baltimore                Public</a:t>
            </a:r>
            <a:endParaRPr lang="en-GB" dirty="0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6942667" y="6453189"/>
            <a:ext cx="8466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CA89A-7F63-7545-9B43-AF7DF332BE1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0"/>
          </p:nvPr>
        </p:nvSpPr>
        <p:spPr>
          <a:xfrm>
            <a:off x="524919" y="1131006"/>
            <a:ext cx="11664000" cy="52786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54521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524919" y="6453189"/>
            <a:ext cx="64177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Scientific Detector Workshop, Sept. 2017, Baltimore                Public</a:t>
            </a:r>
            <a:endParaRPr lang="en-GB" dirty="0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6942667" y="6453189"/>
            <a:ext cx="8466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CA89A-7F63-7545-9B43-AF7DF332BE1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229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27381" y="1124744"/>
            <a:ext cx="5856651" cy="532844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84032" y="1124744"/>
            <a:ext cx="5807968" cy="532844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524919" y="6453189"/>
            <a:ext cx="64177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Scientific Detector Workshop, Sept. 2017, Baltimore                Public</a:t>
            </a:r>
            <a:endParaRPr lang="en-GB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6942667" y="6453189"/>
            <a:ext cx="8466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CA89A-7F63-7545-9B43-AF7DF332BE1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12228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340769"/>
            <a:ext cx="5386917" cy="83410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340769"/>
            <a:ext cx="5389033" cy="83410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524919" y="6453189"/>
            <a:ext cx="64177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Scientific Detector Workshop, Sept. 2017, Baltimore                Public</a:t>
            </a:r>
            <a:endParaRPr lang="en-GB" dirty="0"/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942667" y="6453189"/>
            <a:ext cx="8466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CA89A-7F63-7545-9B43-AF7DF332BE1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46416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524919" y="6453189"/>
            <a:ext cx="64177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Scientific Detector Workshop, Sept. 2017, Baltimore                Public</a:t>
            </a:r>
            <a:endParaRPr lang="en-GB" dirty="0"/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6942667" y="6453189"/>
            <a:ext cx="8466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CA89A-7F63-7545-9B43-AF7DF332BE1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79040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/>
              <a:t>Scientific Detector Workshop, Sept. 2017, Baltimore                Public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D6CA89A-7F63-7545-9B43-AF7DF332BE1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4205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19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7051" y="1122894"/>
            <a:ext cx="11664949" cy="529187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>
            <a:off x="0" y="1081960"/>
            <a:ext cx="12192000" cy="1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ea typeface="+mn-ea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524919" y="6453189"/>
            <a:ext cx="64177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r>
              <a:rPr lang="en-US" dirty="0"/>
              <a:t>Scientific Detector Workshop, Sept. 2017, Baltimore.               Public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6942667" y="6453189"/>
            <a:ext cx="8466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CA89A-7F63-7545-9B43-AF7DF332BE1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Title Placeholder 3"/>
          <p:cNvSpPr>
            <a:spLocks noGrp="1"/>
          </p:cNvSpPr>
          <p:nvPr>
            <p:ph type="title"/>
          </p:nvPr>
        </p:nvSpPr>
        <p:spPr>
          <a:xfrm>
            <a:off x="1101725" y="1"/>
            <a:ext cx="11090275" cy="107319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9"/>
          <a:srcRect/>
          <a:stretch/>
        </p:blipFill>
        <p:spPr>
          <a:xfrm>
            <a:off x="0" y="0"/>
            <a:ext cx="1100667" cy="10795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2000" y="6584400"/>
            <a:ext cx="3759733" cy="828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78" r:id="rId2"/>
    <p:sldLayoutId id="2147483687" r:id="rId3"/>
    <p:sldLayoutId id="2147483688" r:id="rId4"/>
    <p:sldLayoutId id="2147483689" r:id="rId5"/>
    <p:sldLayoutId id="2147483690" r:id="rId6"/>
    <p:sldLayoutId id="2147483691" r:id="rId7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  <a:ea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  <a:ea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  <a:ea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9pPr>
    </p:titleStyle>
    <p:bodyStyle>
      <a:lvl1pPr marL="324000" indent="-324000" algn="l" rtl="0" eaLnBrk="1" fontAlgn="base" hangingPunct="1">
        <a:spcBef>
          <a:spcPts val="1200"/>
        </a:spcBef>
        <a:spcAft>
          <a:spcPts val="0"/>
        </a:spcAft>
        <a:buClr>
          <a:srgbClr val="FF0000"/>
        </a:buClr>
        <a:buSzPct val="90000"/>
        <a:buFontTx/>
        <a:buBlip>
          <a:blip r:embed="rId11"/>
        </a:buBlip>
        <a:defRPr sz="28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1" fontAlgn="base" hangingPunct="1">
        <a:spcBef>
          <a:spcPts val="600"/>
        </a:spcBef>
        <a:spcAft>
          <a:spcPts val="0"/>
        </a:spcAft>
        <a:buClr>
          <a:schemeClr val="accent1"/>
        </a:buClr>
        <a:buFont typeface="Wingdings" charset="0"/>
        <a:buChar char="Ø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1" fontAlgn="base" hangingPunct="1">
        <a:spcBef>
          <a:spcPts val="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1" fontAlgn="base" hangingPunct="1">
        <a:spcBef>
          <a:spcPts val="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1" fontAlgn="base" hangingPunct="1">
        <a:spcBef>
          <a:spcPts val="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1975757"/>
            <a:ext cx="7772400" cy="1624694"/>
          </a:xfrm>
        </p:spPr>
        <p:txBody>
          <a:bodyPr>
            <a:normAutofit fontScale="90000"/>
          </a:bodyPr>
          <a:lstStyle/>
          <a:p>
            <a:r>
              <a:rPr lang="en-US" sz="4000" b="0" dirty="0"/>
              <a:t>A fast method of Cross-talk characterization in </a:t>
            </a:r>
            <a:r>
              <a:rPr lang="en-US" sz="4000" b="0" dirty="0" err="1"/>
              <a:t>HxRG</a:t>
            </a:r>
            <a:r>
              <a:rPr lang="en-US" sz="4000" b="0" dirty="0"/>
              <a:t> detectors	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Elizabeth M. George</a:t>
            </a:r>
          </a:p>
          <a:p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ESO Detector Group</a:t>
            </a:r>
          </a:p>
        </p:txBody>
      </p:sp>
    </p:spTree>
    <p:extLst>
      <p:ext uri="{BB962C8B-B14F-4D97-AF65-F5344CB8AC3E}">
        <p14:creationId xmlns:p14="http://schemas.microsoft.com/office/powerpoint/2010/main" val="93189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7969329D-845B-4CFE-9AB2-1C7A5481E5BB}"/>
                  </a:ext>
                </a:extLst>
              </p:cNvPr>
              <p:cNvSpPr>
                <a:spLocks noGrp="1"/>
              </p:cNvSpPr>
              <p:nvPr>
                <p:ph sz="quarter" idx="10"/>
              </p:nvPr>
            </p:nvSpPr>
            <p:spPr>
              <a:xfrm>
                <a:off x="1403881" y="5416728"/>
                <a:ext cx="8748000" cy="923268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 =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 (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7969329D-845B-4CFE-9AB2-1C7A5481E5B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0"/>
              </p:nvPr>
            </p:nvSpPr>
            <p:spPr>
              <a:xfrm>
                <a:off x="1403881" y="5416728"/>
                <a:ext cx="8748000" cy="923268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 Box 2643">
            <a:extLst>
              <a:ext uri="{FF2B5EF4-FFF2-40B4-BE49-F238E27FC236}">
                <a16:creationId xmlns:a16="http://schemas.microsoft.com/office/drawing/2014/main" id="{89319295-7104-4E67-A36D-7B58009E5A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3858" y="1077097"/>
            <a:ext cx="132229" cy="102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5443" tIns="32720" rIns="65443" bIns="32720">
            <a:spAutoFit/>
          </a:bodyPr>
          <a:lstStyle/>
          <a:p>
            <a:pPr defTabSz="2989393"/>
            <a:endParaRPr lang="en-US" sz="6213"/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2FD931AA-4099-4438-9A90-45110B4240A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964" y="1111875"/>
            <a:ext cx="10816457" cy="5408229"/>
          </a:xfrm>
          <a:prstGeom prst="rect">
            <a:avLst/>
          </a:prstGeom>
        </p:spPr>
      </p:pic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F977545D-0B3A-4A26-ABFA-7FEA5AFE2B8E}"/>
              </a:ext>
            </a:extLst>
          </p:cNvPr>
          <p:cNvCxnSpPr>
            <a:cxnSpLocks/>
          </p:cNvCxnSpPr>
          <p:nvPr/>
        </p:nvCxnSpPr>
        <p:spPr bwMode="auto">
          <a:xfrm>
            <a:off x="5561491" y="1831954"/>
            <a:ext cx="1728192" cy="0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rgbClr val="0079C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C871BD8C-3BFB-4615-BEE9-D431BB269F0D}"/>
              </a:ext>
            </a:extLst>
          </p:cNvPr>
          <p:cNvCxnSpPr>
            <a:cxnSpLocks/>
          </p:cNvCxnSpPr>
          <p:nvPr/>
        </p:nvCxnSpPr>
        <p:spPr bwMode="auto">
          <a:xfrm>
            <a:off x="9367625" y="1831954"/>
            <a:ext cx="1728192" cy="0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rgbClr val="0079C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F3816E89-FF8B-4EB4-8964-F33E0CF6580F}"/>
              </a:ext>
            </a:extLst>
          </p:cNvPr>
          <p:cNvCxnSpPr>
            <a:cxnSpLocks/>
          </p:cNvCxnSpPr>
          <p:nvPr/>
        </p:nvCxnSpPr>
        <p:spPr bwMode="auto">
          <a:xfrm>
            <a:off x="1745067" y="1831954"/>
            <a:ext cx="1728192" cy="0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rgbClr val="0079C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7959DAEF-43D5-416C-8C79-803AD460B08D}"/>
              </a:ext>
            </a:extLst>
          </p:cNvPr>
          <p:cNvCxnSpPr>
            <a:cxnSpLocks/>
          </p:cNvCxnSpPr>
          <p:nvPr/>
        </p:nvCxnSpPr>
        <p:spPr bwMode="auto">
          <a:xfrm flipH="1">
            <a:off x="7433699" y="1831954"/>
            <a:ext cx="1728192" cy="0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rgbClr val="0079C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537B2817-BD89-4EE7-AA69-7B33E787DA2A}"/>
              </a:ext>
            </a:extLst>
          </p:cNvPr>
          <p:cNvCxnSpPr>
            <a:cxnSpLocks/>
          </p:cNvCxnSpPr>
          <p:nvPr/>
        </p:nvCxnSpPr>
        <p:spPr bwMode="auto">
          <a:xfrm flipH="1">
            <a:off x="3655122" y="1831954"/>
            <a:ext cx="1728192" cy="0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rgbClr val="0079C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CD6F1016-5AC1-4A69-AF21-5BB655E56B99}"/>
              </a:ext>
            </a:extLst>
          </p:cNvPr>
          <p:cNvSpPr txBox="1"/>
          <p:nvPr/>
        </p:nvSpPr>
        <p:spPr>
          <a:xfrm>
            <a:off x="5417476" y="2839607"/>
            <a:ext cx="22538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Cross-talk signals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0A3F2FA-0279-4A9D-81D5-CE8CDD1C6BF3}"/>
              </a:ext>
            </a:extLst>
          </p:cNvPr>
          <p:cNvSpPr txBox="1"/>
          <p:nvPr/>
        </p:nvSpPr>
        <p:spPr>
          <a:xfrm>
            <a:off x="5601830" y="1934861"/>
            <a:ext cx="22538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9C2"/>
                </a:solidFill>
              </a:rPr>
              <a:t>Read direction</a:t>
            </a: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395EFF62-E74F-420F-8D3F-6F7658CEDEC8}"/>
              </a:ext>
            </a:extLst>
          </p:cNvPr>
          <p:cNvCxnSpPr>
            <a:cxnSpLocks/>
          </p:cNvCxnSpPr>
          <p:nvPr/>
        </p:nvCxnSpPr>
        <p:spPr bwMode="auto">
          <a:xfrm flipH="1">
            <a:off x="2792036" y="3024273"/>
            <a:ext cx="2591279" cy="30107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82251D7B-9FB3-4A31-998A-F55B66926B4A}"/>
              </a:ext>
            </a:extLst>
          </p:cNvPr>
          <p:cNvCxnSpPr>
            <a:cxnSpLocks/>
          </p:cNvCxnSpPr>
          <p:nvPr/>
        </p:nvCxnSpPr>
        <p:spPr bwMode="auto">
          <a:xfrm>
            <a:off x="7350133" y="3067367"/>
            <a:ext cx="2765907" cy="55079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83C0B82F-1C87-497D-B157-E7F1CE25FACA}"/>
              </a:ext>
            </a:extLst>
          </p:cNvPr>
          <p:cNvCxnSpPr>
            <a:cxnSpLocks/>
          </p:cNvCxnSpPr>
          <p:nvPr/>
        </p:nvCxnSpPr>
        <p:spPr bwMode="auto">
          <a:xfrm flipH="1">
            <a:off x="4625388" y="3176653"/>
            <a:ext cx="1106327" cy="44150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11DD5CFB-2010-4B62-84FD-901165D9CA5A}"/>
              </a:ext>
            </a:extLst>
          </p:cNvPr>
          <p:cNvCxnSpPr>
            <a:cxnSpLocks/>
          </p:cNvCxnSpPr>
          <p:nvPr/>
        </p:nvCxnSpPr>
        <p:spPr bwMode="auto">
          <a:xfrm>
            <a:off x="7136391" y="3204813"/>
            <a:ext cx="945380" cy="53954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DABD0B91-3F4B-4AE4-B9BE-80C14971FB1C}"/>
              </a:ext>
            </a:extLst>
          </p:cNvPr>
          <p:cNvCxnSpPr>
            <a:cxnSpLocks/>
          </p:cNvCxnSpPr>
          <p:nvPr/>
        </p:nvCxnSpPr>
        <p:spPr bwMode="auto">
          <a:xfrm>
            <a:off x="6225595" y="5943906"/>
            <a:ext cx="0" cy="64512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C89CAE86-84F9-4479-B805-A313083A2CF9}"/>
              </a:ext>
            </a:extLst>
          </p:cNvPr>
          <p:cNvCxnSpPr>
            <a:cxnSpLocks/>
          </p:cNvCxnSpPr>
          <p:nvPr/>
        </p:nvCxnSpPr>
        <p:spPr bwMode="auto">
          <a:xfrm>
            <a:off x="6582211" y="5879395"/>
            <a:ext cx="0" cy="129022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CE3E4EC1-8C88-4AED-97C7-4F1F24CBDD26}"/>
              </a:ext>
            </a:extLst>
          </p:cNvPr>
          <p:cNvSpPr txBox="1"/>
          <p:nvPr/>
        </p:nvSpPr>
        <p:spPr>
          <a:xfrm>
            <a:off x="6792895" y="5510063"/>
            <a:ext cx="22538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Window Reset</a:t>
            </a: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0076F62F-CBE4-4331-B603-8AC34C6226BB}"/>
              </a:ext>
            </a:extLst>
          </p:cNvPr>
          <p:cNvCxnSpPr>
            <a:cxnSpLocks/>
          </p:cNvCxnSpPr>
          <p:nvPr/>
        </p:nvCxnSpPr>
        <p:spPr bwMode="auto">
          <a:xfrm flipH="1">
            <a:off x="6346311" y="5709705"/>
            <a:ext cx="499402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744C836-B0D1-4E91-A78B-450DC1920A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Scientific Detector Workshop, Sept. 2017, Baltimore                Public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F3700C7-75B1-457F-AED7-B575BE8DB5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D6CA89A-7F63-7545-9B43-AF7DF332BE1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42B036A-5B46-4F50-B3B9-50A8DCF69E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Cross-talk in </a:t>
            </a:r>
            <a:r>
              <a:rPr lang="en-US" dirty="0" err="1"/>
              <a:t>HxRG</a:t>
            </a:r>
            <a:r>
              <a:rPr lang="en-US" dirty="0"/>
              <a:t> detectors</a:t>
            </a:r>
          </a:p>
        </p:txBody>
      </p:sp>
    </p:spTree>
    <p:extLst>
      <p:ext uri="{BB962C8B-B14F-4D97-AF65-F5344CB8AC3E}">
        <p14:creationId xmlns:p14="http://schemas.microsoft.com/office/powerpoint/2010/main" val="648892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E6AFA8C-F342-413A-9E9D-98EC16AA61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Scientific Detector Workshop, Sept. 2017, Baltimore                Public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FAB4AF8-6041-4617-874C-9A34F83DFB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D6CA89A-7F63-7545-9B43-AF7DF332BE1B}" type="slidenum">
              <a:rPr lang="en-GB" smtClean="0"/>
              <a:pPr/>
              <a:t>3</a:t>
            </a:fld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itle 4">
                <a:extLst>
                  <a:ext uri="{FF2B5EF4-FFF2-40B4-BE49-F238E27FC236}">
                    <a16:creationId xmlns:a16="http://schemas.microsoft.com/office/drawing/2014/main" id="{B710EF7D-F0C4-4877-8E33-7338233D1108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/>
                  <a:t>Cross talk matrix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𝒌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sub>
                    </m:sSub>
                  </m:oMath>
                </a14:m>
                <a:r>
                  <a:rPr lang="en-US" dirty="0"/>
                  <a:t>)</a:t>
                </a:r>
              </a:p>
            </p:txBody>
          </p:sp>
        </mc:Choice>
        <mc:Fallback>
          <p:sp>
            <p:nvSpPr>
              <p:cNvPr id="5" name="Title 4">
                <a:extLst>
                  <a:ext uri="{FF2B5EF4-FFF2-40B4-BE49-F238E27FC236}">
                    <a16:creationId xmlns:a16="http://schemas.microsoft.com/office/drawing/2014/main" id="{B710EF7D-F0C4-4877-8E33-7338233D110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b="-39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>
            <a:extLst>
              <a:ext uri="{FF2B5EF4-FFF2-40B4-BE49-F238E27FC236}">
                <a16:creationId xmlns:a16="http://schemas.microsoft.com/office/drawing/2014/main" id="{A685CA86-86CA-496D-A18C-DA6A73CD69D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176" y="1195864"/>
            <a:ext cx="7009767" cy="525732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9FDB8ED8-FD7A-4298-899E-3DD7F3691DAB}"/>
                  </a:ext>
                </a:extLst>
              </p:cNvPr>
              <p:cNvSpPr/>
              <p:nvPr/>
            </p:nvSpPr>
            <p:spPr>
              <a:xfrm>
                <a:off x="7698377" y="3396182"/>
                <a:ext cx="6096000" cy="576312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lvl="0" algn="just" defTabSz="2989393"/>
                <a:endParaRPr lang="en-US" sz="1200" dirty="0">
                  <a:solidFill>
                    <a:srgbClr val="000000"/>
                  </a:solidFill>
                </a:endParaRPr>
              </a:p>
              <a:p>
                <a:pPr algn="just" defTabSz="2989393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 = 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 (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9FDB8ED8-FD7A-4298-899E-3DD7F3691DA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8377" y="3396182"/>
                <a:ext cx="6096000" cy="576312"/>
              </a:xfrm>
              <a:prstGeom prst="rect">
                <a:avLst/>
              </a:prstGeom>
              <a:blipFill>
                <a:blip r:embed="rId4"/>
                <a:stretch>
                  <a:fillRect b="-52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Oval 9">
            <a:extLst>
              <a:ext uri="{FF2B5EF4-FFF2-40B4-BE49-F238E27FC236}">
                <a16:creationId xmlns:a16="http://schemas.microsoft.com/office/drawing/2014/main" id="{AE3BD431-7091-49B5-9CE3-6CCBA3610992}"/>
              </a:ext>
            </a:extLst>
          </p:cNvPr>
          <p:cNvSpPr/>
          <p:nvPr/>
        </p:nvSpPr>
        <p:spPr bwMode="auto">
          <a:xfrm>
            <a:off x="10293534" y="3614056"/>
            <a:ext cx="400594" cy="426720"/>
          </a:xfrm>
          <a:prstGeom prst="ellipse">
            <a:avLst/>
          </a:prstGeom>
          <a:noFill/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6AF5C678-9285-432B-8231-9484F42B81D2}"/>
              </a:ext>
            </a:extLst>
          </p:cNvPr>
          <p:cNvCxnSpPr>
            <a:cxnSpLocks/>
            <a:stCxn id="10" idx="3"/>
          </p:cNvCxnSpPr>
          <p:nvPr/>
        </p:nvCxnSpPr>
        <p:spPr bwMode="auto">
          <a:xfrm flipH="1">
            <a:off x="8952411" y="3978284"/>
            <a:ext cx="1399789" cy="80272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80297164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ESO">
      <a:dk1>
        <a:srgbClr val="000000"/>
      </a:dk1>
      <a:lt1>
        <a:sysClr val="window" lastClr="FFFFFF"/>
      </a:lt1>
      <a:dk2>
        <a:srgbClr val="1F6CB4"/>
      </a:dk2>
      <a:lt2>
        <a:srgbClr val="EEECE1"/>
      </a:lt2>
      <a:accent1>
        <a:srgbClr val="3A6CB4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344688FE-AFF5-604A-9BB4-716DC4DEB492}" vid="{D4AF6891-DA85-FA49-AFB3-7B2DE1B3381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16D2408B93DF40BA108CD2988DD55F" ma:contentTypeVersion="2" ma:contentTypeDescription="Create a new document." ma:contentTypeScope="" ma:versionID="0df1f75800124b8710582673894150d0">
  <xsd:schema xmlns:xsd="http://www.w3.org/2001/XMLSchema" xmlns:xs="http://www.w3.org/2001/XMLSchema" xmlns:p="http://schemas.microsoft.com/office/2006/metadata/properties" xmlns:ns3="fe6bf98e-3663-4d33-9299-74b2d3a86f36" targetNamespace="http://schemas.microsoft.com/office/2006/metadata/properties" ma:root="true" ma:fieldsID="264aebd59b55cf4b0c486b778e6c0fc7" ns3:_="">
    <xsd:import namespace="fe6bf98e-3663-4d33-9299-74b2d3a86f36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6bf98e-3663-4d33-9299-74b2d3a86f3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78482DC-F63D-4F72-99C2-7E2EDBBEE23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e6bf98e-3663-4d33-9299-74b2d3a86f3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2DDB58B-840D-4625-8126-FFD9D3F7706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72AD29B-D4DB-4F39-98CD-A659600F68CB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fe6bf98e-3663-4d33-9299-74b2d3a86f36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20170928_egeorge_NIR_detector_characterization_for_ELT</Template>
  <TotalTime>0</TotalTime>
  <Words>70</Words>
  <Application>Microsoft Office PowerPoint</Application>
  <PresentationFormat>Widescreen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MS PGothic</vt:lpstr>
      <vt:lpstr>Arial</vt:lpstr>
      <vt:lpstr>Calibri</vt:lpstr>
      <vt:lpstr>Cambria Math</vt:lpstr>
      <vt:lpstr>Wingdings</vt:lpstr>
      <vt:lpstr>Default Theme</vt:lpstr>
      <vt:lpstr>A fast method of Cross-talk characterization in HxRG detectors </vt:lpstr>
      <vt:lpstr>Cross-talk in HxRG detectors</vt:lpstr>
      <vt:lpstr>Cross talk matrix (a_(k,j))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ESO NIR detector characterization for the ELT era </dc:title>
  <dc:creator>Elizabeth George</dc:creator>
  <cp:lastModifiedBy>Elizabeth George</cp:lastModifiedBy>
  <cp:revision>8</cp:revision>
  <dcterms:created xsi:type="dcterms:W3CDTF">2017-09-04T14:51:33Z</dcterms:created>
  <dcterms:modified xsi:type="dcterms:W3CDTF">2017-09-22T14:49:22Z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0x010100CB16D2408B93DF40BA108CD2988DD55F</vt:lpwstr>
  </property>
</Properties>
</file>