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315" r:id="rId3"/>
  </p:sldIdLst>
  <p:sldSz cx="10080625" cy="7559675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D818DF-5ADD-4DD6-BB61-9F2029B72E03}">
          <p14:sldIdLst>
            <p14:sldId id="256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36" autoAdjust="0"/>
  </p:normalViewPr>
  <p:slideViewPr>
    <p:cSldViewPr snapToGrid="0">
      <p:cViewPr varScale="1">
        <p:scale>
          <a:sx n="87" d="100"/>
          <a:sy n="87" d="100"/>
        </p:scale>
        <p:origin x="1046" y="46"/>
      </p:cViewPr>
      <p:guideLst/>
    </p:cSldViewPr>
  </p:slideViewPr>
  <p:outlineViewPr>
    <p:cViewPr>
      <p:scale>
        <a:sx n="33" d="100"/>
        <a:sy n="33" d="100"/>
      </p:scale>
      <p:origin x="0" y="-7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5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vert="horz" wrap="none" lIns="85383" tIns="42692" rIns="85383" bIns="42692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140423" y="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vert="horz" wrap="none" lIns="85383" tIns="42692" rIns="85383" bIns="42692" anchorCtr="0" compatLnSpc="0">
            <a:noAutofit/>
          </a:bodyPr>
          <a:lstStyle/>
          <a:p>
            <a:pPr algn="r" hangingPunct="0">
              <a:defRPr sz="1400"/>
            </a:pPr>
            <a:endParaRPr lang="en-US" sz="1300"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12114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vert="horz" wrap="none" lIns="85383" tIns="42692" rIns="85383" bIns="42692" anchor="b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140423" y="912114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vert="horz" wrap="none" lIns="85383" tIns="42692" rIns="85383" bIns="42692" anchor="b" anchorCtr="0" compatLnSpc="0">
            <a:noAutofit/>
          </a:bodyPr>
          <a:lstStyle/>
          <a:p>
            <a:pPr algn="r" hangingPunct="0">
              <a:defRPr sz="1400"/>
            </a:pPr>
            <a:fld id="{C6CD6399-A782-4A0F-BCB1-E643FA86A130}" type="slidenum">
              <a:rPr lang="en-US" sz="1300">
                <a:latin typeface="Liberation Sans" pitchFamily="18"/>
                <a:ea typeface="WenQuanYi Zen Hei Sharp" pitchFamily="2"/>
                <a:cs typeface="Lohit Devanagari" pitchFamily="2"/>
              </a:rPr>
              <a:pPr algn="r" hangingPunct="0">
                <a:defRPr sz="1400"/>
              </a:pPr>
              <a:t>‹#›</a:t>
            </a:fld>
            <a:endParaRPr lang="en-US" sz="1300"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489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30250"/>
            <a:ext cx="4795837" cy="3598863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1519" y="4560398"/>
            <a:ext cx="5851821" cy="43201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300" kern="1200">
                <a:latin typeface="Liberation Serif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40423" y="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300" kern="1200">
                <a:latin typeface="Liberation Serif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2114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300" kern="1200">
                <a:latin typeface="Liberation Serif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40423" y="9121140"/>
            <a:ext cx="3174438" cy="479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300" kern="1200">
                <a:latin typeface="Liberation Serif" pitchFamily="18"/>
                <a:ea typeface="DejaVu Sans" pitchFamily="2"/>
                <a:cs typeface="Tahoma" pitchFamily="2"/>
              </a:defRPr>
            </a:lvl1pPr>
          </a:lstStyle>
          <a:p>
            <a:pPr lvl="0"/>
            <a:fld id="{9189AD37-5169-498B-AC4D-8A2BE04836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8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en-US" sz="277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72D738-9B68-4AD0-93FD-6D20EB0A37B6}" type="slidenum">
              <a:t>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398"/>
            <a:ext cx="5851821" cy="346249"/>
          </a:xfrm>
        </p:spPr>
        <p:txBody>
          <a:bodyPr vert="horz" compatLnSpc="1">
            <a:spAutoFit/>
          </a:bodyPr>
          <a:lstStyle/>
          <a:p>
            <a:pPr marL="0" algn="l">
              <a:lnSpc>
                <a:spcPct val="90000"/>
              </a:lnSpc>
              <a:spcBef>
                <a:spcPts val="567"/>
              </a:spcBef>
              <a:tabLst>
                <a:tab pos="0" algn="l"/>
                <a:tab pos="867491" algn="l"/>
                <a:tab pos="1734983" algn="l"/>
                <a:tab pos="2602473" algn="l"/>
                <a:tab pos="3469965" algn="l"/>
                <a:tab pos="4337456" algn="l"/>
                <a:tab pos="5204947" algn="l"/>
                <a:tab pos="6072438" algn="l"/>
                <a:tab pos="6939930" algn="l"/>
                <a:tab pos="7807422" algn="l"/>
                <a:tab pos="8674913" algn="l"/>
                <a:tab pos="9542404" algn="l"/>
              </a:tabLst>
            </a:pPr>
            <a:endParaRPr lang="en-US" sz="2500">
              <a:solidFill>
                <a:srgbClr val="000000"/>
              </a:solidFill>
              <a:latin typeface="Book Antiqua" pitchFamily="2"/>
              <a:ea typeface="ＭＳ Ｐゴシック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426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95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188" y="84138"/>
            <a:ext cx="2230437" cy="6691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700" y="84138"/>
            <a:ext cx="6542088" cy="66913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23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139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3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700" y="1679575"/>
            <a:ext cx="4386263" cy="5095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363" y="1679575"/>
            <a:ext cx="4386262" cy="5095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184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733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864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2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226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699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0" y="0"/>
            <a:ext cx="10067760" cy="7546319"/>
            <a:chOff x="0" y="0"/>
            <a:chExt cx="10067760" cy="7546319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0067760" cy="75463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WenQuanYi Zen Hei Sharp" pitchFamily="2"/>
                <a:cs typeface="Lohit Devanagari" pitchFamily="2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9444960" cy="690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WenQuanYi Zen Hei Sharp" pitchFamily="2"/>
                <a:cs typeface="Lohit Devanagari" pitchFamily="2"/>
              </a:endParaRPr>
            </a:p>
          </p:txBody>
        </p:sp>
      </p:grpSp>
      <p:sp>
        <p:nvSpPr>
          <p:cNvPr id="5" name="Rectangle 5"/>
          <p:cNvSpPr/>
          <p:nvPr/>
        </p:nvSpPr>
        <p:spPr>
          <a:xfrm>
            <a:off x="634680" y="1290960"/>
            <a:ext cx="9426600" cy="95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C0081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520919" y="83520"/>
            <a:ext cx="8806319" cy="126000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b" anchorCtr="0" compatLnSpc="1"/>
          <a:lstStyle/>
          <a:p>
            <a:endParaRPr lang="en-US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520919" y="1679759"/>
            <a:ext cx="8924040" cy="509580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/>
          <p:nvPr/>
        </p:nvSpPr>
        <p:spPr>
          <a:xfrm>
            <a:off x="151560" y="6928199"/>
            <a:ext cx="919439" cy="51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0" u="none" strike="noStrike" kern="1200">
                <a:ln>
                  <a:noFill/>
                </a:ln>
                <a:solidFill>
                  <a:srgbClr val="FAFD00"/>
                </a:solidFill>
                <a:latin typeface="Times New Roman" pitchFamily="18"/>
                <a:ea typeface="WenQuanYi Zen Hei Sharp" pitchFamily="2"/>
                <a:cs typeface="Lohit Devanagari" pitchFamily="2"/>
              </a:rPr>
              <a:t>R</a:t>
            </a:r>
            <a:r>
              <a:rPr lang="en-US" sz="2800" b="1" i="0" u="none" strike="noStrike" kern="1200" baseline="30000">
                <a:ln>
                  <a:noFill/>
                </a:ln>
                <a:solidFill>
                  <a:srgbClr val="FAFD00"/>
                </a:solidFill>
                <a:latin typeface="Times New Roman" pitchFamily="18"/>
                <a:ea typeface="WenQuanYi Zen Hei Sharp" pitchFamily="2"/>
                <a:cs typeface="Lohit Devanagari" pitchFamily="2"/>
              </a:rPr>
              <a:t>.</a:t>
            </a:r>
            <a:r>
              <a:rPr lang="en-US" sz="2800" b="1" i="0" u="none" strike="noStrike" kern="1200">
                <a:ln>
                  <a:noFill/>
                </a:ln>
                <a:solidFill>
                  <a:srgbClr val="FAFD00"/>
                </a:solidFill>
                <a:latin typeface="Times New Roman" pitchFamily="18"/>
                <a:ea typeface="WenQuanYi Zen Hei Sharp" pitchFamily="2"/>
                <a:cs typeface="Lohit Devanagari" pitchFamily="2"/>
              </a:rPr>
              <a:t>I</a:t>
            </a:r>
            <a:r>
              <a:rPr lang="en-US" sz="2800" b="1" i="0" u="none" strike="noStrike" kern="1200" baseline="30000">
                <a:ln>
                  <a:noFill/>
                </a:ln>
                <a:solidFill>
                  <a:srgbClr val="FAFD00"/>
                </a:solidFill>
                <a:latin typeface="Times New Roman" pitchFamily="18"/>
                <a:ea typeface="WenQuanYi Zen Hei Sharp" pitchFamily="2"/>
                <a:cs typeface="Lohit Devanagari" pitchFamily="2"/>
              </a:rPr>
              <a:t>.</a:t>
            </a:r>
            <a:r>
              <a:rPr lang="en-US" sz="2800" b="1" i="0" u="none" strike="noStrike" kern="1200">
                <a:ln>
                  <a:noFill/>
                </a:ln>
                <a:solidFill>
                  <a:srgbClr val="FAFD00"/>
                </a:solidFill>
                <a:latin typeface="Times New Roman" pitchFamily="18"/>
                <a:ea typeface="WenQuanYi Zen Hei Sharp" pitchFamily="2"/>
                <a:cs typeface="Lohit Devanagari" pitchFamily="2"/>
              </a:rPr>
              <a:t>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01600" y="7008839"/>
            <a:ext cx="73692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62936" y="7199238"/>
            <a:ext cx="498344" cy="341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F5EAF278-BBA0-41D4-AC93-5690B573C089}" type="slidenum">
              <a:rPr sz="1600"/>
              <a:t>‹#›</a:t>
            </a:fld>
            <a:endParaRPr lang="en-US" sz="1600" b="0" i="0" u="none" strike="noStrike" kern="1200" dirty="0">
              <a:ln>
                <a:noFill/>
              </a:ln>
              <a:latin typeface="Liberation Sans" pitchFamily="18"/>
              <a:ea typeface="WenQuanYi Zen Hei Sharp" pitchFamily="2"/>
              <a:cs typeface="Lohit Devanagari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0" marR="0" indent="0" algn="l" rtl="0" hangingPunct="0">
        <a:lnSpc>
          <a:spcPct val="9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330" b="1" i="0" u="none" strike="noStrike" baseline="0">
          <a:ln>
            <a:noFill/>
          </a:ln>
          <a:solidFill>
            <a:srgbClr val="FAFD00"/>
          </a:solidFill>
          <a:latin typeface="Arial" pitchFamily="2"/>
          <a:ea typeface="ＭＳ Ｐゴシック" pitchFamily="2"/>
        </a:defRPr>
      </a:lvl1pPr>
    </p:titleStyle>
    <p:bodyStyle>
      <a:lvl1pPr marL="0" marR="0" indent="0" algn="l" rtl="0" hangingPunct="0">
        <a:lnSpc>
          <a:spcPct val="90000"/>
        </a:lnSpc>
        <a:spcBef>
          <a:spcPts val="989"/>
        </a:spcBef>
        <a:spcAft>
          <a:spcPts val="0"/>
        </a:spcAft>
        <a:tabLst>
          <a:tab pos="628560" algn="l"/>
          <a:tab pos="1542960" algn="l"/>
          <a:tab pos="2457360" algn="l"/>
          <a:tab pos="3371760" algn="l"/>
          <a:tab pos="4286160" algn="l"/>
          <a:tab pos="5200560" algn="l"/>
          <a:tab pos="6114959" algn="l"/>
          <a:tab pos="7029360" algn="l"/>
          <a:tab pos="7943760" algn="l"/>
          <a:tab pos="8858160" algn="l"/>
          <a:tab pos="9772560" algn="l"/>
        </a:tabLst>
        <a:defRPr lang="en-US" sz="2650" b="1" i="0" u="none" strike="noStrike" baseline="0">
          <a:ln>
            <a:noFill/>
          </a:ln>
          <a:solidFill>
            <a:srgbClr val="FFFFFF"/>
          </a:solidFill>
          <a:latin typeface="Arial" pitchFamily="2"/>
          <a:ea typeface="ＭＳ Ｐゴシック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20919" y="557962"/>
            <a:ext cx="9084600" cy="785557"/>
          </a:xfrm>
        </p:spPr>
        <p:txBody>
          <a:bodyPr>
            <a:spAutoFit/>
          </a:bodyPr>
          <a:lstStyle/>
          <a:p>
            <a:pPr lvl="0"/>
            <a:r>
              <a:rPr lang="en-US" sz="5000" dirty="0"/>
              <a:t>Interpixel Capacitance (IPC)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20919" y="3557999"/>
            <a:ext cx="8924040" cy="332399"/>
          </a:xfrm>
        </p:spPr>
        <p:txBody>
          <a:bodyPr lIns="0" tIns="0" rIns="0" bIns="0" anchor="ctr">
            <a:spAutoFit/>
          </a:bodyPr>
          <a:lstStyle/>
          <a:p>
            <a:pPr lvl="0" algn="ctr">
              <a:spcBef>
                <a:spcPts val="89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Kevan Donlon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6440" y="5768640"/>
            <a:ext cx="5403828" cy="14181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Liberation Sans" pitchFamily="18"/>
                <a:ea typeface="WenQuanYi Zen Hei Sharp" pitchFamily="2"/>
                <a:cs typeface="Lohit Devanagari" pitchFamily="2"/>
              </a:rPr>
              <a:t>KevanADonlon@gmail.com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solidFill>
                <a:schemeClr val="bg1"/>
              </a:solidFill>
              <a:latin typeface="Liberation Sans" pitchFamily="18"/>
              <a:ea typeface="WenQuanYi Zen Hei Sharp" pitchFamily="2"/>
              <a:cs typeface="Lohit Devanagari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Liberation Sans" pitchFamily="18"/>
                <a:ea typeface="WenQuanYi Zen Hei Sharp" pitchFamily="2"/>
                <a:cs typeface="Lohit Devanagari" pitchFamily="2"/>
              </a:rPr>
              <a:t>Rochester Institute of Technology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Liberation Sans" pitchFamily="18"/>
                <a:ea typeface="WenQuanYi Zen Hei Sharp" pitchFamily="2"/>
                <a:cs typeface="Lohit Devanagari" pitchFamily="2"/>
              </a:rPr>
              <a:t>Center for Imaging Science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Liberation Sans" pitchFamily="18"/>
                <a:ea typeface="WenQuanYi Zen Hei Sharp" pitchFamily="2"/>
                <a:cs typeface="Lohit Devanagari" pitchFamily="2"/>
              </a:rPr>
              <a:t>Laboratory for Advanced Instrumentation Research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19" y="83520"/>
            <a:ext cx="9559706" cy="1260000"/>
          </a:xfrm>
        </p:spPr>
        <p:txBody>
          <a:bodyPr/>
          <a:lstStyle/>
          <a:p>
            <a:r>
              <a:rPr lang="en-US" dirty="0"/>
              <a:t>Simulation, characterization, and photometric ramifications of IPC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343520"/>
            <a:ext cx="9813925" cy="6006849"/>
          </a:xfrm>
        </p:spPr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Semi-conductor physics, simulations and observations indicate that IPC coupling varies as a function of signal strength in hybridized arrays.</a:t>
            </a: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This results in PSFs changing as a function of signal strength, introducing errors into estimations of flux and centroid locations.</a:t>
            </a:r>
          </a:p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DAE3F5-EC00-4D16-B3D6-C00F97E89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17" y="2546242"/>
            <a:ext cx="4804255" cy="24210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853721-F860-4374-B852-DC72A82285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731" y="2546242"/>
            <a:ext cx="3204308" cy="24032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C418C6-CB8B-469C-9B97-FDCAB8243E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46" y="5821533"/>
            <a:ext cx="2612735" cy="16501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EF4E32-B1FF-42BF-ACD5-E3468DE2FF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530" y="5835915"/>
            <a:ext cx="2923231" cy="163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01314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%20and%20Ju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16508</TotalTime>
  <Words>78</Words>
  <Application>Microsoft Office PowerPoint</Application>
  <PresentationFormat>Custom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ＭＳ Ｐゴシック</vt:lpstr>
      <vt:lpstr>Arial</vt:lpstr>
      <vt:lpstr>Book Antiqua</vt:lpstr>
      <vt:lpstr>Calibri</vt:lpstr>
      <vt:lpstr>DejaVu Sans</vt:lpstr>
      <vt:lpstr>Liberation Sans</vt:lpstr>
      <vt:lpstr>Liberation Serif</vt:lpstr>
      <vt:lpstr>Lohit Devanagari</vt:lpstr>
      <vt:lpstr>Tahoma</vt:lpstr>
      <vt:lpstr>Times New Roman</vt:lpstr>
      <vt:lpstr>WenQuanYi Zen Hei Sharp</vt:lpstr>
      <vt:lpstr>Purple%20and%20Junk</vt:lpstr>
      <vt:lpstr>Interpixel Capacitance (IPC)</vt:lpstr>
      <vt:lpstr>Simulation, characterization, and photometric ramifications of IPC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Inter-pixel Capacitance (IPC)</dc:title>
  <dc:creator>Kevan Donlon</dc:creator>
  <cp:lastModifiedBy>Kevan Donlon</cp:lastModifiedBy>
  <cp:revision>292</cp:revision>
  <dcterms:created xsi:type="dcterms:W3CDTF">2014-08-20T14:09:06Z</dcterms:created>
  <dcterms:modified xsi:type="dcterms:W3CDTF">2017-09-22T17:17:42Z</dcterms:modified>
</cp:coreProperties>
</file>