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-12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8EA07B9-88C0-41F2-9DCB-6F07BD9DA091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EBF4AF6-7B97-43A8-8211-AE58F0B6AD7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EA07B9-88C0-41F2-9DCB-6F07BD9DA091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BF4AF6-7B97-43A8-8211-AE58F0B6AD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EA07B9-88C0-41F2-9DCB-6F07BD9DA091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BF4AF6-7B97-43A8-8211-AE58F0B6AD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EA07B9-88C0-41F2-9DCB-6F07BD9DA091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BF4AF6-7B97-43A8-8211-AE58F0B6AD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8EA07B9-88C0-41F2-9DCB-6F07BD9DA091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EBF4AF6-7B97-43A8-8211-AE58F0B6AD7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EA07B9-88C0-41F2-9DCB-6F07BD9DA091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EBF4AF6-7B97-43A8-8211-AE58F0B6AD7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EA07B9-88C0-41F2-9DCB-6F07BD9DA091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EBF4AF6-7B97-43A8-8211-AE58F0B6AD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EA07B9-88C0-41F2-9DCB-6F07BD9DA091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BF4AF6-7B97-43A8-8211-AE58F0B6AD7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EA07B9-88C0-41F2-9DCB-6F07BD9DA091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BF4AF6-7B97-43A8-8211-AE58F0B6AD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8EA07B9-88C0-41F2-9DCB-6F07BD9DA091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EBF4AF6-7B97-43A8-8211-AE58F0B6AD7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8EA07B9-88C0-41F2-9DCB-6F07BD9DA091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EBF4AF6-7B97-43A8-8211-AE58F0B6AD7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8EA07B9-88C0-41F2-9DCB-6F07BD9DA091}" type="datetimeFigureOut">
              <a:rPr lang="en-US" smtClean="0"/>
              <a:t>9/24/2017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EBF4AF6-7B97-43A8-8211-AE58F0B6AD70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image" Target="../media/image4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96027" y="361494"/>
            <a:ext cx="4739788" cy="1131399"/>
          </a:xfrm>
          <a:prstGeom prst="rect">
            <a:avLst/>
          </a:prstGeom>
        </p:spPr>
        <p:txBody>
          <a:bodyPr vert="horz" wrap="square" lIns="182880" tIns="182880" rIns="182880" bIns="182880" rtlCol="0" anchor="ctr">
            <a:noAutofit/>
          </a:bodyPr>
          <a:lstStyle/>
          <a:p>
            <a:pPr algn="ctr"/>
            <a:r>
              <a:rPr lang="en-US" sz="4000" dirty="0">
                <a:solidFill>
                  <a:schemeClr val="accent6">
                    <a:lumMod val="10000"/>
                  </a:schemeClr>
                </a:solidFill>
                <a:latin typeface="Gill Sans MT" panose="020B0502020104020203" pitchFamily="34" charset="0"/>
              </a:rPr>
              <a:t>Sink </a:t>
            </a:r>
            <a:r>
              <a:rPr lang="en-US" sz="4000" dirty="0" smtClean="0">
                <a:solidFill>
                  <a:schemeClr val="accent6">
                    <a:lumMod val="10000"/>
                  </a:schemeClr>
                </a:solidFill>
                <a:latin typeface="Gill Sans MT" panose="020B0502020104020203" pitchFamily="34" charset="0"/>
              </a:rPr>
              <a:t>pixels</a:t>
            </a:r>
            <a:r>
              <a:rPr lang="en-US" sz="4000" dirty="0">
                <a:solidFill>
                  <a:schemeClr val="accent6">
                    <a:lumMod val="1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en-US" sz="4000" dirty="0" smtClean="0">
                <a:solidFill>
                  <a:schemeClr val="accent6">
                    <a:lumMod val="10000"/>
                  </a:schemeClr>
                </a:solidFill>
                <a:latin typeface="Gill Sans MT" panose="020B0502020104020203" pitchFamily="34" charset="0"/>
              </a:rPr>
              <a:t>in the</a:t>
            </a:r>
            <a:r>
              <a:rPr lang="en-US" sz="4000" dirty="0">
                <a:solidFill>
                  <a:schemeClr val="accent6">
                    <a:lumMod val="10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en-US" sz="4000" dirty="0" smtClean="0">
                <a:solidFill>
                  <a:schemeClr val="accent6">
                    <a:lumMod val="10000"/>
                  </a:schemeClr>
                </a:solidFill>
                <a:latin typeface="Gill Sans MT" panose="020B0502020104020203" pitchFamily="34" charset="0"/>
              </a:rPr>
              <a:t>WFC3 </a:t>
            </a:r>
            <a:r>
              <a:rPr lang="en-US" sz="4000" dirty="0">
                <a:solidFill>
                  <a:schemeClr val="accent6">
                    <a:lumMod val="10000"/>
                  </a:schemeClr>
                </a:solidFill>
                <a:latin typeface="Gill Sans MT" panose="020B0502020104020203" pitchFamily="34" charset="0"/>
              </a:rPr>
              <a:t>CCDs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4403769" y="962613"/>
            <a:ext cx="4582312" cy="3857487"/>
            <a:chOff x="4272887" y="1853075"/>
            <a:chExt cx="4582312" cy="3857487"/>
          </a:xfrm>
        </p:grpSpPr>
        <p:pic>
          <p:nvPicPr>
            <p:cNvPr id="17" name="Picture 4" descr="Z:\sink.tif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2887" y="2112152"/>
              <a:ext cx="4144726" cy="32542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/>
            <p:cNvSpPr txBox="1"/>
            <p:nvPr/>
          </p:nvSpPr>
          <p:spPr>
            <a:xfrm rot="16200000">
              <a:off x="7223353" y="3023256"/>
              <a:ext cx="28020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electrons  </a:t>
              </a:r>
              <a:r>
                <a:rPr lang="en-US" dirty="0" smtClean="0">
                  <a:sym typeface="Wingdings" panose="05000000000000000000" pitchFamily="2" charset="2"/>
                </a:rPr>
                <a:t>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983365" y="5299411"/>
              <a:ext cx="16355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</a:t>
              </a:r>
              <a:r>
                <a:rPr lang="en-US" dirty="0" smtClean="0"/>
                <a:t>ow </a:t>
              </a:r>
              <a:r>
                <a:rPr lang="en-US" dirty="0" smtClean="0"/>
                <a:t> </a:t>
              </a:r>
              <a:r>
                <a:rPr lang="en-US" dirty="0" smtClean="0">
                  <a:sym typeface="Wingdings" panose="05000000000000000000" pitchFamily="2" charset="2"/>
                </a:rPr>
                <a:t>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590227" y="5310452"/>
              <a:ext cx="3978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-5</a:t>
              </a:r>
              <a:endParaRPr lang="en-US" sz="2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845967" y="5310452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</a:t>
              </a:r>
              <a:r>
                <a:rPr lang="en-US" sz="2000" dirty="0" smtClean="0"/>
                <a:t>5</a:t>
              </a:r>
              <a:endParaRPr lang="en-US" sz="2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674072" y="5310452"/>
              <a:ext cx="3978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-5</a:t>
              </a:r>
              <a:endParaRPr lang="en-US" sz="2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976467" y="5310452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1</a:t>
              </a:r>
              <a:r>
                <a:rPr lang="en-US" sz="2000" dirty="0" smtClean="0"/>
                <a:t>5</a:t>
              </a:r>
              <a:endParaRPr lang="en-US" sz="2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350373" y="2215901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8</a:t>
              </a:r>
              <a:r>
                <a:rPr lang="en-US" sz="2000" dirty="0" smtClean="0"/>
                <a:t>5</a:t>
              </a:r>
              <a:endParaRPr lang="en-US" sz="2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350373" y="4987521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5</a:t>
              </a:r>
              <a:endParaRPr lang="en-US" sz="2000" dirty="0"/>
            </a:p>
          </p:txBody>
        </p:sp>
      </p:grpSp>
      <p:sp>
        <p:nvSpPr>
          <p:cNvPr id="60" name="Rectangle 59"/>
          <p:cNvSpPr/>
          <p:nvPr/>
        </p:nvSpPr>
        <p:spPr>
          <a:xfrm>
            <a:off x="-38489" y="1520192"/>
            <a:ext cx="4967666" cy="461665"/>
          </a:xfrm>
          <a:prstGeom prst="rect">
            <a:avLst/>
          </a:prstGeom>
        </p:spPr>
        <p:txBody>
          <a:bodyPr wrap="square" lIns="182880" tIns="91440" rIns="182880" bIns="91440" anchor="ctr">
            <a:spAutoFit/>
          </a:bodyPr>
          <a:lstStyle/>
          <a:p>
            <a:pPr marL="210820" marR="196850" algn="ctr"/>
            <a:r>
              <a:rPr lang="en-US" b="1" spc="-40" dirty="0" smtClean="0">
                <a:solidFill>
                  <a:srgbClr val="231F20"/>
                </a:solidFill>
                <a:latin typeface="Garamond"/>
                <a:cs typeface="Garamond"/>
              </a:rPr>
              <a:t>S. Baggett</a:t>
            </a:r>
            <a:r>
              <a:rPr lang="en-US" spc="-14" dirty="0" smtClean="0">
                <a:solidFill>
                  <a:srgbClr val="231F20"/>
                </a:solidFill>
                <a:latin typeface="Garamond"/>
                <a:cs typeface="Garamond"/>
              </a:rPr>
              <a:t>,</a:t>
            </a:r>
            <a:r>
              <a:rPr lang="en-US" spc="-40" dirty="0" smtClean="0">
                <a:solidFill>
                  <a:srgbClr val="231F20"/>
                </a:solidFill>
                <a:latin typeface="Garamond"/>
                <a:cs typeface="Garamond"/>
              </a:rPr>
              <a:t> </a:t>
            </a:r>
            <a:r>
              <a:rPr lang="en-US" spc="-90" dirty="0">
                <a:solidFill>
                  <a:srgbClr val="231F20"/>
                </a:solidFill>
                <a:latin typeface="Garamond"/>
                <a:cs typeface="Garamond"/>
              </a:rPr>
              <a:t>J. Anderson</a:t>
            </a:r>
            <a:r>
              <a:rPr lang="en-US" spc="-14" dirty="0" smtClean="0">
                <a:solidFill>
                  <a:srgbClr val="231F20"/>
                </a:solidFill>
                <a:latin typeface="Garamond"/>
                <a:cs typeface="Garamond"/>
              </a:rPr>
              <a:t>, M</a:t>
            </a:r>
            <a:r>
              <a:rPr lang="en-US" spc="-14" dirty="0">
                <a:solidFill>
                  <a:srgbClr val="231F20"/>
                </a:solidFill>
                <a:latin typeface="Garamond"/>
                <a:cs typeface="Garamond"/>
              </a:rPr>
              <a:t>. </a:t>
            </a:r>
            <a:r>
              <a:rPr lang="en-US" spc="-14" dirty="0" smtClean="0">
                <a:solidFill>
                  <a:srgbClr val="231F20"/>
                </a:solidFill>
                <a:latin typeface="Garamond"/>
                <a:cs typeface="Garamond"/>
              </a:rPr>
              <a:t>Bourque</a:t>
            </a:r>
            <a:endParaRPr lang="en-US" dirty="0">
              <a:latin typeface="Garamond"/>
              <a:cs typeface="Garamond"/>
            </a:endParaRPr>
          </a:p>
        </p:txBody>
      </p:sp>
      <p:grpSp>
        <p:nvGrpSpPr>
          <p:cNvPr id="1024" name="Group 1023"/>
          <p:cNvGrpSpPr/>
          <p:nvPr/>
        </p:nvGrpSpPr>
        <p:grpSpPr>
          <a:xfrm>
            <a:off x="275289" y="2177469"/>
            <a:ext cx="3865879" cy="4145149"/>
            <a:chOff x="191310" y="2112152"/>
            <a:chExt cx="3865879" cy="4145149"/>
          </a:xfrm>
        </p:grpSpPr>
        <p:pic>
          <p:nvPicPr>
            <p:cNvPr id="8" name="Picture 4" descr="C:\Users\sbaggett\Documents\mail\ToSend\ex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88102" y="5495388"/>
              <a:ext cx="1969087" cy="5971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2495711" y="6047575"/>
              <a:ext cx="459126" cy="2097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date </a:t>
              </a:r>
              <a:r>
                <a:rPr lang="en-US" sz="900" dirty="0" smtClean="0">
                  <a:sym typeface="Wingdings" panose="05000000000000000000" pitchFamily="2" charset="2"/>
                </a:rPr>
                <a:t></a:t>
              </a:r>
              <a:endParaRPr lang="en-US" sz="900" dirty="0"/>
            </a:p>
          </p:txBody>
        </p:sp>
        <p:pic>
          <p:nvPicPr>
            <p:cNvPr id="41" name="Picture 4" descr="Y:\sbaggett\epoch1small.tif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864175" y="2402009"/>
              <a:ext cx="2855588" cy="2855588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42" name="Straight Arrow Connector 41"/>
            <p:cNvCxnSpPr/>
            <p:nvPr/>
          </p:nvCxnSpPr>
          <p:spPr>
            <a:xfrm>
              <a:off x="1077267" y="2538165"/>
              <a:ext cx="0" cy="70638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 rot="16200000">
              <a:off x="546510" y="2757635"/>
              <a:ext cx="775790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readout</a:t>
              </a:r>
              <a:endParaRPr lang="en-US" sz="1400" b="1" dirty="0"/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1591987" y="4310453"/>
              <a:ext cx="228610" cy="0"/>
              <a:chOff x="3246848" y="12696813"/>
              <a:chExt cx="228610" cy="0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>
                <a:off x="3246848" y="12696813"/>
                <a:ext cx="77093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>
                <a:off x="3398365" y="12696813"/>
                <a:ext cx="77093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48" name="Group 47"/>
            <p:cNvGrpSpPr/>
            <p:nvPr/>
          </p:nvGrpSpPr>
          <p:grpSpPr>
            <a:xfrm>
              <a:off x="2319011" y="4339028"/>
              <a:ext cx="228610" cy="0"/>
              <a:chOff x="3246848" y="12696813"/>
              <a:chExt cx="228610" cy="0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3246848" y="12696813"/>
                <a:ext cx="77093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3398365" y="12696813"/>
                <a:ext cx="77093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50"/>
            <p:cNvGrpSpPr/>
            <p:nvPr/>
          </p:nvGrpSpPr>
          <p:grpSpPr>
            <a:xfrm>
              <a:off x="2957952" y="3094749"/>
              <a:ext cx="228610" cy="0"/>
              <a:chOff x="3246848" y="12696813"/>
              <a:chExt cx="228610" cy="0"/>
            </a:xfrm>
          </p:grpSpPr>
          <p:cxnSp>
            <p:nvCxnSpPr>
              <p:cNvPr id="52" name="Straight Connector 51"/>
              <p:cNvCxnSpPr/>
              <p:nvPr/>
            </p:nvCxnSpPr>
            <p:spPr>
              <a:xfrm>
                <a:off x="3246848" y="12696813"/>
                <a:ext cx="77093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3398365" y="12696813"/>
                <a:ext cx="77093" cy="0"/>
              </a:xfrm>
              <a:prstGeom prst="line">
                <a:avLst/>
              </a:prstGeom>
              <a:ln>
                <a:solidFill>
                  <a:srgbClr val="FFFF00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2859676" y="2402018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2014</a:t>
              </a:r>
              <a:endParaRPr lang="en-US" sz="800" b="1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71510" y="2112152"/>
              <a:ext cx="29482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Stack of  post-flashed biases</a:t>
              </a:r>
              <a:endParaRPr lang="en-US" sz="1200" dirty="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91310" y="5497729"/>
              <a:ext cx="197881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/>
                <a:t>Pixel value relative to average background</a:t>
              </a:r>
              <a:endParaRPr lang="en-US" sz="1400" dirty="0"/>
            </a:p>
          </p:txBody>
        </p:sp>
      </p:grpSp>
      <p:pic>
        <p:nvPicPr>
          <p:cNvPr id="67" name="Picture 1" descr="wfc3logo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8852" y="5086482"/>
            <a:ext cx="1920934" cy="112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7349" y="5002038"/>
            <a:ext cx="2518732" cy="1583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0610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54</TotalTime>
  <Words>43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Foundry</vt:lpstr>
      <vt:lpstr>PowerPoint Presentation</vt:lpstr>
    </vt:vector>
  </TitlesOfParts>
  <Company>Space Telescope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sbaggett</dc:creator>
  <cp:lastModifiedBy>sbaggett</cp:lastModifiedBy>
  <cp:revision>8</cp:revision>
  <dcterms:created xsi:type="dcterms:W3CDTF">2017-09-24T23:52:03Z</dcterms:created>
  <dcterms:modified xsi:type="dcterms:W3CDTF">2017-09-25T00:46:34Z</dcterms:modified>
</cp:coreProperties>
</file>