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62" r:id="rId4"/>
    <p:sldId id="272" r:id="rId5"/>
    <p:sldId id="263" r:id="rId6"/>
    <p:sldId id="265" r:id="rId7"/>
    <p:sldId id="266" r:id="rId8"/>
    <p:sldId id="267" r:id="rId9"/>
    <p:sldId id="259" r:id="rId10"/>
    <p:sldId id="268" r:id="rId11"/>
    <p:sldId id="269" r:id="rId12"/>
    <p:sldId id="270" r:id="rId13"/>
    <p:sldId id="260" r:id="rId14"/>
    <p:sldId id="271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432" autoAdjust="0"/>
  </p:normalViewPr>
  <p:slideViewPr>
    <p:cSldViewPr snapToGrid="0" snapToObjects="1">
      <p:cViewPr>
        <p:scale>
          <a:sx n="105" d="100"/>
          <a:sy n="105" d="100"/>
        </p:scale>
        <p:origin x="-85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0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866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8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66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3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8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2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9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0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3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49584-1E2B-F94B-B22E-08A452AA9586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4F166-6BBC-5C4C-A0A5-FDD9A610CB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971756" y="276226"/>
            <a:ext cx="7304645" cy="833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856473-076F-E64A-924D-CD395C40BB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457200" y="6356350"/>
            <a:ext cx="306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0C3294-5CF8-9244-B3A8-6FEA2CEAD3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8" descr="meatball best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47941" y="276225"/>
            <a:ext cx="810957" cy="631403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971756" y="1108184"/>
            <a:ext cx="730464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208" y="367975"/>
            <a:ext cx="1549354" cy="4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Mid and Far-IR Detectors for the Origins Space Telescope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0276"/>
          </a:xfrm>
        </p:spPr>
        <p:txBody>
          <a:bodyPr/>
          <a:lstStyle/>
          <a:p>
            <a:r>
              <a:rPr lang="en-US" dirty="0" smtClean="0"/>
              <a:t>Scientific Detector Workshop </a:t>
            </a:r>
            <a:r>
              <a:rPr lang="en-US" dirty="0" smtClean="0"/>
              <a:t>SDW2017</a:t>
            </a:r>
          </a:p>
          <a:p>
            <a:r>
              <a:rPr lang="en-US" dirty="0" smtClean="0"/>
              <a:t>Mike DiPirro/NASA-GSFC</a:t>
            </a:r>
          </a:p>
          <a:p>
            <a:r>
              <a:rPr lang="en-US" dirty="0" smtClean="0"/>
              <a:t>For the OST Study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Direct Detectors(1/3): TES Bolometers</a:t>
            </a:r>
            <a:endParaRPr lang="en-US" sz="320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0CC21DC-5D28-EE4C-A549-E86AA4F5D1F9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A21FC2-B180-9847-BF7D-731272F3E6BE}" type="slidenum">
              <a:rPr lang="en-US" smtClean="0"/>
              <a:t>10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Far IR Surveyor Tech Gaps</a:t>
            </a:r>
            <a:endParaRPr lang="en-US"/>
          </a:p>
        </p:txBody>
      </p:sp>
      <p:pic>
        <p:nvPicPr>
          <p:cNvPr id="7" name="Picture 6" descr="NEP_1e-19.jpg"/>
          <p:cNvPicPr>
            <a:picLocks noChangeAspect="1"/>
          </p:cNvPicPr>
          <p:nvPr/>
        </p:nvPicPr>
        <p:blipFill>
          <a:blip r:embed="rId2"/>
          <a:srcRect l="2158" t="5269" r="2712"/>
          <a:stretch>
            <a:fillRect/>
          </a:stretch>
        </p:blipFill>
        <p:spPr>
          <a:xfrm>
            <a:off x="4087175" y="3237693"/>
            <a:ext cx="4440601" cy="32468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282643"/>
            <a:ext cx="8372748" cy="153209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1724273" indent="-1724273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5924" indent="-1436894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757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6606" indent="-1149515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45636" indent="-1149515" algn="l" defTabSz="2299030" rtl="0" eaLnBrk="1" latinLnBrk="0" hangingPunct="1">
              <a:spcBef>
                <a:spcPct val="20000"/>
              </a:spcBef>
              <a:buFont typeface="Arial"/>
              <a:buChar char="»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4466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369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4272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4175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 smtClean="0"/>
              <a:t> </a:t>
            </a:r>
            <a:r>
              <a:rPr lang="en-US" sz="1400" dirty="0" smtClean="0"/>
              <a:t>Principle of operation:   Photon flux heats suspended island, superconducting thermistor encodes temperature </a:t>
            </a:r>
          </a:p>
          <a:p>
            <a:pPr marL="0" indent="0"/>
            <a:r>
              <a:rPr lang="en-US" sz="1400" dirty="0" smtClean="0"/>
              <a:t> Demonstrated NEP:  &lt;1x10</a:t>
            </a:r>
            <a:r>
              <a:rPr lang="en-US" sz="1400" baseline="30000" dirty="0" smtClean="0"/>
              <a:t>-19</a:t>
            </a:r>
            <a:r>
              <a:rPr lang="en-US" sz="1400" dirty="0" smtClean="0"/>
              <a:t> W Hz</a:t>
            </a:r>
            <a:r>
              <a:rPr lang="en-US" sz="1400" baseline="30000" dirty="0" smtClean="0"/>
              <a:t>-1/2</a:t>
            </a:r>
            <a:r>
              <a:rPr lang="en-US" sz="1400" dirty="0" smtClean="0"/>
              <a:t> </a:t>
            </a:r>
          </a:p>
          <a:p>
            <a:pPr marL="0" indent="0"/>
            <a:r>
              <a:rPr lang="en-US" sz="1400" dirty="0" smtClean="0"/>
              <a:t> Operating temperature:   50 </a:t>
            </a:r>
            <a:r>
              <a:rPr lang="en-US" sz="1400" dirty="0" err="1" smtClean="0"/>
              <a:t>mK</a:t>
            </a:r>
            <a:r>
              <a:rPr lang="en-US" sz="1400" dirty="0" smtClean="0"/>
              <a:t>  	System TRL:  5-6</a:t>
            </a:r>
          </a:p>
          <a:p>
            <a:pPr marL="0" indent="0"/>
            <a:r>
              <a:rPr lang="en-US" sz="1400" dirty="0"/>
              <a:t> </a:t>
            </a:r>
            <a:r>
              <a:rPr lang="en-US" sz="1400" dirty="0" smtClean="0"/>
              <a:t>Format prospects:  ~10k-30k (limited by complicated SQUID readout)</a:t>
            </a:r>
          </a:p>
          <a:p>
            <a:pPr marL="0" indent="0"/>
            <a:r>
              <a:rPr lang="en-US" sz="1400" dirty="0" smtClean="0"/>
              <a:t> Comments: JPL, GSFC, SRON </a:t>
            </a:r>
            <a:r>
              <a:rPr lang="en-US" sz="1400" dirty="0"/>
              <a:t>pushing technology – leading candidate for </a:t>
            </a:r>
            <a:r>
              <a:rPr lang="en-US" sz="1400" dirty="0" smtClean="0"/>
              <a:t>SPICA.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2865" y="2814735"/>
            <a:ext cx="355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JPL far-IR leg-isolated TES bolometers.</a:t>
            </a:r>
          </a:p>
          <a:p>
            <a:r>
              <a:rPr lang="en-US" sz="1200" dirty="0" smtClean="0"/>
              <a:t>Silicon nitride forms mesh.</a:t>
            </a:r>
            <a:endParaRPr lang="en-US" sz="1200" dirty="0"/>
          </a:p>
          <a:p>
            <a:r>
              <a:rPr lang="en-US" sz="1200" dirty="0" smtClean="0"/>
              <a:t>Thermistor from </a:t>
            </a:r>
            <a:r>
              <a:rPr lang="en-US" sz="1200" dirty="0" err="1" smtClean="0"/>
              <a:t>MoCu</a:t>
            </a:r>
            <a:r>
              <a:rPr lang="en-US" sz="1200" dirty="0" smtClean="0"/>
              <a:t> </a:t>
            </a:r>
            <a:r>
              <a:rPr lang="en-US" sz="1200" dirty="0" err="1" smtClean="0"/>
              <a:t>biylayer</a:t>
            </a:r>
            <a:r>
              <a:rPr lang="en-US" sz="1200" dirty="0" smtClean="0"/>
              <a:t> with Tc~70-100 </a:t>
            </a:r>
            <a:r>
              <a:rPr lang="en-US" sz="1200" dirty="0" err="1" smtClean="0"/>
              <a:t>mK.</a:t>
            </a:r>
            <a:endParaRPr lang="en-US" sz="1200" dirty="0" smtClean="0"/>
          </a:p>
        </p:txBody>
      </p:sp>
      <p:pic>
        <p:nvPicPr>
          <p:cNvPr id="10" name="Picture 9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1066"/>
            <a:ext cx="3493337" cy="26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9227" y="307371"/>
            <a:ext cx="8229600" cy="893405"/>
          </a:xfrm>
        </p:spPr>
        <p:txBody>
          <a:bodyPr>
            <a:noAutofit/>
          </a:bodyPr>
          <a:lstStyle/>
          <a:p>
            <a:r>
              <a:rPr lang="en-US" sz="2400" dirty="0" smtClean="0"/>
              <a:t>Direct Detectors</a:t>
            </a:r>
            <a:r>
              <a:rPr lang="en-US" sz="2400" dirty="0" smtClean="0"/>
              <a:t>(2/3): Kinetic Inductance Devices (KIDs)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99B37630-8426-134A-AD72-8DFA34C19690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A21FC2-B180-9847-BF7D-731272F3E6BE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1718" y="1559173"/>
            <a:ext cx="263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Far IR Surveyor Tech Gaps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225" y="1022647"/>
            <a:ext cx="8370575" cy="200658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1724273" indent="-1724273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5924" indent="-1436894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757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6606" indent="-1149515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45636" indent="-1149515" algn="l" defTabSz="2299030" rtl="0" eaLnBrk="1" latinLnBrk="0" hangingPunct="1">
              <a:spcBef>
                <a:spcPct val="20000"/>
              </a:spcBef>
              <a:buFont typeface="Arial"/>
              <a:buChar char="»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4466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369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4272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4175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dirty="0" smtClean="0"/>
              <a:t> </a:t>
            </a:r>
            <a:r>
              <a:rPr lang="en-US" sz="1600" dirty="0" smtClean="0"/>
              <a:t>Principle of operation:   Photons break Cooper pairs in superconducting resonator, shifts resonant frequency</a:t>
            </a:r>
          </a:p>
          <a:p>
            <a:pPr marL="0" indent="0"/>
            <a:r>
              <a:rPr lang="en-US" sz="1600" dirty="0" smtClean="0"/>
              <a:t> Demonstrated NEP:  3x10</a:t>
            </a:r>
            <a:r>
              <a:rPr lang="en-US" sz="1600" baseline="30000" dirty="0" smtClean="0"/>
              <a:t>-19</a:t>
            </a:r>
            <a:r>
              <a:rPr lang="en-US" sz="1600" dirty="0" smtClean="0"/>
              <a:t> W Hz</a:t>
            </a:r>
            <a:r>
              <a:rPr lang="en-US" sz="1600" baseline="30000" dirty="0" smtClean="0"/>
              <a:t>-1/2</a:t>
            </a:r>
            <a:r>
              <a:rPr lang="en-US" sz="1600" dirty="0" smtClean="0"/>
              <a:t> for antenna-coupled,  3x10</a:t>
            </a:r>
            <a:r>
              <a:rPr lang="en-US" sz="1600" baseline="30000" dirty="0" smtClean="0"/>
              <a:t>-18</a:t>
            </a:r>
            <a:r>
              <a:rPr lang="en-US" sz="1600" dirty="0" smtClean="0"/>
              <a:t> </a:t>
            </a:r>
            <a:r>
              <a:rPr lang="en-US" sz="1600" dirty="0"/>
              <a:t>W Hz</a:t>
            </a:r>
            <a:r>
              <a:rPr lang="en-US" sz="1600" baseline="30000" dirty="0"/>
              <a:t>-1/2</a:t>
            </a:r>
            <a:r>
              <a:rPr lang="en-US" sz="1600" dirty="0"/>
              <a:t> </a:t>
            </a:r>
            <a:r>
              <a:rPr lang="en-US" sz="1600" dirty="0" smtClean="0"/>
              <a:t>for direct-absorbing </a:t>
            </a:r>
          </a:p>
          <a:p>
            <a:pPr marL="0" indent="0"/>
            <a:r>
              <a:rPr lang="en-US" sz="1600" dirty="0" smtClean="0"/>
              <a:t> Operating temperature:   100-300 </a:t>
            </a:r>
            <a:r>
              <a:rPr lang="en-US" sz="1600" dirty="0" err="1" smtClean="0"/>
              <a:t>mK</a:t>
            </a:r>
            <a:r>
              <a:rPr lang="en-US" sz="1600" dirty="0" smtClean="0"/>
              <a:t>  	System TRL:  5</a:t>
            </a:r>
          </a:p>
          <a:p>
            <a:pPr marL="0" indent="0"/>
            <a:r>
              <a:rPr lang="en-US" sz="1600" dirty="0"/>
              <a:t> </a:t>
            </a:r>
            <a:r>
              <a:rPr lang="en-US" sz="1600" dirty="0" smtClean="0"/>
              <a:t>Format prospects:  ~100k – 1M (benefits from frequency-domain multiplexing)</a:t>
            </a:r>
          </a:p>
          <a:p>
            <a:pPr marL="0" indent="0"/>
            <a:r>
              <a:rPr lang="en-US" sz="1600" dirty="0" smtClean="0"/>
              <a:t> Comments:  	Under development at JPL, Goddard, NIST, SRON, Cardiff.</a:t>
            </a:r>
            <a:r>
              <a:rPr lang="en-US" sz="1600" dirty="0"/>
              <a:t> </a:t>
            </a:r>
            <a:r>
              <a:rPr lang="en-US" sz="1600" dirty="0" smtClean="0"/>
              <a:t>   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NEPs improving, but difficult to scale to FIR Surveyor sensitivities</a:t>
            </a:r>
          </a:p>
        </p:txBody>
      </p:sp>
      <p:pic>
        <p:nvPicPr>
          <p:cNvPr id="9" name="Picture 46" descr="PhotoDevicePack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5" y="3837113"/>
            <a:ext cx="3129469" cy="233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MAKO2-DR21-MM1.850um.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20" y="3727221"/>
            <a:ext cx="2440480" cy="262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101365" y="3134809"/>
            <a:ext cx="2847462" cy="322154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1724273" indent="-1724273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5924" indent="-1436894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757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6606" indent="-1149515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45636" indent="-1149515" algn="l" defTabSz="2299030" rtl="0" eaLnBrk="1" latinLnBrk="0" hangingPunct="1">
              <a:spcBef>
                <a:spcPct val="20000"/>
              </a:spcBef>
              <a:buFont typeface="Arial"/>
              <a:buChar char="»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4466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369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4272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4175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/>
              <a:t> </a:t>
            </a:r>
            <a:r>
              <a:rPr lang="en-US" sz="1200" b="1" dirty="0"/>
              <a:t>JPL KIDs: </a:t>
            </a:r>
            <a:r>
              <a:rPr lang="en-US" sz="1200" dirty="0"/>
              <a:t>demonstrated on sky for 350, 850 micron imaging.  Photon background limited at 350.  850 improving rapidly.</a:t>
            </a:r>
          </a:p>
          <a:p>
            <a:pPr marL="0" indent="0"/>
            <a:r>
              <a:rPr lang="en-US" sz="1200" dirty="0"/>
              <a:t> Simple, robust design using titanium nitride.  Aluminum also under development.</a:t>
            </a:r>
          </a:p>
          <a:p>
            <a:pPr marL="0" indent="0"/>
            <a:r>
              <a:rPr lang="en-US" sz="1200" dirty="0"/>
              <a:t> 50-200 MHz readout frequencies mean can read out 1000-2000 detectors per RF line.</a:t>
            </a:r>
          </a:p>
          <a:p>
            <a:pPr marL="0" indent="0"/>
            <a:r>
              <a:rPr lang="en-US" sz="1200" dirty="0"/>
              <a:t> Small-volume </a:t>
            </a:r>
            <a:r>
              <a:rPr lang="en-US" sz="1200" dirty="0" err="1"/>
              <a:t>TiN</a:t>
            </a:r>
            <a:r>
              <a:rPr lang="en-US" sz="1200" dirty="0"/>
              <a:t> implemented in on-chip spectrometer, also background-limited with NEP &lt; 1e-17 W Hz</a:t>
            </a:r>
            <a:r>
              <a:rPr lang="en-US" sz="1200" baseline="30000" dirty="0"/>
              <a:t>-1/2</a:t>
            </a:r>
          </a:p>
          <a:p>
            <a:pPr marL="0" indent="0"/>
            <a:r>
              <a:rPr lang="en-US" sz="1200" dirty="0"/>
              <a:t> C. </a:t>
            </a:r>
            <a:r>
              <a:rPr lang="en-US" sz="1200" dirty="0" err="1"/>
              <a:t>McKenney</a:t>
            </a:r>
            <a:r>
              <a:rPr lang="en-US" sz="1200" dirty="0"/>
              <a:t>, C.D. Dowell, S. Hailey-</a:t>
            </a:r>
            <a:r>
              <a:rPr lang="en-US" sz="1200" dirty="0" err="1"/>
              <a:t>Dunsheath</a:t>
            </a:r>
            <a:r>
              <a:rPr lang="en-US" sz="1200" dirty="0"/>
              <a:t>, M. Hollister, E. </a:t>
            </a:r>
            <a:r>
              <a:rPr lang="en-US" sz="1200" dirty="0" err="1" smtClean="0"/>
              <a:t>Shirokoff</a:t>
            </a:r>
            <a:r>
              <a:rPr lang="en-US" sz="1200" dirty="0" smtClean="0"/>
              <a:t>, H.G. </a:t>
            </a:r>
            <a:r>
              <a:rPr lang="en-US" sz="1200" dirty="0" err="1" smtClean="0"/>
              <a:t>LeDuc</a:t>
            </a:r>
            <a:r>
              <a:rPr lang="en-US" sz="1200" dirty="0" smtClean="0"/>
              <a:t>, J. </a:t>
            </a:r>
            <a:r>
              <a:rPr lang="en-US" sz="1200" dirty="0" err="1" smtClean="0"/>
              <a:t>Zmuidzinas</a:t>
            </a:r>
            <a:r>
              <a:rPr lang="en-US" sz="1200" dirty="0" smtClean="0"/>
              <a:t>, C.M. Bradford </a:t>
            </a:r>
            <a:r>
              <a:rPr lang="en-US" sz="1200" dirty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627705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0812" y="-84667"/>
            <a:ext cx="8674822" cy="569034"/>
          </a:xfrm>
        </p:spPr>
        <p:txBody>
          <a:bodyPr>
            <a:noAutofit/>
          </a:bodyPr>
          <a:lstStyle/>
          <a:p>
            <a:r>
              <a:rPr lang="es-ES" sz="2400" dirty="0" err="1" smtClean="0"/>
              <a:t>Direct</a:t>
            </a:r>
            <a:r>
              <a:rPr lang="es-ES" sz="2400" dirty="0" smtClean="0"/>
              <a:t> </a:t>
            </a:r>
            <a:r>
              <a:rPr lang="es-ES" sz="2400" dirty="0" err="1" smtClean="0"/>
              <a:t>Detectors</a:t>
            </a:r>
            <a:r>
              <a:rPr lang="es-ES" sz="2400" dirty="0" smtClean="0"/>
              <a:t> (3/3): Quantum </a:t>
            </a:r>
            <a:r>
              <a:rPr lang="es-ES" sz="2400" dirty="0" err="1"/>
              <a:t>Capacitance</a:t>
            </a:r>
            <a:r>
              <a:rPr lang="es-ES" sz="2400" dirty="0"/>
              <a:t> Detector (QCD</a:t>
            </a:r>
            <a:r>
              <a:rPr lang="es-ES" sz="2400" dirty="0" smtClean="0"/>
              <a:t>)</a:t>
            </a:r>
            <a:endParaRPr lang="en-US" sz="240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F8B6806-507F-854B-A8B9-497DD747ADD4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Far IR Surveyor Tech Gaps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A21FC2-B180-9847-BF7D-731272F3E6BE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19800" y="6489541"/>
            <a:ext cx="1685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Credit: P. </a:t>
            </a:r>
            <a:r>
              <a:rPr lang="en-US" sz="1100" dirty="0" err="1" smtClean="0"/>
              <a:t>Echternach</a:t>
            </a:r>
            <a:r>
              <a:rPr lang="en-US" sz="1100" dirty="0" smtClean="0"/>
              <a:t> / JPL</a:t>
            </a:r>
            <a:endParaRPr lang="en-US" sz="11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6225" y="757308"/>
            <a:ext cx="8370575" cy="164670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1724273" indent="-1724273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5924" indent="-1436894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757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6606" indent="-1149515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45636" indent="-1149515" algn="l" defTabSz="2299030" rtl="0" eaLnBrk="1" latinLnBrk="0" hangingPunct="1">
              <a:spcBef>
                <a:spcPct val="20000"/>
              </a:spcBef>
              <a:buFont typeface="Arial"/>
              <a:buChar char="»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4466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369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4272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4175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 smtClean="0"/>
              <a:t> </a:t>
            </a:r>
            <a:r>
              <a:rPr lang="en-US" sz="1400" dirty="0" smtClean="0"/>
              <a:t>Principle of operation:   Photons break Cooper pairs, resulting electrons tunnel in and out of small single-electron island, sensed via capacitance shift in a resonant circuit.</a:t>
            </a:r>
          </a:p>
          <a:p>
            <a:pPr marL="0" indent="0"/>
            <a:r>
              <a:rPr lang="en-US" sz="1400" dirty="0" smtClean="0"/>
              <a:t> Demonstrated NEP:  1x10</a:t>
            </a:r>
            <a:r>
              <a:rPr lang="en-US" sz="1400" baseline="30000" dirty="0" smtClean="0"/>
              <a:t>-20</a:t>
            </a:r>
            <a:r>
              <a:rPr lang="en-US" sz="1400" dirty="0" smtClean="0"/>
              <a:t> W Hz</a:t>
            </a:r>
            <a:r>
              <a:rPr lang="en-US" sz="1400" baseline="30000" dirty="0" smtClean="0"/>
              <a:t>-1/2</a:t>
            </a:r>
            <a:r>
              <a:rPr lang="en-US" sz="1400" dirty="0" smtClean="0"/>
              <a:t> </a:t>
            </a:r>
          </a:p>
          <a:p>
            <a:pPr marL="0" indent="0"/>
            <a:r>
              <a:rPr lang="en-US" sz="1400" dirty="0"/>
              <a:t> </a:t>
            </a:r>
            <a:r>
              <a:rPr lang="en-US" sz="1400" dirty="0" smtClean="0"/>
              <a:t>Operating temperature:   50 </a:t>
            </a:r>
            <a:r>
              <a:rPr lang="en-US" sz="1400" dirty="0" err="1" smtClean="0"/>
              <a:t>mK</a:t>
            </a:r>
            <a:r>
              <a:rPr lang="en-US" sz="1400" dirty="0" smtClean="0"/>
              <a:t>  	System TRL:  4</a:t>
            </a:r>
          </a:p>
          <a:p>
            <a:pPr marL="0" indent="0"/>
            <a:r>
              <a:rPr lang="en-US" sz="1400" dirty="0"/>
              <a:t> </a:t>
            </a:r>
            <a:r>
              <a:rPr lang="en-US" sz="1400" dirty="0" smtClean="0"/>
              <a:t>Format prospects:  ~100k – 1M (benefits from frequency-domain multiplexing like KIDs)</a:t>
            </a:r>
          </a:p>
          <a:p>
            <a:pPr marL="0" indent="0"/>
            <a:r>
              <a:rPr lang="en-US" sz="1400" dirty="0" smtClean="0"/>
              <a:t> Comments:  Under development at JPL,</a:t>
            </a:r>
            <a:r>
              <a:rPr lang="en-US" sz="1400" dirty="0"/>
              <a:t> </a:t>
            </a:r>
            <a:r>
              <a:rPr lang="en-US" sz="1400" dirty="0" smtClean="0"/>
              <a:t> Excellent noise performance, device yield and efficiency improving.</a:t>
            </a:r>
          </a:p>
        </p:txBody>
      </p:sp>
      <p:pic>
        <p:nvPicPr>
          <p:cNvPr id="9" name="Picture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5" y="2506211"/>
            <a:ext cx="2274575" cy="23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620460" y="2506211"/>
            <a:ext cx="2288266" cy="331150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>
            <a:lvl1pPr marL="1724273" indent="-1724273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35924" indent="-1436894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757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6606" indent="-1149515" algn="l" defTabSz="2299030" rtl="0" eaLnBrk="1" latinLnBrk="0" hangingPunct="1">
              <a:spcBef>
                <a:spcPct val="20000"/>
              </a:spcBef>
              <a:buFont typeface="Arial"/>
              <a:buChar char="–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45636" indent="-1149515" algn="l" defTabSz="2299030" rtl="0" eaLnBrk="1" latinLnBrk="0" hangingPunct="1">
              <a:spcBef>
                <a:spcPct val="20000"/>
              </a:spcBef>
              <a:buFont typeface="Arial"/>
              <a:buChar char="»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4466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3696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4272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41757" indent="-1149515" algn="l" defTabSz="2299030" rtl="0" eaLnBrk="1" latinLnBrk="0" hangingPunct="1">
              <a:spcBef>
                <a:spcPct val="20000"/>
              </a:spcBef>
              <a:buFont typeface="Arial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Photo</a:t>
            </a:r>
            <a:r>
              <a:rPr lang="en-US" sz="1100" dirty="0"/>
              <a:t>-produced </a:t>
            </a:r>
            <a:r>
              <a:rPr lang="en-US" sz="1100" dirty="0" err="1"/>
              <a:t>quasiparticles</a:t>
            </a:r>
            <a:r>
              <a:rPr lang="en-US" sz="1100" dirty="0"/>
              <a:t> tunnel through junction from reservoir into single-cooper-pair island, and back.</a:t>
            </a:r>
          </a:p>
          <a:p>
            <a:pPr marL="0" indent="0"/>
            <a:r>
              <a:rPr lang="en-US" sz="1100" dirty="0"/>
              <a:t> Occupation state of island quantized with large capacitance shift due to tunneling.</a:t>
            </a:r>
          </a:p>
          <a:p>
            <a:pPr marL="0" indent="0"/>
            <a:r>
              <a:rPr lang="en-US" sz="1100" dirty="0"/>
              <a:t> Large frequency shift in resonator due to tunneling, can detect with IQ plane.</a:t>
            </a:r>
          </a:p>
          <a:p>
            <a:pPr marL="0" indent="0"/>
            <a:r>
              <a:rPr lang="en-US" sz="1100" dirty="0"/>
              <a:t> Naturally extremely sensitive devices.</a:t>
            </a:r>
          </a:p>
          <a:p>
            <a:pPr marL="0" indent="0"/>
            <a:r>
              <a:rPr lang="en-US" sz="1100" dirty="0"/>
              <a:t> Operating range tuned via volume of reservoir (like KIDs)</a:t>
            </a:r>
          </a:p>
          <a:p>
            <a:pPr marL="0" indent="0"/>
            <a:r>
              <a:rPr lang="en-US" sz="1100" dirty="0"/>
              <a:t> Multiplexed via microwave resonators</a:t>
            </a:r>
          </a:p>
          <a:p>
            <a:pPr marL="0" indent="0"/>
            <a:r>
              <a:rPr lang="en-US" sz="1100" dirty="0"/>
              <a:t> P. </a:t>
            </a:r>
            <a:r>
              <a:rPr lang="en-US" sz="1100" dirty="0" err="1"/>
              <a:t>Echternach</a:t>
            </a:r>
            <a:r>
              <a:rPr lang="en-US" sz="1100" dirty="0"/>
              <a:t>, B. Pepper, T. </a:t>
            </a:r>
            <a:r>
              <a:rPr lang="en-US" sz="1100" dirty="0" err="1"/>
              <a:t>Reck</a:t>
            </a:r>
            <a:r>
              <a:rPr lang="en-US" sz="1100" dirty="0"/>
              <a:t>, C.M. Bradford et al.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2477" y="5817717"/>
            <a:ext cx="138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Part of a 5x5 array</a:t>
            </a:r>
          </a:p>
          <a:p>
            <a:pPr algn="ctr"/>
            <a:r>
              <a:rPr lang="en-US" sz="1200" dirty="0"/>
              <a:t>(Fresnel lenses not shown)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4637" r="5950" b="1788"/>
          <a:stretch/>
        </p:blipFill>
        <p:spPr bwMode="auto">
          <a:xfrm>
            <a:off x="5061941" y="3879416"/>
            <a:ext cx="3094542" cy="233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E7E6E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96918" y="2497216"/>
            <a:ext cx="3689882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NEP Measurement in Low-Background </a:t>
            </a:r>
            <a:r>
              <a:rPr lang="en-US" sz="1400" b="1" dirty="0" err="1"/>
              <a:t>Testbed</a:t>
            </a:r>
            <a:endParaRPr lang="en-US" sz="1400" b="1" dirty="0"/>
          </a:p>
          <a:p>
            <a:pPr marL="288345" indent="-288345">
              <a:buFont typeface="Arial"/>
              <a:buChar char="•"/>
            </a:pPr>
            <a:r>
              <a:rPr lang="en-US" sz="1100" dirty="0"/>
              <a:t>Response from cold black body with pinhole, </a:t>
            </a:r>
            <a:r>
              <a:rPr lang="en-US" sz="1100" dirty="0" err="1"/>
              <a:t>bandpass</a:t>
            </a:r>
            <a:r>
              <a:rPr lang="en-US" sz="1100" dirty="0"/>
              <a:t> filter</a:t>
            </a:r>
          </a:p>
          <a:p>
            <a:pPr marL="288345" indent="-288345">
              <a:buFont typeface="Arial"/>
              <a:buChar char="•"/>
            </a:pPr>
            <a:r>
              <a:rPr lang="en-US" sz="1100" dirty="0"/>
              <a:t>Device is shot noise limited down to very low power.</a:t>
            </a:r>
          </a:p>
          <a:p>
            <a:pPr marL="288345" indent="-288345">
              <a:buFont typeface="Arial"/>
              <a:buChar char="•"/>
            </a:pPr>
            <a:r>
              <a:rPr lang="en-US" sz="1100" dirty="0"/>
              <a:t>Exceeds FIR Surveyor requirements</a:t>
            </a:r>
          </a:p>
          <a:p>
            <a:pPr marL="288345" indent="-288345">
              <a:buFont typeface="Arial"/>
              <a:buChar char="•"/>
            </a:pPr>
            <a:r>
              <a:rPr lang="en-US" sz="1100" dirty="0"/>
              <a:t>Illustrates advantages of pair-breaking detectors:  insensitivity to RF a big advantage.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131" y="6059415"/>
            <a:ext cx="393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NEP vs applied photon power:</a:t>
            </a:r>
            <a:endParaRPr lang="en-US" sz="1200" dirty="0"/>
          </a:p>
          <a:p>
            <a:r>
              <a:rPr lang="en-US" sz="1200" dirty="0" smtClean="0"/>
              <a:t>NEP scales as </a:t>
            </a:r>
            <a:r>
              <a:rPr lang="en-US" sz="1200" dirty="0" err="1" smtClean="0"/>
              <a:t>sqrt</a:t>
            </a:r>
            <a:r>
              <a:rPr lang="en-US" sz="1200" dirty="0" smtClean="0"/>
              <a:t> (P) as expected for photon shot noise</a:t>
            </a:r>
            <a:endParaRPr lang="en-US" sz="1200" dirty="0"/>
          </a:p>
        </p:txBody>
      </p:sp>
      <p:pic>
        <p:nvPicPr>
          <p:cNvPr id="15" name="Picture 14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5" y="4897296"/>
            <a:ext cx="1969092" cy="14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Direct </a:t>
            </a:r>
            <a:r>
              <a:rPr lang="en-US" sz="3200" b="1" dirty="0"/>
              <a:t>Detector Multiplexing at Low 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439816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Readout schemes using HEMT or </a:t>
            </a:r>
            <a:r>
              <a:rPr lang="en-US" sz="2400" dirty="0" err="1" smtClean="0"/>
              <a:t>SiGe</a:t>
            </a:r>
            <a:r>
              <a:rPr lang="en-US" sz="2400" dirty="0" smtClean="0"/>
              <a:t> amplifiers and frequency-multiplexed (FDM) resonant circuits are in development. (see right)</a:t>
            </a:r>
          </a:p>
          <a:p>
            <a:r>
              <a:rPr lang="en-US" sz="2400" dirty="0" smtClean="0"/>
              <a:t>Near-term, this scheme should result in 1000-3000 pixels per amplifier channel</a:t>
            </a:r>
          </a:p>
          <a:p>
            <a:r>
              <a:rPr lang="en-US" sz="2400" dirty="0" smtClean="0"/>
              <a:t>Adding Code Division Multiplexing (CDM) will lead to even more pixels per channel</a:t>
            </a:r>
            <a:endParaRPr lang="en-US" sz="2400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C253A8B-BBEF-C64D-A91B-7EA71FBF8230}" type="datetime1">
              <a:rPr lang="en-US" smtClean="0"/>
              <a:t>9/28/17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Far IR Surveyor Tech Gaps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A21FC2-B180-9847-BF7D-731272F3E6BE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25" y="1463137"/>
            <a:ext cx="3686695" cy="4663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6126163"/>
            <a:ext cx="822728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OST Needs: 1000 to 3000 pixels per channel with low noise and low power dissipation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0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80335"/>
            <a:ext cx="8229600" cy="71717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Room T Readout for Direct Detectors</a:t>
            </a:r>
            <a:r>
              <a:rPr lang="en-US" sz="2400" b="1" dirty="0" smtClean="0"/>
              <a:t> 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12511" y="1007534"/>
            <a:ext cx="8229600" cy="1701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Current SOA:  Room temperature readout of cryogenic amplifier outputs currently use FPGAs and ADCs for bandwidths up to 4 GHz having power dissipation of about 30W per channel. </a:t>
            </a:r>
          </a:p>
          <a:p>
            <a:r>
              <a:rPr lang="en-US" sz="2000" dirty="0" smtClean="0"/>
              <a:t>Dedicated ASICs would potentially lower the input power requirement by a factor of 10.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C253A8B-BBEF-C64D-A91B-7EA71FBF8230}" type="datetime1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Far IR Surveyor Tech Gaps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A21FC2-B180-9847-BF7D-731272F3E6BE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199" y="5648464"/>
            <a:ext cx="7362371" cy="707886"/>
          </a:xfrm>
          <a:prstGeom prst="rect">
            <a:avLst/>
          </a:prstGeom>
          <a:solidFill>
            <a:srgbClr val="C6D9F1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OST Needs: Recovering </a:t>
            </a:r>
            <a:r>
              <a:rPr lang="en-US" sz="2000" dirty="0"/>
              <a:t>the signal to noise with lower-power room-temperature electronics </a:t>
            </a:r>
            <a:r>
              <a:rPr lang="en-US" sz="2000" dirty="0" smtClean="0"/>
              <a:t>with lower input </a:t>
            </a:r>
            <a:r>
              <a:rPr lang="en-US" sz="2000" dirty="0"/>
              <a:t>power by </a:t>
            </a:r>
            <a:r>
              <a:rPr lang="en-US" sz="2000" dirty="0" smtClean="0"/>
              <a:t>a </a:t>
            </a:r>
            <a:r>
              <a:rPr lang="en-US" sz="2000" dirty="0"/>
              <a:t>factor of 10.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14" y="2613318"/>
            <a:ext cx="7448850" cy="28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1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68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Heterodyne </a:t>
            </a:r>
            <a:r>
              <a:rPr lang="en-US" sz="3600" b="1" dirty="0" smtClean="0"/>
              <a:t>Detectors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2" y="2906973"/>
            <a:ext cx="1883534" cy="2621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402" y="5665564"/>
            <a:ext cx="1757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upGREAT</a:t>
            </a:r>
            <a:r>
              <a:rPr lang="en-US" sz="1600" dirty="0" smtClean="0"/>
              <a:t> 14-pixel 2 THz RX on SOFIA (Univ. </a:t>
            </a:r>
            <a:r>
              <a:rPr lang="en-US" sz="1600" dirty="0" err="1" smtClean="0"/>
              <a:t>Koeln</a:t>
            </a:r>
            <a:r>
              <a:rPr lang="en-US" sz="1600" dirty="0" smtClean="0"/>
              <a:t>; </a:t>
            </a:r>
            <a:r>
              <a:rPr lang="en-US" sz="1600" dirty="0" err="1" smtClean="0"/>
              <a:t>Risacher</a:t>
            </a:r>
            <a:r>
              <a:rPr lang="en-US" sz="1600" dirty="0" smtClean="0"/>
              <a:t>+ 2016)</a:t>
            </a:r>
            <a:endParaRPr lang="en-US" sz="16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351" y="3026598"/>
            <a:ext cx="3205543" cy="17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3569" y="5061300"/>
            <a:ext cx="19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4-pixel 1.9 THz LO for STO-2 balloon</a:t>
            </a:r>
          </a:p>
          <a:p>
            <a:r>
              <a:rPr lang="en-US" sz="1600" dirty="0" smtClean="0"/>
              <a:t>(JPL &amp; Univ. Arizona)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48873" y="1165994"/>
            <a:ext cx="8895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Herschel </a:t>
            </a:r>
            <a:r>
              <a:rPr lang="en-US" b="1" dirty="0" smtClean="0"/>
              <a:t>HIFI</a:t>
            </a:r>
            <a:r>
              <a:rPr lang="en-US" dirty="0" smtClean="0"/>
              <a:t>: up to 2 THz but a SINGLE PIXEL</a:t>
            </a:r>
          </a:p>
          <a:p>
            <a:r>
              <a:rPr lang="en-US" b="1" dirty="0" smtClean="0"/>
              <a:t>Detector Technology</a:t>
            </a:r>
            <a:r>
              <a:rPr lang="en-US" dirty="0" smtClean="0"/>
              <a:t>:  HEB mixers work throughout the frequency range;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dirty="0" smtClean="0"/>
              <a:t> &lt; 1000 K (DSB)</a:t>
            </a:r>
          </a:p>
          <a:p>
            <a:r>
              <a:rPr lang="en-US" b="1" dirty="0" smtClean="0"/>
              <a:t>Advances since HIFI:  </a:t>
            </a:r>
            <a:r>
              <a:rPr lang="en-US" dirty="0" smtClean="0"/>
              <a:t>Frequency range extended to 4.7 THz using QCL for Local Oscillator (LO)</a:t>
            </a:r>
          </a:p>
          <a:p>
            <a:r>
              <a:rPr lang="en-US" dirty="0"/>
              <a:t>	</a:t>
            </a:r>
            <a:r>
              <a:rPr lang="en-US" dirty="0" smtClean="0"/>
              <a:t>	    Focal plane array technology for increased imaging speed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9894" y="5061300"/>
            <a:ext cx="381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1.9 – 2.1 THz 16-pixel LO chain for SHASTA; individually adjustable power outputs derived from single 23-26 GHz source (JPL)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7" y="2789826"/>
            <a:ext cx="3366891" cy="1893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123" y="2906973"/>
            <a:ext cx="1299682" cy="2569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90325" y="973944"/>
            <a:ext cx="12996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Quantum Cascade Laser (QCL) – multiple units for different frequencies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293275" y="5665564"/>
            <a:ext cx="1517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QCL Beam pattern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71396" y="6022999"/>
            <a:ext cx="433502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OST Needs: extend range to 63 µm (4.7 THz)</a:t>
            </a:r>
          </a:p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Increase pixel count to 128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0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 the wavelengths from 6 to 600 µm</a:t>
            </a:r>
          </a:p>
          <a:p>
            <a:r>
              <a:rPr lang="en-US" dirty="0" smtClean="0"/>
              <a:t>High resolution spectroscopy (R = 1e5 to 1e7)</a:t>
            </a:r>
          </a:p>
          <a:p>
            <a:r>
              <a:rPr lang="en-US" dirty="0" smtClean="0"/>
              <a:t>Mapping the Far IR with medium spectral resolution (R~500)</a:t>
            </a:r>
          </a:p>
          <a:p>
            <a:r>
              <a:rPr lang="en-US" dirty="0" smtClean="0"/>
              <a:t>Imaging and </a:t>
            </a:r>
            <a:r>
              <a:rPr lang="en-US" dirty="0" err="1" smtClean="0"/>
              <a:t>polarimetry</a:t>
            </a:r>
            <a:r>
              <a:rPr lang="en-US" dirty="0" smtClean="0"/>
              <a:t> with R~15 over the entire wavelength range</a:t>
            </a:r>
          </a:p>
          <a:p>
            <a:r>
              <a:rPr lang="en-US" dirty="0" smtClean="0"/>
              <a:t>Pointed imaging in the Mid-IR (6-30 µm)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438" y="292781"/>
            <a:ext cx="8229600" cy="8199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Key Parameters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4872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79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Why 4 K?</a:t>
            </a:r>
            <a:endParaRPr lang="en-US" sz="3200" b="1" dirty="0"/>
          </a:p>
        </p:txBody>
      </p:sp>
      <p:pic>
        <p:nvPicPr>
          <p:cNvPr id="4" name="Picture 3" descr="ZODIACAL_SPECTRU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" b="3174"/>
          <a:stretch/>
        </p:blipFill>
        <p:spPr>
          <a:xfrm>
            <a:off x="1149047" y="1042686"/>
            <a:ext cx="7090229" cy="55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4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Temperature Limits JWST in the Mid-IR</a:t>
            </a:r>
            <a:endParaRPr lang="en-US" sz="2400" b="1" dirty="0"/>
          </a:p>
        </p:txBody>
      </p:sp>
      <p:pic>
        <p:nvPicPr>
          <p:cNvPr id="3" name="Picture 2" descr="bk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40212" r="10200" b="18342"/>
          <a:stretch/>
        </p:blipFill>
        <p:spPr>
          <a:xfrm>
            <a:off x="1403046" y="2038049"/>
            <a:ext cx="6325811" cy="4017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8191" y="2600476"/>
            <a:ext cx="1807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Telescope</a:t>
            </a:r>
          </a:p>
          <a:p>
            <a:r>
              <a:rPr lang="en-US" dirty="0" smtClean="0"/>
              <a:t>Background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56667" y="3077474"/>
            <a:ext cx="938476" cy="670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56667" y="2600476"/>
            <a:ext cx="1869809" cy="476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2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Mission Architecture</a:t>
            </a:r>
            <a:br>
              <a:rPr lang="en-US" sz="2800" b="1" dirty="0" smtClean="0"/>
            </a:br>
            <a:r>
              <a:rPr lang="en-US" sz="1800" b="1" dirty="0" smtClean="0"/>
              <a:t>Concept 1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09600" y="1447800"/>
            <a:ext cx="7905751" cy="5105754"/>
            <a:chOff x="609600" y="1447800"/>
            <a:chExt cx="7905751" cy="5105754"/>
          </a:xfrm>
        </p:grpSpPr>
        <p:pic>
          <p:nvPicPr>
            <p:cNvPr id="4" name="Picture 3" descr="OST with no baffl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6" t="7431" r="8549"/>
            <a:stretch/>
          </p:blipFill>
          <p:spPr>
            <a:xfrm>
              <a:off x="609600" y="1447800"/>
              <a:ext cx="4974291" cy="4724221"/>
            </a:xfrm>
            <a:prstGeom prst="rect">
              <a:avLst/>
            </a:prstGeom>
          </p:spPr>
        </p:pic>
        <p:pic>
          <p:nvPicPr>
            <p:cNvPr id="5" name="Picture 17" descr="JWST Color Squar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" t="13168" r="3368" b="9426"/>
            <a:stretch/>
          </p:blipFill>
          <p:spPr bwMode="auto">
            <a:xfrm>
              <a:off x="4943065" y="3889208"/>
              <a:ext cx="3572286" cy="222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68515" y="1822824"/>
              <a:ext cx="1923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OST 9.1 m primary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1596" y="3453742"/>
              <a:ext cx="2050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JWST 6.7 m primary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310345" y="5790488"/>
              <a:ext cx="2970161" cy="76306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768493">
              <a:off x="6261076" y="6045782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19.8 m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254250" y="3762375"/>
              <a:ext cx="3206750" cy="219594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9232580">
              <a:off x="3683001" y="4540250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25.4 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710640">
              <a:off x="4239414" y="1810385"/>
              <a:ext cx="6552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16 m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5416550" y="4419600"/>
              <a:ext cx="603250" cy="9937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8043330">
              <a:off x="4895095" y="4546064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14.4 m</a:t>
              </a:r>
              <a:endParaRPr lang="en-US" dirty="0"/>
            </a:p>
          </p:txBody>
        </p:sp>
      </p:grpSp>
      <p:pic>
        <p:nvPicPr>
          <p:cNvPr id="15" name="Picture 14" descr="7332958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19" y="4572000"/>
            <a:ext cx="129412" cy="3179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1007" y="1944370"/>
            <a:ext cx="117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K Region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20762" y="2313702"/>
            <a:ext cx="810381" cy="903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57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Telescope and Instruments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198638" cy="3841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46"/>
          <a:stretch/>
        </p:blipFill>
        <p:spPr>
          <a:xfrm>
            <a:off x="4655838" y="3833699"/>
            <a:ext cx="4293811" cy="22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8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3154"/>
            <a:ext cx="8229600" cy="4519990"/>
          </a:xfrm>
        </p:spPr>
        <p:txBody>
          <a:bodyPr/>
          <a:lstStyle/>
          <a:p>
            <a:r>
              <a:rPr lang="en-US" sz="2400" dirty="0" smtClean="0"/>
              <a:t>Mid Infrared Imager, Spectrometer, and Coronagraph (MISC) </a:t>
            </a:r>
          </a:p>
          <a:p>
            <a:pPr lvl="1"/>
            <a:r>
              <a:rPr lang="en-US" sz="2000" dirty="0" smtClean="0"/>
              <a:t>6-38 µm, 4 K detectors</a:t>
            </a:r>
          </a:p>
          <a:p>
            <a:r>
              <a:rPr lang="en-US" sz="2400" dirty="0"/>
              <a:t>Far Infrared Imager and </a:t>
            </a:r>
            <a:r>
              <a:rPr lang="en-US" sz="2400" dirty="0" err="1"/>
              <a:t>Polarimeter</a:t>
            </a:r>
            <a:r>
              <a:rPr lang="en-US" sz="2400" dirty="0"/>
              <a:t> (FIP)</a:t>
            </a:r>
          </a:p>
          <a:p>
            <a:pPr lvl="1"/>
            <a:r>
              <a:rPr lang="en-US" sz="2000" dirty="0"/>
              <a:t>40</a:t>
            </a:r>
            <a:r>
              <a:rPr lang="en-US" sz="2000" dirty="0" smtClean="0"/>
              <a:t>-500 </a:t>
            </a:r>
            <a:r>
              <a:rPr lang="en-US" sz="2000" dirty="0"/>
              <a:t>µm, 50 </a:t>
            </a:r>
            <a:r>
              <a:rPr lang="en-US" sz="2000" dirty="0" err="1"/>
              <a:t>mK</a:t>
            </a:r>
            <a:r>
              <a:rPr lang="en-US" sz="2000" dirty="0"/>
              <a:t> Direct </a:t>
            </a:r>
            <a:r>
              <a:rPr lang="en-US" sz="2000" dirty="0" smtClean="0"/>
              <a:t>Detectors</a:t>
            </a:r>
          </a:p>
          <a:p>
            <a:r>
              <a:rPr lang="en-US" sz="2400" dirty="0"/>
              <a:t>Medium Resolution Survey Spectrometer (MRSS)</a:t>
            </a:r>
          </a:p>
          <a:p>
            <a:pPr lvl="1"/>
            <a:r>
              <a:rPr lang="en-US" sz="2000" dirty="0" smtClean="0"/>
              <a:t>30-800 </a:t>
            </a:r>
            <a:r>
              <a:rPr lang="en-US" sz="2000" dirty="0"/>
              <a:t>µm, 50 </a:t>
            </a:r>
            <a:r>
              <a:rPr lang="en-US" sz="2000" dirty="0" err="1"/>
              <a:t>mK</a:t>
            </a:r>
            <a:r>
              <a:rPr lang="en-US" sz="2000" dirty="0"/>
              <a:t> Direct </a:t>
            </a:r>
            <a:r>
              <a:rPr lang="en-US" sz="2000" dirty="0" smtClean="0"/>
              <a:t>Detectors</a:t>
            </a:r>
          </a:p>
          <a:p>
            <a:r>
              <a:rPr lang="en-US" sz="2400" dirty="0" smtClean="0"/>
              <a:t>High Resolution Spectrometer (HRS) </a:t>
            </a:r>
          </a:p>
          <a:p>
            <a:pPr lvl="1"/>
            <a:r>
              <a:rPr lang="en-US" sz="2000" dirty="0" smtClean="0"/>
              <a:t>25-160 µm, 50 </a:t>
            </a:r>
            <a:r>
              <a:rPr lang="en-US" sz="2000" dirty="0" err="1" smtClean="0"/>
              <a:t>mK</a:t>
            </a:r>
            <a:r>
              <a:rPr lang="en-US" sz="2000" dirty="0" smtClean="0"/>
              <a:t> Direct Detectors</a:t>
            </a:r>
          </a:p>
          <a:p>
            <a:r>
              <a:rPr lang="en-US" sz="2400" dirty="0" smtClean="0"/>
              <a:t>Heterodyne Instrument (HERO)</a:t>
            </a:r>
          </a:p>
          <a:p>
            <a:pPr lvl="1"/>
            <a:r>
              <a:rPr lang="en-US" sz="2000" dirty="0" smtClean="0"/>
              <a:t>63-600 µm (</a:t>
            </a:r>
            <a:r>
              <a:rPr lang="is-IS" sz="2000" dirty="0"/>
              <a:t>63, 112,122, 157, 205,250-270, 500-600)</a:t>
            </a:r>
            <a:r>
              <a:rPr lang="en-US" sz="2000" dirty="0" smtClean="0"/>
              <a:t>), 4 K, Heterodyne detectors with SIS mixers</a:t>
            </a:r>
            <a:endParaRPr lang="en-US" sz="2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Instrument Suite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2637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Mid IR Detectors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2020661"/>
          </a:xfrm>
        </p:spPr>
        <p:txBody>
          <a:bodyPr/>
          <a:lstStyle/>
          <a:p>
            <a:r>
              <a:rPr lang="en-US" sz="2000" dirty="0"/>
              <a:t>Characterization of the atmospheres of transiting </a:t>
            </a:r>
            <a:r>
              <a:rPr lang="en-US" sz="2000" dirty="0" err="1"/>
              <a:t>exoplanets</a:t>
            </a:r>
            <a:r>
              <a:rPr lang="en-US" sz="2000" dirty="0"/>
              <a:t> requires sensitive spectroscopy in the 6-30 micron </a:t>
            </a:r>
            <a:endParaRPr lang="en-US" sz="2000" dirty="0" smtClean="0"/>
          </a:p>
          <a:p>
            <a:r>
              <a:rPr lang="en-US" sz="2000" dirty="0" smtClean="0"/>
              <a:t>Direct </a:t>
            </a:r>
            <a:r>
              <a:rPr lang="en-US" sz="2000" dirty="0"/>
              <a:t>imaging and spectroscopy of </a:t>
            </a:r>
            <a:r>
              <a:rPr lang="en-US" sz="2000" dirty="0" err="1"/>
              <a:t>exoplanets</a:t>
            </a:r>
            <a:r>
              <a:rPr lang="en-US" sz="2000" dirty="0"/>
              <a:t> will have strict requirements on the detectors. High stability, high sensitivity (~ 10x better than JWST/MIRI) mid-IR detectors are needed for </a:t>
            </a:r>
            <a:r>
              <a:rPr lang="en-US" sz="2000" dirty="0" err="1"/>
              <a:t>exoplanet</a:t>
            </a:r>
            <a:r>
              <a:rPr lang="en-US" sz="2000" dirty="0"/>
              <a:t> spectroscopy.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4426857"/>
            <a:ext cx="741741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OST Needs: Mid-IR detectors with ~10x better sensitivity and stability </a:t>
            </a:r>
            <a:endParaRPr lang="en-US" dirty="0" smtClean="0"/>
          </a:p>
          <a:p>
            <a:r>
              <a:rPr lang="en-US" dirty="0" smtClean="0"/>
              <a:t>compared to </a:t>
            </a:r>
            <a:r>
              <a:rPr lang="en-US" dirty="0"/>
              <a:t>the JWST/MIRI </a:t>
            </a:r>
            <a:r>
              <a:rPr lang="en-US" dirty="0" smtClean="0"/>
              <a:t>detectors</a:t>
            </a:r>
          </a:p>
          <a:p>
            <a:r>
              <a:rPr lang="en-US" dirty="0" smtClean="0"/>
              <a:t>and</a:t>
            </a:r>
            <a:r>
              <a:rPr lang="en-US" dirty="0"/>
              <a:t>/or schemes to improve the instrument sensitivity with existing detectors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5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Direct Detectors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870857" y="3911269"/>
            <a:ext cx="770708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OST Needs:</a:t>
            </a:r>
            <a:endParaRPr lang="en-US" dirty="0"/>
          </a:p>
          <a:p>
            <a:pPr lvl="1"/>
            <a:r>
              <a:rPr lang="en-US" dirty="0"/>
              <a:t>10</a:t>
            </a:r>
            <a:r>
              <a:rPr lang="en-US" sz="2600" baseline="30000" dirty="0"/>
              <a:t>4</a:t>
            </a:r>
            <a:r>
              <a:rPr lang="en-US" dirty="0"/>
              <a:t> scalable to 10</a:t>
            </a:r>
            <a:r>
              <a:rPr lang="en-US" baseline="30000" dirty="0"/>
              <a:t>6</a:t>
            </a:r>
            <a:r>
              <a:rPr lang="en-US" dirty="0"/>
              <a:t> pixels with &lt;1x10</a:t>
            </a:r>
            <a:r>
              <a:rPr lang="en-US" baseline="30000" dirty="0"/>
              <a:t>-19</a:t>
            </a:r>
            <a:r>
              <a:rPr lang="en-US" dirty="0"/>
              <a:t> W/√Hz NEP (imaging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&lt;</a:t>
            </a:r>
            <a:r>
              <a:rPr lang="en-US" dirty="0"/>
              <a:t>3x10</a:t>
            </a:r>
            <a:r>
              <a:rPr lang="en-US" baseline="30000" dirty="0"/>
              <a:t>-20</a:t>
            </a:r>
            <a:r>
              <a:rPr lang="en-US" dirty="0"/>
              <a:t> W/√Hz NEP (spectroscopy) </a:t>
            </a:r>
            <a:r>
              <a:rPr lang="en-US" dirty="0" smtClean="0"/>
              <a:t>with </a:t>
            </a:r>
            <a:r>
              <a:rPr lang="en-US" dirty="0"/>
              <a:t>3x10</a:t>
            </a:r>
            <a:r>
              <a:rPr lang="en-US" baseline="30000" dirty="0"/>
              <a:t>-21</a:t>
            </a:r>
            <a:r>
              <a:rPr lang="en-US" dirty="0"/>
              <a:t> enabling background limited detection </a:t>
            </a:r>
            <a:endParaRPr lang="en-US" dirty="0" smtClean="0"/>
          </a:p>
          <a:p>
            <a:pPr lvl="1"/>
            <a:r>
              <a:rPr lang="en-US" dirty="0" smtClean="0"/>
              <a:t>Antenna </a:t>
            </a:r>
            <a:r>
              <a:rPr lang="en-US" dirty="0"/>
              <a:t>vs. absorber coupling</a:t>
            </a:r>
          </a:p>
          <a:p>
            <a:pPr lvl="2"/>
            <a:r>
              <a:rPr lang="en-US" dirty="0"/>
              <a:t>Low heat capacity/high isolation</a:t>
            </a:r>
          </a:p>
          <a:p>
            <a:pPr lvl="1"/>
            <a:r>
              <a:rPr lang="en-US" dirty="0"/>
              <a:t>Reaching enabling numbers decreases the observing time by factor of ~100 and increases areal coverage by 10-100 times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9905" y="1492705"/>
            <a:ext cx="78280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SOA:</a:t>
            </a:r>
            <a:endParaRPr lang="en-US" dirty="0"/>
          </a:p>
          <a:p>
            <a:pPr lvl="1"/>
            <a:r>
              <a:rPr lang="en-US" dirty="0"/>
              <a:t>325 bolometers with 4x10</a:t>
            </a:r>
            <a:r>
              <a:rPr lang="en-US" baseline="30000" dirty="0"/>
              <a:t>-17</a:t>
            </a:r>
            <a:r>
              <a:rPr lang="en-US" dirty="0"/>
              <a:t> W/√Hz NEP (TRL9 Herschel/SPIRE)</a:t>
            </a:r>
          </a:p>
          <a:p>
            <a:pPr lvl="1"/>
            <a:r>
              <a:rPr lang="en-US" dirty="0"/>
              <a:t>5120 pixels with low x10</a:t>
            </a:r>
            <a:r>
              <a:rPr lang="en-US" baseline="30000" dirty="0"/>
              <a:t>-16</a:t>
            </a:r>
            <a:r>
              <a:rPr lang="en-US" dirty="0"/>
              <a:t> W/√Hz NEP (TRL 5 SCUBA 2)</a:t>
            </a:r>
          </a:p>
          <a:p>
            <a:pPr lvl="1"/>
            <a:r>
              <a:rPr lang="en-US" dirty="0"/>
              <a:t>Sensitive (NEP low 10-19 W/√Hz), fast detectors (TES bolometers, and MKIDs in kilo pixel arrays) are at TRL 3.</a:t>
            </a:r>
          </a:p>
        </p:txBody>
      </p:sp>
    </p:spTree>
    <p:extLst>
      <p:ext uri="{BB962C8B-B14F-4D97-AF65-F5344CB8AC3E}">
        <p14:creationId xmlns:p14="http://schemas.microsoft.com/office/powerpoint/2010/main" val="2333996707"/>
      </p:ext>
    </p:extLst>
  </p:cSld>
  <p:clrMapOvr>
    <a:masterClrMapping/>
  </p:clrMapOvr>
</p:sld>
</file>

<file path=ppt/theme/theme1.xml><?xml version="1.0" encoding="utf-8"?>
<a:theme xmlns:a="http://schemas.openxmlformats.org/drawingml/2006/main" name="OST_Concept2_Strehl_rev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Technologies for Concept 1.pptx</Template>
  <TotalTime>174</TotalTime>
  <Words>1297</Words>
  <Application>Microsoft Macintosh PowerPoint</Application>
  <PresentationFormat>On-screen Show (4:3)</PresentationFormat>
  <Paragraphs>132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OST_Concept2_Strehl_rev4</vt:lpstr>
      <vt:lpstr>Mid and Far-IR Detectors for the Origins Space Telescope</vt:lpstr>
      <vt:lpstr>PowerPoint Presentation</vt:lpstr>
      <vt:lpstr>Why 4 K?</vt:lpstr>
      <vt:lpstr>Temperature Limits JWST in the Mid-IR</vt:lpstr>
      <vt:lpstr>Mission Architecture Concept 1</vt:lpstr>
      <vt:lpstr>Telescope and Instruments</vt:lpstr>
      <vt:lpstr>PowerPoint Presentation</vt:lpstr>
      <vt:lpstr>Mid IR Detectors</vt:lpstr>
      <vt:lpstr>Direct Detectors</vt:lpstr>
      <vt:lpstr>PowerPoint Presentation</vt:lpstr>
      <vt:lpstr>Direct Detectors(2/3): Kinetic Inductance Devices (KIDs)</vt:lpstr>
      <vt:lpstr>Direct Detectors (3/3): Quantum Capacitance Detector (QCD)</vt:lpstr>
      <vt:lpstr>Direct Detector Multiplexing at Low T</vt:lpstr>
      <vt:lpstr>PowerPoint Presentation</vt:lpstr>
      <vt:lpstr>Heterodyne Detectors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  </dc:creator>
  <cp:lastModifiedBy>   </cp:lastModifiedBy>
  <cp:revision>43</cp:revision>
  <dcterms:created xsi:type="dcterms:W3CDTF">2017-09-28T16:27:57Z</dcterms:created>
  <dcterms:modified xsi:type="dcterms:W3CDTF">2017-09-29T02:18:37Z</dcterms:modified>
</cp:coreProperties>
</file>