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80" r:id="rId2"/>
    <p:sldId id="262" r:id="rId3"/>
    <p:sldId id="263" r:id="rId4"/>
    <p:sldId id="261" r:id="rId5"/>
    <p:sldId id="260" r:id="rId6"/>
    <p:sldId id="303" r:id="rId7"/>
    <p:sldId id="317" r:id="rId8"/>
    <p:sldId id="292" r:id="rId9"/>
    <p:sldId id="304" r:id="rId10"/>
    <p:sldId id="273" r:id="rId11"/>
    <p:sldId id="281" r:id="rId12"/>
    <p:sldId id="265" r:id="rId13"/>
    <p:sldId id="266" r:id="rId14"/>
    <p:sldId id="264" r:id="rId15"/>
    <p:sldId id="282" r:id="rId16"/>
    <p:sldId id="274" r:id="rId17"/>
    <p:sldId id="272" r:id="rId18"/>
    <p:sldId id="271" r:id="rId19"/>
    <p:sldId id="291" r:id="rId20"/>
    <p:sldId id="283" r:id="rId21"/>
    <p:sldId id="284" r:id="rId22"/>
    <p:sldId id="285" r:id="rId23"/>
    <p:sldId id="286" r:id="rId24"/>
    <p:sldId id="287" r:id="rId25"/>
    <p:sldId id="275" r:id="rId26"/>
    <p:sldId id="288" r:id="rId27"/>
    <p:sldId id="290" r:id="rId28"/>
    <p:sldId id="276" r:id="rId29"/>
    <p:sldId id="278" r:id="rId30"/>
    <p:sldId id="321" r:id="rId31"/>
    <p:sldId id="277" r:id="rId32"/>
    <p:sldId id="267" r:id="rId33"/>
    <p:sldId id="268" r:id="rId34"/>
    <p:sldId id="269" r:id="rId35"/>
    <p:sldId id="270" r:id="rId36"/>
    <p:sldId id="296" r:id="rId37"/>
    <p:sldId id="323" r:id="rId38"/>
    <p:sldId id="324" r:id="rId39"/>
    <p:sldId id="297" r:id="rId40"/>
    <p:sldId id="293" r:id="rId41"/>
    <p:sldId id="259" r:id="rId42"/>
    <p:sldId id="298" r:id="rId43"/>
    <p:sldId id="294" r:id="rId44"/>
    <p:sldId id="257" r:id="rId45"/>
    <p:sldId id="258" r:id="rId46"/>
    <p:sldId id="302" r:id="rId47"/>
    <p:sldId id="325" r:id="rId48"/>
    <p:sldId id="319" r:id="rId49"/>
    <p:sldId id="310" r:id="rId50"/>
    <p:sldId id="307" r:id="rId51"/>
    <p:sldId id="308" r:id="rId52"/>
    <p:sldId id="315" r:id="rId53"/>
    <p:sldId id="316" r:id="rId54"/>
    <p:sldId id="311" r:id="rId55"/>
    <p:sldId id="314" r:id="rId56"/>
    <p:sldId id="320" r:id="rId57"/>
    <p:sldId id="300" r:id="rId58"/>
    <p:sldId id="312" r:id="rId5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FF00"/>
    <a:srgbClr val="0000FF"/>
    <a:srgbClr val="007FFF"/>
    <a:srgbClr val="00FFFF"/>
    <a:srgbClr val="00FF7F"/>
    <a:srgbClr val="7FFF00"/>
    <a:srgbClr val="FFFF00"/>
    <a:srgbClr val="FF7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5"/>
    <p:restoredTop sz="91079"/>
  </p:normalViewPr>
  <p:slideViewPr>
    <p:cSldViewPr snapToGrid="0" snapToObjects="1" showGuides="1">
      <p:cViewPr>
        <p:scale>
          <a:sx n="128" d="100"/>
          <a:sy n="128" d="100"/>
        </p:scale>
        <p:origin x="264" y="6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811FF-8D8E-FC47-9D15-F361DE018005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93408-B994-764C-BE1E-22DBBB738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4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93408-B994-764C-BE1E-22DBBB7384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48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93408-B994-764C-BE1E-22DBBB7384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93408-B994-764C-BE1E-22DBBB7384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37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93408-B994-764C-BE1E-22DBBB73840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51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93408-B994-764C-BE1E-22DBBB73840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92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0A4E0-4DBF-A74B-9651-AD799CA38A56}" type="slidenum">
              <a:rPr lang="en-US"/>
              <a:pPr/>
              <a:t>52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8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0A4E0-4DBF-A74B-9651-AD799CA38A56}" type="slidenum">
              <a:rPr lang="en-US"/>
              <a:pPr/>
              <a:t>53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24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93408-B994-764C-BE1E-22DBBB73840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3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62E1-F6AB-0C4F-A02D-EB3931F4370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C69C-4827-E441-AFE4-634EC2319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41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62E1-F6AB-0C4F-A02D-EB3931F4370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C69C-4827-E441-AFE4-634EC2319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8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62E1-F6AB-0C4F-A02D-EB3931F4370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C69C-4827-E441-AFE4-634EC2319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0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62E1-F6AB-0C4F-A02D-EB3931F4370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C69C-4827-E441-AFE4-634EC2319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4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62E1-F6AB-0C4F-A02D-EB3931F4370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C69C-4827-E441-AFE4-634EC2319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6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6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62E1-F6AB-0C4F-A02D-EB3931F4370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C69C-4827-E441-AFE4-634EC2319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1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62E1-F6AB-0C4F-A02D-EB3931F4370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C69C-4827-E441-AFE4-634EC2319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1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62E1-F6AB-0C4F-A02D-EB3931F4370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C69C-4827-E441-AFE4-634EC2319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06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62E1-F6AB-0C4F-A02D-EB3931F4370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C69C-4827-E441-AFE4-634EC2319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36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62E1-F6AB-0C4F-A02D-EB3931F4370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C69C-4827-E441-AFE4-634EC2319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62E1-F6AB-0C4F-A02D-EB3931F4370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C69C-4827-E441-AFE4-634EC2319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662E1-F6AB-0C4F-A02D-EB3931F4370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2C69C-4827-E441-AFE4-634EC2319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6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16.emf"/><Relationship Id="rId5" Type="http://schemas.openxmlformats.org/officeDocument/2006/relationships/image" Target="../media/image8.jpg"/><Relationship Id="rId6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Word_97_-_2004_Document2.doc"/><Relationship Id="rId5" Type="http://schemas.openxmlformats.org/officeDocument/2006/relationships/image" Target="../media/image16.emf"/><Relationship Id="rId6" Type="http://schemas.openxmlformats.org/officeDocument/2006/relationships/image" Target="../media/image8.jpg"/><Relationship Id="rId7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2.png"/><Relationship Id="rId6" Type="http://schemas.openxmlformats.org/officeDocument/2006/relationships/image" Target="../media/image7.png"/><Relationship Id="rId7" Type="http://schemas.openxmlformats.org/officeDocument/2006/relationships/image" Target="../media/image31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JWST Persistence:</a:t>
            </a:r>
            <a:br>
              <a:rPr lang="en-US" dirty="0" smtClean="0"/>
            </a:br>
            <a:r>
              <a:rPr lang="en-US" sz="3600" dirty="0" smtClean="0"/>
              <a:t>Modeling, Characterization, &amp; Correction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21050"/>
            <a:ext cx="6400800" cy="13144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Michael Regan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&amp;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Eddie Bergeron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The Model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2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37296" y="1962272"/>
            <a:ext cx="2937462" cy="125150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 descr="Large confetti"/>
          <p:cNvSpPr>
            <a:spLocks noChangeArrowheads="1"/>
          </p:cNvSpPr>
          <p:nvPr/>
        </p:nvSpPr>
        <p:spPr bwMode="auto">
          <a:xfrm>
            <a:off x="2737296" y="3213777"/>
            <a:ext cx="2937462" cy="2202307"/>
          </a:xfrm>
          <a:prstGeom prst="rect">
            <a:avLst/>
          </a:prstGeom>
          <a:pattFill prst="lgConfetti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37296" y="2588024"/>
            <a:ext cx="2937462" cy="2913618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4" descr="Dashed horizontal"/>
          <p:cNvSpPr>
            <a:spLocks noChangeArrowheads="1"/>
          </p:cNvSpPr>
          <p:nvPr/>
        </p:nvSpPr>
        <p:spPr bwMode="auto">
          <a:xfrm>
            <a:off x="2737296" y="2"/>
            <a:ext cx="2951855" cy="1962270"/>
          </a:xfrm>
          <a:prstGeom prst="rect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737297" y="8"/>
            <a:ext cx="2951855" cy="2573019"/>
          </a:xfrm>
          <a:prstGeom prst="rect">
            <a:avLst/>
          </a:prstGeom>
          <a:solidFill>
            <a:srgbClr val="339966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4237566" y="2979562"/>
            <a:ext cx="152400" cy="12192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4000" y="4318000"/>
            <a:ext cx="250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Extension of Smith 2008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751689" y="2573027"/>
            <a:ext cx="2937462" cy="2913618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1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37296" y="1962272"/>
            <a:ext cx="2937462" cy="125150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 descr="Large confetti"/>
          <p:cNvSpPr>
            <a:spLocks noChangeArrowheads="1"/>
          </p:cNvSpPr>
          <p:nvPr/>
        </p:nvSpPr>
        <p:spPr bwMode="auto">
          <a:xfrm>
            <a:off x="2737296" y="2979562"/>
            <a:ext cx="2937462" cy="2202307"/>
          </a:xfrm>
          <a:prstGeom prst="rect">
            <a:avLst/>
          </a:prstGeom>
          <a:pattFill prst="lgConfetti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22903" y="2573027"/>
            <a:ext cx="2937462" cy="2913618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4" descr="Dashed horizontal"/>
          <p:cNvSpPr>
            <a:spLocks noChangeArrowheads="1"/>
          </p:cNvSpPr>
          <p:nvPr/>
        </p:nvSpPr>
        <p:spPr bwMode="auto">
          <a:xfrm>
            <a:off x="2722903" y="8"/>
            <a:ext cx="2951855" cy="2178164"/>
          </a:xfrm>
          <a:prstGeom prst="rect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737297" y="8"/>
            <a:ext cx="2951855" cy="2573019"/>
          </a:xfrm>
          <a:prstGeom prst="rect">
            <a:avLst/>
          </a:prstGeom>
          <a:solidFill>
            <a:srgbClr val="339966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4237566" y="2979561"/>
            <a:ext cx="152400" cy="133113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4000" y="4318000"/>
            <a:ext cx="250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Extension of Smith 2008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3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737296" y="1962272"/>
            <a:ext cx="2937462" cy="125150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 descr="Large confetti"/>
          <p:cNvSpPr>
            <a:spLocks noChangeArrowheads="1"/>
          </p:cNvSpPr>
          <p:nvPr/>
        </p:nvSpPr>
        <p:spPr bwMode="auto">
          <a:xfrm>
            <a:off x="2737296" y="2979562"/>
            <a:ext cx="2937462" cy="2202307"/>
          </a:xfrm>
          <a:prstGeom prst="rect">
            <a:avLst/>
          </a:prstGeom>
          <a:pattFill prst="lgConfetti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4" descr="Dashed horizontal"/>
          <p:cNvSpPr>
            <a:spLocks noChangeArrowheads="1"/>
          </p:cNvSpPr>
          <p:nvPr/>
        </p:nvSpPr>
        <p:spPr bwMode="auto">
          <a:xfrm>
            <a:off x="2722903" y="8"/>
            <a:ext cx="2951855" cy="2178164"/>
          </a:xfrm>
          <a:prstGeom prst="rect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737297" y="8"/>
            <a:ext cx="2951855" cy="2573019"/>
          </a:xfrm>
          <a:prstGeom prst="rect">
            <a:avLst/>
          </a:prstGeom>
          <a:solidFill>
            <a:srgbClr val="339966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37296" y="2571750"/>
            <a:ext cx="2937462" cy="2913618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4237566" y="2979562"/>
            <a:ext cx="152400" cy="12192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4239260" y="2974815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latin typeface="Times New Roman" charset="0"/>
              </a:rPr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4000" y="4318000"/>
            <a:ext cx="250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Extension of Smith 2008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737296" y="1962272"/>
            <a:ext cx="2937462" cy="125150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 descr="Large confetti"/>
          <p:cNvSpPr>
            <a:spLocks noChangeArrowheads="1"/>
          </p:cNvSpPr>
          <p:nvPr/>
        </p:nvSpPr>
        <p:spPr bwMode="auto">
          <a:xfrm>
            <a:off x="2737296" y="3213777"/>
            <a:ext cx="2937462" cy="2202307"/>
          </a:xfrm>
          <a:prstGeom prst="rect">
            <a:avLst/>
          </a:prstGeom>
          <a:pattFill prst="lgConfetti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37296" y="2571750"/>
            <a:ext cx="2937462" cy="2913618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4" descr="Dashed horizontal"/>
          <p:cNvSpPr>
            <a:spLocks noChangeArrowheads="1"/>
          </p:cNvSpPr>
          <p:nvPr/>
        </p:nvSpPr>
        <p:spPr bwMode="auto">
          <a:xfrm>
            <a:off x="2737296" y="2"/>
            <a:ext cx="2951855" cy="1962270"/>
          </a:xfrm>
          <a:prstGeom prst="rect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737297" y="8"/>
            <a:ext cx="2951855" cy="2573019"/>
          </a:xfrm>
          <a:prstGeom prst="rect">
            <a:avLst/>
          </a:prstGeom>
          <a:solidFill>
            <a:srgbClr val="339966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4237566" y="2979562"/>
            <a:ext cx="152400" cy="12192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4239260" y="2974815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latin typeface="Times New Roman" charset="0"/>
              </a:rPr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2626" y="4314930"/>
            <a:ext cx="250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Extension of Smith 2008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5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37296" y="1962272"/>
            <a:ext cx="2937462" cy="125150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 descr="Large confetti"/>
          <p:cNvSpPr>
            <a:spLocks noChangeArrowheads="1"/>
          </p:cNvSpPr>
          <p:nvPr/>
        </p:nvSpPr>
        <p:spPr bwMode="auto">
          <a:xfrm>
            <a:off x="2737296" y="3213777"/>
            <a:ext cx="2937462" cy="2202307"/>
          </a:xfrm>
          <a:prstGeom prst="rect">
            <a:avLst/>
          </a:prstGeom>
          <a:pattFill prst="lgConfetti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37296" y="2571750"/>
            <a:ext cx="2937462" cy="2913618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4" descr="Dashed horizontal"/>
          <p:cNvSpPr>
            <a:spLocks noChangeArrowheads="1"/>
          </p:cNvSpPr>
          <p:nvPr/>
        </p:nvSpPr>
        <p:spPr bwMode="auto">
          <a:xfrm>
            <a:off x="2737296" y="2"/>
            <a:ext cx="2951855" cy="1962270"/>
          </a:xfrm>
          <a:prstGeom prst="rect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737297" y="8"/>
            <a:ext cx="2951855" cy="2573019"/>
          </a:xfrm>
          <a:prstGeom prst="rect">
            <a:avLst/>
          </a:prstGeom>
          <a:solidFill>
            <a:srgbClr val="339966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4237566" y="2979562"/>
            <a:ext cx="152400" cy="12192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4000" y="4318000"/>
            <a:ext cx="250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Extension of Smith 2008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/>
              <a:t>Testing the predictions of the model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0445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std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4714875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750" y="279400"/>
            <a:ext cx="2051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Traps</a:t>
            </a:r>
          </a:p>
          <a:p>
            <a:r>
              <a:rPr lang="en-US" sz="3600" dirty="0">
                <a:solidFill>
                  <a:schemeClr val="bg1"/>
                </a:solidFill>
              </a:rPr>
              <a:t>d</a:t>
            </a:r>
            <a:r>
              <a:rPr lang="en-US" sz="3600" dirty="0" smtClean="0">
                <a:solidFill>
                  <a:schemeClr val="bg1"/>
                </a:solidFill>
              </a:rPr>
              <a:t>ecay during dark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6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a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4714875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750" y="279400"/>
            <a:ext cx="2051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Traps captured during soak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2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598613"/>
            <a:ext cx="7772400" cy="1101725"/>
          </a:xfrm>
        </p:spPr>
        <p:txBody>
          <a:bodyPr>
            <a:noAutofit/>
          </a:bodyPr>
          <a:lstStyle/>
          <a:p>
            <a:r>
              <a:rPr lang="en-US" sz="6600" dirty="0" smtClean="0"/>
              <a:t>Persistence decay is unaffected by resets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92693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uscher,_Bern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41993"/>
            <a:ext cx="457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persist_1000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"/>
            <a:ext cx="9144000" cy="4529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89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1000</a:t>
            </a:r>
            <a:endParaRPr 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dirty="0" smtClean="0"/>
              <a:t>000</a:t>
            </a:r>
            <a:endParaRPr lang="en-US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65913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3000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86106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  <a:r>
              <a:rPr lang="en-US" sz="900" smtClean="0"/>
              <a:t>000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3665469" y="4790480"/>
            <a:ext cx="323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since stimulus image (secs)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4398" y="132695"/>
            <a:ext cx="2500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Resets do not help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8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persist_1000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67"/>
            <a:ext cx="9144000" cy="4529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89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1000</a:t>
            </a:r>
            <a:endParaRPr 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dirty="0" smtClean="0"/>
              <a:t>000</a:t>
            </a:r>
            <a:endParaRPr lang="en-US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65913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3000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86106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  <a:r>
              <a:rPr lang="en-US" sz="900" smtClean="0"/>
              <a:t>000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3665469" y="4790480"/>
            <a:ext cx="323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since stimulus image (secs)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4398" y="132695"/>
            <a:ext cx="2500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Resets do not help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persist_1000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67"/>
            <a:ext cx="9144000" cy="4529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89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1000</a:t>
            </a:r>
            <a:endParaRPr 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dirty="0" smtClean="0"/>
              <a:t>000</a:t>
            </a:r>
            <a:endParaRPr lang="en-US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65913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3000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86106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  <a:r>
              <a:rPr lang="en-US" sz="900" smtClean="0"/>
              <a:t>000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3665469" y="4790480"/>
            <a:ext cx="323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since stimulus image (secs)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4398" y="132695"/>
            <a:ext cx="2500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Resets do not help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persist_1000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67"/>
            <a:ext cx="9144000" cy="4529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89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1000</a:t>
            </a:r>
            <a:endParaRPr 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dirty="0" smtClean="0"/>
              <a:t>000</a:t>
            </a:r>
            <a:endParaRPr lang="en-US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65913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3000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86106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  <a:r>
              <a:rPr lang="en-US" sz="900" smtClean="0"/>
              <a:t>000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3665469" y="4790480"/>
            <a:ext cx="323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since stimulus image (secs)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4398" y="132695"/>
            <a:ext cx="2500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Resets do not help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5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persist_1000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67"/>
            <a:ext cx="9144000" cy="4529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89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1000</a:t>
            </a:r>
            <a:endParaRPr 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  <a:r>
              <a:rPr lang="en-US" sz="900" dirty="0" smtClean="0"/>
              <a:t>000</a:t>
            </a:r>
            <a:endParaRPr lang="en-US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65913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3000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8610600" y="4705350"/>
            <a:ext cx="415498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  <a:r>
              <a:rPr lang="en-US" sz="900" smtClean="0"/>
              <a:t>000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3665469" y="4790480"/>
            <a:ext cx="323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since stimulus image (secs)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4398" y="132695"/>
            <a:ext cx="2500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Resets do not help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906587"/>
            <a:ext cx="7772400" cy="1101725"/>
          </a:xfrm>
        </p:spPr>
        <p:txBody>
          <a:bodyPr>
            <a:noAutofit/>
          </a:bodyPr>
          <a:lstStyle/>
          <a:p>
            <a:r>
              <a:rPr lang="en-US" sz="6600" dirty="0" smtClean="0"/>
              <a:t>Soak time affects </a:t>
            </a:r>
            <a:r>
              <a:rPr lang="en-US" sz="6600" dirty="0" err="1" smtClean="0"/>
              <a:t>persisence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24770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tracounts_0_4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301"/>
            <a:ext cx="8087360" cy="49850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87400" y="2753667"/>
            <a:ext cx="3298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CR in 1</a:t>
            </a:r>
            <a:r>
              <a:rPr lang="en-US" sz="2400" baseline="30000" dirty="0" smtClean="0">
                <a:solidFill>
                  <a:srgbClr val="0000FF"/>
                </a:solidFill>
              </a:rPr>
              <a:t>st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10</a:t>
            </a:r>
            <a:r>
              <a:rPr lang="en-US" sz="2400" baseline="30000" dirty="0">
                <a:solidFill>
                  <a:srgbClr val="0000FF"/>
                </a:solidFill>
              </a:rPr>
              <a:t>th</a:t>
            </a:r>
            <a:r>
              <a:rPr lang="en-US" sz="2400" dirty="0">
                <a:solidFill>
                  <a:srgbClr val="0000FF"/>
                </a:solidFill>
              </a:rPr>
              <a:t> of exposure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4200" y="3353832"/>
            <a:ext cx="3435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CR in last </a:t>
            </a:r>
            <a:r>
              <a:rPr lang="en-US" sz="2400" dirty="0">
                <a:solidFill>
                  <a:srgbClr val="FF0000"/>
                </a:solidFill>
              </a:rPr>
              <a:t>10</a:t>
            </a:r>
            <a:r>
              <a:rPr lang="en-US" sz="2400" baseline="30000" dirty="0">
                <a:solidFill>
                  <a:srgbClr val="FF0000"/>
                </a:solidFill>
              </a:rPr>
              <a:t>th</a:t>
            </a:r>
            <a:r>
              <a:rPr lang="en-US" sz="2400" dirty="0">
                <a:solidFill>
                  <a:srgbClr val="FF0000"/>
                </a:solidFill>
              </a:rPr>
              <a:t> of exposure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505200" y="3556000"/>
            <a:ext cx="800100" cy="12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476500" y="3215332"/>
            <a:ext cx="330200" cy="23906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16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/>
              <a:t>Mitigating and Correcting Persistence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4757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/>
              <a:t>The best correction is the one you don’t have to make.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7568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Better Detectors (less traps)</a:t>
            </a:r>
            <a:endParaRPr lang="en-US" dirty="0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844449"/>
              </p:ext>
            </p:extLst>
          </p:nvPr>
        </p:nvGraphicFramePr>
        <p:xfrm>
          <a:off x="114300" y="2222500"/>
          <a:ext cx="2900258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Document" r:id="rId3" imgW="4197096" imgH="4227576" progId="Word.Document.8">
                  <p:embed/>
                </p:oleObj>
              </mc:Choice>
              <mc:Fallback>
                <p:oleObj name="Document" r:id="rId3" imgW="4197096" imgH="422757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2222500"/>
                        <a:ext cx="2900258" cy="292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1stdar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63" y="2218778"/>
            <a:ext cx="2725738" cy="2973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57113"/>
            <a:ext cx="2935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Early Engineering Part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4363" y="1757113"/>
            <a:ext cx="2628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Rejected Flight Part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9242" y="4445000"/>
            <a:ext cx="276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Peak is 1/6 of EE part peak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906" y="1757113"/>
            <a:ext cx="2395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Almost Flight Part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6" t="11" r="34694" b="11"/>
          <a:stretch/>
        </p:blipFill>
        <p:spPr>
          <a:xfrm>
            <a:off x="5880102" y="2218778"/>
            <a:ext cx="2766106" cy="286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0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piter.jp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841" y="9"/>
            <a:ext cx="5282565" cy="52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4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Better Detectors (less traps)</a:t>
            </a:r>
            <a:endParaRPr lang="en-US" dirty="0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522926"/>
              </p:ext>
            </p:extLst>
          </p:nvPr>
        </p:nvGraphicFramePr>
        <p:xfrm>
          <a:off x="114300" y="2222500"/>
          <a:ext cx="2900258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Document" r:id="rId4" imgW="4197096" imgH="4227576" progId="Word.Document.8">
                  <p:embed/>
                </p:oleObj>
              </mc:Choice>
              <mc:Fallback>
                <p:oleObj name="Document" r:id="rId4" imgW="4197096" imgH="422757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2222500"/>
                        <a:ext cx="2900258" cy="292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1stdar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63" y="2218778"/>
            <a:ext cx="2725738" cy="2973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57113"/>
            <a:ext cx="2935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Early Engineering Part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4363" y="1757113"/>
            <a:ext cx="2628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Rejected Flight Part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9242" y="4445000"/>
            <a:ext cx="276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Peak is 1/6 of EE part peak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906" y="1757113"/>
            <a:ext cx="2395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Almost Flight Part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5" r="35004"/>
          <a:stretch/>
        </p:blipFill>
        <p:spPr>
          <a:xfrm>
            <a:off x="5943600" y="2218778"/>
            <a:ext cx="2743200" cy="28548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58885" y="4445000"/>
            <a:ext cx="2541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Peak 1/6 of Rejected Part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/>
              <a:t>Short integrations are better than long ones.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75613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mpfi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0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mpfill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4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mpfills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906587"/>
            <a:ext cx="7772400" cy="1101725"/>
          </a:xfrm>
        </p:spPr>
        <p:txBody>
          <a:bodyPr>
            <a:noAutofit/>
          </a:bodyPr>
          <a:lstStyle/>
          <a:p>
            <a:r>
              <a:rPr lang="en-US" sz="6600" dirty="0" smtClean="0"/>
              <a:t>What parameters does the model need?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17999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r="27995"/>
          <a:stretch/>
        </p:blipFill>
        <p:spPr>
          <a:xfrm>
            <a:off x="1778000" y="673100"/>
            <a:ext cx="402336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1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673100"/>
            <a:ext cx="5588000" cy="37973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4495800" y="1612900"/>
            <a:ext cx="1600200" cy="762000"/>
          </a:xfrm>
          <a:prstGeom prst="straightConnector1">
            <a:avLst/>
          </a:prstGeom>
          <a:ln w="698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6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906587"/>
            <a:ext cx="7772400" cy="1101725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For every trap:</a:t>
            </a:r>
            <a:br>
              <a:rPr lang="en-US" sz="6600" dirty="0" smtClean="0">
                <a:solidFill>
                  <a:schemeClr val="bg1"/>
                </a:solidFill>
              </a:rPr>
            </a:br>
            <a:r>
              <a:rPr lang="en-US" sz="6600" dirty="0" smtClean="0">
                <a:solidFill>
                  <a:schemeClr val="bg1"/>
                </a:solidFill>
              </a:rPr>
              <a:t>capture rate</a:t>
            </a:r>
            <a:br>
              <a:rPr lang="en-US" sz="6600" dirty="0" smtClean="0">
                <a:solidFill>
                  <a:schemeClr val="bg1"/>
                </a:solidFill>
              </a:rPr>
            </a:br>
            <a:r>
              <a:rPr lang="en-US" sz="6600" dirty="0" smtClean="0">
                <a:solidFill>
                  <a:schemeClr val="bg1"/>
                </a:solidFill>
              </a:rPr>
              <a:t>decay </a:t>
            </a:r>
            <a:r>
              <a:rPr lang="en-US" sz="6600" dirty="0" smtClean="0"/>
              <a:t>rate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8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00" y="0"/>
            <a:ext cx="5321300" cy="520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600" y="863600"/>
            <a:ext cx="33401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JWST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MIRI Medium Resolution Spectrograph (MRS)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13-minute exposure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4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37296" y="1962272"/>
            <a:ext cx="2937462" cy="125150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 descr="Large confetti"/>
          <p:cNvSpPr>
            <a:spLocks noChangeArrowheads="1"/>
          </p:cNvSpPr>
          <p:nvPr/>
        </p:nvSpPr>
        <p:spPr bwMode="auto">
          <a:xfrm>
            <a:off x="2737296" y="3213777"/>
            <a:ext cx="2937462" cy="2202307"/>
          </a:xfrm>
          <a:prstGeom prst="rect">
            <a:avLst/>
          </a:prstGeom>
          <a:pattFill prst="lgConfetti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37296" y="2571750"/>
            <a:ext cx="2937462" cy="2913618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4" descr="Dashed horizontal"/>
          <p:cNvSpPr>
            <a:spLocks noChangeArrowheads="1"/>
          </p:cNvSpPr>
          <p:nvPr/>
        </p:nvSpPr>
        <p:spPr bwMode="auto">
          <a:xfrm>
            <a:off x="2737296" y="2"/>
            <a:ext cx="2951855" cy="1962270"/>
          </a:xfrm>
          <a:prstGeom prst="rect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737297" y="8"/>
            <a:ext cx="2951855" cy="2573019"/>
          </a:xfrm>
          <a:prstGeom prst="rect">
            <a:avLst/>
          </a:prstGeom>
          <a:solidFill>
            <a:srgbClr val="339966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4313766" y="2772836"/>
            <a:ext cx="152400" cy="1219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5037666" y="2757312"/>
            <a:ext cx="152400" cy="12192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3653366" y="3067869"/>
            <a:ext cx="152400" cy="121920"/>
          </a:xfrm>
          <a:prstGeom prst="ellipse">
            <a:avLst/>
          </a:prstGeom>
          <a:solidFill>
            <a:srgbClr val="7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5342466" y="2969402"/>
            <a:ext cx="152400" cy="121920"/>
          </a:xfrm>
          <a:prstGeom prst="ellipse">
            <a:avLst/>
          </a:prstGeom>
          <a:solidFill>
            <a:srgbClr val="007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3405716" y="2662204"/>
            <a:ext cx="152400" cy="121920"/>
          </a:xfrm>
          <a:prstGeom prst="ellipse">
            <a:avLst/>
          </a:prstGeom>
          <a:solidFill>
            <a:srgbClr val="00FF7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572000" y="3003834"/>
            <a:ext cx="152400" cy="121920"/>
          </a:xfrm>
          <a:prstGeom prst="ellipse">
            <a:avLst/>
          </a:prstGeom>
          <a:solidFill>
            <a:srgbClr val="FF7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3056466" y="2979562"/>
            <a:ext cx="152400" cy="12192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3907366" y="2908442"/>
            <a:ext cx="152400" cy="12192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2853713" y="2772836"/>
            <a:ext cx="152400" cy="1219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74758" y="763885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But there are an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 large number</a:t>
            </a:r>
          </a:p>
          <a:p>
            <a:r>
              <a:rPr lang="en-US" sz="3600" dirty="0">
                <a:solidFill>
                  <a:schemeClr val="bg1"/>
                </a:solidFill>
              </a:rPr>
              <a:t>o</a:t>
            </a:r>
            <a:r>
              <a:rPr lang="en-US" sz="3600" dirty="0" smtClean="0">
                <a:solidFill>
                  <a:schemeClr val="bg1"/>
                </a:solidFill>
              </a:rPr>
              <a:t>f traps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8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nste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31" y="1441362"/>
            <a:ext cx="2683114" cy="1509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193" y="332256"/>
            <a:ext cx="61138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“Everything should be made as simple as possible, but not simpler.” Albert Einstein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6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Large confetti"/>
          <p:cNvSpPr>
            <a:spLocks noChangeArrowheads="1"/>
          </p:cNvSpPr>
          <p:nvPr/>
        </p:nvSpPr>
        <p:spPr bwMode="auto">
          <a:xfrm>
            <a:off x="2737296" y="3213777"/>
            <a:ext cx="2937462" cy="2202307"/>
          </a:xfrm>
          <a:prstGeom prst="rect">
            <a:avLst/>
          </a:prstGeom>
          <a:pattFill prst="lgConfetti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37296" y="2571750"/>
            <a:ext cx="2937462" cy="2913618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4" descr="Dashed horizontal"/>
          <p:cNvSpPr>
            <a:spLocks noChangeArrowheads="1"/>
          </p:cNvSpPr>
          <p:nvPr/>
        </p:nvSpPr>
        <p:spPr bwMode="auto">
          <a:xfrm>
            <a:off x="2737296" y="2"/>
            <a:ext cx="2951855" cy="1962270"/>
          </a:xfrm>
          <a:prstGeom prst="rect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737297" y="8"/>
            <a:ext cx="2951855" cy="2573019"/>
          </a:xfrm>
          <a:prstGeom prst="rect">
            <a:avLst/>
          </a:prstGeom>
          <a:solidFill>
            <a:srgbClr val="339966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4313766" y="2772836"/>
            <a:ext cx="152400" cy="1219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5037666" y="2757312"/>
            <a:ext cx="152400" cy="12192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3653366" y="3067869"/>
            <a:ext cx="152400" cy="12192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5342466" y="2969402"/>
            <a:ext cx="152400" cy="1219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3405716" y="2662204"/>
            <a:ext cx="152400" cy="12192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572000" y="3003834"/>
            <a:ext cx="152400" cy="1219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3056466" y="2979562"/>
            <a:ext cx="152400" cy="1219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3907366" y="2908442"/>
            <a:ext cx="152400" cy="1219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2853713" y="2772836"/>
            <a:ext cx="152400" cy="1219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74758" y="76388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/>
              <a:t>Assume a </a:t>
            </a:r>
            <a:br>
              <a:rPr lang="en-US" sz="3600" dirty="0" smtClean="0"/>
            </a:br>
            <a:r>
              <a:rPr lang="en-US" sz="3600" dirty="0" smtClean="0"/>
              <a:t>spherical trap…</a:t>
            </a:r>
          </a:p>
        </p:txBody>
      </p:sp>
    </p:spTree>
    <p:extLst>
      <p:ext uri="{BB962C8B-B14F-4D97-AF65-F5344CB8AC3E}">
        <p14:creationId xmlns:p14="http://schemas.microsoft.com/office/powerpoint/2010/main" val="65315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737296" y="1962272"/>
            <a:ext cx="2937462" cy="125150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 descr="Large confetti"/>
          <p:cNvSpPr>
            <a:spLocks noChangeArrowheads="1"/>
          </p:cNvSpPr>
          <p:nvPr/>
        </p:nvSpPr>
        <p:spPr bwMode="auto">
          <a:xfrm>
            <a:off x="2737296" y="3213777"/>
            <a:ext cx="2937462" cy="2202307"/>
          </a:xfrm>
          <a:prstGeom prst="rect">
            <a:avLst/>
          </a:prstGeom>
          <a:pattFill prst="lgConfetti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37296" y="2571750"/>
            <a:ext cx="2937462" cy="2913618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4" descr="Dashed horizontal"/>
          <p:cNvSpPr>
            <a:spLocks noChangeArrowheads="1"/>
          </p:cNvSpPr>
          <p:nvPr/>
        </p:nvSpPr>
        <p:spPr bwMode="auto">
          <a:xfrm>
            <a:off x="2737296" y="2"/>
            <a:ext cx="2951855" cy="1962270"/>
          </a:xfrm>
          <a:prstGeom prst="rect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737297" y="8"/>
            <a:ext cx="2951855" cy="2573019"/>
          </a:xfrm>
          <a:prstGeom prst="rect">
            <a:avLst/>
          </a:prstGeom>
          <a:solidFill>
            <a:srgbClr val="339966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4313766" y="2772836"/>
            <a:ext cx="152400" cy="1219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5037666" y="2757312"/>
            <a:ext cx="152400" cy="12192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3653366" y="3067869"/>
            <a:ext cx="152400" cy="12192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5342466" y="2969402"/>
            <a:ext cx="152400" cy="1219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3405716" y="2662204"/>
            <a:ext cx="152400" cy="12192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572000" y="3003834"/>
            <a:ext cx="152400" cy="1219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3056466" y="2979562"/>
            <a:ext cx="152400" cy="1219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3907366" y="2908442"/>
            <a:ext cx="152400" cy="1219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2853713" y="2772836"/>
            <a:ext cx="152400" cy="12192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74758" y="763885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Assume there are</a:t>
            </a:r>
          </a:p>
          <a:p>
            <a:r>
              <a:rPr lang="en-US" sz="3600" dirty="0">
                <a:solidFill>
                  <a:schemeClr val="bg1"/>
                </a:solidFill>
              </a:rPr>
              <a:t>a</a:t>
            </a:r>
            <a:r>
              <a:rPr lang="en-US" sz="3600" dirty="0" smtClean="0">
                <a:solidFill>
                  <a:schemeClr val="bg1"/>
                </a:solidFill>
              </a:rPr>
              <a:t> limited number</a:t>
            </a:r>
          </a:p>
          <a:p>
            <a:r>
              <a:rPr lang="en-US" sz="3600" dirty="0">
                <a:solidFill>
                  <a:schemeClr val="bg1"/>
                </a:solidFill>
              </a:rPr>
              <a:t>o</a:t>
            </a:r>
            <a:r>
              <a:rPr lang="en-US" sz="3600" dirty="0" smtClean="0">
                <a:solidFill>
                  <a:schemeClr val="bg1"/>
                </a:solidFill>
              </a:rPr>
              <a:t>f trap families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7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cayfit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" y="97220"/>
            <a:ext cx="9144000" cy="49863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749300"/>
            <a:ext cx="56686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Dark after 200 frame (~2100 sec)</a:t>
            </a:r>
          </a:p>
          <a:p>
            <a:r>
              <a:rPr lang="en-US" sz="3200" dirty="0" smtClean="0"/>
              <a:t>electronic persistence exposure</a:t>
            </a:r>
          </a:p>
          <a:p>
            <a:r>
              <a:rPr lang="en-US" sz="3200" dirty="0" smtClean="0"/>
              <a:t>at hard saturation level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25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cayfit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4986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0000" y="1231900"/>
            <a:ext cx="2652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Half life = 1 hour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2100" y="2681932"/>
            <a:ext cx="261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</a:rPr>
              <a:t>Half life = 9 min.</a:t>
            </a:r>
            <a:endParaRPr lang="en-US" sz="2800" b="1" dirty="0">
              <a:solidFill>
                <a:srgbClr val="00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2451100"/>
            <a:ext cx="261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FF"/>
                </a:solidFill>
              </a:rPr>
              <a:t>Half life = 1 min.</a:t>
            </a:r>
            <a:endParaRPr lang="en-US" sz="28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4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f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52" y="238539"/>
            <a:ext cx="9144000" cy="529216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705679" y="-2112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Instantaneous Capture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0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2" y="407505"/>
            <a:ext cx="9223513" cy="513356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705679" y="-2112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Instantaneous Capture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01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mpfi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mpfi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9-25-12_Integr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39" y="1138237"/>
            <a:ext cx="958441" cy="1536700"/>
          </a:xfrm>
          <a:prstGeom prst="rect">
            <a:avLst/>
          </a:prstGeom>
        </p:spPr>
      </p:pic>
      <p:pic>
        <p:nvPicPr>
          <p:cNvPr id="5" name="Picture 4" descr="capturef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81" y="1176796"/>
            <a:ext cx="2376620" cy="141276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Ramp Capture Function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21201" y="1424057"/>
            <a:ext cx="1983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/>
              <a:t>Slope </a:t>
            </a:r>
            <a:r>
              <a:rPr lang="en-US" sz="4000" i="1" dirty="0" err="1" smtClean="0"/>
              <a:t>dt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31049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380" y="-38545"/>
            <a:ext cx="6484620" cy="52205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37139" y="3312616"/>
            <a:ext cx="3079074" cy="16022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57700" y="342213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110 minutes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7382" y="181610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 minutes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62002"/>
            <a:ext cx="2659380" cy="35686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Persistence is visible for 2 hours after exposure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pe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175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098800" cy="857250"/>
          </a:xfrm>
        </p:spPr>
        <p:txBody>
          <a:bodyPr/>
          <a:lstStyle/>
          <a:p>
            <a:r>
              <a:rPr lang="en-US" dirty="0" smtClean="0"/>
              <a:t>Slope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19400" y="0"/>
            <a:ext cx="81642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09985" y="0"/>
            <a:ext cx="81642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35829" y="4898571"/>
            <a:ext cx="1874156" cy="2449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istimage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175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477"/>
            <a:ext cx="30734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Persistence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19400" y="0"/>
            <a:ext cx="81642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04727" y="0"/>
            <a:ext cx="81642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35829" y="4898571"/>
            <a:ext cx="1874156" cy="2449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5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752600" y="1667313"/>
            <a:ext cx="1600200" cy="118185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Roger Smith et al., Caltech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479"/>
            <a:ext cx="8229600" cy="857250"/>
          </a:xfrm>
        </p:spPr>
        <p:txBody>
          <a:bodyPr/>
          <a:lstStyle/>
          <a:p>
            <a:r>
              <a:rPr lang="en-US" dirty="0"/>
              <a:t>Distance </a:t>
            </a:r>
            <a:r>
              <a:rPr lang="en-US" dirty="0" smtClean="0"/>
              <a:t>traveled matters</a:t>
            </a:r>
            <a:endParaRPr lang="en-US" dirty="0"/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04800" y="2163366"/>
            <a:ext cx="121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Depleted</a:t>
            </a:r>
          </a:p>
        </p:txBody>
      </p:sp>
      <p:sp>
        <p:nvSpPr>
          <p:cNvPr id="81925" name="AutoShape 5"/>
          <p:cNvSpPr>
            <a:spLocks/>
          </p:cNvSpPr>
          <p:nvPr/>
        </p:nvSpPr>
        <p:spPr bwMode="auto">
          <a:xfrm>
            <a:off x="1524000" y="1820466"/>
            <a:ext cx="166688" cy="971550"/>
          </a:xfrm>
          <a:prstGeom prst="leftBrace">
            <a:avLst>
              <a:gd name="adj1" fmla="val 6476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28600" y="2996803"/>
            <a:ext cx="1371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Undepleted</a:t>
            </a:r>
          </a:p>
        </p:txBody>
      </p:sp>
      <p:sp>
        <p:nvSpPr>
          <p:cNvPr id="81927" name="AutoShape 7"/>
          <p:cNvSpPr>
            <a:spLocks/>
          </p:cNvSpPr>
          <p:nvPr/>
        </p:nvSpPr>
        <p:spPr bwMode="auto">
          <a:xfrm>
            <a:off x="1524001" y="2792017"/>
            <a:ext cx="125413" cy="697706"/>
          </a:xfrm>
          <a:prstGeom prst="leftBrace">
            <a:avLst>
              <a:gd name="adj1" fmla="val 618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228600" y="1396603"/>
            <a:ext cx="1371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Undepleted</a:t>
            </a:r>
          </a:p>
        </p:txBody>
      </p:sp>
      <p:sp>
        <p:nvSpPr>
          <p:cNvPr id="81929" name="AutoShape 9"/>
          <p:cNvSpPr>
            <a:spLocks/>
          </p:cNvSpPr>
          <p:nvPr/>
        </p:nvSpPr>
        <p:spPr bwMode="auto">
          <a:xfrm>
            <a:off x="1524000" y="1209675"/>
            <a:ext cx="152400" cy="610791"/>
          </a:xfrm>
          <a:prstGeom prst="leftBrace">
            <a:avLst>
              <a:gd name="adj1" fmla="val 445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30" name="Rectangle 10" descr="Large confetti"/>
          <p:cNvSpPr>
            <a:spLocks noChangeArrowheads="1"/>
          </p:cNvSpPr>
          <p:nvPr/>
        </p:nvSpPr>
        <p:spPr bwMode="auto">
          <a:xfrm>
            <a:off x="1752600" y="2800350"/>
            <a:ext cx="1600200" cy="685800"/>
          </a:xfrm>
          <a:prstGeom prst="rect">
            <a:avLst/>
          </a:prstGeom>
          <a:pattFill prst="lgConfetti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1752600" y="2334816"/>
            <a:ext cx="1600200" cy="1143000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32" name="Rectangle 12" descr="Dashed horizontal"/>
          <p:cNvSpPr>
            <a:spLocks noChangeArrowheads="1"/>
          </p:cNvSpPr>
          <p:nvPr/>
        </p:nvSpPr>
        <p:spPr bwMode="auto">
          <a:xfrm>
            <a:off x="1752600" y="1200150"/>
            <a:ext cx="1600200" cy="628650"/>
          </a:xfrm>
          <a:prstGeom prst="rect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33" name="Rectangle 13"/>
          <p:cNvSpPr>
            <a:spLocks noChangeArrowheads="1"/>
          </p:cNvSpPr>
          <p:nvPr/>
        </p:nvSpPr>
        <p:spPr bwMode="auto">
          <a:xfrm>
            <a:off x="1752600" y="1200150"/>
            <a:ext cx="1600200" cy="1143000"/>
          </a:xfrm>
          <a:prstGeom prst="rect">
            <a:avLst/>
          </a:prstGeom>
          <a:solidFill>
            <a:srgbClr val="339966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35" name="Oval 15"/>
          <p:cNvSpPr>
            <a:spLocks noChangeArrowheads="1"/>
          </p:cNvSpPr>
          <p:nvPr/>
        </p:nvSpPr>
        <p:spPr bwMode="auto">
          <a:xfrm flipH="1">
            <a:off x="2709863" y="314325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sp>
        <p:nvSpPr>
          <p:cNvPr id="81936" name="Oval 16"/>
          <p:cNvSpPr>
            <a:spLocks noChangeArrowheads="1"/>
          </p:cNvSpPr>
          <p:nvPr/>
        </p:nvSpPr>
        <p:spPr bwMode="auto">
          <a:xfrm flipH="1">
            <a:off x="3014663" y="297180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sp>
        <p:nvSpPr>
          <p:cNvPr id="81937" name="Oval 17"/>
          <p:cNvSpPr>
            <a:spLocks noChangeArrowheads="1"/>
          </p:cNvSpPr>
          <p:nvPr/>
        </p:nvSpPr>
        <p:spPr bwMode="auto">
          <a:xfrm flipH="1">
            <a:off x="2328863" y="302895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sp>
        <p:nvSpPr>
          <p:cNvPr id="81938" name="Oval 18"/>
          <p:cNvSpPr>
            <a:spLocks noChangeArrowheads="1"/>
          </p:cNvSpPr>
          <p:nvPr/>
        </p:nvSpPr>
        <p:spPr bwMode="auto">
          <a:xfrm flipH="1">
            <a:off x="2024063" y="291465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sp>
        <p:nvSpPr>
          <p:cNvPr id="81939" name="Oval 19"/>
          <p:cNvSpPr>
            <a:spLocks noChangeArrowheads="1"/>
          </p:cNvSpPr>
          <p:nvPr/>
        </p:nvSpPr>
        <p:spPr bwMode="auto">
          <a:xfrm flipH="1">
            <a:off x="2100263" y="314325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grpSp>
        <p:nvGrpSpPr>
          <p:cNvPr id="81947" name="Group 27"/>
          <p:cNvGrpSpPr>
            <a:grpSpLocks/>
          </p:cNvGrpSpPr>
          <p:nvPr/>
        </p:nvGrpSpPr>
        <p:grpSpPr bwMode="auto">
          <a:xfrm>
            <a:off x="1927225" y="1371600"/>
            <a:ext cx="1143000" cy="342900"/>
            <a:chOff x="1214" y="1152"/>
            <a:chExt cx="720" cy="288"/>
          </a:xfrm>
        </p:grpSpPr>
        <p:sp>
          <p:nvSpPr>
            <p:cNvPr id="81941" name="Oval 21"/>
            <p:cNvSpPr>
              <a:spLocks noChangeArrowheads="1"/>
            </p:cNvSpPr>
            <p:nvPr/>
          </p:nvSpPr>
          <p:spPr bwMode="auto">
            <a:xfrm>
              <a:off x="1406" y="134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  <p:sp>
          <p:nvSpPr>
            <p:cNvPr id="81942" name="Oval 22"/>
            <p:cNvSpPr>
              <a:spLocks noChangeArrowheads="1"/>
            </p:cNvSpPr>
            <p:nvPr/>
          </p:nvSpPr>
          <p:spPr bwMode="auto">
            <a:xfrm>
              <a:off x="1214" y="120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  <p:sp>
          <p:nvSpPr>
            <p:cNvPr id="81943" name="Oval 23"/>
            <p:cNvSpPr>
              <a:spLocks noChangeArrowheads="1"/>
            </p:cNvSpPr>
            <p:nvPr/>
          </p:nvSpPr>
          <p:spPr bwMode="auto">
            <a:xfrm>
              <a:off x="1646" y="12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  <p:sp>
          <p:nvSpPr>
            <p:cNvPr id="81944" name="Oval 24"/>
            <p:cNvSpPr>
              <a:spLocks noChangeArrowheads="1"/>
            </p:cNvSpPr>
            <p:nvPr/>
          </p:nvSpPr>
          <p:spPr bwMode="auto">
            <a:xfrm>
              <a:off x="1838" y="115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  <p:sp>
          <p:nvSpPr>
            <p:cNvPr id="81945" name="Oval 25"/>
            <p:cNvSpPr>
              <a:spLocks noChangeArrowheads="1"/>
            </p:cNvSpPr>
            <p:nvPr/>
          </p:nvSpPr>
          <p:spPr bwMode="auto">
            <a:xfrm>
              <a:off x="1790" y="134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</p:grpSp>
      <p:grpSp>
        <p:nvGrpSpPr>
          <p:cNvPr id="81974" name="Group 54"/>
          <p:cNvGrpSpPr>
            <a:grpSpLocks/>
          </p:cNvGrpSpPr>
          <p:nvPr/>
        </p:nvGrpSpPr>
        <p:grpSpPr bwMode="auto">
          <a:xfrm>
            <a:off x="2590800" y="1828800"/>
            <a:ext cx="228600" cy="971550"/>
            <a:chOff x="1632" y="1536"/>
            <a:chExt cx="144" cy="816"/>
          </a:xfrm>
        </p:grpSpPr>
        <p:sp>
          <p:nvSpPr>
            <p:cNvPr id="81946" name="Oval 26"/>
            <p:cNvSpPr>
              <a:spLocks noChangeArrowheads="1"/>
            </p:cNvSpPr>
            <p:nvPr/>
          </p:nvSpPr>
          <p:spPr bwMode="auto">
            <a:xfrm>
              <a:off x="1632" y="177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  <p:sp>
          <p:nvSpPr>
            <p:cNvPr id="81948" name="Oval 28"/>
            <p:cNvSpPr>
              <a:spLocks noChangeArrowheads="1"/>
            </p:cNvSpPr>
            <p:nvPr/>
          </p:nvSpPr>
          <p:spPr bwMode="auto">
            <a:xfrm flipH="1">
              <a:off x="1680" y="1776"/>
              <a:ext cx="96" cy="9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+</a:t>
              </a:r>
            </a:p>
          </p:txBody>
        </p:sp>
        <p:sp>
          <p:nvSpPr>
            <p:cNvPr id="81949" name="Line 29"/>
            <p:cNvSpPr>
              <a:spLocks noChangeShapeType="1"/>
            </p:cNvSpPr>
            <p:nvPr/>
          </p:nvSpPr>
          <p:spPr bwMode="auto">
            <a:xfrm flipV="1">
              <a:off x="1680" y="153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1950" name="Line 30"/>
            <p:cNvSpPr>
              <a:spLocks noChangeShapeType="1"/>
            </p:cNvSpPr>
            <p:nvPr/>
          </p:nvSpPr>
          <p:spPr bwMode="auto">
            <a:xfrm>
              <a:off x="1722" y="1872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81971" name="Text Box 51"/>
          <p:cNvSpPr txBox="1">
            <a:spLocks noChangeArrowheads="1"/>
          </p:cNvSpPr>
          <p:nvPr/>
        </p:nvSpPr>
        <p:spPr bwMode="auto">
          <a:xfrm>
            <a:off x="1676400" y="844550"/>
            <a:ext cx="22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</a:rPr>
              <a:t>Photo-generated</a:t>
            </a:r>
          </a:p>
        </p:txBody>
      </p:sp>
    </p:spTree>
    <p:extLst>
      <p:ext uri="{BB962C8B-B14F-4D97-AF65-F5344CB8AC3E}">
        <p14:creationId xmlns:p14="http://schemas.microsoft.com/office/powerpoint/2010/main" val="33716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5638800" y="1801210"/>
            <a:ext cx="1600200" cy="118185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752600" y="1667313"/>
            <a:ext cx="1600200" cy="118185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Roger Smith et </a:t>
            </a:r>
            <a:r>
              <a:rPr lang="en-US" dirty="0" smtClean="0">
                <a:solidFill>
                  <a:schemeClr val="bg1"/>
                </a:solidFill>
              </a:rPr>
              <a:t>al 2008., </a:t>
            </a:r>
            <a:r>
              <a:rPr lang="en-US" dirty="0">
                <a:solidFill>
                  <a:schemeClr val="bg1"/>
                </a:solidFill>
              </a:rPr>
              <a:t>Caltech</a:t>
            </a:r>
          </a:p>
        </p:txBody>
      </p:sp>
      <p:sp>
        <p:nvSpPr>
          <p:cNvPr id="81951" name="Rectangle 31" descr="Large confetti"/>
          <p:cNvSpPr>
            <a:spLocks noChangeArrowheads="1"/>
          </p:cNvSpPr>
          <p:nvPr/>
        </p:nvSpPr>
        <p:spPr bwMode="auto">
          <a:xfrm>
            <a:off x="5638800" y="2800350"/>
            <a:ext cx="1600200" cy="685800"/>
          </a:xfrm>
          <a:prstGeom prst="rect">
            <a:avLst/>
          </a:prstGeom>
          <a:pattFill prst="lgConfetti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52" name="Rectangle 32"/>
          <p:cNvSpPr>
            <a:spLocks noChangeArrowheads="1"/>
          </p:cNvSpPr>
          <p:nvPr/>
        </p:nvSpPr>
        <p:spPr bwMode="auto">
          <a:xfrm>
            <a:off x="5638800" y="2334816"/>
            <a:ext cx="1600200" cy="1143000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53" name="Rectangle 33" descr="Dashed horizontal"/>
          <p:cNvSpPr>
            <a:spLocks noChangeArrowheads="1"/>
          </p:cNvSpPr>
          <p:nvPr/>
        </p:nvSpPr>
        <p:spPr bwMode="auto">
          <a:xfrm>
            <a:off x="5638800" y="1200150"/>
            <a:ext cx="1600200" cy="628650"/>
          </a:xfrm>
          <a:prstGeom prst="rect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54" name="Rectangle 34"/>
          <p:cNvSpPr>
            <a:spLocks noChangeArrowheads="1"/>
          </p:cNvSpPr>
          <p:nvPr/>
        </p:nvSpPr>
        <p:spPr bwMode="auto">
          <a:xfrm>
            <a:off x="5638800" y="1200150"/>
            <a:ext cx="1600200" cy="1143000"/>
          </a:xfrm>
          <a:prstGeom prst="rect">
            <a:avLst/>
          </a:prstGeom>
          <a:solidFill>
            <a:srgbClr val="339966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55" name="Oval 35"/>
          <p:cNvSpPr>
            <a:spLocks noChangeArrowheads="1"/>
          </p:cNvSpPr>
          <p:nvPr/>
        </p:nvSpPr>
        <p:spPr bwMode="auto">
          <a:xfrm flipH="1">
            <a:off x="6596063" y="314325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sp>
        <p:nvSpPr>
          <p:cNvPr id="81956" name="Oval 36"/>
          <p:cNvSpPr>
            <a:spLocks noChangeArrowheads="1"/>
          </p:cNvSpPr>
          <p:nvPr/>
        </p:nvSpPr>
        <p:spPr bwMode="auto">
          <a:xfrm flipH="1">
            <a:off x="6900863" y="297180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sp>
        <p:nvSpPr>
          <p:cNvPr id="81957" name="Oval 37"/>
          <p:cNvSpPr>
            <a:spLocks noChangeArrowheads="1"/>
          </p:cNvSpPr>
          <p:nvPr/>
        </p:nvSpPr>
        <p:spPr bwMode="auto">
          <a:xfrm flipH="1">
            <a:off x="6215063" y="302895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sp>
        <p:nvSpPr>
          <p:cNvPr id="81958" name="Oval 38"/>
          <p:cNvSpPr>
            <a:spLocks noChangeArrowheads="1"/>
          </p:cNvSpPr>
          <p:nvPr/>
        </p:nvSpPr>
        <p:spPr bwMode="auto">
          <a:xfrm flipH="1">
            <a:off x="5910263" y="291465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sp>
        <p:nvSpPr>
          <p:cNvPr id="81959" name="Oval 39"/>
          <p:cNvSpPr>
            <a:spLocks noChangeArrowheads="1"/>
          </p:cNvSpPr>
          <p:nvPr/>
        </p:nvSpPr>
        <p:spPr bwMode="auto">
          <a:xfrm flipH="1">
            <a:off x="5986463" y="314325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grpSp>
        <p:nvGrpSpPr>
          <p:cNvPr id="81960" name="Group 40"/>
          <p:cNvGrpSpPr>
            <a:grpSpLocks/>
          </p:cNvGrpSpPr>
          <p:nvPr/>
        </p:nvGrpSpPr>
        <p:grpSpPr bwMode="auto">
          <a:xfrm>
            <a:off x="5813425" y="1371600"/>
            <a:ext cx="1143000" cy="342900"/>
            <a:chOff x="1214" y="1152"/>
            <a:chExt cx="720" cy="288"/>
          </a:xfrm>
        </p:grpSpPr>
        <p:sp>
          <p:nvSpPr>
            <p:cNvPr id="81961" name="Oval 41"/>
            <p:cNvSpPr>
              <a:spLocks noChangeArrowheads="1"/>
            </p:cNvSpPr>
            <p:nvPr/>
          </p:nvSpPr>
          <p:spPr bwMode="auto">
            <a:xfrm>
              <a:off x="1406" y="134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  <p:sp>
          <p:nvSpPr>
            <p:cNvPr id="81962" name="Oval 42"/>
            <p:cNvSpPr>
              <a:spLocks noChangeArrowheads="1"/>
            </p:cNvSpPr>
            <p:nvPr/>
          </p:nvSpPr>
          <p:spPr bwMode="auto">
            <a:xfrm>
              <a:off x="1214" y="120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  <p:sp>
          <p:nvSpPr>
            <p:cNvPr id="81963" name="Oval 43"/>
            <p:cNvSpPr>
              <a:spLocks noChangeArrowheads="1"/>
            </p:cNvSpPr>
            <p:nvPr/>
          </p:nvSpPr>
          <p:spPr bwMode="auto">
            <a:xfrm>
              <a:off x="1646" y="12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  <p:sp>
          <p:nvSpPr>
            <p:cNvPr id="81964" name="Oval 44"/>
            <p:cNvSpPr>
              <a:spLocks noChangeArrowheads="1"/>
            </p:cNvSpPr>
            <p:nvPr/>
          </p:nvSpPr>
          <p:spPr bwMode="auto">
            <a:xfrm>
              <a:off x="1838" y="115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  <p:sp>
          <p:nvSpPr>
            <p:cNvPr id="81965" name="Oval 45"/>
            <p:cNvSpPr>
              <a:spLocks noChangeArrowheads="1"/>
            </p:cNvSpPr>
            <p:nvPr/>
          </p:nvSpPr>
          <p:spPr bwMode="auto">
            <a:xfrm>
              <a:off x="1790" y="134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</p:grpSp>
      <p:sp>
        <p:nvSpPr>
          <p:cNvPr id="81972" name="Text Box 52"/>
          <p:cNvSpPr txBox="1">
            <a:spLocks noChangeArrowheads="1"/>
          </p:cNvSpPr>
          <p:nvPr/>
        </p:nvSpPr>
        <p:spPr bwMode="auto">
          <a:xfrm>
            <a:off x="5715000" y="857250"/>
            <a:ext cx="1676400" cy="3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</a:rPr>
              <a:t>Persistence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479"/>
            <a:ext cx="8229600" cy="857250"/>
          </a:xfrm>
        </p:spPr>
        <p:txBody>
          <a:bodyPr/>
          <a:lstStyle/>
          <a:p>
            <a:r>
              <a:rPr lang="en-US" dirty="0"/>
              <a:t>Distance </a:t>
            </a:r>
            <a:r>
              <a:rPr lang="en-US" dirty="0" smtClean="0"/>
              <a:t>traveled matters</a:t>
            </a:r>
            <a:endParaRPr lang="en-US" dirty="0"/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04800" y="2163366"/>
            <a:ext cx="121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Depleted</a:t>
            </a:r>
          </a:p>
        </p:txBody>
      </p:sp>
      <p:sp>
        <p:nvSpPr>
          <p:cNvPr id="81925" name="AutoShape 5"/>
          <p:cNvSpPr>
            <a:spLocks/>
          </p:cNvSpPr>
          <p:nvPr/>
        </p:nvSpPr>
        <p:spPr bwMode="auto">
          <a:xfrm>
            <a:off x="1524000" y="1820466"/>
            <a:ext cx="166688" cy="971550"/>
          </a:xfrm>
          <a:prstGeom prst="leftBrace">
            <a:avLst>
              <a:gd name="adj1" fmla="val 6476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28600" y="2996803"/>
            <a:ext cx="1371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Undepleted</a:t>
            </a:r>
          </a:p>
        </p:txBody>
      </p:sp>
      <p:sp>
        <p:nvSpPr>
          <p:cNvPr id="81927" name="AutoShape 7"/>
          <p:cNvSpPr>
            <a:spLocks/>
          </p:cNvSpPr>
          <p:nvPr/>
        </p:nvSpPr>
        <p:spPr bwMode="auto">
          <a:xfrm>
            <a:off x="1524001" y="2792017"/>
            <a:ext cx="125413" cy="697706"/>
          </a:xfrm>
          <a:prstGeom prst="leftBrace">
            <a:avLst>
              <a:gd name="adj1" fmla="val 618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228600" y="1396603"/>
            <a:ext cx="1371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Undepleted</a:t>
            </a:r>
          </a:p>
        </p:txBody>
      </p:sp>
      <p:sp>
        <p:nvSpPr>
          <p:cNvPr id="81929" name="AutoShape 9"/>
          <p:cNvSpPr>
            <a:spLocks/>
          </p:cNvSpPr>
          <p:nvPr/>
        </p:nvSpPr>
        <p:spPr bwMode="auto">
          <a:xfrm>
            <a:off x="1524000" y="1209675"/>
            <a:ext cx="152400" cy="610791"/>
          </a:xfrm>
          <a:prstGeom prst="leftBrace">
            <a:avLst>
              <a:gd name="adj1" fmla="val 445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30" name="Rectangle 10" descr="Large confetti"/>
          <p:cNvSpPr>
            <a:spLocks noChangeArrowheads="1"/>
          </p:cNvSpPr>
          <p:nvPr/>
        </p:nvSpPr>
        <p:spPr bwMode="auto">
          <a:xfrm>
            <a:off x="1752600" y="2800350"/>
            <a:ext cx="1600200" cy="685800"/>
          </a:xfrm>
          <a:prstGeom prst="rect">
            <a:avLst/>
          </a:prstGeom>
          <a:pattFill prst="lgConfetti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1752600" y="2334816"/>
            <a:ext cx="1600200" cy="1143000"/>
          </a:xfrm>
          <a:prstGeom prst="rect">
            <a:avLst/>
          </a:prstGeom>
          <a:solidFill>
            <a:srgbClr val="FF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32" name="Rectangle 12" descr="Dashed horizontal"/>
          <p:cNvSpPr>
            <a:spLocks noChangeArrowheads="1"/>
          </p:cNvSpPr>
          <p:nvPr/>
        </p:nvSpPr>
        <p:spPr bwMode="auto">
          <a:xfrm>
            <a:off x="1752600" y="1200150"/>
            <a:ext cx="1600200" cy="628650"/>
          </a:xfrm>
          <a:prstGeom prst="rect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33" name="Rectangle 13"/>
          <p:cNvSpPr>
            <a:spLocks noChangeArrowheads="1"/>
          </p:cNvSpPr>
          <p:nvPr/>
        </p:nvSpPr>
        <p:spPr bwMode="auto">
          <a:xfrm>
            <a:off x="1752600" y="1200150"/>
            <a:ext cx="1600200" cy="1143000"/>
          </a:xfrm>
          <a:prstGeom prst="rect">
            <a:avLst/>
          </a:prstGeom>
          <a:solidFill>
            <a:srgbClr val="339966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1935" name="Oval 15"/>
          <p:cNvSpPr>
            <a:spLocks noChangeArrowheads="1"/>
          </p:cNvSpPr>
          <p:nvPr/>
        </p:nvSpPr>
        <p:spPr bwMode="auto">
          <a:xfrm flipH="1">
            <a:off x="2709863" y="314325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sp>
        <p:nvSpPr>
          <p:cNvPr id="81936" name="Oval 16"/>
          <p:cNvSpPr>
            <a:spLocks noChangeArrowheads="1"/>
          </p:cNvSpPr>
          <p:nvPr/>
        </p:nvSpPr>
        <p:spPr bwMode="auto">
          <a:xfrm flipH="1">
            <a:off x="3014663" y="297180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sp>
        <p:nvSpPr>
          <p:cNvPr id="81937" name="Oval 17"/>
          <p:cNvSpPr>
            <a:spLocks noChangeArrowheads="1"/>
          </p:cNvSpPr>
          <p:nvPr/>
        </p:nvSpPr>
        <p:spPr bwMode="auto">
          <a:xfrm flipH="1">
            <a:off x="2328863" y="302895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sp>
        <p:nvSpPr>
          <p:cNvPr id="81938" name="Oval 18"/>
          <p:cNvSpPr>
            <a:spLocks noChangeArrowheads="1"/>
          </p:cNvSpPr>
          <p:nvPr/>
        </p:nvSpPr>
        <p:spPr bwMode="auto">
          <a:xfrm flipH="1">
            <a:off x="2024063" y="291465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sp>
        <p:nvSpPr>
          <p:cNvPr id="81939" name="Oval 19"/>
          <p:cNvSpPr>
            <a:spLocks noChangeArrowheads="1"/>
          </p:cNvSpPr>
          <p:nvPr/>
        </p:nvSpPr>
        <p:spPr bwMode="auto">
          <a:xfrm flipH="1">
            <a:off x="2100263" y="3143250"/>
            <a:ext cx="152400" cy="1143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charset="0"/>
              </a:rPr>
              <a:t>+</a:t>
            </a:r>
          </a:p>
        </p:txBody>
      </p:sp>
      <p:grpSp>
        <p:nvGrpSpPr>
          <p:cNvPr id="81947" name="Group 27"/>
          <p:cNvGrpSpPr>
            <a:grpSpLocks/>
          </p:cNvGrpSpPr>
          <p:nvPr/>
        </p:nvGrpSpPr>
        <p:grpSpPr bwMode="auto">
          <a:xfrm>
            <a:off x="1927225" y="1371600"/>
            <a:ext cx="1143000" cy="342900"/>
            <a:chOff x="1214" y="1152"/>
            <a:chExt cx="720" cy="288"/>
          </a:xfrm>
        </p:grpSpPr>
        <p:sp>
          <p:nvSpPr>
            <p:cNvPr id="81941" name="Oval 21"/>
            <p:cNvSpPr>
              <a:spLocks noChangeArrowheads="1"/>
            </p:cNvSpPr>
            <p:nvPr/>
          </p:nvSpPr>
          <p:spPr bwMode="auto">
            <a:xfrm>
              <a:off x="1406" y="134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  <p:sp>
          <p:nvSpPr>
            <p:cNvPr id="81942" name="Oval 22"/>
            <p:cNvSpPr>
              <a:spLocks noChangeArrowheads="1"/>
            </p:cNvSpPr>
            <p:nvPr/>
          </p:nvSpPr>
          <p:spPr bwMode="auto">
            <a:xfrm>
              <a:off x="1214" y="120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  <p:sp>
          <p:nvSpPr>
            <p:cNvPr id="81943" name="Oval 23"/>
            <p:cNvSpPr>
              <a:spLocks noChangeArrowheads="1"/>
            </p:cNvSpPr>
            <p:nvPr/>
          </p:nvSpPr>
          <p:spPr bwMode="auto">
            <a:xfrm>
              <a:off x="1646" y="12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  <p:sp>
          <p:nvSpPr>
            <p:cNvPr id="81944" name="Oval 24"/>
            <p:cNvSpPr>
              <a:spLocks noChangeArrowheads="1"/>
            </p:cNvSpPr>
            <p:nvPr/>
          </p:nvSpPr>
          <p:spPr bwMode="auto">
            <a:xfrm>
              <a:off x="1838" y="115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  <p:sp>
          <p:nvSpPr>
            <p:cNvPr id="81945" name="Oval 25"/>
            <p:cNvSpPr>
              <a:spLocks noChangeArrowheads="1"/>
            </p:cNvSpPr>
            <p:nvPr/>
          </p:nvSpPr>
          <p:spPr bwMode="auto">
            <a:xfrm>
              <a:off x="1790" y="134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</p:grpSp>
      <p:grpSp>
        <p:nvGrpSpPr>
          <p:cNvPr id="81974" name="Group 54"/>
          <p:cNvGrpSpPr>
            <a:grpSpLocks/>
          </p:cNvGrpSpPr>
          <p:nvPr/>
        </p:nvGrpSpPr>
        <p:grpSpPr bwMode="auto">
          <a:xfrm>
            <a:off x="2590800" y="1828800"/>
            <a:ext cx="228600" cy="971550"/>
            <a:chOff x="1632" y="1536"/>
            <a:chExt cx="144" cy="816"/>
          </a:xfrm>
        </p:grpSpPr>
        <p:sp>
          <p:nvSpPr>
            <p:cNvPr id="81946" name="Oval 26"/>
            <p:cNvSpPr>
              <a:spLocks noChangeArrowheads="1"/>
            </p:cNvSpPr>
            <p:nvPr/>
          </p:nvSpPr>
          <p:spPr bwMode="auto">
            <a:xfrm>
              <a:off x="1632" y="177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-</a:t>
              </a:r>
            </a:p>
          </p:txBody>
        </p:sp>
        <p:sp>
          <p:nvSpPr>
            <p:cNvPr id="81948" name="Oval 28"/>
            <p:cNvSpPr>
              <a:spLocks noChangeArrowheads="1"/>
            </p:cNvSpPr>
            <p:nvPr/>
          </p:nvSpPr>
          <p:spPr bwMode="auto">
            <a:xfrm flipH="1">
              <a:off x="1680" y="1776"/>
              <a:ext cx="96" cy="9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>
                  <a:solidFill>
                    <a:schemeClr val="bg1"/>
                  </a:solidFill>
                  <a:latin typeface="Times New Roman" charset="0"/>
                </a:rPr>
                <a:t>+</a:t>
              </a:r>
            </a:p>
          </p:txBody>
        </p:sp>
        <p:sp>
          <p:nvSpPr>
            <p:cNvPr id="81949" name="Line 29"/>
            <p:cNvSpPr>
              <a:spLocks noChangeShapeType="1"/>
            </p:cNvSpPr>
            <p:nvPr/>
          </p:nvSpPr>
          <p:spPr bwMode="auto">
            <a:xfrm flipV="1">
              <a:off x="1680" y="153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1950" name="Line 30"/>
            <p:cNvSpPr>
              <a:spLocks noChangeShapeType="1"/>
            </p:cNvSpPr>
            <p:nvPr/>
          </p:nvSpPr>
          <p:spPr bwMode="auto">
            <a:xfrm>
              <a:off x="1722" y="1872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1975" name="Group 55"/>
          <p:cNvGrpSpPr>
            <a:grpSpLocks/>
          </p:cNvGrpSpPr>
          <p:nvPr/>
        </p:nvGrpSpPr>
        <p:grpSpPr bwMode="auto">
          <a:xfrm>
            <a:off x="6172200" y="2571750"/>
            <a:ext cx="152400" cy="228600"/>
            <a:chOff x="3936" y="2160"/>
            <a:chExt cx="96" cy="192"/>
          </a:xfrm>
        </p:grpSpPr>
        <p:sp>
          <p:nvSpPr>
            <p:cNvPr id="81967" name="Oval 47"/>
            <p:cNvSpPr>
              <a:spLocks noChangeArrowheads="1"/>
            </p:cNvSpPr>
            <p:nvPr/>
          </p:nvSpPr>
          <p:spPr bwMode="auto">
            <a:xfrm flipH="1">
              <a:off x="3936" y="2160"/>
              <a:ext cx="96" cy="9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dirty="0">
                  <a:solidFill>
                    <a:schemeClr val="bg1"/>
                  </a:solidFill>
                  <a:latin typeface="Times New Roman" charset="0"/>
                </a:rPr>
                <a:t>+</a:t>
              </a:r>
            </a:p>
          </p:txBody>
        </p:sp>
        <p:sp>
          <p:nvSpPr>
            <p:cNvPr id="81969" name="Line 49"/>
            <p:cNvSpPr>
              <a:spLocks noChangeShapeType="1"/>
            </p:cNvSpPr>
            <p:nvPr/>
          </p:nvSpPr>
          <p:spPr bwMode="auto">
            <a:xfrm>
              <a:off x="3978" y="225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81971" name="Text Box 51"/>
          <p:cNvSpPr txBox="1">
            <a:spLocks noChangeArrowheads="1"/>
          </p:cNvSpPr>
          <p:nvPr/>
        </p:nvSpPr>
        <p:spPr bwMode="auto">
          <a:xfrm>
            <a:off x="1676400" y="844550"/>
            <a:ext cx="22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</a:rPr>
              <a:t>Photo-generated</a:t>
            </a:r>
          </a:p>
        </p:txBody>
      </p:sp>
      <p:grpSp>
        <p:nvGrpSpPr>
          <p:cNvPr id="58" name="Group 55"/>
          <p:cNvGrpSpPr>
            <a:grpSpLocks/>
          </p:cNvGrpSpPr>
          <p:nvPr/>
        </p:nvGrpSpPr>
        <p:grpSpPr bwMode="auto">
          <a:xfrm>
            <a:off x="6629400" y="2384503"/>
            <a:ext cx="152400" cy="415528"/>
            <a:chOff x="3936" y="2160"/>
            <a:chExt cx="96" cy="349"/>
          </a:xfrm>
        </p:grpSpPr>
        <p:sp>
          <p:nvSpPr>
            <p:cNvPr id="59" name="Oval 47"/>
            <p:cNvSpPr>
              <a:spLocks noChangeArrowheads="1"/>
            </p:cNvSpPr>
            <p:nvPr/>
          </p:nvSpPr>
          <p:spPr bwMode="auto">
            <a:xfrm flipH="1">
              <a:off x="3936" y="2160"/>
              <a:ext cx="96" cy="9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dirty="0">
                  <a:solidFill>
                    <a:schemeClr val="bg1"/>
                  </a:solidFill>
                  <a:latin typeface="Times New Roman" charset="0"/>
                </a:rPr>
                <a:t>+</a:t>
              </a:r>
            </a:p>
          </p:txBody>
        </p:sp>
        <p:sp>
          <p:nvSpPr>
            <p:cNvPr id="60" name="Line 49"/>
            <p:cNvSpPr>
              <a:spLocks noChangeShapeType="1"/>
            </p:cNvSpPr>
            <p:nvPr/>
          </p:nvSpPr>
          <p:spPr bwMode="auto">
            <a:xfrm flipH="1">
              <a:off x="3978" y="2256"/>
              <a:ext cx="0" cy="2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4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mpfi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Gain varies with distance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18000" y="3427968"/>
            <a:ext cx="27861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Gain = t * Slope</a:t>
            </a: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52900" y="2819400"/>
            <a:ext cx="0" cy="18415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29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mpfi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9-25-12_Integr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39" y="1138237"/>
            <a:ext cx="958441" cy="1536700"/>
          </a:xfrm>
          <a:prstGeom prst="rect">
            <a:avLst/>
          </a:prstGeom>
        </p:spPr>
      </p:pic>
      <p:pic>
        <p:nvPicPr>
          <p:cNvPr id="5" name="Picture 4" descr="capturef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81" y="1176796"/>
            <a:ext cx="2376620" cy="141276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Ramp Capture Function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21201" y="1424057"/>
            <a:ext cx="2584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/>
              <a:t>t</a:t>
            </a:r>
            <a:r>
              <a:rPr lang="en-US" sz="4000" i="1" dirty="0" smtClean="0"/>
              <a:t>*Slope</a:t>
            </a:r>
            <a:r>
              <a:rPr lang="en-US" sz="4000" i="1" baseline="30000" dirty="0" smtClean="0"/>
              <a:t>2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dt</a:t>
            </a:r>
            <a:endParaRPr lang="en-US" sz="4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318000" y="3427968"/>
            <a:ext cx="27861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Gain = t * Slope</a:t>
            </a: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52900" y="2819400"/>
            <a:ext cx="0" cy="18415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11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gExbTj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1150" y="0"/>
            <a:ext cx="34401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5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1400" y="3642667"/>
            <a:ext cx="1269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Residual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1400" y="1953567"/>
            <a:ext cx="1644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Persistence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518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6517147" cy="33944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Trap Capture/Decay Model works</a:t>
            </a:r>
          </a:p>
          <a:p>
            <a:endParaRPr lang="en-US" dirty="0" smtClean="0"/>
          </a:p>
          <a:p>
            <a:r>
              <a:rPr lang="en-US" dirty="0" smtClean="0"/>
              <a:t>Correction significantly removes effects of persistence</a:t>
            </a:r>
          </a:p>
          <a:p>
            <a:endParaRPr lang="en-US" dirty="0" smtClean="0"/>
          </a:p>
          <a:p>
            <a:r>
              <a:rPr lang="en-US" dirty="0" smtClean="0"/>
              <a:t>Shorter integrations lead to significantly less persistence</a:t>
            </a:r>
          </a:p>
          <a:p>
            <a:endParaRPr lang="en-US" dirty="0"/>
          </a:p>
        </p:txBody>
      </p:sp>
      <p:pic>
        <p:nvPicPr>
          <p:cNvPr id="6" name="Picture 5" descr="rampfills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3716735"/>
            <a:ext cx="2057400" cy="1157287"/>
          </a:xfrm>
          <a:prstGeom prst="rect">
            <a:avLst/>
          </a:prstGeom>
        </p:spPr>
      </p:pic>
      <p:pic>
        <p:nvPicPr>
          <p:cNvPr id="5" name="movie_C7s8B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8141" y="654072"/>
            <a:ext cx="867918" cy="1297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70" y="2209488"/>
            <a:ext cx="1665859" cy="93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380" y="-38545"/>
            <a:ext cx="6484620" cy="52205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64926" y="3322555"/>
            <a:ext cx="3079074" cy="1602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57700" y="342213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110 minutes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7382" y="181610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 minutes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62002"/>
            <a:ext cx="2659380" cy="35686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Persistence is visible for 2 hours after exposure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953000" y="3225800"/>
            <a:ext cx="304800" cy="16989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0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pe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50175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972"/>
            <a:ext cx="3098800" cy="857250"/>
          </a:xfrm>
        </p:spPr>
        <p:txBody>
          <a:bodyPr/>
          <a:lstStyle/>
          <a:p>
            <a:r>
              <a:rPr lang="en-US" dirty="0" smtClean="0"/>
              <a:t>Slot Image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09082" y="0"/>
            <a:ext cx="812074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19400" y="0"/>
            <a:ext cx="812074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6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istence_befor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1575" y="101600"/>
            <a:ext cx="1720850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" y="1783954"/>
            <a:ext cx="3048000" cy="8572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9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_JGXnh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1150" y="12700"/>
            <a:ext cx="34401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1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75093</TotalTime>
  <Words>457</Words>
  <Application>Microsoft Macintosh PowerPoint</Application>
  <PresentationFormat>On-screen Show (16:9)</PresentationFormat>
  <Paragraphs>166</Paragraphs>
  <Slides>58</Slides>
  <Notes>8</Notes>
  <HiddenSlides>2</HiddenSlides>
  <MMClips>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Calibri</vt:lpstr>
      <vt:lpstr>Times New Roman</vt:lpstr>
      <vt:lpstr>Arial</vt:lpstr>
      <vt:lpstr>Office Theme</vt:lpstr>
      <vt:lpstr>Document</vt:lpstr>
      <vt:lpstr>JWST Persistence: Modeling, Characterization, &amp; Correction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Slot Image</vt:lpstr>
      <vt:lpstr>PowerPoint Presentation</vt:lpstr>
      <vt:lpstr>PowerPoint Presentation</vt:lpstr>
      <vt:lpstr>The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the predictions of the model</vt:lpstr>
      <vt:lpstr>PowerPoint Presentation</vt:lpstr>
      <vt:lpstr>PowerPoint Presentation</vt:lpstr>
      <vt:lpstr>Persistence decay is unaffected by resets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Soak time affects persisence</vt:lpstr>
      <vt:lpstr>PowerPoint Presentation</vt:lpstr>
      <vt:lpstr>Mitigating and Correcting Persistence</vt:lpstr>
      <vt:lpstr>The best correction is the one you don’t have to make.</vt:lpstr>
      <vt:lpstr>Get Better Detectors (less traps)</vt:lpstr>
      <vt:lpstr>Get Better Detectors (less traps)</vt:lpstr>
      <vt:lpstr>Short integrations are better than long ones.</vt:lpstr>
      <vt:lpstr>PowerPoint Presentation</vt:lpstr>
      <vt:lpstr>PowerPoint Presentation</vt:lpstr>
      <vt:lpstr>PowerPoint Presentation</vt:lpstr>
      <vt:lpstr>PowerPoint Presentation</vt:lpstr>
      <vt:lpstr>What parameters does the model need?</vt:lpstr>
      <vt:lpstr>PowerPoint Presentation</vt:lpstr>
      <vt:lpstr>PowerPoint Presentation</vt:lpstr>
      <vt:lpstr>For every trap: capture rate decay 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Ramp Capture Function</vt:lpstr>
      <vt:lpstr>Slope</vt:lpstr>
      <vt:lpstr>Persistence</vt:lpstr>
      <vt:lpstr>Distance traveled matters</vt:lpstr>
      <vt:lpstr>Distance traveled matters</vt:lpstr>
      <vt:lpstr>Gain varies with distance</vt:lpstr>
      <vt:lpstr>Ramp Capture Function</vt:lpstr>
      <vt:lpstr>PowerPoint Presentation</vt:lpstr>
      <vt:lpstr>PowerPoint Presentation</vt:lpstr>
      <vt:lpstr>Conclusions</vt:lpstr>
    </vt:vector>
  </TitlesOfParts>
  <Manager/>
  <Company/>
  <LinksUpToDate>false</LinksUpToDate>
  <SharedDoc>false</SharedDoc>
  <HyperlinkBase/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Mike Regan</dc:creator>
  <cp:keywords/>
  <dc:description/>
  <cp:lastModifiedBy>Microsoft Office User</cp:lastModifiedBy>
  <cp:revision>70</cp:revision>
  <cp:lastPrinted>2016-05-23T22:20:29Z</cp:lastPrinted>
  <dcterms:created xsi:type="dcterms:W3CDTF">2016-05-12T17:46:20Z</dcterms:created>
  <dcterms:modified xsi:type="dcterms:W3CDTF">2017-09-28T17:44:20Z</dcterms:modified>
  <cp:category/>
</cp:coreProperties>
</file>