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4" r:id="rId2"/>
    <p:sldMasterId id="2147483687" r:id="rId3"/>
  </p:sldMasterIdLst>
  <p:notesMasterIdLst>
    <p:notesMasterId r:id="rId26"/>
  </p:notesMasterIdLst>
  <p:sldIdLst>
    <p:sldId id="459" r:id="rId4"/>
    <p:sldId id="460" r:id="rId5"/>
    <p:sldId id="518" r:id="rId6"/>
    <p:sldId id="512" r:id="rId7"/>
    <p:sldId id="513" r:id="rId8"/>
    <p:sldId id="533" r:id="rId9"/>
    <p:sldId id="520" r:id="rId10"/>
    <p:sldId id="521" r:id="rId11"/>
    <p:sldId id="522" r:id="rId12"/>
    <p:sldId id="523" r:id="rId13"/>
    <p:sldId id="525" r:id="rId14"/>
    <p:sldId id="526" r:id="rId15"/>
    <p:sldId id="527" r:id="rId16"/>
    <p:sldId id="528" r:id="rId17"/>
    <p:sldId id="529" r:id="rId18"/>
    <p:sldId id="530" r:id="rId19"/>
    <p:sldId id="531" r:id="rId20"/>
    <p:sldId id="532" r:id="rId21"/>
    <p:sldId id="499" r:id="rId22"/>
    <p:sldId id="504" r:id="rId23"/>
    <p:sldId id="506" r:id="rId24"/>
    <p:sldId id="508" r:id="rId2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F31C386-1CA5-4BA1-8092-93EF884F17D8}">
          <p14:sldIdLst>
            <p14:sldId id="459"/>
            <p14:sldId id="460"/>
            <p14:sldId id="518"/>
            <p14:sldId id="512"/>
            <p14:sldId id="513"/>
            <p14:sldId id="533"/>
            <p14:sldId id="520"/>
            <p14:sldId id="521"/>
            <p14:sldId id="522"/>
            <p14:sldId id="523"/>
            <p14:sldId id="525"/>
            <p14:sldId id="526"/>
            <p14:sldId id="527"/>
            <p14:sldId id="528"/>
            <p14:sldId id="529"/>
            <p14:sldId id="530"/>
            <p14:sldId id="531"/>
            <p14:sldId id="532"/>
            <p14:sldId id="499"/>
            <p14:sldId id="504"/>
            <p14:sldId id="506"/>
            <p14:sldId id="508"/>
          </p14:sldIdLst>
        </p14:section>
        <p14:section name="Extra Slides" id="{14F96B81-175F-439C-A7A2-2CB49E2221A6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8585"/>
    <a:srgbClr val="FF9999"/>
    <a:srgbClr val="FF5050"/>
    <a:srgbClr val="FDE725"/>
    <a:srgbClr val="E2DCA7"/>
    <a:srgbClr val="FFA626"/>
    <a:srgbClr val="004084"/>
    <a:srgbClr val="FF0000"/>
    <a:srgbClr val="204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434" autoAdjust="0"/>
  </p:normalViewPr>
  <p:slideViewPr>
    <p:cSldViewPr snapToGrid="0">
      <p:cViewPr varScale="1">
        <p:scale>
          <a:sx n="80" d="100"/>
          <a:sy n="80" d="100"/>
        </p:scale>
        <p:origin x="86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microsoft.com/office/2015/10/relationships/revisionInfo" Target="revisionInfo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 smtClean="0"/>
            </a:lvl1pPr>
          </a:lstStyle>
          <a:p>
            <a:pPr>
              <a:defRPr/>
            </a:pPr>
            <a:fld id="{11264F8A-DB0D-458C-BB2A-EC7202B4043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376865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jpeg"/><Relationship Id="rId5" Type="http://schemas.openxmlformats.org/officeDocument/2006/relationships/image" Target="../media/image1.png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.jpeg"/><Relationship Id="rId5" Type="http://schemas.openxmlformats.org/officeDocument/2006/relationships/image" Target="../media/image1.png"/><Relationship Id="rId4" Type="http://schemas.openxmlformats.org/officeDocument/2006/relationships/oleObject" Target="../embeddings/oleObject4.bin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.jpeg"/><Relationship Id="rId5" Type="http://schemas.openxmlformats.org/officeDocument/2006/relationships/image" Target="../media/image1.png"/><Relationship Id="rId4" Type="http://schemas.openxmlformats.org/officeDocument/2006/relationships/oleObject" Target="../embeddings/oleObject6.bin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mainheader.g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90500"/>
            <a:ext cx="87630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468313" y="333375"/>
            <a:ext cx="6048375" cy="6477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GB" altLang="en-US" b="0"/>
          </a:p>
        </p:txBody>
      </p:sp>
      <p:sp>
        <p:nvSpPr>
          <p:cNvPr id="6" name="Text Box 10"/>
          <p:cNvSpPr txBox="1">
            <a:spLocks noChangeArrowheads="1"/>
          </p:cNvSpPr>
          <p:nvPr userDrawn="1"/>
        </p:nvSpPr>
        <p:spPr bwMode="auto">
          <a:xfrm>
            <a:off x="395288" y="333375"/>
            <a:ext cx="63087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600" b="0">
                <a:solidFill>
                  <a:srgbClr val="004084"/>
                </a:solidFill>
                <a:latin typeface="Calibri" panose="020F0502020204030204" pitchFamily="34" charset="0"/>
              </a:rPr>
              <a:t>e2v centre for electronic imaging</a:t>
            </a:r>
            <a:endParaRPr lang="en-US" altLang="en-US" sz="3600" b="0">
              <a:solidFill>
                <a:srgbClr val="004084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7" name="Object 13"/>
          <p:cNvGraphicFramePr>
            <a:graphicFrameLocks noChangeAspect="1"/>
          </p:cNvGraphicFramePr>
          <p:nvPr userDrawn="1"/>
        </p:nvGraphicFramePr>
        <p:xfrm>
          <a:off x="168275" y="6248400"/>
          <a:ext cx="827088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4" r:id="rId4" imgW="1587302" imgH="1117460" progId="">
                  <p:embed/>
                </p:oleObj>
              </mc:Choice>
              <mc:Fallback>
                <p:oleObj r:id="rId4" imgW="1587302" imgH="11174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275" y="6248400"/>
                        <a:ext cx="827088" cy="582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663" y="6359525"/>
            <a:ext cx="85725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539750" y="1341438"/>
            <a:ext cx="8064500" cy="2808287"/>
          </a:xfrm>
        </p:spPr>
        <p:txBody>
          <a:bodyPr/>
          <a:lstStyle>
            <a:lvl1pPr algn="ctr">
              <a:defRPr sz="54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1229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41325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58871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5613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77788"/>
            <a:ext cx="2071687" cy="60150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77788"/>
            <a:ext cx="6067425" cy="60150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38015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7778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412875"/>
            <a:ext cx="4038600" cy="46799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412875"/>
            <a:ext cx="4038600" cy="2263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29050"/>
            <a:ext cx="4038600" cy="2263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22906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mainheader.g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90500"/>
            <a:ext cx="87630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468313" y="333375"/>
            <a:ext cx="6048375" cy="6477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GB" altLang="en-US" b="0">
              <a:solidFill>
                <a:srgbClr val="000000"/>
              </a:solidFill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 userDrawn="1"/>
        </p:nvSpPr>
        <p:spPr bwMode="auto">
          <a:xfrm>
            <a:off x="395288" y="333375"/>
            <a:ext cx="63087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600" b="0">
                <a:solidFill>
                  <a:srgbClr val="004084"/>
                </a:solidFill>
                <a:latin typeface="Calibri" panose="020F0502020204030204" pitchFamily="34" charset="0"/>
              </a:rPr>
              <a:t>e2v centre for electronic imaging</a:t>
            </a:r>
            <a:endParaRPr lang="en-US" altLang="en-US" sz="3600" b="0">
              <a:solidFill>
                <a:srgbClr val="004084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7" name="Object 13"/>
          <p:cNvGraphicFramePr>
            <a:graphicFrameLocks noChangeAspect="1"/>
          </p:cNvGraphicFramePr>
          <p:nvPr userDrawn="1"/>
        </p:nvGraphicFramePr>
        <p:xfrm>
          <a:off x="168275" y="6248400"/>
          <a:ext cx="827088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5" r:id="rId4" imgW="1587302" imgH="1117460" progId="">
                  <p:embed/>
                </p:oleObj>
              </mc:Choice>
              <mc:Fallback>
                <p:oleObj r:id="rId4" imgW="1587302" imgH="11174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275" y="6248400"/>
                        <a:ext cx="827088" cy="582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663" y="6359525"/>
            <a:ext cx="85725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539750" y="1341438"/>
            <a:ext cx="8064500" cy="2808287"/>
          </a:xfrm>
        </p:spPr>
        <p:txBody>
          <a:bodyPr/>
          <a:lstStyle>
            <a:lvl1pPr algn="ctr">
              <a:defRPr sz="54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1229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41325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57801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50124" y="6201839"/>
            <a:ext cx="1118923" cy="639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4549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62299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12875"/>
            <a:ext cx="4038600" cy="46799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2875"/>
            <a:ext cx="4038600" cy="46799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96814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96187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33059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4843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06569" y="6218616"/>
            <a:ext cx="1118923" cy="63938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36B78AE-2E4B-46BC-8120-064549566AF9}"/>
              </a:ext>
            </a:extLst>
          </p:cNvPr>
          <p:cNvSpPr/>
          <p:nvPr userDrawn="1"/>
        </p:nvSpPr>
        <p:spPr bwMode="auto">
          <a:xfrm>
            <a:off x="1117600" y="6092825"/>
            <a:ext cx="1625600" cy="765175"/>
          </a:xfrm>
          <a:prstGeom prst="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1700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16391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4733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5484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77788"/>
            <a:ext cx="2071687" cy="60150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77788"/>
            <a:ext cx="6067425" cy="60150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67739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7778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412875"/>
            <a:ext cx="4038600" cy="46799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412875"/>
            <a:ext cx="4038600" cy="2263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29050"/>
            <a:ext cx="4038600" cy="2263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79880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mainheader.g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90500"/>
            <a:ext cx="87630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468313" y="333375"/>
            <a:ext cx="6048375" cy="6477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GB" altLang="en-US" b="0">
              <a:solidFill>
                <a:srgbClr val="000000"/>
              </a:solidFill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 userDrawn="1"/>
        </p:nvSpPr>
        <p:spPr bwMode="auto">
          <a:xfrm>
            <a:off x="395288" y="333375"/>
            <a:ext cx="63087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600" b="0">
                <a:solidFill>
                  <a:srgbClr val="004084"/>
                </a:solidFill>
                <a:latin typeface="Calibri" panose="020F0502020204030204" pitchFamily="34" charset="0"/>
              </a:rPr>
              <a:t>e2v centre for electronic imaging</a:t>
            </a:r>
            <a:endParaRPr lang="en-US" altLang="en-US" sz="3600" b="0">
              <a:solidFill>
                <a:srgbClr val="004084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7" name="Object 13"/>
          <p:cNvGraphicFramePr>
            <a:graphicFrameLocks noChangeAspect="1"/>
          </p:cNvGraphicFramePr>
          <p:nvPr userDrawn="1"/>
        </p:nvGraphicFramePr>
        <p:xfrm>
          <a:off x="168275" y="6248400"/>
          <a:ext cx="827088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23" r:id="rId4" imgW="1587302" imgH="1117460" progId="">
                  <p:embed/>
                </p:oleObj>
              </mc:Choice>
              <mc:Fallback>
                <p:oleObj r:id="rId4" imgW="1587302" imgH="11174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275" y="6248400"/>
                        <a:ext cx="827088" cy="582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663" y="6359525"/>
            <a:ext cx="85725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539750" y="1341438"/>
            <a:ext cx="8064500" cy="2808287"/>
          </a:xfrm>
        </p:spPr>
        <p:txBody>
          <a:bodyPr/>
          <a:lstStyle>
            <a:lvl1pPr algn="ctr">
              <a:defRPr sz="54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1229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41325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759830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50124" y="6201839"/>
            <a:ext cx="1118923" cy="639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1417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93465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12875"/>
            <a:ext cx="4038600" cy="46799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2875"/>
            <a:ext cx="4038600" cy="46799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85435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9354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01621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0121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89577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99740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06395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26658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77788"/>
            <a:ext cx="2071687" cy="60150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77788"/>
            <a:ext cx="6067425" cy="60150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70860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7778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412875"/>
            <a:ext cx="4038600" cy="46799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412875"/>
            <a:ext cx="4038600" cy="2263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29050"/>
            <a:ext cx="4038600" cy="2263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1023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12875"/>
            <a:ext cx="4038600" cy="46799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2875"/>
            <a:ext cx="4038600" cy="46799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900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4006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1850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7425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912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6026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4.xml"/><Relationship Id="rId16" Type="http://schemas.openxmlformats.org/officeDocument/2006/relationships/oleObject" Target="../embeddings/oleObject3.bin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vmlDrawing" Target="../drawings/vmlDrawing3.v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6.xml"/><Relationship Id="rId16" Type="http://schemas.openxmlformats.org/officeDocument/2006/relationships/oleObject" Target="../embeddings/oleObject5.bin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vmlDrawing" Target="../drawings/vmlDrawing5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 descr="mainheader.gif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90500"/>
            <a:ext cx="87630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11"/>
          <p:cNvSpPr>
            <a:spLocks noChangeArrowheads="1"/>
          </p:cNvSpPr>
          <p:nvPr userDrawn="1"/>
        </p:nvSpPr>
        <p:spPr bwMode="auto">
          <a:xfrm>
            <a:off x="468313" y="333375"/>
            <a:ext cx="6048375" cy="6477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028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7778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e2v centre for electronic imaging</a:t>
            </a:r>
          </a:p>
        </p:txBody>
      </p:sp>
      <p:sp>
        <p:nvSpPr>
          <p:cNvPr id="1029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12875"/>
            <a:ext cx="8229600" cy="467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graphicFrame>
        <p:nvGraphicFramePr>
          <p:cNvPr id="1031" name="Object 15"/>
          <p:cNvGraphicFramePr>
            <a:graphicFrameLocks noChangeAspect="1"/>
          </p:cNvGraphicFramePr>
          <p:nvPr userDrawn="1"/>
        </p:nvGraphicFramePr>
        <p:xfrm>
          <a:off x="168275" y="6248400"/>
          <a:ext cx="827088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" r:id="rId16" imgW="1587302" imgH="1117460" progId="">
                  <p:embed/>
                </p:oleObj>
              </mc:Choice>
              <mc:Fallback>
                <p:oleObj r:id="rId16" imgW="1587302" imgH="1117460" progId="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275" y="6248400"/>
                        <a:ext cx="827088" cy="582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2" name="Picture 1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663" y="6359525"/>
            <a:ext cx="85725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004084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4084"/>
          </a:solidFill>
          <a:latin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4084"/>
          </a:solidFill>
          <a:latin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4084"/>
          </a:solidFill>
          <a:latin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4084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004084"/>
          </a:solidFill>
          <a:latin typeface="Calibri" panose="020F050202020403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004084"/>
          </a:solidFill>
          <a:latin typeface="Calibri" panose="020F050202020403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004084"/>
          </a:solidFill>
          <a:latin typeface="Calibri" panose="020F050202020403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004084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 descr="mainheader.gif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90500"/>
            <a:ext cx="87630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11"/>
          <p:cNvSpPr>
            <a:spLocks noChangeArrowheads="1"/>
          </p:cNvSpPr>
          <p:nvPr userDrawn="1"/>
        </p:nvSpPr>
        <p:spPr bwMode="auto">
          <a:xfrm>
            <a:off x="468313" y="333375"/>
            <a:ext cx="6048375" cy="6477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1028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7778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e2v centre for electronic imaging</a:t>
            </a:r>
          </a:p>
        </p:txBody>
      </p:sp>
      <p:sp>
        <p:nvSpPr>
          <p:cNvPr id="1029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12875"/>
            <a:ext cx="8229600" cy="467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38" name="TextBox 34"/>
          <p:cNvSpPr txBox="1">
            <a:spLocks noChangeArrowheads="1"/>
          </p:cNvSpPr>
          <p:nvPr userDrawn="1"/>
        </p:nvSpPr>
        <p:spPr bwMode="auto">
          <a:xfrm>
            <a:off x="8342287" y="6572250"/>
            <a:ext cx="79060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GB" altLang="en-US" sz="1200" b="0" dirty="0">
                <a:solidFill>
                  <a:srgbClr val="000000"/>
                </a:solidFill>
              </a:rPr>
              <a:t>COG#33</a:t>
            </a:r>
          </a:p>
        </p:txBody>
      </p:sp>
      <p:graphicFrame>
        <p:nvGraphicFramePr>
          <p:cNvPr id="1031" name="Object 15"/>
          <p:cNvGraphicFramePr>
            <a:graphicFrameLocks noChangeAspect="1"/>
          </p:cNvGraphicFramePr>
          <p:nvPr userDrawn="1"/>
        </p:nvGraphicFramePr>
        <p:xfrm>
          <a:off x="168275" y="6248400"/>
          <a:ext cx="827088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1" r:id="rId16" imgW="1587302" imgH="1117460" progId="">
                  <p:embed/>
                </p:oleObj>
              </mc:Choice>
              <mc:Fallback>
                <p:oleObj r:id="rId16" imgW="1587302" imgH="11174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275" y="6248400"/>
                        <a:ext cx="827088" cy="582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2" name="Picture 1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663" y="6359525"/>
            <a:ext cx="85725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6976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004084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4084"/>
          </a:solidFill>
          <a:latin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4084"/>
          </a:solidFill>
          <a:latin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4084"/>
          </a:solidFill>
          <a:latin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4084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004084"/>
          </a:solidFill>
          <a:latin typeface="Calibri" panose="020F050202020403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004084"/>
          </a:solidFill>
          <a:latin typeface="Calibri" panose="020F050202020403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004084"/>
          </a:solidFill>
          <a:latin typeface="Calibri" panose="020F050202020403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004084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 descr="mainheader.gif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90500"/>
            <a:ext cx="87630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11"/>
          <p:cNvSpPr>
            <a:spLocks noChangeArrowheads="1"/>
          </p:cNvSpPr>
          <p:nvPr userDrawn="1"/>
        </p:nvSpPr>
        <p:spPr bwMode="auto">
          <a:xfrm>
            <a:off x="468313" y="333375"/>
            <a:ext cx="6048375" cy="6477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1028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7778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e2v centre for electronic imaging</a:t>
            </a:r>
          </a:p>
        </p:txBody>
      </p:sp>
      <p:sp>
        <p:nvSpPr>
          <p:cNvPr id="1029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12875"/>
            <a:ext cx="8229600" cy="467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38" name="TextBox 34"/>
          <p:cNvSpPr txBox="1">
            <a:spLocks noChangeArrowheads="1"/>
          </p:cNvSpPr>
          <p:nvPr userDrawn="1"/>
        </p:nvSpPr>
        <p:spPr bwMode="auto">
          <a:xfrm>
            <a:off x="7941535" y="6572250"/>
            <a:ext cx="119135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GB" altLang="en-US" sz="1200" b="0" dirty="0">
                <a:solidFill>
                  <a:srgbClr val="000000"/>
                </a:solidFill>
              </a:rPr>
              <a:t>CTI Simulation</a:t>
            </a:r>
          </a:p>
        </p:txBody>
      </p:sp>
      <p:graphicFrame>
        <p:nvGraphicFramePr>
          <p:cNvPr id="1031" name="Object 15"/>
          <p:cNvGraphicFramePr>
            <a:graphicFrameLocks noChangeAspect="1"/>
          </p:cNvGraphicFramePr>
          <p:nvPr userDrawn="1"/>
        </p:nvGraphicFramePr>
        <p:xfrm>
          <a:off x="168275" y="6248400"/>
          <a:ext cx="827088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9" r:id="rId16" imgW="1587302" imgH="1117460" progId="">
                  <p:embed/>
                </p:oleObj>
              </mc:Choice>
              <mc:Fallback>
                <p:oleObj r:id="rId16" imgW="1587302" imgH="11174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275" y="6248400"/>
                        <a:ext cx="827088" cy="582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2" name="Picture 1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663" y="6359525"/>
            <a:ext cx="85725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8286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004084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4084"/>
          </a:solidFill>
          <a:latin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4084"/>
          </a:solidFill>
          <a:latin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4084"/>
          </a:solidFill>
          <a:latin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4084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004084"/>
          </a:solidFill>
          <a:latin typeface="Calibri" panose="020F050202020403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004084"/>
          </a:solidFill>
          <a:latin typeface="Calibri" panose="020F050202020403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004084"/>
          </a:solidFill>
          <a:latin typeface="Calibri" panose="020F050202020403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004084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10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750" y="1587102"/>
            <a:ext cx="8064500" cy="2808287"/>
          </a:xfrm>
        </p:spPr>
        <p:txBody>
          <a:bodyPr/>
          <a:lstStyle/>
          <a:p>
            <a:pPr algn="l"/>
            <a:r>
              <a:rPr lang="en-GB" dirty="0"/>
              <a:t>Trap Pumping Method</a:t>
            </a:r>
            <a:br>
              <a:rPr lang="en-GB" dirty="0"/>
            </a:br>
            <a:r>
              <a:rPr lang="en-GB" sz="4000" dirty="0"/>
              <a:t>Importance of inter-phase trapping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749" y="4413250"/>
            <a:ext cx="8064501" cy="1752600"/>
          </a:xfrm>
        </p:spPr>
        <p:txBody>
          <a:bodyPr/>
          <a:lstStyle/>
          <a:p>
            <a:pPr algn="l"/>
            <a:r>
              <a:rPr lang="en-GB" sz="2000" b="1" dirty="0">
                <a:solidFill>
                  <a:srgbClr val="204080"/>
                </a:solidFill>
              </a:rPr>
              <a:t>Jesper Skottfelt</a:t>
            </a:r>
            <a:endParaRPr lang="en-GB" sz="2000" dirty="0">
              <a:solidFill>
                <a:srgbClr val="204080"/>
              </a:solidFill>
            </a:endParaRPr>
          </a:p>
          <a:p>
            <a:pPr algn="l"/>
            <a:r>
              <a:rPr lang="en-GB" sz="2000" dirty="0">
                <a:solidFill>
                  <a:srgbClr val="204080"/>
                </a:solidFill>
              </a:rPr>
              <a:t>David Hall, Ben Dryer, Nathan Bush, Andrew Holland</a:t>
            </a:r>
          </a:p>
          <a:p>
            <a:pPr algn="l"/>
            <a:endParaRPr lang="en-GB" dirty="0">
              <a:solidFill>
                <a:srgbClr val="204080"/>
              </a:solidFill>
            </a:endParaRPr>
          </a:p>
          <a:p>
            <a:pPr algn="l"/>
            <a:r>
              <a:rPr lang="en-GB" i="1" dirty="0">
                <a:solidFill>
                  <a:srgbClr val="204080"/>
                </a:solidFill>
              </a:rPr>
              <a:t>Scientific Detector Workshop, </a:t>
            </a:r>
            <a:r>
              <a:rPr lang="en-GB" i="1" dirty="0" err="1">
                <a:solidFill>
                  <a:srgbClr val="204080"/>
                </a:solidFill>
              </a:rPr>
              <a:t>STScI</a:t>
            </a:r>
            <a:r>
              <a:rPr lang="en-GB" i="1" dirty="0">
                <a:solidFill>
                  <a:srgbClr val="204080"/>
                </a:solidFill>
              </a:rPr>
              <a:t>, Baltimore, 28</a:t>
            </a:r>
            <a:r>
              <a:rPr lang="en-GB" i="1" baseline="30000" dirty="0">
                <a:solidFill>
                  <a:srgbClr val="204080"/>
                </a:solidFill>
              </a:rPr>
              <a:t>th</a:t>
            </a:r>
            <a:r>
              <a:rPr lang="en-GB" i="1" dirty="0">
                <a:solidFill>
                  <a:srgbClr val="204080"/>
                </a:solidFill>
              </a:rPr>
              <a:t> September 2017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092" y="6200687"/>
            <a:ext cx="1118923" cy="6393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4107" y="354523"/>
            <a:ext cx="638634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a-DK" sz="3600" b="0" dirty="0">
                <a:solidFill>
                  <a:srgbClr val="204080"/>
                </a:solidFill>
                <a:latin typeface="+mj-lt"/>
              </a:rPr>
              <a:t>Centre for Electronic Imaging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5ED16E-AFC6-4193-90D7-39B467142D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605" y="6358612"/>
            <a:ext cx="1875515" cy="323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5164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Taking data…</a:t>
            </a:r>
          </a:p>
        </p:txBody>
      </p:sp>
      <p:pic>
        <p:nvPicPr>
          <p:cNvPr id="9" name="Picture 4"/>
          <p:cNvPicPr/>
          <p:nvPr/>
        </p:nvPicPr>
        <p:blipFill>
          <a:blip r:embed="rId2"/>
          <a:stretch/>
        </p:blipFill>
        <p:spPr>
          <a:xfrm>
            <a:off x="995789" y="1450655"/>
            <a:ext cx="7261106" cy="4639692"/>
          </a:xfrm>
          <a:prstGeom prst="rect">
            <a:avLst/>
          </a:prstGeom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327" y="5664240"/>
            <a:ext cx="1678673" cy="1311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2700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Trap pumping analysis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496" y="2009634"/>
            <a:ext cx="6277970" cy="4708478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 txBox="1">
                <a:spLocks/>
              </p:cNvSpPr>
              <p:nvPr/>
            </p:nvSpPr>
            <p:spPr bwMode="auto">
              <a:xfrm>
                <a:off x="395288" y="1303020"/>
                <a:ext cx="5936932" cy="40233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b="0" dirty="0"/>
                  <a:t>Automated fitting algorithm used </a:t>
                </a:r>
              </a:p>
              <a:p>
                <a:r>
                  <a:rPr lang="da-DK" b="0" dirty="0"/>
                  <a:t>Plotting </a:t>
                </a:r>
                <a:r>
                  <a:rPr lang="da-DK" b="0" i="1" dirty="0"/>
                  <a:t>I</a:t>
                </a:r>
                <a:r>
                  <a:rPr lang="da-DK" b="0" i="1" baseline="-25000" dirty="0"/>
                  <a:t>12</a:t>
                </a:r>
                <a:r>
                  <a:rPr lang="en-GB" b="0" dirty="0"/>
                  <a:t> dipoles only</a:t>
                </a:r>
              </a:p>
              <a:p>
                <a:r>
                  <a:rPr lang="en-GB" b="0" dirty="0"/>
                  <a:t>Three double-peaks</a:t>
                </a:r>
              </a:p>
              <a:p>
                <a:r>
                  <a:rPr lang="da-DK" b="0" dirty="0"/>
                  <a:t>Plotting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GB" b="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da-DK" b="0" dirty="0"/>
                  <a:t>  vs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GB" b="0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endParaRPr lang="da-DK" b="0" dirty="0"/>
              </a:p>
            </p:txBody>
          </p:sp>
        </mc:Choice>
        <mc:Fallback xmlns="">
          <p:sp>
            <p:nvSpPr>
              <p:cNvPr id="1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5288" y="1303020"/>
                <a:ext cx="5936932" cy="4023360"/>
              </a:xfrm>
              <a:prstGeom prst="rect">
                <a:avLst/>
              </a:prstGeom>
              <a:blipFill>
                <a:blip r:embed="rId3"/>
                <a:stretch>
                  <a:fillRect l="-924" t="-90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A97FDEBB-20D5-4315-8C6F-EF88CBD6B98D}"/>
              </a:ext>
            </a:extLst>
          </p:cNvPr>
          <p:cNvSpPr/>
          <p:nvPr/>
        </p:nvSpPr>
        <p:spPr bwMode="auto">
          <a:xfrm>
            <a:off x="5897880" y="1781034"/>
            <a:ext cx="3246120" cy="4882656"/>
          </a:xfrm>
          <a:prstGeom prst="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455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Investigating double peaks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395288" y="1257300"/>
            <a:ext cx="8229600" cy="18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0" dirty="0"/>
              <a:t>Determining the pixel and phase for all traps</a:t>
            </a:r>
          </a:p>
          <a:p>
            <a:r>
              <a:rPr lang="en-GB" b="0" dirty="0"/>
              <a:t>Comparing between schemes</a:t>
            </a:r>
          </a:p>
          <a:p>
            <a:pPr lvl="1"/>
            <a:r>
              <a:rPr lang="en-GB" b="0" dirty="0"/>
              <a:t>Same traps give different </a:t>
            </a:r>
            <a:r>
              <a:rPr lang="el-GR" b="0" dirty="0"/>
              <a:t>τ</a:t>
            </a:r>
            <a:r>
              <a:rPr lang="en-GB" b="0" baseline="-25000" dirty="0"/>
              <a:t>e</a:t>
            </a:r>
            <a:r>
              <a:rPr lang="en-GB" b="0" dirty="0"/>
              <a:t> and P</a:t>
            </a:r>
            <a:r>
              <a:rPr lang="en-GB" b="0" baseline="-25000" dirty="0"/>
              <a:t>c</a:t>
            </a:r>
            <a:r>
              <a:rPr lang="en-GB" b="0" dirty="0"/>
              <a:t>  values</a:t>
            </a:r>
            <a:endParaRPr lang="da-DK" b="0" dirty="0"/>
          </a:p>
          <a:p>
            <a:r>
              <a:rPr lang="da-DK" b="0" dirty="0"/>
              <a:t>Finding that 2nd peak is alias peak, because fitting </a:t>
            </a:r>
            <a:r>
              <a:rPr lang="da-DK" b="0" i="1" dirty="0"/>
              <a:t>I</a:t>
            </a:r>
            <a:r>
              <a:rPr lang="da-DK" b="0" i="1" baseline="-25000" dirty="0"/>
              <a:t>23</a:t>
            </a:r>
            <a:r>
              <a:rPr lang="da-DK" b="0" dirty="0"/>
              <a:t> dipoles with </a:t>
            </a:r>
            <a:r>
              <a:rPr lang="da-DK" b="0" i="1" dirty="0"/>
              <a:t>I</a:t>
            </a:r>
            <a:r>
              <a:rPr lang="da-DK" b="0" i="1" baseline="-25000" dirty="0"/>
              <a:t>12</a:t>
            </a:r>
            <a:r>
              <a:rPr lang="da-DK" b="0" dirty="0"/>
              <a:t> gives</a:t>
            </a:r>
          </a:p>
          <a:p>
            <a:pPr lvl="1"/>
            <a:r>
              <a:rPr lang="da-DK" b="0" dirty="0"/>
              <a:t> 0.6</a:t>
            </a:r>
            <a:r>
              <a:rPr lang="el-GR" b="0" dirty="0"/>
              <a:t> τ</a:t>
            </a:r>
            <a:r>
              <a:rPr lang="en-GB" b="0" baseline="-25000" dirty="0"/>
              <a:t>e</a:t>
            </a:r>
            <a:r>
              <a:rPr lang="en-GB" b="0" dirty="0"/>
              <a:t> and 0.6 P</a:t>
            </a:r>
            <a:r>
              <a:rPr lang="en-GB" b="0" baseline="-25000" dirty="0"/>
              <a:t>c</a:t>
            </a:r>
            <a:r>
              <a:rPr lang="en-GB" b="0" dirty="0"/>
              <a:t> </a:t>
            </a:r>
          </a:p>
          <a:p>
            <a:r>
              <a:rPr lang="da-DK" b="0" dirty="0"/>
              <a:t>fitting </a:t>
            </a:r>
            <a:r>
              <a:rPr lang="da-DK" b="0" i="1" dirty="0"/>
              <a:t>I</a:t>
            </a:r>
            <a:r>
              <a:rPr lang="da-DK" b="0" i="1" baseline="-25000" dirty="0"/>
              <a:t>14</a:t>
            </a:r>
            <a:r>
              <a:rPr lang="da-DK" b="0" dirty="0"/>
              <a:t> dipoles with </a:t>
            </a:r>
            <a:r>
              <a:rPr lang="da-DK" b="0" i="1" dirty="0"/>
              <a:t>I</a:t>
            </a:r>
            <a:r>
              <a:rPr lang="da-DK" b="0" i="1" baseline="-25000" dirty="0"/>
              <a:t>12</a:t>
            </a:r>
          </a:p>
          <a:p>
            <a:pPr lvl="1"/>
            <a:r>
              <a:rPr lang="da-DK" b="0" dirty="0"/>
              <a:t> 0.7</a:t>
            </a:r>
            <a:r>
              <a:rPr lang="el-GR" b="0" dirty="0"/>
              <a:t> τ</a:t>
            </a:r>
            <a:r>
              <a:rPr lang="en-GB" b="0" baseline="-25000" dirty="0"/>
              <a:t>e</a:t>
            </a:r>
            <a:r>
              <a:rPr lang="en-GB" b="0" dirty="0"/>
              <a:t> and 1.8 P</a:t>
            </a:r>
            <a:r>
              <a:rPr lang="en-GB" b="0" baseline="-25000" dirty="0"/>
              <a:t>c</a:t>
            </a:r>
            <a:r>
              <a:rPr lang="en-GB" b="0" dirty="0"/>
              <a:t> </a:t>
            </a:r>
          </a:p>
          <a:p>
            <a:pPr lvl="1"/>
            <a:endParaRPr lang="en-GB" b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040" y="2641530"/>
            <a:ext cx="5621960" cy="42164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58" y="3658325"/>
            <a:ext cx="5705475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84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395288" y="1392072"/>
            <a:ext cx="8229600" cy="4558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0" dirty="0"/>
              <a:t>Only </a:t>
            </a:r>
            <a:r>
              <a:rPr lang="da-DK" b="0" i="1" dirty="0"/>
              <a:t>I</a:t>
            </a:r>
            <a:r>
              <a:rPr lang="da-DK" b="0" i="1" baseline="-25000" dirty="0"/>
              <a:t>12</a:t>
            </a:r>
            <a:r>
              <a:rPr lang="en-GB" b="0" dirty="0"/>
              <a:t> dipoles</a:t>
            </a:r>
          </a:p>
          <a:p>
            <a:endParaRPr lang="en-GB" b="0" dirty="0"/>
          </a:p>
          <a:p>
            <a:endParaRPr lang="en-GB" b="0" dirty="0"/>
          </a:p>
          <a:p>
            <a:endParaRPr lang="en-GB" b="0" dirty="0"/>
          </a:p>
          <a:p>
            <a:endParaRPr lang="en-GB" b="0" dirty="0"/>
          </a:p>
          <a:p>
            <a:endParaRPr lang="en-GB" b="0" dirty="0"/>
          </a:p>
          <a:p>
            <a:endParaRPr lang="en-GB" b="0" dirty="0"/>
          </a:p>
          <a:p>
            <a:r>
              <a:rPr lang="da-DK" b="0" dirty="0"/>
              <a:t>All three types: </a:t>
            </a:r>
            <a:r>
              <a:rPr lang="da-DK" b="0" i="1" dirty="0"/>
              <a:t>I</a:t>
            </a:r>
            <a:r>
              <a:rPr lang="da-DK" b="0" i="1" baseline="-25000" dirty="0"/>
              <a:t>12</a:t>
            </a:r>
            <a:r>
              <a:rPr lang="da-DK" b="0" dirty="0"/>
              <a:t> , </a:t>
            </a:r>
            <a:r>
              <a:rPr lang="da-DK" b="0" i="1" dirty="0"/>
              <a:t>I</a:t>
            </a:r>
            <a:r>
              <a:rPr lang="da-DK" b="0" i="1" baseline="-25000" dirty="0"/>
              <a:t>23</a:t>
            </a:r>
            <a:r>
              <a:rPr lang="da-DK" b="0" dirty="0"/>
              <a:t> , </a:t>
            </a:r>
            <a:r>
              <a:rPr lang="da-DK" b="0" i="1" dirty="0"/>
              <a:t>I</a:t>
            </a:r>
            <a:r>
              <a:rPr lang="da-DK" b="0" i="1" baseline="-25000" dirty="0"/>
              <a:t>14</a:t>
            </a:r>
            <a:endParaRPr lang="en-GB" b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Trap pumping analysis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16" y="4048743"/>
            <a:ext cx="7902371" cy="23048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81" b="36485"/>
          <a:stretch/>
        </p:blipFill>
        <p:spPr>
          <a:xfrm>
            <a:off x="722517" y="1767385"/>
            <a:ext cx="7936328" cy="1903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8275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395288" y="1392072"/>
            <a:ext cx="4542472" cy="4558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0" dirty="0"/>
              <a:t>Why does the </a:t>
            </a:r>
            <a:r>
              <a:rPr lang="da-DK" b="0" i="1" dirty="0"/>
              <a:t>I</a:t>
            </a:r>
            <a:r>
              <a:rPr lang="da-DK" b="0" i="1" baseline="-25000" dirty="0"/>
              <a:t>23</a:t>
            </a:r>
            <a:r>
              <a:rPr lang="da-DK" b="0" dirty="0"/>
              <a:t> , </a:t>
            </a:r>
            <a:r>
              <a:rPr lang="da-DK" b="0" i="1" dirty="0"/>
              <a:t>I</a:t>
            </a:r>
            <a:r>
              <a:rPr lang="da-DK" b="0" i="1" baseline="-25000" dirty="0"/>
              <a:t>14 </a:t>
            </a:r>
            <a:r>
              <a:rPr lang="en-GB" b="0" dirty="0"/>
              <a:t> dipoles appear?</a:t>
            </a:r>
          </a:p>
          <a:p>
            <a:r>
              <a:rPr lang="en-GB" b="0" dirty="0"/>
              <a:t>Standard assumption is that no charge is captured during transition between phases</a:t>
            </a:r>
          </a:p>
          <a:p>
            <a:r>
              <a:rPr lang="en-GB" b="0" dirty="0"/>
              <a:t>However, allowing for capture during phase transitions explains the existence of the </a:t>
            </a:r>
            <a:r>
              <a:rPr lang="da-DK" b="0" i="1" dirty="0"/>
              <a:t>I</a:t>
            </a:r>
            <a:r>
              <a:rPr lang="da-DK" b="0" i="1" baseline="-25000" dirty="0"/>
              <a:t>23</a:t>
            </a:r>
            <a:r>
              <a:rPr lang="da-DK" b="0" dirty="0"/>
              <a:t> and </a:t>
            </a:r>
            <a:r>
              <a:rPr lang="da-DK" b="0" i="1" dirty="0"/>
              <a:t>I</a:t>
            </a:r>
            <a:r>
              <a:rPr lang="da-DK" b="0" i="1" baseline="-25000" dirty="0"/>
              <a:t>14 </a:t>
            </a:r>
            <a:r>
              <a:rPr lang="en-GB" b="0" dirty="0"/>
              <a:t> dipoles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Trap pumping analysis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012" y="77788"/>
            <a:ext cx="39009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634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Comparing with simulated data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5400" y="1410372"/>
            <a:ext cx="72807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0" dirty="0">
                <a:latin typeface="+mn-lt"/>
              </a:rPr>
              <a:t>Trap pumping data from un-irradiated Euclid CCD, Pseudo-3-phase pumping</a:t>
            </a:r>
          </a:p>
          <a:p>
            <a:endParaRPr lang="en-GB" b="0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5400" y="3574628"/>
            <a:ext cx="77275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0" dirty="0">
                <a:latin typeface="+mn-lt"/>
              </a:rPr>
              <a:t>Simulated trap pumping data, pseudo-3-phase pumping, </a:t>
            </a:r>
            <a:r>
              <a:rPr lang="en-GB" dirty="0">
                <a:latin typeface="+mn-lt"/>
              </a:rPr>
              <a:t>without transition step</a:t>
            </a:r>
            <a:endParaRPr lang="en-GB" b="0" dirty="0">
              <a:latin typeface="+mn-lt"/>
            </a:endParaRPr>
          </a:p>
          <a:p>
            <a:endParaRPr lang="en-GB" b="0" dirty="0">
              <a:latin typeface="+mn-lt"/>
            </a:endParaRPr>
          </a:p>
        </p:txBody>
      </p:sp>
      <p:pic>
        <p:nvPicPr>
          <p:cNvPr id="9" name="Content Placeholder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63" b="36073"/>
          <a:stretch/>
        </p:blipFill>
        <p:spPr bwMode="auto">
          <a:xfrm>
            <a:off x="880801" y="1767728"/>
            <a:ext cx="7280776" cy="1772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01" y="3930300"/>
            <a:ext cx="7290696" cy="2247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7293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Comparing with simulated data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5400" y="1410372"/>
            <a:ext cx="72807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0" dirty="0">
                <a:latin typeface="+mn-lt"/>
              </a:rPr>
              <a:t>Trap pumping data from un-irradiated Euclid CCD, Pseudo-3-phase pumping</a:t>
            </a:r>
          </a:p>
          <a:p>
            <a:endParaRPr lang="en-GB" b="0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5400" y="3574628"/>
            <a:ext cx="8013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GB" b="0" dirty="0">
                <a:latin typeface="+mn-lt"/>
              </a:rPr>
              <a:t>Simulated trap pumping data</a:t>
            </a:r>
            <a:r>
              <a:rPr lang="en-GB" b="0" dirty="0">
                <a:solidFill>
                  <a:srgbClr val="000000"/>
                </a:solidFill>
                <a:latin typeface="Calibri"/>
              </a:rPr>
              <a:t>, pseudo-3-phase pumping</a:t>
            </a:r>
            <a:r>
              <a:rPr lang="en-GB" b="0" dirty="0">
                <a:latin typeface="+mn-lt"/>
              </a:rPr>
              <a:t>, </a:t>
            </a:r>
            <a:r>
              <a:rPr lang="en-GB" dirty="0">
                <a:latin typeface="+mn-lt"/>
              </a:rPr>
              <a:t>with 100ns transition step</a:t>
            </a:r>
            <a:endParaRPr lang="en-GB" b="0" dirty="0">
              <a:latin typeface="+mn-lt"/>
            </a:endParaRPr>
          </a:p>
        </p:txBody>
      </p:sp>
      <p:pic>
        <p:nvPicPr>
          <p:cNvPr id="9" name="Content Placeholder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63" b="36073"/>
          <a:stretch/>
        </p:blipFill>
        <p:spPr bwMode="auto">
          <a:xfrm>
            <a:off x="880801" y="1767728"/>
            <a:ext cx="7280776" cy="1772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61" y="3922670"/>
            <a:ext cx="7366655" cy="2271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6609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Trap pumping – pseudo-3-phase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12875"/>
            <a:ext cx="8059003" cy="4679950"/>
          </a:xfrm>
        </p:spPr>
        <p:txBody>
          <a:bodyPr/>
          <a:lstStyle/>
          <a:p>
            <a:r>
              <a:rPr lang="da-DK" dirty="0"/>
              <a:t>Pumping four phase device 12-3-4-1’2’-4-3-12 simulation, </a:t>
            </a:r>
            <a:r>
              <a:rPr lang="da-DK" b="1" dirty="0"/>
              <a:t>no transition step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pPr marL="0" indent="0">
              <a:buNone/>
            </a:pPr>
            <a:endParaRPr lang="da-DK" dirty="0"/>
          </a:p>
          <a:p>
            <a:endParaRPr lang="da-DK" dirty="0"/>
          </a:p>
          <a:p>
            <a:endParaRPr lang="da-DK" sz="2400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en-GB" dirty="0"/>
              <a:t>Only</a:t>
            </a:r>
            <a:r>
              <a:rPr lang="da-DK" dirty="0"/>
              <a:t> </a:t>
            </a:r>
            <a:r>
              <a:rPr lang="da-DK" i="1" dirty="0"/>
              <a:t>I</a:t>
            </a:r>
            <a:r>
              <a:rPr lang="da-DK" i="1" baseline="-25000" dirty="0"/>
              <a:t>12</a:t>
            </a:r>
            <a:r>
              <a:rPr lang="da-DK" dirty="0"/>
              <a:t> </a:t>
            </a:r>
            <a:r>
              <a:rPr lang="en-GB" dirty="0"/>
              <a:t>and ‘always pump’ traps</a:t>
            </a:r>
            <a:endParaRPr lang="da-DK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8" y="1876310"/>
            <a:ext cx="8076061" cy="33465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F76C351-F241-46C2-804E-F66E5B17674E}"/>
                  </a:ext>
                </a:extLst>
              </p:cNvPr>
              <p:cNvSpPr/>
              <p:nvPr/>
            </p:nvSpPr>
            <p:spPr>
              <a:xfrm rot="16200000">
                <a:off x="-258162" y="3439009"/>
                <a:ext cx="1675426" cy="42377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r>
                  <a:rPr lang="en-GB" dirty="0"/>
                  <a:t>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𝑝h</m:t>
                        </m:r>
                      </m:sub>
                    </m:sSub>
                  </m:oMath>
                </a14:m>
                <a:r>
                  <a:rPr lang="en-GB" dirty="0"/>
                  <a:t>         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F76C351-F241-46C2-804E-F66E5B1767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258162" y="3439009"/>
                <a:ext cx="1675426" cy="423770"/>
              </a:xfrm>
              <a:prstGeom prst="rect">
                <a:avLst/>
              </a:prstGeom>
              <a:blipFill>
                <a:blip r:embed="rId3"/>
                <a:stretch>
                  <a:fillRect r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E0328187-A2BD-42B9-8E92-6E1B3A61E977}"/>
              </a:ext>
            </a:extLst>
          </p:cNvPr>
          <p:cNvSpPr txBox="1"/>
          <p:nvPr/>
        </p:nvSpPr>
        <p:spPr>
          <a:xfrm>
            <a:off x="8404488" y="2430557"/>
            <a:ext cx="7825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100k e</a:t>
            </a:r>
            <a:r>
              <a:rPr lang="en-GB" baseline="22000" dirty="0"/>
              <a:t>-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6FFA66E-5ABD-47AA-B5D0-4F435BC03FA9}"/>
              </a:ext>
            </a:extLst>
          </p:cNvPr>
          <p:cNvSpPr txBox="1"/>
          <p:nvPr/>
        </p:nvSpPr>
        <p:spPr>
          <a:xfrm>
            <a:off x="8405780" y="3178167"/>
            <a:ext cx="6832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10k e</a:t>
            </a:r>
            <a:r>
              <a:rPr lang="en-GB" baseline="22000" dirty="0"/>
              <a:t>-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E433A16-A9D4-4134-B81C-E401FDA2F9A8}"/>
              </a:ext>
            </a:extLst>
          </p:cNvPr>
          <p:cNvSpPr txBox="1"/>
          <p:nvPr/>
        </p:nvSpPr>
        <p:spPr>
          <a:xfrm>
            <a:off x="8407685" y="3937950"/>
            <a:ext cx="583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1k e</a:t>
            </a:r>
            <a:r>
              <a:rPr lang="en-GB" baseline="22000" dirty="0"/>
              <a:t>-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2FC51CD-348C-493E-8374-3E3725C826E7}"/>
              </a:ext>
            </a:extLst>
          </p:cNvPr>
          <p:cNvSpPr txBox="1"/>
          <p:nvPr/>
        </p:nvSpPr>
        <p:spPr>
          <a:xfrm>
            <a:off x="8431608" y="4691092"/>
            <a:ext cx="6832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100 e</a:t>
            </a:r>
            <a:r>
              <a:rPr lang="en-GB" baseline="22000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17798726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Trap pumping – pseudo-3-phase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12875"/>
            <a:ext cx="8167689" cy="4679950"/>
          </a:xfrm>
        </p:spPr>
        <p:txBody>
          <a:bodyPr/>
          <a:lstStyle/>
          <a:p>
            <a:r>
              <a:rPr lang="da-DK" dirty="0"/>
              <a:t>Pumping four phase device 12-3-4-1’2’-4-3-12 simulation, </a:t>
            </a:r>
            <a:r>
              <a:rPr lang="da-DK" b="1" dirty="0"/>
              <a:t>100 ns transition step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pPr marL="0" indent="0">
              <a:buNone/>
            </a:pPr>
            <a:endParaRPr lang="da-DK" dirty="0"/>
          </a:p>
          <a:p>
            <a:endParaRPr lang="da-DK" dirty="0"/>
          </a:p>
          <a:p>
            <a:endParaRPr lang="da-DK" sz="2400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da-DK" i="1" dirty="0"/>
              <a:t>I</a:t>
            </a:r>
            <a:r>
              <a:rPr lang="da-DK" i="1" baseline="-25000" dirty="0"/>
              <a:t>12</a:t>
            </a:r>
            <a:r>
              <a:rPr lang="da-DK" dirty="0"/>
              <a:t> , </a:t>
            </a:r>
            <a:r>
              <a:rPr lang="da-DK" i="1" dirty="0"/>
              <a:t>I</a:t>
            </a:r>
            <a:r>
              <a:rPr lang="da-DK" i="1" baseline="-25000" dirty="0"/>
              <a:t>23</a:t>
            </a:r>
            <a:r>
              <a:rPr lang="da-DK" dirty="0"/>
              <a:t> , </a:t>
            </a:r>
            <a:r>
              <a:rPr lang="da-DK" i="1" dirty="0"/>
              <a:t>I</a:t>
            </a:r>
            <a:r>
              <a:rPr lang="da-DK" i="1" baseline="-25000" dirty="0"/>
              <a:t>14</a:t>
            </a:r>
            <a:r>
              <a:rPr lang="da-DK" dirty="0"/>
              <a:t> </a:t>
            </a:r>
            <a:r>
              <a:rPr lang="en-GB" dirty="0"/>
              <a:t>  and ‘always pump’ traps</a:t>
            </a:r>
          </a:p>
          <a:p>
            <a:r>
              <a:rPr lang="en-GB" dirty="0"/>
              <a:t>Very difficult to disentangle</a:t>
            </a:r>
            <a:endParaRPr lang="da-DK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8" y="1878408"/>
            <a:ext cx="8076061" cy="334239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33177C2-045D-4871-81DE-46B885511746}"/>
                  </a:ext>
                </a:extLst>
              </p:cNvPr>
              <p:cNvSpPr/>
              <p:nvPr/>
            </p:nvSpPr>
            <p:spPr>
              <a:xfrm rot="16200000">
                <a:off x="-377411" y="3450439"/>
                <a:ext cx="1675426" cy="42377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r>
                  <a:rPr lang="en-GB" dirty="0"/>
                  <a:t>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𝑝h</m:t>
                        </m:r>
                      </m:sub>
                    </m:sSub>
                  </m:oMath>
                </a14:m>
                <a:r>
                  <a:rPr lang="en-GB" dirty="0"/>
                  <a:t>         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33177C2-045D-4871-81DE-46B8855117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377411" y="3450439"/>
                <a:ext cx="1675426" cy="423770"/>
              </a:xfrm>
              <a:prstGeom prst="rect">
                <a:avLst/>
              </a:prstGeom>
              <a:blipFill>
                <a:blip r:embed="rId3"/>
                <a:stretch>
                  <a:fillRect r="-101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453E7247-ADC9-4C1E-9329-199C68C002CF}"/>
              </a:ext>
            </a:extLst>
          </p:cNvPr>
          <p:cNvSpPr txBox="1"/>
          <p:nvPr/>
        </p:nvSpPr>
        <p:spPr>
          <a:xfrm>
            <a:off x="8404488" y="2430557"/>
            <a:ext cx="7825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100k e</a:t>
            </a:r>
            <a:r>
              <a:rPr lang="en-GB" baseline="22000" dirty="0"/>
              <a:t>-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B553DF-5D2C-4DD5-8AC0-BDC367199596}"/>
              </a:ext>
            </a:extLst>
          </p:cNvPr>
          <p:cNvSpPr txBox="1"/>
          <p:nvPr/>
        </p:nvSpPr>
        <p:spPr>
          <a:xfrm>
            <a:off x="8405780" y="3178167"/>
            <a:ext cx="6832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10k e</a:t>
            </a:r>
            <a:r>
              <a:rPr lang="en-GB" baseline="22000" dirty="0"/>
              <a:t>-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6F0CB4-993E-4086-A7FF-1EA4F9D465B6}"/>
              </a:ext>
            </a:extLst>
          </p:cNvPr>
          <p:cNvSpPr txBox="1"/>
          <p:nvPr/>
        </p:nvSpPr>
        <p:spPr>
          <a:xfrm>
            <a:off x="8407685" y="3937950"/>
            <a:ext cx="583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1k e</a:t>
            </a:r>
            <a:r>
              <a:rPr lang="en-GB" baseline="22000" dirty="0"/>
              <a:t>-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249F60-35BF-4A78-B487-C9E5FBA91CD9}"/>
              </a:ext>
            </a:extLst>
          </p:cNvPr>
          <p:cNvSpPr txBox="1"/>
          <p:nvPr/>
        </p:nvSpPr>
        <p:spPr>
          <a:xfrm>
            <a:off x="8431608" y="4691092"/>
            <a:ext cx="6832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100 e</a:t>
            </a:r>
            <a:r>
              <a:rPr lang="en-GB" baseline="22000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4754079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-19772" y="5688701"/>
            <a:ext cx="3382471" cy="11692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Sub-pixel clocking scheme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50566"/>
            <a:ext cx="8167689" cy="4696539"/>
          </a:xfrm>
        </p:spPr>
        <p:txBody>
          <a:bodyPr/>
          <a:lstStyle/>
          <a:p>
            <a:r>
              <a:rPr lang="da-DK" dirty="0"/>
              <a:t>Sub-pixel pumping scheme (1-2-3-2-1) chosen because of its simplicity</a:t>
            </a:r>
          </a:p>
          <a:p>
            <a:r>
              <a:rPr lang="da-DK" dirty="0"/>
              <a:t>Small part of pixel probed</a:t>
            </a:r>
          </a:p>
          <a:p>
            <a:pPr lvl="1"/>
            <a:r>
              <a:rPr lang="da-DK" dirty="0"/>
              <a:t>low risk of dipoles cancelling at higher radiation levels</a:t>
            </a:r>
            <a:endParaRPr lang="en-GB" dirty="0"/>
          </a:p>
          <a:p>
            <a:r>
              <a:rPr lang="en-GB" dirty="0"/>
              <a:t>Direction of dipole and size of charge cloud can give sub-pixel and sub-phase positions </a:t>
            </a:r>
          </a:p>
          <a:p>
            <a:endParaRPr lang="en-GB" dirty="0"/>
          </a:p>
        </p:txBody>
      </p:sp>
      <p:grpSp>
        <p:nvGrpSpPr>
          <p:cNvPr id="9" name="Group 8"/>
          <p:cNvGrpSpPr/>
          <p:nvPr/>
        </p:nvGrpSpPr>
        <p:grpSpPr>
          <a:xfrm>
            <a:off x="260706" y="3086530"/>
            <a:ext cx="8872074" cy="3260458"/>
            <a:chOff x="317470" y="1983024"/>
            <a:chExt cx="8872074" cy="326045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470" y="1983024"/>
              <a:ext cx="8028738" cy="3260458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8320395" y="2449202"/>
              <a:ext cx="869149" cy="26571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en-GB" sz="1600" dirty="0"/>
                <a:t>100k e</a:t>
              </a:r>
              <a:r>
                <a:rPr lang="en-GB" sz="2000" baseline="24000" dirty="0"/>
                <a:t>-</a:t>
              </a:r>
            </a:p>
            <a:p>
              <a:pPr>
                <a:spcBef>
                  <a:spcPts val="1200"/>
                </a:spcBef>
              </a:pPr>
              <a:endParaRPr lang="en-GB" sz="2000" baseline="24000" dirty="0"/>
            </a:p>
            <a:p>
              <a:pPr lvl="0">
                <a:spcBef>
                  <a:spcPts val="1200"/>
                </a:spcBef>
              </a:pPr>
              <a:r>
                <a:rPr lang="en-GB" sz="1600" dirty="0">
                  <a:solidFill>
                    <a:srgbClr val="000000"/>
                  </a:solidFill>
                </a:rPr>
                <a:t>10k e</a:t>
              </a:r>
              <a:r>
                <a:rPr lang="en-GB" sz="2000" baseline="24000" dirty="0">
                  <a:solidFill>
                    <a:srgbClr val="000000"/>
                  </a:solidFill>
                </a:rPr>
                <a:t>-</a:t>
              </a:r>
            </a:p>
            <a:p>
              <a:pPr lvl="0">
                <a:spcBef>
                  <a:spcPts val="1200"/>
                </a:spcBef>
              </a:pPr>
              <a:endParaRPr lang="en-GB" sz="2000" baseline="24000" dirty="0">
                <a:solidFill>
                  <a:srgbClr val="000000"/>
                </a:solidFill>
              </a:endParaRPr>
            </a:p>
            <a:p>
              <a:pPr lvl="0">
                <a:spcBef>
                  <a:spcPts val="1200"/>
                </a:spcBef>
              </a:pPr>
              <a:r>
                <a:rPr lang="en-GB" sz="1600" dirty="0">
                  <a:solidFill>
                    <a:srgbClr val="000000"/>
                  </a:solidFill>
                </a:rPr>
                <a:t>1k e</a:t>
              </a:r>
              <a:r>
                <a:rPr lang="en-GB" sz="2000" baseline="24000" dirty="0">
                  <a:solidFill>
                    <a:srgbClr val="000000"/>
                  </a:solidFill>
                </a:rPr>
                <a:t>-</a:t>
              </a:r>
            </a:p>
            <a:p>
              <a:pPr lvl="0">
                <a:spcBef>
                  <a:spcPts val="1200"/>
                </a:spcBef>
              </a:pPr>
              <a:endParaRPr lang="en-GB" sz="2000" baseline="24000" dirty="0">
                <a:solidFill>
                  <a:srgbClr val="000000"/>
                </a:solidFill>
              </a:endParaRPr>
            </a:p>
            <a:p>
              <a:pPr>
                <a:spcBef>
                  <a:spcPts val="1200"/>
                </a:spcBef>
              </a:pPr>
              <a:r>
                <a:rPr lang="en-GB" sz="1600" dirty="0"/>
                <a:t>100 e</a:t>
              </a:r>
              <a:r>
                <a:rPr lang="en-GB" sz="2800" baseline="24000" dirty="0"/>
                <a:t>-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63BF5832-896B-485A-9819-3312F38632A0}"/>
                  </a:ext>
                </a:extLst>
              </p:cNvPr>
              <p:cNvSpPr/>
              <p:nvPr/>
            </p:nvSpPr>
            <p:spPr>
              <a:xfrm rot="16200000">
                <a:off x="-434869" y="4669392"/>
                <a:ext cx="1675426" cy="42377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r>
                  <a:rPr lang="en-GB" dirty="0"/>
                  <a:t>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𝑝h</m:t>
                        </m:r>
                      </m:sub>
                    </m:sSub>
                  </m:oMath>
                </a14:m>
                <a:r>
                  <a:rPr lang="en-GB" dirty="0"/>
                  <a:t>         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63BF5832-896B-485A-9819-3312F38632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434869" y="4669392"/>
                <a:ext cx="1675426" cy="423770"/>
              </a:xfrm>
              <a:prstGeom prst="rect">
                <a:avLst/>
              </a:prstGeom>
              <a:blipFill>
                <a:blip r:embed="rId3"/>
                <a:stretch>
                  <a:fillRect r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1" y="3377210"/>
            <a:ext cx="9144000" cy="3293459"/>
            <a:chOff x="1" y="3422930"/>
            <a:chExt cx="9144000" cy="3293459"/>
          </a:xfrm>
        </p:grpSpPr>
        <p:sp>
          <p:nvSpPr>
            <p:cNvPr id="12" name="Rectangle 11"/>
            <p:cNvSpPr/>
            <p:nvPr/>
          </p:nvSpPr>
          <p:spPr bwMode="auto">
            <a:xfrm>
              <a:off x="1" y="3422930"/>
              <a:ext cx="9144000" cy="329345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884" y="3498102"/>
              <a:ext cx="7373228" cy="3059898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95" y="3452382"/>
            <a:ext cx="7373228" cy="305989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84" y="3452382"/>
            <a:ext cx="7373228" cy="305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841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Radiation damage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247775"/>
            <a:ext cx="4478806" cy="4679950"/>
          </a:xfrm>
        </p:spPr>
        <p:txBody>
          <a:bodyPr/>
          <a:lstStyle/>
          <a:p>
            <a:r>
              <a:rPr lang="en-GB" dirty="0">
                <a:ln w="1270">
                  <a:noFill/>
                </a:ln>
                <a:latin typeface="Calibri" panose="020F0502020204030204" pitchFamily="34" charset="0"/>
              </a:rPr>
              <a:t>High energetic particles from the Sun can damage the silicon lattice in the CCD</a:t>
            </a:r>
          </a:p>
          <a:p>
            <a:pPr lvl="1"/>
            <a:r>
              <a:rPr lang="en-GB" dirty="0">
                <a:ln w="1270">
                  <a:noFill/>
                </a:ln>
                <a:latin typeface="Calibri" panose="020F0502020204030204" pitchFamily="34" charset="0"/>
              </a:rPr>
              <a:t>Creates defects</a:t>
            </a:r>
          </a:p>
          <a:p>
            <a:r>
              <a:rPr lang="en-GB" dirty="0">
                <a:ln w="1270">
                  <a:noFill/>
                </a:ln>
                <a:latin typeface="Calibri" panose="020F0502020204030204" pitchFamily="34" charset="0"/>
              </a:rPr>
              <a:t>These defects (or traps) can capture electrons and release them later in time</a:t>
            </a:r>
          </a:p>
          <a:p>
            <a:pPr lvl="1"/>
            <a:r>
              <a:rPr lang="en-GB" dirty="0">
                <a:ln w="1270">
                  <a:noFill/>
                </a:ln>
                <a:latin typeface="Calibri" panose="020F0502020204030204" pitchFamily="34" charset="0"/>
              </a:rPr>
              <a:t>Leads to smearing of the data</a:t>
            </a:r>
          </a:p>
          <a:p>
            <a:r>
              <a:rPr lang="en-GB" dirty="0">
                <a:ln w="1270">
                  <a:noFill/>
                </a:ln>
                <a:latin typeface="Calibri" panose="020F0502020204030204" pitchFamily="34" charset="0"/>
              </a:rPr>
              <a:t>For most space missions radiation damage over mission lifetime will be major issue</a:t>
            </a:r>
          </a:p>
          <a:p>
            <a:pPr lvl="1"/>
            <a:r>
              <a:rPr lang="en-GB" dirty="0">
                <a:ln w="1270">
                  <a:noFill/>
                </a:ln>
                <a:latin typeface="Calibri" panose="020F0502020204030204" pitchFamily="34" charset="0"/>
              </a:rPr>
              <a:t>Euclid VIS is to measure galaxy shapes to infer Dark matter distribution</a:t>
            </a:r>
          </a:p>
          <a:p>
            <a:pPr lvl="1"/>
            <a:r>
              <a:rPr lang="en-GB" dirty="0">
                <a:ln w="1270">
                  <a:noFill/>
                </a:ln>
                <a:latin typeface="Calibri" panose="020F0502020204030204" pitchFamily="34" charset="0"/>
              </a:rPr>
              <a:t>High level of correction is needed </a:t>
            </a:r>
          </a:p>
          <a:p>
            <a:pPr lvl="1"/>
            <a:r>
              <a:rPr lang="en-GB" dirty="0">
                <a:ln w="1270">
                  <a:noFill/>
                </a:ln>
                <a:latin typeface="Calibri" panose="020F0502020204030204" pitchFamily="34" charset="0"/>
              </a:rPr>
              <a:t>Requires improved knowledge of trap species and parameters</a:t>
            </a:r>
          </a:p>
          <a:p>
            <a:r>
              <a:rPr lang="da-DK" dirty="0"/>
              <a:t>Trap pumping method can identify and characterise single defects (or traps)         </a:t>
            </a:r>
            <a:r>
              <a:rPr lang="da-DK" i="1" dirty="0"/>
              <a:t>as shown by Nathan Bush earlier today</a:t>
            </a:r>
          </a:p>
          <a:p>
            <a:pPr marL="0" indent="0">
              <a:buNone/>
            </a:pPr>
            <a:endParaRPr lang="da-DK" dirty="0"/>
          </a:p>
          <a:p>
            <a:endParaRPr lang="da-DK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307" y="2096948"/>
            <a:ext cx="3989585" cy="42431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91100" y="6374223"/>
            <a:ext cx="21528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>
                <a:latin typeface="+mn-lt"/>
              </a:rPr>
              <a:t>From: Massey et al. (2010)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05400" y="1304925"/>
            <a:ext cx="1763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FF0000"/>
                </a:solidFill>
              </a:rPr>
              <a:t>Before Correction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78187" y="1304925"/>
            <a:ext cx="1763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FF0000"/>
                </a:solidFill>
              </a:rPr>
              <a:t>After Correction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6991099" y="1220788"/>
            <a:ext cx="2059875" cy="511932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130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Trap pumping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 txBox="1">
                <a:spLocks/>
              </p:cNvSpPr>
              <p:nvPr/>
            </p:nvSpPr>
            <p:spPr bwMode="auto">
              <a:xfrm>
                <a:off x="343849" y="1359120"/>
                <a:ext cx="8000051" cy="45515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b="0" dirty="0"/>
                  <a:t>This shows data from pre-irradiated devices (1600 e</a:t>
                </a:r>
                <a:r>
                  <a:rPr lang="en-GB" sz="2200" b="0" baseline="30000" dirty="0"/>
                  <a:t>-</a:t>
                </a:r>
                <a:r>
                  <a:rPr lang="en-GB" b="0" dirty="0"/>
                  <a:t>)</a:t>
                </a:r>
              </a:p>
              <a:p>
                <a:r>
                  <a:rPr lang="en-GB" b="0" dirty="0"/>
                  <a:t>3 peaks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GB" b="0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GB" b="0" dirty="0"/>
                  <a:t> scales with temperature</a:t>
                </a:r>
              </a:p>
              <a:p>
                <a:endParaRPr lang="da-DK" b="0" dirty="0"/>
              </a:p>
            </p:txBody>
          </p:sp>
        </mc:Choice>
        <mc:Fallback xmlns="">
          <p:sp>
            <p:nvSpPr>
              <p:cNvPr id="1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3849" y="1359120"/>
                <a:ext cx="8000051" cy="4551527"/>
              </a:xfrm>
              <a:prstGeom prst="rect">
                <a:avLst/>
              </a:prstGeom>
              <a:blipFill>
                <a:blip r:embed="rId2"/>
                <a:stretch>
                  <a:fillRect l="-609" t="-133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063" y="2478388"/>
            <a:ext cx="7146953" cy="4288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0844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Trap species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517" y="1964776"/>
            <a:ext cx="6243643" cy="46827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12818" y="1312859"/>
                <a:ext cx="8167688" cy="4679950"/>
              </a:xfrm>
            </p:spPr>
            <p:txBody>
              <a:bodyPr/>
              <a:lstStyle/>
              <a:p>
                <a:r>
                  <a:rPr lang="en-GB" dirty="0"/>
                  <a:t>Plotting the peaks found at the three different temperatures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GB" dirty="0"/>
                  <a:t> peaks matches defects from Phosphorus and Boron (used as dopants)</a:t>
                </a:r>
              </a:p>
              <a:p>
                <a:pPr marL="0" indent="0">
                  <a:buNone/>
                  <a:tabLst>
                    <a:tab pos="357188" algn="l"/>
                  </a:tabLst>
                </a:pPr>
                <a:r>
                  <a:rPr lang="en-GB" dirty="0"/>
                  <a:t>	mixed with Carbon and Oxygen impurities</a:t>
                </a:r>
              </a:p>
              <a:p>
                <a:pPr lvl="1">
                  <a:tabLst>
                    <a:tab pos="357188" algn="l"/>
                  </a:tabLst>
                </a:pPr>
                <a:r>
                  <a:rPr lang="en-GB" dirty="0" err="1"/>
                  <a:t>C</a:t>
                </a:r>
                <a:r>
                  <a:rPr lang="en-GB" baseline="-16000" dirty="0" err="1"/>
                  <a:t>i</a:t>
                </a:r>
                <a:r>
                  <a:rPr lang="en-GB" dirty="0" err="1"/>
                  <a:t>P</a:t>
                </a:r>
                <a:r>
                  <a:rPr lang="en-GB" baseline="-16000" dirty="0" err="1"/>
                  <a:t>s</a:t>
                </a:r>
                <a:r>
                  <a:rPr lang="en-GB" baseline="-16000" dirty="0"/>
                  <a:t>  </a:t>
                </a:r>
                <a:r>
                  <a:rPr lang="en-GB" dirty="0"/>
                  <a:t>(0.23, 0.26 eV)</a:t>
                </a:r>
                <a:endParaRPr lang="en-GB" baseline="-16000" dirty="0"/>
              </a:p>
              <a:p>
                <a:pPr lvl="1">
                  <a:tabLst>
                    <a:tab pos="357188" algn="l"/>
                  </a:tabLst>
                </a:pPr>
                <a:r>
                  <a:rPr lang="en-GB" dirty="0" err="1"/>
                  <a:t>B</a:t>
                </a:r>
                <a:r>
                  <a:rPr lang="en-GB" baseline="-16000" dirty="0" err="1"/>
                  <a:t>i</a:t>
                </a:r>
                <a:r>
                  <a:rPr lang="en-GB" dirty="0" err="1"/>
                  <a:t>O</a:t>
                </a:r>
                <a:r>
                  <a:rPr lang="en-GB" baseline="-16000" dirty="0" err="1"/>
                  <a:t>i</a:t>
                </a:r>
                <a:r>
                  <a:rPr lang="en-GB" baseline="-16000" dirty="0"/>
                  <a:t> </a:t>
                </a:r>
                <a:r>
                  <a:rPr lang="en-GB" dirty="0"/>
                  <a:t>(0.24 - 0.27 eV)</a:t>
                </a:r>
              </a:p>
              <a:p>
                <a:pPr marL="0" indent="0">
                  <a:buNone/>
                  <a:tabLst>
                    <a:tab pos="357188" algn="l"/>
                  </a:tabLst>
                </a:pPr>
                <a:r>
                  <a:rPr lang="en-GB" dirty="0"/>
                  <a:t>	                </a:t>
                </a:r>
                <a:r>
                  <a:rPr lang="en-GB" sz="1600" b="1" dirty="0"/>
                  <a:t>(</a:t>
                </a:r>
                <a:r>
                  <a:rPr lang="en-GB" sz="1600" b="1" dirty="0" err="1"/>
                  <a:t>Pichler</a:t>
                </a:r>
                <a:r>
                  <a:rPr lang="en-GB" sz="1600" b="1" dirty="0"/>
                  <a:t>, 2004)</a:t>
                </a:r>
              </a:p>
              <a:p>
                <a:pPr marL="0" indent="0">
                  <a:buNone/>
                  <a:tabLst>
                    <a:tab pos="357188" algn="l"/>
                  </a:tabLst>
                </a:pPr>
                <a:endParaRPr lang="en-GB" sz="1600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2818" y="1312859"/>
                <a:ext cx="8167688" cy="4679950"/>
              </a:xfrm>
              <a:blipFill>
                <a:blip r:embed="rId3"/>
                <a:stretch>
                  <a:fillRect l="-597" t="-6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78831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921623" y="3128275"/>
            <a:ext cx="4383741" cy="4234771"/>
            <a:chOff x="3864089" y="1156646"/>
            <a:chExt cx="5894696" cy="5192407"/>
          </a:xfrm>
        </p:grpSpPr>
        <p:grpSp>
          <p:nvGrpSpPr>
            <p:cNvPr id="6" name="Group 5"/>
            <p:cNvGrpSpPr/>
            <p:nvPr/>
          </p:nvGrpSpPr>
          <p:grpSpPr>
            <a:xfrm>
              <a:off x="4344493" y="1156646"/>
              <a:ext cx="5414292" cy="5192407"/>
              <a:chOff x="-2" y="2072680"/>
              <a:chExt cx="7744665" cy="7427277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800" r="12009"/>
              <a:stretch/>
            </p:blipFill>
            <p:spPr>
              <a:xfrm>
                <a:off x="2" y="2396716"/>
                <a:ext cx="7615341" cy="6614524"/>
              </a:xfrm>
              <a:prstGeom prst="rect">
                <a:avLst/>
              </a:prstGeom>
            </p:spPr>
          </p:pic>
          <p:pic>
            <p:nvPicPr>
              <p:cNvPr id="9" name="Picture 4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  <a14:imgEffect>
                          <a14:brightnessContrast brigh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517" t="24397" b="37801"/>
              <a:stretch/>
            </p:blipFill>
            <p:spPr bwMode="auto">
              <a:xfrm>
                <a:off x="-2" y="2072680"/>
                <a:ext cx="7744663" cy="28187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" name="Picture 4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  <a14:imgEffect>
                          <a14:brightnessContrast brigh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517" t="24397" b="37801"/>
              <a:stretch/>
            </p:blipFill>
            <p:spPr bwMode="auto">
              <a:xfrm rot="10800000">
                <a:off x="7269" y="6681191"/>
                <a:ext cx="7737394" cy="28187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7" name="Picture 4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500"/>
                      </a14:imgEffect>
                      <a14:imgEffect>
                        <a14:saturation sat="400000"/>
                      </a14:imgEffect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517" t="24397" b="37801"/>
            <a:stretch/>
          </p:blipFill>
          <p:spPr bwMode="auto">
            <a:xfrm rot="16200000">
              <a:off x="2452176" y="2767549"/>
              <a:ext cx="4794425" cy="19705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32193"/>
                <a:ext cx="8229600" cy="4679950"/>
              </a:xfrm>
            </p:spPr>
            <p:txBody>
              <a:bodyPr/>
              <a:lstStyle/>
              <a:p>
                <a:r>
                  <a:rPr lang="en-GB" dirty="0"/>
                  <a:t>Weak lensing experiment on Euclid mission requires high resolution imaging</a:t>
                </a:r>
              </a:p>
              <a:p>
                <a:r>
                  <a:rPr lang="en-GB" dirty="0"/>
                  <a:t>Radiation damage degrades the data and therefore needs to be corrected for</a:t>
                </a:r>
              </a:p>
              <a:p>
                <a:r>
                  <a:rPr lang="en-GB" dirty="0"/>
                  <a:t>Trap pumping method can identify and characterise single traps in silicon lattice</a:t>
                </a:r>
              </a:p>
              <a:p>
                <a:r>
                  <a:rPr lang="en-GB" dirty="0"/>
                  <a:t>Several trap pumping schemes simulated and testing for Euclid </a:t>
                </a:r>
              </a:p>
              <a:p>
                <a:pPr lvl="1"/>
                <a:r>
                  <a:rPr lang="en-GB" dirty="0"/>
                  <a:t>Test done as part of CEI radiation damage study performed</a:t>
                </a:r>
              </a:p>
              <a:p>
                <a:pPr lvl="1"/>
                <a:r>
                  <a:rPr lang="en-GB" dirty="0"/>
                  <a:t>Simulations shows that some schemes make it hard to extract correct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GB" dirty="0"/>
                  <a:t> value</a:t>
                </a:r>
              </a:p>
              <a:p>
                <a:r>
                  <a:rPr lang="en-GB" dirty="0"/>
                  <a:t>Pseudo-3-phase clocking scheme tested in lab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32193"/>
                <a:ext cx="8229600" cy="4679950"/>
              </a:xfrm>
              <a:blipFill>
                <a:blip r:embed="rId7"/>
                <a:stretch>
                  <a:fillRect l="-593" t="-7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3">
                <a:extLst>
                  <a:ext uri="{FF2B5EF4-FFF2-40B4-BE49-F238E27FC236}">
                    <a16:creationId xmlns:a16="http://schemas.microsoft.com/office/drawing/2014/main" id="{E707816D-E725-41C4-971E-C2D0F16FF9F0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57201" y="3637878"/>
                <a:ext cx="4821688" cy="28936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/>
                <a:r>
                  <a:rPr lang="en-GB" b="0" dirty="0"/>
                  <a:t>Data analysis reveals that capture in inter-phase regions must occur</a:t>
                </a:r>
              </a:p>
              <a:p>
                <a:pPr lvl="1"/>
                <a:r>
                  <a:rPr lang="en-GB" b="0" dirty="0"/>
                  <a:t>Contradicting previous understanding</a:t>
                </a:r>
              </a:p>
              <a:p>
                <a:r>
                  <a:rPr lang="en-GB" b="0" dirty="0"/>
                  <a:t>Sub-pixel pumping scheme chosen as part of Euclid in-orbit calibration</a:t>
                </a:r>
              </a:p>
              <a:p>
                <a:pPr lvl="1"/>
                <a:r>
                  <a:rPr lang="en-GB" b="0" dirty="0"/>
                  <a:t>Easy extraction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GB" b="0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GB" b="0" dirty="0"/>
                  <a:t> value</a:t>
                </a:r>
              </a:p>
              <a:p>
                <a:pPr lvl="1"/>
                <a:r>
                  <a:rPr lang="en-GB" b="0" dirty="0"/>
                  <a:t>Sub-phase positions of traps</a:t>
                </a:r>
              </a:p>
            </p:txBody>
          </p:sp>
        </mc:Choice>
        <mc:Fallback xmlns="">
          <p:sp>
            <p:nvSpPr>
              <p:cNvPr id="11" name="Content Placeholder 3">
                <a:extLst>
                  <a:ext uri="{FF2B5EF4-FFF2-40B4-BE49-F238E27FC236}">
                    <a16:creationId xmlns:a16="http://schemas.microsoft.com/office/drawing/2014/main" id="{E707816D-E725-41C4-971E-C2D0F16FF9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1" y="3637878"/>
                <a:ext cx="4821688" cy="2893640"/>
              </a:xfrm>
              <a:prstGeom prst="rect">
                <a:avLst/>
              </a:prstGeom>
              <a:blipFill>
                <a:blip r:embed="rId8"/>
                <a:stretch>
                  <a:fillRect l="-1011" t="-126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6415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54" y="2251706"/>
            <a:ext cx="7145267" cy="18976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5288" y="1374373"/>
                <a:ext cx="8400753" cy="4947465"/>
              </a:xfrm>
            </p:spPr>
            <p:txBody>
              <a:bodyPr/>
              <a:lstStyle/>
              <a:p>
                <a:r>
                  <a:rPr lang="da-DK" dirty="0"/>
                  <a:t>Trap pumping works by clocking charge back and forth between phases</a:t>
                </a:r>
              </a:p>
              <a:p>
                <a:endParaRPr lang="da-DK" dirty="0"/>
              </a:p>
              <a:p>
                <a:endParaRPr lang="da-DK" dirty="0"/>
              </a:p>
              <a:p>
                <a:endParaRPr lang="da-DK" dirty="0"/>
              </a:p>
              <a:p>
                <a:endParaRPr lang="da-DK" dirty="0"/>
              </a:p>
              <a:p>
                <a:endParaRPr lang="da-DK" dirty="0"/>
              </a:p>
              <a:p>
                <a:endParaRPr lang="da-DK" dirty="0"/>
              </a:p>
              <a:p>
                <a:endParaRPr lang="da-DK" dirty="0"/>
              </a:p>
              <a:p>
                <a:endParaRPr lang="da-DK" dirty="0"/>
              </a:p>
              <a:p>
                <a:r>
                  <a:rPr lang="da-DK" dirty="0"/>
                  <a:t>If the phase time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𝑝h</m:t>
                        </m:r>
                      </m:sub>
                    </m:sSub>
                  </m:oMath>
                </a14:m>
                <a:r>
                  <a:rPr lang="da-DK" dirty="0"/>
                  <a:t>) resonates with the emission time constant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da-DK" dirty="0"/>
                  <a:t>) of the trap</a:t>
                </a:r>
              </a:p>
              <a:p>
                <a:pPr lvl="1"/>
                <a:r>
                  <a:rPr lang="da-DK" dirty="0"/>
                  <a:t>Charge will be effectively shuffled from one pixel to the other</a:t>
                </a:r>
              </a:p>
              <a:p>
                <a:r>
                  <a:rPr lang="da-DK" dirty="0"/>
                  <a:t>Repeating this cycle a number of times (</a:t>
                </a:r>
                <a14:m>
                  <m:oMath xmlns:m="http://schemas.openxmlformats.org/officeDocument/2006/math">
                    <m:r>
                      <a:rPr lang="da-DK" i="1" dirty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da-DK" dirty="0"/>
                  <a:t>) will result in a dipole for each trap</a:t>
                </a:r>
              </a:p>
              <a:p>
                <a:pPr lvl="1"/>
                <a:endParaRPr lang="da-DK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288" y="1374373"/>
                <a:ext cx="8400753" cy="4947465"/>
              </a:xfrm>
              <a:blipFill>
                <a:blip r:embed="rId3"/>
                <a:stretch>
                  <a:fillRect l="-653" t="-6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 bwMode="auto">
          <a:xfrm>
            <a:off x="5840946" y="2324099"/>
            <a:ext cx="638174" cy="1778001"/>
          </a:xfrm>
          <a:prstGeom prst="rect">
            <a:avLst/>
          </a:prstGeom>
          <a:solidFill>
            <a:srgbClr val="E2DCA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1014265" y="2312652"/>
            <a:ext cx="638174" cy="1778001"/>
          </a:xfrm>
          <a:prstGeom prst="rect">
            <a:avLst/>
          </a:prstGeom>
          <a:solidFill>
            <a:srgbClr val="E2DCA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3422651" y="2312653"/>
            <a:ext cx="638174" cy="1778001"/>
          </a:xfrm>
          <a:prstGeom prst="rect">
            <a:avLst/>
          </a:prstGeom>
          <a:solidFill>
            <a:srgbClr val="FDE72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1064413" y="2453152"/>
            <a:ext cx="5346547" cy="1529550"/>
            <a:chOff x="1064413" y="2453152"/>
            <a:chExt cx="5346547" cy="1529550"/>
          </a:xfrm>
        </p:grpSpPr>
        <p:sp>
          <p:nvSpPr>
            <p:cNvPr id="48" name="Rounded Rectangle 12"/>
            <p:cNvSpPr/>
            <p:nvPr/>
          </p:nvSpPr>
          <p:spPr bwMode="auto">
            <a:xfrm>
              <a:off x="3490810" y="2453152"/>
              <a:ext cx="501855" cy="1529550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" name="Rounded Rectangle 12"/>
            <p:cNvSpPr/>
            <p:nvPr/>
          </p:nvSpPr>
          <p:spPr bwMode="auto">
            <a:xfrm>
              <a:off x="1064413" y="2453152"/>
              <a:ext cx="501855" cy="1529550"/>
            </a:xfrm>
            <a:prstGeom prst="roundRect">
              <a:avLst>
                <a:gd name="adj" fmla="val 50000"/>
              </a:avLst>
            </a:prstGeom>
            <a:solidFill>
              <a:srgbClr val="FF858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0" name="Rounded Rectangle 12"/>
            <p:cNvSpPr/>
            <p:nvPr/>
          </p:nvSpPr>
          <p:spPr bwMode="auto">
            <a:xfrm>
              <a:off x="5909105" y="2453152"/>
              <a:ext cx="501855" cy="1529550"/>
            </a:xfrm>
            <a:prstGeom prst="roundRect">
              <a:avLst>
                <a:gd name="adj" fmla="val 50000"/>
              </a:avLst>
            </a:prstGeom>
            <a:solidFill>
              <a:srgbClr val="FF858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Trap pumping theory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422651" y="2074128"/>
            <a:ext cx="638174" cy="144073"/>
          </a:xfrm>
          <a:prstGeom prst="rect">
            <a:avLst/>
          </a:prstGeom>
          <a:solidFill>
            <a:schemeClr val="accent5"/>
          </a:solidFill>
          <a:ln>
            <a:solidFill>
              <a:schemeClr val="accent1">
                <a:lumMod val="25000"/>
              </a:schemeClr>
            </a:solidFill>
          </a:ln>
        </p:spPr>
        <p:txBody>
          <a:bodyPr wrap="square" tIns="18000" bIns="18000" rtlCol="0">
            <a:spAutoFit/>
          </a:bodyPr>
          <a:lstStyle/>
          <a:p>
            <a:pPr algn="ctr"/>
            <a:r>
              <a:rPr lang="el-GR" sz="700" dirty="0"/>
              <a:t>Φ</a:t>
            </a:r>
            <a:r>
              <a:rPr lang="en-GB" sz="700" dirty="0"/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187826" y="2076255"/>
            <a:ext cx="638174" cy="144073"/>
          </a:xfrm>
          <a:prstGeom prst="rect">
            <a:avLst/>
          </a:prstGeom>
          <a:solidFill>
            <a:schemeClr val="accent5"/>
          </a:solidFill>
          <a:ln>
            <a:solidFill>
              <a:schemeClr val="accent1">
                <a:lumMod val="25000"/>
              </a:schemeClr>
            </a:solidFill>
          </a:ln>
        </p:spPr>
        <p:txBody>
          <a:bodyPr wrap="square" tIns="18000" bIns="18000" rtlCol="0">
            <a:spAutoFit/>
          </a:bodyPr>
          <a:lstStyle/>
          <a:p>
            <a:pPr algn="ctr"/>
            <a:r>
              <a:rPr lang="el-GR" sz="700" dirty="0"/>
              <a:t>Φ</a:t>
            </a:r>
            <a:r>
              <a:rPr lang="en-GB" sz="700" dirty="0"/>
              <a:t>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952225" y="2076255"/>
            <a:ext cx="638174" cy="144073"/>
          </a:xfrm>
          <a:prstGeom prst="rect">
            <a:avLst/>
          </a:prstGeom>
          <a:solidFill>
            <a:schemeClr val="accent5"/>
          </a:solidFill>
          <a:ln>
            <a:solidFill>
              <a:schemeClr val="accent1">
                <a:lumMod val="25000"/>
              </a:schemeClr>
            </a:solidFill>
          </a:ln>
        </p:spPr>
        <p:txBody>
          <a:bodyPr wrap="square" tIns="18000" bIns="18000" rtlCol="0">
            <a:spAutoFit/>
          </a:bodyPr>
          <a:lstStyle/>
          <a:p>
            <a:pPr algn="ctr"/>
            <a:r>
              <a:rPr lang="el-GR" sz="700" dirty="0"/>
              <a:t>Φ</a:t>
            </a:r>
            <a:r>
              <a:rPr lang="en-GB" sz="700" dirty="0"/>
              <a:t>3</a:t>
            </a:r>
          </a:p>
        </p:txBody>
      </p:sp>
      <p:cxnSp>
        <p:nvCxnSpPr>
          <p:cNvPr id="23" name="Straight Arrow Connector 22"/>
          <p:cNvCxnSpPr/>
          <p:nvPr/>
        </p:nvCxnSpPr>
        <p:spPr bwMode="auto">
          <a:xfrm flipH="1">
            <a:off x="3399126" y="1926434"/>
            <a:ext cx="788193" cy="238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diamon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TextBox 25"/>
          <p:cNvSpPr txBox="1"/>
          <p:nvPr/>
        </p:nvSpPr>
        <p:spPr>
          <a:xfrm>
            <a:off x="4254827" y="1798009"/>
            <a:ext cx="5132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Pixel</a:t>
            </a:r>
          </a:p>
        </p:txBody>
      </p:sp>
      <p:cxnSp>
        <p:nvCxnSpPr>
          <p:cNvPr id="28" name="Straight Arrow Connector 27"/>
          <p:cNvCxnSpPr/>
          <p:nvPr/>
        </p:nvCxnSpPr>
        <p:spPr bwMode="auto">
          <a:xfrm flipH="1">
            <a:off x="4826000" y="1928814"/>
            <a:ext cx="788193" cy="238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diamond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TextBox 28"/>
          <p:cNvSpPr txBox="1"/>
          <p:nvPr/>
        </p:nvSpPr>
        <p:spPr>
          <a:xfrm>
            <a:off x="997484" y="2077303"/>
            <a:ext cx="638174" cy="144073"/>
          </a:xfrm>
          <a:prstGeom prst="rect">
            <a:avLst/>
          </a:prstGeom>
          <a:solidFill>
            <a:schemeClr val="accent5"/>
          </a:solidFill>
          <a:ln>
            <a:solidFill>
              <a:schemeClr val="accent1">
                <a:lumMod val="25000"/>
              </a:schemeClr>
            </a:solidFill>
          </a:ln>
        </p:spPr>
        <p:txBody>
          <a:bodyPr wrap="square" tIns="18000" bIns="18000" rtlCol="0">
            <a:spAutoFit/>
          </a:bodyPr>
          <a:lstStyle/>
          <a:p>
            <a:pPr algn="ctr"/>
            <a:r>
              <a:rPr lang="el-GR" sz="700" dirty="0"/>
              <a:t>Φ</a:t>
            </a:r>
            <a:r>
              <a:rPr lang="en-GB" sz="700" dirty="0"/>
              <a:t>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762659" y="2076255"/>
            <a:ext cx="638174" cy="144073"/>
          </a:xfrm>
          <a:prstGeom prst="rect">
            <a:avLst/>
          </a:prstGeom>
          <a:solidFill>
            <a:schemeClr val="accent5"/>
          </a:solidFill>
          <a:ln>
            <a:solidFill>
              <a:schemeClr val="accent1">
                <a:lumMod val="25000"/>
              </a:schemeClr>
            </a:solidFill>
          </a:ln>
        </p:spPr>
        <p:txBody>
          <a:bodyPr wrap="square" tIns="18000" bIns="18000" rtlCol="0">
            <a:spAutoFit/>
          </a:bodyPr>
          <a:lstStyle/>
          <a:p>
            <a:pPr algn="ctr"/>
            <a:r>
              <a:rPr lang="el-GR" sz="700" dirty="0"/>
              <a:t>Φ</a:t>
            </a:r>
            <a:r>
              <a:rPr lang="en-GB" sz="700" dirty="0"/>
              <a:t>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527058" y="2076255"/>
            <a:ext cx="638174" cy="144073"/>
          </a:xfrm>
          <a:prstGeom prst="rect">
            <a:avLst/>
          </a:prstGeom>
          <a:solidFill>
            <a:schemeClr val="accent5"/>
          </a:solidFill>
          <a:ln>
            <a:solidFill>
              <a:schemeClr val="accent1">
                <a:lumMod val="25000"/>
              </a:schemeClr>
            </a:solidFill>
          </a:ln>
        </p:spPr>
        <p:txBody>
          <a:bodyPr wrap="square" tIns="18000" bIns="18000" rtlCol="0">
            <a:spAutoFit/>
          </a:bodyPr>
          <a:lstStyle/>
          <a:p>
            <a:pPr algn="ctr"/>
            <a:r>
              <a:rPr lang="el-GR" sz="700" dirty="0"/>
              <a:t>Φ</a:t>
            </a:r>
            <a:r>
              <a:rPr lang="en-GB" sz="700" dirty="0"/>
              <a:t>3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840946" y="2077303"/>
            <a:ext cx="638174" cy="144073"/>
          </a:xfrm>
          <a:prstGeom prst="rect">
            <a:avLst/>
          </a:prstGeom>
          <a:solidFill>
            <a:schemeClr val="accent5"/>
          </a:solidFill>
          <a:ln>
            <a:solidFill>
              <a:schemeClr val="accent1">
                <a:lumMod val="25000"/>
              </a:schemeClr>
            </a:solidFill>
          </a:ln>
        </p:spPr>
        <p:txBody>
          <a:bodyPr wrap="square" tIns="18000" bIns="18000" rtlCol="0">
            <a:spAutoFit/>
          </a:bodyPr>
          <a:lstStyle/>
          <a:p>
            <a:pPr algn="ctr"/>
            <a:r>
              <a:rPr lang="el-GR" sz="700" dirty="0"/>
              <a:t>Φ</a:t>
            </a:r>
            <a:r>
              <a:rPr lang="en-GB" sz="700" dirty="0"/>
              <a:t>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606121" y="2076255"/>
            <a:ext cx="638174" cy="144073"/>
          </a:xfrm>
          <a:prstGeom prst="rect">
            <a:avLst/>
          </a:prstGeom>
          <a:solidFill>
            <a:schemeClr val="accent5"/>
          </a:solidFill>
          <a:ln>
            <a:solidFill>
              <a:schemeClr val="accent1">
                <a:lumMod val="25000"/>
              </a:schemeClr>
            </a:solidFill>
          </a:ln>
        </p:spPr>
        <p:txBody>
          <a:bodyPr wrap="square" tIns="18000" bIns="18000" rtlCol="0">
            <a:spAutoFit/>
          </a:bodyPr>
          <a:lstStyle/>
          <a:p>
            <a:pPr algn="ctr"/>
            <a:r>
              <a:rPr lang="el-GR" sz="700" dirty="0"/>
              <a:t>Φ</a:t>
            </a:r>
            <a:r>
              <a:rPr lang="en-GB" sz="700" dirty="0"/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370520" y="2076255"/>
            <a:ext cx="638174" cy="144073"/>
          </a:xfrm>
          <a:prstGeom prst="rect">
            <a:avLst/>
          </a:prstGeom>
          <a:solidFill>
            <a:schemeClr val="accent5"/>
          </a:solidFill>
          <a:ln>
            <a:solidFill>
              <a:schemeClr val="accent1">
                <a:lumMod val="25000"/>
              </a:schemeClr>
            </a:solidFill>
          </a:ln>
        </p:spPr>
        <p:txBody>
          <a:bodyPr wrap="square" tIns="18000" bIns="18000" rtlCol="0">
            <a:spAutoFit/>
          </a:bodyPr>
          <a:lstStyle/>
          <a:p>
            <a:pPr algn="ctr"/>
            <a:r>
              <a:rPr lang="el-GR" sz="700" dirty="0"/>
              <a:t>Φ</a:t>
            </a:r>
            <a:r>
              <a:rPr lang="en-GB" sz="700" dirty="0"/>
              <a:t>3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4460681" y="2810946"/>
            <a:ext cx="142275" cy="141804"/>
          </a:xfrm>
          <a:prstGeom prst="ellipse">
            <a:avLst/>
          </a:prstGeom>
          <a:solidFill>
            <a:srgbClr val="FDE725"/>
          </a:solidFill>
          <a:ln w="19050" cap="flat" cmpd="sng" algn="ctr">
            <a:solidFill>
              <a:srgbClr val="004084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2796876" y="5500410"/>
            <a:ext cx="4715573" cy="1206964"/>
            <a:chOff x="2720676" y="5538510"/>
            <a:chExt cx="4715573" cy="1206964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106" t="43891" r="4975" b="28149"/>
            <a:stretch/>
          </p:blipFill>
          <p:spPr>
            <a:xfrm>
              <a:off x="2720676" y="5538510"/>
              <a:ext cx="4715573" cy="1206964"/>
            </a:xfrm>
            <a:prstGeom prst="rect">
              <a:avLst/>
            </a:prstGeom>
          </p:spPr>
        </p:pic>
        <p:sp>
          <p:nvSpPr>
            <p:cNvPr id="45" name="Oval 44"/>
            <p:cNvSpPr/>
            <p:nvPr/>
          </p:nvSpPr>
          <p:spPr bwMode="auto">
            <a:xfrm>
              <a:off x="4939525" y="5992598"/>
              <a:ext cx="319087" cy="343532"/>
            </a:xfrm>
            <a:prstGeom prst="ellipse">
              <a:avLst/>
            </a:prstGeom>
            <a:noFill/>
            <a:ln w="349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064413" y="2453152"/>
            <a:ext cx="5346547" cy="1529550"/>
            <a:chOff x="1064413" y="2453152"/>
            <a:chExt cx="5346547" cy="1529550"/>
          </a:xfrm>
        </p:grpSpPr>
        <p:sp>
          <p:nvSpPr>
            <p:cNvPr id="13" name="Rounded Rectangle 12"/>
            <p:cNvSpPr/>
            <p:nvPr/>
          </p:nvSpPr>
          <p:spPr bwMode="auto">
            <a:xfrm>
              <a:off x="3490810" y="2453152"/>
              <a:ext cx="501855" cy="1529550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" name="Rounded Rectangle 12"/>
            <p:cNvSpPr/>
            <p:nvPr/>
          </p:nvSpPr>
          <p:spPr bwMode="auto">
            <a:xfrm>
              <a:off x="1064413" y="2453152"/>
              <a:ext cx="501855" cy="1529550"/>
            </a:xfrm>
            <a:prstGeom prst="roundRect">
              <a:avLst>
                <a:gd name="adj" fmla="val 50000"/>
              </a:avLst>
            </a:prstGeom>
            <a:solidFill>
              <a:srgbClr val="FF858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" name="Rounded Rectangle 12"/>
            <p:cNvSpPr/>
            <p:nvPr/>
          </p:nvSpPr>
          <p:spPr bwMode="auto">
            <a:xfrm>
              <a:off x="5909105" y="2453152"/>
              <a:ext cx="501855" cy="1529550"/>
            </a:xfrm>
            <a:prstGeom prst="roundRect">
              <a:avLst>
                <a:gd name="adj" fmla="val 50000"/>
              </a:avLst>
            </a:prstGeom>
            <a:solidFill>
              <a:srgbClr val="FF858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40" name="Rounded Rectangle 12"/>
          <p:cNvSpPr/>
          <p:nvPr/>
        </p:nvSpPr>
        <p:spPr bwMode="auto">
          <a:xfrm>
            <a:off x="236409" y="2453152"/>
            <a:ext cx="501855" cy="1529550"/>
          </a:xfrm>
          <a:prstGeom prst="roundRect">
            <a:avLst>
              <a:gd name="adj" fmla="val 50000"/>
            </a:avLst>
          </a:prstGeom>
          <a:solidFill>
            <a:srgbClr val="FF858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2" name="Oval 41"/>
          <p:cNvSpPr/>
          <p:nvPr/>
        </p:nvSpPr>
        <p:spPr bwMode="auto">
          <a:xfrm>
            <a:off x="4467824" y="2813988"/>
            <a:ext cx="127852" cy="133090"/>
          </a:xfrm>
          <a:prstGeom prst="ellipse">
            <a:avLst/>
          </a:prstGeom>
          <a:solidFill>
            <a:srgbClr val="FDE725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4466355" y="2815660"/>
            <a:ext cx="127852" cy="133090"/>
          </a:xfrm>
          <a:prstGeom prst="ellipse">
            <a:avLst/>
          </a:prstGeom>
          <a:solidFill>
            <a:srgbClr val="FF00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4" name="Oval 43"/>
          <p:cNvSpPr/>
          <p:nvPr/>
        </p:nvSpPr>
        <p:spPr bwMode="auto">
          <a:xfrm>
            <a:off x="4466355" y="2815336"/>
            <a:ext cx="127852" cy="136132"/>
          </a:xfrm>
          <a:prstGeom prst="ellipse">
            <a:avLst/>
          </a:prstGeom>
          <a:solidFill>
            <a:srgbClr val="FDE72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3" name="Oval 42"/>
          <p:cNvSpPr/>
          <p:nvPr/>
        </p:nvSpPr>
        <p:spPr bwMode="auto">
          <a:xfrm>
            <a:off x="4466355" y="2815336"/>
            <a:ext cx="127852" cy="136132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1" name="Rounded Rectangle 12"/>
          <p:cNvSpPr/>
          <p:nvPr/>
        </p:nvSpPr>
        <p:spPr bwMode="auto">
          <a:xfrm>
            <a:off x="234940" y="2453152"/>
            <a:ext cx="501855" cy="1529550"/>
          </a:xfrm>
          <a:prstGeom prst="roundRect">
            <a:avLst>
              <a:gd name="adj" fmla="val 50000"/>
            </a:avLst>
          </a:prstGeom>
          <a:solidFill>
            <a:srgbClr val="FF858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93133" y="2251706"/>
            <a:ext cx="776161" cy="189769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8139660" y="2218201"/>
            <a:ext cx="776161" cy="189769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329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243 -2.96296E-6 L 0.08438 0.0007 " pathEditMode="fixed" rAng="0" ptsTypes="AA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35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8438 0.0007 L 0.17083 0.00093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2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63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17083 0.00093 L 0.26493 0.00162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05" y="2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1.38889E-6 -2.96296E-6 L 0.0901 0.0007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97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50"/>
                            </p:stCondLst>
                            <p:childTnLst>
                              <p:par>
                                <p:cTn id="16" presetID="63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17084 0.00093 L 0.26354 0.00185 " pathEditMode="relative" rAng="0" ptsTypes="AA">
                                      <p:cBhvr>
                                        <p:cTn id="17" dur="5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01" y="23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3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1.38889E-6 -2.96296E-6 L 0.08976 0.00185 " pathEditMode="relative" rAng="0" ptsTypes="AA">
                                      <p:cBhvr>
                                        <p:cTn id="19" dur="500" spd="-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79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63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8438 0.0007 L 0.17083 0.00093 " pathEditMode="relative" rAng="0" ptsTypes="AA">
                                      <p:cBhvr>
                                        <p:cTn id="22" dur="5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0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750"/>
                            </p:stCondLst>
                            <p:childTnLst>
                              <p:par>
                                <p:cTn id="24" presetID="35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5.55556E-7 -2.96296E-6 L 0.08437 0.00069 " pathEditMode="relative" rAng="0" ptsTypes="AA">
                                      <p:cBhvr>
                                        <p:cTn id="25" dur="5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85185E-6 L 0.08438 0.00069 " pathEditMode="fixed" rAng="0" ptsTypes="AA">
                                      <p:cBhvr>
                                        <p:cTn id="37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19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5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5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438 0.0007 L 0.17083 0.00093 " pathEditMode="relative" rAng="0" ptsTypes="AA">
                                      <p:cBhvr>
                                        <p:cTn id="48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23" y="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29597E-17 L 0.0842 0.03449 " pathEditMode="relative" rAng="0" ptsTypes="AA">
                                      <p:cBhvr>
                                        <p:cTn id="50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1" y="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083 0.00023 L 0.26493 0.00093 " pathEditMode="relative" rAng="0" ptsTypes="AA">
                                      <p:cBhvr>
                                        <p:cTn id="54" dur="8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05" y="23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96296E-6 L 0.09011 0.0007 " pathEditMode="relative" rAng="0" ptsTypes="AA">
                                      <p:cBhvr>
                                        <p:cTn id="56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97" y="23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42 0.03449 L 0.17777 0.03449 " pathEditMode="relative" rAng="0" ptsTypes="AA">
                                      <p:cBhvr>
                                        <p:cTn id="5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"/>
                            </p:stCondLst>
                            <p:childTnLst>
                              <p:par>
                                <p:cTn id="60" presetID="37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111E-6 L -0.02465 0.01435 C -0.02864 0.01736 -0.03541 0.02176 -0.04357 0.02569 C -0.05225 0.02917 -0.05972 0.03102 -0.06475 0.03217 L -0.08889 0.03819 " pathEditMode="relative" rAng="20520000" ptsTypes="AAAAA">
                                      <p:cBhvr>
                                        <p:cTn id="61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75" y="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083 0.00093 L 0.26354 0.00185 " pathEditMode="relative" rAng="0" ptsTypes="AA">
                                      <p:cBhvr>
                                        <p:cTn id="65" dur="800" spd="-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35" y="46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96296E-6 L 0.08976 0.00185 " pathEditMode="relative" rAng="0" ptsTypes="AA">
                                      <p:cBhvr>
                                        <p:cTn id="67" dur="750" spd="-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79" y="93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777 0.03449 L 0.0842 0.0345 " pathEditMode="relative" rAng="0" ptsTypes="AA">
                                      <p:cBhvr>
                                        <p:cTn id="6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88" y="-23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889 0.03819 L -0.18455 0.03819 " pathEditMode="relative" rAng="0" ptsTypes="AA">
                                      <p:cBhvr>
                                        <p:cTn id="7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2" y="0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"/>
                            </p:stCondLst>
                            <p:childTnLst>
                              <p:par>
                                <p:cTn id="7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438 0.0007 L 0.17083 0.00093 " pathEditMode="relative" rAng="0" ptsTypes="AA">
                                      <p:cBhvr>
                                        <p:cTn id="78" dur="750" spd="-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23" y="0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42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42 0.03449 L -0.0033 0.03426 " pathEditMode="relative" rAng="0" ptsTypes="AA">
                                      <p:cBhvr>
                                        <p:cTn id="80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75" y="-23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42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455 0.03819 L -0.26823 0.03819 " pathEditMode="relative" rAng="0" ptsTypes="AA">
                                      <p:cBhvr>
                                        <p:cTn id="8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8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5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5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50"/>
                            </p:stCondLst>
                            <p:childTnLst>
                              <p:par>
                                <p:cTn id="9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96296E-6 L 0.08438 0.0007 " pathEditMode="relative" rAng="0" ptsTypes="AA">
                                      <p:cBhvr>
                                        <p:cTn id="92" dur="750" spd="-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19" y="23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42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 0.03426 L -0.08611 0.0331 " pathEditMode="relative" rAng="0" ptsTypes="AA">
                                      <p:cBhvr>
                                        <p:cTn id="94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49" y="-69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42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823 0.03819 L -0.35069 0.03912 " pathEditMode="relative" rAng="0" ptsTypes="AA">
                                      <p:cBhvr>
                                        <p:cTn id="9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32" y="46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7 L -0.08541 -3.7037E-7 " pathEditMode="relative" rAng="0" ptsTypes="AA">
                                      <p:cBhvr>
                                        <p:cTn id="98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71" y="0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35" presetClass="path" presetSubtype="0" accel="50000" decel="5000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2.5E-6 -3.7037E-7 L -0.08472 -0.00023 " pathEditMode="relative" rAng="0" ptsTypes="AA">
                                      <p:cBhvr>
                                        <p:cTn id="10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36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800"/>
                            </p:stCondLst>
                            <p:childTnLst>
                              <p:par>
                                <p:cTn id="102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3" dur="10" fill="hold"/>
                                        <p:tgtEl>
                                          <p:spTgt spid="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uiExpand="1" build="p"/>
      <p:bldP spid="9" grpId="0" animBg="1"/>
      <p:bldP spid="40" grpId="0" animBg="1"/>
      <p:bldP spid="40" grpId="1" animBg="1"/>
      <p:bldP spid="42" grpId="0" animBg="1"/>
      <p:bldP spid="42" grpId="1" animBg="1"/>
      <p:bldP spid="42" grpId="2" animBg="1"/>
      <p:bldP spid="42" grpId="3" uiExpand="1" animBg="1"/>
      <p:bldP spid="42" grpId="4" uiExpand="1" animBg="1"/>
      <p:bldP spid="10" grpId="0" animBg="1"/>
      <p:bldP spid="10" grpId="2" animBg="1"/>
      <p:bldP spid="10" grpId="3" uiExpand="1" animBg="1"/>
      <p:bldP spid="10" grpId="4" uiExpand="1" animBg="1"/>
      <p:bldP spid="44" grpId="0" uiExpand="1" animBg="1"/>
      <p:bldP spid="44" grpId="1" uiExpand="1" animBg="1"/>
      <p:bldP spid="43" grpId="0" uiExpand="1" animBg="1"/>
      <p:bldP spid="43" grpId="1" uiExpand="1" animBg="1"/>
      <p:bldP spid="43" grpId="2" uiExpand="1" animBg="1"/>
      <p:bldP spid="51" grpId="0" animBg="1"/>
      <p:bldP spid="5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Trap pumping theory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5288" y="1412875"/>
                <a:ext cx="8229600" cy="2398474"/>
              </a:xfrm>
            </p:spPr>
            <p:txBody>
              <a:bodyPr/>
              <a:lstStyle/>
              <a:p>
                <a:r>
                  <a:rPr lang="da-DK" dirty="0"/>
                  <a:t>The intensity of the dipoles is given by</a:t>
                </a:r>
              </a:p>
              <a:p>
                <a:endParaRPr lang="da-DK" dirty="0"/>
              </a:p>
              <a:p>
                <a:endParaRPr lang="da-DK" dirty="0"/>
              </a:p>
              <a:p>
                <a:endParaRPr lang="da-DK" dirty="0"/>
              </a:p>
              <a:p>
                <a:r>
                  <a:rPr lang="da-DK" dirty="0"/>
                  <a:t>Different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𝑝h</m:t>
                        </m:r>
                      </m:sub>
                    </m:sSub>
                  </m:oMath>
                </a14:m>
                <a:r>
                  <a:rPr lang="da-DK" dirty="0"/>
                  <a:t> values will give different dipole intensities for each trap</a:t>
                </a:r>
              </a:p>
              <a:p>
                <a:r>
                  <a:rPr lang="da-DK" dirty="0"/>
                  <a:t>Fitting Eq. 1 to the intensity curve will give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da-DK" dirty="0"/>
                  <a:t> and capture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endParaRPr lang="da-DK" dirty="0"/>
              </a:p>
              <a:p>
                <a:endParaRPr lang="da-DK" dirty="0"/>
              </a:p>
              <a:p>
                <a:pPr marL="0" indent="0">
                  <a:buNone/>
                </a:pPr>
                <a:endParaRPr lang="da-DK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288" y="1412875"/>
                <a:ext cx="8229600" cy="2398474"/>
              </a:xfrm>
              <a:blipFill rotWithShape="0">
                <a:blip r:embed="rId2"/>
                <a:stretch>
                  <a:fillRect l="-667" t="-15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424279" y="1989762"/>
                <a:ext cx="3912673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𝑵</m:t>
                      </m:r>
                      <m:sSub>
                        <m:sSub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𝒆𝒙𝒑</m:t>
                          </m:r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GB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b="1" i="1" smtClean="0">
                                          <a:latin typeface="Cambria Math" panose="02040503050406030204" pitchFamily="18" charset="0"/>
                                        </a:rPr>
                                        <m:t>𝒕</m:t>
                                      </m:r>
                                    </m:e>
                                    <m:sub>
                                      <m:r>
                                        <a:rPr lang="en-GB" b="1" i="1" smtClean="0">
                                          <a:latin typeface="Cambria Math" panose="02040503050406030204" pitchFamily="18" charset="0"/>
                                        </a:rPr>
                                        <m:t>𝒑𝒉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GB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𝝉</m:t>
                                      </m:r>
                                    </m:e>
                                    <m:sub>
                                      <m:r>
                                        <a:rPr lang="en-GB" b="1" i="1" smtClean="0">
                                          <a:latin typeface="Cambria Math" panose="02040503050406030204" pitchFamily="18" charset="0"/>
                                        </a:rPr>
                                        <m:t>𝒆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𝒆𝒙𝒑</m:t>
                          </m:r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sSub>
                                    <m:sSubPr>
                                      <m:ctrlPr>
                                        <a:rPr lang="en-GB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b="1" i="1" smtClean="0">
                                          <a:latin typeface="Cambria Math" panose="02040503050406030204" pitchFamily="18" charset="0"/>
                                        </a:rPr>
                                        <m:t>𝒕</m:t>
                                      </m:r>
                                    </m:e>
                                    <m:sub>
                                      <m:r>
                                        <a:rPr lang="en-GB" b="1" i="1" smtClean="0">
                                          <a:latin typeface="Cambria Math" panose="02040503050406030204" pitchFamily="18" charset="0"/>
                                        </a:rPr>
                                        <m:t>𝒑𝒉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GB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𝝉</m:t>
                                      </m:r>
                                    </m:e>
                                    <m:sub>
                                      <m:r>
                                        <a:rPr lang="en-GB" b="1" i="1" smtClean="0">
                                          <a:latin typeface="Cambria Math" panose="02040503050406030204" pitchFamily="18" charset="0"/>
                                        </a:rPr>
                                        <m:t>𝒆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4279" y="1989762"/>
                <a:ext cx="3912673" cy="62235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6688908" y="2116271"/>
            <a:ext cx="792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+mn-lt"/>
              </a:rPr>
              <a:t>(Eq. 1)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402" y="3458936"/>
            <a:ext cx="6513744" cy="32568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402" y="3458937"/>
            <a:ext cx="6513744" cy="3256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888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5717369"/>
            <a:ext cx="3382471" cy="11692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29" y="4975862"/>
            <a:ext cx="8291318" cy="1787315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 bwMode="auto">
          <a:xfrm>
            <a:off x="971551" y="5284409"/>
            <a:ext cx="7653337" cy="1460039"/>
          </a:xfrm>
          <a:prstGeom prst="rect">
            <a:avLst/>
          </a:prstGeom>
          <a:solidFill>
            <a:srgbClr val="FFA62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Simulating trap positions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3293"/>
                <a:ext cx="8229600" cy="4790007"/>
              </a:xfrm>
            </p:spPr>
            <p:txBody>
              <a:bodyPr/>
              <a:lstStyle/>
              <a:p>
                <a:r>
                  <a:rPr lang="en-GB" dirty="0"/>
                  <a:t>Dipole intensities also depends on position of the trap in the pixel, signal size, clocking scheme, pixel geometry, etc. </a:t>
                </a:r>
              </a:p>
              <a:p>
                <a:r>
                  <a:rPr lang="en-GB" dirty="0"/>
                  <a:t>All these parameters can be simulated using the CEI CCD Charge Transfer Model (C3TM) developed for simulating CTI effects in CCDs </a:t>
                </a:r>
                <a:r>
                  <a:rPr lang="en-GB" sz="1400" dirty="0"/>
                  <a:t>(</a:t>
                </a:r>
                <a:r>
                  <a:rPr lang="en-GB" sz="1400" b="1" dirty="0"/>
                  <a:t>Skottfelt et al. 2017</a:t>
                </a:r>
                <a:r>
                  <a:rPr lang="en-GB" sz="1400" dirty="0"/>
                  <a:t>)</a:t>
                </a:r>
              </a:p>
              <a:p>
                <a:r>
                  <a:rPr lang="en-GB" dirty="0"/>
                  <a:t>Simulating 3 phase device with standard clocking scheme (1-2-3-1’-3-2-1)</a:t>
                </a:r>
              </a:p>
              <a:p>
                <a:pPr lvl="1"/>
                <a:r>
                  <a:rPr lang="en-GB" dirty="0"/>
                  <a:t>Single trap </a:t>
                </a:r>
                <a:r>
                  <a:rPr lang="da-DK" dirty="0"/>
                  <a:t>under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r>
                      <a:rPr lang="en-GB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</m:oMath>
                </a14:m>
                <a:endParaRPr lang="en-GB" b="0" dirty="0">
                  <a:ea typeface="Cambria Math" panose="02040503050406030204" pitchFamily="18" charset="0"/>
                </a:endParaRPr>
              </a:p>
              <a:p>
                <a:pPr lvl="1"/>
                <a:r>
                  <a:rPr lang="en-GB" dirty="0"/>
                  <a:t>Single trap under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r>
                      <a:rPr lang="en-GB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endParaRPr lang="en-GB" dirty="0">
                  <a:ea typeface="Cambria Math" panose="02040503050406030204" pitchFamily="18" charset="0"/>
                </a:endParaRPr>
              </a:p>
              <a:p>
                <a:pPr lvl="1"/>
                <a:r>
                  <a:rPr lang="en-GB" dirty="0"/>
                  <a:t>Single trap under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r>
                      <a:rPr lang="en-GB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endParaRPr lang="en-GB" dirty="0">
                  <a:ea typeface="Cambria Math" panose="02040503050406030204" pitchFamily="18" charset="0"/>
                </a:endParaRPr>
              </a:p>
              <a:p>
                <a:r>
                  <a:rPr lang="en-GB" dirty="0">
                    <a:ea typeface="Cambria Math" panose="02040503050406030204" pitchFamily="18" charset="0"/>
                  </a:rPr>
                  <a:t>Direction and shape of dipole can thus give subpixel information</a:t>
                </a:r>
              </a:p>
              <a:p>
                <a:r>
                  <a:rPr lang="en-GB" dirty="0"/>
                  <a:t>Simulating all subpixel positions to get map of dipoles for traps across the pixel</a:t>
                </a:r>
              </a:p>
              <a:p>
                <a:r>
                  <a:rPr lang="en-GB" dirty="0"/>
                  <a:t>Comes in handy in more complex situations</a:t>
                </a: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3293"/>
                <a:ext cx="8229600" cy="4790007"/>
              </a:xfrm>
              <a:blipFill>
                <a:blip r:embed="rId3"/>
                <a:stretch>
                  <a:fillRect l="-593" t="-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846145" y="1379361"/>
            <a:ext cx="266631" cy="3316942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 bwMode="auto">
          <a:xfrm flipH="1">
            <a:off x="971550" y="4885483"/>
            <a:ext cx="341262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diamon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Box 8"/>
          <p:cNvSpPr txBox="1"/>
          <p:nvPr/>
        </p:nvSpPr>
        <p:spPr>
          <a:xfrm>
            <a:off x="4472142" y="4716206"/>
            <a:ext cx="6639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Pixel</a:t>
            </a:r>
          </a:p>
        </p:txBody>
      </p:sp>
      <p:cxnSp>
        <p:nvCxnSpPr>
          <p:cNvPr id="27" name="Straight Arrow Connector 26"/>
          <p:cNvCxnSpPr/>
          <p:nvPr/>
        </p:nvCxnSpPr>
        <p:spPr bwMode="auto">
          <a:xfrm flipH="1">
            <a:off x="5212267" y="4885483"/>
            <a:ext cx="341262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diamond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5846147" y="1690442"/>
            <a:ext cx="266631" cy="331694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6" t="16724" r="80807" b="1917"/>
          <a:stretch/>
        </p:blipFill>
        <p:spPr>
          <a:xfrm rot="16200000">
            <a:off x="5841805" y="2013871"/>
            <a:ext cx="275314" cy="331694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846146" y="1369996"/>
            <a:ext cx="266631" cy="331694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5846145" y="1690442"/>
            <a:ext cx="266631" cy="331694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6" t="16724" r="80807" b="1917"/>
          <a:stretch/>
        </p:blipFill>
        <p:spPr>
          <a:xfrm rot="16200000">
            <a:off x="5840280" y="2013871"/>
            <a:ext cx="275314" cy="331694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594" y="4982495"/>
            <a:ext cx="7729344" cy="17616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 rot="16200000">
                <a:off x="-404181" y="5713579"/>
                <a:ext cx="1675426" cy="42377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r>
                  <a:rPr lang="en-GB" dirty="0"/>
                  <a:t>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𝑝h</m:t>
                        </m:r>
                      </m:sub>
                    </m:sSub>
                  </m:oMath>
                </a14:m>
                <a:r>
                  <a:rPr lang="en-GB" dirty="0"/>
                  <a:t>         </a:t>
                </a: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404181" y="5713579"/>
                <a:ext cx="1675426" cy="423770"/>
              </a:xfrm>
              <a:prstGeom prst="rect">
                <a:avLst/>
              </a:prstGeom>
              <a:blipFill rotWithShape="0">
                <a:blip r:embed="rId6"/>
                <a:stretch>
                  <a:fillRect r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581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0" presetClass="path" presetSubtype="0" accel="31000" decel="3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0.00023 C 0.02327 -0.00023 0.09289 0.07616 0.11736 0.13403 C 0.1415 0.19213 0.14601 0.24792 0.14601 0.34584 L 0.14601 0.43357 " pathEditMode="relative" rAng="0" ptsTypes="AA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92" y="2169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43000" y="43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0" presetClass="path" presetSubtype="0" accel="31000" decel="3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44444E-6 C -0.01701 -4.44444E-6 -0.06441 0.0676 -0.08125 0.11945 C -0.09774 0.1713 -0.09982 0.22176 -0.09982 0.3088 L -0.09982 0.3882 " pathEditMode="relative" rAng="0" ptsTypes="AAAA">
                                      <p:cBhvr>
                                        <p:cTn id="2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19398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43000" y="43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3.33333E-6 C -0.07083 3.33333E-6 -0.16007 0.01018 -0.22535 0.04514 C -0.29063 0.08009 -0.35521 0.13333 -0.39184 0.20833 C -0.41233 0.26111 -0.42361 0.28402 -0.42361 0.34236 " pathEditMode="relative" rAng="0" ptsTypes="AAAA">
                                      <p:cBhvr>
                                        <p:cTn id="4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63" y="17106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43000" y="4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223485" y="1220788"/>
            <a:ext cx="5135257" cy="5192408"/>
            <a:chOff x="4008743" y="1156646"/>
            <a:chExt cx="5135257" cy="5192408"/>
          </a:xfrm>
        </p:grpSpPr>
        <p:grpSp>
          <p:nvGrpSpPr>
            <p:cNvPr id="8" name="Group 7"/>
            <p:cNvGrpSpPr/>
            <p:nvPr/>
          </p:nvGrpSpPr>
          <p:grpSpPr>
            <a:xfrm>
              <a:off x="4344494" y="1156646"/>
              <a:ext cx="4799506" cy="5192408"/>
              <a:chOff x="0" y="2072680"/>
              <a:chExt cx="6865268" cy="7427279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800" r="19514"/>
              <a:stretch/>
            </p:blipFill>
            <p:spPr>
              <a:xfrm>
                <a:off x="0" y="2396716"/>
                <a:ext cx="6865268" cy="6614525"/>
              </a:xfrm>
              <a:prstGeom prst="rect">
                <a:avLst/>
              </a:prstGeom>
            </p:spPr>
          </p:pic>
          <p:pic>
            <p:nvPicPr>
              <p:cNvPr id="10" name="Picture 4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  <a14:imgEffect>
                          <a14:brightnessContrast brigh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517" t="24397" b="37801"/>
              <a:stretch/>
            </p:blipFill>
            <p:spPr bwMode="auto">
              <a:xfrm>
                <a:off x="0" y="2072680"/>
                <a:ext cx="6858000" cy="28187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1" name="Picture 4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  <a14:imgEffect>
                          <a14:brightnessContrast brigh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517" t="24397" b="37801"/>
              <a:stretch/>
            </p:blipFill>
            <p:spPr bwMode="auto">
              <a:xfrm rot="10800000">
                <a:off x="7268" y="6681192"/>
                <a:ext cx="6858000" cy="28187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2" name="Picture 4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500"/>
                      </a14:imgEffect>
                      <a14:imgEffect>
                        <a14:saturation sat="400000"/>
                      </a14:imgEffect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517" t="24397" b="37801"/>
            <a:stretch/>
          </p:blipFill>
          <p:spPr bwMode="auto">
            <a:xfrm rot="16200000">
              <a:off x="2596830" y="2723531"/>
              <a:ext cx="4794425" cy="19705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CCD273 – Euclid device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875"/>
            <a:ext cx="4155744" cy="4679950"/>
          </a:xfrm>
        </p:spPr>
        <p:txBody>
          <a:bodyPr/>
          <a:lstStyle/>
          <a:p>
            <a:r>
              <a:rPr lang="da-DK" dirty="0"/>
              <a:t>Test performed as part of Euclid radiation testing campaign</a:t>
            </a:r>
          </a:p>
          <a:p>
            <a:r>
              <a:rPr lang="da-DK" dirty="0"/>
              <a:t>CCD273</a:t>
            </a:r>
          </a:p>
          <a:p>
            <a:pPr lvl="1"/>
            <a:r>
              <a:rPr lang="da-DK" dirty="0"/>
              <a:t>4k x 4k pixels with 4 readouts</a:t>
            </a:r>
          </a:p>
          <a:p>
            <a:pPr lvl="1"/>
            <a:r>
              <a:rPr lang="da-DK" dirty="0"/>
              <a:t>2k x 2k per readout</a:t>
            </a:r>
          </a:p>
          <a:p>
            <a:r>
              <a:rPr lang="da-DK" dirty="0"/>
              <a:t>4 phase device</a:t>
            </a:r>
          </a:p>
          <a:p>
            <a:pPr lvl="1"/>
            <a:r>
              <a:rPr lang="da-DK" dirty="0"/>
              <a:t>4-2-4-2 um phase widths</a:t>
            </a:r>
          </a:p>
          <a:p>
            <a:r>
              <a:rPr lang="da-DK" dirty="0"/>
              <a:t>Many more trap pumping scheme options to consider than for 3-phase device</a:t>
            </a:r>
          </a:p>
          <a:p>
            <a:r>
              <a:rPr lang="da-DK" dirty="0"/>
              <a:t>Pre-irradiation data</a:t>
            </a:r>
          </a:p>
          <a:p>
            <a:pPr algn="ctr"/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45956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Trap pumping – 4-phase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12875"/>
            <a:ext cx="8059003" cy="4679950"/>
          </a:xfrm>
        </p:spPr>
        <p:txBody>
          <a:bodyPr/>
          <a:lstStyle/>
          <a:p>
            <a:r>
              <a:rPr lang="da-DK" dirty="0"/>
              <a:t>Pumping four phase device 1-2-3-4-1’-4-3-2-1</a:t>
            </a:r>
          </a:p>
          <a:p>
            <a:endParaRPr lang="da-DK" dirty="0"/>
          </a:p>
          <a:p>
            <a:pPr marL="0" indent="0">
              <a:buNone/>
            </a:pPr>
            <a:endParaRPr lang="da-DK" dirty="0"/>
          </a:p>
          <a:p>
            <a:endParaRPr lang="da-DK" dirty="0"/>
          </a:p>
          <a:p>
            <a:endParaRPr lang="da-DK" sz="2800" dirty="0"/>
          </a:p>
          <a:p>
            <a:endParaRPr lang="da-DK" sz="2000" dirty="0"/>
          </a:p>
          <a:p>
            <a:pPr marL="0" indent="0">
              <a:buNone/>
            </a:pPr>
            <a:endParaRPr lang="da-DK" dirty="0"/>
          </a:p>
          <a:p>
            <a:r>
              <a:rPr lang="da-DK" dirty="0"/>
              <a:t>Different types of dipoles depending on where in pixel the trap is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pPr marL="0" indent="0">
              <a:buNone/>
            </a:pPr>
            <a:endParaRPr lang="da-DK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622680" y="5296509"/>
                <a:ext cx="4269439" cy="6223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𝟏𝟒</m:t>
                          </m:r>
                        </m:sub>
                      </m:sSub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𝑵</m:t>
                      </m:r>
                      <m:sSub>
                        <m:sSub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𝐞𝐱𝐩</m:t>
                          </m:r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GB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b="1" i="1" smtClean="0">
                                          <a:latin typeface="Cambria Math" panose="02040503050406030204" pitchFamily="18" charset="0"/>
                                        </a:rPr>
                                        <m:t>𝒕</m:t>
                                      </m:r>
                                    </m:e>
                                    <m:sub>
                                      <m:r>
                                        <a:rPr lang="en-GB" b="1" i="1" smtClean="0">
                                          <a:latin typeface="Cambria Math" panose="02040503050406030204" pitchFamily="18" charset="0"/>
                                        </a:rPr>
                                        <m:t>𝒑𝒉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GB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𝝉</m:t>
                                      </m:r>
                                    </m:e>
                                    <m:sub>
                                      <m:r>
                                        <a:rPr lang="en-GB" b="1" i="1" smtClean="0">
                                          <a:latin typeface="Cambria Math" panose="02040503050406030204" pitchFamily="18" charset="0"/>
                                        </a:rPr>
                                        <m:t>𝒆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𝐞𝐱𝐩</m:t>
                          </m:r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  <m:sSub>
                                    <m:sSubPr>
                                      <m:ctrlPr>
                                        <a:rPr lang="en-GB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b="1" i="1" smtClean="0">
                                          <a:latin typeface="Cambria Math" panose="02040503050406030204" pitchFamily="18" charset="0"/>
                                        </a:rPr>
                                        <m:t>𝒕</m:t>
                                      </m:r>
                                    </m:e>
                                    <m:sub>
                                      <m:r>
                                        <a:rPr lang="en-GB" b="1" i="1" smtClean="0">
                                          <a:latin typeface="Cambria Math" panose="02040503050406030204" pitchFamily="18" charset="0"/>
                                        </a:rPr>
                                        <m:t>𝒑𝒉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GB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𝝉</m:t>
                                      </m:r>
                                    </m:e>
                                    <m:sub>
                                      <m:r>
                                        <a:rPr lang="en-GB" b="1" i="1" smtClean="0">
                                          <a:latin typeface="Cambria Math" panose="02040503050406030204" pitchFamily="18" charset="0"/>
                                        </a:rPr>
                                        <m:t>𝒆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2680" y="5296509"/>
                <a:ext cx="4269439" cy="62235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44" y="1963741"/>
            <a:ext cx="8311487" cy="17056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622680" y="4486665"/>
                <a:ext cx="4249240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𝟐𝟑</m:t>
                          </m:r>
                        </m:sub>
                      </m:sSub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𝑵</m:t>
                      </m:r>
                      <m:sSub>
                        <m:sSub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𝐞𝐱𝐩</m:t>
                          </m:r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sSub>
                                    <m:sSubPr>
                                      <m:ctrlPr>
                                        <a:rPr lang="en-GB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b="1" i="1" smtClean="0">
                                          <a:latin typeface="Cambria Math" panose="02040503050406030204" pitchFamily="18" charset="0"/>
                                        </a:rPr>
                                        <m:t>𝒕</m:t>
                                      </m:r>
                                    </m:e>
                                    <m:sub>
                                      <m:r>
                                        <a:rPr lang="en-GB" b="1" i="1" smtClean="0">
                                          <a:latin typeface="Cambria Math" panose="02040503050406030204" pitchFamily="18" charset="0"/>
                                        </a:rPr>
                                        <m:t>𝒑𝒉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GB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𝝉</m:t>
                                      </m:r>
                                    </m:e>
                                    <m:sub>
                                      <m:r>
                                        <a:rPr lang="en-GB" b="1" i="1" smtClean="0">
                                          <a:latin typeface="Cambria Math" panose="02040503050406030204" pitchFamily="18" charset="0"/>
                                        </a:rPr>
                                        <m:t>𝒆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𝐞𝐱𝐩</m:t>
                          </m:r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  <m:sSub>
                                    <m:sSubPr>
                                      <m:ctrlPr>
                                        <a:rPr lang="en-GB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b="1" i="1" smtClean="0">
                                          <a:latin typeface="Cambria Math" panose="02040503050406030204" pitchFamily="18" charset="0"/>
                                        </a:rPr>
                                        <m:t>𝒕</m:t>
                                      </m:r>
                                    </m:e>
                                    <m:sub>
                                      <m:r>
                                        <a:rPr lang="en-GB" b="1" i="1" smtClean="0">
                                          <a:latin typeface="Cambria Math" panose="02040503050406030204" pitchFamily="18" charset="0"/>
                                        </a:rPr>
                                        <m:t>𝒑𝒉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GB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𝝉</m:t>
                                      </m:r>
                                    </m:e>
                                    <m:sub>
                                      <m:r>
                                        <a:rPr lang="en-GB" b="1" i="1" smtClean="0">
                                          <a:latin typeface="Cambria Math" panose="02040503050406030204" pitchFamily="18" charset="0"/>
                                        </a:rPr>
                                        <m:t>𝒆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2680" y="4486665"/>
                <a:ext cx="4249240" cy="6223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781715AC-CF84-4747-936B-3AD2BC05F5DC}"/>
                  </a:ext>
                </a:extLst>
              </p:cNvPr>
              <p:cNvSpPr/>
              <p:nvPr/>
            </p:nvSpPr>
            <p:spPr>
              <a:xfrm rot="16200000">
                <a:off x="-431941" y="2703252"/>
                <a:ext cx="1675426" cy="42377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r>
                  <a:rPr lang="en-GB" dirty="0"/>
                  <a:t>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𝑝h</m:t>
                        </m:r>
                      </m:sub>
                    </m:sSub>
                  </m:oMath>
                </a14:m>
                <a:r>
                  <a:rPr lang="en-GB" dirty="0"/>
                  <a:t>         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781715AC-CF84-4747-936B-3AD2BC05F5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431941" y="2703252"/>
                <a:ext cx="1675426" cy="423770"/>
              </a:xfrm>
              <a:prstGeom prst="rect">
                <a:avLst/>
              </a:prstGeom>
              <a:blipFill>
                <a:blip r:embed="rId5"/>
                <a:stretch>
                  <a:fillRect r="-101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EEAF88F6-B31F-4AA2-95EB-786A59E7357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9" t="5607" r="12093" b="40817"/>
          <a:stretch/>
        </p:blipFill>
        <p:spPr>
          <a:xfrm>
            <a:off x="936625" y="2261234"/>
            <a:ext cx="7682432" cy="149161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330C7C1-B3EC-4D01-B379-E5C6BD0F62FD}"/>
              </a:ext>
            </a:extLst>
          </p:cNvPr>
          <p:cNvSpPr txBox="1"/>
          <p:nvPr/>
        </p:nvSpPr>
        <p:spPr>
          <a:xfrm>
            <a:off x="1411055" y="6106988"/>
            <a:ext cx="4493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+mn-lt"/>
              </a:rPr>
              <a:t>Difficult to determine which equation to use!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7D9D6B-0158-4EA5-8B3B-80D5F10EC426}"/>
              </a:ext>
            </a:extLst>
          </p:cNvPr>
          <p:cNvSpPr txBox="1"/>
          <p:nvPr/>
        </p:nvSpPr>
        <p:spPr>
          <a:xfrm>
            <a:off x="7553553" y="3452153"/>
            <a:ext cx="10374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0" dirty="0"/>
              <a:t>100,000 e</a:t>
            </a:r>
            <a:r>
              <a:rPr lang="en-GB" b="0" baseline="22000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4094717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Trap pumping – 4-phase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12875"/>
            <a:ext cx="8059003" cy="4679950"/>
          </a:xfrm>
        </p:spPr>
        <p:txBody>
          <a:bodyPr/>
          <a:lstStyle/>
          <a:p>
            <a:r>
              <a:rPr lang="da-DK" dirty="0"/>
              <a:t>Pumping four phase device 12-23-34-41’-1’2’-41’-34-23-12</a:t>
            </a:r>
          </a:p>
          <a:p>
            <a:endParaRPr lang="da-DK" dirty="0"/>
          </a:p>
          <a:p>
            <a:endParaRPr lang="da-DK" dirty="0"/>
          </a:p>
          <a:p>
            <a:pPr marL="0" indent="0">
              <a:buNone/>
            </a:pPr>
            <a:endParaRPr lang="da-DK" dirty="0"/>
          </a:p>
          <a:p>
            <a:endParaRPr lang="da-DK" dirty="0"/>
          </a:p>
          <a:p>
            <a:endParaRPr lang="da-DK" sz="2000" dirty="0"/>
          </a:p>
          <a:p>
            <a:endParaRPr lang="da-DK" sz="1600" dirty="0"/>
          </a:p>
          <a:p>
            <a:endParaRPr lang="da-DK" sz="1600" dirty="0"/>
          </a:p>
          <a:p>
            <a:endParaRPr lang="da-DK" sz="1600" dirty="0"/>
          </a:p>
          <a:p>
            <a:r>
              <a:rPr lang="da-DK" i="1" dirty="0"/>
              <a:t>I</a:t>
            </a:r>
            <a:r>
              <a:rPr lang="da-DK" i="1" baseline="-25000" dirty="0"/>
              <a:t>12 </a:t>
            </a:r>
            <a:r>
              <a:rPr lang="da-DK" dirty="0"/>
              <a:t>,</a:t>
            </a:r>
            <a:r>
              <a:rPr lang="da-DK" i="1" dirty="0"/>
              <a:t> I</a:t>
            </a:r>
            <a:r>
              <a:rPr lang="da-DK" i="1" baseline="-25000" dirty="0"/>
              <a:t>23 </a:t>
            </a:r>
            <a:r>
              <a:rPr lang="da-DK" dirty="0"/>
              <a:t>, </a:t>
            </a:r>
            <a:r>
              <a:rPr lang="da-DK" i="1" dirty="0"/>
              <a:t>I</a:t>
            </a:r>
            <a:r>
              <a:rPr lang="da-DK" i="1" baseline="-25000" dirty="0"/>
              <a:t>14</a:t>
            </a:r>
            <a:r>
              <a:rPr lang="en-GB" dirty="0"/>
              <a:t> , and </a:t>
            </a:r>
            <a:r>
              <a:rPr lang="en-GB" dirty="0" err="1"/>
              <a:t>i</a:t>
            </a:r>
            <a:r>
              <a:rPr lang="da-DK" dirty="0"/>
              <a:t>ntroducing ‘always pump’ dipoles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Difficult to disentangle the many types of dipoles to find the true </a:t>
            </a:r>
            <a:r>
              <a:rPr lang="el-GR" dirty="0"/>
              <a:t>τ</a:t>
            </a:r>
            <a:r>
              <a:rPr lang="en-GB" baseline="-25000" dirty="0"/>
              <a:t>e</a:t>
            </a:r>
            <a:r>
              <a:rPr lang="en-GB" dirty="0"/>
              <a:t>-value</a:t>
            </a:r>
            <a:endParaRPr lang="da-DK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745510" y="4807924"/>
                <a:ext cx="3110852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𝒂𝒑</m:t>
                          </m:r>
                        </m:sub>
                      </m:sSub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𝑵</m:t>
                      </m:r>
                      <m:sSub>
                        <m:sSub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𝐞𝐱𝐩</m:t>
                          </m:r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sSub>
                                    <m:sSubPr>
                                      <m:ctrlPr>
                                        <a:rPr lang="en-GB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b="1" i="1" smtClean="0">
                                          <a:latin typeface="Cambria Math" panose="02040503050406030204" pitchFamily="18" charset="0"/>
                                        </a:rPr>
                                        <m:t>𝒕</m:t>
                                      </m:r>
                                    </m:e>
                                    <m:sub>
                                      <m:r>
                                        <a:rPr lang="en-GB" b="1" i="1" smtClean="0">
                                          <a:latin typeface="Cambria Math" panose="02040503050406030204" pitchFamily="18" charset="0"/>
                                        </a:rPr>
                                        <m:t>𝒑𝒉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GB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𝝉</m:t>
                                      </m:r>
                                    </m:e>
                                    <m:sub>
                                      <m:r>
                                        <a:rPr lang="en-GB" b="1" i="1" smtClean="0">
                                          <a:latin typeface="Cambria Math" panose="02040503050406030204" pitchFamily="18" charset="0"/>
                                        </a:rPr>
                                        <m:t>𝒆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5510" y="4807924"/>
                <a:ext cx="3110852" cy="62235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6607"/>
          <a:stretch/>
        </p:blipFill>
        <p:spPr>
          <a:xfrm>
            <a:off x="258810" y="1931919"/>
            <a:ext cx="8366078" cy="21856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0864352-1E7C-4178-85BC-C8B8C5EFE9BF}"/>
                  </a:ext>
                </a:extLst>
              </p:cNvPr>
              <p:cNvSpPr/>
              <p:nvPr/>
            </p:nvSpPr>
            <p:spPr>
              <a:xfrm rot="16200000">
                <a:off x="-489200" y="2913229"/>
                <a:ext cx="1675426" cy="42377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r>
                  <a:rPr lang="en-GB" dirty="0"/>
                  <a:t>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𝑝h</m:t>
                        </m:r>
                      </m:sub>
                    </m:sSub>
                  </m:oMath>
                </a14:m>
                <a:r>
                  <a:rPr lang="en-GB" dirty="0"/>
                  <a:t>         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0864352-1E7C-4178-85BC-C8B8C5EFE9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489200" y="2913229"/>
                <a:ext cx="1675426" cy="423770"/>
              </a:xfrm>
              <a:prstGeom prst="rect">
                <a:avLst/>
              </a:prstGeom>
              <a:blipFill>
                <a:blip r:embed="rId4"/>
                <a:stretch>
                  <a:fillRect r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0351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4DD4566-6884-446A-91D5-20AB17981625}"/>
              </a:ext>
            </a:extLst>
          </p:cNvPr>
          <p:cNvSpPr/>
          <p:nvPr/>
        </p:nvSpPr>
        <p:spPr bwMode="auto">
          <a:xfrm>
            <a:off x="0" y="6000750"/>
            <a:ext cx="1257300" cy="857250"/>
          </a:xfrm>
          <a:prstGeom prst="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Trap pumping – pseudo-3-phase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199" y="1298574"/>
                <a:ext cx="8059003" cy="5342255"/>
              </a:xfrm>
            </p:spPr>
            <p:txBody>
              <a:bodyPr/>
              <a:lstStyle/>
              <a:p>
                <a:r>
                  <a:rPr lang="da-DK" dirty="0"/>
                  <a:t>Pumping four phase device 12-3-4-1’2’-4-3-12</a:t>
                </a:r>
              </a:p>
              <a:p>
                <a:endParaRPr lang="da-DK" dirty="0"/>
              </a:p>
              <a:p>
                <a:endParaRPr lang="da-DK" dirty="0"/>
              </a:p>
              <a:p>
                <a:endParaRPr lang="da-DK" dirty="0"/>
              </a:p>
              <a:p>
                <a:pPr marL="0" indent="0">
                  <a:buNone/>
                </a:pPr>
                <a:endParaRPr lang="da-DK" dirty="0"/>
              </a:p>
              <a:p>
                <a:endParaRPr lang="da-DK" dirty="0"/>
              </a:p>
              <a:p>
                <a:endParaRPr lang="da-DK" sz="2400" dirty="0"/>
              </a:p>
              <a:p>
                <a:endParaRPr lang="da-DK" dirty="0"/>
              </a:p>
              <a:p>
                <a:endParaRPr lang="da-DK" dirty="0"/>
              </a:p>
              <a:p>
                <a:endParaRPr lang="da-DK" dirty="0"/>
              </a:p>
              <a:p>
                <a:endParaRPr lang="da-DK" dirty="0"/>
              </a:p>
              <a:p>
                <a:endParaRPr lang="da-DK" sz="900" dirty="0"/>
              </a:p>
              <a:p>
                <a:r>
                  <a:rPr lang="en-GB" dirty="0"/>
                  <a:t>Only </a:t>
                </a:r>
                <a:r>
                  <a:rPr lang="da-DK" i="1" dirty="0"/>
                  <a:t>I</a:t>
                </a:r>
                <a:r>
                  <a:rPr lang="da-DK" i="1" baseline="-25000" dirty="0"/>
                  <a:t>12</a:t>
                </a:r>
                <a:r>
                  <a:rPr lang="da-DK" dirty="0"/>
                  <a:t> </a:t>
                </a:r>
                <a:r>
                  <a:rPr lang="en-GB" dirty="0"/>
                  <a:t>and </a:t>
                </a:r>
                <a:r>
                  <a:rPr lang="da-DK" i="1" dirty="0"/>
                  <a:t>I</a:t>
                </a:r>
                <a:r>
                  <a:rPr lang="da-DK" i="1" baseline="-25000" dirty="0"/>
                  <a:t>ap</a:t>
                </a:r>
                <a:r>
                  <a:rPr lang="en-GB" dirty="0"/>
                  <a:t> dipoles</a:t>
                </a:r>
              </a:p>
              <a:p>
                <a:r>
                  <a:rPr lang="en-GB" dirty="0"/>
                  <a:t>For the </a:t>
                </a:r>
                <a:r>
                  <a:rPr lang="da-DK" i="1" dirty="0"/>
                  <a:t>I</a:t>
                </a:r>
                <a:r>
                  <a:rPr lang="da-DK" i="1" baseline="-25000" dirty="0"/>
                  <a:t>12</a:t>
                </a:r>
                <a:r>
                  <a:rPr lang="da-DK" dirty="0"/>
                  <a:t> dipoles, only traps under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r>
                      <a:rPr lang="en-GB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da-DK" dirty="0">
                    <a:ea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r>
                      <a:rPr lang="en-GB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GB" dirty="0">
                    <a:ea typeface="Cambria Math" panose="02040503050406030204" pitchFamily="18" charset="0"/>
                  </a:rPr>
                  <a:t> is pumping (similar to 3-phase)</a:t>
                </a:r>
              </a:p>
              <a:p>
                <a:r>
                  <a:rPr lang="en-GB" dirty="0">
                    <a:ea typeface="Cambria Math" panose="02040503050406030204" pitchFamily="18" charset="0"/>
                  </a:rPr>
                  <a:t>Repeating for 23-4-1’-2’3’-1-4-23 and 34-1’-2’-3’4’-2’-1’-34 makes it possible to cover the whole pixel, and disentangle the </a:t>
                </a:r>
                <a:r>
                  <a:rPr lang="da-DK" i="1" dirty="0"/>
                  <a:t>I</a:t>
                </a:r>
                <a:r>
                  <a:rPr lang="da-DK" i="1" baseline="-25000" dirty="0"/>
                  <a:t>ap</a:t>
                </a:r>
                <a:r>
                  <a:rPr lang="en-GB" dirty="0"/>
                  <a:t> dipoles to get sub-pixel position</a:t>
                </a:r>
                <a:endParaRPr lang="en-GB" dirty="0">
                  <a:ea typeface="Cambria Math" panose="02040503050406030204" pitchFamily="18" charset="0"/>
                </a:endParaRPr>
              </a:p>
              <a:p>
                <a:endParaRPr lang="en-GB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298574"/>
                <a:ext cx="8059003" cy="5342255"/>
              </a:xfrm>
              <a:blipFill>
                <a:blip r:embed="rId2"/>
                <a:stretch>
                  <a:fillRect l="-605" t="-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8" y="1762010"/>
            <a:ext cx="8076061" cy="33465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2A43CCA-2792-4F25-AA72-822F50D7CB16}"/>
                  </a:ext>
                </a:extLst>
              </p:cNvPr>
              <p:cNvSpPr/>
              <p:nvPr/>
            </p:nvSpPr>
            <p:spPr>
              <a:xfrm rot="16200000">
                <a:off x="-275393" y="3329872"/>
                <a:ext cx="1675426" cy="42377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r>
                  <a:rPr lang="en-GB" dirty="0"/>
                  <a:t>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𝑝h</m:t>
                        </m:r>
                      </m:sub>
                    </m:sSub>
                  </m:oMath>
                </a14:m>
                <a:r>
                  <a:rPr lang="en-GB" dirty="0"/>
                  <a:t>         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2A43CCA-2792-4F25-AA72-822F50D7CB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275393" y="3329872"/>
                <a:ext cx="1675426" cy="423770"/>
              </a:xfrm>
              <a:prstGeom prst="rect">
                <a:avLst/>
              </a:prstGeom>
              <a:blipFill>
                <a:blip r:embed="rId4"/>
                <a:stretch>
                  <a:fillRect r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93F86C13-A0DC-4389-AB07-42ABD71F51E8}"/>
              </a:ext>
            </a:extLst>
          </p:cNvPr>
          <p:cNvSpPr txBox="1"/>
          <p:nvPr/>
        </p:nvSpPr>
        <p:spPr>
          <a:xfrm>
            <a:off x="8404488" y="2316257"/>
            <a:ext cx="7825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100k e</a:t>
            </a:r>
            <a:r>
              <a:rPr lang="en-GB" baseline="22000" dirty="0"/>
              <a:t>-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CB3C53-87E6-4EA0-B533-D6E528C01F39}"/>
              </a:ext>
            </a:extLst>
          </p:cNvPr>
          <p:cNvSpPr txBox="1"/>
          <p:nvPr/>
        </p:nvSpPr>
        <p:spPr>
          <a:xfrm>
            <a:off x="8405780" y="3075297"/>
            <a:ext cx="6832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10k e</a:t>
            </a:r>
            <a:r>
              <a:rPr lang="en-GB" baseline="22000" dirty="0"/>
              <a:t>-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1977BA-F1FD-47AA-A1BE-BF492BFEC558}"/>
              </a:ext>
            </a:extLst>
          </p:cNvPr>
          <p:cNvSpPr txBox="1"/>
          <p:nvPr/>
        </p:nvSpPr>
        <p:spPr>
          <a:xfrm>
            <a:off x="8407685" y="3812220"/>
            <a:ext cx="583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1k e</a:t>
            </a:r>
            <a:r>
              <a:rPr lang="en-GB" baseline="22000" dirty="0"/>
              <a:t>-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9BE15D-9D1B-49F6-86C8-440908E21C8B}"/>
              </a:ext>
            </a:extLst>
          </p:cNvPr>
          <p:cNvSpPr txBox="1"/>
          <p:nvPr/>
        </p:nvSpPr>
        <p:spPr>
          <a:xfrm>
            <a:off x="8431608" y="4542502"/>
            <a:ext cx="6832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100 e</a:t>
            </a:r>
            <a:r>
              <a:rPr lang="en-GB" baseline="22000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993949485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54023</TotalTime>
  <Words>1069</Words>
  <Application>Microsoft Office PowerPoint</Application>
  <PresentationFormat>On-screen Show (4:3)</PresentationFormat>
  <Paragraphs>237</Paragraphs>
  <Slides>22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Cambria Math</vt:lpstr>
      <vt:lpstr>Default Design</vt:lpstr>
      <vt:lpstr>1_Default Design</vt:lpstr>
      <vt:lpstr>2_Default Design</vt:lpstr>
      <vt:lpstr>Trap Pumping Method Importance of inter-phase trapping</vt:lpstr>
      <vt:lpstr>Radiation damage</vt:lpstr>
      <vt:lpstr>Trap pumping theory</vt:lpstr>
      <vt:lpstr>Trap pumping theory</vt:lpstr>
      <vt:lpstr>Simulating trap positions</vt:lpstr>
      <vt:lpstr>CCD273 – Euclid device</vt:lpstr>
      <vt:lpstr>Trap pumping – 4-phase</vt:lpstr>
      <vt:lpstr>Trap pumping – 4-phase</vt:lpstr>
      <vt:lpstr>Trap pumping – pseudo-3-phase</vt:lpstr>
      <vt:lpstr>Taking data…</vt:lpstr>
      <vt:lpstr>Trap pumping analysis</vt:lpstr>
      <vt:lpstr>Investigating double peaks</vt:lpstr>
      <vt:lpstr>Trap pumping analysis</vt:lpstr>
      <vt:lpstr>Trap pumping analysis</vt:lpstr>
      <vt:lpstr>Comparing with simulated data</vt:lpstr>
      <vt:lpstr>Comparing with simulated data</vt:lpstr>
      <vt:lpstr>Trap pumping – pseudo-3-phase</vt:lpstr>
      <vt:lpstr>Trap pumping – pseudo-3-phase</vt:lpstr>
      <vt:lpstr>Sub-pixel clocking scheme</vt:lpstr>
      <vt:lpstr>Trap pumping analysis</vt:lpstr>
      <vt:lpstr>Trap species</vt:lpstr>
      <vt:lpstr>Summary</vt:lpstr>
    </vt:vector>
  </TitlesOfParts>
  <Company>Open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jesper.skottfelt@open.ac.uk</dc:creator>
  <cp:lastModifiedBy>Jesper</cp:lastModifiedBy>
  <cp:revision>512</cp:revision>
  <dcterms:created xsi:type="dcterms:W3CDTF">2009-04-23T13:12:07Z</dcterms:created>
  <dcterms:modified xsi:type="dcterms:W3CDTF">2017-10-01T23:29:16Z</dcterms:modified>
</cp:coreProperties>
</file>