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9" r:id="rId2"/>
    <p:sldId id="305" r:id="rId3"/>
    <p:sldId id="291" r:id="rId4"/>
    <p:sldId id="288" r:id="rId5"/>
    <p:sldId id="298" r:id="rId6"/>
    <p:sldId id="261" r:id="rId7"/>
    <p:sldId id="282" r:id="rId8"/>
    <p:sldId id="286" r:id="rId9"/>
    <p:sldId id="257" r:id="rId10"/>
    <p:sldId id="258" r:id="rId11"/>
    <p:sldId id="272" r:id="rId12"/>
    <p:sldId id="260" r:id="rId13"/>
    <p:sldId id="267" r:id="rId14"/>
    <p:sldId id="276" r:id="rId15"/>
    <p:sldId id="300" r:id="rId16"/>
    <p:sldId id="277" r:id="rId17"/>
    <p:sldId id="269" r:id="rId18"/>
    <p:sldId id="292" r:id="rId19"/>
    <p:sldId id="293" r:id="rId20"/>
    <p:sldId id="295" r:id="rId21"/>
    <p:sldId id="302" r:id="rId22"/>
    <p:sldId id="303" r:id="rId23"/>
    <p:sldId id="30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74" autoAdjust="0"/>
  </p:normalViewPr>
  <p:slideViewPr>
    <p:cSldViewPr snapToGrid="0" snapToObjects="1">
      <p:cViewPr varScale="1">
        <p:scale>
          <a:sx n="142" d="100"/>
          <a:sy n="14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5" d="100"/>
        <a:sy n="165" d="100"/>
      </p:scale>
      <p:origin x="0" y="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63DDF-B8E0-894A-845F-481E301DEF7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060EE-FD98-8742-98FE-E2B5473FD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0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CONTEXT:  Gravitational lensing surveys, which average together many galaxy measurements (photometry, shapes) to constrain theories of dark matter and dark energy</a:t>
            </a:r>
          </a:p>
          <a:p>
            <a:endParaRPr lang="en-US" dirty="0" smtClean="0"/>
          </a:p>
          <a:p>
            <a:r>
              <a:rPr lang="en-US" dirty="0" smtClean="0"/>
              <a:t>Original detections done with 10’s thousands</a:t>
            </a:r>
            <a:r>
              <a:rPr lang="en-US" baseline="0" dirty="0" smtClean="0"/>
              <a:t> of galaxies, &lt; 1 deg^2</a:t>
            </a:r>
          </a:p>
          <a:p>
            <a:r>
              <a:rPr lang="en-US" dirty="0" smtClean="0"/>
              <a:t>Galaxy number, width aren’t the only features – just a flavor.  </a:t>
            </a:r>
            <a:r>
              <a:rPr lang="en-US" dirty="0" err="1" smtClean="0"/>
              <a:t>Ngal</a:t>
            </a:r>
            <a:r>
              <a:rPr lang="en-US" dirty="0" smtClean="0"/>
              <a:t> roughly determines dark energy </a:t>
            </a:r>
            <a:r>
              <a:rPr lang="en-US" dirty="0" err="1" smtClean="0"/>
              <a:t>FoM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Euclid – 2020</a:t>
            </a:r>
          </a:p>
          <a:p>
            <a:r>
              <a:rPr lang="en-US" dirty="0" smtClean="0"/>
              <a:t>LSST – 2023</a:t>
            </a:r>
          </a:p>
          <a:p>
            <a:r>
              <a:rPr lang="en-US" dirty="0" smtClean="0"/>
              <a:t>WFIRST</a:t>
            </a:r>
            <a:r>
              <a:rPr lang="en-US" baseline="0" dirty="0" smtClean="0"/>
              <a:t> - 2024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E9F89-30B0-424C-B81B-8D23BFD823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E9F89-30B0-424C-B81B-8D23BFD823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86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76BD3-64AD-AF40-970D-FEAF77C9AB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we want to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E9F89-30B0-424C-B81B-8D23BFD823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5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were downloaded from the Mikulski Archive for Space Telescopes database, and correspond to program 13606, which targets the globular cluster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it was taken about 6 arc minutes off the center of the cluster, providing about ×4 less crowding but still enough density of bright stellar sources. The processing of WFC3- IR exposures produces intermediate SUTR files with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samples. For these images,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6. These files (known as MULTIACCUM or IMA files) have reductions and calibrations applied, including dark frame subtractions, flat-fielding, and classical nonlinearity. For the latter, the correction is based on an average curve, fitted to a third degree polynomial ([16]).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060EE-FD98-8742-98FE-E2B5473FDE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2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3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5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3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3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5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7EFF-3E24-174F-B0AF-E014F07CE2CE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1BD0C-B074-C849-891D-A445306AF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9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ght-blue-pixels-background-wallpap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46" y="578036"/>
            <a:ext cx="5483711" cy="1998477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rgbClr val="FFFFFF"/>
                </a:solidFill>
              </a:rPr>
              <a:t>Precision Characterization of Hawaii-2RG Near-Infrared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981" y="3359324"/>
            <a:ext cx="8352333" cy="3059891"/>
          </a:xfr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Chaz Shapiro </a:t>
            </a:r>
          </a:p>
          <a:p>
            <a:pPr algn="l"/>
            <a:endParaRPr lang="en-US" sz="2800" dirty="0" smtClean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SDW2017, Space Telescope Institute, 2017-09-</a:t>
            </a:r>
            <a:r>
              <a:rPr lang="en-US" sz="2000" dirty="0" smtClean="0">
                <a:solidFill>
                  <a:srgbClr val="FFFFFF"/>
                </a:solidFill>
              </a:rPr>
              <a:t>28</a:t>
            </a:r>
          </a:p>
          <a:p>
            <a:pPr algn="l"/>
            <a:endParaRPr lang="en-US" sz="2000" dirty="0">
              <a:solidFill>
                <a:srgbClr val="FFFFFF"/>
              </a:solidFill>
            </a:endParaRPr>
          </a:p>
          <a:p>
            <a:pPr algn="l"/>
            <a:r>
              <a:rPr lang="en-US" sz="2000" dirty="0" smtClean="0">
                <a:solidFill>
                  <a:srgbClr val="FFFFFF"/>
                </a:solidFill>
              </a:rPr>
              <a:t>Collaborators</a:t>
            </a:r>
            <a:r>
              <a:rPr lang="en-US" sz="2000" dirty="0">
                <a:solidFill>
                  <a:srgbClr val="FFFFFF"/>
                </a:solidFill>
              </a:rPr>
              <a:t>:  Eric </a:t>
            </a:r>
            <a:r>
              <a:rPr lang="en-US" sz="2000" dirty="0" smtClean="0">
                <a:solidFill>
                  <a:srgbClr val="FFFFFF"/>
                </a:solidFill>
              </a:rPr>
              <a:t>Huff, Andrés </a:t>
            </a:r>
            <a:r>
              <a:rPr lang="en-US" sz="2000" dirty="0">
                <a:solidFill>
                  <a:srgbClr val="FFFFFF"/>
                </a:solidFill>
              </a:rPr>
              <a:t>Plazas-</a:t>
            </a:r>
            <a:r>
              <a:rPr lang="en-US" sz="2000" dirty="0" err="1" smtClean="0">
                <a:solidFill>
                  <a:srgbClr val="FFFFFF"/>
                </a:solidFill>
              </a:rPr>
              <a:t>Malagon</a:t>
            </a:r>
            <a:r>
              <a:rPr lang="en-US" sz="2000" dirty="0" smtClean="0">
                <a:solidFill>
                  <a:srgbClr val="FFFFFF"/>
                </a:solidFill>
              </a:rPr>
              <a:t>, </a:t>
            </a:r>
            <a:r>
              <a:rPr lang="en-US" sz="2000" dirty="0">
                <a:solidFill>
                  <a:srgbClr val="FFFFFF"/>
                </a:solidFill>
              </a:rPr>
              <a:t>Roger </a:t>
            </a:r>
            <a:r>
              <a:rPr lang="en-US" sz="2000" dirty="0" smtClean="0">
                <a:solidFill>
                  <a:srgbClr val="FFFFFF"/>
                </a:solidFill>
              </a:rPr>
              <a:t>Smith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34216" y="467921"/>
            <a:ext cx="2700631" cy="2390638"/>
            <a:chOff x="4635902" y="142459"/>
            <a:chExt cx="3136498" cy="2776474"/>
          </a:xfrm>
        </p:grpSpPr>
        <p:pic>
          <p:nvPicPr>
            <p:cNvPr id="5" name="Picture 23" descr="2r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35902" y="142459"/>
              <a:ext cx="3136498" cy="27764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3000"/>
                      </a14:imgEffect>
                      <a14:imgEffect>
                        <a14:saturation sat="196000"/>
                      </a14:imgEffect>
                      <a14:imgEffect>
                        <a14:brightnessContrast bright="-13000" contrast="2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8342" y="227125"/>
              <a:ext cx="1420991" cy="1444097"/>
            </a:xfrm>
            <a:prstGeom prst="rect">
              <a:avLst/>
            </a:prstGeom>
            <a:scene3d>
              <a:camera prst="perspectiveFront" fov="2700000">
                <a:rot lat="19642733" lon="1859048" rev="18770648"/>
              </a:camera>
              <a:lightRig rig="threePt" dir="t"/>
            </a:scene3d>
          </p:spPr>
        </p:pic>
      </p:grpSp>
      <p:sp>
        <p:nvSpPr>
          <p:cNvPr id="8" name="Rectangle 7"/>
          <p:cNvSpPr/>
          <p:nvPr/>
        </p:nvSpPr>
        <p:spPr>
          <a:xfrm>
            <a:off x="-1" y="6576693"/>
            <a:ext cx="546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© </a:t>
            </a:r>
            <a:r>
              <a:rPr lang="en-US" sz="1200" dirty="0" smtClean="0">
                <a:solidFill>
                  <a:srgbClr val="FFFFFF"/>
                </a:solidFill>
              </a:rPr>
              <a:t>2017 </a:t>
            </a:r>
            <a:r>
              <a:rPr lang="en-US" sz="1200" dirty="0">
                <a:solidFill>
                  <a:srgbClr val="FFFFFF"/>
                </a:solidFill>
              </a:rPr>
              <a:t>California Institute of Technology.  Government sponsorship acknowledged.</a:t>
            </a:r>
          </a:p>
        </p:txBody>
      </p:sp>
      <p:pic>
        <p:nvPicPr>
          <p:cNvPr id="9" name="Picture 8" descr="Tribrand_WhiteText_CMYK_022615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282" y="3292283"/>
            <a:ext cx="4114800" cy="9144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5819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3491" y="1500516"/>
            <a:ext cx="3710374" cy="473130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/>
              <a:t>Cross</a:t>
            </a:r>
            <a:r>
              <a:rPr lang="en-US" sz="2000" dirty="0" smtClean="0"/>
              <a:t>-hatch pattern easily visible in Y-band (0.97-1.07µm) flats. 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Euclid flight detectors look like the upper region with </a:t>
            </a:r>
            <a:r>
              <a:rPr lang="en-US" sz="2000" b="1" dirty="0" smtClean="0"/>
              <a:t>less </a:t>
            </a:r>
            <a:r>
              <a:rPr lang="en-US" sz="2000" dirty="0" smtClean="0"/>
              <a:t>cross</a:t>
            </a:r>
            <a:r>
              <a:rPr lang="en-US" sz="2000" dirty="0"/>
              <a:t>-hatching</a:t>
            </a:r>
            <a:r>
              <a:rPr lang="en-US" sz="2000" dirty="0" smtClean="0"/>
              <a:t>.</a:t>
            </a:r>
          </a:p>
          <a:p>
            <a:pPr>
              <a:spcBef>
                <a:spcPts val="1224"/>
              </a:spcBef>
            </a:pPr>
            <a:r>
              <a:rPr lang="en-US" sz="2000" dirty="0"/>
              <a:t>This “feature” may correspond to sub-pixel variations in quantum efficiency (QE) or charge redistribution (like “tree rings” in </a:t>
            </a:r>
            <a:r>
              <a:rPr lang="en-US" sz="2000" dirty="0" smtClean="0"/>
              <a:t>CCDs)</a:t>
            </a:r>
            <a:r>
              <a:rPr lang="en-US" sz="2000" dirty="0"/>
              <a:t>, making photometric calibration difficult.</a:t>
            </a:r>
          </a:p>
          <a:p>
            <a:pPr>
              <a:spcBef>
                <a:spcPts val="1224"/>
              </a:spcBef>
            </a:pPr>
            <a:r>
              <a:rPr lang="en-US" sz="2000" b="1" dirty="0" smtClean="0"/>
              <a:t>GOAL:  Emulate Euclid</a:t>
            </a:r>
            <a:r>
              <a:rPr lang="en-US" sz="2000" b="1" dirty="0"/>
              <a:t>-like point </a:t>
            </a:r>
            <a:r>
              <a:rPr lang="en-US" sz="2000" b="1" dirty="0" smtClean="0"/>
              <a:t>sources; measure </a:t>
            </a:r>
            <a:r>
              <a:rPr lang="en-US" sz="2000" b="1" dirty="0"/>
              <a:t>the nature of this pattern and what effect it has on </a:t>
            </a:r>
            <a:r>
              <a:rPr lang="en-US" sz="2000" b="1" dirty="0" smtClean="0"/>
              <a:t>photometry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053" y="6323026"/>
            <a:ext cx="5192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Diffuse image at ~1µm.  Contrast adjusted to emphasize cross-hatch.</a:t>
            </a:r>
            <a:endParaRPr lang="en-US" sz="1400" dirty="0"/>
          </a:p>
        </p:txBody>
      </p:sp>
      <p:pic>
        <p:nvPicPr>
          <p:cNvPr id="7" name="Content Placeholder 6" descr="Screen Shot 2017-02-26 at 9.18.10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71" t="6739" r="18306" b="10902"/>
          <a:stretch/>
        </p:blipFill>
        <p:spPr>
          <a:xfrm>
            <a:off x="248487" y="1386001"/>
            <a:ext cx="4827663" cy="4840383"/>
          </a:xfrm>
        </p:spPr>
      </p:pic>
      <p:sp>
        <p:nvSpPr>
          <p:cNvPr id="3" name="TextBox 2"/>
          <p:cNvSpPr txBox="1"/>
          <p:nvPr/>
        </p:nvSpPr>
        <p:spPr>
          <a:xfrm>
            <a:off x="3651457" y="2155907"/>
            <a:ext cx="7890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QE ~ 1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020" y="4767875"/>
            <a:ext cx="9669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QE ~ 0.8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537" y="1390878"/>
            <a:ext cx="11265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Bad pixels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5969" y="5675767"/>
            <a:ext cx="106060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</a:rPr>
              <a:t>Illumination</a:t>
            </a:r>
          </a:p>
          <a:p>
            <a:r>
              <a:rPr lang="en-US" sz="1400" dirty="0" smtClean="0">
                <a:solidFill>
                  <a:srgbClr val="CCFFCC"/>
                </a:solidFill>
              </a:rPr>
              <a:t>blocked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Euclid photometry emulation to study </a:t>
            </a:r>
            <a:br>
              <a:rPr lang="en-US" sz="3600" dirty="0" smtClean="0"/>
            </a:br>
            <a:r>
              <a:rPr lang="en-US" sz="3600" dirty="0" smtClean="0"/>
              <a:t>“cross-hatch pattern”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541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d_region_power_spectru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88" r="11268"/>
          <a:stretch/>
        </p:blipFill>
        <p:spPr>
          <a:xfrm>
            <a:off x="4803036" y="1113178"/>
            <a:ext cx="4324704" cy="4499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673" y="5621999"/>
            <a:ext cx="4711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“spikes” are at 0, 45, 112 (-68) degrees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Power </a:t>
            </a:r>
            <a:r>
              <a:rPr lang="en-US" dirty="0" smtClean="0"/>
              <a:t>is for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FLUX/&lt;FLUX&gt; - 1   of </a:t>
            </a:r>
            <a:r>
              <a:rPr lang="en-US" dirty="0" err="1" smtClean="0"/>
              <a:t>subregion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Gaussian weight applied</a:t>
            </a:r>
            <a:endParaRPr lang="en-US" dirty="0"/>
          </a:p>
        </p:txBody>
      </p:sp>
      <p:pic>
        <p:nvPicPr>
          <p:cNvPr id="5" name="Picture 4" descr="good_region_power_spectrum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9" r="11445"/>
          <a:stretch/>
        </p:blipFill>
        <p:spPr>
          <a:xfrm>
            <a:off x="170556" y="1108280"/>
            <a:ext cx="4305572" cy="4513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7670" y="1178078"/>
            <a:ext cx="70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63970" y="1154412"/>
            <a:ext cx="1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</a:t>
            </a:r>
            <a:r>
              <a:rPr lang="en-US" dirty="0" smtClean="0"/>
              <a:t>hatched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Flat </a:t>
            </a:r>
            <a:r>
              <a:rPr lang="en-US" sz="3200" dirty="0" smtClean="0"/>
              <a:t>Field Power </a:t>
            </a:r>
            <a:r>
              <a:rPr lang="en-US" sz="3200" dirty="0" smtClean="0"/>
              <a:t>Spectrum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565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7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Spot grid scanning</a:t>
            </a:r>
            <a:endParaRPr lang="en-US" sz="3600" dirty="0"/>
          </a:p>
        </p:txBody>
      </p:sp>
      <p:pic>
        <p:nvPicPr>
          <p:cNvPr id="8" name="Content Placeholder 7" descr="Screen Shot 2017-02-25 at 4.33.18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679" y="1364950"/>
            <a:ext cx="3520648" cy="3625578"/>
          </a:xfrm>
        </p:spPr>
      </p:pic>
      <p:sp>
        <p:nvSpPr>
          <p:cNvPr id="11" name="TextBox 10"/>
          <p:cNvSpPr txBox="1"/>
          <p:nvPr/>
        </p:nvSpPr>
        <p:spPr>
          <a:xfrm>
            <a:off x="5602480" y="5124208"/>
            <a:ext cx="2931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Spot grid focused on </a:t>
            </a:r>
            <a:r>
              <a:rPr lang="en-US" sz="1400" dirty="0"/>
              <a:t>90x90 pixel </a:t>
            </a:r>
            <a:r>
              <a:rPr lang="en-US" sz="1400" dirty="0" smtClean="0"/>
              <a:t>region of H2RG #18546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211" y="1228557"/>
            <a:ext cx="4508473" cy="53386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/>
              <a:t>A spot </a:t>
            </a:r>
            <a:r>
              <a:rPr lang="en-US" sz="1600" dirty="0"/>
              <a:t>grid </a:t>
            </a:r>
            <a:r>
              <a:rPr lang="en-US" sz="1600" dirty="0" smtClean="0"/>
              <a:t>image (</a:t>
            </a:r>
            <a:r>
              <a:rPr lang="en-US" sz="1600" dirty="0"/>
              <a:t>~16,000 spots) </a:t>
            </a:r>
            <a:r>
              <a:rPr lang="en-US" sz="1600" dirty="0" smtClean="0"/>
              <a:t>covers most of the detector.  Spacing = 274.5µm = 15.25 pixels.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/>
              <a:t>Using </a:t>
            </a:r>
            <a:r>
              <a:rPr lang="en-US" sz="1600" b="1" dirty="0"/>
              <a:t>f/11 </a:t>
            </a:r>
            <a:r>
              <a:rPr lang="en-US" sz="1600" b="1" dirty="0" smtClean="0"/>
              <a:t>aperture and </a:t>
            </a:r>
            <a:r>
              <a:rPr lang="en-US" sz="1600" b="1" dirty="0"/>
              <a:t>1µm illumination</a:t>
            </a:r>
            <a:r>
              <a:rPr lang="en-US" sz="1600" dirty="0"/>
              <a:t>, </a:t>
            </a:r>
            <a:r>
              <a:rPr lang="en-US" sz="1600" dirty="0" smtClean="0"/>
              <a:t>the minimum spot </a:t>
            </a:r>
            <a:r>
              <a:rPr lang="en-US" sz="1600" dirty="0"/>
              <a:t>width with charge diffusion and jitter is </a:t>
            </a:r>
            <a:r>
              <a:rPr lang="en-US" sz="1600" dirty="0" smtClean="0"/>
              <a:t>~ </a:t>
            </a:r>
            <a:r>
              <a:rPr lang="en-US" sz="1600" dirty="0"/>
              <a:t>14µm = 0.78 </a:t>
            </a:r>
            <a:r>
              <a:rPr lang="en-US" sz="1600" dirty="0" smtClean="0"/>
              <a:t>pixels (full-width half-max)</a:t>
            </a:r>
          </a:p>
          <a:p>
            <a:pPr>
              <a:spcBef>
                <a:spcPts val="984"/>
              </a:spcBef>
            </a:pPr>
            <a:r>
              <a:rPr lang="en-US" sz="1600" dirty="0" smtClean="0"/>
              <a:t>The grid </a:t>
            </a:r>
            <a:r>
              <a:rPr lang="en-US" sz="1600" dirty="0"/>
              <a:t>was scanned </a:t>
            </a:r>
            <a:r>
              <a:rPr lang="en-US" sz="1600" dirty="0" smtClean="0"/>
              <a:t>in 6µm </a:t>
            </a:r>
            <a:r>
              <a:rPr lang="en-US" sz="1600" dirty="0" smtClean="0"/>
              <a:t>step </a:t>
            </a:r>
            <a:r>
              <a:rPr lang="en-US" sz="1600" dirty="0" smtClean="0"/>
              <a:t>(1/3 pixel) </a:t>
            </a:r>
            <a:r>
              <a:rPr lang="en-US" sz="1600" dirty="0" smtClean="0"/>
              <a:t>raster pattern</a:t>
            </a:r>
            <a:endParaRPr lang="en-US" sz="1600" dirty="0" smtClean="0"/>
          </a:p>
          <a:p>
            <a:pPr>
              <a:spcBef>
                <a:spcPts val="984"/>
              </a:spcBef>
            </a:pPr>
            <a:r>
              <a:rPr lang="en-US" sz="1600" dirty="0" smtClean="0"/>
              <a:t>Calibrations </a:t>
            </a:r>
            <a:r>
              <a:rPr lang="en-US" sz="1600" dirty="0"/>
              <a:t>applied to images: dark </a:t>
            </a:r>
            <a:r>
              <a:rPr lang="en-US" sz="1600" dirty="0" smtClean="0"/>
              <a:t>subtraction, </a:t>
            </a:r>
            <a:r>
              <a:rPr lang="en-US" sz="1600" dirty="0"/>
              <a:t>flat </a:t>
            </a:r>
            <a:r>
              <a:rPr lang="en-US" sz="1600" dirty="0" smtClean="0"/>
              <a:t>fielding, </a:t>
            </a:r>
            <a:r>
              <a:rPr lang="en-US" sz="1600" dirty="0"/>
              <a:t>conversion </a:t>
            </a:r>
            <a:r>
              <a:rPr lang="en-US" sz="1600" dirty="0" smtClean="0"/>
              <a:t>gain, pixel-wise nonlinearity, “bad” (outlier) pixels set to 0</a:t>
            </a:r>
            <a:endParaRPr lang="en-US" sz="1600" dirty="0"/>
          </a:p>
          <a:p>
            <a:pPr>
              <a:spcBef>
                <a:spcPts val="984"/>
              </a:spcBef>
            </a:pPr>
            <a:r>
              <a:rPr lang="en-US" sz="1600" dirty="0"/>
              <a:t>Not corrected: IPC, </a:t>
            </a:r>
            <a:r>
              <a:rPr lang="en-US" sz="1600" dirty="0" smtClean="0"/>
              <a:t>persistence</a:t>
            </a:r>
          </a:p>
          <a:p>
            <a:pPr>
              <a:spcBef>
                <a:spcPts val="984"/>
              </a:spcBef>
            </a:pPr>
            <a:r>
              <a:rPr lang="en-US" sz="1600" dirty="0" smtClean="0"/>
              <a:t>A spot is discarded if its centroid comes within 5 pixels of a known bad pixel at any point in the scan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946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90592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Calibri"/>
                <a:cs typeface="Calibri"/>
              </a:rPr>
              <a:t>Measuring the effect of small image translations on photometry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54538" y="5814672"/>
            <a:ext cx="4023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>
                <a:latin typeface="Symbol" charset="2"/>
                <a:cs typeface="Symbol" charset="2"/>
              </a:rPr>
              <a:t>D</a:t>
            </a:r>
            <a:r>
              <a:rPr lang="pt-BR" b="1" dirty="0" smtClean="0">
                <a:latin typeface="Symbol" charset="2"/>
                <a:cs typeface="Symbol" charset="2"/>
              </a:rPr>
              <a:t>(</a:t>
            </a:r>
            <a:r>
              <a:rPr lang="pt-BR" b="1" dirty="0" err="1" smtClean="0">
                <a:latin typeface="Symbol" charset="2"/>
                <a:cs typeface="Symbol" charset="2"/>
              </a:rPr>
              <a:t>s</a:t>
            </a:r>
            <a:r>
              <a:rPr lang="pt-BR" b="1" dirty="0" smtClean="0">
                <a:latin typeface="Symbol" charset="2"/>
                <a:cs typeface="Symbol" charset="2"/>
              </a:rPr>
              <a:t>/</a:t>
            </a:r>
            <a:r>
              <a:rPr lang="pt-BR" dirty="0" err="1" smtClean="0">
                <a:latin typeface="Calibri"/>
                <a:cs typeface="Calibri"/>
              </a:rPr>
              <a:t>mean</a:t>
            </a:r>
            <a:r>
              <a:rPr lang="pt-BR" b="1" dirty="0" smtClean="0">
                <a:latin typeface="Symbol" charset="2"/>
                <a:cs typeface="Symbol" charset="2"/>
              </a:rPr>
              <a:t>)</a:t>
            </a:r>
            <a:r>
              <a:rPr lang="pt-BR" b="1" dirty="0" smtClean="0"/>
              <a:t> </a:t>
            </a:r>
            <a:r>
              <a:rPr lang="pt-BR" dirty="0" err="1"/>
              <a:t>averaged</a:t>
            </a:r>
            <a:r>
              <a:rPr lang="pt-BR" dirty="0"/>
              <a:t> over </a:t>
            </a:r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 smtClean="0"/>
              <a:t>regions</a:t>
            </a:r>
            <a:r>
              <a:rPr lang="pt-BR" dirty="0" smtClean="0"/>
              <a:t>:</a:t>
            </a:r>
          </a:p>
          <a:p>
            <a:r>
              <a:rPr lang="pt-BR" dirty="0" smtClean="0"/>
              <a:t>GOOD</a:t>
            </a:r>
            <a:r>
              <a:rPr lang="pt-BR" dirty="0"/>
              <a:t>: </a:t>
            </a:r>
            <a:r>
              <a:rPr lang="pt-BR" dirty="0" smtClean="0"/>
              <a:t>0.0002 </a:t>
            </a:r>
            <a:r>
              <a:rPr lang="pt-BR" dirty="0"/>
              <a:t>± </a:t>
            </a:r>
            <a:r>
              <a:rPr lang="pt-BR" dirty="0" smtClean="0"/>
              <a:t>0.0006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BAD: 0.010 ± </a:t>
            </a:r>
            <a:r>
              <a:rPr lang="pt-BR" dirty="0" smtClean="0"/>
              <a:t>0.0005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233428" y="2012899"/>
            <a:ext cx="4478152" cy="3722438"/>
            <a:chOff x="4476098" y="2012899"/>
            <a:chExt cx="4478152" cy="3722438"/>
          </a:xfrm>
        </p:grpSpPr>
        <p:pic>
          <p:nvPicPr>
            <p:cNvPr id="4" name="Picture 3" descr="photo_map-stddev_quad_diff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774"/>
            <a:stretch/>
          </p:blipFill>
          <p:spPr>
            <a:xfrm>
              <a:off x="4476098" y="2012899"/>
              <a:ext cx="4478152" cy="372243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16836" y="3910208"/>
              <a:ext cx="842317" cy="133467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90462" y="2481737"/>
              <a:ext cx="1474190" cy="715783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3411" y="1734429"/>
            <a:ext cx="4038600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176"/>
              </a:spcBef>
            </a:pPr>
            <a:r>
              <a:rPr lang="en-US" b="1" dirty="0"/>
              <a:t>In a calibrated detector, </a:t>
            </a:r>
            <a:r>
              <a:rPr lang="en-US" b="1" dirty="0" smtClean="0"/>
              <a:t>photometry </a:t>
            </a:r>
            <a:r>
              <a:rPr lang="en-US" b="1" dirty="0"/>
              <a:t>should not vary with position</a:t>
            </a:r>
            <a:r>
              <a:rPr lang="en-US" dirty="0"/>
              <a:t>. Flat-fielding suppresses QE variations larger than 1 pixel but will not remove sub-pixel variation.</a:t>
            </a:r>
          </a:p>
          <a:p>
            <a:pPr>
              <a:spcBef>
                <a:spcPts val="1176"/>
              </a:spcBef>
            </a:pPr>
            <a:r>
              <a:rPr lang="en-US" dirty="0"/>
              <a:t>We </a:t>
            </a:r>
            <a:r>
              <a:rPr lang="en-US" dirty="0" smtClean="0"/>
              <a:t>map the difference in scatter (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/mean) for individual </a:t>
            </a:r>
            <a:r>
              <a:rPr lang="en-US" dirty="0" smtClean="0"/>
              <a:t>spot fluxes over </a:t>
            </a:r>
            <a:r>
              <a:rPr lang="en-US" dirty="0"/>
              <a:t>sequences of scanned images at different positions (“moving”) or at the same position (“fixed”).</a:t>
            </a:r>
          </a:p>
          <a:p>
            <a:pPr>
              <a:spcBef>
                <a:spcPts val="1176"/>
              </a:spcBef>
            </a:pPr>
            <a:r>
              <a:rPr lang="en-US" b="1" dirty="0"/>
              <a:t>“Fixed”</a:t>
            </a:r>
            <a:r>
              <a:rPr lang="en-US" dirty="0"/>
              <a:t> sequence = 9 images at same position</a:t>
            </a:r>
          </a:p>
          <a:p>
            <a:pPr>
              <a:spcBef>
                <a:spcPts val="1176"/>
              </a:spcBef>
            </a:pPr>
            <a:r>
              <a:rPr lang="en-US" b="1" dirty="0"/>
              <a:t>“Moving”</a:t>
            </a:r>
            <a:r>
              <a:rPr lang="en-US" dirty="0"/>
              <a:t> sequence = 10 images in 1/3 pixel steps; spans 3 pixels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229375" y="3697405"/>
            <a:ext cx="334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Difference in</a:t>
            </a:r>
            <a:r>
              <a:rPr lang="en-US" sz="1600" dirty="0" smtClean="0">
                <a:latin typeface="Symbol" charset="2"/>
                <a:cs typeface="Symbol" charset="2"/>
              </a:rPr>
              <a:t> s</a:t>
            </a:r>
            <a:r>
              <a:rPr lang="en-US" sz="1600" dirty="0"/>
              <a:t>/</a:t>
            </a:r>
            <a:r>
              <a:rPr lang="en-US" sz="1600" dirty="0" smtClean="0"/>
              <a:t>mean:  Moving - Fixed</a:t>
            </a:r>
            <a:endParaRPr lang="en-US" sz="1600" dirty="0"/>
          </a:p>
        </p:txBody>
      </p:sp>
      <p:pic>
        <p:nvPicPr>
          <p:cNvPr id="10" name="Content Placeholder 6" descr="Screen Shot 2017-02-26 at 9.18.10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823" y="181753"/>
            <a:ext cx="1656391" cy="1660755"/>
          </a:xfrm>
        </p:spPr>
      </p:pic>
    </p:spTree>
    <p:extLst>
      <p:ext uri="{BB962C8B-B14F-4D97-AF65-F5344CB8AC3E}">
        <p14:creationId xmlns:p14="http://schemas.microsoft.com/office/powerpoint/2010/main" val="136914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590" y="307407"/>
            <a:ext cx="802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Sub-pixel QE </a:t>
            </a:r>
            <a:r>
              <a:rPr lang="en-US" sz="2800" dirty="0" smtClean="0"/>
              <a:t>inference (E. Huff)</a:t>
            </a:r>
            <a:endParaRPr lang="en-US" sz="2800" dirty="0" smtClean="0"/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Model each pixel as containing  3x3 sub-pixel QE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Photometry is a linear combination of sub-pixels weighted by PSF; with photometry measurements at many positions, we can obtain the QE map by matrix inversion</a:t>
            </a:r>
          </a:p>
        </p:txBody>
      </p:sp>
      <p:pic>
        <p:nvPicPr>
          <p:cNvPr id="4" name="Picture 3" descr="subpix_inference-53_14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0" t="51756" r="8617" b="7641"/>
          <a:stretch/>
        </p:blipFill>
        <p:spPr>
          <a:xfrm>
            <a:off x="81581" y="2032925"/>
            <a:ext cx="8817163" cy="4360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0424" y="234128"/>
            <a:ext cx="1788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“Bad” region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81581" y="6488668"/>
            <a:ext cx="4472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Axes = </a:t>
            </a:r>
            <a:r>
              <a:rPr lang="en-US" sz="1600" dirty="0"/>
              <a:t>H2RG pixels (18µm</a:t>
            </a:r>
            <a:r>
              <a:rPr lang="en-US" sz="1600" dirty="0" smtClean="0"/>
              <a:t>) ; color scale = [-1,1]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559008" y="6395728"/>
            <a:ext cx="356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Map is relative </a:t>
            </a:r>
            <a:r>
              <a:rPr lang="en-US" sz="2400" dirty="0">
                <a:solidFill>
                  <a:srgbClr val="FF0000"/>
                </a:solidFill>
              </a:rPr>
              <a:t>to flat </a:t>
            </a:r>
            <a:r>
              <a:rPr lang="en-US" sz="2400" dirty="0" smtClean="0">
                <a:solidFill>
                  <a:srgbClr val="FF0000"/>
                </a:solidFill>
              </a:rPr>
              <a:t>field!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3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pix_inference-52_37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1" t="51757" r="8304" b="8310"/>
          <a:stretch/>
        </p:blipFill>
        <p:spPr>
          <a:xfrm>
            <a:off x="45903" y="2032925"/>
            <a:ext cx="8839786" cy="425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4734" y="238233"/>
            <a:ext cx="200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“Clean” region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4590" y="307407"/>
            <a:ext cx="802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Sub-pixel QE </a:t>
            </a:r>
            <a:r>
              <a:rPr lang="en-US" sz="2800" dirty="0"/>
              <a:t>inference </a:t>
            </a:r>
            <a:r>
              <a:rPr lang="en-US" sz="2800" dirty="0" smtClean="0"/>
              <a:t>(</a:t>
            </a:r>
            <a:r>
              <a:rPr lang="en-US" sz="2800" dirty="0"/>
              <a:t>E. Huff)</a:t>
            </a:r>
            <a:endParaRPr lang="en-US" sz="2800" dirty="0" smtClean="0"/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Model each pixel as containing  3x3 sub-pixel QE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Photometry is a linear combination of sub-pixels weighted by PSF; with photometry measurements at many positions, we can obtain the QE map by matrix inversion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9008" y="6395728"/>
            <a:ext cx="356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Map is relative </a:t>
            </a:r>
            <a:r>
              <a:rPr lang="en-US" sz="2400" dirty="0">
                <a:solidFill>
                  <a:srgbClr val="FF0000"/>
                </a:solidFill>
              </a:rPr>
              <a:t>to flat </a:t>
            </a:r>
            <a:r>
              <a:rPr lang="en-US" sz="2400" dirty="0" smtClean="0">
                <a:solidFill>
                  <a:srgbClr val="FF0000"/>
                </a:solidFill>
              </a:rPr>
              <a:t>field!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581" y="6488668"/>
            <a:ext cx="4472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Axes = </a:t>
            </a:r>
            <a:r>
              <a:rPr lang="en-US" sz="1600" dirty="0"/>
              <a:t>H2RG pixels (18µm</a:t>
            </a:r>
            <a:r>
              <a:rPr lang="en-US" sz="1600" dirty="0" smtClean="0"/>
              <a:t>) ; color scale = [-1,1]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948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pix_power_estimate(1)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35" t="4824" r="8638" b="6070"/>
          <a:stretch/>
        </p:blipFill>
        <p:spPr>
          <a:xfrm>
            <a:off x="16077" y="-1776"/>
            <a:ext cx="6218245" cy="6870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1347" y="622353"/>
            <a:ext cx="25120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Sub-pixel power </a:t>
            </a:r>
            <a:r>
              <a:rPr lang="en-US" sz="2000" dirty="0" smtClean="0"/>
              <a:t>(real</a:t>
            </a:r>
            <a:r>
              <a:rPr lang="en-US" sz="2000" dirty="0"/>
              <a:t> </a:t>
            </a:r>
            <a:r>
              <a:rPr lang="en-US" sz="2000" dirty="0" smtClean="0"/>
              <a:t>minus randomized</a:t>
            </a:r>
            <a:r>
              <a:rPr lang="en-US" sz="2000" dirty="0" smtClean="0"/>
              <a:t>) averaged over many regions</a:t>
            </a:r>
          </a:p>
          <a:p>
            <a:endParaRPr lang="en-US" sz="2000" dirty="0"/>
          </a:p>
          <a:p>
            <a:r>
              <a:rPr lang="en-US" sz="2000" dirty="0" smtClean="0"/>
              <a:t>Detector </a:t>
            </a:r>
            <a:r>
              <a:rPr lang="en-US" sz="2000" dirty="0" err="1" smtClean="0"/>
              <a:t>nyquist</a:t>
            </a:r>
            <a:r>
              <a:rPr lang="en-US" sz="2000" dirty="0" smtClean="0"/>
              <a:t> rate:  k=0.5/</a:t>
            </a:r>
            <a:r>
              <a:rPr lang="en-US" sz="2000" dirty="0" err="1" smtClean="0"/>
              <a:t>px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Power is modulated by the PSF</a:t>
            </a:r>
          </a:p>
          <a:p>
            <a:endParaRPr lang="en-US" sz="2000" dirty="0"/>
          </a:p>
          <a:p>
            <a:r>
              <a:rPr lang="en-US" sz="2000" dirty="0"/>
              <a:t>P = monopole mean</a:t>
            </a:r>
          </a:p>
          <a:p>
            <a:r>
              <a:rPr lang="en-US" sz="2000" dirty="0"/>
              <a:t>Q = quadrupole </a:t>
            </a:r>
            <a:r>
              <a:rPr lang="en-US" sz="2000" dirty="0" smtClean="0"/>
              <a:t>mean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183453" y="6474635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E. Huff (JPL)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6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989"/>
            <a:ext cx="8229600" cy="515504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sz="2000" dirty="0" smtClean="0"/>
              <a:t>Scanning the spots over 3 pixels has no significant effect on photometric stability in the good detector region.  </a:t>
            </a:r>
            <a:r>
              <a:rPr lang="en-US" sz="2000" dirty="0" smtClean="0"/>
              <a:t>Average spot in </a:t>
            </a:r>
            <a:r>
              <a:rPr lang="en-US" sz="2000" dirty="0" smtClean="0"/>
              <a:t>the cross-hatched </a:t>
            </a:r>
            <a:r>
              <a:rPr lang="en-US" sz="2000" dirty="0" smtClean="0"/>
              <a:t>picks up a 1.5% scatter.  </a:t>
            </a:r>
            <a:r>
              <a:rPr lang="en-US" sz="2000" dirty="0" smtClean="0"/>
              <a:t>Flat fielding reduces this to 1%.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sz="2000" dirty="0" smtClean="0"/>
              <a:t>This is consistent with sub-pixel QE </a:t>
            </a:r>
            <a:r>
              <a:rPr lang="en-US" sz="2000" dirty="0" smtClean="0"/>
              <a:t>variations.  </a:t>
            </a:r>
            <a:r>
              <a:rPr lang="en-US" sz="2000" dirty="0" smtClean="0"/>
              <a:t>Photometry is </a:t>
            </a:r>
            <a:r>
              <a:rPr lang="en-US" sz="2000" dirty="0"/>
              <a:t>measured by </a:t>
            </a:r>
            <a:r>
              <a:rPr lang="en-US" sz="2000" dirty="0" smtClean="0"/>
              <a:t>summing </a:t>
            </a:r>
            <a:r>
              <a:rPr lang="en-US" sz="2000" dirty="0"/>
              <a:t>all pixels in an </a:t>
            </a:r>
            <a:r>
              <a:rPr lang="en-US" sz="2000" dirty="0" smtClean="0"/>
              <a:t>aperture; if the cross-hatch pattern were due to charge redistribution, we expect no effect in the uncorrected images, and flat fielding would make the photometry worse.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sz="2000" b="1" dirty="0" smtClean="0"/>
              <a:t>CAVEAT:  Averaging </a:t>
            </a:r>
            <a:r>
              <a:rPr lang="en-US" sz="2000" b="1" dirty="0" smtClean="0"/>
              <a:t>over a large detector area </a:t>
            </a:r>
            <a:r>
              <a:rPr lang="en-US" sz="2000" b="1" dirty="0" smtClean="0"/>
              <a:t>misses isolated defects in </a:t>
            </a:r>
            <a:r>
              <a:rPr lang="en-US" sz="2000" b="1" dirty="0" smtClean="0"/>
              <a:t>the “good” </a:t>
            </a:r>
            <a:r>
              <a:rPr lang="en-US" sz="2000" b="1" dirty="0" smtClean="0"/>
              <a:t>region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20844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“Burn in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Photometric </a:t>
            </a:r>
            <a:r>
              <a:rPr lang="en-US" dirty="0" smtClean="0"/>
              <a:t>variation with </a:t>
            </a:r>
            <a:r>
              <a:rPr lang="en-US" dirty="0" smtClean="0"/>
              <a:t>exposure</a:t>
            </a:r>
            <a:endParaRPr lang="en-US" dirty="0"/>
          </a:p>
        </p:txBody>
      </p:sp>
      <p:pic>
        <p:nvPicPr>
          <p:cNvPr id="4" name="Content Placeholder 3" descr="PPL_mean_fluence_Euclid_scan_2017032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1" b="798"/>
          <a:stretch/>
        </p:blipFill>
        <p:spPr>
          <a:xfrm>
            <a:off x="457200" y="2785540"/>
            <a:ext cx="8229600" cy="2130110"/>
          </a:xfrm>
        </p:spPr>
      </p:pic>
      <p:sp>
        <p:nvSpPr>
          <p:cNvPr id="3" name="TextBox 2"/>
          <p:cNvSpPr txBox="1"/>
          <p:nvPr/>
        </p:nvSpPr>
        <p:spPr>
          <a:xfrm>
            <a:off x="457200" y="5283397"/>
            <a:ext cx="8229600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Measured spot fluxes are ~1% lower just after opening shutter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We discard 1-2 exposures per series, de-trend the remaining data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/>
              <a:t>OPEN QUESTION (S. </a:t>
            </a:r>
            <a:r>
              <a:rPr lang="en-US" b="1" dirty="0" err="1" smtClean="0"/>
              <a:t>Wachter</a:t>
            </a:r>
            <a:r>
              <a:rPr lang="en-US" b="1" dirty="0" smtClean="0"/>
              <a:t>):  Does differential “burn in” contaminate flats?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Related to count-rate nonlinearity?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25753" y="1795929"/>
            <a:ext cx="4555404" cy="1167720"/>
            <a:chOff x="1125753" y="1795929"/>
            <a:chExt cx="4555404" cy="1167720"/>
          </a:xfrm>
        </p:grpSpPr>
        <p:sp>
          <p:nvSpPr>
            <p:cNvPr id="5" name="TextBox 4"/>
            <p:cNvSpPr txBox="1"/>
            <p:nvPr/>
          </p:nvSpPr>
          <p:spPr>
            <a:xfrm>
              <a:off x="1125753" y="1798429"/>
              <a:ext cx="928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r>
                <a:rPr lang="en-US" sz="1400" baseline="30000" dirty="0" smtClean="0"/>
                <a:t>st</a:t>
              </a:r>
              <a:r>
                <a:rPr lang="en-US" sz="1400" dirty="0" smtClean="0"/>
                <a:t> shutter</a:t>
              </a:r>
            </a:p>
            <a:p>
              <a:r>
                <a:rPr lang="en-US" sz="1400" dirty="0" smtClean="0"/>
                <a:t>open</a:t>
              </a:r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25675" y="1795929"/>
              <a:ext cx="9415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Shutter</a:t>
              </a:r>
            </a:p>
            <a:p>
              <a:r>
                <a:rPr lang="en-US" sz="1400" dirty="0"/>
                <a:t>c</a:t>
              </a:r>
              <a:r>
                <a:rPr lang="en-US" sz="1400" dirty="0" smtClean="0"/>
                <a:t>losed ~3s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53287" y="1798429"/>
              <a:ext cx="12278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Shutter closed</a:t>
              </a:r>
            </a:p>
            <a:p>
              <a:r>
                <a:rPr lang="en-US" sz="1400" dirty="0" smtClean="0"/>
                <a:t>longer</a:t>
              </a:r>
              <a:endParaRPr lang="en-US" sz="14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035737" y="2452531"/>
              <a:ext cx="0" cy="511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860891" y="2452531"/>
              <a:ext cx="0" cy="511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670268" y="2452531"/>
              <a:ext cx="0" cy="511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331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 descr="guyonnett_brightter_fatter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24" t="7944" r="18282" b="1885"/>
          <a:stretch/>
        </p:blipFill>
        <p:spPr>
          <a:xfrm rot="16200000">
            <a:off x="4120817" y="-1107586"/>
            <a:ext cx="3661794" cy="6426240"/>
          </a:xfrm>
        </p:spPr>
      </p:pic>
      <p:sp>
        <p:nvSpPr>
          <p:cNvPr id="108" name="TextBox 107"/>
          <p:cNvSpPr txBox="1"/>
          <p:nvPr/>
        </p:nvSpPr>
        <p:spPr>
          <a:xfrm>
            <a:off x="596824" y="2727274"/>
            <a:ext cx="2011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 </a:t>
            </a:r>
            <a:r>
              <a:rPr lang="en-US" sz="1400" dirty="0" smtClean="0"/>
              <a:t>model Image Credit:</a:t>
            </a:r>
          </a:p>
          <a:p>
            <a:r>
              <a:rPr lang="en-US" sz="1400" dirty="0" err="1" smtClean="0"/>
              <a:t>Augustin</a:t>
            </a:r>
            <a:r>
              <a:rPr lang="en-US" sz="1400" dirty="0" smtClean="0"/>
              <a:t> </a:t>
            </a:r>
            <a:r>
              <a:rPr lang="en-US" sz="1400" dirty="0" err="1" smtClean="0"/>
              <a:t>Guyonnet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9" name="Picture 108" descr="Screen Shot 2017-09-19 at 9.40.4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89" y="4219963"/>
            <a:ext cx="6204363" cy="2558784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20589" y="3881276"/>
            <a:ext cx="329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Cartoon model </a:t>
            </a:r>
            <a:r>
              <a:rPr lang="en-US" dirty="0" smtClean="0"/>
              <a:t>in </a:t>
            </a:r>
            <a:r>
              <a:rPr lang="en-US" dirty="0" err="1" smtClean="0"/>
              <a:t>HxRG</a:t>
            </a:r>
            <a:r>
              <a:rPr lang="en-US" dirty="0"/>
              <a:t> </a:t>
            </a:r>
            <a:r>
              <a:rPr lang="en-US" dirty="0" smtClean="0"/>
              <a:t>(R Smith)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6715591" y="4704188"/>
            <a:ext cx="2371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either case, pixel boundaries are effectively shifted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89" y="145213"/>
            <a:ext cx="3066715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Brighter</a:t>
            </a:r>
            <a:r>
              <a:rPr lang="en-US" sz="3200" dirty="0" smtClean="0"/>
              <a:t>-</a:t>
            </a:r>
            <a:r>
              <a:rPr lang="en-US" sz="3200" dirty="0" smtClean="0"/>
              <a:t>fatter</a:t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 err="1" smtClean="0"/>
              <a:t>HxRGs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419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2895" y="3540470"/>
            <a:ext cx="3108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-Daniel </a:t>
            </a:r>
            <a:r>
              <a:rPr lang="en-US" sz="2800" dirty="0" err="1" smtClean="0">
                <a:solidFill>
                  <a:srgbClr val="FFFFFF"/>
                </a:solidFill>
              </a:rPr>
              <a:t>Gruen</a:t>
            </a:r>
            <a:endParaRPr lang="en-US" sz="2800" dirty="0">
              <a:solidFill>
                <a:srgbClr val="FFFFFF"/>
              </a:solidFill>
            </a:endParaRPr>
          </a:p>
          <a:p>
            <a:pPr marL="179388"/>
            <a:r>
              <a:rPr lang="en-US" dirty="0" smtClean="0">
                <a:solidFill>
                  <a:srgbClr val="FFFFFF"/>
                </a:solidFill>
              </a:rPr>
              <a:t>Einstein </a:t>
            </a:r>
            <a:r>
              <a:rPr lang="en-US" dirty="0" smtClean="0">
                <a:solidFill>
                  <a:srgbClr val="FFFFFF"/>
                </a:solidFill>
              </a:rPr>
              <a:t>Fellow, SLAC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smtClean="0">
                <a:solidFill>
                  <a:srgbClr val="FFFFFF"/>
                </a:solidFill>
              </a:rPr>
              <a:t>KIPAC</a:t>
            </a:r>
            <a:endParaRPr lang="en-US" dirty="0">
              <a:solidFill>
                <a:srgbClr val="FFFFFF"/>
              </a:solidFill>
            </a:endParaRPr>
          </a:p>
          <a:p>
            <a:pPr marL="179388"/>
            <a:r>
              <a:rPr lang="en-US" dirty="0" smtClean="0">
                <a:solidFill>
                  <a:srgbClr val="FFFFFF"/>
                </a:solidFill>
              </a:rPr>
              <a:t>Dark </a:t>
            </a:r>
            <a:r>
              <a:rPr lang="en-US" dirty="0">
                <a:solidFill>
                  <a:srgbClr val="FFFFFF"/>
                </a:solidFill>
              </a:rPr>
              <a:t>Energy Survey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937" y="2008483"/>
            <a:ext cx="7749316" cy="1503123"/>
          </a:xfrm>
          <a:prstGeom prst="rect">
            <a:avLst/>
          </a:prstGeom>
          <a:pattFill prst="openDmnd">
            <a:fgClr>
              <a:schemeClr val="tx1">
                <a:lumMod val="50000"/>
                <a:lumOff val="50000"/>
              </a:schemeClr>
            </a:fgClr>
            <a:bgClr>
              <a:srgbClr val="FF6666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FF"/>
                </a:solidFill>
              </a:rPr>
              <a:t>“With great </a:t>
            </a:r>
            <a:r>
              <a:rPr lang="en-US" sz="3600" b="1" dirty="0" smtClean="0">
                <a:solidFill>
                  <a:srgbClr val="0000FF"/>
                </a:solidFill>
              </a:rPr>
              <a:t>statistical power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comes great </a:t>
            </a:r>
            <a:r>
              <a:rPr lang="en-US" sz="3600" b="1" dirty="0" smtClean="0">
                <a:solidFill>
                  <a:srgbClr val="0000FF"/>
                </a:solidFill>
              </a:rPr>
              <a:t>systematic responsibility</a:t>
            </a:r>
            <a:r>
              <a:rPr lang="en-US" sz="3600" dirty="0" smtClean="0">
                <a:solidFill>
                  <a:srgbClr val="0000FF"/>
                </a:solidFill>
              </a:rPr>
              <a:t>”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2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56" y="522478"/>
            <a:ext cx="4963761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“Direct“ measurement of brighter-fatter effect with non</a:t>
            </a:r>
            <a:r>
              <a:rPr lang="en-US" sz="3200" dirty="0"/>
              <a:t>-destructive reads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800" dirty="0" smtClean="0"/>
              <a:t>A. Plazas-</a:t>
            </a:r>
            <a:r>
              <a:rPr lang="en-US" sz="1800" dirty="0" err="1" smtClean="0"/>
              <a:t>Malagon</a:t>
            </a:r>
            <a:r>
              <a:rPr lang="en-US" sz="1800" dirty="0" smtClean="0"/>
              <a:t>, inspired by J. Anderson (</a:t>
            </a:r>
            <a:r>
              <a:rPr lang="en-US" sz="1800" dirty="0" err="1" smtClean="0"/>
              <a:t>STScI</a:t>
            </a:r>
            <a:r>
              <a:rPr lang="en-US" sz="18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1258" y="2275631"/>
            <a:ext cx="4857003" cy="2433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Use undersampled sources nearly centered on a pixel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BF should cause post-calibration nonlinearity: bright pixels lose flux (e-/s) while neighbors gain flux “up the ramp”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Possibly contaminated by </a:t>
            </a:r>
            <a:r>
              <a:rPr lang="en-US" sz="2000" b="1" dirty="0" smtClean="0"/>
              <a:t>nonlinear</a:t>
            </a:r>
            <a:r>
              <a:rPr lang="en-US" sz="2000" dirty="0" smtClean="0"/>
              <a:t> IPC</a:t>
            </a:r>
            <a:endParaRPr lang="en-US" sz="2000" dirty="0"/>
          </a:p>
        </p:txBody>
      </p:sp>
      <p:pic>
        <p:nvPicPr>
          <p:cNvPr id="4" name="Picture 3" descr="Screen Shot 2017-09-18 at 3.54.2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173" y="4703129"/>
            <a:ext cx="2148899" cy="2045444"/>
          </a:xfrm>
          <a:prstGeom prst="rect">
            <a:avLst/>
          </a:prstGeom>
        </p:spPr>
      </p:pic>
      <p:pic>
        <p:nvPicPr>
          <p:cNvPr id="6" name="Content Placeholder 4" descr="Screen Shot 2017-09-18 at 4.34.1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449" y="3984013"/>
            <a:ext cx="3584108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223" y="5718151"/>
            <a:ext cx="178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star</a:t>
            </a:r>
            <a:r>
              <a:rPr lang="en-US" dirty="0" smtClean="0"/>
              <a:t>/”star”</a:t>
            </a:r>
            <a:endParaRPr lang="en-US" dirty="0"/>
          </a:p>
        </p:txBody>
      </p:sp>
      <p:pic>
        <p:nvPicPr>
          <p:cNvPr id="5" name="Content Placeholder 4" descr="Screen Shot 2017-09-18 at 4.34.17 PM.png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27" b="-3050"/>
          <a:stretch/>
        </p:blipFill>
        <p:spPr>
          <a:xfrm>
            <a:off x="5641946" y="242067"/>
            <a:ext cx="3517542" cy="3466808"/>
          </a:xfrm>
        </p:spPr>
      </p:pic>
      <p:sp>
        <p:nvSpPr>
          <p:cNvPr id="8" name="TextBox 7"/>
          <p:cNvSpPr txBox="1"/>
          <p:nvPr/>
        </p:nvSpPr>
        <p:spPr>
          <a:xfrm>
            <a:off x="6040551" y="30978"/>
            <a:ext cx="278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-</a:t>
            </a:r>
            <a:r>
              <a:rPr lang="en-US" dirty="0" err="1" smtClean="0"/>
              <a:t>cen</a:t>
            </a:r>
            <a:r>
              <a:rPr lang="en-US" dirty="0" smtClean="0"/>
              <a:t> cluster (WFC3 H1RG)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89715" y="3763960"/>
            <a:ext cx="254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PPL “stars” (Euclid H2RG)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3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changes up the ramp (H2RG)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b="0" dirty="0" smtClean="0">
                <a:latin typeface="Symbol" charset="2"/>
                <a:cs typeface="Symbol" charset="2"/>
              </a:rPr>
              <a:t>D</a:t>
            </a:r>
            <a:r>
              <a:rPr lang="en-US" b="0" dirty="0" smtClean="0"/>
              <a:t> pixel flux / &lt;spot flux&gt;</a:t>
            </a:r>
          </a:p>
          <a:p>
            <a:pPr algn="ctr"/>
            <a:r>
              <a:rPr lang="en-US" b="0" dirty="0"/>
              <a:t>averaged over </a:t>
            </a:r>
            <a:r>
              <a:rPr lang="en-US" b="0" dirty="0" smtClean="0"/>
              <a:t>stars</a:t>
            </a:r>
            <a:endParaRPr lang="en-US" b="0" dirty="0"/>
          </a:p>
        </p:txBody>
      </p:sp>
      <p:pic>
        <p:nvPicPr>
          <p:cNvPr id="7" name="Content Placeholder 6" descr="sep25_ppl_data.pd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8854"/>
          <a:stretch/>
        </p:blipFill>
        <p:spPr>
          <a:xfrm>
            <a:off x="30976" y="2400630"/>
            <a:ext cx="4276856" cy="363810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Charge conservation?</a:t>
            </a:r>
            <a:endParaRPr lang="en-US" b="0" dirty="0"/>
          </a:p>
        </p:txBody>
      </p:sp>
      <p:pic>
        <p:nvPicPr>
          <p:cNvPr id="8" name="Content Placeholder 7" descr="sep25_ppl_data.pdf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" r="427"/>
          <a:stretch/>
        </p:blipFill>
        <p:spPr>
          <a:xfrm>
            <a:off x="4497388" y="2524551"/>
            <a:ext cx="4504916" cy="3493182"/>
          </a:xfrm>
        </p:spPr>
      </p:pic>
      <p:sp>
        <p:nvSpPr>
          <p:cNvPr id="9" name="TextBox 8"/>
          <p:cNvSpPr txBox="1"/>
          <p:nvPr/>
        </p:nvSpPr>
        <p:spPr>
          <a:xfrm>
            <a:off x="6133404" y="6474630"/>
            <a:ext cx="306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A. </a:t>
            </a:r>
            <a:r>
              <a:rPr lang="en-US" dirty="0" smtClean="0"/>
              <a:t>Plazas-</a:t>
            </a:r>
            <a:r>
              <a:rPr lang="en-US" dirty="0" err="1" smtClean="0"/>
              <a:t>Malagon</a:t>
            </a:r>
            <a:r>
              <a:rPr lang="en-US" dirty="0" smtClean="0"/>
              <a:t> (JPL)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changes up the </a:t>
            </a:r>
            <a:r>
              <a:rPr lang="en-US" dirty="0" smtClean="0"/>
              <a:t>ramp (WFC3)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b="0" dirty="0" smtClean="0">
                <a:latin typeface="Symbol" charset="2"/>
                <a:cs typeface="Symbol" charset="2"/>
              </a:rPr>
              <a:t>D</a:t>
            </a:r>
            <a:r>
              <a:rPr lang="en-US" b="0" dirty="0" smtClean="0"/>
              <a:t> pixel </a:t>
            </a:r>
            <a:r>
              <a:rPr lang="en-US" b="0" dirty="0"/>
              <a:t>flux / &lt;spot flux</a:t>
            </a:r>
            <a:r>
              <a:rPr lang="en-US" b="0" dirty="0" smtClean="0"/>
              <a:t>&gt;</a:t>
            </a:r>
          </a:p>
          <a:p>
            <a:pPr algn="ctr"/>
            <a:r>
              <a:rPr lang="en-US" b="0" dirty="0" smtClean="0"/>
              <a:t>averaged over stars</a:t>
            </a:r>
            <a:endParaRPr lang="en-US" b="0" dirty="0"/>
          </a:p>
        </p:txBody>
      </p:sp>
      <p:pic>
        <p:nvPicPr>
          <p:cNvPr id="7" name="Content Placeholder 6" descr="wfc3_new_norm_sep25.pd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" r="593"/>
          <a:stretch/>
        </p:blipFill>
        <p:spPr>
          <a:xfrm>
            <a:off x="37935" y="2737957"/>
            <a:ext cx="4327178" cy="329526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/>
              <a:t>Charge conservation</a:t>
            </a:r>
            <a:r>
              <a:rPr lang="en-US" b="0" dirty="0" smtClean="0"/>
              <a:t>?</a:t>
            </a:r>
            <a:endParaRPr lang="en-US" b="0" dirty="0"/>
          </a:p>
        </p:txBody>
      </p:sp>
      <p:pic>
        <p:nvPicPr>
          <p:cNvPr id="8" name="Content Placeholder 7" descr="wfc3_new_norm_sep25.pdf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" r="721"/>
          <a:stretch/>
        </p:blipFill>
        <p:spPr>
          <a:xfrm>
            <a:off x="4467696" y="2645017"/>
            <a:ext cx="4453658" cy="3401738"/>
          </a:xfrm>
        </p:spPr>
      </p:pic>
      <p:sp>
        <p:nvSpPr>
          <p:cNvPr id="10" name="TextBox 9"/>
          <p:cNvSpPr txBox="1"/>
          <p:nvPr/>
        </p:nvSpPr>
        <p:spPr>
          <a:xfrm>
            <a:off x="6133404" y="6474630"/>
            <a:ext cx="306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A. </a:t>
            </a:r>
            <a:r>
              <a:rPr lang="en-US" dirty="0" smtClean="0"/>
              <a:t>Plazas-</a:t>
            </a:r>
            <a:r>
              <a:rPr lang="en-US" dirty="0" err="1" smtClean="0"/>
              <a:t>Malagon</a:t>
            </a:r>
            <a:r>
              <a:rPr lang="en-US" dirty="0" smtClean="0"/>
              <a:t> (JPL)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7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2895" y="3540470"/>
            <a:ext cx="31089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-Chaz Shapiro</a:t>
            </a:r>
            <a:endParaRPr lang="en-US" sz="2800" dirty="0">
              <a:solidFill>
                <a:srgbClr val="FFFFFF"/>
              </a:solidFill>
            </a:endParaRPr>
          </a:p>
          <a:p>
            <a:pPr marL="179388"/>
            <a:r>
              <a:rPr lang="en-US" dirty="0" smtClean="0">
                <a:solidFill>
                  <a:srgbClr val="FFFFFF"/>
                </a:solidFill>
              </a:rPr>
              <a:t>Jet Propulsion Laboratory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937" y="2008483"/>
            <a:ext cx="7749316" cy="1503123"/>
          </a:xfrm>
          <a:prstGeom prst="rect">
            <a:avLst/>
          </a:prstGeom>
          <a:pattFill prst="openDmnd">
            <a:fgClr>
              <a:schemeClr val="tx1">
                <a:lumMod val="50000"/>
                <a:lumOff val="50000"/>
              </a:schemeClr>
            </a:fgClr>
            <a:bgClr>
              <a:srgbClr val="FF6666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FF"/>
                </a:solidFill>
              </a:rPr>
              <a:t>Thank you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8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 CTIO_Blanco4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5397" y="1510137"/>
            <a:ext cx="1659548" cy="1485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3230" y="4743699"/>
            <a:ext cx="183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WFIRST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361" y="3909956"/>
            <a:ext cx="2103212" cy="16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3062" y="3661619"/>
            <a:ext cx="1703406" cy="22000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357" y="1513286"/>
            <a:ext cx="1991843" cy="1480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23" y="1498042"/>
            <a:ext cx="1741715" cy="1475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09" y="3897861"/>
            <a:ext cx="2267990" cy="17034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8951" y="2952622"/>
            <a:ext cx="2252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HST/</a:t>
            </a:r>
            <a:r>
              <a:rPr lang="en-US" sz="1600" dirty="0" smtClean="0"/>
              <a:t>COSMOS</a:t>
            </a:r>
            <a:endParaRPr lang="en-US" sz="1600" dirty="0"/>
          </a:p>
          <a:p>
            <a:pPr algn="ctr"/>
            <a:r>
              <a:rPr lang="en-US" sz="1600" dirty="0" smtClean="0"/>
              <a:t>1.7 deg</a:t>
            </a:r>
            <a:r>
              <a:rPr lang="en-US" sz="1600" baseline="30000" dirty="0" smtClean="0"/>
              <a:t>2</a:t>
            </a:r>
            <a:r>
              <a:rPr lang="en-US" sz="1600" dirty="0"/>
              <a:t>, </a:t>
            </a:r>
            <a:r>
              <a:rPr lang="en-US" sz="1600" dirty="0" smtClean="0"/>
              <a:t> ~0.5M galaxies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486804" y="2946350"/>
            <a:ext cx="21493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CFHTLenS</a:t>
            </a:r>
            <a:endParaRPr lang="en-US" sz="1600" dirty="0"/>
          </a:p>
          <a:p>
            <a:pPr algn="ctr"/>
            <a:r>
              <a:rPr lang="en-US" sz="1600" dirty="0" smtClean="0"/>
              <a:t>154 deg</a:t>
            </a:r>
            <a:r>
              <a:rPr lang="en-US" sz="1600" baseline="30000" dirty="0" smtClean="0"/>
              <a:t>2</a:t>
            </a:r>
            <a:r>
              <a:rPr lang="en-US" sz="1600" dirty="0"/>
              <a:t>, </a:t>
            </a:r>
            <a:r>
              <a:rPr lang="en-US" sz="1600" dirty="0" smtClean="0"/>
              <a:t> ~6M galaxies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376675" y="2948364"/>
            <a:ext cx="24613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Dark Energy Survey</a:t>
            </a:r>
            <a:endParaRPr lang="en-US" sz="1600" dirty="0"/>
          </a:p>
          <a:p>
            <a:pPr algn="ctr"/>
            <a:r>
              <a:rPr lang="en-US" sz="1600" dirty="0" smtClean="0"/>
              <a:t>5000 deg</a:t>
            </a:r>
            <a:r>
              <a:rPr lang="en-US" sz="1600" baseline="30000" dirty="0" smtClean="0"/>
              <a:t>2</a:t>
            </a:r>
            <a:r>
              <a:rPr lang="en-US" sz="1600" dirty="0"/>
              <a:t>, </a:t>
            </a:r>
            <a:r>
              <a:rPr lang="en-US" sz="1600" dirty="0" smtClean="0"/>
              <a:t> ~200M </a:t>
            </a:r>
            <a:r>
              <a:rPr lang="en-US" sz="1600" dirty="0"/>
              <a:t>galaxies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910" y="5582049"/>
            <a:ext cx="2500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Euclid</a:t>
            </a:r>
            <a:endParaRPr lang="en-US" sz="1600" dirty="0"/>
          </a:p>
          <a:p>
            <a:pPr algn="ctr"/>
            <a:r>
              <a:rPr lang="en-US" sz="1600" dirty="0" smtClean="0"/>
              <a:t>15,000 deg</a:t>
            </a:r>
            <a:r>
              <a:rPr lang="en-US" sz="1600" baseline="30000" dirty="0" smtClean="0"/>
              <a:t>2</a:t>
            </a:r>
            <a:r>
              <a:rPr lang="en-US" sz="1600" dirty="0"/>
              <a:t>, </a:t>
            </a:r>
            <a:r>
              <a:rPr lang="en-US" sz="1600" dirty="0" smtClean="0"/>
              <a:t>~1.5 B </a:t>
            </a:r>
            <a:r>
              <a:rPr lang="en-US" sz="1600" dirty="0"/>
              <a:t>galaxies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8405" y="5560779"/>
            <a:ext cx="28882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Large Synoptic Survey Telescope</a:t>
            </a:r>
            <a:endParaRPr lang="en-US" sz="1600" dirty="0"/>
          </a:p>
          <a:p>
            <a:pPr algn="ctr"/>
            <a:r>
              <a:rPr lang="en-US" sz="1600" dirty="0" smtClean="0"/>
              <a:t>~20,000 deg</a:t>
            </a:r>
            <a:r>
              <a:rPr lang="en-US" sz="1600" baseline="30000" dirty="0" smtClean="0"/>
              <a:t>2</a:t>
            </a:r>
            <a:r>
              <a:rPr lang="en-US" sz="1600" dirty="0"/>
              <a:t>, </a:t>
            </a:r>
            <a:r>
              <a:rPr lang="en-US" sz="1600" dirty="0" smtClean="0"/>
              <a:t> ~4B </a:t>
            </a:r>
            <a:r>
              <a:rPr lang="en-US" sz="1600" dirty="0"/>
              <a:t>galaxies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46470" y="5564991"/>
            <a:ext cx="2936621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Wide-Field Infrared Survey</a:t>
            </a:r>
          </a:p>
          <a:p>
            <a:pPr algn="ctr"/>
            <a:r>
              <a:rPr lang="en-US" sz="1600" dirty="0" smtClean="0"/>
              <a:t>Telescope  (WFIRST)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/>
              <a:t>(the only IR imaging survey)</a:t>
            </a:r>
            <a:endParaRPr lang="en-US" sz="1400" dirty="0"/>
          </a:p>
          <a:p>
            <a:pPr algn="ctr"/>
            <a:r>
              <a:rPr lang="en-US" sz="1400" dirty="0" smtClean="0"/>
              <a:t>2000-10000 deg</a:t>
            </a:r>
            <a:r>
              <a:rPr lang="en-US" sz="1400" baseline="30000" dirty="0" smtClean="0"/>
              <a:t>2</a:t>
            </a:r>
            <a:r>
              <a:rPr lang="en-US" sz="1400" dirty="0"/>
              <a:t>, </a:t>
            </a:r>
            <a:r>
              <a:rPr lang="en-US" sz="1400" dirty="0" smtClean="0"/>
              <a:t>300M-1.6B galaxies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718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Partial list of telescopes measuring</a:t>
            </a:r>
            <a:br>
              <a:rPr lang="en-US" sz="3600" dirty="0" smtClean="0"/>
            </a:br>
            <a:r>
              <a:rPr lang="en-US" sz="3600" dirty="0" smtClean="0"/>
              <a:t>weak gravitational lensing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272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27" y="1379017"/>
            <a:ext cx="6034284" cy="3472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Large </a:t>
            </a:r>
            <a:r>
              <a:rPr lang="en-US" sz="2800" dirty="0" smtClean="0"/>
              <a:t>surveys (WFIRST, Euclid, LSST…) </a:t>
            </a:r>
            <a:r>
              <a:rPr lang="en-US" sz="2800" b="1" u="sng" dirty="0" smtClean="0"/>
              <a:t>depend on</a:t>
            </a:r>
            <a:r>
              <a:rPr lang="en-US" sz="2800" b="1" dirty="0" smtClean="0"/>
              <a:t> </a:t>
            </a:r>
            <a:r>
              <a:rPr lang="en-US" sz="2800" dirty="0" smtClean="0"/>
              <a:t>unprecedented </a:t>
            </a:r>
            <a:r>
              <a:rPr lang="en-US" sz="2800" dirty="0" smtClean="0"/>
              <a:t>control of detector </a:t>
            </a:r>
            <a:r>
              <a:rPr lang="en-US" sz="2800" dirty="0" smtClean="0"/>
              <a:t>systematics to avoid biased dark energy measurements from gravitational lensing</a:t>
            </a:r>
            <a:endParaRPr lang="en-US" sz="28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216042" y="5169719"/>
            <a:ext cx="3519240" cy="1020667"/>
            <a:chOff x="23424029" y="11357428"/>
            <a:chExt cx="3519240" cy="1020667"/>
          </a:xfrm>
        </p:grpSpPr>
        <p:sp>
          <p:nvSpPr>
            <p:cNvPr id="5" name="TextBox 319"/>
            <p:cNvSpPr txBox="1">
              <a:spLocks noChangeArrowheads="1"/>
            </p:cNvSpPr>
            <p:nvPr/>
          </p:nvSpPr>
          <p:spPr bwMode="auto">
            <a:xfrm>
              <a:off x="23424029" y="11390941"/>
              <a:ext cx="923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latin typeface="Times"/>
                  <a:cs typeface="Times"/>
                </a:rPr>
                <a:t>|e| = </a:t>
              </a:r>
              <a:r>
                <a:rPr lang="en-US" sz="1800" dirty="0" smtClean="0">
                  <a:latin typeface="Times"/>
                  <a:cs typeface="Times"/>
                </a:rPr>
                <a:t>0</a:t>
              </a:r>
              <a:endParaRPr lang="en-US" sz="1800" dirty="0">
                <a:latin typeface="Times"/>
                <a:cs typeface="Times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23684841" y="11847287"/>
              <a:ext cx="530808" cy="530808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891015" y="11869757"/>
              <a:ext cx="582548" cy="482902"/>
              <a:chOff x="25458737" y="11028377"/>
              <a:chExt cx="482600" cy="400050"/>
            </a:xfrm>
          </p:grpSpPr>
          <p:sp>
            <p:nvSpPr>
              <p:cNvPr id="15" name="Oval 14"/>
              <p:cNvSpPr/>
              <p:nvPr/>
            </p:nvSpPr>
            <p:spPr bwMode="auto">
              <a:xfrm>
                <a:off x="25458737" y="11028377"/>
                <a:ext cx="482600" cy="40005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25458737" y="11028377"/>
                <a:ext cx="482600" cy="400050"/>
                <a:chOff x="23896637" y="10710877"/>
                <a:chExt cx="482600" cy="40005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4137937" y="10710877"/>
                  <a:ext cx="0" cy="4000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3896637" y="10910902"/>
                  <a:ext cx="48260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 rot="18900000">
              <a:off x="26181178" y="11876864"/>
              <a:ext cx="582548" cy="482902"/>
              <a:chOff x="25458737" y="11028377"/>
              <a:chExt cx="482600" cy="400050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25458737" y="11028377"/>
                <a:ext cx="482600" cy="40005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25458737" y="11028377"/>
                <a:ext cx="482600" cy="400050"/>
                <a:chOff x="23896637" y="10710877"/>
                <a:chExt cx="482600" cy="40005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4137937" y="10710877"/>
                  <a:ext cx="0" cy="4000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3896637" y="10910902"/>
                  <a:ext cx="48260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Rectangle 8"/>
            <p:cNvSpPr/>
            <p:nvPr/>
          </p:nvSpPr>
          <p:spPr>
            <a:xfrm>
              <a:off x="24691608" y="11380596"/>
              <a:ext cx="9559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Times"/>
                  <a:cs typeface="Times"/>
                </a:rPr>
                <a:t> e</a:t>
              </a:r>
              <a:r>
                <a:rPr lang="en-US" baseline="-25000" dirty="0">
                  <a:latin typeface="Times"/>
                  <a:cs typeface="Times"/>
                </a:rPr>
                <a:t>1</a:t>
              </a:r>
              <a:r>
                <a:rPr lang="en-US" dirty="0">
                  <a:latin typeface="Times"/>
                  <a:cs typeface="Times"/>
                </a:rPr>
                <a:t> = </a:t>
              </a:r>
              <a:r>
                <a:rPr lang="en-US" dirty="0" smtClean="0">
                  <a:latin typeface="Times"/>
                  <a:cs typeface="Times"/>
                </a:rPr>
                <a:t>0.1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5066" y="11357428"/>
              <a:ext cx="898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"/>
                  <a:cs typeface="Times"/>
                </a:rPr>
                <a:t>e</a:t>
              </a:r>
              <a:r>
                <a:rPr lang="en-US" baseline="-25000" dirty="0">
                  <a:latin typeface="Times"/>
                  <a:cs typeface="Times"/>
                </a:rPr>
                <a:t>2</a:t>
              </a:r>
              <a:r>
                <a:rPr lang="en-US" dirty="0">
                  <a:latin typeface="Times"/>
                  <a:cs typeface="Times"/>
                </a:rPr>
                <a:t> = </a:t>
              </a:r>
              <a:r>
                <a:rPr lang="en-US" dirty="0" smtClean="0">
                  <a:latin typeface="Times"/>
                  <a:cs typeface="Times"/>
                </a:rPr>
                <a:t>0.1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5027" y="4851694"/>
            <a:ext cx="4119930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Total </a:t>
            </a:r>
            <a:r>
              <a:rPr lang="en-US" sz="2000" dirty="0" smtClean="0">
                <a:solidFill>
                  <a:schemeClr val="tx1"/>
                </a:solidFill>
              </a:rPr>
              <a:t>Error Budgets (can’t all come from the detector!):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Ellipticity </a:t>
            </a:r>
            <a:r>
              <a:rPr lang="en-US" sz="2000" dirty="0">
                <a:solidFill>
                  <a:schemeClr val="tx1"/>
                </a:solidFill>
              </a:rPr>
              <a:t>(e) </a:t>
            </a:r>
            <a:r>
              <a:rPr lang="en-US" sz="2000" dirty="0" smtClean="0">
                <a:solidFill>
                  <a:schemeClr val="tx1"/>
                </a:solidFill>
              </a:rPr>
              <a:t>errors:  </a:t>
            </a:r>
            <a:r>
              <a:rPr lang="en-US" sz="2000" dirty="0">
                <a:solidFill>
                  <a:schemeClr val="tx1"/>
                </a:solidFill>
              </a:rPr>
              <a:t>O(10</a:t>
            </a:r>
            <a:r>
              <a:rPr lang="en-US" sz="2000" baseline="30000" dirty="0">
                <a:solidFill>
                  <a:schemeClr val="tx1"/>
                </a:solidFill>
              </a:rPr>
              <a:t>-4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Photometry errors:  </a:t>
            </a:r>
            <a:r>
              <a:rPr lang="en-US" sz="2000" dirty="0">
                <a:solidFill>
                  <a:schemeClr val="tx1"/>
                </a:solidFill>
              </a:rPr>
              <a:t>O(10</a:t>
            </a:r>
            <a:r>
              <a:rPr lang="en-US" sz="2000" baseline="30000" dirty="0" smtClean="0">
                <a:solidFill>
                  <a:schemeClr val="tx1"/>
                </a:solidFill>
              </a:rPr>
              <a:t>-2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 rot="5400000">
            <a:off x="6157136" y="2288531"/>
            <a:ext cx="3492283" cy="1566322"/>
            <a:chOff x="5639578" y="2184930"/>
            <a:chExt cx="2979286" cy="13362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1668" y="2184930"/>
              <a:ext cx="1667196" cy="133623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9578" y="2184930"/>
              <a:ext cx="1330146" cy="1330218"/>
            </a:xfrm>
            <a:prstGeom prst="rect">
              <a:avLst/>
            </a:prstGeom>
          </p:spPr>
        </p:pic>
      </p:grp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5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1126" y="1812361"/>
            <a:ext cx="6887136" cy="4921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900"/>
              </a:spcAft>
              <a:defRPr/>
            </a:pPr>
            <a:r>
              <a:rPr lang="en-US" sz="1600" b="1" dirty="0" smtClean="0">
                <a:latin typeface="Calibri" charset="0"/>
                <a:cs typeface="Calibri" charset="0"/>
              </a:rPr>
              <a:t>Premise</a:t>
            </a:r>
          </a:p>
          <a:p>
            <a:pPr>
              <a:spcAft>
                <a:spcPts val="900"/>
              </a:spcAft>
              <a:defRPr/>
            </a:pPr>
            <a:r>
              <a:rPr lang="en-US" sz="1600" dirty="0" smtClean="0">
                <a:latin typeface="Calibri" charset="0"/>
                <a:cs typeface="Calibri" charset="0"/>
              </a:rPr>
              <a:t>Astronomy </a:t>
            </a:r>
            <a:r>
              <a:rPr lang="en-US" sz="1600" dirty="0">
                <a:latin typeface="Calibri" charset="0"/>
                <a:cs typeface="Calibri" charset="0"/>
              </a:rPr>
              <a:t>missions increasingly rely on detectors with a stable, predictable pixel response.  Surprises in detector operation </a:t>
            </a:r>
            <a:r>
              <a:rPr lang="en-US" sz="1600" dirty="0" smtClean="0">
                <a:latin typeface="Calibri" charset="0"/>
                <a:cs typeface="Calibri" charset="0"/>
              </a:rPr>
              <a:t>which </a:t>
            </a:r>
            <a:r>
              <a:rPr lang="en-US" sz="1600" dirty="0">
                <a:latin typeface="Calibri" charset="0"/>
                <a:cs typeface="Calibri" charset="0"/>
              </a:rPr>
              <a:t>fall beyond the scope of conventional tests/</a:t>
            </a:r>
            <a:r>
              <a:rPr lang="en-US" sz="1600" dirty="0" smtClean="0">
                <a:latin typeface="Calibri" charset="0"/>
                <a:cs typeface="Calibri" charset="0"/>
              </a:rPr>
              <a:t>requirements </a:t>
            </a:r>
            <a:r>
              <a:rPr lang="en-US" sz="1600" dirty="0">
                <a:latin typeface="Calibri" charset="0"/>
                <a:cs typeface="Calibri" charset="0"/>
              </a:rPr>
              <a:t>are common.  They risk delays, increased cost, or failure to meet science goals.  Mitigation strategies can take years to develop</a:t>
            </a:r>
            <a:r>
              <a:rPr lang="en-US" sz="1600" dirty="0" smtClean="0">
                <a:latin typeface="Calibri" charset="0"/>
                <a:cs typeface="Calibri" charset="0"/>
              </a:rPr>
              <a:t>.</a:t>
            </a:r>
            <a:endParaRPr lang="en-US" sz="1600" dirty="0">
              <a:latin typeface="Calibri" charset="0"/>
              <a:cs typeface="Calibri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b="1" dirty="0" smtClean="0">
                <a:latin typeface="Calibri" charset="0"/>
                <a:cs typeface="Calibri" charset="0"/>
              </a:rPr>
              <a:t>Goal</a:t>
            </a:r>
            <a:endParaRPr lang="en-US" sz="1600" dirty="0" smtClean="0">
              <a:latin typeface="Calibri" charset="0"/>
              <a:cs typeface="Calibri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 smtClean="0">
                <a:latin typeface="Calibri" charset="0"/>
                <a:cs typeface="Calibri" charset="0"/>
              </a:rPr>
              <a:t>Identify </a:t>
            </a:r>
            <a:r>
              <a:rPr lang="en-US" sz="1600" dirty="0">
                <a:latin typeface="Calibri" charset="0"/>
                <a:cs typeface="Calibri" charset="0"/>
              </a:rPr>
              <a:t>and mitigate detector-related risks to science goals, thereby increasing the Technology Readiness Level of instruments and providing proof-of-concept for mission </a:t>
            </a:r>
            <a:r>
              <a:rPr lang="en-US" sz="1600" dirty="0" smtClean="0">
                <a:latin typeface="Calibri" charset="0"/>
                <a:cs typeface="Calibri" charset="0"/>
              </a:rPr>
              <a:t>proposals</a:t>
            </a:r>
          </a:p>
          <a:p>
            <a:pPr>
              <a:spcAft>
                <a:spcPts val="600"/>
              </a:spcAft>
              <a:defRPr/>
            </a:pPr>
            <a:endParaRPr lang="en-US" sz="1600" dirty="0">
              <a:latin typeface="Calibri" charset="0"/>
              <a:cs typeface="Calibri" charset="0"/>
            </a:endParaRPr>
          </a:p>
          <a:p>
            <a:pPr>
              <a:spcAft>
                <a:spcPts val="900"/>
              </a:spcAft>
              <a:defRPr/>
            </a:pPr>
            <a:r>
              <a:rPr lang="en-US" sz="1600" b="1" dirty="0">
                <a:latin typeface="Calibri" charset="0"/>
                <a:cs typeface="Calibri" charset="0"/>
              </a:rPr>
              <a:t>Approach:</a:t>
            </a:r>
          </a:p>
          <a:p>
            <a:pPr marL="171450" indent="-171450">
              <a:spcAft>
                <a:spcPts val="900"/>
              </a:spcAft>
              <a:buFont typeface="Arial"/>
              <a:buChar char="•"/>
              <a:defRPr/>
            </a:pPr>
            <a:r>
              <a:rPr lang="en-US" sz="1600" b="1" dirty="0">
                <a:latin typeface="Calibri" charset="0"/>
                <a:cs typeface="Calibri" charset="0"/>
              </a:rPr>
              <a:t>Emulate UV/VIS/NIR mission concepts under realistic observing conditions</a:t>
            </a:r>
            <a:r>
              <a:rPr lang="en-US" sz="1600" dirty="0">
                <a:latin typeface="Calibri" charset="0"/>
                <a:cs typeface="Calibri" charset="0"/>
              </a:rPr>
              <a:t>, by projecting stable and customizable “scenes” (stars, galaxies spectra) onto large format detectors</a:t>
            </a:r>
            <a:r>
              <a:rPr lang="en-US" sz="1600" dirty="0" smtClean="0">
                <a:latin typeface="Calibri" charset="0"/>
                <a:cs typeface="Calibri" charset="0"/>
              </a:rPr>
              <a:t>.</a:t>
            </a:r>
            <a:endParaRPr lang="en-US" sz="1600" dirty="0">
              <a:latin typeface="Calibri" charset="0"/>
              <a:cs typeface="Calibri" charset="0"/>
            </a:endParaRPr>
          </a:p>
          <a:p>
            <a:pPr marL="171450" indent="-171450">
              <a:spcAft>
                <a:spcPts val="900"/>
              </a:spcAft>
              <a:buFont typeface="Arial"/>
              <a:buChar char="•"/>
              <a:defRPr/>
            </a:pPr>
            <a:r>
              <a:rPr lang="en-US" sz="1600" dirty="0">
                <a:latin typeface="Calibri" charset="0"/>
                <a:cs typeface="Calibri" charset="0"/>
              </a:rPr>
              <a:t>Assemble a </a:t>
            </a:r>
            <a:r>
              <a:rPr lang="en-US" sz="1600" b="1" dirty="0">
                <a:latin typeface="Calibri" charset="0"/>
                <a:cs typeface="Calibri" charset="0"/>
              </a:rPr>
              <a:t>multi-disciplinary </a:t>
            </a:r>
            <a:r>
              <a:rPr lang="en-US" sz="1600" dirty="0">
                <a:latin typeface="Calibri" charset="0"/>
                <a:cs typeface="Calibri" charset="0"/>
              </a:rPr>
              <a:t>team to design custom tests and study how detector effects impact specific scientific measurements.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112784" y="58478"/>
            <a:ext cx="1963810" cy="1622965"/>
            <a:chOff x="4715626" y="1541056"/>
            <a:chExt cx="2043089" cy="1688484"/>
          </a:xfrm>
        </p:grpSpPr>
        <p:pic>
          <p:nvPicPr>
            <p:cNvPr id="41" name="Picture 40" descr="Screen Shot 2013-11-17 at 11.39.44 A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626" y="1541056"/>
              <a:ext cx="2043089" cy="16884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40286" y="2804772"/>
              <a:ext cx="979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/>
                  </a:solidFill>
                </a:rPr>
                <a:t>WFIRST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06568" y="1762868"/>
            <a:ext cx="1963811" cy="1520474"/>
            <a:chOff x="4715626" y="3389984"/>
            <a:chExt cx="2043089" cy="158185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946243" y="3159367"/>
              <a:ext cx="1581855" cy="204308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727024" y="4559400"/>
              <a:ext cx="805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/>
                  </a:solidFill>
                </a:rPr>
                <a:t>Euclid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63094" y="58478"/>
            <a:ext cx="2042193" cy="1614594"/>
            <a:chOff x="4715626" y="5123041"/>
            <a:chExt cx="2050189" cy="1620916"/>
          </a:xfrm>
        </p:grpSpPr>
        <p:pic>
          <p:nvPicPr>
            <p:cNvPr id="47" name="Picture 46" descr="jwst_new1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626" y="5123041"/>
              <a:ext cx="2050189" cy="162091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715626" y="6343847"/>
              <a:ext cx="737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/>
                  </a:solidFill>
                </a:rPr>
                <a:t>JWST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408247" y="4947463"/>
            <a:ext cx="1530489" cy="1897709"/>
            <a:chOff x="7373329" y="2371743"/>
            <a:chExt cx="1391969" cy="1774025"/>
          </a:xfrm>
        </p:grpSpPr>
        <p:pic>
          <p:nvPicPr>
            <p:cNvPr id="50" name="Picture 49" descr="laser_keck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3329" y="2371743"/>
              <a:ext cx="1338131" cy="174025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093319" y="3745658"/>
              <a:ext cx="6719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/>
                  </a:solidFill>
                </a:rPr>
                <a:t>Keck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102589" y="3335191"/>
            <a:ext cx="1964264" cy="1603665"/>
            <a:chOff x="7128093" y="4559400"/>
            <a:chExt cx="1874291" cy="1526316"/>
          </a:xfrm>
        </p:grpSpPr>
        <p:pic>
          <p:nvPicPr>
            <p:cNvPr id="53" name="Picture 52" descr="subaru-shadow-photo-n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0670" y="4559400"/>
              <a:ext cx="1841714" cy="149240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128093" y="5685606"/>
              <a:ext cx="1390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/>
                  </a:solidFill>
                </a:rPr>
                <a:t>Subaru/PFS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1126" y="274638"/>
            <a:ext cx="4718552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800" dirty="0"/>
              <a:t>Precision Projector Laboratory</a:t>
            </a:r>
            <a:br>
              <a:rPr lang="en-US" sz="2800" dirty="0"/>
            </a:br>
            <a:r>
              <a:rPr lang="en-US" sz="2000" dirty="0"/>
              <a:t>Detector Characterization</a:t>
            </a:r>
            <a:br>
              <a:rPr lang="en-US" sz="2000" dirty="0"/>
            </a:br>
            <a:r>
              <a:rPr lang="en-US" sz="2000" dirty="0"/>
              <a:t>&amp; Astronomical Emulation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39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35" y="168657"/>
            <a:ext cx="2893859" cy="900042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Precision Projector Laboratory </a:t>
            </a:r>
            <a:r>
              <a:rPr lang="en-US" sz="2400" dirty="0" err="1" smtClean="0"/>
              <a:t>testbed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6735" y="1975925"/>
            <a:ext cx="3622637" cy="4497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66688" indent="-141288">
              <a:spcAft>
                <a:spcPts val="1000"/>
              </a:spcAft>
            </a:pPr>
            <a:r>
              <a:rPr lang="en-US" sz="1300" b="1" dirty="0" smtClean="0">
                <a:cs typeface="Calibri"/>
              </a:rPr>
              <a:t>Projector System Features:</a:t>
            </a:r>
            <a:endParaRPr lang="en-US" sz="1300" b="1" dirty="0">
              <a:cs typeface="Calibri"/>
            </a:endParaRPr>
          </a:p>
          <a:p>
            <a:pPr marL="166688" indent="-141288">
              <a:spcAft>
                <a:spcPts val="1000"/>
              </a:spcAft>
              <a:buFont typeface="Arial"/>
              <a:buChar char="•"/>
              <a:defRPr/>
            </a:pPr>
            <a:r>
              <a:rPr lang="en-US" sz="1300" dirty="0" smtClean="0"/>
              <a:t>Diffraction</a:t>
            </a:r>
            <a:r>
              <a:rPr lang="en-US" sz="1300" dirty="0"/>
              <a:t>-limited </a:t>
            </a:r>
            <a:r>
              <a:rPr lang="en-US" sz="1300" dirty="0" smtClean="0"/>
              <a:t>optics with simple point </a:t>
            </a:r>
            <a:r>
              <a:rPr lang="en-US" sz="1300" dirty="0"/>
              <a:t>spread function (PSF</a:t>
            </a:r>
            <a:r>
              <a:rPr lang="en-US" sz="1300" dirty="0" smtClean="0"/>
              <a:t>).</a:t>
            </a:r>
            <a:endParaRPr lang="en-US" sz="1300" dirty="0"/>
          </a:p>
          <a:p>
            <a:pPr marL="166688" indent="-141288">
              <a:lnSpc>
                <a:spcPct val="11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en-US" sz="1300" dirty="0"/>
              <a:t>High image </a:t>
            </a:r>
            <a:r>
              <a:rPr lang="en-US" sz="1300" dirty="0" smtClean="0"/>
              <a:t>stability through passive damping.</a:t>
            </a:r>
            <a:endParaRPr lang="en-US" sz="1300" dirty="0"/>
          </a:p>
          <a:p>
            <a:pPr marL="166688" indent="-141288">
              <a:lnSpc>
                <a:spcPct val="11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en-US" sz="1300" dirty="0" smtClean="0"/>
              <a:t>Custom image masks, adjustable f/#, stages &amp; illumination provide a range of signals </a:t>
            </a:r>
            <a:r>
              <a:rPr lang="en-US" sz="1300" dirty="0"/>
              <a:t>for </a:t>
            </a:r>
            <a:r>
              <a:rPr lang="en-US" sz="1300" dirty="0" smtClean="0"/>
              <a:t>investigating various detector effects and mission conditions.</a:t>
            </a:r>
          </a:p>
          <a:p>
            <a:pPr marL="166688" indent="-141288">
              <a:lnSpc>
                <a:spcPct val="11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en-US" sz="1300" dirty="0" smtClean="0"/>
              <a:t>Servo controls on mask and tip-tilt mirror allow fine image positioning for dithering or scanning.</a:t>
            </a:r>
          </a:p>
          <a:p>
            <a:pPr marL="166688" indent="-141288">
              <a:lnSpc>
                <a:spcPct val="11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en-US" sz="1300" dirty="0" err="1" smtClean="0"/>
              <a:t>IMage</a:t>
            </a:r>
            <a:r>
              <a:rPr lang="en-US" sz="1300" dirty="0" smtClean="0"/>
              <a:t> </a:t>
            </a:r>
            <a:r>
              <a:rPr lang="en-US" sz="1300" dirty="0" err="1" smtClean="0"/>
              <a:t>COMbination</a:t>
            </a:r>
            <a:r>
              <a:rPr lang="en-US" sz="1300" dirty="0" smtClean="0"/>
              <a:t> algorithm implements WFIRST image reconstruction strategy with dithered, undersampled images.</a:t>
            </a:r>
          </a:p>
          <a:p>
            <a:pPr marL="166688" indent="-141288">
              <a:lnSpc>
                <a:spcPct val="11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en-US" sz="1300" dirty="0" smtClean="0"/>
              <a:t>Dedicated </a:t>
            </a:r>
            <a:r>
              <a:rPr lang="en-US" sz="1300" dirty="0"/>
              <a:t>144 core cluster allows near real-time analysis of 1000’s of images. </a:t>
            </a:r>
            <a:endParaRPr lang="en-US" sz="1300" dirty="0" smtClean="0"/>
          </a:p>
          <a:p>
            <a:pPr marL="166688" indent="-141288">
              <a:lnSpc>
                <a:spcPct val="11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en-US" sz="1600" b="1" dirty="0" smtClean="0"/>
              <a:t>Huge multiplexing advantage</a:t>
            </a:r>
            <a:endParaRPr lang="en-US" sz="1600" b="1" dirty="0" smtClean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240660" y="62767"/>
            <a:ext cx="5819137" cy="4614242"/>
            <a:chOff x="-254502" y="12665075"/>
            <a:chExt cx="10762685" cy="8534400"/>
          </a:xfrm>
        </p:grpSpPr>
        <p:grpSp>
          <p:nvGrpSpPr>
            <p:cNvPr id="6" name="Group 222"/>
            <p:cNvGrpSpPr>
              <a:grpSpLocks/>
            </p:cNvGrpSpPr>
            <p:nvPr/>
          </p:nvGrpSpPr>
          <p:grpSpPr bwMode="auto">
            <a:xfrm>
              <a:off x="979488" y="12665075"/>
              <a:ext cx="9018587" cy="8534400"/>
              <a:chOff x="2389909" y="12852401"/>
              <a:chExt cx="9017000" cy="8534400"/>
            </a:xfrm>
          </p:grpSpPr>
          <p:grpSp>
            <p:nvGrpSpPr>
              <p:cNvPr id="27" name="Group 164"/>
              <p:cNvGrpSpPr>
                <a:grpSpLocks/>
              </p:cNvGrpSpPr>
              <p:nvPr/>
            </p:nvGrpSpPr>
            <p:grpSpPr bwMode="auto">
              <a:xfrm>
                <a:off x="3703866" y="13062847"/>
                <a:ext cx="6256756" cy="4224421"/>
                <a:chOff x="5264150" y="17018000"/>
                <a:chExt cx="6256756" cy="4224421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5493171" y="18923692"/>
                  <a:ext cx="1557026" cy="8255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5842351" y="17018692"/>
                  <a:ext cx="1001512" cy="211137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5778864" y="19463442"/>
                  <a:ext cx="509486" cy="476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5264617" y="20107967"/>
                  <a:ext cx="507898" cy="476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388417" y="20922354"/>
                  <a:ext cx="414255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1048307" y="18347429"/>
                  <a:ext cx="414255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8294547" y="19511067"/>
                  <a:ext cx="414254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7091463" y="18761767"/>
                  <a:ext cx="414254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7827916" y="17452079"/>
                  <a:ext cx="414254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942344" y="19977792"/>
                  <a:ext cx="414254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1107033" y="19207854"/>
                  <a:ext cx="414254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6442306" y="20625492"/>
                  <a:ext cx="414255" cy="32067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/>
                </a:p>
              </p:txBody>
            </p:sp>
          </p:grpSp>
          <p:pic>
            <p:nvPicPr>
              <p:cNvPr id="28" name="Picture 221" descr="projector_CAD_full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9909" y="12852401"/>
                <a:ext cx="9017000" cy="853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-254502" y="12667171"/>
              <a:ext cx="10762685" cy="7025803"/>
              <a:chOff x="-24038" y="12667080"/>
              <a:chExt cx="10763022" cy="7025220"/>
            </a:xfrm>
          </p:grpSpPr>
          <p:sp>
            <p:nvSpPr>
              <p:cNvPr id="19" name="TextBox 18"/>
              <p:cNvSpPr txBox="1">
                <a:spLocks noChangeArrowheads="1"/>
              </p:cNvSpPr>
              <p:nvPr/>
            </p:nvSpPr>
            <p:spPr bwMode="auto">
              <a:xfrm>
                <a:off x="3116830" y="18104896"/>
                <a:ext cx="3120550" cy="796893"/>
              </a:xfrm>
              <a:prstGeom prst="rect">
                <a:avLst/>
              </a:prstGeom>
              <a:solidFill>
                <a:srgbClr val="FFFFDD">
                  <a:alpha val="90979"/>
                </a:srgbClr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100" dirty="0" smtClean="0"/>
                  <a:t>6-axis stage positions one of several target masks</a:t>
                </a:r>
              </a:p>
            </p:txBody>
          </p:sp>
          <p:sp>
            <p:nvSpPr>
              <p:cNvPr id="20" name="TextBox 19"/>
              <p:cNvSpPr txBox="1">
                <a:spLocks noChangeArrowheads="1"/>
              </p:cNvSpPr>
              <p:nvPr/>
            </p:nvSpPr>
            <p:spPr bwMode="auto">
              <a:xfrm>
                <a:off x="6561728" y="17544556"/>
                <a:ext cx="4177256" cy="796893"/>
              </a:xfrm>
              <a:prstGeom prst="rect">
                <a:avLst/>
              </a:prstGeom>
              <a:solidFill>
                <a:srgbClr val="FFFFDD">
                  <a:alpha val="90979"/>
                </a:srgbClr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100" dirty="0" smtClean="0"/>
                  <a:t>Secondary mirror with variable pupil</a:t>
                </a:r>
              </a:p>
              <a:p>
                <a:pPr eaLnBrk="1" hangingPunct="1">
                  <a:defRPr/>
                </a:pPr>
                <a:r>
                  <a:rPr lang="en-US" sz="1100" dirty="0" smtClean="0"/>
                  <a:t>(f/8-f/44) on 360</a:t>
                </a:r>
                <a:r>
                  <a:rPr lang="en-US" sz="1100" baseline="30000" dirty="0" smtClean="0"/>
                  <a:t>o</a:t>
                </a:r>
                <a:r>
                  <a:rPr lang="en-US" sz="1100" dirty="0" smtClean="0"/>
                  <a:t> rotational stage</a:t>
                </a:r>
              </a:p>
            </p:txBody>
          </p:sp>
          <p:sp>
            <p:nvSpPr>
              <p:cNvPr id="21" name="TextBox 90"/>
              <p:cNvSpPr txBox="1">
                <a:spLocks noChangeArrowheads="1"/>
              </p:cNvSpPr>
              <p:nvPr/>
            </p:nvSpPr>
            <p:spPr bwMode="auto">
              <a:xfrm>
                <a:off x="1177013" y="14158056"/>
                <a:ext cx="1458765" cy="483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/>
                  <a:t>Turntable</a:t>
                </a:r>
              </a:p>
            </p:txBody>
          </p:sp>
          <p:sp>
            <p:nvSpPr>
              <p:cNvPr id="22" name="TextBox 91"/>
              <p:cNvSpPr txBox="1">
                <a:spLocks noChangeArrowheads="1"/>
              </p:cNvSpPr>
              <p:nvPr/>
            </p:nvSpPr>
            <p:spPr bwMode="auto">
              <a:xfrm>
                <a:off x="1308881" y="12696466"/>
                <a:ext cx="1458765" cy="11099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 dirty="0" smtClean="0"/>
                  <a:t>Detector, filter </a:t>
                </a:r>
                <a:r>
                  <a:rPr lang="en-US" sz="1100" dirty="0"/>
                  <a:t>in </a:t>
                </a:r>
                <a:r>
                  <a:rPr lang="en-US" sz="1100" dirty="0" err="1"/>
                  <a:t>dewar</a:t>
                </a:r>
                <a:endParaRPr lang="en-US" sz="1100" dirty="0"/>
              </a:p>
            </p:txBody>
          </p:sp>
          <p:sp>
            <p:nvSpPr>
              <p:cNvPr id="23" name="TextBox 2"/>
              <p:cNvSpPr txBox="1">
                <a:spLocks noChangeArrowheads="1"/>
              </p:cNvSpPr>
              <p:nvPr/>
            </p:nvSpPr>
            <p:spPr bwMode="auto">
              <a:xfrm>
                <a:off x="8808241" y="12667080"/>
                <a:ext cx="1930743" cy="796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/>
                  <a:t>Primary mirror</a:t>
                </a:r>
              </a:p>
              <a:p>
                <a:pPr eaLnBrk="1" hangingPunct="1"/>
                <a:r>
                  <a:rPr lang="en-US" sz="1100"/>
                  <a:t>in sling mount</a:t>
                </a:r>
              </a:p>
            </p:txBody>
          </p:sp>
          <p:sp>
            <p:nvSpPr>
              <p:cNvPr id="24" name="TextBox 4"/>
              <p:cNvSpPr txBox="1">
                <a:spLocks noChangeArrowheads="1"/>
              </p:cNvSpPr>
              <p:nvPr/>
            </p:nvSpPr>
            <p:spPr bwMode="auto">
              <a:xfrm>
                <a:off x="7034803" y="18895407"/>
                <a:ext cx="3704181" cy="796893"/>
              </a:xfrm>
              <a:prstGeom prst="rect">
                <a:avLst/>
              </a:prstGeom>
              <a:solidFill>
                <a:srgbClr val="FFFFDD">
                  <a:alpha val="90979"/>
                </a:srgbClr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100" smtClean="0"/>
                  <a:t>Temperature–regulated bench sits on pneumatic legs</a:t>
                </a:r>
              </a:p>
            </p:txBody>
          </p:sp>
          <p:sp>
            <p:nvSpPr>
              <p:cNvPr id="25" name="TextBox 6"/>
              <p:cNvSpPr txBox="1">
                <a:spLocks noChangeArrowheads="1"/>
              </p:cNvSpPr>
              <p:nvPr/>
            </p:nvSpPr>
            <p:spPr bwMode="auto">
              <a:xfrm>
                <a:off x="-24038" y="14825963"/>
                <a:ext cx="2637150" cy="1109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 dirty="0" smtClean="0"/>
                  <a:t>Integrating spheres connect to LEDs or </a:t>
                </a:r>
              </a:p>
              <a:p>
                <a:pPr eaLnBrk="1" hangingPunct="1"/>
                <a:r>
                  <a:rPr lang="en-US" sz="1100" dirty="0" smtClean="0"/>
                  <a:t>lamp</a:t>
                </a:r>
                <a:endParaRPr lang="en-US" sz="1100" dirty="0"/>
              </a:p>
            </p:txBody>
          </p:sp>
          <p:sp>
            <p:nvSpPr>
              <p:cNvPr id="26" name="TextBox 170"/>
              <p:cNvSpPr txBox="1">
                <a:spLocks noChangeArrowheads="1"/>
              </p:cNvSpPr>
              <p:nvPr/>
            </p:nvSpPr>
            <p:spPr bwMode="auto">
              <a:xfrm>
                <a:off x="6557919" y="12847534"/>
                <a:ext cx="1491207" cy="483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Baffles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379074" y="13247643"/>
              <a:ext cx="8066588" cy="4857797"/>
              <a:chOff x="1609984" y="13247643"/>
              <a:chExt cx="8066588" cy="4857797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cxnSp>
            <p:nvCxnSpPr>
              <p:cNvPr id="9" name="Straight Arrow Connector 8"/>
              <p:cNvCxnSpPr>
                <a:stCxn id="19" idx="0"/>
                <a:endCxn id="40" idx="3"/>
              </p:cNvCxnSpPr>
              <p:nvPr/>
            </p:nvCxnSpPr>
            <p:spPr bwMode="auto">
              <a:xfrm flipH="1" flipV="1">
                <a:off x="3763628" y="16756729"/>
                <a:ext cx="913778" cy="1348711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stCxn id="20" idx="1"/>
                <a:endCxn id="35" idx="4"/>
              </p:cNvCxnSpPr>
              <p:nvPr/>
            </p:nvCxnSpPr>
            <p:spPr bwMode="auto">
              <a:xfrm flipH="1" flipV="1">
                <a:off x="5762682" y="15689264"/>
                <a:ext cx="799287" cy="2254270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endCxn id="29" idx="2"/>
              </p:cNvCxnSpPr>
              <p:nvPr/>
            </p:nvCxnSpPr>
            <p:spPr bwMode="auto">
              <a:xfrm>
                <a:off x="1906395" y="14558165"/>
                <a:ext cx="847918" cy="635798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endCxn id="30" idx="1"/>
              </p:cNvCxnSpPr>
              <p:nvPr/>
            </p:nvCxnSpPr>
            <p:spPr bwMode="auto">
              <a:xfrm>
                <a:off x="2220960" y="13560934"/>
                <a:ext cx="882603" cy="370967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endCxn id="39" idx="6"/>
              </p:cNvCxnSpPr>
              <p:nvPr/>
            </p:nvCxnSpPr>
            <p:spPr bwMode="auto">
              <a:xfrm flipH="1">
                <a:off x="8782826" y="13375115"/>
                <a:ext cx="893746" cy="1850598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endCxn id="31" idx="2"/>
              </p:cNvCxnSpPr>
              <p:nvPr/>
            </p:nvCxnSpPr>
            <p:spPr bwMode="auto">
              <a:xfrm flipV="1">
                <a:off x="1609984" y="15559087"/>
                <a:ext cx="1429214" cy="151357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endCxn id="32" idx="2"/>
              </p:cNvCxnSpPr>
              <p:nvPr/>
            </p:nvCxnSpPr>
            <p:spPr bwMode="auto">
              <a:xfrm>
                <a:off x="1609984" y="15710444"/>
                <a:ext cx="914864" cy="493168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endCxn id="36" idx="7"/>
              </p:cNvCxnSpPr>
              <p:nvPr/>
            </p:nvCxnSpPr>
            <p:spPr bwMode="auto">
              <a:xfrm flipH="1">
                <a:off x="4704997" y="13247643"/>
                <a:ext cx="2382653" cy="1418607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endCxn id="37" idx="6"/>
              </p:cNvCxnSpPr>
              <p:nvPr/>
            </p:nvCxnSpPr>
            <p:spPr bwMode="auto">
              <a:xfrm flipH="1">
                <a:off x="5502275" y="13247643"/>
                <a:ext cx="1585375" cy="222295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endCxn id="34" idx="1"/>
              </p:cNvCxnSpPr>
              <p:nvPr/>
            </p:nvCxnSpPr>
            <p:spPr bwMode="auto">
              <a:xfrm>
                <a:off x="7087650" y="13247643"/>
                <a:ext cx="1282003" cy="1004269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4134627" y="4686437"/>
            <a:ext cx="4820301" cy="2053358"/>
            <a:chOff x="-1787270" y="2078855"/>
            <a:chExt cx="4820301" cy="2053358"/>
          </a:xfrm>
        </p:grpSpPr>
        <p:grpSp>
          <p:nvGrpSpPr>
            <p:cNvPr id="42" name="Group 41"/>
            <p:cNvGrpSpPr/>
            <p:nvPr/>
          </p:nvGrpSpPr>
          <p:grpSpPr>
            <a:xfrm>
              <a:off x="82918" y="2078855"/>
              <a:ext cx="2943757" cy="2053358"/>
              <a:chOff x="-60433" y="1790744"/>
              <a:chExt cx="4650738" cy="3244026"/>
            </a:xfrm>
          </p:grpSpPr>
          <p:pic>
            <p:nvPicPr>
              <p:cNvPr id="52" name="Picture 51" descr="example_frame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60433" y="1790744"/>
                <a:ext cx="3179625" cy="3244026"/>
              </a:xfrm>
              <a:prstGeom prst="rect">
                <a:avLst/>
              </a:prstGeom>
            </p:spPr>
          </p:pic>
          <p:sp>
            <p:nvSpPr>
              <p:cNvPr id="53" name="TextBox 160"/>
              <p:cNvSpPr txBox="1">
                <a:spLocks noChangeArrowheads="1"/>
              </p:cNvSpPr>
              <p:nvPr/>
            </p:nvSpPr>
            <p:spPr bwMode="auto">
              <a:xfrm>
                <a:off x="3123685" y="4363720"/>
                <a:ext cx="1466620" cy="640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f/22</a:t>
                </a:r>
                <a:r>
                  <a:rPr lang="en-US" sz="1100" dirty="0" smtClean="0"/>
                  <a:t>,</a:t>
                </a:r>
              </a:p>
              <a:p>
                <a:pPr eaLnBrk="1" hangingPunct="1"/>
                <a:r>
                  <a:rPr lang="en-US" sz="1100" dirty="0" smtClean="0">
                    <a:latin typeface="Symbol" charset="0"/>
                    <a:cs typeface="Symbol" charset="0"/>
                  </a:rPr>
                  <a:t>l</a:t>
                </a:r>
                <a:r>
                  <a:rPr lang="en-US" sz="1100" dirty="0" smtClean="0"/>
                  <a:t> </a:t>
                </a:r>
                <a:r>
                  <a:rPr lang="en-US" sz="1100" dirty="0"/>
                  <a:t>= .880µm</a:t>
                </a:r>
              </a:p>
            </p:txBody>
          </p:sp>
        </p:grpSp>
        <p:sp>
          <p:nvSpPr>
            <p:cNvPr id="43" name="TextBox 36"/>
            <p:cNvSpPr txBox="1">
              <a:spLocks noChangeArrowheads="1"/>
            </p:cNvSpPr>
            <p:nvPr/>
          </p:nvSpPr>
          <p:spPr bwMode="auto">
            <a:xfrm>
              <a:off x="-1787270" y="2646937"/>
              <a:ext cx="18720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 dirty="0" smtClean="0">
                  <a:solidFill>
                    <a:srgbClr val="800000"/>
                  </a:solidFill>
                </a:rPr>
                <a:t>Image of 3µm spot grid</a:t>
              </a:r>
            </a:p>
            <a:p>
              <a:pPr algn="r" eaLnBrk="1" hangingPunct="1"/>
              <a:r>
                <a:rPr lang="en-US" sz="1400" dirty="0" smtClean="0">
                  <a:solidFill>
                    <a:srgbClr val="800000"/>
                  </a:solidFill>
                </a:rPr>
                <a:t>(emulated stars)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597255" y="2785437"/>
              <a:ext cx="1435776" cy="922473"/>
              <a:chOff x="5787101" y="1522126"/>
              <a:chExt cx="2268335" cy="145738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787101" y="1522126"/>
                <a:ext cx="2268335" cy="1457384"/>
                <a:chOff x="5787101" y="1522126"/>
                <a:chExt cx="2268335" cy="1457384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5787101" y="2571681"/>
                  <a:ext cx="407828" cy="4078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5787101" y="1522126"/>
                  <a:ext cx="932169" cy="1049555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6194929" y="1522126"/>
                  <a:ext cx="1860507" cy="1049555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6196451" y="2885354"/>
                  <a:ext cx="1858985" cy="94156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5787101" y="2885354"/>
                  <a:ext cx="932169" cy="94156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" name="Picture 45" descr="example_frame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19270" y="1522126"/>
                <a:ext cx="1336166" cy="13632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575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0" y="35960"/>
            <a:ext cx="8662841" cy="897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Weak Gravitational Lensing Emulation for WFIRST</a:t>
            </a:r>
            <a:endParaRPr lang="en-US" sz="3200" dirty="0"/>
          </a:p>
        </p:txBody>
      </p:sp>
      <p:sp>
        <p:nvSpPr>
          <p:cNvPr id="125" name="TextBox 36"/>
          <p:cNvSpPr txBox="1">
            <a:spLocks noChangeArrowheads="1"/>
          </p:cNvSpPr>
          <p:nvPr/>
        </p:nvSpPr>
        <p:spPr bwMode="auto">
          <a:xfrm>
            <a:off x="469466" y="3864143"/>
            <a:ext cx="2629813" cy="2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800000"/>
                </a:solidFill>
              </a:rPr>
              <a:t>Measure/map ellipticities of “stars”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5891710" y="4526968"/>
            <a:ext cx="2933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dirty="0" smtClean="0">
                <a:solidFill>
                  <a:srgbClr val="800000"/>
                </a:solidFill>
              </a:rPr>
              <a:t>Compute ellipticity correlation function:</a:t>
            </a:r>
          </a:p>
          <a:p>
            <a:pPr algn="r" eaLnBrk="1" hangingPunct="1"/>
            <a:r>
              <a:rPr lang="en-US" sz="1200" dirty="0" smtClean="0">
                <a:solidFill>
                  <a:srgbClr val="800000"/>
                </a:solidFill>
              </a:rPr>
              <a:t>analogous to science goal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598779">
            <a:off x="3161194" y="3625692"/>
            <a:ext cx="2092249" cy="3628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162297" y="5452528"/>
            <a:ext cx="1363853" cy="3628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18033" y="1017226"/>
            <a:ext cx="3919178" cy="2418383"/>
            <a:chOff x="426368" y="1017226"/>
            <a:chExt cx="3919178" cy="2418383"/>
          </a:xfrm>
        </p:grpSpPr>
        <p:sp>
          <p:nvSpPr>
            <p:cNvPr id="18" name="TextBox 36"/>
            <p:cNvSpPr txBox="1">
              <a:spLocks noChangeArrowheads="1"/>
            </p:cNvSpPr>
            <p:nvPr/>
          </p:nvSpPr>
          <p:spPr bwMode="auto">
            <a:xfrm>
              <a:off x="2780028" y="1017226"/>
              <a:ext cx="15655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800000"/>
                  </a:solidFill>
                </a:rPr>
                <a:t>Emulate stars</a:t>
              </a:r>
            </a:p>
            <a:p>
              <a:pPr eaLnBrk="1" hangingPunct="1"/>
              <a:r>
                <a:rPr lang="en-US" sz="1200" dirty="0" smtClean="0">
                  <a:solidFill>
                    <a:srgbClr val="800000"/>
                  </a:solidFill>
                </a:rPr>
                <a:t>on the detector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pic>
          <p:nvPicPr>
            <p:cNvPr id="105" name="Picture 104" descr="example_frame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368" y="1065378"/>
              <a:ext cx="2323177" cy="2370231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944751" y="1811726"/>
              <a:ext cx="2268335" cy="1457384"/>
              <a:chOff x="5787101" y="1522126"/>
              <a:chExt cx="2268335" cy="145738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787101" y="1522126"/>
                <a:ext cx="2268335" cy="1457384"/>
                <a:chOff x="5787101" y="1522126"/>
                <a:chExt cx="2268335" cy="1457384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5787101" y="2571681"/>
                  <a:ext cx="407828" cy="4078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5787101" y="1522126"/>
                  <a:ext cx="932169" cy="1049555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6194929" y="1522126"/>
                  <a:ext cx="1860507" cy="1049555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6196451" y="2885354"/>
                  <a:ext cx="1858985" cy="94156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5787101" y="2885354"/>
                  <a:ext cx="932169" cy="94156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26" descr="example_frame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19270" y="1522126"/>
                <a:ext cx="1336166" cy="1363228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4820620" y="5032231"/>
            <a:ext cx="4149585" cy="1678095"/>
            <a:chOff x="4477891" y="4323576"/>
            <a:chExt cx="4442659" cy="1796614"/>
          </a:xfrm>
        </p:grpSpPr>
        <p:pic>
          <p:nvPicPr>
            <p:cNvPr id="23" name="Picture 22" descr="cf_final_hipass_cutbest.eps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89" t="3911" r="9164" b="72122"/>
            <a:stretch/>
          </p:blipFill>
          <p:spPr>
            <a:xfrm>
              <a:off x="4842767" y="4323576"/>
              <a:ext cx="4041911" cy="1464419"/>
            </a:xfrm>
            <a:prstGeom prst="rect">
              <a:avLst/>
            </a:prstGeom>
          </p:spPr>
        </p:pic>
        <p:pic>
          <p:nvPicPr>
            <p:cNvPr id="3" name="Picture 2" descr="cf_final_hipass_cutbest.eps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83" t="88568" r="8427" b="2505"/>
            <a:stretch/>
          </p:blipFill>
          <p:spPr>
            <a:xfrm>
              <a:off x="4800912" y="5574744"/>
              <a:ext cx="4119638" cy="54544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16200000">
              <a:off x="4176129" y="4992409"/>
              <a:ext cx="933037" cy="329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Symbol" charset="2"/>
                  <a:cs typeface="Symbol" charset="2"/>
                </a:rPr>
                <a:t>x</a:t>
              </a:r>
              <a:r>
                <a:rPr lang="en-US" sz="1400" dirty="0" smtClean="0">
                  <a:latin typeface="Times"/>
                  <a:cs typeface="Times"/>
                </a:rPr>
                <a:t>(</a:t>
              </a:r>
              <a:r>
                <a:rPr lang="en-US" sz="1400" dirty="0">
                  <a:latin typeface="Times"/>
                  <a:cs typeface="Times"/>
                </a:rPr>
                <a:t>r</a:t>
              </a:r>
              <a:r>
                <a:rPr lang="en-US" sz="1400" dirty="0" smtClean="0">
                  <a:latin typeface="Times"/>
                  <a:cs typeface="Times"/>
                </a:rPr>
                <a:t>) x 10</a:t>
              </a:r>
              <a:r>
                <a:rPr lang="en-US" sz="1400" baseline="30000" dirty="0" smtClean="0">
                  <a:latin typeface="Times"/>
                  <a:cs typeface="Times"/>
                </a:rPr>
                <a:t>6</a:t>
              </a:r>
              <a:endParaRPr lang="en-US" sz="1400" baseline="30000" dirty="0"/>
            </a:p>
          </p:txBody>
        </p:sp>
      </p:grpSp>
      <p:pic>
        <p:nvPicPr>
          <p:cNvPr id="24" name="Picture 23" descr="f_12a_V2.eps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26" r="2680" b="4074"/>
          <a:stretch/>
        </p:blipFill>
        <p:spPr>
          <a:xfrm>
            <a:off x="94990" y="4114985"/>
            <a:ext cx="2794013" cy="2595342"/>
          </a:xfrm>
          <a:prstGeom prst="rect">
            <a:avLst/>
          </a:prstGeom>
        </p:spPr>
      </p:pic>
      <p:grpSp>
        <p:nvGrpSpPr>
          <p:cNvPr id="41" name="Group 15469"/>
          <p:cNvGrpSpPr>
            <a:grpSpLocks/>
          </p:cNvGrpSpPr>
          <p:nvPr/>
        </p:nvGrpSpPr>
        <p:grpSpPr bwMode="auto">
          <a:xfrm>
            <a:off x="5259798" y="1032687"/>
            <a:ext cx="3692843" cy="2700289"/>
            <a:chOff x="-104009" y="22193526"/>
            <a:chExt cx="11692032" cy="8549646"/>
          </a:xfrm>
        </p:grpSpPr>
        <p:pic>
          <p:nvPicPr>
            <p:cNvPr id="42" name="Picture 41" descr="PSF_comparison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178928" y="28405371"/>
              <a:ext cx="2285999" cy="2389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42"/>
            <p:cNvGrpSpPr>
              <a:grpSpLocks/>
            </p:cNvGrpSpPr>
            <p:nvPr/>
          </p:nvGrpSpPr>
          <p:grpSpPr bwMode="auto">
            <a:xfrm>
              <a:off x="1303227" y="28097422"/>
              <a:ext cx="4533898" cy="2067534"/>
              <a:chOff x="12309929" y="22198370"/>
              <a:chExt cx="4533993" cy="2068844"/>
            </a:xfrm>
          </p:grpSpPr>
          <p:pic>
            <p:nvPicPr>
              <p:cNvPr id="51" name="Picture 4" descr="PSF_comparison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09929" y="22198370"/>
                <a:ext cx="4533993" cy="881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TextBox 4"/>
              <p:cNvSpPr txBox="1">
                <a:spLocks noChangeArrowheads="1"/>
              </p:cNvSpPr>
              <p:nvPr/>
            </p:nvSpPr>
            <p:spPr bwMode="auto">
              <a:xfrm>
                <a:off x="12731923" y="22902078"/>
                <a:ext cx="3337572" cy="1365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050" dirty="0" smtClean="0"/>
                  <a:t>Intensity</a:t>
                </a:r>
              </a:p>
              <a:p>
                <a:pPr algn="ctr" eaLnBrk="1" hangingPunct="1"/>
                <a:r>
                  <a:rPr lang="en-US" sz="1050" dirty="0" smtClean="0"/>
                  <a:t>relative </a:t>
                </a:r>
                <a:r>
                  <a:rPr lang="en-US" sz="1050" dirty="0"/>
                  <a:t>to peak</a:t>
                </a:r>
              </a:p>
            </p:txBody>
          </p:sp>
        </p:grpSp>
        <p:grpSp>
          <p:nvGrpSpPr>
            <p:cNvPr id="44" name="Group 1"/>
            <p:cNvGrpSpPr>
              <a:grpSpLocks/>
            </p:cNvGrpSpPr>
            <p:nvPr/>
          </p:nvGrpSpPr>
          <p:grpSpPr bwMode="auto">
            <a:xfrm>
              <a:off x="535692" y="22884350"/>
              <a:ext cx="9285640" cy="5337591"/>
              <a:chOff x="1438804" y="25198570"/>
              <a:chExt cx="9285640" cy="5337591"/>
            </a:xfrm>
          </p:grpSpPr>
          <p:grpSp>
            <p:nvGrpSpPr>
              <p:cNvPr id="47" name="Group 7"/>
              <p:cNvGrpSpPr>
                <a:grpSpLocks/>
              </p:cNvGrpSpPr>
              <p:nvPr/>
            </p:nvGrpSpPr>
            <p:grpSpPr bwMode="auto">
              <a:xfrm>
                <a:off x="1438804" y="25198570"/>
                <a:ext cx="9070976" cy="4378313"/>
                <a:chOff x="8466844" y="23759568"/>
                <a:chExt cx="9070446" cy="4377960"/>
              </a:xfrm>
            </p:grpSpPr>
            <p:pic>
              <p:nvPicPr>
                <p:cNvPr id="49" name="Picture 16" descr="F22_880nm_IMCOM_Dither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66844" y="23759568"/>
                  <a:ext cx="9059156" cy="22330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16" descr="F22_880nm_IMCOM_Dither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8889" y="26020861"/>
                  <a:ext cx="8788401" cy="2116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" name="Right Brace 47"/>
              <p:cNvSpPr/>
              <p:nvPr/>
            </p:nvSpPr>
            <p:spPr>
              <a:xfrm rot="5400000">
                <a:off x="5292198" y="25103915"/>
                <a:ext cx="1692247" cy="9172245"/>
              </a:xfrm>
              <a:prstGeom prst="rightBrace">
                <a:avLst>
                  <a:gd name="adj1" fmla="val 15579"/>
                  <a:gd name="adj2" fmla="val 27101"/>
                </a:avLst>
              </a:prstGeom>
              <a:ln w="25400" cmpd="sng"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 w="28575" cmpd="sng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45" name="TextBox 27"/>
            <p:cNvSpPr txBox="1">
              <a:spLocks noChangeArrowheads="1"/>
            </p:cNvSpPr>
            <p:nvPr/>
          </p:nvSpPr>
          <p:spPr bwMode="auto">
            <a:xfrm>
              <a:off x="8201768" y="28768197"/>
              <a:ext cx="3386255" cy="146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800000"/>
                  </a:solidFill>
                </a:rPr>
                <a:t>IMCOM</a:t>
              </a:r>
            </a:p>
            <a:p>
              <a:pPr eaLnBrk="1" hangingPunct="1"/>
              <a:r>
                <a:rPr lang="en-US" sz="1200" dirty="0">
                  <a:solidFill>
                    <a:srgbClr val="800000"/>
                  </a:solidFill>
                </a:rPr>
                <a:t>reconstruction</a:t>
              </a:r>
            </a:p>
          </p:txBody>
        </p:sp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>
              <a:off x="-104009" y="22193526"/>
              <a:ext cx="11641561" cy="8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800000"/>
                  </a:solidFill>
                </a:rPr>
                <a:t>Dither &amp; reconstruct oversampled images with IMCOM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</p:grpSp>
      <p:sp>
        <p:nvSpPr>
          <p:cNvPr id="53" name="Right Arrow 52"/>
          <p:cNvSpPr/>
          <p:nvPr/>
        </p:nvSpPr>
        <p:spPr>
          <a:xfrm>
            <a:off x="4310698" y="1593362"/>
            <a:ext cx="997847" cy="3628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3194" y="5032231"/>
            <a:ext cx="1353506" cy="24622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indent="-230188">
              <a:spcAft>
                <a:spcPts val="1200"/>
              </a:spcAft>
              <a:buNone/>
            </a:pPr>
            <a:r>
              <a:rPr lang="en-US" sz="1000" i="1" dirty="0">
                <a:latin typeface="Symbol" charset="2"/>
                <a:cs typeface="Symbol" charset="2"/>
              </a:rPr>
              <a:t>x</a:t>
            </a:r>
            <a:r>
              <a:rPr lang="en-US" sz="1000" i="1" baseline="-25000" dirty="0">
                <a:latin typeface="Times"/>
                <a:cs typeface="Times"/>
              </a:rPr>
              <a:t>ii</a:t>
            </a:r>
            <a:r>
              <a:rPr lang="en-US" sz="1000" dirty="0">
                <a:latin typeface="Times"/>
                <a:cs typeface="Times"/>
              </a:rPr>
              <a:t>(</a:t>
            </a:r>
            <a:r>
              <a:rPr lang="en-US" sz="1000" i="1" dirty="0">
                <a:latin typeface="Times"/>
                <a:cs typeface="Times"/>
              </a:rPr>
              <a:t>r</a:t>
            </a:r>
            <a:r>
              <a:rPr lang="en-US" sz="1000" dirty="0">
                <a:latin typeface="Times"/>
                <a:cs typeface="Times"/>
              </a:rPr>
              <a:t>) = mean(</a:t>
            </a:r>
            <a:r>
              <a:rPr lang="en-US" sz="1000" i="1" dirty="0" err="1">
                <a:latin typeface="Times"/>
                <a:cs typeface="Times"/>
              </a:rPr>
              <a:t>e</a:t>
            </a:r>
            <a:r>
              <a:rPr lang="en-US" sz="1000" i="1" baseline="-25000" dirty="0" err="1">
                <a:latin typeface="Times"/>
                <a:cs typeface="Times"/>
              </a:rPr>
              <a:t>i</a:t>
            </a:r>
            <a:r>
              <a:rPr lang="en-US" sz="1000" i="1" baseline="30000" dirty="0" err="1">
                <a:latin typeface="Times"/>
                <a:cs typeface="Times"/>
              </a:rPr>
              <a:t>a</a:t>
            </a:r>
            <a:r>
              <a:rPr lang="en-US" sz="1000" i="1" dirty="0" err="1">
                <a:latin typeface="Times"/>
                <a:cs typeface="Times"/>
              </a:rPr>
              <a:t>e</a:t>
            </a:r>
            <a:r>
              <a:rPr lang="en-US" sz="1000" i="1" baseline="-25000" dirty="0" err="1">
                <a:latin typeface="Times"/>
                <a:cs typeface="Times"/>
              </a:rPr>
              <a:t>i</a:t>
            </a:r>
            <a:r>
              <a:rPr lang="en-US" sz="1000" i="1" baseline="30000" dirty="0" err="1">
                <a:latin typeface="Times"/>
                <a:cs typeface="Times"/>
              </a:rPr>
              <a:t>b</a:t>
            </a:r>
            <a:r>
              <a:rPr lang="en-US" sz="1000" i="1" dirty="0">
                <a:latin typeface="Times"/>
                <a:cs typeface="Times"/>
              </a:rPr>
              <a:t> </a:t>
            </a:r>
            <a:r>
              <a:rPr lang="en-US" sz="1000" dirty="0">
                <a:latin typeface="Times"/>
                <a:cs typeface="Times"/>
              </a:rPr>
              <a:t>; </a:t>
            </a:r>
            <a:r>
              <a:rPr lang="en-US" sz="1000" i="1" dirty="0">
                <a:latin typeface="Times"/>
                <a:cs typeface="Times"/>
              </a:rPr>
              <a:t>r</a:t>
            </a:r>
            <a:r>
              <a:rPr lang="en-US" sz="1000" dirty="0">
                <a:latin typeface="Times"/>
                <a:cs typeface="Time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498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86" y="27078"/>
            <a:ext cx="5337436" cy="766929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JWST Exoplanet Emulation</a:t>
            </a:r>
            <a:endParaRPr lang="en-US" sz="3600" dirty="0"/>
          </a:p>
        </p:txBody>
      </p:sp>
      <p:pic>
        <p:nvPicPr>
          <p:cNvPr id="5" name="Picture 4" descr="Screen Shot 2015-03-04 at 1.20.5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68" y="1088347"/>
            <a:ext cx="4887387" cy="1694707"/>
          </a:xfrm>
          <a:prstGeom prst="rect">
            <a:avLst/>
          </a:prstGeom>
        </p:spPr>
      </p:pic>
      <p:pic>
        <p:nvPicPr>
          <p:cNvPr id="6" name="Picture 5" descr="Screen Shot 2015-03-04 at 1.21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377" y="1088346"/>
            <a:ext cx="3195529" cy="1694707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5471" y="3515246"/>
            <a:ext cx="3923973" cy="3212880"/>
          </a:xfrm>
        </p:spPr>
        <p:txBody>
          <a:bodyPr>
            <a:normAutofit/>
          </a:bodyPr>
          <a:lstStyle/>
          <a:p>
            <a:pPr>
              <a:spcBef>
                <a:spcPts val="1032"/>
              </a:spcBef>
            </a:pPr>
            <a:r>
              <a:rPr lang="en-US" sz="1600" dirty="0" smtClean="0"/>
              <a:t>Used 2 lamps and a custom mask to emulate an exoplanet spectrum embedded in a bright stellar continuum</a:t>
            </a:r>
          </a:p>
          <a:p>
            <a:pPr>
              <a:spcBef>
                <a:spcPts val="1032"/>
              </a:spcBef>
            </a:pPr>
            <a:r>
              <a:rPr lang="en-US" sz="1600" dirty="0" smtClean="0">
                <a:solidFill>
                  <a:srgbClr val="008000"/>
                </a:solidFill>
              </a:rPr>
              <a:t>~50 ppm </a:t>
            </a:r>
            <a:r>
              <a:rPr lang="en-US" sz="1600" dirty="0" smtClean="0">
                <a:solidFill>
                  <a:srgbClr val="000000"/>
                </a:solidFill>
              </a:rPr>
              <a:t>median </a:t>
            </a:r>
            <a:r>
              <a:rPr lang="en-US" sz="1600" dirty="0" smtClean="0"/>
              <a:t>photometric precision achieved with the engineering grade H2RG.  Improvement is expected after modifications to projector and detector readout.  (just good enough to detect exoplanet transits)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2675" y="6604084"/>
            <a:ext cx="20313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 Credits: </a:t>
            </a:r>
            <a:r>
              <a:rPr lang="en-US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Dimitra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Touli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IPAC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4607" y="3139579"/>
            <a:ext cx="4217237" cy="3354615"/>
            <a:chOff x="4574706" y="977656"/>
            <a:chExt cx="4217237" cy="3354615"/>
          </a:xfrm>
        </p:grpSpPr>
        <p:pic>
          <p:nvPicPr>
            <p:cNvPr id="7" name="Picture 6" descr="Screen Shot 2015-03-04 at 1.24.52 P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4706" y="977656"/>
              <a:ext cx="4217237" cy="33546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999816" y="1434383"/>
              <a:ext cx="25720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FF0000"/>
                  </a:solidFill>
                </a:rPr>
                <a:t>Star Lamp : Planet Lamp = 600:1</a:t>
              </a:r>
            </a:p>
            <a:p>
              <a:endParaRPr lang="en-US" sz="1400" dirty="0" smtClean="0">
                <a:solidFill>
                  <a:srgbClr val="FF0000"/>
                </a:solidFill>
              </a:endParaRPr>
            </a:p>
            <a:p>
              <a:r>
                <a:rPr lang="en-US" sz="1400" dirty="0" smtClean="0"/>
                <a:t>After de-correlation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66329" y="273163"/>
            <a:ext cx="363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(D</a:t>
            </a:r>
            <a:r>
              <a:rPr lang="en-US" sz="1600" dirty="0"/>
              <a:t>. </a:t>
            </a:r>
            <a:r>
              <a:rPr lang="en-US" sz="1600" dirty="0" err="1" smtClean="0"/>
              <a:t>Touli</a:t>
            </a:r>
            <a:r>
              <a:rPr lang="en-US" sz="1600" dirty="0" smtClean="0"/>
              <a:t>, C. </a:t>
            </a:r>
            <a:r>
              <a:rPr lang="en-US" sz="1600" dirty="0" err="1" smtClean="0"/>
              <a:t>Beichman</a:t>
            </a:r>
            <a:r>
              <a:rPr lang="en-US" sz="1600" dirty="0" smtClean="0"/>
              <a:t>, G</a:t>
            </a:r>
            <a:r>
              <a:rPr lang="en-US" sz="1600" dirty="0"/>
              <a:t>. </a:t>
            </a:r>
            <a:r>
              <a:rPr lang="en-US" sz="1600" dirty="0" err="1" smtClean="0"/>
              <a:t>Vasisht</a:t>
            </a:r>
            <a:r>
              <a:rPr lang="en-US" sz="1600" dirty="0" smtClean="0"/>
              <a:t>, J. </a:t>
            </a:r>
            <a:r>
              <a:rPr lang="en-US" sz="1600" dirty="0" err="1" smtClean="0"/>
              <a:t>Krist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97170" y="56753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Caltech/IPAC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Euclid photometry emulation to study </a:t>
            </a:r>
            <a:br>
              <a:rPr lang="en-US" sz="3600" dirty="0" smtClean="0"/>
            </a:br>
            <a:r>
              <a:rPr lang="en-US" sz="3600" dirty="0" smtClean="0"/>
              <a:t>“cross-hatch pattern”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77735" y="1655424"/>
            <a:ext cx="3933948" cy="4743137"/>
          </a:xfrm>
        </p:spPr>
        <p:txBody>
          <a:bodyPr>
            <a:normAutofit lnSpcReduction="10000"/>
          </a:bodyPr>
          <a:lstStyle/>
          <a:p>
            <a:pPr>
              <a:spcBef>
                <a:spcPts val="1224"/>
              </a:spcBef>
            </a:pPr>
            <a:r>
              <a:rPr lang="en-US" sz="2000" dirty="0" smtClean="0"/>
              <a:t>Engineering grade H2RG (#18546) was lent to JPL to investigate the cross-hatch pattern seen in flat-field images</a:t>
            </a:r>
            <a:r>
              <a:rPr lang="en-US" sz="2000" dirty="0" smtClean="0"/>
              <a:t>.</a:t>
            </a:r>
          </a:p>
          <a:p>
            <a:pPr>
              <a:spcBef>
                <a:spcPts val="1224"/>
              </a:spcBef>
            </a:pPr>
            <a:r>
              <a:rPr lang="en-US" sz="2000" dirty="0">
                <a:cs typeface="Calibri"/>
              </a:rPr>
              <a:t>Teledyne Hawaii-2RG, engineering grade ; </a:t>
            </a:r>
            <a:r>
              <a:rPr lang="en-US" sz="2000" dirty="0" err="1">
                <a:cs typeface="Calibri"/>
              </a:rPr>
              <a:t>HgCdTe</a:t>
            </a:r>
            <a:r>
              <a:rPr lang="en-US" sz="2000" dirty="0">
                <a:cs typeface="Calibri"/>
              </a:rPr>
              <a:t> detector; 18µm pixels, 2k x 2k format; Cutoff wavelength 2.4 µm </a:t>
            </a:r>
            <a:endParaRPr lang="en-US" sz="2000" dirty="0" smtClean="0"/>
          </a:p>
          <a:p>
            <a:pPr>
              <a:spcBef>
                <a:spcPts val="1224"/>
              </a:spcBef>
            </a:pPr>
            <a:r>
              <a:rPr lang="en-US" sz="2000" dirty="0" smtClean="0"/>
              <a:t>Pattern is visible under an optical microscope.  Related to defects in the </a:t>
            </a:r>
            <a:r>
              <a:rPr lang="en-US" sz="2000" dirty="0" err="1" smtClean="0"/>
              <a:t>HgCdTe</a:t>
            </a:r>
            <a:r>
              <a:rPr lang="en-US" sz="2000" dirty="0" smtClean="0"/>
              <a:t> crystal</a:t>
            </a:r>
            <a:r>
              <a:rPr lang="en-US" sz="2000" dirty="0" smtClean="0"/>
              <a:t>?</a:t>
            </a:r>
          </a:p>
          <a:p>
            <a:pPr>
              <a:spcBef>
                <a:spcPts val="1224"/>
              </a:spcBef>
            </a:pPr>
            <a:r>
              <a:rPr lang="en-US" sz="2000" dirty="0"/>
              <a:t>At PPL, H2RG was cooled to 95K, operated by Leach controller at 166 kHz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 descr="Macintosh HD:Users:cshapiro:Desktop:det:IMG_536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303689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11683" y="6224362"/>
            <a:ext cx="4893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of H2RG #18546 taken with iPhone held up to microscope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869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19756</TotalTime>
  <Words>1978</Words>
  <Application>Microsoft Macintosh PowerPoint</Application>
  <PresentationFormat>On-screen Show (4:3)</PresentationFormat>
  <Paragraphs>214</Paragraphs>
  <Slides>23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Precision Characterization of Hawaii-2RG Near-Infrared Detectors</vt:lpstr>
      <vt:lpstr>PowerPoint Presentation</vt:lpstr>
      <vt:lpstr>Partial list of telescopes measuring weak gravitational lensing</vt:lpstr>
      <vt:lpstr>PowerPoint Presentation</vt:lpstr>
      <vt:lpstr>Precision Projector Laboratory Detector Characterization &amp; Astronomical Emulation</vt:lpstr>
      <vt:lpstr>Precision Projector Laboratory testbed</vt:lpstr>
      <vt:lpstr>Weak Gravitational Lensing Emulation for WFIRST</vt:lpstr>
      <vt:lpstr>JWST Exoplanet Emulation</vt:lpstr>
      <vt:lpstr>Euclid photometry emulation to study  “cross-hatch pattern”</vt:lpstr>
      <vt:lpstr>Euclid photometry emulation to study  “cross-hatch pattern”</vt:lpstr>
      <vt:lpstr>Flat Field Power Spectrum</vt:lpstr>
      <vt:lpstr>Spot grid scanning</vt:lpstr>
      <vt:lpstr>Measuring the effect of small image translations on photometry</vt:lpstr>
      <vt:lpstr>PowerPoint Presentation</vt:lpstr>
      <vt:lpstr>PowerPoint Presentation</vt:lpstr>
      <vt:lpstr>PowerPoint Presentation</vt:lpstr>
      <vt:lpstr>Interpretation</vt:lpstr>
      <vt:lpstr>“Burn in” Photometric variation with exposure</vt:lpstr>
      <vt:lpstr>Brighter-fatter in HxRGs?</vt:lpstr>
      <vt:lpstr>“Direct“ measurement of brighter-fatter effect with non-destructive reads  A. Plazas-Malagon, inspired by J. Anderson (STScI)</vt:lpstr>
      <vt:lpstr>Flux changes up the ramp (H2RG)</vt:lpstr>
      <vt:lpstr>Flux changes up the ramp (WFC3)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Euclid NIR detector characterization at  JPL Precision Projector Laboratory </dc:title>
  <dc:creator>Chaz Shapiro</dc:creator>
  <cp:lastModifiedBy>Chaz Shapiro</cp:lastModifiedBy>
  <cp:revision>371</cp:revision>
  <cp:lastPrinted>2017-09-18T20:13:28Z</cp:lastPrinted>
  <dcterms:created xsi:type="dcterms:W3CDTF">2017-02-26T00:18:35Z</dcterms:created>
  <dcterms:modified xsi:type="dcterms:W3CDTF">2017-09-28T18:44:31Z</dcterms:modified>
</cp:coreProperties>
</file>