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3"/>
  </p:notesMasterIdLst>
  <p:handoutMasterIdLst>
    <p:handoutMasterId r:id="rId44"/>
  </p:handoutMasterIdLst>
  <p:sldIdLst>
    <p:sldId id="296" r:id="rId3"/>
    <p:sldId id="340" r:id="rId4"/>
    <p:sldId id="341" r:id="rId5"/>
    <p:sldId id="342" r:id="rId6"/>
    <p:sldId id="332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33" r:id="rId16"/>
    <p:sldId id="315" r:id="rId17"/>
    <p:sldId id="316" r:id="rId18"/>
    <p:sldId id="317" r:id="rId19"/>
    <p:sldId id="334" r:id="rId20"/>
    <p:sldId id="345" r:id="rId21"/>
    <p:sldId id="321" r:id="rId22"/>
    <p:sldId id="320" r:id="rId23"/>
    <p:sldId id="322" r:id="rId24"/>
    <p:sldId id="323" r:id="rId25"/>
    <p:sldId id="324" r:id="rId26"/>
    <p:sldId id="336" r:id="rId27"/>
    <p:sldId id="327" r:id="rId28"/>
    <p:sldId id="328" r:id="rId29"/>
    <p:sldId id="329" r:id="rId30"/>
    <p:sldId id="338" r:id="rId31"/>
    <p:sldId id="302" r:id="rId32"/>
    <p:sldId id="344" r:id="rId33"/>
    <p:sldId id="339" r:id="rId34"/>
    <p:sldId id="291" r:id="rId35"/>
    <p:sldId id="278" r:id="rId36"/>
    <p:sldId id="283" r:id="rId37"/>
    <p:sldId id="303" r:id="rId38"/>
    <p:sldId id="304" r:id="rId39"/>
    <p:sldId id="335" r:id="rId40"/>
    <p:sldId id="318" r:id="rId41"/>
    <p:sldId id="343" r:id="rId4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CC"/>
    <a:srgbClr val="77933C"/>
    <a:srgbClr val="B88C00"/>
    <a:srgbClr val="9E7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91" d="100"/>
          <a:sy n="91" d="100"/>
        </p:scale>
        <p:origin x="58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75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A3305-31F5-4F1D-9F5D-EB2DC421FDAC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6E7D4-152F-475A-8834-BDFB10749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44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C2210-948C-4591-A3DB-494C2BF9728B}" type="datetimeFigureOut">
              <a:rPr lang="en-US" smtClean="0"/>
              <a:pPr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1154A-A391-4634-9009-AA2BB94EF7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55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8E19C6-C98B-4439-A032-8DC789756993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98" y="5003822"/>
            <a:ext cx="2895600" cy="171450"/>
          </a:xfrm>
        </p:spPr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68580"/>
            <a:ext cx="6519672" cy="40462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67128" y="68580"/>
            <a:ext cx="6519672" cy="40462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7150"/>
            <a:ext cx="6188075" cy="4179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7150"/>
            <a:ext cx="6188075" cy="4179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438400" y="57150"/>
            <a:ext cx="6188075" cy="4179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3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3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O'Connor SDW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0"/>
            <a:ext cx="8229600" cy="422672"/>
          </a:xfrm>
        </p:spPr>
        <p:txBody>
          <a:bodyPr>
            <a:normAutofit/>
          </a:bodyPr>
          <a:lstStyle>
            <a:lvl1pPr algn="l">
              <a:defRPr sz="2100" b="1">
                <a:latin typeface="Comic Sans MS" panose="030F0702030302020204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O'Connor SDW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4972050"/>
            <a:ext cx="2895600" cy="171450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dirty="0" smtClean="0"/>
              <a:t>P. O'Connor SDW 20170928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972050"/>
            <a:ext cx="2133600" cy="171450"/>
          </a:xfrm>
        </p:spPr>
        <p:txBody>
          <a:bodyPr/>
          <a:lstStyle>
            <a:lvl1pPr>
              <a:defRPr sz="800"/>
            </a:lvl1pPr>
          </a:lstStyle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2512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1"/>
            <a:ext cx="8229600" cy="413742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972050"/>
            <a:ext cx="28956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P. O'Connor SDW2017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72050"/>
            <a:ext cx="21336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2438400" y="57150"/>
            <a:ext cx="6188075" cy="41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8" name="Picture 10" descr="LogoW-ShadowTransBack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0"/>
            <a:ext cx="19843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" y="4891088"/>
            <a:ext cx="822960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SDW2017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•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Baltimore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• 20170928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8389" y="4891087"/>
            <a:ext cx="3513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37F517C-A618-4C89-85ED-1004DCE408D1}" type="slidenum">
              <a:rPr lang="en-US" sz="1100">
                <a:solidFill>
                  <a:prstClr val="black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0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37609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microsoft.com/office/2007/relationships/hdphoto" Target="../media/hdphoto1.wdp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2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17" Type="http://schemas.openxmlformats.org/officeDocument/2006/relationships/image" Target="../media/image24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iedigitallibrary.org/profile/Peter.Doherty-17924" TargetMode="External"/><Relationship Id="rId3" Type="http://schemas.openxmlformats.org/officeDocument/2006/relationships/hyperlink" Target="https://www.spiedigitallibrary.org/profile/Ivan.Kotov-94591" TargetMode="External"/><Relationship Id="rId7" Type="http://schemas.openxmlformats.org/officeDocument/2006/relationships/hyperlink" Target="https://www.spiedigitallibrary.org/profile/Claire.Juramy-93683" TargetMode="External"/><Relationship Id="rId2" Type="http://schemas.openxmlformats.org/officeDocument/2006/relationships/hyperlink" Target="https://www.spiedigitallibrary.org/profile/Paul.OConnor-32737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piedigitallibrary.org/profile/Vanessa.Tocut-93561" TargetMode="External"/><Relationship Id="rId5" Type="http://schemas.openxmlformats.org/officeDocument/2006/relationships/hyperlink" Target="https://www.spiedigitallibrary.org/profile/Pierre.Antilogus-93716" TargetMode="External"/><Relationship Id="rId4" Type="http://schemas.openxmlformats.org/officeDocument/2006/relationships/hyperlink" Target="https://www.spiedigitallibrary.org/profile/Peter.Takacs-5264" TargetMode="External"/><Relationship Id="rId9" Type="http://schemas.openxmlformats.org/officeDocument/2006/relationships/hyperlink" Target="http://dx.doi.org/10.1117/12.926645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PG2mdU_i8k" TargetMode="Externa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emf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184150" y="996554"/>
            <a:ext cx="8772525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76092"/>
                </a:solidFill>
                <a:latin typeface="Calibri" pitchFamily="34" charset="0"/>
              </a:rPr>
              <a:t>Electro-optic qualification of LSST production rafts </a:t>
            </a: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r>
              <a:rPr lang="en-US" sz="2000" i="1" dirty="0" smtClean="0"/>
              <a:t> </a:t>
            </a:r>
            <a:r>
              <a:rPr lang="en-US" sz="2100" b="1" dirty="0" smtClean="0">
                <a:solidFill>
                  <a:srgbClr val="376092"/>
                </a:solidFill>
              </a:rPr>
              <a:t>P. O’Connor</a:t>
            </a:r>
            <a:r>
              <a:rPr lang="en-US" sz="2100" b="1" baseline="30000" dirty="0" smtClean="0">
                <a:solidFill>
                  <a:srgbClr val="376092"/>
                </a:solidFill>
              </a:rPr>
              <a:t>1</a:t>
            </a:r>
            <a:r>
              <a:rPr lang="en-US" sz="2100" b="1" dirty="0" smtClean="0">
                <a:solidFill>
                  <a:srgbClr val="376092"/>
                </a:solidFill>
              </a:rPr>
              <a:t>*, Andrei Nomerotski</a:t>
            </a:r>
            <a:r>
              <a:rPr lang="en-US" sz="2100" b="1" baseline="30000" dirty="0" smtClean="0">
                <a:solidFill>
                  <a:srgbClr val="376092"/>
                </a:solidFill>
              </a:rPr>
              <a:t>1</a:t>
            </a:r>
            <a:r>
              <a:rPr lang="en-US" sz="2100" b="1" dirty="0" smtClean="0">
                <a:solidFill>
                  <a:srgbClr val="376092"/>
                </a:solidFill>
              </a:rPr>
              <a:t>, Homer Neal</a:t>
            </a:r>
            <a:r>
              <a:rPr lang="en-US" sz="2100" b="1" baseline="30000" dirty="0" smtClean="0">
                <a:solidFill>
                  <a:srgbClr val="376092"/>
                </a:solidFill>
              </a:rPr>
              <a:t>2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1800" i="1" baseline="30000" dirty="0" smtClean="0"/>
              <a:t>1</a:t>
            </a:r>
            <a:r>
              <a:rPr lang="en-US" sz="1800" i="1" dirty="0" smtClean="0"/>
              <a:t>Brookhaven National Laboratory, Upton, NY</a:t>
            </a:r>
            <a:br>
              <a:rPr lang="en-US" sz="1800" i="1" dirty="0" smtClean="0"/>
            </a:br>
            <a:r>
              <a:rPr lang="en-US" sz="1800" i="1" baseline="30000" dirty="0" smtClean="0"/>
              <a:t>2</a:t>
            </a:r>
            <a:r>
              <a:rPr lang="en-US" sz="1800" i="1" dirty="0" smtClean="0"/>
              <a:t>SLAC National Laboratory, Menlo Park, CA</a:t>
            </a:r>
            <a:br>
              <a:rPr lang="en-US" sz="1800" i="1" dirty="0" smtClean="0"/>
            </a:br>
            <a:r>
              <a:rPr lang="en-US" sz="1600" i="1" dirty="0" smtClean="0"/>
              <a:t>*</a:t>
            </a:r>
            <a:r>
              <a:rPr lang="en-US" sz="2000" i="1" dirty="0" smtClean="0"/>
              <a:t> </a:t>
            </a:r>
            <a:r>
              <a:rPr lang="en-US" sz="1600" i="1" dirty="0" smtClean="0"/>
              <a:t>Subsystem scientist, LSST science rafts </a:t>
            </a: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>Scientific Detector Workshop </a:t>
            </a:r>
            <a:r>
              <a:rPr lang="en-US" b="1" dirty="0" smtClean="0">
                <a:solidFill>
                  <a:srgbClr val="376092"/>
                </a:solidFill>
                <a:latin typeface="Calibri" pitchFamily="34" charset="0"/>
              </a:rPr>
              <a:t>2017</a:t>
            </a: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endParaRPr lang="en-US" sz="1400" b="1" dirty="0">
              <a:solidFill>
                <a:srgbClr val="37609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c\Google Drive\Presentations 2016\SPIE\Overleaf\Figures\REB_layou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5952" y="3302247"/>
            <a:ext cx="3897784" cy="15371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C:\Users\poc\Google Drive\Presentations 2016\SPIE\Overleaf\Figures\RTM_elx_blockDiagram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4792" y="452719"/>
            <a:ext cx="3928943" cy="268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5750" y="571501"/>
            <a:ext cx="440363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u="sng" dirty="0"/>
              <a:t>Functions: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Video CDS processing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18-bit digitization and serialization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HV clock and bias generation 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CCD temperature monitoring and control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Onboard diagnostic features including waveform recorder</a:t>
            </a:r>
          </a:p>
          <a:p>
            <a:pPr>
              <a:buFont typeface="Arial" pitchFamily="34" charset="0"/>
              <a:buChar char="•"/>
            </a:pPr>
            <a:endParaRPr lang="en-US" sz="1300" dirty="0"/>
          </a:p>
          <a:p>
            <a:r>
              <a:rPr lang="en-US" sz="1300" b="1" u="sng" dirty="0"/>
              <a:t>Implementation</a:t>
            </a:r>
            <a:r>
              <a:rPr lang="en-US" sz="1300" b="1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Three 4” x 16”, 14-layer boards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Video processing in CMOS ASIC (x18)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Xilinx XC7K160T FPGA  (x3)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AD7982 18-bit 1MSa/s SAR ADC (x144)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+40/±15/+8/+7/+5V supplies, onboard regulators</a:t>
            </a:r>
          </a:p>
          <a:p>
            <a:pPr>
              <a:buFont typeface="Arial" pitchFamily="34" charset="0"/>
              <a:buChar char="•"/>
            </a:pPr>
            <a:endParaRPr lang="en-US" sz="13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85749" y="571501"/>
            <a:ext cx="6627857" cy="4397618"/>
            <a:chOff x="380999" y="762000"/>
            <a:chExt cx="8837142" cy="5863491"/>
          </a:xfrm>
        </p:grpSpPr>
        <p:pic>
          <p:nvPicPr>
            <p:cNvPr id="10" name="Picture 9" descr="C:\Users\rv\000work\schemas\aspic3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4633383"/>
              <a:ext cx="5327823" cy="19921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1" name="Oval 10"/>
            <p:cNvSpPr/>
            <p:nvPr/>
          </p:nvSpPr>
          <p:spPr>
            <a:xfrm>
              <a:off x="8007178" y="762000"/>
              <a:ext cx="1210963" cy="78259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3" name="Straight Arrow Connector 12"/>
            <p:cNvCxnSpPr>
              <a:stCxn id="11" idx="3"/>
            </p:cNvCxnSpPr>
            <p:nvPr/>
          </p:nvCxnSpPr>
          <p:spPr>
            <a:xfrm flipH="1">
              <a:off x="5708822" y="1429987"/>
              <a:ext cx="2475697" cy="320339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Raft electronics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6838" y="209550"/>
            <a:ext cx="6400800" cy="480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lowchart: Predefined Process 5"/>
          <p:cNvSpPr/>
          <p:nvPr/>
        </p:nvSpPr>
        <p:spPr>
          <a:xfrm>
            <a:off x="342719" y="2380232"/>
            <a:ext cx="710881" cy="418809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</a:rPr>
              <a:t>functional test</a:t>
            </a:r>
          </a:p>
        </p:txBody>
      </p:sp>
      <p:sp>
        <p:nvSpPr>
          <p:cNvPr id="7" name="Flowchart: Magnetic Disk 6"/>
          <p:cNvSpPr/>
          <p:nvPr/>
        </p:nvSpPr>
        <p:spPr>
          <a:xfrm>
            <a:off x="1452565" y="2603597"/>
            <a:ext cx="369948" cy="390888"/>
          </a:xfrm>
          <a:prstGeom prst="flowChartMagneticDisk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Data base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37035" y="1374186"/>
            <a:ext cx="536892" cy="597628"/>
            <a:chOff x="255645" y="1958565"/>
            <a:chExt cx="536892" cy="597628"/>
          </a:xfrm>
        </p:grpSpPr>
        <p:sp>
          <p:nvSpPr>
            <p:cNvPr id="5" name="Rounded Rectangle 4"/>
            <p:cNvSpPr/>
            <p:nvPr/>
          </p:nvSpPr>
          <p:spPr>
            <a:xfrm>
              <a:off x="255645" y="2079150"/>
              <a:ext cx="536892" cy="362968"/>
            </a:xfrm>
            <a:prstGeom prst="round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/>
                <a:t>ASIC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2007" y="1961322"/>
              <a:ext cx="58310" cy="1113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0567" y="1961322"/>
              <a:ext cx="58310" cy="1113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5781" y="1961322"/>
              <a:ext cx="58310" cy="1113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0995" y="1958565"/>
              <a:ext cx="58310" cy="1113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52007" y="2444875"/>
              <a:ext cx="58310" cy="1113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60567" y="2444875"/>
              <a:ext cx="58310" cy="1113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5781" y="2444875"/>
              <a:ext cx="58310" cy="1113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70995" y="2442118"/>
              <a:ext cx="58310" cy="1113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8" name="Rectangle 17"/>
          <p:cNvSpPr/>
          <p:nvPr/>
        </p:nvSpPr>
        <p:spPr>
          <a:xfrm rot="16200000">
            <a:off x="345058" y="3488565"/>
            <a:ext cx="790064" cy="259613"/>
          </a:xfrm>
          <a:prstGeom prst="rect">
            <a:avLst/>
          </a:prstGeom>
          <a:solidFill>
            <a:srgbClr val="B88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REB</a:t>
            </a:r>
          </a:p>
        </p:txBody>
      </p:sp>
      <p:sp>
        <p:nvSpPr>
          <p:cNvPr id="24" name="Flowchart: Predefined Process 23"/>
          <p:cNvSpPr/>
          <p:nvPr/>
        </p:nvSpPr>
        <p:spPr>
          <a:xfrm>
            <a:off x="1707105" y="3199562"/>
            <a:ext cx="710881" cy="418809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</a:rPr>
              <a:t>functional test</a:t>
            </a:r>
          </a:p>
        </p:txBody>
      </p:sp>
      <p:sp>
        <p:nvSpPr>
          <p:cNvPr id="27" name="Flowchart: Magnetic Disk 26"/>
          <p:cNvSpPr/>
          <p:nvPr/>
        </p:nvSpPr>
        <p:spPr>
          <a:xfrm>
            <a:off x="2014702" y="3898090"/>
            <a:ext cx="369948" cy="390888"/>
          </a:xfrm>
          <a:prstGeom prst="flowChartMagneticDisk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Data base</a:t>
            </a:r>
          </a:p>
        </p:txBody>
      </p:sp>
      <p:cxnSp>
        <p:nvCxnSpPr>
          <p:cNvPr id="28" name="Curved Connector 27"/>
          <p:cNvCxnSpPr>
            <a:stCxn id="6" idx="2"/>
            <a:endCxn id="18" idx="0"/>
          </p:cNvCxnSpPr>
          <p:nvPr/>
        </p:nvCxnSpPr>
        <p:spPr>
          <a:xfrm rot="5400000">
            <a:off x="244556" y="3164768"/>
            <a:ext cx="819330" cy="87876"/>
          </a:xfrm>
          <a:prstGeom prst="curvedConnector4">
            <a:avLst>
              <a:gd name="adj1" fmla="val 42078"/>
              <a:gd name="adj2" fmla="val 36013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3"/>
            <a:endCxn id="7" idx="2"/>
          </p:cNvCxnSpPr>
          <p:nvPr/>
        </p:nvCxnSpPr>
        <p:spPr>
          <a:xfrm>
            <a:off x="1053600" y="2589638"/>
            <a:ext cx="398966" cy="20940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18" idx="1"/>
            <a:endCxn id="37" idx="1"/>
          </p:cNvCxnSpPr>
          <p:nvPr/>
        </p:nvCxnSpPr>
        <p:spPr>
          <a:xfrm rot="16200000" flipH="1">
            <a:off x="515382" y="4238112"/>
            <a:ext cx="546763" cy="9734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Predefined Process 36"/>
          <p:cNvSpPr/>
          <p:nvPr/>
        </p:nvSpPr>
        <p:spPr>
          <a:xfrm>
            <a:off x="837435" y="4350761"/>
            <a:ext cx="710881" cy="418809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</a:rPr>
              <a:t>Burn-in,</a:t>
            </a:r>
          </a:p>
          <a:p>
            <a:pPr algn="ctr"/>
            <a:r>
              <a:rPr lang="en-US" sz="600" b="1" dirty="0">
                <a:solidFill>
                  <a:schemeClr val="tx1"/>
                </a:solidFill>
              </a:rPr>
              <a:t>Thermal cycle</a:t>
            </a:r>
          </a:p>
        </p:txBody>
      </p:sp>
      <p:cxnSp>
        <p:nvCxnSpPr>
          <p:cNvPr id="41" name="Curved Connector 40"/>
          <p:cNvCxnSpPr>
            <a:stCxn id="37" idx="3"/>
            <a:endCxn id="24" idx="1"/>
          </p:cNvCxnSpPr>
          <p:nvPr/>
        </p:nvCxnSpPr>
        <p:spPr>
          <a:xfrm flipV="1">
            <a:off x="1548316" y="3408968"/>
            <a:ext cx="158789" cy="115119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24" idx="3"/>
            <a:endCxn id="27" idx="2"/>
          </p:cNvCxnSpPr>
          <p:nvPr/>
        </p:nvCxnSpPr>
        <p:spPr>
          <a:xfrm flipH="1">
            <a:off x="2014703" y="3408968"/>
            <a:ext cx="403283" cy="684567"/>
          </a:xfrm>
          <a:prstGeom prst="curvedConnector5">
            <a:avLst>
              <a:gd name="adj1" fmla="val -56685"/>
              <a:gd name="adj2" fmla="val 51020"/>
              <a:gd name="adj3" fmla="val 15668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5" idx="2"/>
            <a:endCxn id="6" idx="0"/>
          </p:cNvCxnSpPr>
          <p:nvPr/>
        </p:nvCxnSpPr>
        <p:spPr>
          <a:xfrm rot="5400000">
            <a:off x="633035" y="2036940"/>
            <a:ext cx="408419" cy="27816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22"/>
          <p:cNvSpPr/>
          <p:nvPr/>
        </p:nvSpPr>
        <p:spPr>
          <a:xfrm>
            <a:off x="2221397" y="1266922"/>
            <a:ext cx="330378" cy="26043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4" name="Right Arrow 33"/>
          <p:cNvSpPr/>
          <p:nvPr/>
        </p:nvSpPr>
        <p:spPr>
          <a:xfrm>
            <a:off x="2226466" y="2165714"/>
            <a:ext cx="330378" cy="26043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5" name="Right Arrow 34"/>
          <p:cNvSpPr/>
          <p:nvPr/>
        </p:nvSpPr>
        <p:spPr>
          <a:xfrm>
            <a:off x="279904" y="1498482"/>
            <a:ext cx="330378" cy="26043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8" name="Right Arrow 37"/>
          <p:cNvSpPr/>
          <p:nvPr/>
        </p:nvSpPr>
        <p:spPr>
          <a:xfrm>
            <a:off x="151041" y="3671491"/>
            <a:ext cx="330378" cy="26043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9" name="Right Arrow 38"/>
          <p:cNvSpPr/>
          <p:nvPr/>
        </p:nvSpPr>
        <p:spPr>
          <a:xfrm>
            <a:off x="2140346" y="4321771"/>
            <a:ext cx="330378" cy="26043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5966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00" y="914401"/>
            <a:ext cx="3280064" cy="32516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26993" y="914401"/>
            <a:ext cx="5181338" cy="32516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Raft tower assembly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8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6919" b="6919"/>
          <a:stretch/>
        </p:blipFill>
        <p:spPr>
          <a:xfrm flipH="1">
            <a:off x="4367584" y="1285734"/>
            <a:ext cx="4529291" cy="25477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936" y="1285734"/>
            <a:ext cx="3929702" cy="25477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Raft tower assembly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6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5" y="1152605"/>
            <a:ext cx="4736345" cy="35522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17" y="780803"/>
            <a:ext cx="3088476" cy="4114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Completed Raft Tower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0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lh3.googleusercontent.com/HdBNzH0adjg00mCD1h-ugIJ5owMxYfLGyrZLkpRYrcql9UqVIgFIOCc4IMYMcg0JyKi5DsEofFL9_yDgR3E-yJr62o5BP8UWqBIkuxNQXhT8Pn36VY-WEMSH9n_keeRXhzyW7Y_NAdzsuKLnT62NHBFNQ0oAUcAGI9A0JpmRGDjPKuYC0CeFqxe40QUmdY3TDslLCISLmMI17vAojbdZtu1yeo1U8HDTKXzjyUIQ906O4YexHOHr0ajk_tvdEcjIxbZaUw6llirIcMBGE9rEVY8F9mrUfNTEy7czn3QdMKOK9bki1l2zKc59yvAxtiBW-BYq6d81SSYp7X1u0FneQwUZc-9OqKSUHTaU1Xg17EcpWT00VQU9KLJY9shvpdZwoLV-Nk6tV5FimSDzzLJXC1dlRplu8nPY4aUUeLF9rRNSSFEcRxl8ZLHvxzXO6l6sQuL3G9gMESRyTmWT60S_LiTPkhuK8NIAP6tdS957qdBbTEQ6-ix-9B0y7ZzkfAmKcznlYIeenobNHGVc9qq9U_RMMAC5l7Qg1rcmK1Y1f18DaeWbu-dub4MjHWNIdTLNpy007HegnwKXCW9AWAHLJtr7kRaU-KKEjqWtymH8IyqAQWKf7w3k=w641-h854-n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r="10053"/>
          <a:stretch/>
        </p:blipFill>
        <p:spPr bwMode="auto">
          <a:xfrm>
            <a:off x="227531" y="809202"/>
            <a:ext cx="2230709" cy="392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7095"/>
          <a:stretch/>
        </p:blipFill>
        <p:spPr>
          <a:xfrm>
            <a:off x="4255289" y="1082315"/>
            <a:ext cx="2091261" cy="181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62" y="3262244"/>
            <a:ext cx="2310014" cy="1732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76" y="3262244"/>
            <a:ext cx="2335358" cy="17515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517" y="809202"/>
            <a:ext cx="1250354" cy="10265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517" y="1935268"/>
            <a:ext cx="1170755" cy="863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930" y="2851967"/>
            <a:ext cx="1107341" cy="21617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8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68" y="1074416"/>
            <a:ext cx="1819559" cy="1819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connectivity test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02199" y="774538"/>
            <a:ext cx="1035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sec image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11567" y="809268"/>
            <a:ext cx="1035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sec image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1502" y="3195311"/>
            <a:ext cx="1328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SF bias currents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21516" y="3234218"/>
            <a:ext cx="1525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counts vs.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8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86" y="2706081"/>
            <a:ext cx="2631200" cy="2057162"/>
          </a:xfrm>
          <a:prstGeom prst="rect">
            <a:avLst/>
          </a:prstGeom>
        </p:spPr>
      </p:pic>
      <p:pic>
        <p:nvPicPr>
          <p:cNvPr id="3" name="Picture 3" descr="C:\Users\Justine\Documents\Design\BNL\Cryostat_RaftCam\Images\Graphics\RCam_CryotigerMode_MultiLayer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4" y="693064"/>
            <a:ext cx="2436863" cy="188595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" name="Picture 3" descr="C:\Users\Justine\Documents\Design\BNL\Cryostat_RaftCam\Images\Graphics\RCam_CryotigerMode_Front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4" y="2706080"/>
            <a:ext cx="2436863" cy="204256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485" y="606067"/>
            <a:ext cx="2631200" cy="199348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Tower test cryostat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44637" y="606068"/>
            <a:ext cx="2837657" cy="317019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8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Cryocooler</a:t>
            </a:r>
            <a:r>
              <a:rPr lang="en-US" dirty="0" smtClean="0"/>
              <a:t> refrigeration capacities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b="8883"/>
          <a:stretch/>
        </p:blipFill>
        <p:spPr>
          <a:xfrm>
            <a:off x="4743451" y="1484992"/>
            <a:ext cx="3816542" cy="2477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t="9135" b="20985"/>
          <a:stretch/>
        </p:blipFill>
        <p:spPr>
          <a:xfrm>
            <a:off x="514351" y="1517864"/>
            <a:ext cx="3826387" cy="2389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951" y="1085850"/>
            <a:ext cx="2994153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800" dirty="0"/>
              <a:t>Single PT-30 </a:t>
            </a:r>
            <a:r>
              <a:rPr lang="en-US" sz="1800" dirty="0" err="1"/>
              <a:t>cryo</a:t>
            </a:r>
            <a:r>
              <a:rPr lang="en-US" sz="1800" dirty="0"/>
              <a:t> head for RSA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6351" y="1085850"/>
            <a:ext cx="353917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800" dirty="0"/>
              <a:t>Dual NF-55 cold head for electronics</a:t>
            </a:r>
          </a:p>
        </p:txBody>
      </p:sp>
      <p:sp>
        <p:nvSpPr>
          <p:cNvPr id="9" name="Flowchart: Summing Junction 8"/>
          <p:cNvSpPr/>
          <p:nvPr/>
        </p:nvSpPr>
        <p:spPr>
          <a:xfrm>
            <a:off x="2009978" y="2056491"/>
            <a:ext cx="137160" cy="137160"/>
          </a:xfrm>
          <a:prstGeom prst="flowChartSummingJunctio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67128" y="2203624"/>
            <a:ext cx="0" cy="137171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2"/>
          </p:cNvCxnSpPr>
          <p:nvPr/>
        </p:nvCxnSpPr>
        <p:spPr>
          <a:xfrm flipH="1">
            <a:off x="866978" y="2125071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92942" y="1463314"/>
            <a:ext cx="255519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900" dirty="0"/>
              <a:t>2X</a:t>
            </a:r>
          </a:p>
        </p:txBody>
      </p:sp>
      <p:sp>
        <p:nvSpPr>
          <p:cNvPr id="29" name="Flowchart: Summing Junction 28"/>
          <p:cNvSpPr/>
          <p:nvPr/>
        </p:nvSpPr>
        <p:spPr>
          <a:xfrm>
            <a:off x="6949440" y="1999341"/>
            <a:ext cx="137160" cy="137160"/>
          </a:xfrm>
          <a:prstGeom prst="flowChartSummingJunctio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010400" y="2067921"/>
            <a:ext cx="19050" cy="15316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9" idx="2"/>
          </p:cNvCxnSpPr>
          <p:nvPr/>
        </p:nvCxnSpPr>
        <p:spPr>
          <a:xfrm flipH="1">
            <a:off x="5143500" y="2067921"/>
            <a:ext cx="180594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Up-Down Arrow 31"/>
          <p:cNvSpPr/>
          <p:nvPr/>
        </p:nvSpPr>
        <p:spPr>
          <a:xfrm>
            <a:off x="857250" y="2807803"/>
            <a:ext cx="171450" cy="220239"/>
          </a:xfrm>
          <a:prstGeom prst="upDownArrow">
            <a:avLst>
              <a:gd name="adj1" fmla="val 25543"/>
              <a:gd name="adj2" fmla="val 4674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70776" y="1827891"/>
            <a:ext cx="0" cy="240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479572" y="1827891"/>
            <a:ext cx="0" cy="240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070777" y="1942191"/>
            <a:ext cx="386674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114551" y="1656442"/>
            <a:ext cx="3100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57250" y="2568609"/>
            <a:ext cx="74295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expected Q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7029450" y="3359511"/>
            <a:ext cx="0" cy="240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15250" y="3359511"/>
            <a:ext cx="0" cy="240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029450" y="3473811"/>
            <a:ext cx="685800" cy="1143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121483" y="3188062"/>
            <a:ext cx="3100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T</a:t>
            </a:r>
          </a:p>
        </p:txBody>
      </p:sp>
      <p:sp>
        <p:nvSpPr>
          <p:cNvPr id="53" name="Up-Down Arrow 52"/>
          <p:cNvSpPr/>
          <p:nvPr/>
        </p:nvSpPr>
        <p:spPr>
          <a:xfrm>
            <a:off x="5257800" y="2568607"/>
            <a:ext cx="171450" cy="790904"/>
          </a:xfrm>
          <a:prstGeom prst="upDownArrow">
            <a:avLst>
              <a:gd name="adj1" fmla="val 25543"/>
              <a:gd name="adj2" fmla="val 4674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54" name="TextBox 53"/>
          <p:cNvSpPr txBox="1"/>
          <p:nvPr/>
        </p:nvSpPr>
        <p:spPr>
          <a:xfrm>
            <a:off x="5360549" y="2384910"/>
            <a:ext cx="74295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</a:rPr>
              <a:t>expected Q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5338" y="2027142"/>
            <a:ext cx="60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PT-30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39138" y="2299855"/>
            <a:ext cx="166217" cy="1697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3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780" y="5143500"/>
            <a:ext cx="1585913" cy="375104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Friday, Jan 27 2017</a:t>
            </a:r>
          </a:p>
          <a:p>
            <a:pPr algn="r"/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ETU#1 in TS-8 at BNL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" t="3206" r="25119" b="1437"/>
          <a:stretch/>
        </p:blipFill>
        <p:spPr>
          <a:xfrm rot="-120000">
            <a:off x="1970365" y="783054"/>
            <a:ext cx="4367237" cy="415609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1" r="3679" b="3231"/>
          <a:stretch/>
        </p:blipFill>
        <p:spPr bwMode="auto">
          <a:xfrm>
            <a:off x="2966037" y="1702419"/>
            <a:ext cx="2712464" cy="279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Tower in cryostat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RTM production status Sept. 2017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30346" y="1332873"/>
            <a:ext cx="594360" cy="1143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ETU1</a:t>
            </a:r>
            <a:endParaRPr lang="en-US" sz="1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877934" y="1332873"/>
            <a:ext cx="594360" cy="1143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ETU2</a:t>
            </a:r>
            <a:endParaRPr lang="en-US" sz="1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846618" y="2742863"/>
            <a:ext cx="594360" cy="1143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RTM8</a:t>
            </a:r>
            <a:endParaRPr lang="en-US" sz="1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16487" y="2742863"/>
            <a:ext cx="594360" cy="1143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RTM1</a:t>
            </a:r>
            <a:endParaRPr lang="en-US" sz="1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877934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RTM2</a:t>
            </a:r>
            <a:endParaRPr lang="en-US" sz="1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539381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RTM3</a:t>
            </a:r>
            <a:endParaRPr lang="en-US" sz="1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200828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RTM4</a:t>
            </a:r>
            <a:endParaRPr lang="en-US" sz="1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862275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RTM5</a:t>
            </a:r>
            <a:endParaRPr lang="en-US" sz="1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523722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RTM6</a:t>
            </a:r>
            <a:endParaRPr lang="en-US" sz="12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185169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RTM7</a:t>
            </a:r>
            <a:endParaRPr lang="en-US" sz="1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53562" y="1165491"/>
            <a:ext cx="3335259" cy="2896763"/>
          </a:xfrm>
          <a:prstGeom prst="roundRect">
            <a:avLst>
              <a:gd name="adj" fmla="val 6454"/>
            </a:avLst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7733" y="4187900"/>
            <a:ext cx="328067" cy="1465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7733" y="4458960"/>
            <a:ext cx="328067" cy="146583"/>
          </a:xfrm>
          <a:prstGeom prst="rect">
            <a:avLst/>
          </a:prstGeom>
          <a:solidFill>
            <a:srgbClr val="77933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550448" y="2742863"/>
            <a:ext cx="594360" cy="1143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RTM9</a:t>
            </a:r>
            <a:endParaRPr lang="en-US" sz="12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6235611" y="2742863"/>
            <a:ext cx="594360" cy="1143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RTM10</a:t>
            </a:r>
            <a:endParaRPr lang="en-US" sz="12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6920774" y="2742863"/>
            <a:ext cx="594360" cy="1143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RTM11</a:t>
            </a:r>
            <a:endParaRPr lang="en-US" sz="1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7989844" y="2742863"/>
            <a:ext cx="594360" cy="1143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RTM22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524606" y="3042137"/>
            <a:ext cx="416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257733" y="4712960"/>
            <a:ext cx="328067" cy="1465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85800" y="4125221"/>
            <a:ext cx="127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T-e2v sensors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79450" y="4360171"/>
            <a:ext cx="127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ITL sensors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73099" y="4626871"/>
            <a:ext cx="1560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uture production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08859" y="902301"/>
            <a:ext cx="1879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ssembled and tested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45747" y="2382577"/>
            <a:ext cx="2551105" cy="1701005"/>
            <a:chOff x="845747" y="2382577"/>
            <a:chExt cx="2551105" cy="1701005"/>
          </a:xfrm>
        </p:grpSpPr>
        <p:sp>
          <p:nvSpPr>
            <p:cNvPr id="26" name="Rounded Rectangle 25"/>
            <p:cNvSpPr/>
            <p:nvPr/>
          </p:nvSpPr>
          <p:spPr>
            <a:xfrm>
              <a:off x="845747" y="2643255"/>
              <a:ext cx="1981627" cy="1440327"/>
            </a:xfrm>
            <a:prstGeom prst="roundRect">
              <a:avLst>
                <a:gd name="adj" fmla="val 6454"/>
              </a:avLst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6891" y="2382577"/>
              <a:ext cx="18799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t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his presentation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761940" y="545464"/>
            <a:ext cx="4924859" cy="2056152"/>
            <a:chOff x="5538654" y="569022"/>
            <a:chExt cx="4924859" cy="2056152"/>
          </a:xfrm>
        </p:grpSpPr>
        <p:pic>
          <p:nvPicPr>
            <p:cNvPr id="29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38654" y="569022"/>
              <a:ext cx="2904895" cy="205615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8443548" y="2025565"/>
              <a:ext cx="2019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we’re </a:t>
              </a:r>
              <a:r>
                <a:rPr lang="en-US" dirty="0" smtClean="0"/>
                <a:t>going to need a bigger </a:t>
              </a:r>
              <a:r>
                <a:rPr lang="en-US" dirty="0" smtClean="0"/>
                <a:t>assembly bench…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42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06" y="2162560"/>
            <a:ext cx="2269627" cy="2980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06" y="917386"/>
            <a:ext cx="3202007" cy="1141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855" y="2918915"/>
            <a:ext cx="3079839" cy="211317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86" y="3593213"/>
            <a:ext cx="2189821" cy="128568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62106" y="761503"/>
            <a:ext cx="2981894" cy="2430602"/>
            <a:chOff x="8216142" y="1015336"/>
            <a:chExt cx="3975858" cy="32408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6142" y="1308615"/>
              <a:ext cx="3975858" cy="294752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568647" y="1015336"/>
              <a:ext cx="2776944" cy="33855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Comic Sans MS" panose="030F0702030302020204" pitchFamily="66" charset="0"/>
                </a:rPr>
                <a:t>Silicon drift detector 1983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80041" y="3362381"/>
            <a:ext cx="25765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Comic Sans MS" panose="030F0702030302020204" pitchFamily="66" charset="0"/>
              </a:rPr>
              <a:t>Cylindrical SDD for x-ray spectroscopy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619057" y="917386"/>
            <a:ext cx="2771483" cy="1976993"/>
            <a:chOff x="4825410" y="1223181"/>
            <a:chExt cx="3695310" cy="26359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l="3530" r="2583" b="25122"/>
            <a:stretch/>
          </p:blipFill>
          <p:spPr>
            <a:xfrm>
              <a:off x="4825410" y="1527149"/>
              <a:ext cx="3695310" cy="233202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69314" y="1223181"/>
              <a:ext cx="3146827" cy="33855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Comic Sans MS" panose="030F0702030302020204" pitchFamily="66" charset="0"/>
                </a:rPr>
                <a:t>Preamp optimal filtering1983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59320"/>
            <a:ext cx="6519672" cy="404622"/>
          </a:xfrm>
        </p:spPr>
        <p:txBody>
          <a:bodyPr/>
          <a:lstStyle/>
          <a:p>
            <a:r>
              <a:rPr lang="en-US" sz="2400" dirty="0" smtClean="0"/>
              <a:t>Brookhaven Instrumentation detector development: first 35 years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89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03" y="229710"/>
            <a:ext cx="2971800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403" y="229710"/>
            <a:ext cx="29718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5" y="229710"/>
            <a:ext cx="2971800" cy="2971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 images: 3 towers (432 channels)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52" y="2826962"/>
            <a:ext cx="3114673" cy="231653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200400" y="4763552"/>
            <a:ext cx="26246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80633" y="4701373"/>
            <a:ext cx="43168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78457" y="4640441"/>
            <a:ext cx="884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 Narrow" panose="020B0606020202030204" pitchFamily="34" charset="0"/>
              </a:rPr>
              <a:t>Bias10%FS</a:t>
            </a:r>
            <a:endParaRPr lang="en-US" sz="1000" i="1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90512" y="4578262"/>
            <a:ext cx="1028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latin typeface="Arial Narrow" panose="020B0606020202030204" pitchFamily="34" charset="0"/>
              </a:rPr>
              <a:t>max FWC 82%FS</a:t>
            </a:r>
            <a:endParaRPr lang="en-US" sz="10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59" y="972490"/>
            <a:ext cx="4114800" cy="4010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459" y="1014053"/>
            <a:ext cx="4114800" cy="39691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step – gain determination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135" y="760836"/>
            <a:ext cx="204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144 channel </a:t>
            </a:r>
            <a:r>
              <a:rPr lang="en-US" baseline="30000" dirty="0" smtClean="0"/>
              <a:t>55</a:t>
            </a:r>
            <a:r>
              <a:rPr lang="en-US" dirty="0" smtClean="0"/>
              <a:t>Fe spectra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34254" y="754180"/>
            <a:ext cx="1388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144 channel PTC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9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15960" r="22838" b="16565"/>
          <a:stretch/>
        </p:blipFill>
        <p:spPr>
          <a:xfrm>
            <a:off x="6095999" y="1523999"/>
            <a:ext cx="3021422" cy="3086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5758" r="22172" b="15555"/>
          <a:stretch/>
        </p:blipFill>
        <p:spPr>
          <a:xfrm>
            <a:off x="2946362" y="1523999"/>
            <a:ext cx="3149638" cy="308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15353" r="22424" b="16364"/>
          <a:stretch/>
        </p:blipFill>
        <p:spPr>
          <a:xfrm>
            <a:off x="142313" y="1480704"/>
            <a:ext cx="3003925" cy="30861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350nm </a:t>
            </a:r>
            <a:r>
              <a:rPr lang="en-US" dirty="0" err="1" smtClean="0"/>
              <a:t>flatfields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7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916" y="336883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4389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15672" r="21429" b="17055"/>
          <a:stretch/>
        </p:blipFill>
        <p:spPr>
          <a:xfrm>
            <a:off x="0" y="1191491"/>
            <a:ext cx="3160240" cy="308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16098" r="22735" b="16629"/>
          <a:stretch/>
        </p:blipFill>
        <p:spPr>
          <a:xfrm>
            <a:off x="3102598" y="1191491"/>
            <a:ext cx="3067565" cy="308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16006" r="22577" b="17661"/>
          <a:stretch/>
        </p:blipFill>
        <p:spPr>
          <a:xfrm>
            <a:off x="6021319" y="1191491"/>
            <a:ext cx="3122681" cy="308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750nm </a:t>
            </a:r>
            <a:r>
              <a:rPr lang="en-US" dirty="0" err="1"/>
              <a:t>flatfields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14460" r="23300" b="16853"/>
          <a:stretch/>
        </p:blipFill>
        <p:spPr>
          <a:xfrm>
            <a:off x="6034964" y="1239981"/>
            <a:ext cx="2995332" cy="308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916" y="336883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4389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6279" r="22630" b="16651"/>
          <a:stretch/>
        </p:blipFill>
        <p:spPr>
          <a:xfrm>
            <a:off x="0" y="1239981"/>
            <a:ext cx="3058213" cy="308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1" t="15672" r="21955" b="17055"/>
          <a:stretch/>
        </p:blipFill>
        <p:spPr>
          <a:xfrm>
            <a:off x="2980370" y="1239981"/>
            <a:ext cx="3132437" cy="3086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1000nm </a:t>
            </a:r>
            <a:r>
              <a:rPr lang="en-US" dirty="0" err="1"/>
              <a:t>flatfields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8734" r="6618"/>
          <a:stretch/>
        </p:blipFill>
        <p:spPr>
          <a:xfrm>
            <a:off x="4580572" y="919654"/>
            <a:ext cx="3055716" cy="1935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4" y="735006"/>
            <a:ext cx="3079355" cy="2119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Intra- and inter-raft uniformity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5" y="3097121"/>
            <a:ext cx="3009553" cy="2057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07" y="3096603"/>
            <a:ext cx="3087982" cy="211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7420" y="560504"/>
            <a:ext cx="274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vs. </a:t>
            </a:r>
            <a:r>
              <a:rPr lang="en-US" dirty="0" err="1" smtClean="0"/>
              <a:t>exp</a:t>
            </a:r>
            <a:r>
              <a:rPr lang="en-US" dirty="0" smtClean="0"/>
              <a:t> time 144 chan. RTM2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94218" y="580281"/>
            <a:ext cx="1987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QE vs. </a:t>
            </a:r>
            <a:r>
              <a:rPr lang="en-US" b="1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 144 chan. RTM2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13240" y="3016364"/>
            <a:ext cx="18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intra-CCD PRNU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1691" y="3016364"/>
            <a:ext cx="1854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inter-CCD PRNU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6" y="992315"/>
            <a:ext cx="2400300" cy="1586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75" y="992315"/>
            <a:ext cx="2400300" cy="15866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3026549"/>
            <a:ext cx="2400300" cy="1585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992315"/>
            <a:ext cx="2400300" cy="1640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6" y="3026550"/>
            <a:ext cx="2400300" cy="1640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75" y="3026550"/>
            <a:ext cx="2400300" cy="1640830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300076"/>
              </p:ext>
            </p:extLst>
          </p:nvPr>
        </p:nvGraphicFramePr>
        <p:xfrm>
          <a:off x="131968" y="1128338"/>
          <a:ext cx="664936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gain e-/ADU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 --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0.70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0.02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0.08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289960"/>
              </p:ext>
            </p:extLst>
          </p:nvPr>
        </p:nvGraphicFramePr>
        <p:xfrm>
          <a:off x="3246351" y="1128338"/>
          <a:ext cx="664936" cy="107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read noise e-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4.66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0.16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0.68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830823"/>
              </p:ext>
            </p:extLst>
          </p:nvPr>
        </p:nvGraphicFramePr>
        <p:xfrm>
          <a:off x="6304742" y="1128338"/>
          <a:ext cx="664936" cy="105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full well </a:t>
                      </a:r>
                      <a:r>
                        <a:rPr lang="en-US" sz="800" dirty="0" err="1" smtClean="0"/>
                        <a:t>ke</a:t>
                      </a:r>
                      <a:r>
                        <a:rPr lang="en-US" sz="800" dirty="0" smtClean="0"/>
                        <a:t>-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 </a:t>
                      </a:r>
                      <a:r>
                        <a:rPr lang="en-US" sz="700" dirty="0" smtClean="0"/>
                        <a:t>&lt;175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136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5.5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20.3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093058"/>
              </p:ext>
            </p:extLst>
          </p:nvPr>
        </p:nvGraphicFramePr>
        <p:xfrm>
          <a:off x="131968" y="3137509"/>
          <a:ext cx="664936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PSF 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 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4.12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.062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.160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55349"/>
              </p:ext>
            </p:extLst>
          </p:nvPr>
        </p:nvGraphicFramePr>
        <p:xfrm>
          <a:off x="3238675" y="3137509"/>
          <a:ext cx="664936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err="1" smtClean="0"/>
                        <a:t>nonlin</a:t>
                      </a:r>
                      <a:r>
                        <a:rPr lang="en-US" sz="800" dirty="0" smtClean="0"/>
                        <a:t> %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 3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0.15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0.03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0.11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074577"/>
              </p:ext>
            </p:extLst>
          </p:nvPr>
        </p:nvGraphicFramePr>
        <p:xfrm>
          <a:off x="6282529" y="3137509"/>
          <a:ext cx="664936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HCTI ppm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 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0.72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0.76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2.69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 performance statistics: 3 rafts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8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401" r="-143" b="9797"/>
          <a:stretch/>
        </p:blipFill>
        <p:spPr>
          <a:xfrm>
            <a:off x="3345774" y="3096060"/>
            <a:ext cx="2280892" cy="1885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10707"/>
          <a:stretch/>
        </p:blipFill>
        <p:spPr>
          <a:xfrm>
            <a:off x="6017290" y="3096060"/>
            <a:ext cx="2314575" cy="1885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7" b="9899"/>
          <a:stretch/>
        </p:blipFill>
        <p:spPr>
          <a:xfrm>
            <a:off x="763152" y="902712"/>
            <a:ext cx="2288101" cy="188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3" b="10438"/>
          <a:stretch/>
        </p:blipFill>
        <p:spPr>
          <a:xfrm>
            <a:off x="3345773" y="902712"/>
            <a:ext cx="2284368" cy="188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9596"/>
          <a:stretch/>
        </p:blipFill>
        <p:spPr>
          <a:xfrm>
            <a:off x="5924663" y="965058"/>
            <a:ext cx="2283902" cy="1885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7" b="9764"/>
          <a:stretch/>
        </p:blipFill>
        <p:spPr>
          <a:xfrm>
            <a:off x="763151" y="3096060"/>
            <a:ext cx="2284368" cy="1885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7473" y="688059"/>
            <a:ext cx="1220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gain e-/ADU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76594" y="764213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</a:t>
            </a:r>
            <a:r>
              <a:rPr lang="en-US" sz="1600" b="1" dirty="0" smtClean="0"/>
              <a:t>oise e-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63951" y="736549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nonlinearity %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73282" y="2864816"/>
            <a:ext cx="1636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PTC_gain</a:t>
            </a:r>
            <a:r>
              <a:rPr lang="en-US" sz="1600" b="1" dirty="0" smtClean="0"/>
              <a:t> e-/ADU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53735" y="2851008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full </a:t>
            </a:r>
            <a:r>
              <a:rPr lang="en-US" sz="1600" b="1" dirty="0" smtClean="0"/>
              <a:t>well e-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52616" y="2864816"/>
            <a:ext cx="1957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dark </a:t>
            </a:r>
            <a:r>
              <a:rPr lang="en-US" sz="1600" b="1" dirty="0" smtClean="0"/>
              <a:t>current e-/pix/s</a:t>
            </a:r>
            <a:endParaRPr lang="en-US" sz="1600" b="1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6805" r="10104" b="5591"/>
          <a:stretch/>
        </p:blipFill>
        <p:spPr>
          <a:xfrm>
            <a:off x="768927" y="887377"/>
            <a:ext cx="2365162" cy="1900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6911" r="6262"/>
          <a:stretch/>
        </p:blipFill>
        <p:spPr>
          <a:xfrm>
            <a:off x="5086618" y="887377"/>
            <a:ext cx="2703701" cy="2119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8235" r="4769" b="3288"/>
          <a:stretch/>
        </p:blipFill>
        <p:spPr>
          <a:xfrm>
            <a:off x="677236" y="3072509"/>
            <a:ext cx="2680217" cy="1934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Within-CCD crosstalk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0826" r="5962"/>
          <a:stretch/>
        </p:blipFill>
        <p:spPr>
          <a:xfrm>
            <a:off x="5374718" y="3209220"/>
            <a:ext cx="2415601" cy="1934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7600" y="2841861"/>
            <a:ext cx="1993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ictim vs. aggressor pixel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8927" y="631345"/>
            <a:ext cx="1870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aggressor in segment 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8081" y="2995749"/>
            <a:ext cx="3290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16x16 crosstalk matrix (prototype </a:t>
            </a:r>
            <a:r>
              <a:rPr lang="en-US" dirty="0" err="1" smtClean="0"/>
              <a:t>elx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90902" y="631345"/>
            <a:ext cx="2144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Xtalk</a:t>
            </a:r>
            <a:r>
              <a:rPr lang="en-US" dirty="0" smtClean="0"/>
              <a:t> from single aggressor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734755" y="1073426"/>
            <a:ext cx="0" cy="545541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187440" y="1073426"/>
            <a:ext cx="0" cy="54554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02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" r="4324" b="11275"/>
          <a:stretch/>
        </p:blipFill>
        <p:spPr>
          <a:xfrm>
            <a:off x="46778" y="1565783"/>
            <a:ext cx="2429168" cy="205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r="5904" b="9945"/>
          <a:stretch/>
        </p:blipFill>
        <p:spPr>
          <a:xfrm>
            <a:off x="2475946" y="1594241"/>
            <a:ext cx="2328325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" t="8109" r="5603" b="11095"/>
          <a:stretch/>
        </p:blipFill>
        <p:spPr>
          <a:xfrm>
            <a:off x="6924767" y="1594241"/>
            <a:ext cx="2219233" cy="1924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t="7746" r="5985" b="10564"/>
          <a:stretch/>
        </p:blipFill>
        <p:spPr>
          <a:xfrm>
            <a:off x="4719268" y="1594241"/>
            <a:ext cx="2267791" cy="20004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correlations – good, bad, ugly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09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65137" y="2682701"/>
            <a:ext cx="1314450" cy="1630662"/>
            <a:chOff x="4648200" y="1304673"/>
            <a:chExt cx="1752600" cy="2174215"/>
          </a:xfrm>
        </p:grpSpPr>
        <p:pic>
          <p:nvPicPr>
            <p:cNvPr id="22534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1707" y="1304673"/>
              <a:ext cx="1384978" cy="1756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4648200" y="3048001"/>
              <a:ext cx="17526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750" i="1"/>
                <a:t>640-element strip detector</a:t>
              </a:r>
            </a:p>
            <a:p>
              <a:r>
                <a:rPr lang="en-US" sz="750" i="1"/>
                <a:t>HERMES readout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57856" y="738798"/>
            <a:ext cx="2421092" cy="2123316"/>
            <a:chOff x="8491200" y="1557178"/>
            <a:chExt cx="3228122" cy="2831088"/>
          </a:xfrm>
        </p:grpSpPr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8956339" y="3803490"/>
              <a:ext cx="175260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750" i="1"/>
                <a:t>high resolution hexagonal SDD array </a:t>
              </a:r>
            </a:p>
            <a:p>
              <a:endParaRPr lang="en-US" sz="750" i="1"/>
            </a:p>
          </p:txBody>
        </p:sp>
        <p:pic>
          <p:nvPicPr>
            <p:cNvPr id="22539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56538" y="2154519"/>
              <a:ext cx="982663" cy="779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10708939" y="2928778"/>
              <a:ext cx="1010383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675" i="1" dirty="0"/>
                <a:t>SDD readout ASIC</a:t>
              </a:r>
            </a:p>
            <a:p>
              <a:r>
                <a:rPr lang="en-US" sz="675" i="1" dirty="0"/>
                <a:t>8e</a:t>
              </a:r>
              <a:r>
                <a:rPr lang="en-US" sz="675" i="1" baseline="30000" dirty="0"/>
                <a:t>-</a:t>
              </a:r>
              <a:r>
                <a:rPr lang="en-US" sz="675" i="1" dirty="0"/>
                <a:t> noise </a:t>
              </a:r>
            </a:p>
            <a:p>
              <a:r>
                <a:rPr lang="en-US" sz="675" i="1" dirty="0"/>
                <a:t>j</a:t>
              </a:r>
            </a:p>
          </p:txBody>
        </p:sp>
        <p:pic>
          <p:nvPicPr>
            <p:cNvPr id="22545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56338" y="2242977"/>
              <a:ext cx="1752600" cy="15605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2546" name="Picture 1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491200" y="1557178"/>
              <a:ext cx="1455738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2" name="Group 31"/>
          <p:cNvGrpSpPr/>
          <p:nvPr/>
        </p:nvGrpSpPr>
        <p:grpSpPr>
          <a:xfrm>
            <a:off x="2604961" y="4271955"/>
            <a:ext cx="1117957" cy="658209"/>
            <a:chOff x="1973460" y="4114670"/>
            <a:chExt cx="1490609" cy="877613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2140119" y="3999376"/>
              <a:ext cx="578646" cy="809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1973460" y="4715284"/>
              <a:ext cx="149060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750" i="1" dirty="0"/>
                <a:t>32-channel </a:t>
              </a:r>
              <a:r>
                <a:rPr lang="en-US" sz="750" i="1" dirty="0" err="1"/>
                <a:t>RatCAP</a:t>
              </a:r>
              <a:r>
                <a:rPr lang="en-US" sz="750" i="1" dirty="0"/>
                <a:t> ASIC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02644" y="4001214"/>
            <a:ext cx="1669155" cy="940063"/>
            <a:chOff x="5181600" y="5117725"/>
            <a:chExt cx="2819400" cy="1587875"/>
          </a:xfrm>
        </p:grpSpPr>
        <p:pic>
          <p:nvPicPr>
            <p:cNvPr id="39" name="Picture 4" descr="DSCN174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229350" y="5376621"/>
              <a:ext cx="1771650" cy="1328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5181600" y="5117725"/>
              <a:ext cx="2785613" cy="350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750" i="1" dirty="0"/>
                <a:t>Compact Gamma Camera</a:t>
              </a:r>
            </a:p>
          </p:txBody>
        </p:sp>
        <p:pic>
          <p:nvPicPr>
            <p:cNvPr id="41" name="Picture 17" descr="C:\Documents and Settings\degeronimo.BNL\Desktop\080409ezscope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57800" y="5368740"/>
              <a:ext cx="929482" cy="1336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363272" y="2935632"/>
            <a:ext cx="2198943" cy="1892539"/>
            <a:chOff x="569730" y="3646489"/>
            <a:chExt cx="2931924" cy="2523385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9" cstate="print">
              <a:lum bright="12000" contrast="6000"/>
            </a:blip>
            <a:srcRect/>
            <a:stretch>
              <a:fillRect/>
            </a:stretch>
          </p:blipFill>
          <p:spPr bwMode="auto">
            <a:xfrm>
              <a:off x="2024825" y="3646489"/>
              <a:ext cx="1476829" cy="1315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0"/>
            <a:srcRect l="4880" t="4531" r="4881" b="3610"/>
            <a:stretch/>
          </p:blipFill>
          <p:spPr>
            <a:xfrm>
              <a:off x="569730" y="3657170"/>
              <a:ext cx="1297697" cy="1411198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1979188" y="5087549"/>
              <a:ext cx="1501608" cy="980799"/>
              <a:chOff x="1684962" y="5293146"/>
              <a:chExt cx="1577243" cy="1063204"/>
            </a:xfrm>
          </p:grpSpPr>
          <p:pic>
            <p:nvPicPr>
              <p:cNvPr id="36" name="Picture 6" descr="mpet-rc2-FDG-awake"/>
              <p:cNvPicPr>
                <a:picLocks noChangeAspect="1" noChangeArrowheads="1"/>
              </p:cNvPicPr>
              <p:nvPr/>
            </p:nvPicPr>
            <p:blipFill rotWithShape="1">
              <a:blip r:embed="rId11" cstate="print"/>
              <a:srcRect r="39162" b="18224"/>
              <a:stretch/>
            </p:blipFill>
            <p:spPr bwMode="auto">
              <a:xfrm>
                <a:off x="1684962" y="5561335"/>
                <a:ext cx="1577243" cy="795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Text Box 13"/>
              <p:cNvSpPr txBox="1">
                <a:spLocks noChangeArrowheads="1"/>
              </p:cNvSpPr>
              <p:nvPr/>
            </p:nvSpPr>
            <p:spPr bwMode="auto">
              <a:xfrm>
                <a:off x="1698974" y="5293146"/>
                <a:ext cx="1469793" cy="433726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675" i="1">
                    <a:solidFill>
                      <a:schemeClr val="bg1"/>
                    </a:solidFill>
                  </a:rPr>
                  <a:t>image of conscious rat brain</a:t>
                </a:r>
              </a:p>
            </p:txBody>
          </p:sp>
        </p:grpSp>
        <p:pic>
          <p:nvPicPr>
            <p:cNvPr id="42" name="Content Placeholder 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73" t="29777" r="27308" b="18625"/>
            <a:stretch/>
          </p:blipFill>
          <p:spPr>
            <a:xfrm>
              <a:off x="605824" y="5079723"/>
              <a:ext cx="1215649" cy="109015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95782" y="927144"/>
            <a:ext cx="1714500" cy="1160273"/>
            <a:chOff x="769938" y="1839441"/>
            <a:chExt cx="2286000" cy="1547030"/>
          </a:xfrm>
        </p:grpSpPr>
        <p:sp>
          <p:nvSpPr>
            <p:cNvPr id="22536" name="Text Box 8"/>
            <p:cNvSpPr txBox="1">
              <a:spLocks noChangeArrowheads="1"/>
            </p:cNvSpPr>
            <p:nvPr/>
          </p:nvSpPr>
          <p:spPr bwMode="auto">
            <a:xfrm>
              <a:off x="769938" y="2955584"/>
              <a:ext cx="2209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750" i="1" dirty="0"/>
                <a:t>384-element EXAFS array</a:t>
              </a:r>
            </a:p>
            <a:p>
              <a:r>
                <a:rPr lang="en-US" sz="750" i="1" dirty="0"/>
                <a:t>HERMES readout</a:t>
              </a:r>
            </a:p>
          </p:txBody>
        </p:sp>
        <p:pic>
          <p:nvPicPr>
            <p:cNvPr id="43" name="Content Placeholder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551" y="1839441"/>
              <a:ext cx="2245387" cy="114806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2377935" y="902430"/>
            <a:ext cx="1316831" cy="1044074"/>
            <a:chOff x="1981200" y="1219201"/>
            <a:chExt cx="1755775" cy="1392099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81200" y="1236525"/>
              <a:ext cx="1755775" cy="137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 Box 5"/>
            <p:cNvSpPr txBox="1">
              <a:spLocks noChangeArrowheads="1"/>
            </p:cNvSpPr>
            <p:nvPr/>
          </p:nvSpPr>
          <p:spPr bwMode="auto">
            <a:xfrm>
              <a:off x="1981200" y="1219201"/>
              <a:ext cx="13277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50" i="1">
                  <a:solidFill>
                    <a:schemeClr val="bg1"/>
                  </a:solidFill>
                </a:rPr>
                <a:t>silicon vertex tracker</a:t>
              </a:r>
            </a:p>
          </p:txBody>
        </p:sp>
      </p:grpSp>
      <p:grpSp>
        <p:nvGrpSpPr>
          <p:cNvPr id="48" name="Group 6"/>
          <p:cNvGrpSpPr>
            <a:grpSpLocks/>
          </p:cNvGrpSpPr>
          <p:nvPr/>
        </p:nvGrpSpPr>
        <p:grpSpPr bwMode="auto">
          <a:xfrm>
            <a:off x="2345371" y="1935700"/>
            <a:ext cx="1371600" cy="606029"/>
            <a:chOff x="288" y="2630"/>
            <a:chExt cx="1152" cy="509"/>
          </a:xfrm>
        </p:grpSpPr>
        <p:pic>
          <p:nvPicPr>
            <p:cNvPr id="49" name="Picture 7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8" y="2736"/>
              <a:ext cx="115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 Box 8"/>
            <p:cNvSpPr txBox="1">
              <a:spLocks noChangeArrowheads="1"/>
            </p:cNvSpPr>
            <p:nvPr/>
          </p:nvSpPr>
          <p:spPr bwMode="auto">
            <a:xfrm>
              <a:off x="288" y="2630"/>
              <a:ext cx="113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50" i="1"/>
                <a:t>240-channel multichp module</a:t>
              </a:r>
            </a:p>
          </p:txBody>
        </p:sp>
      </p:grpSp>
      <p:grpSp>
        <p:nvGrpSpPr>
          <p:cNvPr id="51" name="Group 10"/>
          <p:cNvGrpSpPr>
            <a:grpSpLocks/>
          </p:cNvGrpSpPr>
          <p:nvPr/>
        </p:nvGrpSpPr>
        <p:grpSpPr bwMode="auto">
          <a:xfrm>
            <a:off x="4244305" y="875624"/>
            <a:ext cx="1755252" cy="982941"/>
            <a:chOff x="1869" y="768"/>
            <a:chExt cx="1395" cy="777"/>
          </a:xfrm>
        </p:grpSpPr>
        <p:pic>
          <p:nvPicPr>
            <p:cNvPr id="52" name="Picture 1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869" y="768"/>
              <a:ext cx="1395" cy="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 Box 12"/>
            <p:cNvSpPr txBox="1">
              <a:spLocks noChangeArrowheads="1"/>
            </p:cNvSpPr>
            <p:nvPr/>
          </p:nvSpPr>
          <p:spPr bwMode="auto">
            <a:xfrm>
              <a:off x="1869" y="768"/>
              <a:ext cx="911" cy="16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50" i="1" dirty="0"/>
                <a:t>time expansion chamber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756740" y="2181583"/>
            <a:ext cx="914400" cy="1522125"/>
            <a:chOff x="6172200" y="2881314"/>
            <a:chExt cx="1219200" cy="2029499"/>
          </a:xfrm>
        </p:grpSpPr>
        <p:pic>
          <p:nvPicPr>
            <p:cNvPr id="55" name="Picture 19" descr="IC7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48401" y="2881314"/>
              <a:ext cx="917575" cy="1614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23"/>
            <p:cNvSpPr txBox="1">
              <a:spLocks noChangeArrowheads="1"/>
            </p:cNvSpPr>
            <p:nvPr/>
          </p:nvSpPr>
          <p:spPr bwMode="auto">
            <a:xfrm>
              <a:off x="6172200" y="4479926"/>
              <a:ext cx="12192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750" i="1"/>
                <a:t>24-channel ASIC preamp/shaper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296163" y="2027973"/>
            <a:ext cx="1414463" cy="1910345"/>
            <a:chOff x="4102100" y="1219200"/>
            <a:chExt cx="1885950" cy="2547126"/>
          </a:xfrm>
        </p:grpSpPr>
        <p:pic>
          <p:nvPicPr>
            <p:cNvPr id="58" name="Picture 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102100" y="1219200"/>
              <a:ext cx="188595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 Box 25"/>
            <p:cNvSpPr txBox="1">
              <a:spLocks noChangeArrowheads="1"/>
            </p:cNvSpPr>
            <p:nvPr/>
          </p:nvSpPr>
          <p:spPr bwMode="auto">
            <a:xfrm>
              <a:off x="4114801" y="3489327"/>
              <a:ext cx="1731670" cy="2769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50"/>
                <a:t>Electromagnetic calorimeter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56797" y="3881903"/>
            <a:ext cx="1371600" cy="1180416"/>
            <a:chOff x="6096000" y="4953000"/>
            <a:chExt cx="1828800" cy="1573887"/>
          </a:xfrm>
        </p:grpSpPr>
        <p:pic>
          <p:nvPicPr>
            <p:cNvPr id="65" name="Picture 20" descr="asmII"/>
            <p:cNvPicPr>
              <a:picLocks noChangeAspect="1" noChangeArrowheads="1"/>
            </p:cNvPicPr>
            <p:nvPr/>
          </p:nvPicPr>
          <p:blipFill>
            <a:blip r:embed="rId19" cstate="print">
              <a:lum bright="6000" contrast="12000"/>
            </a:blip>
            <a:srcRect/>
            <a:stretch>
              <a:fillRect/>
            </a:stretch>
          </p:blipFill>
          <p:spPr bwMode="auto">
            <a:xfrm>
              <a:off x="6172200" y="4953000"/>
              <a:ext cx="1517650" cy="11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Text Box 24"/>
            <p:cNvSpPr txBox="1">
              <a:spLocks noChangeArrowheads="1"/>
            </p:cNvSpPr>
            <p:nvPr/>
          </p:nvSpPr>
          <p:spPr bwMode="auto">
            <a:xfrm>
              <a:off x="6096000" y="6096001"/>
              <a:ext cx="1828800" cy="430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750" i="1" dirty="0"/>
                <a:t>sampling/digitizing board</a:t>
              </a:r>
            </a:p>
            <a:p>
              <a:r>
                <a:rPr lang="en-US" sz="750" i="1" dirty="0"/>
                <a:t>30,000 channels total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84023" y="1979729"/>
            <a:ext cx="1543050" cy="900814"/>
            <a:chOff x="3930650" y="3876516"/>
            <a:chExt cx="2057400" cy="1201084"/>
          </a:xfrm>
        </p:grpSpPr>
        <p:pic>
          <p:nvPicPr>
            <p:cNvPr id="68" name="Picture 16"/>
            <p:cNvPicPr>
              <a:picLocks noChangeAspect="1" noChangeArrowheads="1"/>
            </p:cNvPicPr>
            <p:nvPr/>
          </p:nvPicPr>
          <p:blipFill>
            <a:blip r:embed="rId20" cstate="print"/>
            <a:srcRect t="18251"/>
            <a:stretch>
              <a:fillRect/>
            </a:stretch>
          </p:blipFill>
          <p:spPr bwMode="auto">
            <a:xfrm>
              <a:off x="3930650" y="3876516"/>
              <a:ext cx="2057400" cy="922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Text Box 18"/>
            <p:cNvSpPr txBox="1">
              <a:spLocks noChangeArrowheads="1"/>
            </p:cNvSpPr>
            <p:nvPr/>
          </p:nvSpPr>
          <p:spPr bwMode="auto">
            <a:xfrm>
              <a:off x="4025901" y="4800601"/>
              <a:ext cx="19113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750" i="1" dirty="0"/>
                <a:t>quad hybrid preamp</a:t>
              </a: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1"/>
          <a:stretch/>
        </p:blipFill>
        <p:spPr>
          <a:xfrm>
            <a:off x="6706176" y="2773588"/>
            <a:ext cx="1216321" cy="1213907"/>
          </a:xfrm>
          <a:prstGeom prst="rect">
            <a:avLst/>
          </a:prstGeom>
        </p:spPr>
      </p:pic>
      <p:grpSp>
        <p:nvGrpSpPr>
          <p:cNvPr id="61" name="Group 13"/>
          <p:cNvGrpSpPr>
            <a:grpSpLocks/>
          </p:cNvGrpSpPr>
          <p:nvPr/>
        </p:nvGrpSpPr>
        <p:grpSpPr bwMode="auto">
          <a:xfrm>
            <a:off x="7383806" y="3960422"/>
            <a:ext cx="1428750" cy="1071565"/>
            <a:chOff x="1872" y="2358"/>
            <a:chExt cx="1056" cy="810"/>
          </a:xfrm>
        </p:grpSpPr>
        <p:pic>
          <p:nvPicPr>
            <p:cNvPr id="62" name="Picture 14" descr="tec_fem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872" y="2436"/>
              <a:ext cx="1008" cy="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Text Box 15"/>
            <p:cNvSpPr txBox="1">
              <a:spLocks noChangeArrowheads="1"/>
            </p:cNvSpPr>
            <p:nvPr/>
          </p:nvSpPr>
          <p:spPr bwMode="auto">
            <a:xfrm>
              <a:off x="1872" y="2358"/>
              <a:ext cx="1056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750" i="1" dirty="0"/>
                <a:t>TEC front end module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957532" y="2759353"/>
            <a:ext cx="108395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i="1" dirty="0"/>
              <a:t>16-element SDD array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</a:t>
            </a:r>
            <a:r>
              <a:rPr lang="en-US" smtClean="0"/>
              <a:t>25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3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goals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85800"/>
            <a:ext cx="8461375" cy="4038600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 second readout time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9e- read noise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QE &gt; 75% (450 &lt; 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/>
              <a:t> &lt; 870nm)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QE &gt; 20% from 320 &lt; 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/>
              <a:t> &lt; 1050nm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&gt; 99.9995 % CTE serial and parallel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99.0% operable pixels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91.4% area fill factor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&lt; 0.24’’ FWHM diffusion PSF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0.3% electronic crosstalk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&lt; 58W power per RTM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</a:t>
            </a:r>
            <a:r>
              <a:rPr lang="en-US" strike="sngStrike" dirty="0" smtClean="0"/>
              <a:t>goals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achieved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85800"/>
            <a:ext cx="8461375" cy="4038600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 second readout time				</a:t>
            </a:r>
            <a:r>
              <a:rPr lang="en-US" sz="2400" b="1" dirty="0" smtClean="0">
                <a:solidFill>
                  <a:srgbClr val="FF0000"/>
                </a:solidFill>
              </a:rPr>
              <a:t>1.975s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9e- read noise						</a:t>
            </a:r>
            <a:r>
              <a:rPr lang="en-US" sz="2400" b="1" dirty="0" smtClean="0">
                <a:solidFill>
                  <a:srgbClr val="FF0000"/>
                </a:solidFill>
              </a:rPr>
              <a:t>4.7 ± 0.17 e-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QE &gt; 75% (450 &lt; 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/>
              <a:t> &lt; 870nm)			</a:t>
            </a:r>
            <a:r>
              <a:rPr lang="en-US" sz="2400" b="1" dirty="0" smtClean="0">
                <a:solidFill>
                  <a:srgbClr val="FF0000"/>
                </a:solidFill>
              </a:rPr>
              <a:t>85%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QE &gt; 20% from 320 &lt; 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/>
              <a:t> &lt; 1050nm		</a:t>
            </a:r>
            <a:r>
              <a:rPr lang="en-US" sz="2400" b="1" dirty="0" smtClean="0">
                <a:solidFill>
                  <a:srgbClr val="FF0000"/>
                </a:solidFill>
              </a:rPr>
              <a:t>23%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&gt; 99.9995 % CTE serial and parallel	</a:t>
            </a:r>
            <a:r>
              <a:rPr lang="en-US" sz="2400" b="1" dirty="0" smtClean="0">
                <a:solidFill>
                  <a:srgbClr val="FF0000"/>
                </a:solidFill>
              </a:rPr>
              <a:t>99.9999%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99.0% operable pixels				</a:t>
            </a:r>
            <a:r>
              <a:rPr lang="en-US" sz="2400" b="1" dirty="0" smtClean="0">
                <a:solidFill>
                  <a:srgbClr val="FF0000"/>
                </a:solidFill>
              </a:rPr>
              <a:t>99.97%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91.4% area fill factor					</a:t>
            </a:r>
            <a:r>
              <a:rPr lang="en-US" sz="2400" b="1" dirty="0" smtClean="0">
                <a:solidFill>
                  <a:srgbClr val="FF0000"/>
                </a:solidFill>
              </a:rPr>
              <a:t>92.97%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&lt; 0.24’’ FWHM diffusion PSF			</a:t>
            </a:r>
            <a:r>
              <a:rPr lang="en-US" sz="2400" b="1" dirty="0" smtClean="0">
                <a:solidFill>
                  <a:srgbClr val="FF0000"/>
                </a:solidFill>
              </a:rPr>
              <a:t>0.18”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0.3% electronic crosstalk</a:t>
            </a:r>
            <a:r>
              <a:rPr lang="en-US" sz="2400" b="1" dirty="0" smtClean="0">
                <a:solidFill>
                  <a:srgbClr val="FF0000"/>
                </a:solidFill>
              </a:rPr>
              <a:t>				0.03%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&lt; 58W power per RTM				</a:t>
            </a:r>
            <a:r>
              <a:rPr lang="en-US" sz="2400" b="1" dirty="0" smtClean="0">
                <a:solidFill>
                  <a:srgbClr val="FF0000"/>
                </a:solidFill>
              </a:rPr>
              <a:t>39W</a:t>
            </a:r>
          </a:p>
        </p:txBody>
      </p:sp>
    </p:spTree>
    <p:extLst>
      <p:ext uri="{BB962C8B-B14F-4D97-AF65-F5344CB8AC3E}">
        <p14:creationId xmlns:p14="http://schemas.microsoft.com/office/powerpoint/2010/main" val="38811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0725" y="3657599"/>
            <a:ext cx="5158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THANK YOU</a:t>
            </a:r>
            <a:endParaRPr lang="en-US" sz="60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300" y="4972050"/>
            <a:ext cx="2895600" cy="171450"/>
          </a:xfrm>
        </p:spPr>
        <p:txBody>
          <a:bodyPr/>
          <a:lstStyle/>
          <a:p>
            <a:r>
              <a:rPr lang="en-US" smtClean="0"/>
              <a:t>P. O'Connor SDW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6417" y="422672"/>
            <a:ext cx="6172200" cy="43165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SDW2013 “System Tests of LSST Integrated Readout Chain” Florence, POC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SPIE2016  “Integrated System Tests of the LSST Raft Tower Modules”, Edinburgh, POC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”Electro-optical testing of fully depleted CCD image sensors for the Large Synoptic Survey Telescope camera”, Vol. 9154 (2014), pp. 915418-915418-17, doi:10.1117/12.2056733 by Peter E. Doherty, Pierre </a:t>
            </a:r>
            <a:r>
              <a:rPr lang="en-US" sz="1200" dirty="0" err="1" smtClean="0"/>
              <a:t>Antilogus</a:t>
            </a:r>
            <a:r>
              <a:rPr lang="en-US" sz="1200" dirty="0" smtClean="0"/>
              <a:t>, Pierre </a:t>
            </a:r>
            <a:r>
              <a:rPr lang="en-US" sz="1200" dirty="0" err="1" smtClean="0"/>
              <a:t>Astier</a:t>
            </a:r>
            <a:r>
              <a:rPr lang="en-US" sz="1200" dirty="0" smtClean="0"/>
              <a:t>, et al.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LSST sensor requirements and characterization of the prototype LSST </a:t>
            </a:r>
            <a:r>
              <a:rPr lang="en-US" sz="1200" dirty="0" err="1" smtClean="0"/>
              <a:t>CCDsV</a:t>
            </a:r>
            <a:r>
              <a:rPr lang="en-US" sz="1200" dirty="0" smtClean="0"/>
              <a:t> </a:t>
            </a:r>
            <a:r>
              <a:rPr lang="en-US" sz="1200" dirty="0" err="1" smtClean="0"/>
              <a:t>Radeka</a:t>
            </a:r>
            <a:r>
              <a:rPr lang="en-US" sz="1200" dirty="0" smtClean="0"/>
              <a:t>, J Frank, JC Geary, DK Gilmore, I </a:t>
            </a:r>
            <a:r>
              <a:rPr lang="en-US" sz="1200" dirty="0" err="1" smtClean="0"/>
              <a:t>Kotov</a:t>
            </a:r>
            <a:r>
              <a:rPr lang="en-US" sz="1200" dirty="0" smtClean="0"/>
              <a:t>, P O'Connor, P </a:t>
            </a:r>
            <a:r>
              <a:rPr lang="en-US" sz="1200" dirty="0" err="1" smtClean="0"/>
              <a:t>Takacs</a:t>
            </a:r>
            <a:r>
              <a:rPr lang="en-US" sz="1200" dirty="0" smtClean="0"/>
              <a:t>, Journal of Instrumentation 4 (03), P03002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Development of the LSST raft tower modules, Society of Photo-Optical Instrumentation Engineers (SPIE) Conference Series, Vol. 8453 (July 2012), doi:10.1117/12.926645 by P. O'Connor, I. </a:t>
            </a:r>
            <a:r>
              <a:rPr lang="en-US" sz="1200" dirty="0" err="1" smtClean="0"/>
              <a:t>Kotov</a:t>
            </a:r>
            <a:r>
              <a:rPr lang="en-US" sz="1200" dirty="0" smtClean="0"/>
              <a:t>, P. Z. </a:t>
            </a:r>
            <a:r>
              <a:rPr lang="en-US" sz="1200" dirty="0" err="1" smtClean="0"/>
              <a:t>Takacs</a:t>
            </a:r>
            <a:r>
              <a:rPr lang="en-US" sz="1200" dirty="0" smtClean="0"/>
              <a:t>, et al.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Technology of the LSST focal plane, Nuclear Instruments and Methods in Physics Research Section A: Accelerators, Spectrometers, Detectors and Associated Equipment, Vol. 582, No. 3. (01 December 2007), pp. 902-909, doi:10.1016/j.nima.2007.07.120, by P. </a:t>
            </a:r>
            <a:r>
              <a:rPr lang="en-US" sz="1200" dirty="0" err="1" smtClean="0"/>
              <a:t>Oconnor</a:t>
            </a:r>
            <a:r>
              <a:rPr lang="en-US" sz="1200" dirty="0" smtClean="0"/>
              <a:t>, J. Geary, K. Gilmore, J. Oliver, V. </a:t>
            </a:r>
            <a:r>
              <a:rPr lang="en-US" sz="1200" dirty="0" err="1" smtClean="0"/>
              <a:t>Radeka</a:t>
            </a:r>
            <a:r>
              <a:rPr lang="en-US" sz="1200" dirty="0" smtClean="0"/>
              <a:t>, P. </a:t>
            </a:r>
            <a:r>
              <a:rPr lang="en-US" sz="1200" dirty="0" err="1" smtClean="0"/>
              <a:t>Takacs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Lu</a:t>
            </a:r>
            <a:r>
              <a:rPr lang="en-US" sz="1200" dirty="0"/>
              <a:t>, W., et al. "CCD emulator design for LSST camera." </a:t>
            </a:r>
            <a:r>
              <a:rPr lang="en-US" sz="1200" i="1" dirty="0"/>
              <a:t>SPIE Astronomical Telescopes+ Instrumentation</a:t>
            </a:r>
            <a:r>
              <a:rPr lang="en-US" sz="1200" dirty="0"/>
              <a:t>. International Society for Optics and Photonics, 2016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O'Connor, P., J. Fried, and I. </a:t>
            </a:r>
            <a:r>
              <a:rPr lang="en-US" sz="1200" dirty="0" err="1"/>
              <a:t>Kotov</a:t>
            </a:r>
            <a:r>
              <a:rPr lang="en-US" sz="1200" dirty="0"/>
              <a:t>. "An advanced CCD emulator with 32MB image memory." </a:t>
            </a:r>
            <a:r>
              <a:rPr lang="en-US" sz="1200" i="1" dirty="0"/>
              <a:t>SPIE Astronomical Telescopes+ Instrumentation</a:t>
            </a:r>
            <a:r>
              <a:rPr lang="en-US" sz="1200" dirty="0"/>
              <a:t>. International Society for Optics and Photonics, </a:t>
            </a:r>
            <a:r>
              <a:rPr lang="en-US" sz="1200" dirty="0" smtClean="0"/>
              <a:t>2012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u="sng" dirty="0" smtClean="0">
                <a:hlinkClick r:id="rId2"/>
              </a:rPr>
              <a:t>P</a:t>
            </a:r>
            <a:r>
              <a:rPr lang="en-US" sz="1200" u="sng" dirty="0">
                <a:hlinkClick r:id="rId2"/>
              </a:rPr>
              <a:t>. O'Connor</a:t>
            </a:r>
            <a:r>
              <a:rPr lang="en-US" sz="1200" dirty="0"/>
              <a:t>, </a:t>
            </a:r>
            <a:r>
              <a:rPr lang="en-US" sz="1200" u="sng" dirty="0">
                <a:hlinkClick r:id="rId3"/>
              </a:rPr>
              <a:t>I. </a:t>
            </a:r>
            <a:r>
              <a:rPr lang="en-US" sz="1200" u="sng" dirty="0" err="1">
                <a:hlinkClick r:id="rId3"/>
              </a:rPr>
              <a:t>Kotov</a:t>
            </a:r>
            <a:r>
              <a:rPr lang="en-US" sz="1200" dirty="0"/>
              <a:t>, </a:t>
            </a:r>
            <a:r>
              <a:rPr lang="en-US" sz="1200" u="sng" dirty="0">
                <a:hlinkClick r:id="rId4"/>
              </a:rPr>
              <a:t>P. Z. </a:t>
            </a:r>
            <a:r>
              <a:rPr lang="en-US" sz="1200" u="sng" dirty="0" err="1">
                <a:hlinkClick r:id="rId4"/>
              </a:rPr>
              <a:t>Takacs</a:t>
            </a:r>
            <a:r>
              <a:rPr lang="en-US" sz="1200" dirty="0"/>
              <a:t>, J. S. Frank, S. Plate, R. Van Berg, M. Newcomer, </a:t>
            </a:r>
            <a:r>
              <a:rPr lang="en-US" sz="1200" u="sng" dirty="0">
                <a:hlinkClick r:id="rId5"/>
              </a:rPr>
              <a:t>P. </a:t>
            </a:r>
            <a:r>
              <a:rPr lang="en-US" sz="1200" u="sng" dirty="0" err="1">
                <a:hlinkClick r:id="rId5"/>
              </a:rPr>
              <a:t>Antilogus</a:t>
            </a:r>
            <a:r>
              <a:rPr lang="en-US" sz="1200" dirty="0"/>
              <a:t>, </a:t>
            </a:r>
            <a:r>
              <a:rPr lang="en-US" sz="1200" dirty="0" err="1"/>
              <a:t>Hervé</a:t>
            </a:r>
            <a:r>
              <a:rPr lang="en-US" sz="1200" dirty="0"/>
              <a:t> </a:t>
            </a:r>
            <a:r>
              <a:rPr lang="en-US" sz="1200" dirty="0" err="1"/>
              <a:t>Lebbolo</a:t>
            </a:r>
            <a:r>
              <a:rPr lang="en-US" sz="1200" dirty="0"/>
              <a:t>, </a:t>
            </a:r>
            <a:r>
              <a:rPr lang="en-US" sz="1200" u="sng" dirty="0">
                <a:hlinkClick r:id="rId6"/>
              </a:rPr>
              <a:t>V. </a:t>
            </a:r>
            <a:r>
              <a:rPr lang="en-US" sz="1200" u="sng" dirty="0" err="1">
                <a:hlinkClick r:id="rId6"/>
              </a:rPr>
              <a:t>Tocut</a:t>
            </a:r>
            <a:r>
              <a:rPr lang="en-US" sz="1200" dirty="0"/>
              <a:t>, </a:t>
            </a:r>
            <a:r>
              <a:rPr lang="en-US" sz="1200" u="sng" dirty="0">
                <a:hlinkClick r:id="rId7"/>
              </a:rPr>
              <a:t>C. </a:t>
            </a:r>
            <a:r>
              <a:rPr lang="en-US" sz="1200" u="sng" dirty="0" err="1">
                <a:hlinkClick r:id="rId7"/>
              </a:rPr>
              <a:t>Juramy</a:t>
            </a:r>
            <a:r>
              <a:rPr lang="en-US" sz="1200" dirty="0"/>
              <a:t>, </a:t>
            </a:r>
            <a:r>
              <a:rPr lang="en-US" sz="1200" u="sng" dirty="0">
                <a:hlinkClick r:id="rId8"/>
              </a:rPr>
              <a:t>P. Doherty</a:t>
            </a:r>
            <a:r>
              <a:rPr lang="en-US" sz="1200" dirty="0"/>
              <a:t>, N. Felt, "Development of the LSST raft tower modules", Proc. SPIE 8453, High Energy, Optical, and Infrared Detectors for Astronomy V, 84530L (25 September 2012); </a:t>
            </a:r>
            <a:r>
              <a:rPr lang="en-US" sz="1200" dirty="0" err="1"/>
              <a:t>doi</a:t>
            </a:r>
            <a:r>
              <a:rPr lang="en-US" sz="1200" dirty="0"/>
              <a:t>: 10.1117/12.926645; </a:t>
            </a:r>
            <a:r>
              <a:rPr lang="en-US" sz="1200" u="sng" dirty="0">
                <a:hlinkClick r:id="rId9"/>
              </a:rPr>
              <a:t>http://</a:t>
            </a:r>
            <a:r>
              <a:rPr lang="en-US" sz="1200" u="sng" dirty="0" smtClean="0">
                <a:hlinkClick r:id="rId9"/>
              </a:rPr>
              <a:t>dx.doi.org/10.1117/12.926645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26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Cryocooler</a:t>
            </a:r>
            <a:r>
              <a:rPr lang="en-US" dirty="0" smtClean="0"/>
              <a:t> refrigeration capacities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3450" y="1484991"/>
            <a:ext cx="3816542" cy="2718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t="9135" b="12300"/>
          <a:stretch/>
        </p:blipFill>
        <p:spPr>
          <a:xfrm>
            <a:off x="514350" y="1517863"/>
            <a:ext cx="3826387" cy="26860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950" y="1085850"/>
            <a:ext cx="235718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Single PT-30 </a:t>
            </a:r>
            <a:r>
              <a:rPr lang="en-US" dirty="0" err="1" smtClean="0"/>
              <a:t>cryo</a:t>
            </a:r>
            <a:r>
              <a:rPr lang="en-US" dirty="0" smtClean="0"/>
              <a:t> head for RSA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86350" y="1085850"/>
            <a:ext cx="277851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/>
              <a:t>Dual NF-55 cold head for electronics</a:t>
            </a:r>
            <a:endParaRPr lang="en-US" dirty="0"/>
          </a:p>
        </p:txBody>
      </p:sp>
      <p:sp>
        <p:nvSpPr>
          <p:cNvPr id="9" name="Flowchart: Summing Junction 8"/>
          <p:cNvSpPr/>
          <p:nvPr/>
        </p:nvSpPr>
        <p:spPr>
          <a:xfrm>
            <a:off x="2009978" y="2056491"/>
            <a:ext cx="137160" cy="137160"/>
          </a:xfrm>
          <a:prstGeom prst="flowChartSummingJunctio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67128" y="2203623"/>
            <a:ext cx="0" cy="137171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2"/>
          </p:cNvCxnSpPr>
          <p:nvPr/>
        </p:nvCxnSpPr>
        <p:spPr>
          <a:xfrm flipH="1">
            <a:off x="866978" y="2125071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92941" y="1463314"/>
            <a:ext cx="257523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900" dirty="0" smtClean="0"/>
              <a:t>2X</a:t>
            </a:r>
            <a:endParaRPr lang="en-US" sz="9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43000" y="3885291"/>
            <a:ext cx="342900" cy="0"/>
          </a:xfrm>
          <a:prstGeom prst="straightConnector1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Summing Junction 28"/>
          <p:cNvSpPr/>
          <p:nvPr/>
        </p:nvSpPr>
        <p:spPr>
          <a:xfrm>
            <a:off x="6949440" y="1999341"/>
            <a:ext cx="137160" cy="137160"/>
          </a:xfrm>
          <a:prstGeom prst="flowChartSummingJunction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010400" y="2067921"/>
            <a:ext cx="19050" cy="15316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9" idx="2"/>
          </p:cNvCxnSpPr>
          <p:nvPr/>
        </p:nvCxnSpPr>
        <p:spPr>
          <a:xfrm flipH="1">
            <a:off x="5143500" y="2067921"/>
            <a:ext cx="180594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Up-Down Arrow 31"/>
          <p:cNvSpPr/>
          <p:nvPr/>
        </p:nvSpPr>
        <p:spPr>
          <a:xfrm>
            <a:off x="857250" y="2807802"/>
            <a:ext cx="171450" cy="220239"/>
          </a:xfrm>
          <a:prstGeom prst="upDownArrow">
            <a:avLst>
              <a:gd name="adj1" fmla="val 25543"/>
              <a:gd name="adj2" fmla="val 4674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70776" y="1827891"/>
            <a:ext cx="0" cy="240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479572" y="1827891"/>
            <a:ext cx="0" cy="240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070777" y="1942191"/>
            <a:ext cx="386674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114550" y="1656441"/>
            <a:ext cx="3100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57250" y="2568608"/>
            <a:ext cx="74295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expected Q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7029450" y="3359511"/>
            <a:ext cx="0" cy="240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15250" y="3359511"/>
            <a:ext cx="0" cy="240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029450" y="3473811"/>
            <a:ext cx="685800" cy="1143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121482" y="3188061"/>
            <a:ext cx="31002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Up-Down Arrow 52"/>
          <p:cNvSpPr/>
          <p:nvPr/>
        </p:nvSpPr>
        <p:spPr>
          <a:xfrm>
            <a:off x="5257800" y="2568607"/>
            <a:ext cx="171450" cy="790904"/>
          </a:xfrm>
          <a:prstGeom prst="upDownArrow">
            <a:avLst>
              <a:gd name="adj1" fmla="val 25543"/>
              <a:gd name="adj2" fmla="val 4674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360549" y="2384909"/>
            <a:ext cx="742950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expected Q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4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22672"/>
          </a:xfrm>
        </p:spPr>
        <p:txBody>
          <a:bodyPr/>
          <a:lstStyle/>
          <a:p>
            <a:r>
              <a:rPr lang="en-US" dirty="0" smtClean="0"/>
              <a:t>Camera Control System (CCS) monitoring GUI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074" name="Picture 2" descr="https://lh6.googleusercontent.com/4f1kWTxaN4hbZuZW8_EM3CrtBSzDV6tp37CrK6_KpjpeHiSThjm3JiXDa_QWbKGyIZh8AbOHsymeMRCkdNAEd4pZZUgeYZR1jLp5EjbhkQw8WBnR2qXUsPYD9D3wO5gIVW8Xzoi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72699"/>
            <a:ext cx="7029450" cy="44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5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SDW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26" name="Picture 2" descr="C:\Users\poc\Google Drive\TS5_TS8_TS-REB\TS8_design_document_20160125\LCA57_req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38150"/>
            <a:ext cx="6430963" cy="4497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SDW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image04.pn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5800" y="742950"/>
            <a:ext cx="5097438" cy="3823079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status Sept.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4972050"/>
            <a:ext cx="2895600" cy="1714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P. O'Connor SDW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4972050"/>
            <a:ext cx="2133600" cy="171450"/>
          </a:xfrm>
          <a:prstGeom prst="rect">
            <a:avLst/>
          </a:prstGeom>
        </p:spPr>
        <p:txBody>
          <a:bodyPr/>
          <a:lstStyle/>
          <a:p>
            <a:fld id="{D0E3E2FA-72FA-422D-B50D-8BF25BF5F82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7465" y="978446"/>
            <a:ext cx="4569335" cy="323428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0293" y="1105486"/>
            <a:ext cx="3182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RTMs assembled: 10</a:t>
            </a:r>
          </a:p>
          <a:p>
            <a:r>
              <a:rPr lang="en-US" dirty="0" smtClean="0"/>
              <a:t>Engineering models: 2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7465" y="4212726"/>
            <a:ext cx="4510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think we’re going to need a bigger table…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5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lh4.googleusercontent.com/0jPx0PpySsLCbunuUEScVn66aykLDlzNaKA8hUvIqzIlDQJrhyBYLuDFsu_mdEC5MlOXZiwCWq8-AxxlPpO65xqcJJRUTGoi8eWWiaFBNxNCg9uQX0mEpLjSIczwcRVI-Zm5bTJ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1990" y="487412"/>
            <a:ext cx="5107527" cy="4400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877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667" b="65728"/>
          <a:stretch/>
        </p:blipFill>
        <p:spPr>
          <a:xfrm>
            <a:off x="1848298" y="618163"/>
            <a:ext cx="3320162" cy="1544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3865"/>
          <a:stretch/>
        </p:blipFill>
        <p:spPr>
          <a:xfrm>
            <a:off x="1785952" y="2162799"/>
            <a:ext cx="6000302" cy="29807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large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6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PG2mdU_i8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80923" y="2191769"/>
            <a:ext cx="2275278" cy="1590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68" y="2191769"/>
            <a:ext cx="1311898" cy="159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0833" t="5556" r="21666" b="35556"/>
          <a:stretch>
            <a:fillRect/>
          </a:stretch>
        </p:blipFill>
        <p:spPr bwMode="auto">
          <a:xfrm>
            <a:off x="3308872" y="700624"/>
            <a:ext cx="5683718" cy="371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7118" y="700624"/>
            <a:ext cx="287904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3.2Gpixel camera on 8.4m telescope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Dedicated 10-year deep optical-NIR survey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Rapid cadence to image entire sky to r=24 every 3 nights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Broad science goals:</a:t>
            </a:r>
          </a:p>
          <a:p>
            <a:pPr marL="557213" lvl="1" indent="-214313">
              <a:buFont typeface="Calibri" panose="020F0502020204030204" pitchFamily="34" charset="0"/>
              <a:buChar char="–"/>
            </a:pPr>
            <a:r>
              <a:rPr lang="en-US" sz="1500" dirty="0"/>
              <a:t>Cosmology: dark matter and dark energy</a:t>
            </a:r>
          </a:p>
          <a:p>
            <a:pPr marL="557213" lvl="1" indent="-214313">
              <a:buFont typeface="Calibri" panose="020F0502020204030204" pitchFamily="34" charset="0"/>
              <a:buChar char="–"/>
            </a:pPr>
            <a:r>
              <a:rPr lang="en-US" sz="1500" dirty="0"/>
              <a:t>Milky Way assembly history</a:t>
            </a:r>
          </a:p>
          <a:p>
            <a:pPr marL="557213" lvl="1" indent="-214313">
              <a:buFont typeface="Calibri" panose="020F0502020204030204" pitchFamily="34" charset="0"/>
              <a:buChar char="–"/>
            </a:pPr>
            <a:r>
              <a:rPr lang="en-US" sz="1500" dirty="0"/>
              <a:t>Solar System minor bodies</a:t>
            </a:r>
          </a:p>
          <a:p>
            <a:pPr marL="557213" lvl="1" indent="-214313">
              <a:buFont typeface="Calibri" panose="020F0502020204030204" pitchFamily="34" charset="0"/>
              <a:buChar char="–"/>
            </a:pPr>
            <a:r>
              <a:rPr lang="en-US" sz="1500" dirty="0"/>
              <a:t>Transients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Observatory construction at Cerro </a:t>
            </a:r>
            <a:r>
              <a:rPr lang="en-US" sz="2800" dirty="0" err="1" smtClean="0"/>
              <a:t>Pachon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839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sst_cutaway1200p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6408" y="664643"/>
            <a:ext cx="2810231" cy="2017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313" y="565321"/>
            <a:ext cx="2347908" cy="2270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" b="1109"/>
          <a:stretch/>
        </p:blipFill>
        <p:spPr>
          <a:xfrm>
            <a:off x="77182" y="2072719"/>
            <a:ext cx="3879686" cy="288388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Telescope, camera, and focal plane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264434" y="2374210"/>
            <a:ext cx="4416066" cy="2667350"/>
            <a:chOff x="4264434" y="2374210"/>
            <a:chExt cx="4416066" cy="2667350"/>
          </a:xfrm>
        </p:grpSpPr>
        <p:pic>
          <p:nvPicPr>
            <p:cNvPr id="2" name="Picture 29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9" t="5856" r="6658" b="5856"/>
            <a:stretch/>
          </p:blipFill>
          <p:spPr bwMode="auto">
            <a:xfrm>
              <a:off x="6460313" y="2988933"/>
              <a:ext cx="2220187" cy="2052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4264434" y="2624536"/>
              <a:ext cx="2122405" cy="241702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3024 video channels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4347 clock and bias signals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2 sec frame readout</a:t>
              </a:r>
            </a:p>
            <a:p>
              <a:pPr marL="742950" marR="0" lvl="1" indent="-28575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550kpix/s pixel rate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&lt; 9e- </a:t>
              </a:r>
              <a:r>
                <a:rPr kumimoji="0" lang="en-US" alt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rms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noise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18b digitization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Focal plane thermal control 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System health monitoring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Sensor protection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altLang="en-US" sz="1800" noProof="0" dirty="0" smtClean="0"/>
                <a:t>1200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W total power</a:t>
              </a:r>
            </a:p>
            <a:p>
              <a:pPr marL="742950" marR="0" lvl="1" indent="-28575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lang="en-US" altLang="en-US" dirty="0" smtClean="0"/>
                <a:t>400 </a:t>
              </a:r>
              <a:r>
                <a:rPr kumimoji="0" lang="en-US" alt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mW</a:t>
              </a:r>
              <a:r>
                <a:rPr kumimoji="0" lang="en-US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/channel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170 l volume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Vacuum operation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altLang="en-US" sz="1800" dirty="0" smtClean="0"/>
                <a:t>Flat ±10um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11768" y="2374210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requirements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59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4"/>
          <a:stretch/>
        </p:blipFill>
        <p:spPr>
          <a:xfrm>
            <a:off x="148282" y="1141715"/>
            <a:ext cx="5618153" cy="3225217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5977581" y="4468875"/>
            <a:ext cx="167866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50" i="1" dirty="0">
                <a:latin typeface="Arial Black" pitchFamily="34" charset="0"/>
              </a:rPr>
              <a:t>Photons in – bits out</a:t>
            </a: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977582" y="1227943"/>
            <a:ext cx="2900750" cy="305275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60" tIns="102870" rIns="68580" bIns="10287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14308" indent="-214308" eaLnBrk="1" hangingPunct="1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bg1"/>
                </a:solidFill>
              </a:rPr>
              <a:t>Complete 12K x 12K imager</a:t>
            </a:r>
          </a:p>
          <a:p>
            <a:pPr marL="214308" indent="-214308" eaLnBrk="1" hangingPunct="1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bg1"/>
                </a:solidFill>
              </a:rPr>
              <a:t>Support sensors mechanically to meet strict </a:t>
            </a:r>
            <a:r>
              <a:rPr lang="en-US" sz="1275" dirty="0" err="1">
                <a:solidFill>
                  <a:schemeClr val="bg1"/>
                </a:solidFill>
              </a:rPr>
              <a:t>coplanarity</a:t>
            </a:r>
            <a:r>
              <a:rPr lang="en-US" sz="1275" dirty="0">
                <a:solidFill>
                  <a:schemeClr val="bg1"/>
                </a:solidFill>
              </a:rPr>
              <a:t> </a:t>
            </a:r>
          </a:p>
          <a:p>
            <a:pPr marL="214308" indent="-214308" eaLnBrk="1" hangingPunct="1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bg1"/>
                </a:solidFill>
              </a:rPr>
              <a:t>Thermal management of sensors and electronics</a:t>
            </a:r>
          </a:p>
          <a:p>
            <a:pPr marL="214308" indent="-214308" eaLnBrk="1" hangingPunct="1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bg1"/>
                </a:solidFill>
              </a:rPr>
              <a:t>Provide bias, timing, and control signals for CCD operation</a:t>
            </a:r>
          </a:p>
          <a:p>
            <a:pPr marL="214308" indent="-214308" eaLnBrk="1" hangingPunct="1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bg1"/>
                </a:solidFill>
              </a:rPr>
              <a:t>144 video channels with low noise analog signal processing, digitizing, multiplexing of pixel data</a:t>
            </a:r>
          </a:p>
          <a:p>
            <a:pPr marL="214308" indent="-214308" eaLnBrk="1" hangingPunct="1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bg1"/>
                </a:solidFill>
              </a:rPr>
              <a:t>Diagnostics + monitoring</a:t>
            </a:r>
          </a:p>
          <a:p>
            <a:pPr marL="214308" indent="-214308" eaLnBrk="1" hangingPunct="1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bg1"/>
                </a:solidFill>
              </a:rPr>
              <a:t>12.7 x 12.7 x 42cm</a:t>
            </a:r>
            <a:r>
              <a:rPr lang="en-US" sz="1275" baseline="30000" dirty="0">
                <a:solidFill>
                  <a:schemeClr val="bg1"/>
                </a:solidFill>
              </a:rPr>
              <a:t>3</a:t>
            </a:r>
          </a:p>
          <a:p>
            <a:pPr marL="214308" indent="-214308" eaLnBrk="1" hangingPunct="1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bg1"/>
                </a:solidFill>
              </a:rPr>
              <a:t>20 kg</a:t>
            </a:r>
          </a:p>
          <a:p>
            <a:pPr marL="214308" indent="-214308" eaLnBrk="1" hangingPunct="1"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275" dirty="0">
                <a:solidFill>
                  <a:schemeClr val="bg1"/>
                </a:solidFill>
              </a:rPr>
              <a:t>39W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Raft Tower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5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6735" y="558413"/>
            <a:ext cx="5748673" cy="3777762"/>
          </a:xfrm>
          <a:prstGeom prst="rect">
            <a:avLst/>
          </a:prstGeom>
          <a:ln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100000"/>
              </a:lnSpc>
            </a:pPr>
            <a:r>
              <a:rPr lang="en-US" sz="1350" b="1" dirty="0"/>
              <a:t>100</a:t>
            </a:r>
            <a:r>
              <a:rPr lang="en-US" sz="1350" b="1" dirty="0">
                <a:latin typeface="Symbol" pitchFamily="18" charset="2"/>
              </a:rPr>
              <a:t>m</a:t>
            </a:r>
            <a:r>
              <a:rPr lang="en-US" sz="1350" b="1" dirty="0"/>
              <a:t>m-thick, high resistivity silicon CCDs, fully-depleted with transparent conductive window and AR coating, back-illuminated</a:t>
            </a:r>
          </a:p>
          <a:p>
            <a:pPr lvl="1" indent="-182880">
              <a:lnSpc>
                <a:spcPct val="100000"/>
              </a:lnSpc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</a:rPr>
              <a:t> for broadband QE and small PSF</a:t>
            </a:r>
          </a:p>
          <a:p>
            <a:pPr indent="-182880">
              <a:lnSpc>
                <a:spcPct val="100000"/>
              </a:lnSpc>
            </a:pPr>
            <a:r>
              <a:rPr lang="en-US" sz="1350" b="1" dirty="0"/>
              <a:t>4K x 4K format</a:t>
            </a:r>
          </a:p>
          <a:p>
            <a:pPr lvl="1" indent="-182880">
              <a:lnSpc>
                <a:spcPct val="100000"/>
              </a:lnSpc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</a:rPr>
              <a:t>4 die sites/6”wafer</a:t>
            </a:r>
          </a:p>
          <a:p>
            <a:pPr indent="-182880">
              <a:lnSpc>
                <a:spcPct val="100000"/>
              </a:lnSpc>
            </a:pPr>
            <a:r>
              <a:rPr lang="en-US" sz="1350" b="1" dirty="0"/>
              <a:t>16-fold parallel output </a:t>
            </a:r>
          </a:p>
          <a:p>
            <a:pPr lvl="1" indent="-182880">
              <a:lnSpc>
                <a:spcPct val="100000"/>
              </a:lnSpc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</a:rPr>
              <a:t>for low noise readout at 2s frame read time</a:t>
            </a:r>
          </a:p>
          <a:p>
            <a:pPr indent="-182880">
              <a:lnSpc>
                <a:spcPct val="100000"/>
              </a:lnSpc>
            </a:pPr>
            <a:r>
              <a:rPr lang="en-US" sz="1350" b="1" dirty="0"/>
              <a:t>10</a:t>
            </a:r>
            <a:r>
              <a:rPr lang="en-US" sz="1350" b="1" dirty="0">
                <a:latin typeface="Symbol" pitchFamily="18" charset="2"/>
              </a:rPr>
              <a:t>m</a:t>
            </a:r>
            <a:r>
              <a:rPr lang="en-US" sz="1350" b="1" dirty="0"/>
              <a:t>m pixels </a:t>
            </a:r>
          </a:p>
          <a:p>
            <a:pPr lvl="1" indent="-182880">
              <a:lnSpc>
                <a:spcPct val="100000"/>
              </a:lnSpc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</a:rPr>
              <a:t>for optimum sampling at LSST plate scale</a:t>
            </a:r>
          </a:p>
          <a:p>
            <a:pPr indent="-182880">
              <a:lnSpc>
                <a:spcPct val="100000"/>
              </a:lnSpc>
            </a:pPr>
            <a:r>
              <a:rPr lang="en-US" sz="1350" b="1" dirty="0" err="1"/>
              <a:t>Buttable</a:t>
            </a:r>
            <a:r>
              <a:rPr lang="en-US" sz="1350" b="1" dirty="0"/>
              <a:t>, thermally-matched packaging </a:t>
            </a:r>
          </a:p>
          <a:p>
            <a:pPr lvl="1" indent="-182880">
              <a:lnSpc>
                <a:spcPct val="100000"/>
              </a:lnSpc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</a:rPr>
              <a:t>&gt;92% fill factor</a:t>
            </a:r>
          </a:p>
          <a:p>
            <a:pPr indent="-182880">
              <a:lnSpc>
                <a:spcPct val="100000"/>
              </a:lnSpc>
            </a:pPr>
            <a:r>
              <a:rPr lang="en-US" sz="1350" b="1" dirty="0"/>
              <a:t>Flatness and alignment tolerance to bring image surface of all CCDs coplanar to ±9</a:t>
            </a:r>
            <a:r>
              <a:rPr lang="en-US" sz="1350" b="1" dirty="0">
                <a:latin typeface="Symbol" pitchFamily="18" charset="2"/>
              </a:rPr>
              <a:t>m</a:t>
            </a:r>
            <a:r>
              <a:rPr lang="en-US" sz="1350" b="1" dirty="0"/>
              <a:t>m</a:t>
            </a:r>
          </a:p>
          <a:p>
            <a:pPr lvl="1" indent="-182880">
              <a:lnSpc>
                <a:spcPct val="100000"/>
              </a:lnSpc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</a:rPr>
              <a:t>for use in fast f/1.2 beam</a:t>
            </a:r>
          </a:p>
          <a:p>
            <a:pPr indent="-182880">
              <a:lnSpc>
                <a:spcPct val="100000"/>
              </a:lnSpc>
            </a:pPr>
            <a:r>
              <a:rPr lang="en-US" sz="1350" b="1" dirty="0"/>
              <a:t>Mechanical mounting and alignment features and electrical interface specified</a:t>
            </a:r>
          </a:p>
          <a:p>
            <a:pPr lvl="1" indent="-182880">
              <a:lnSpc>
                <a:spcPct val="100000"/>
              </a:lnSpc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</a:rPr>
              <a:t>Interchangeability between vendors</a:t>
            </a:r>
          </a:p>
          <a:p>
            <a:pPr>
              <a:lnSpc>
                <a:spcPct val="100000"/>
              </a:lnSpc>
            </a:pPr>
            <a:r>
              <a:rPr lang="en-US" sz="1350" b="1" dirty="0"/>
              <a:t>Operating temperature -100C</a:t>
            </a:r>
          </a:p>
          <a:p>
            <a:pPr lvl="1">
              <a:lnSpc>
                <a:spcPct val="100000"/>
              </a:lnSpc>
            </a:pP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</a:rPr>
              <a:t>Suppress dark current to negligible levels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80" y="1086833"/>
            <a:ext cx="3398672" cy="339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0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7405" y="709747"/>
            <a:ext cx="6312543" cy="4227138"/>
            <a:chOff x="1755443" y="958232"/>
            <a:chExt cx="8416723" cy="5636184"/>
          </a:xfrm>
        </p:grpSpPr>
        <p:pic>
          <p:nvPicPr>
            <p:cNvPr id="8" name="Picture 8" descr="target1 small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516" y="1390971"/>
              <a:ext cx="234696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 rotWithShape="1">
            <a:blip r:embed="rId3" cstate="screen">
              <a:lum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" t="1505"/>
            <a:stretch/>
          </p:blipFill>
          <p:spPr bwMode="auto">
            <a:xfrm>
              <a:off x="7815908" y="3981771"/>
              <a:ext cx="2356258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14596" y="1390971"/>
              <a:ext cx="2425113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91030" y="3981771"/>
              <a:ext cx="2444750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586"/>
            <a:stretch/>
          </p:blipFill>
          <p:spPr bwMode="auto">
            <a:xfrm>
              <a:off x="2349837" y="1390971"/>
              <a:ext cx="2843928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181104" y="958232"/>
              <a:ext cx="24692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Uniform illumination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02311" y="958232"/>
              <a:ext cx="20657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Test target image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07380" y="958232"/>
              <a:ext cx="216298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CCD in test fixture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113601" y="2356097"/>
              <a:ext cx="17145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T-E2v CCD250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641124" y="4859900"/>
              <a:ext cx="26595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T-DALSA/ITL STA3800C</a:t>
              </a:r>
            </a:p>
          </p:txBody>
        </p:sp>
        <p:pic>
          <p:nvPicPr>
            <p:cNvPr id="19" name="Picture 2" descr="\\bnl.gov\bnlfiles\LSST\Pictures\sensor accecptance walk throughs\8-15-2015\DSC_0090.JPG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12362" r="8425"/>
            <a:stretch/>
          </p:blipFill>
          <p:spPr bwMode="auto">
            <a:xfrm>
              <a:off x="2487365" y="3981771"/>
              <a:ext cx="2723537" cy="2286000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>
              <a:off x="5356679" y="6255861"/>
              <a:ext cx="173808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dirty="0" err="1"/>
                <a:t>overscan</a:t>
              </a:r>
              <a:r>
                <a:rPr lang="en-US" sz="1050" dirty="0"/>
                <a:t> displayed)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29840" y="6255861"/>
              <a:ext cx="187701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dirty="0" err="1"/>
                <a:t>overscan</a:t>
              </a:r>
              <a:r>
                <a:rPr lang="en-US" sz="1050" dirty="0"/>
                <a:t> suppressed)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53135" y="2977401"/>
            <a:ext cx="1750926" cy="1714500"/>
            <a:chOff x="8824012" y="4128081"/>
            <a:chExt cx="2334568" cy="2286000"/>
          </a:xfrm>
        </p:grpSpPr>
        <p:sp>
          <p:nvSpPr>
            <p:cNvPr id="24" name="Rectangle 23"/>
            <p:cNvSpPr/>
            <p:nvPr/>
          </p:nvSpPr>
          <p:spPr>
            <a:xfrm>
              <a:off x="8824012" y="4128081"/>
              <a:ext cx="2334568" cy="2286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2" name="Picture 21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3" t="51085" r="19533" b="9115"/>
            <a:stretch/>
          </p:blipFill>
          <p:spPr bwMode="auto">
            <a:xfrm>
              <a:off x="8824012" y="4623548"/>
              <a:ext cx="2309854" cy="1295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553135" y="1062478"/>
            <a:ext cx="1777763" cy="1714500"/>
            <a:chOff x="8824012" y="1574850"/>
            <a:chExt cx="2370350" cy="2286000"/>
          </a:xfrm>
        </p:grpSpPr>
        <p:sp>
          <p:nvSpPr>
            <p:cNvPr id="3" name="Rectangle 2"/>
            <p:cNvSpPr/>
            <p:nvPr/>
          </p:nvSpPr>
          <p:spPr>
            <a:xfrm>
              <a:off x="8859794" y="1574850"/>
              <a:ext cx="2334568" cy="2286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3" name="Picture 22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8" t="12644" r="21616" b="52309"/>
            <a:stretch/>
          </p:blipFill>
          <p:spPr bwMode="auto">
            <a:xfrm>
              <a:off x="8824012" y="2173452"/>
              <a:ext cx="2350362" cy="1195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detector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IE 2012 PPT Template (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1347</Words>
  <Application>Microsoft Office PowerPoint</Application>
  <PresentationFormat>On-screen Show (16:9)</PresentationFormat>
  <Paragraphs>300</Paragraphs>
  <Slides>40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Arial Black</vt:lpstr>
      <vt:lpstr>Arial Narrow</vt:lpstr>
      <vt:lpstr>Britannic Bold</vt:lpstr>
      <vt:lpstr>Calibri</vt:lpstr>
      <vt:lpstr>Comic Sans MS</vt:lpstr>
      <vt:lpstr>Symbol</vt:lpstr>
      <vt:lpstr>Office Theme</vt:lpstr>
      <vt:lpstr>SPIE 2012 PPT Template (3)</vt:lpstr>
      <vt:lpstr>PowerPoint Presentation</vt:lpstr>
      <vt:lpstr>Brookhaven Instrumentation detector development: first 35 years</vt:lpstr>
      <vt:lpstr>Last 25 years</vt:lpstr>
      <vt:lpstr>A large detector</vt:lpstr>
      <vt:lpstr>Observatory construction at Cerro Pachon</vt:lpstr>
      <vt:lpstr>Telescope, camera, and focal plane</vt:lpstr>
      <vt:lpstr>Raft Tower Module</vt:lpstr>
      <vt:lpstr>Detectors</vt:lpstr>
      <vt:lpstr>2 detector variants</vt:lpstr>
      <vt:lpstr>Raft electronics</vt:lpstr>
      <vt:lpstr>PowerPoint Presentation</vt:lpstr>
      <vt:lpstr>Raft tower assembly (1)</vt:lpstr>
      <vt:lpstr>Raft tower assembly (2)</vt:lpstr>
      <vt:lpstr>Completed Raft Tower</vt:lpstr>
      <vt:lpstr>Warm connectivity test</vt:lpstr>
      <vt:lpstr>Tower test cryostat</vt:lpstr>
      <vt:lpstr>Cryocooler refrigeration capacities</vt:lpstr>
      <vt:lpstr>Tower in cryostat</vt:lpstr>
      <vt:lpstr>RTM production status Sept. 2017</vt:lpstr>
      <vt:lpstr>Bias images: 3 towers (432 channels)</vt:lpstr>
      <vt:lpstr>First step – gain determination</vt:lpstr>
      <vt:lpstr>350nm flatfields</vt:lpstr>
      <vt:lpstr>750nm flatfields</vt:lpstr>
      <vt:lpstr>1000nm flatfields</vt:lpstr>
      <vt:lpstr>Intra- and inter-raft uniformity</vt:lpstr>
      <vt:lpstr>EO performance statistics: 3 rafts</vt:lpstr>
      <vt:lpstr>Parameter maps</vt:lpstr>
      <vt:lpstr>Within-CCD crosstalk</vt:lpstr>
      <vt:lpstr>Noise correlations – good, bad, ugly</vt:lpstr>
      <vt:lpstr>Performance goals</vt:lpstr>
      <vt:lpstr>Performance goals achieved</vt:lpstr>
      <vt:lpstr>PowerPoint Presentation</vt:lpstr>
      <vt:lpstr>REFERENCES</vt:lpstr>
      <vt:lpstr>Cryocooler refrigeration capacities</vt:lpstr>
      <vt:lpstr>Camera Control System (CCS) monitoring GUI</vt:lpstr>
      <vt:lpstr>PowerPoint Presentation</vt:lpstr>
      <vt:lpstr>PowerPoint Presentation</vt:lpstr>
      <vt:lpstr>Production status Sept. 2017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O'Connor, Paul</dc:creator>
  <cp:lastModifiedBy>O'Connor, Paul</cp:lastModifiedBy>
  <cp:revision>55</cp:revision>
  <dcterms:modified xsi:type="dcterms:W3CDTF">2017-09-28T00:30:22Z</dcterms:modified>
</cp:coreProperties>
</file>