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782" r:id="rId1"/>
  </p:sldMasterIdLst>
  <p:notesMasterIdLst>
    <p:notesMasterId r:id="rId18"/>
  </p:notesMasterIdLst>
  <p:handoutMasterIdLst>
    <p:handoutMasterId r:id="rId19"/>
  </p:handoutMasterIdLst>
  <p:sldIdLst>
    <p:sldId id="1044" r:id="rId2"/>
    <p:sldId id="1218" r:id="rId3"/>
    <p:sldId id="1223" r:id="rId4"/>
    <p:sldId id="1208" r:id="rId5"/>
    <p:sldId id="1220" r:id="rId6"/>
    <p:sldId id="1222" r:id="rId7"/>
    <p:sldId id="1210" r:id="rId8"/>
    <p:sldId id="1228" r:id="rId9"/>
    <p:sldId id="1211" r:id="rId10"/>
    <p:sldId id="1232" r:id="rId11"/>
    <p:sldId id="1212" r:id="rId12"/>
    <p:sldId id="1233" r:id="rId13"/>
    <p:sldId id="1231" r:id="rId14"/>
    <p:sldId id="1215" r:id="rId15"/>
    <p:sldId id="1234" r:id="rId16"/>
    <p:sldId id="121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33CC"/>
    <a:srgbClr val="00FFFF"/>
    <a:srgbClr val="FFCC00"/>
    <a:srgbClr val="FF6A06"/>
    <a:srgbClr val="FF0000"/>
    <a:srgbClr val="292929"/>
    <a:srgbClr val="0000FF"/>
    <a:srgbClr val="0099FF"/>
    <a:srgbClr val="FFE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5290" autoAdjust="0"/>
  </p:normalViewPr>
  <p:slideViewPr>
    <p:cSldViewPr snapToObjects="1">
      <p:cViewPr varScale="1">
        <p:scale>
          <a:sx n="85" d="100"/>
          <a:sy n="85" d="100"/>
        </p:scale>
        <p:origin x="16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310729-A2DA-4E2F-9794-8E8254DA565C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A7DEAFB-AD29-4ECC-AAD1-954474958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06EA59-48DE-4D07-B2B4-E8B048EB2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3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VIRGO-14 symmetrical.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7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would like to acknowledge</a:t>
            </a:r>
            <a:r>
              <a:rPr lang="en-US" baseline="0" dirty="0" smtClean="0"/>
              <a:t> all of the students and staff that have contributed to this work at the Center for Detectors.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6944AC72-6058-428E-9CF1-D4216A4D3661}" type="slidenum">
              <a:rPr lang="en-US" sz="1200"/>
              <a:pPr algn="r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18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94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48000"/>
            <a:ext cx="6901248" cy="646331"/>
          </a:xfrm>
        </p:spPr>
        <p:txBody>
          <a:bodyPr wrap="none"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3886200"/>
            <a:ext cx="7162800" cy="144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2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344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58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8412480" cy="1752600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7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5760" y="6088380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3440" y="6088380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65760" y="3357372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63440" y="3357372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76200"/>
            <a:ext cx="7094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592263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4" r:id="rId1"/>
    <p:sldLayoutId id="2147486786" r:id="rId2"/>
    <p:sldLayoutId id="2147486785" r:id="rId3"/>
    <p:sldLayoutId id="2147486793" r:id="rId4"/>
    <p:sldLayoutId id="2147486794" r:id="rId5"/>
    <p:sldLayoutId id="2147486790" r:id="rId6"/>
    <p:sldLayoutId id="2147486789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4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828800" y="2130425"/>
            <a:ext cx="59436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Infrared Detectors Grown on Silicon </a:t>
            </a:r>
            <a:r>
              <a:rPr lang="en-US" dirty="0" smtClean="0"/>
              <a:t>Substrates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sz="quarter" idx="1"/>
          </p:nvPr>
        </p:nvSpPr>
        <p:spPr>
          <a:xfrm>
            <a:off x="838200" y="38862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September 27, 2017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Joong Lee, Don Figer, Liz Corrales, </a:t>
            </a:r>
            <a:r>
              <a:rPr lang="en-US" dirty="0" smtClean="0"/>
              <a:t>Jonathan </a:t>
            </a:r>
            <a:r>
              <a:rPr lang="en-US" dirty="0"/>
              <a:t>Getty, Lynn Mears, Erik Stassinos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8" descr="https://upload.wikimedia.org/wikipedia/commons/thumb/7/77/Raytheon.svg/2000px-Raythe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895600" cy="56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104894"/>
            <a:ext cx="8321040" cy="26769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mode of the distributions on all three parts nearly identical at 40 K.</a:t>
            </a:r>
          </a:p>
          <a:p>
            <a:r>
              <a:rPr lang="en-US" dirty="0" smtClean="0"/>
              <a:t>Virgo-14 has symmetrical dark current distribution</a:t>
            </a:r>
            <a:endParaRPr lang="en-US" dirty="0"/>
          </a:p>
          <a:p>
            <a:r>
              <a:rPr lang="en-US" dirty="0" smtClean="0"/>
              <a:t>Compared to VIRGO-14, the dark current distribution of F3 has a large tail.</a:t>
            </a:r>
          </a:p>
          <a:p>
            <a:r>
              <a:rPr lang="en-US" dirty="0" smtClean="0"/>
              <a:t>Compared to F3, F13 </a:t>
            </a:r>
            <a:r>
              <a:rPr lang="en-US" dirty="0"/>
              <a:t>has a </a:t>
            </a:r>
            <a:r>
              <a:rPr lang="en-US" dirty="0" smtClean="0"/>
              <a:t>more symmetrical distribution </a:t>
            </a:r>
            <a:r>
              <a:rPr lang="en-US" dirty="0"/>
              <a:t>with a smaller </a:t>
            </a:r>
            <a:r>
              <a:rPr lang="en-US" dirty="0" smtClean="0"/>
              <a:t>tail.</a:t>
            </a:r>
          </a:p>
          <a:p>
            <a:pPr lvl="1"/>
            <a:r>
              <a:rPr lang="en-US" dirty="0" smtClean="0"/>
              <a:t>Increasing the buffer thickness reduced the tail in dark current distribution in this fabrication run.</a:t>
            </a:r>
          </a:p>
          <a:p>
            <a:pPr lvl="2"/>
            <a:r>
              <a:rPr lang="en-US" dirty="0" smtClean="0"/>
              <a:t>F10, F12, and F13 all have smaller tails compared to F3.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76200" y="1524000"/>
            <a:ext cx="2926080" cy="2275490"/>
          </a:xfrm>
        </p:spPr>
      </p:pic>
      <p:sp>
        <p:nvSpPr>
          <p:cNvPr id="7" name="TextBox 6"/>
          <p:cNvSpPr txBox="1"/>
          <p:nvPr/>
        </p:nvSpPr>
        <p:spPr>
          <a:xfrm>
            <a:off x="457200" y="1152525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VIRGO-14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143000"/>
            <a:ext cx="21501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VIRGO-F13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35"/>
          <a:stretch/>
        </p:blipFill>
        <p:spPr bwMode="auto">
          <a:xfrm>
            <a:off x="3124200" y="1524000"/>
            <a:ext cx="2926080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0" y="1143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VIRGO-F3</a:t>
            </a:r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35"/>
          <a:stretch/>
        </p:blipFill>
        <p:spPr bwMode="auto">
          <a:xfrm>
            <a:off x="6141720" y="1524000"/>
            <a:ext cx="2926080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1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7603" y="4267200"/>
            <a:ext cx="8128793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Persistence is the increase in dark current after a detector is illuminated.</a:t>
            </a:r>
          </a:p>
          <a:p>
            <a:r>
              <a:rPr lang="en-US" dirty="0" smtClean="0"/>
              <a:t>Persistence </a:t>
            </a:r>
            <a:r>
              <a:rPr lang="en-US" dirty="0"/>
              <a:t>is quantified in terms of the percentage of the </a:t>
            </a:r>
            <a:r>
              <a:rPr lang="en-US" dirty="0" smtClean="0"/>
              <a:t>fluence.</a:t>
            </a:r>
            <a:endParaRPr lang="en-US" dirty="0"/>
          </a:p>
          <a:p>
            <a:r>
              <a:rPr lang="en-US" dirty="0"/>
              <a:t>In this </a:t>
            </a:r>
            <a:r>
              <a:rPr lang="en-US" dirty="0" smtClean="0"/>
              <a:t>example, </a:t>
            </a:r>
            <a:r>
              <a:rPr lang="en-US" dirty="0"/>
              <a:t>the cumulative persistence collected over an hour is </a:t>
            </a:r>
            <a:r>
              <a:rPr lang="en-US" dirty="0" smtClean="0"/>
              <a:t>0.4% after being illuminated to </a:t>
            </a:r>
            <a:r>
              <a:rPr lang="en-US" dirty="0"/>
              <a:t>a fluence equivalent to </a:t>
            </a:r>
            <a:r>
              <a:rPr lang="en-US" dirty="0" smtClean="0"/>
              <a:t>150% </a:t>
            </a:r>
            <a:r>
              <a:rPr lang="en-US" dirty="0"/>
              <a:t>of the well </a:t>
            </a:r>
            <a:r>
              <a:rPr lang="en-US" dirty="0" smtClean="0"/>
              <a:t>depth.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of persistence is released within the </a:t>
            </a:r>
            <a:r>
              <a:rPr lang="en-US" dirty="0" smtClean="0"/>
              <a:t>first 1000 seconds.</a:t>
            </a:r>
          </a:p>
          <a:p>
            <a:pPr lvl="1"/>
            <a:r>
              <a:rPr lang="en-US" dirty="0" smtClean="0"/>
              <a:t>Nearly all persistence is released within one hour.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3829843" cy="2872382"/>
          </a:xfrm>
        </p:spPr>
      </p:pic>
    </p:spTree>
    <p:extLst>
      <p:ext uri="{BB962C8B-B14F-4D97-AF65-F5344CB8AC3E}">
        <p14:creationId xmlns:p14="http://schemas.microsoft.com/office/powerpoint/2010/main" val="157442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7602" y="4343399"/>
            <a:ext cx="8331597" cy="25146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Cumulative persistence collected over one hour</a:t>
            </a:r>
          </a:p>
          <a:p>
            <a:pPr lvl="1"/>
            <a:r>
              <a:rPr lang="en-US" dirty="0"/>
              <a:t>wavelength = 1.75 </a:t>
            </a:r>
            <a:r>
              <a:rPr lang="en-US" dirty="0" smtClean="0"/>
              <a:t>µm</a:t>
            </a:r>
          </a:p>
          <a:p>
            <a:r>
              <a:rPr lang="en-US" dirty="0" smtClean="0"/>
              <a:t>Persistence low </a:t>
            </a:r>
            <a:r>
              <a:rPr lang="en-US" dirty="0"/>
              <a:t>for all </a:t>
            </a:r>
            <a:r>
              <a:rPr lang="en-US" dirty="0" smtClean="0"/>
              <a:t>fluences for F13 before thinning</a:t>
            </a:r>
            <a:endParaRPr lang="en-US" dirty="0"/>
          </a:p>
          <a:p>
            <a:pPr lvl="1"/>
            <a:r>
              <a:rPr lang="en-US" dirty="0" smtClean="0"/>
              <a:t>0.2% at the highest point</a:t>
            </a:r>
          </a:p>
          <a:p>
            <a:r>
              <a:rPr lang="en-US" dirty="0"/>
              <a:t>A</a:t>
            </a:r>
            <a:r>
              <a:rPr lang="en-US" dirty="0" smtClean="0"/>
              <a:t>fter thinning, persistence of F13 is high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can be as high as </a:t>
            </a:r>
            <a:r>
              <a:rPr lang="en-US" dirty="0" smtClean="0"/>
              <a:t>1.5% </a:t>
            </a:r>
            <a:r>
              <a:rPr lang="en-US" dirty="0"/>
              <a:t>for low </a:t>
            </a:r>
            <a:r>
              <a:rPr lang="en-US" dirty="0" smtClean="0"/>
              <a:t>fluences</a:t>
            </a:r>
          </a:p>
          <a:p>
            <a:r>
              <a:rPr lang="en-US" dirty="0" smtClean="0"/>
              <a:t>Persistence of F3 is just as high as, if not higher than, persistence of F13 after thinning</a:t>
            </a:r>
          </a:p>
          <a:p>
            <a:r>
              <a:rPr lang="en-US" dirty="0" smtClean="0"/>
              <a:t>Persistence of F13 before being thinned is an order of magnitude lower than persistence of thinned F13 and F3</a:t>
            </a:r>
          </a:p>
          <a:p>
            <a:pPr lvl="1"/>
            <a:r>
              <a:rPr lang="en-US" dirty="0" smtClean="0"/>
              <a:t>Almost meets the project goals</a:t>
            </a:r>
          </a:p>
          <a:p>
            <a:pPr lvl="1"/>
            <a:r>
              <a:rPr lang="en-US" dirty="0" smtClean="0"/>
              <a:t>F3 is an </a:t>
            </a:r>
            <a:r>
              <a:rPr lang="en-US" dirty="0" err="1" smtClean="0"/>
              <a:t>unthinned</a:t>
            </a:r>
            <a:r>
              <a:rPr lang="en-US" dirty="0" smtClean="0"/>
              <a:t> device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4" y="1203326"/>
            <a:ext cx="4085166" cy="3063874"/>
          </a:xfrm>
        </p:spPr>
      </p:pic>
    </p:spTree>
    <p:extLst>
      <p:ext uri="{BB962C8B-B14F-4D97-AF65-F5344CB8AC3E}">
        <p14:creationId xmlns:p14="http://schemas.microsoft.com/office/powerpoint/2010/main" val="354526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7602" y="4343400"/>
            <a:ext cx="8270637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Measured wavelength dependence of persistence of thinned F13 </a:t>
            </a:r>
          </a:p>
          <a:p>
            <a:r>
              <a:rPr lang="en-US" dirty="0" smtClean="0"/>
              <a:t>The longer the wavelength, the larger the persistence for &lt;100% </a:t>
            </a:r>
            <a:r>
              <a:rPr lang="en-US" dirty="0" err="1" smtClean="0"/>
              <a:t>fluence</a:t>
            </a:r>
            <a:endParaRPr lang="en-US" dirty="0" smtClean="0"/>
          </a:p>
          <a:p>
            <a:pPr lvl="1"/>
            <a:r>
              <a:rPr lang="en-US" dirty="0" smtClean="0"/>
              <a:t>Correlated with </a:t>
            </a:r>
            <a:r>
              <a:rPr lang="en-US" dirty="0"/>
              <a:t>a</a:t>
            </a:r>
            <a:r>
              <a:rPr lang="en-US" dirty="0" smtClean="0"/>
              <a:t>bsorption depth</a:t>
            </a:r>
          </a:p>
          <a:p>
            <a:r>
              <a:rPr lang="en-US" dirty="0" smtClean="0"/>
              <a:t>Persistence </a:t>
            </a:r>
            <a:r>
              <a:rPr lang="en-US" dirty="0"/>
              <a:t>for different wavelengths </a:t>
            </a:r>
            <a:r>
              <a:rPr lang="en-US" dirty="0" smtClean="0"/>
              <a:t>converge and meet at the same point past 100% fluence</a:t>
            </a:r>
          </a:p>
          <a:p>
            <a:r>
              <a:rPr lang="en-US" dirty="0" smtClean="0"/>
              <a:t>The wavelength dependence is also present on F10, F12, and F3</a:t>
            </a:r>
          </a:p>
          <a:p>
            <a:r>
              <a:rPr lang="en-US" dirty="0" smtClean="0"/>
              <a:t>F13, before being thinned, did not have appreciable wavelength dependence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5271"/>
            <a:ext cx="3829842" cy="2872381"/>
          </a:xfrm>
        </p:spPr>
      </p:pic>
    </p:spTree>
    <p:extLst>
      <p:ext uri="{BB962C8B-B14F-4D97-AF65-F5344CB8AC3E}">
        <p14:creationId xmlns:p14="http://schemas.microsoft.com/office/powerpoint/2010/main" val="68448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9600" y="4800600"/>
            <a:ext cx="816864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Read noise </a:t>
            </a:r>
            <a:r>
              <a:rPr lang="en-US" dirty="0"/>
              <a:t>(Fowler-16</a:t>
            </a:r>
            <a:r>
              <a:rPr lang="en-US" dirty="0" smtClean="0"/>
              <a:t>) is 6 e</a:t>
            </a:r>
            <a:r>
              <a:rPr lang="en-US" baseline="30000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 for both science pixels and reference row.</a:t>
            </a:r>
          </a:p>
          <a:p>
            <a:r>
              <a:rPr lang="en-US" dirty="0" smtClean="0"/>
              <a:t>Best Dark current achieved at 80 K is 0.05 </a:t>
            </a:r>
            <a:r>
              <a:rPr lang="en-US" dirty="0"/>
              <a:t>e</a:t>
            </a:r>
            <a:r>
              <a:rPr lang="en-US" baseline="30000" dirty="0">
                <a:latin typeface="Symbol" panose="05050102010706020507" pitchFamily="18" charset="2"/>
                <a:sym typeface="Symbol"/>
              </a:rPr>
              <a:t></a:t>
            </a:r>
            <a:r>
              <a:rPr lang="en-US" dirty="0"/>
              <a:t>/sec </a:t>
            </a:r>
            <a:r>
              <a:rPr lang="en-US" dirty="0" smtClean="0"/>
              <a:t>(70% operability).</a:t>
            </a:r>
          </a:p>
          <a:p>
            <a:r>
              <a:rPr lang="en-US" dirty="0" smtClean="0"/>
              <a:t>F13, before substrate removal, almost meets the project goals for persistence.</a:t>
            </a:r>
          </a:p>
          <a:p>
            <a:pPr lvl="1"/>
            <a:r>
              <a:rPr lang="en-US" dirty="0" smtClean="0"/>
              <a:t>0.2% at the highest point</a:t>
            </a:r>
            <a:endParaRPr lang="en-US" dirty="0"/>
          </a:p>
          <a:p>
            <a:pPr lvl="1"/>
            <a:r>
              <a:rPr lang="en-US" dirty="0" smtClean="0"/>
              <a:t>On the previous fabrication run, </a:t>
            </a:r>
            <a:r>
              <a:rPr lang="en-US" dirty="0" err="1" smtClean="0"/>
              <a:t>unthinned</a:t>
            </a:r>
            <a:r>
              <a:rPr lang="en-US" dirty="0" smtClean="0"/>
              <a:t> devices had persistence that is an order of magnitude higher.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60314"/>
              </p:ext>
            </p:extLst>
          </p:nvPr>
        </p:nvGraphicFramePr>
        <p:xfrm>
          <a:off x="1295400" y="1295400"/>
          <a:ext cx="608076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411730"/>
                <a:gridCol w="2171700"/>
                <a:gridCol w="1497330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Parameter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</a:rPr>
                        <a:t>Project </a:t>
                      </a: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Goal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Delivered/Achieved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A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Format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1K</a:t>
                      </a:r>
                      <a:r>
                        <a:rPr lang="en-US" sz="1000" dirty="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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1K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&amp;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2K</a:t>
                      </a:r>
                      <a:r>
                        <a:rPr lang="en-US" sz="1000" dirty="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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2K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1K</a:t>
                      </a:r>
                      <a:r>
                        <a:rPr lang="en-US" sz="1000" dirty="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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1K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and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2K</a:t>
                      </a:r>
                      <a:r>
                        <a:rPr lang="en-US" sz="1000" dirty="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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2K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Pixel Size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20 µm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20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Read Noise (Fowler-16)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5 e</a:t>
                      </a:r>
                      <a:r>
                        <a:rPr lang="en-US" sz="1000" baseline="30000" dirty="0">
                          <a:effectLst/>
                          <a:latin typeface="Symbol"/>
                          <a:ea typeface="Times New Roman"/>
                        </a:rPr>
                        <a:t>-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6 e</a:t>
                      </a:r>
                      <a:r>
                        <a:rPr lang="en-US" sz="1000" baseline="300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</a:rPr>
                        <a:t>-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Wavelength Range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0.8 – 2.5 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0.5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– 2.5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um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Dark Current (e</a:t>
                      </a:r>
                      <a:r>
                        <a:rPr lang="en-US" sz="1000" b="1" baseline="30000" dirty="0">
                          <a:effectLst/>
                          <a:latin typeface="Symbol"/>
                          <a:ea typeface="Times New Roman"/>
                        </a:rPr>
                        <a:t>-</a:t>
                      </a: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/s/pixel)*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&lt;0.05 @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80 K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95%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Operability)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&lt;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0.05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@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80 K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(70% Operability)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Substrate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Minimum readout time (s)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Number of readouts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4,16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4, 16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Reference pixels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Reference outputs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Window mode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Well size (e</a:t>
                      </a:r>
                      <a:r>
                        <a:rPr lang="en-US" sz="1000" baseline="30000" dirty="0">
                          <a:effectLst/>
                          <a:latin typeface="Symbol"/>
                          <a:ea typeface="Times New Roman"/>
                        </a:rPr>
                        <a:t>-</a:t>
                      </a: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300,000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400,000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Gain at unit cell (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µV/e</a:t>
                      </a:r>
                      <a:r>
                        <a:rPr lang="en-US" sz="1000" baseline="30000" dirty="0">
                          <a:effectLst/>
                          <a:latin typeface="Symbol"/>
                          <a:ea typeface="Times New Roman"/>
                        </a:rPr>
                        <a:t>-</a:t>
                      </a: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&gt;8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&gt;8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DQE (w/AR coating)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&gt;70%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&gt;75%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Pixel readout rate (kHz)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Readout system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SFD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SFD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Buttability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3-side, &lt;2 mm gap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Package not design for large gaps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</a:rPr>
                        <a:t>Persistence (after 100% saturation)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&lt;0.1%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&gt; 0.1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56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4495800"/>
            <a:ext cx="824484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RVS has determined that in order to meet the project goals, the etch pit density (EPD) </a:t>
            </a:r>
            <a:r>
              <a:rPr lang="en-US" dirty="0" smtClean="0"/>
              <a:t>has to be reduced at least four-fold.</a:t>
            </a:r>
            <a:endParaRPr lang="en-US" dirty="0"/>
          </a:p>
          <a:p>
            <a:r>
              <a:rPr lang="en-US" dirty="0"/>
              <a:t>RVS has successfully produced experimental wafers that have </a:t>
            </a:r>
            <a:r>
              <a:rPr lang="en-US" dirty="0" smtClean="0"/>
              <a:t>EPDs that meet the constraints.</a:t>
            </a:r>
            <a:endParaRPr lang="en-US" dirty="0"/>
          </a:p>
          <a:p>
            <a:r>
              <a:rPr lang="en-US" dirty="0"/>
              <a:t>RVS will only process wafers with </a:t>
            </a:r>
            <a:r>
              <a:rPr lang="en-US" dirty="0" smtClean="0"/>
              <a:t>EPDs that satisfy the specifications in </a:t>
            </a:r>
            <a:r>
              <a:rPr lang="en-US" dirty="0"/>
              <a:t>the next fabrication </a:t>
            </a:r>
            <a:r>
              <a:rPr lang="en-US" dirty="0" smtClean="0"/>
              <a:t>run.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1279525"/>
            <a:ext cx="3063875" cy="30638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83" y="1279525"/>
            <a:ext cx="3082984" cy="3063875"/>
          </a:xfrm>
        </p:spPr>
      </p:pic>
    </p:spTree>
    <p:extLst>
      <p:ext uri="{BB962C8B-B14F-4D97-AF65-F5344CB8AC3E}">
        <p14:creationId xmlns:p14="http://schemas.microsoft.com/office/powerpoint/2010/main" val="12314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1331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996944E-EE98-472A-96C7-102B434EDF3A}" type="slidenum">
              <a:rPr lang="en-US" smtClean="0"/>
              <a:pPr/>
              <a:t>16</a:t>
            </a:fld>
            <a:endParaRPr lang="en-US" dirty="0" smtClean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8050" y="1124968"/>
            <a:ext cx="1194934" cy="2194560"/>
            <a:chOff x="442939" y="1323201"/>
            <a:chExt cx="1289050" cy="2367409"/>
          </a:xfrm>
        </p:grpSpPr>
        <p:pic>
          <p:nvPicPr>
            <p:cNvPr id="13342" name="Picture 50" descr="http://ridl.cfd.rit.edu/images/personnel/Don%20Figer%20May%202012_smal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39" y="1624191"/>
              <a:ext cx="12890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890134" y="3429000"/>
              <a:ext cx="3946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P.I.</a:t>
              </a:r>
              <a:endParaRPr lang="en-US" sz="1100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635257" y="1323201"/>
              <a:ext cx="9044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Don Figer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800216" y="3282245"/>
            <a:ext cx="1267584" cy="2194560"/>
            <a:chOff x="6216112" y="3609201"/>
            <a:chExt cx="1367422" cy="23674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112" y="3902393"/>
              <a:ext cx="1367422" cy="1828800"/>
            </a:xfrm>
            <a:prstGeom prst="rect">
              <a:avLst/>
            </a:prstGeom>
          </p:spPr>
        </p:pic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6568643" y="5715000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BS, ME</a:t>
              </a:r>
              <a:endParaRPr lang="en-US" sz="1100" dirty="0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6265189" y="3609201"/>
              <a:ext cx="1269268" cy="29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Kenny Bean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11034" y="1124968"/>
            <a:ext cx="1241820" cy="2194560"/>
            <a:chOff x="2174928" y="1323201"/>
            <a:chExt cx="1340123" cy="2368282"/>
          </a:xfrm>
        </p:grpSpPr>
        <p:pic>
          <p:nvPicPr>
            <p:cNvPr id="13337" name="Picture 58" descr="Joong%20Lee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28" y="1624191"/>
              <a:ext cx="1340123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367134" y="1323201"/>
              <a:ext cx="95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Joong Lee</a:t>
              </a:r>
            </a:p>
          </p:txBody>
        </p:sp>
        <p:sp>
          <p:nvSpPr>
            <p:cNvPr id="13329" name="Text Box 23"/>
            <p:cNvSpPr txBox="1">
              <a:spLocks noChangeArrowheads="1"/>
            </p:cNvSpPr>
            <p:nvPr/>
          </p:nvSpPr>
          <p:spPr bwMode="auto">
            <a:xfrm>
              <a:off x="2469726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751166" y="1124968"/>
            <a:ext cx="1164466" cy="2194560"/>
            <a:chOff x="5679395" y="1322328"/>
            <a:chExt cx="1257108" cy="2369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95" y="1624191"/>
              <a:ext cx="1257108" cy="1828800"/>
            </a:xfrm>
            <a:prstGeom prst="rect">
              <a:avLst/>
            </a:prstGeom>
          </p:spPr>
        </p:pic>
        <p:sp>
          <p:nvSpPr>
            <p:cNvPr id="13316" name="Text Box 3"/>
            <p:cNvSpPr txBox="1">
              <a:spLocks noChangeArrowheads="1"/>
            </p:cNvSpPr>
            <p:nvPr/>
          </p:nvSpPr>
          <p:spPr bwMode="auto">
            <a:xfrm>
              <a:off x="5932686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5697846" y="1322328"/>
              <a:ext cx="12202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Iain Marcuson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6200" y="3282245"/>
            <a:ext cx="1304276" cy="2194560"/>
            <a:chOff x="184000" y="3608328"/>
            <a:chExt cx="1408042" cy="23691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00" y="3902393"/>
              <a:ext cx="1408042" cy="1828800"/>
            </a:xfrm>
            <a:prstGeom prst="rect">
              <a:avLst/>
            </a:prstGeom>
          </p:spPr>
        </p:pic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411769" y="3608328"/>
              <a:ext cx="9525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Matt Davis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13334" name="Rectangle 36"/>
            <p:cNvSpPr>
              <a:spLocks noChangeArrowheads="1"/>
            </p:cNvSpPr>
            <p:nvPr/>
          </p:nvSpPr>
          <p:spPr bwMode="auto">
            <a:xfrm>
              <a:off x="556841" y="5715873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/>
                <a:t>MS, EE</a:t>
              </a: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660866" y="1124968"/>
            <a:ext cx="1225083" cy="2194560"/>
            <a:chOff x="7469988" y="1323201"/>
            <a:chExt cx="1321618" cy="2367488"/>
          </a:xfrm>
        </p:grpSpPr>
        <p:pic>
          <p:nvPicPr>
            <p:cNvPr id="13330" name="Picture 45" descr="Manser Kim"/>
            <p:cNvPicPr preferRelativeResize="0"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988" y="1624191"/>
              <a:ext cx="13216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 Box 8"/>
            <p:cNvSpPr txBox="1">
              <a:spLocks noChangeArrowheads="1"/>
            </p:cNvSpPr>
            <p:nvPr/>
          </p:nvSpPr>
          <p:spPr bwMode="auto">
            <a:xfrm>
              <a:off x="7795609" y="3429079"/>
              <a:ext cx="6703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PhD, IS</a:t>
              </a:r>
            </a:p>
          </p:txBody>
        </p:sp>
        <p:sp>
          <p:nvSpPr>
            <p:cNvPr id="13336" name="Text Box 9"/>
            <p:cNvSpPr txBox="1">
              <a:spLocks noChangeArrowheads="1"/>
            </p:cNvSpPr>
            <p:nvPr/>
          </p:nvSpPr>
          <p:spPr bwMode="auto">
            <a:xfrm>
              <a:off x="7700230" y="1323201"/>
              <a:ext cx="8611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Kim Kolb</a:t>
              </a: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009160" y="3276600"/>
            <a:ext cx="1125681" cy="2194560"/>
            <a:chOff x="1776042" y="3609201"/>
            <a:chExt cx="1214342" cy="23674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042" y="3902393"/>
              <a:ext cx="1214342" cy="1828800"/>
            </a:xfrm>
            <a:prstGeom prst="rect">
              <a:avLst/>
            </a:prstGeom>
          </p:spPr>
        </p:pic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1914175" y="5715000"/>
              <a:ext cx="9380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BS, Physics</a:t>
              </a:r>
              <a:endParaRPr lang="en-US" sz="1100" dirty="0"/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825604" y="3609201"/>
              <a:ext cx="1115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Mike Every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514600" y="3282245"/>
            <a:ext cx="1489521" cy="2194560"/>
            <a:chOff x="3041361" y="3609201"/>
            <a:chExt cx="1606839" cy="23674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91" y="3902393"/>
              <a:ext cx="1334178" cy="1828800"/>
            </a:xfrm>
            <a:prstGeom prst="rect">
              <a:avLst/>
            </a:prstGeom>
          </p:spPr>
        </p:pic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513600" y="5715000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M</a:t>
              </a:r>
              <a:r>
                <a:rPr lang="en-US" sz="1100" dirty="0" smtClean="0"/>
                <a:t>S, EE</a:t>
              </a:r>
              <a:endParaRPr lang="en-US" sz="1100" dirty="0"/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3041361" y="3609201"/>
              <a:ext cx="16068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Jon Zimmermann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173682" y="1124968"/>
            <a:ext cx="1229134" cy="2194560"/>
            <a:chOff x="5455812" y="1219200"/>
            <a:chExt cx="1325988" cy="2367488"/>
          </a:xfrm>
        </p:grpSpPr>
        <p:pic>
          <p:nvPicPr>
            <p:cNvPr id="48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812" y="1524000"/>
              <a:ext cx="132598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5743542" y="3325078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Engineer</a:t>
              </a:r>
              <a:endParaRPr lang="en-US" sz="1100" dirty="0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5654578" y="1219200"/>
              <a:ext cx="9284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Dan Grant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969716" y="3272650"/>
            <a:ext cx="1659684" cy="2213750"/>
            <a:chOff x="3776933" y="5791200"/>
            <a:chExt cx="1791066" cy="2388991"/>
          </a:xfrm>
        </p:grpSpPr>
        <p:pic>
          <p:nvPicPr>
            <p:cNvPr id="51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50" y="6096000"/>
              <a:ext cx="1295574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776933" y="5791200"/>
              <a:ext cx="1791066" cy="29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John Hatakeyama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4318001" y="7897872"/>
              <a:ext cx="777875" cy="28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 dirty="0"/>
                <a:t>BS, </a:t>
              </a:r>
              <a:r>
                <a:rPr lang="en-US" sz="1100" dirty="0" smtClean="0"/>
                <a:t>EE</a:t>
              </a:r>
              <a:endParaRPr lang="en-US" sz="1100" dirty="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491751" y="3276600"/>
            <a:ext cx="1280649" cy="2213750"/>
            <a:chOff x="2659552" y="5806617"/>
            <a:chExt cx="1382025" cy="2388991"/>
          </a:xfrm>
        </p:grpSpPr>
        <p:pic>
          <p:nvPicPr>
            <p:cNvPr id="50" name="Picture 5" descr="\\hawk.cfd.rit.edu\RIDL\images\personnel\Tre_DiPassi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552" y="6096000"/>
              <a:ext cx="13820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2682227" y="5806617"/>
              <a:ext cx="1336675" cy="29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Tre DiPassio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961627" y="7913289"/>
              <a:ext cx="777875" cy="28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 dirty="0"/>
                <a:t>M</a:t>
              </a:r>
              <a:r>
                <a:rPr lang="en-US" sz="1100" dirty="0" smtClean="0"/>
                <a:t>S</a:t>
              </a:r>
              <a:r>
                <a:rPr lang="en-US" sz="1100" dirty="0"/>
                <a:t>, </a:t>
              </a:r>
              <a:r>
                <a:rPr lang="en-US" sz="1100" dirty="0" smtClean="0"/>
                <a:t>EE</a:t>
              </a:r>
              <a:endParaRPr lang="en-US" sz="1100" dirty="0"/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371600" y="3276600"/>
            <a:ext cx="1238625" cy="2213750"/>
            <a:chOff x="1364274" y="5791200"/>
            <a:chExt cx="1336675" cy="2388991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26" y="6096000"/>
              <a:ext cx="111997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1364274" y="5791200"/>
              <a:ext cx="1336675" cy="29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Neil Guertin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>
              <a:off x="1643674" y="7897872"/>
              <a:ext cx="777875" cy="28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 dirty="0"/>
                <a:t>BS, </a:t>
              </a:r>
              <a:r>
                <a:rPr lang="en-US" sz="1100" dirty="0" smtClean="0"/>
                <a:t>CS</a:t>
              </a:r>
              <a:endParaRPr lang="en-US" sz="1100" dirty="0"/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3210904" y="1124968"/>
            <a:ext cx="1282212" cy="2194560"/>
            <a:chOff x="3852332" y="1323201"/>
            <a:chExt cx="1383713" cy="2368282"/>
          </a:xfrm>
        </p:grpSpPr>
        <p:pic>
          <p:nvPicPr>
            <p:cNvPr id="82" name="Picture 17" descr="technician"/>
            <p:cNvPicPr preferRelativeResize="0"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955" y="1624191"/>
              <a:ext cx="1278466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3852332" y="1323201"/>
              <a:ext cx="1383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Brandon Hanold</a:t>
              </a:r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4168925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55516" y="5638799"/>
            <a:ext cx="7417892" cy="1082675"/>
          </a:xfrm>
        </p:spPr>
        <p:txBody>
          <a:bodyPr anchor="ctr" anchorCtr="0">
            <a:normAutofit fontScale="92500" lnSpcReduction="20000"/>
          </a:bodyPr>
          <a:lstStyle/>
          <a:p>
            <a:r>
              <a:rPr lang="en-US" dirty="0"/>
              <a:t>Funding:</a:t>
            </a:r>
          </a:p>
          <a:p>
            <a:pPr lvl="1"/>
            <a:r>
              <a:rPr lang="en-US" dirty="0"/>
              <a:t>NSF ATI </a:t>
            </a:r>
            <a:r>
              <a:rPr lang="en-US" dirty="0" smtClean="0"/>
              <a:t>Program, </a:t>
            </a:r>
            <a:r>
              <a:rPr lang="en-US" dirty="0"/>
              <a:t>Grant No. </a:t>
            </a:r>
            <a:r>
              <a:rPr lang="en-US" dirty="0" smtClean="0"/>
              <a:t>AST-1509716</a:t>
            </a:r>
          </a:p>
          <a:p>
            <a:pPr lvl="1"/>
            <a:r>
              <a:rPr lang="en-US" dirty="0" smtClean="0"/>
              <a:t>NASA APRA Program, Grant No. NNX13AH70G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Device design</a:t>
            </a:r>
          </a:p>
          <a:p>
            <a:r>
              <a:rPr lang="en-US" dirty="0" smtClean="0"/>
              <a:t>Characterization results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5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rmAutofit fontScale="85000" lnSpcReduction="10000"/>
          </a:bodyPr>
          <a:lstStyle/>
          <a:p>
            <a:pPr marL="347663" indent="-347663"/>
            <a:r>
              <a:rPr lang="en-US" sz="1600" dirty="0">
                <a:cs typeface="Arial" panose="020B0604020202020204" pitchFamily="34" charset="0"/>
              </a:rPr>
              <a:t>Center for Detectors (CfD) and Raytheon Vision Systems (</a:t>
            </a:r>
            <a:r>
              <a:rPr lang="en-US" sz="1600" dirty="0" smtClean="0">
                <a:cs typeface="Arial" panose="020B0604020202020204" pitchFamily="34" charset="0"/>
              </a:rPr>
              <a:t>RVS</a:t>
            </a:r>
            <a:r>
              <a:rPr lang="en-US" sz="1600" dirty="0">
                <a:cs typeface="Arial" panose="020B0604020202020204" pitchFamily="34" charset="0"/>
              </a:rPr>
              <a:t>) are developing HgCdTe </a:t>
            </a:r>
            <a:r>
              <a:rPr lang="en-US" sz="1600" dirty="0" smtClean="0">
                <a:cs typeface="Arial" panose="020B0604020202020204" pitchFamily="34" charset="0"/>
              </a:rPr>
              <a:t>detectors </a:t>
            </a:r>
            <a:r>
              <a:rPr lang="en-US" sz="1600" dirty="0">
                <a:cs typeface="Arial" panose="020B0604020202020204" pitchFamily="34" charset="0"/>
              </a:rPr>
              <a:t>grown on silicon </a:t>
            </a:r>
            <a:r>
              <a:rPr lang="en-US" sz="1600" dirty="0" smtClean="0">
                <a:cs typeface="Arial" panose="020B0604020202020204" pitchFamily="34" charset="0"/>
              </a:rPr>
              <a:t>substrates </a:t>
            </a:r>
            <a:r>
              <a:rPr lang="en-US" sz="1600" dirty="0" smtClean="0">
                <a:cs typeface="Arial" panose="020B0604020202020204" pitchFamily="34" charset="0"/>
              </a:rPr>
              <a:t>on a project called </a:t>
            </a:r>
            <a:r>
              <a:rPr lang="en-US" sz="1600" dirty="0" smtClean="0"/>
              <a:t>SWIR </a:t>
            </a:r>
            <a:r>
              <a:rPr lang="en-US" sz="1600" dirty="0"/>
              <a:t>Advanced Technology Instruments for NSF and NASA (SATIN</a:t>
            </a:r>
            <a:r>
              <a:rPr lang="en-US" sz="1600" dirty="0" smtClean="0"/>
              <a:t>) </a:t>
            </a:r>
            <a:r>
              <a:rPr lang="en-US" sz="1600" dirty="0" smtClean="0">
                <a:cs typeface="Arial" panose="020B0604020202020204" pitchFamily="34" charset="0"/>
              </a:rPr>
              <a:t>funded </a:t>
            </a:r>
            <a:r>
              <a:rPr lang="en-US" sz="1600" dirty="0">
                <a:cs typeface="Arial" panose="020B0604020202020204" pitchFamily="34" charset="0"/>
              </a:rPr>
              <a:t>by </a:t>
            </a:r>
            <a:r>
              <a:rPr lang="en-US" sz="1600" dirty="0" smtClean="0">
                <a:cs typeface="Arial" panose="020B0604020202020204" pitchFamily="34" charset="0"/>
              </a:rPr>
              <a:t>NSF and NASA.</a:t>
            </a:r>
            <a:endParaRPr lang="en-US" sz="1200" dirty="0" smtClean="0">
              <a:cs typeface="Arial" panose="020B0604020202020204" pitchFamily="34" charset="0"/>
            </a:endParaRPr>
          </a:p>
          <a:p>
            <a:pPr marL="747713" lvl="1" indent="-347663"/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develop </a:t>
            </a: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cost effective HgCdTe </a:t>
            </a:r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detectors for astronomy by growing them on silicon wafers</a:t>
            </a:r>
            <a:endParaRPr lang="en-US" sz="1500" dirty="0" smtClean="0">
              <a:cs typeface="Arial" panose="020B0604020202020204" pitchFamily="34" charset="0"/>
            </a:endParaRPr>
          </a:p>
          <a:p>
            <a:pPr marL="347663" indent="-347663"/>
            <a:r>
              <a:rPr lang="en-US" sz="1600" dirty="0" smtClean="0">
                <a:cs typeface="Arial" panose="020B0604020202020204" pitchFamily="34" charset="0"/>
              </a:rPr>
              <a:t>Significant </a:t>
            </a:r>
            <a:r>
              <a:rPr lang="en-US" sz="1600" dirty="0">
                <a:cs typeface="Arial" panose="020B0604020202020204" pitchFamily="34" charset="0"/>
              </a:rPr>
              <a:t>cost savings are gained through the use of silicon wafers, instead of CdZnTe (CZT) </a:t>
            </a:r>
            <a:r>
              <a:rPr lang="en-US" sz="1600" dirty="0" smtClean="0">
                <a:cs typeface="Arial" panose="020B0604020202020204" pitchFamily="34" charset="0"/>
              </a:rPr>
              <a:t>wafers. </a:t>
            </a:r>
            <a:endParaRPr lang="en-US" sz="1200" dirty="0" smtClean="0">
              <a:cs typeface="Arial" panose="020B0604020202020204" pitchFamily="34" charset="0"/>
            </a:endParaRPr>
          </a:p>
          <a:p>
            <a:pPr marL="747713" lvl="1" indent="-347663"/>
            <a:r>
              <a:rPr lang="en-US" sz="1500" dirty="0" smtClean="0">
                <a:cs typeface="Arial" panose="020B0604020202020204" pitchFamily="34" charset="0"/>
              </a:rPr>
              <a:t>Si wafers are less expensive than CZT wafers</a:t>
            </a:r>
          </a:p>
          <a:p>
            <a:pPr marL="747713" lvl="1" indent="-347663"/>
            <a:r>
              <a:rPr lang="en-US" sz="1500" dirty="0" smtClean="0">
                <a:cs typeface="Arial" panose="020B0604020202020204" pitchFamily="34" charset="0"/>
              </a:rPr>
              <a:t>Silicon wafers being available in large sizes, more die per wafer can be printed, reducing cost per die</a:t>
            </a:r>
          </a:p>
          <a:p>
            <a:pPr marL="347663" indent="-347663"/>
            <a:r>
              <a:rPr lang="en-US" sz="1600" dirty="0" smtClean="0">
                <a:cs typeface="Arial" panose="020B0604020202020204" pitchFamily="34" charset="0"/>
              </a:rPr>
              <a:t>Silicon </a:t>
            </a:r>
            <a:r>
              <a:rPr lang="en-US" sz="1600" dirty="0">
                <a:cs typeface="Arial" panose="020B0604020202020204" pitchFamily="34" charset="0"/>
              </a:rPr>
              <a:t>wafers are available in large </a:t>
            </a:r>
            <a:r>
              <a:rPr lang="en-US" sz="1600" dirty="0" smtClean="0">
                <a:cs typeface="Arial" panose="020B0604020202020204" pitchFamily="34" charset="0"/>
              </a:rPr>
              <a:t>sizes, providing for scalability </a:t>
            </a:r>
            <a:r>
              <a:rPr lang="en-US" sz="1600" dirty="0">
                <a:cs typeface="Arial" panose="020B0604020202020204" pitchFamily="34" charset="0"/>
              </a:rPr>
              <a:t>to very large </a:t>
            </a:r>
            <a:r>
              <a:rPr lang="en-US" sz="1600" dirty="0" smtClean="0">
                <a:cs typeface="Arial" panose="020B0604020202020204" pitchFamily="34" charset="0"/>
              </a:rPr>
              <a:t>formats.</a:t>
            </a:r>
            <a:endParaRPr lang="en-US" sz="1200" dirty="0">
              <a:cs typeface="Arial" panose="020B0604020202020204" pitchFamily="34" charset="0"/>
            </a:endParaRPr>
          </a:p>
          <a:p>
            <a:r>
              <a:rPr lang="en-US" sz="1600" dirty="0" smtClean="0"/>
              <a:t>Project goal is to </a:t>
            </a:r>
            <a:r>
              <a:rPr lang="en-US" sz="1600" dirty="0"/>
              <a:t>f</a:t>
            </a:r>
            <a:r>
              <a:rPr lang="en-US" sz="1600" dirty="0" smtClean="0"/>
              <a:t>abricate 1K</a:t>
            </a:r>
            <a:r>
              <a:rPr lang="en-US" sz="1600" dirty="0" smtClean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</a:t>
            </a:r>
            <a:r>
              <a:rPr lang="en-US" sz="1600" dirty="0" smtClean="0"/>
              <a:t>1K &amp; 2K</a:t>
            </a:r>
            <a:r>
              <a:rPr lang="en-US" sz="1600" dirty="0" smtClean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</a:t>
            </a:r>
            <a:r>
              <a:rPr lang="en-US" sz="1600" dirty="0" smtClean="0"/>
              <a:t>2K MBE HgCdTe/Si detectors with competitive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5477"/>
              </p:ext>
            </p:extLst>
          </p:nvPr>
        </p:nvGraphicFramePr>
        <p:xfrm>
          <a:off x="1295400" y="3505200"/>
          <a:ext cx="6705601" cy="297607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00842"/>
                <a:gridCol w="1669121"/>
                <a:gridCol w="450897"/>
                <a:gridCol w="1484741"/>
              </a:tblGrid>
              <a:tr h="248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b="1" i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b="1" i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Project Goal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b="1" i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Long-term Goal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9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2K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×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8K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×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2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Pixel Size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Read Noise (Fowler-16)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e</a:t>
                      </a:r>
                      <a:r>
                        <a:rPr lang="en-US" sz="1600" baseline="300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e</a:t>
                      </a:r>
                      <a:r>
                        <a:rPr lang="en-US" sz="1600" baseline="300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Wavelength Range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– 2.5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– (2.5-5.5)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9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Dark Current (e</a:t>
                      </a:r>
                      <a:r>
                        <a:rPr lang="en-US" sz="1600" b="1" i="0" baseline="300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/s/pixel)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@80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 (95%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Operability)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@80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 (95%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Operability)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2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Substrate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2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DQE (w/AR coating)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&gt;70%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&gt;70%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Persistence (after 100% saturation)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70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" b="1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" b="1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6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44204"/>
              </p:ext>
            </p:extLst>
          </p:nvPr>
        </p:nvGraphicFramePr>
        <p:xfrm>
          <a:off x="2277534" y="1271569"/>
          <a:ext cx="7232721" cy="243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Document" r:id="rId4" imgW="6216146" imgH="2091805" progId="Word.Document.12">
                  <p:embed/>
                </p:oleObj>
              </mc:Choice>
              <mc:Fallback>
                <p:oleObj name="Document" r:id="rId4" imgW="6216146" imgH="2091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7534" y="1271569"/>
                        <a:ext cx="7232721" cy="2436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88" y="152400"/>
            <a:ext cx="914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400" b="0" dirty="0">
              <a:latin typeface="Arial" charset="0"/>
            </a:endParaRPr>
          </a:p>
        </p:txBody>
      </p:sp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Detector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CD9-38CD-4CD3-A488-DACC9C07D4B2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3962400"/>
            <a:ext cx="8153400" cy="2743200"/>
          </a:xfrm>
        </p:spPr>
        <p:txBody>
          <a:bodyPr>
            <a:normAutofit fontScale="70000" lnSpcReduction="20000"/>
          </a:bodyPr>
          <a:lstStyle/>
          <a:p>
            <a:pPr marL="347663" indent="-347663"/>
            <a:r>
              <a:rPr lang="en-US" dirty="0" smtClean="0">
                <a:cs typeface="Arial" panose="020B0604020202020204" pitchFamily="34" charset="0"/>
              </a:rPr>
              <a:t>Over the last few years, we have been studying effects of design changes</a:t>
            </a:r>
          </a:p>
          <a:p>
            <a:pPr marL="347663" indent="-347663"/>
            <a:r>
              <a:rPr lang="en-US" dirty="0" smtClean="0">
                <a:cs typeface="Arial" panose="020B0604020202020204" pitchFamily="34" charset="0"/>
              </a:rPr>
              <a:t>Current Progress</a:t>
            </a:r>
          </a:p>
          <a:p>
            <a:pPr marL="633413" lvl="1" indent="-347663"/>
            <a:r>
              <a:rPr lang="en-US" dirty="0" smtClean="0">
                <a:cs typeface="Arial" panose="020B0604020202020204" pitchFamily="34" charset="0"/>
              </a:rPr>
              <a:t>Last </a:t>
            </a:r>
            <a:r>
              <a:rPr lang="en-US" dirty="0">
                <a:cs typeface="Arial" panose="020B0604020202020204" pitchFamily="34" charset="0"/>
              </a:rPr>
              <a:t>fabrication lot produced detectors with high persistence and large tails in per pixel dark current </a:t>
            </a:r>
            <a:r>
              <a:rPr lang="en-US" dirty="0" smtClean="0">
                <a:cs typeface="Arial" panose="020B0604020202020204" pitchFamily="34" charset="0"/>
              </a:rPr>
              <a:t>distribution</a:t>
            </a:r>
            <a:endParaRPr lang="en-US" dirty="0">
              <a:cs typeface="Arial" panose="020B0604020202020204" pitchFamily="34" charset="0"/>
            </a:endParaRPr>
          </a:p>
          <a:p>
            <a:pPr marL="633413" lvl="1" indent="-347663"/>
            <a:r>
              <a:rPr lang="en-US" dirty="0">
                <a:cs typeface="Arial" panose="020B0604020202020204" pitchFamily="34" charset="0"/>
              </a:rPr>
              <a:t>RVS addressed these </a:t>
            </a:r>
            <a:r>
              <a:rPr lang="en-US" dirty="0" smtClean="0">
                <a:cs typeface="Arial" panose="020B0604020202020204" pitchFamily="34" charset="0"/>
              </a:rPr>
              <a:t>issues in latest fabrication round </a:t>
            </a:r>
            <a:r>
              <a:rPr lang="en-US" dirty="0">
                <a:cs typeface="Arial" panose="020B0604020202020204" pitchFamily="34" charset="0"/>
              </a:rPr>
              <a:t>by </a:t>
            </a:r>
            <a:endParaRPr lang="en-US" dirty="0" smtClean="0">
              <a:cs typeface="Arial" panose="020B0604020202020204" pitchFamily="34" charset="0"/>
            </a:endParaRPr>
          </a:p>
          <a:p>
            <a:pPr marL="1033463" lvl="2" indent="-347663"/>
            <a:r>
              <a:rPr lang="en-US" dirty="0" smtClean="0">
                <a:cs typeface="Arial" panose="020B0604020202020204" pitchFamily="34" charset="0"/>
              </a:rPr>
              <a:t>increasing </a:t>
            </a:r>
            <a:r>
              <a:rPr lang="en-US" dirty="0">
                <a:cs typeface="Arial" panose="020B0604020202020204" pitchFamily="34" charset="0"/>
              </a:rPr>
              <a:t>the buffer </a:t>
            </a:r>
            <a:r>
              <a:rPr lang="en-US" dirty="0" smtClean="0">
                <a:cs typeface="Arial" panose="020B0604020202020204" pitchFamily="34" charset="0"/>
              </a:rPr>
              <a:t>thickness</a:t>
            </a:r>
          </a:p>
          <a:p>
            <a:pPr marL="1033463" lvl="2" indent="-347663"/>
            <a:r>
              <a:rPr lang="en-US" dirty="0" smtClean="0">
                <a:cs typeface="Arial" panose="020B0604020202020204" pitchFamily="34" charset="0"/>
              </a:rPr>
              <a:t>alternative </a:t>
            </a:r>
            <a:r>
              <a:rPr lang="en-US" dirty="0">
                <a:cs typeface="Arial" panose="020B0604020202020204" pitchFamily="34" charset="0"/>
              </a:rPr>
              <a:t>annealing and substrate removal </a:t>
            </a:r>
            <a:r>
              <a:rPr lang="en-US" dirty="0" smtClean="0">
                <a:cs typeface="Arial" panose="020B0604020202020204" pitchFamily="34" charset="0"/>
              </a:rPr>
              <a:t>processes </a:t>
            </a:r>
          </a:p>
          <a:p>
            <a:pPr marL="1490663" lvl="3" indent="-347663"/>
            <a:r>
              <a:rPr lang="en-US" dirty="0" smtClean="0">
                <a:cs typeface="Arial" panose="020B0604020202020204" pitchFamily="34" charset="0"/>
              </a:rPr>
              <a:t>yielded good results on other projects.</a:t>
            </a:r>
          </a:p>
          <a:p>
            <a:pPr marL="633413" lvl="1" indent="-347663"/>
            <a:r>
              <a:rPr lang="en-US" dirty="0">
                <a:cs typeface="Arial" panose="020B0604020202020204" pitchFamily="34" charset="0"/>
              </a:rPr>
              <a:t>Three thinned 1K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</a:t>
            </a:r>
            <a:r>
              <a:rPr lang="en-US" dirty="0">
                <a:cs typeface="Arial" panose="020B0604020202020204" pitchFamily="34" charset="0"/>
              </a:rPr>
              <a:t>1K devices (F10, F12 &amp; F13) were </a:t>
            </a:r>
            <a:r>
              <a:rPr lang="en-US" dirty="0" smtClean="0">
                <a:cs typeface="Arial" panose="020B0604020202020204" pitchFamily="34" charset="0"/>
              </a:rPr>
              <a:t>characterized</a:t>
            </a:r>
          </a:p>
          <a:p>
            <a:pPr marL="1033463" lvl="2" indent="-347663"/>
            <a:r>
              <a:rPr lang="en-US" dirty="0" smtClean="0">
                <a:cs typeface="Arial" panose="020B0604020202020204" pitchFamily="34" charset="0"/>
              </a:rPr>
              <a:t>F13 characterized </a:t>
            </a:r>
            <a:r>
              <a:rPr lang="en-US" dirty="0">
                <a:cs typeface="Arial" panose="020B0604020202020204" pitchFamily="34" charset="0"/>
              </a:rPr>
              <a:t>before and after having the substrate </a:t>
            </a:r>
            <a:r>
              <a:rPr lang="en-US" dirty="0" smtClean="0">
                <a:cs typeface="Arial" panose="020B0604020202020204" pitchFamily="34" charset="0"/>
              </a:rPr>
              <a:t>removed </a:t>
            </a:r>
          </a:p>
          <a:p>
            <a:pPr marL="1490663" lvl="3" indent="-347663"/>
            <a:r>
              <a:rPr lang="en-US" dirty="0" smtClean="0">
                <a:cs typeface="Arial" panose="020B0604020202020204" pitchFamily="34" charset="0"/>
              </a:rPr>
              <a:t>allowing </a:t>
            </a:r>
            <a:r>
              <a:rPr lang="en-US" dirty="0">
                <a:cs typeface="Arial" panose="020B0604020202020204" pitchFamily="34" charset="0"/>
              </a:rPr>
              <a:t>for </a:t>
            </a:r>
            <a:r>
              <a:rPr lang="en-US" dirty="0" smtClean="0">
                <a:cs typeface="Arial" panose="020B0604020202020204" pitchFamily="34" charset="0"/>
              </a:rPr>
              <a:t>the change in </a:t>
            </a:r>
            <a:r>
              <a:rPr lang="en-US" dirty="0">
                <a:cs typeface="Arial" panose="020B0604020202020204" pitchFamily="34" charset="0"/>
              </a:rPr>
              <a:t>the detector characteristics </a:t>
            </a:r>
            <a:r>
              <a:rPr lang="en-US" dirty="0" smtClean="0">
                <a:cs typeface="Arial" panose="020B0604020202020204" pitchFamily="34" charset="0"/>
              </a:rPr>
              <a:t>after thinning to be studied</a:t>
            </a:r>
            <a:endParaRPr lang="en-US" dirty="0">
              <a:cs typeface="Arial" panose="020B0604020202020204" pitchFamily="34" charset="0"/>
            </a:endParaRPr>
          </a:p>
          <a:p>
            <a:pPr marL="1033463" lvl="2" indent="-347663"/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339463" cy="1807492"/>
          </a:xfr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2892"/>
            <a:ext cx="2235906" cy="85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76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Gain/Linearity/Well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5800" y="4419600"/>
            <a:ext cx="809244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Conversion gain </a:t>
            </a:r>
            <a:r>
              <a:rPr lang="en-US" dirty="0" smtClean="0"/>
              <a:t>is measured </a:t>
            </a:r>
            <a:r>
              <a:rPr lang="en-US" dirty="0"/>
              <a:t>through photon transfer using flat field illumination</a:t>
            </a:r>
          </a:p>
          <a:p>
            <a:r>
              <a:rPr lang="en-US" dirty="0"/>
              <a:t>Conversion gain </a:t>
            </a:r>
            <a:r>
              <a:rPr lang="en-US" dirty="0" smtClean="0"/>
              <a:t>of </a:t>
            </a:r>
            <a:r>
              <a:rPr lang="en-US" dirty="0"/>
              <a:t>F13 decreased from </a:t>
            </a:r>
            <a:r>
              <a:rPr lang="en-US" dirty="0" smtClean="0"/>
              <a:t>3.1 e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/>
              <a:t>/</a:t>
            </a:r>
            <a:r>
              <a:rPr lang="en-US" dirty="0"/>
              <a:t>ADU before thinning to </a:t>
            </a:r>
            <a:r>
              <a:rPr lang="en-US" dirty="0" smtClean="0"/>
              <a:t>2.5 e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/>
              <a:t>/</a:t>
            </a:r>
            <a:r>
              <a:rPr lang="en-US" dirty="0"/>
              <a:t>ADU after thinning, corresponding to a decrease in pixel capacitance from 47 </a:t>
            </a:r>
            <a:r>
              <a:rPr lang="en-US" dirty="0" smtClean="0"/>
              <a:t>fF to 38 fF </a:t>
            </a:r>
            <a:endParaRPr lang="en-US" dirty="0"/>
          </a:p>
          <a:p>
            <a:r>
              <a:rPr lang="en-US" dirty="0"/>
              <a:t>Well Depth </a:t>
            </a:r>
            <a:r>
              <a:rPr lang="en-US" dirty="0" smtClean="0"/>
              <a:t>~400,000 e</a:t>
            </a:r>
            <a:r>
              <a:rPr lang="en-US" baseline="30000" dirty="0" smtClean="0">
                <a:sym typeface="Symbol"/>
              </a:rPr>
              <a:t></a:t>
            </a:r>
            <a:endParaRPr lang="en-US" dirty="0" smtClean="0"/>
          </a:p>
          <a:p>
            <a:pPr lvl="1"/>
            <a:r>
              <a:rPr lang="en-US" dirty="0" smtClean="0"/>
              <a:t>After thinning</a:t>
            </a:r>
          </a:p>
          <a:p>
            <a:r>
              <a:rPr lang="en-US" dirty="0" smtClean="0"/>
              <a:t>Linearity </a:t>
            </a:r>
            <a:r>
              <a:rPr lang="en-US" dirty="0"/>
              <a:t>= </a:t>
            </a:r>
            <a:r>
              <a:rPr lang="en-US" dirty="0" smtClean="0"/>
              <a:t>1+aDN+bDN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dirty="0"/>
              <a:t>DN – Cumulative Signal</a:t>
            </a:r>
          </a:p>
          <a:p>
            <a:pPr lvl="1"/>
            <a:r>
              <a:rPr lang="en-US" dirty="0"/>
              <a:t>a = -1.93 </a:t>
            </a:r>
            <a:r>
              <a:rPr lang="en-US" dirty="0">
                <a:sym typeface="Symbol"/>
              </a:rPr>
              <a:t> 10</a:t>
            </a:r>
            <a:r>
              <a:rPr lang="en-US" baseline="30000" dirty="0">
                <a:sym typeface="Symbol"/>
              </a:rPr>
              <a:t>-6</a:t>
            </a:r>
          </a:p>
          <a:p>
            <a:pPr lvl="1"/>
            <a:r>
              <a:rPr lang="en-US" dirty="0">
                <a:sym typeface="Symbol"/>
              </a:rPr>
              <a:t>b = -6.22  </a:t>
            </a:r>
            <a:r>
              <a:rPr lang="en-US" dirty="0" smtClean="0">
                <a:sym typeface="Symbol"/>
              </a:rPr>
              <a:t>10</a:t>
            </a:r>
            <a:r>
              <a:rPr lang="en-US" baseline="30000" dirty="0" smtClean="0">
                <a:sym typeface="Symbol"/>
              </a:rPr>
              <a:t>-11</a:t>
            </a:r>
          </a:p>
          <a:p>
            <a:r>
              <a:rPr lang="en-US" dirty="0" smtClean="0"/>
              <a:t>Linearity  is ~80% by the time the well is saturated.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379942" y="1279526"/>
            <a:ext cx="4085166" cy="296928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4678892" y="1279525"/>
            <a:ext cx="4085166" cy="2971800"/>
          </a:xfrm>
        </p:spPr>
      </p:pic>
    </p:spTree>
    <p:extLst>
      <p:ext uri="{BB962C8B-B14F-4D97-AF65-F5344CB8AC3E}">
        <p14:creationId xmlns:p14="http://schemas.microsoft.com/office/powerpoint/2010/main" val="262783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Read Noise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379942" y="1279525"/>
            <a:ext cx="4085166" cy="2971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CD9-38CD-4CD3-A488-DACC9C07D4B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4678892" y="1279525"/>
            <a:ext cx="4085166" cy="29718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4438650"/>
            <a:ext cx="8412480" cy="2038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read noise is 6 e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/>
              <a:t> (Fowler-16) in </a:t>
            </a:r>
            <a:r>
              <a:rPr lang="en-US" dirty="0" smtClean="0"/>
              <a:t>both the </a:t>
            </a:r>
            <a:r>
              <a:rPr lang="en-US" dirty="0"/>
              <a:t>science pixels </a:t>
            </a:r>
            <a:r>
              <a:rPr lang="en-US" dirty="0" smtClean="0"/>
              <a:t>(left) and </a:t>
            </a:r>
            <a:r>
              <a:rPr lang="en-US" dirty="0"/>
              <a:t>the reference </a:t>
            </a:r>
            <a:r>
              <a:rPr lang="en-US" dirty="0" smtClean="0"/>
              <a:t>row (right).</a:t>
            </a:r>
            <a:endParaRPr lang="en-US" dirty="0"/>
          </a:p>
          <a:p>
            <a:r>
              <a:rPr lang="en-US" dirty="0"/>
              <a:t>The read noise is higher in the science pixels of some devices, depending on the growth recipe and the processing steps.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88" y="152400"/>
            <a:ext cx="914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2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Crosstalk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8" t="14281" r="30220" b="29410"/>
          <a:stretch/>
        </p:blipFill>
        <p:spPr>
          <a:xfrm>
            <a:off x="1981200" y="1447800"/>
            <a:ext cx="1992271" cy="2746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4336" r="30153" b="29258"/>
          <a:stretch/>
        </p:blipFill>
        <p:spPr>
          <a:xfrm>
            <a:off x="4833942" y="1448115"/>
            <a:ext cx="1988769" cy="274355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760" y="4396902"/>
            <a:ext cx="8549640" cy="22324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Crosstalk is obtained by </a:t>
            </a:r>
            <a:r>
              <a:rPr lang="en-US" dirty="0" smtClean="0"/>
              <a:t>identifying cosmic </a:t>
            </a:r>
            <a:r>
              <a:rPr lang="en-US" dirty="0"/>
              <a:t>ray hits and the </a:t>
            </a:r>
            <a:r>
              <a:rPr lang="en-US" dirty="0" smtClean="0"/>
              <a:t>induced signals </a:t>
            </a:r>
            <a:r>
              <a:rPr lang="en-US" dirty="0"/>
              <a:t>in the neighboring </a:t>
            </a:r>
            <a:r>
              <a:rPr lang="en-US" dirty="0" smtClean="0"/>
              <a:t>pixels.</a:t>
            </a:r>
            <a:endParaRPr lang="en-US" dirty="0"/>
          </a:p>
          <a:p>
            <a:r>
              <a:rPr lang="en-US" dirty="0"/>
              <a:t>Crosstalk is around </a:t>
            </a:r>
            <a:r>
              <a:rPr lang="en-US" dirty="0" smtClean="0"/>
              <a:t>0.5% </a:t>
            </a:r>
            <a:r>
              <a:rPr lang="en-US" dirty="0"/>
              <a:t>in the nearest neighbors prior to </a:t>
            </a:r>
            <a:r>
              <a:rPr lang="en-US" dirty="0" smtClean="0"/>
              <a:t>thinning (left). </a:t>
            </a:r>
          </a:p>
          <a:p>
            <a:r>
              <a:rPr lang="en-US" dirty="0" smtClean="0"/>
              <a:t>After </a:t>
            </a:r>
            <a:r>
              <a:rPr lang="en-US" dirty="0"/>
              <a:t>being thinned, crosstalk increases </a:t>
            </a:r>
            <a:r>
              <a:rPr lang="en-US" dirty="0" smtClean="0"/>
              <a:t>two- to three-fold</a:t>
            </a:r>
            <a:r>
              <a:rPr lang="en-US" dirty="0"/>
              <a:t> </a:t>
            </a:r>
            <a:r>
              <a:rPr lang="en-US" dirty="0" smtClean="0"/>
              <a:t>(right). </a:t>
            </a:r>
          </a:p>
          <a:p>
            <a:pPr lvl="1"/>
            <a:r>
              <a:rPr lang="en-US" dirty="0" smtClean="0"/>
              <a:t>Crosstalk nearly identical on F10, F12, and F13</a:t>
            </a:r>
          </a:p>
          <a:p>
            <a:r>
              <a:rPr lang="en-US" dirty="0" smtClean="0"/>
              <a:t>The detectors </a:t>
            </a:r>
            <a:r>
              <a:rPr lang="en-US" dirty="0"/>
              <a:t>are back filled with epoxy for mechanical </a:t>
            </a:r>
            <a:r>
              <a:rPr lang="en-US" dirty="0" smtClean="0"/>
              <a:t>integrity after </a:t>
            </a:r>
            <a:r>
              <a:rPr lang="en-US" dirty="0"/>
              <a:t>being </a:t>
            </a:r>
            <a:r>
              <a:rPr lang="en-US" dirty="0" smtClean="0"/>
              <a:t>thinned.</a:t>
            </a:r>
          </a:p>
          <a:p>
            <a:pPr lvl="1"/>
            <a:r>
              <a:rPr lang="en-US" dirty="0" smtClean="0"/>
              <a:t>RVS is exploring the option to use softer epoxy which performs better in crosstalk.</a:t>
            </a:r>
            <a:endParaRPr lang="en-US" dirty="0"/>
          </a:p>
          <a:p>
            <a:pPr lvl="1"/>
            <a:r>
              <a:rPr lang="en-US" dirty="0"/>
              <a:t>Softer epoxy added bonus of putting less stress on the lattices which should help with dark current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0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88" y="152400"/>
            <a:ext cx="914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400" b="0" dirty="0">
              <a:latin typeface="Arial" charset="0"/>
            </a:endParaRPr>
          </a:p>
        </p:txBody>
      </p:sp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Quantum Efficiency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CD9-38CD-4CD3-A488-DACC9C07D4B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295400"/>
            <a:ext cx="3200401" cy="24003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760" y="3886200"/>
            <a:ext cx="841248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diode replacement method</a:t>
            </a:r>
          </a:p>
          <a:p>
            <a:r>
              <a:rPr lang="en-US" dirty="0" smtClean="0"/>
              <a:t>Cutoff wavelength is 2.7 µm</a:t>
            </a:r>
          </a:p>
          <a:p>
            <a:r>
              <a:rPr lang="en-US" dirty="0" smtClean="0"/>
              <a:t>QE ~ 90% at highest point</a:t>
            </a:r>
          </a:p>
          <a:p>
            <a:r>
              <a:rPr lang="en-US" dirty="0" smtClean="0"/>
              <a:t>The short wavelength QE extends below 1.1 µm</a:t>
            </a:r>
          </a:p>
          <a:p>
            <a:pPr lvl="1"/>
            <a:r>
              <a:rPr lang="en-US" dirty="0" smtClean="0"/>
              <a:t>Substrate has been removed</a:t>
            </a:r>
          </a:p>
          <a:p>
            <a:r>
              <a:rPr lang="en-US" dirty="0" smtClean="0"/>
              <a:t>QE nearly identical on F10, F12, and F13</a:t>
            </a:r>
          </a:p>
        </p:txBody>
      </p:sp>
    </p:spTree>
    <p:extLst>
      <p:ext uri="{BB962C8B-B14F-4D97-AF65-F5344CB8AC3E}">
        <p14:creationId xmlns:p14="http://schemas.microsoft.com/office/powerpoint/2010/main" val="401039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79525"/>
            <a:ext cx="4085166" cy="3063874"/>
          </a:xfrm>
        </p:spPr>
      </p:pic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81000" y="4419600"/>
            <a:ext cx="84582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Dark </a:t>
            </a:r>
            <a:r>
              <a:rPr lang="en-US" dirty="0"/>
              <a:t>current of VIRGO-14 increases slowly over increasing temperature, doubling  every ~30 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Very close to meeting project goals at 80 K</a:t>
            </a:r>
          </a:p>
          <a:p>
            <a:r>
              <a:rPr lang="en-US" dirty="0" smtClean="0"/>
              <a:t>In comparison with VIRGO-14, F3 and F13 (after being thinned) perform </a:t>
            </a:r>
            <a:r>
              <a:rPr lang="en-US" dirty="0"/>
              <a:t>on par or better at </a:t>
            </a:r>
            <a:r>
              <a:rPr lang="en-US" dirty="0" smtClean="0"/>
              <a:t>40 K and 60 </a:t>
            </a:r>
            <a:r>
              <a:rPr lang="en-US" dirty="0"/>
              <a:t>K </a:t>
            </a:r>
            <a:r>
              <a:rPr lang="en-US" dirty="0" smtClean="0"/>
              <a:t>but start to </a:t>
            </a:r>
            <a:r>
              <a:rPr lang="en-US" dirty="0"/>
              <a:t>diverge at 80 </a:t>
            </a:r>
            <a:r>
              <a:rPr lang="en-US" dirty="0" smtClean="0"/>
              <a:t>K</a:t>
            </a:r>
            <a:endParaRPr lang="en-US" dirty="0"/>
          </a:p>
          <a:p>
            <a:pPr lvl="1"/>
            <a:r>
              <a:rPr lang="en-US" dirty="0" smtClean="0"/>
              <a:t>F10 and F12 are nearly identical to F13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APRA/PIDDP 2006 &amp;#x0D;&amp;#x0A;Weekly Update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eeting Agenda&amp;quot;&quot;/&gt;&lt;property id=&quot;20307&quot; value=&quot;329&quot;/&gt;&lt;/object&gt;&lt;object type=&quot;3&quot; unique_id=&quot;33452&quot;&gt;&lt;property id=&quot;20148&quot; value=&quot;5&quot;/&gt;&lt;property id=&quot;20300&quot; value=&quot;Slide 3 - &amp;quot;PIDDP 06 schedule&amp;quot;&quot;/&gt;&lt;property id=&quot;20307&quot; value=&quot;349&quot;/&gt;&lt;/object&gt;&lt;object type=&quot;3&quot; unique_id=&quot;33453&quot;&gt;&lt;property id=&quot;20148&quot; value=&quot;5&quot;/&gt;&lt;property id=&quot;20300&quot; value=&quot;Slide 4 - &amp;quot;JPL Processing&amp;quot;&quot;/&gt;&lt;property id=&quot;20307&quot; value=&quot;399&quot;/&gt;&lt;/object&gt;&lt;object type=&quot;3&quot; unique_id=&quot;33454&quot;&gt;&lt;property id=&quot;20148&quot; value=&quot;5&quot;/&gt;&lt;property id=&quot;20300&quot; value=&quot;Slide 5 - &amp;quot;MOSIS3-5: Validation&amp;#x0D;&amp;#x0A;STS/HNA&amp;quot;&quot;/&gt;&lt;property id=&quot;20307&quot; value=&quot;419&quot;/&gt;&lt;/object&gt;&lt;object type=&quot;3&quot; unique_id=&quot;33455&quot;&gt;&lt;property id=&quot;20148&quot; value=&quot;5&quot;/&gt;&lt;property id=&quot;20300&quot; value=&quot;Slide 6 - &amp;quot;MOSIS3-5&amp;quot;&quot;/&gt;&lt;property id=&quot;20307&quot; value=&quot;420&quot;/&gt;&lt;/object&gt;&lt;object type=&quot;3&quot; unique_id=&quot;33456&quot;&gt;&lt;property id=&quot;20148&quot; value=&quot;5&quot;/&gt;&lt;property id=&quot;20300&quot; value=&quot;Slide 7 - &amp;quot;MOSIS3-5: High Light&amp;quot;&quot;/&gt;&lt;property id=&quot;20307&quot; value=&quot;421&quot;/&gt;&lt;/object&gt;&lt;object type=&quot;3&quot; unique_id=&quot;33457&quot;&gt;&lt;property id=&quot;20148&quot; value=&quot;5&quot;/&gt;&lt;property id=&quot;20300&quot; value=&quot;Slide 8 - &amp;quot;MOSIS3-6 APS tests&amp;quot;&quot;/&gt;&lt;property id=&quot;20307&quot; value=&quot;418&quot;/&gt;&lt;/object&gt;&lt;object type=&quot;3&quot; unique_id=&quot;33458&quot;&gt;&lt;property id=&quot;20148&quot; value=&quot;5&quot;/&gt;&lt;property id=&quot;20300&quot; value=&quot;Slide 9 - &amp;quot;SPIE Paper Experiment Matrix&amp;quot;&quot;/&gt;&lt;property id=&quot;20307&quot; value=&quot;416&quot;/&gt;&lt;/object&gt;&lt;object type=&quot;3&quot; unique_id=&quot;33459&quot;&gt;&lt;property id=&quot;20148&quot; value=&quot;5&quot;/&gt;&lt;property id=&quot;20300&quot; value=&quot;Slide 10 - &amp;quot;APRA Update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352572</TotalTime>
  <Words>1455</Words>
  <Application>Microsoft Office PowerPoint</Application>
  <PresentationFormat>On-screen Show (4:3)</PresentationFormat>
  <Paragraphs>247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Times New Roman</vt:lpstr>
      <vt:lpstr>1_Blank Presentation</vt:lpstr>
      <vt:lpstr>Document</vt:lpstr>
      <vt:lpstr>Infrared Detectors Grown on Silicon Substrates</vt:lpstr>
      <vt:lpstr>Outline</vt:lpstr>
      <vt:lpstr>Project Overview</vt:lpstr>
      <vt:lpstr>Detector Design</vt:lpstr>
      <vt:lpstr>Conversion Gain/Linearity/Well Depth</vt:lpstr>
      <vt:lpstr>Read Noise</vt:lpstr>
      <vt:lpstr>Crosstalk</vt:lpstr>
      <vt:lpstr>Quantum Efficiency</vt:lpstr>
      <vt:lpstr>Dark Current</vt:lpstr>
      <vt:lpstr>Dark Current</vt:lpstr>
      <vt:lpstr>Persistence</vt:lpstr>
      <vt:lpstr>Persistence</vt:lpstr>
      <vt:lpstr>Persistence</vt:lpstr>
      <vt:lpstr>Summary</vt:lpstr>
      <vt:lpstr>Future Work</vt:lpstr>
      <vt:lpstr>Acknowledgments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RIT CIAS</dc:creator>
  <cp:lastModifiedBy>joongster</cp:lastModifiedBy>
  <cp:revision>5681</cp:revision>
  <dcterms:created xsi:type="dcterms:W3CDTF">2007-02-28T16:56:41Z</dcterms:created>
  <dcterms:modified xsi:type="dcterms:W3CDTF">2017-09-27T03:56:54Z</dcterms:modified>
</cp:coreProperties>
</file>