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6"/>
  </p:notesMasterIdLst>
  <p:handoutMasterIdLst>
    <p:handoutMasterId r:id="rId17"/>
  </p:handoutMasterIdLst>
  <p:sldIdLst>
    <p:sldId id="256" r:id="rId2"/>
    <p:sldId id="467" r:id="rId3"/>
    <p:sldId id="460" r:id="rId4"/>
    <p:sldId id="263" r:id="rId5"/>
    <p:sldId id="463" r:id="rId6"/>
    <p:sldId id="269" r:id="rId7"/>
    <p:sldId id="272" r:id="rId8"/>
    <p:sldId id="458" r:id="rId9"/>
    <p:sldId id="464" r:id="rId10"/>
    <p:sldId id="434" r:id="rId11"/>
    <p:sldId id="471" r:id="rId12"/>
    <p:sldId id="462" r:id="rId13"/>
    <p:sldId id="469" r:id="rId14"/>
    <p:sldId id="314" r:id="rId15"/>
  </p:sldIdLst>
  <p:sldSz cx="12188825" cy="6858000"/>
  <p:notesSz cx="70104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45A00"/>
    <a:srgbClr val="FF7F00"/>
    <a:srgbClr val="800000"/>
    <a:srgbClr val="D7D8BB"/>
    <a:srgbClr val="C5C8B0"/>
    <a:srgbClr val="999A7F"/>
    <a:srgbClr val="8B5F53"/>
    <a:srgbClr val="1CC23C"/>
    <a:srgbClr val="335AAF"/>
    <a:srgbClr val="DE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8998" autoAdjust="0"/>
  </p:normalViewPr>
  <p:slideViewPr>
    <p:cSldViewPr snapToGrid="0">
      <p:cViewPr varScale="1">
        <p:scale>
          <a:sx n="106" d="100"/>
          <a:sy n="106" d="100"/>
        </p:scale>
        <p:origin x="104" y="228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-3540" y="-114"/>
      </p:cViewPr>
      <p:guideLst>
        <p:guide orient="horz" pos="2920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lfs\div8\homedirectories\ch23819\Documents\Germanium\Presentations%20&amp;%20Proposals\Line\FY16%20Line%20Proposal\FY17%20Line%20Report%20Figur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lfs\div8\homedirectories\ch23819\Documents\Germanium\Ge_Device_04\Ge_Device_04%20w2%20SIMS%20&amp;%20SRP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llfs\div8\homedirectories\ch23819\Documents\Germanium\Presentations%20&amp;%20Proposals\PACCD%202016\Proceedings\PACCD%20Proceedings%20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456608297097192"/>
          <c:y val="3.2515876862083605E-2"/>
          <c:w val="0.74924282524385943"/>
          <c:h val="0.81350448045008428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'Fig 25'!$I$8:$I$108</c:f>
              <c:numCache>
                <c:formatCode>General</c:formatCode>
                <c:ptCount val="101"/>
                <c:pt idx="0">
                  <c:v>-0.87043999999999999</c:v>
                </c:pt>
                <c:pt idx="1">
                  <c:v>-0.82188000000000005</c:v>
                </c:pt>
                <c:pt idx="2">
                  <c:v>-0.77303999999999995</c:v>
                </c:pt>
                <c:pt idx="3">
                  <c:v>-0.72784000000000004</c:v>
                </c:pt>
                <c:pt idx="4">
                  <c:v>-0.68220000000000003</c:v>
                </c:pt>
                <c:pt idx="5">
                  <c:v>-0.63660000000000005</c:v>
                </c:pt>
                <c:pt idx="6">
                  <c:v>-0.59496000000000004</c:v>
                </c:pt>
                <c:pt idx="7">
                  <c:v>-0.55559999999999998</c:v>
                </c:pt>
                <c:pt idx="8">
                  <c:v>-0.51563999999999999</c:v>
                </c:pt>
                <c:pt idx="9">
                  <c:v>-0.47715999999999997</c:v>
                </c:pt>
                <c:pt idx="10">
                  <c:v>-0.443</c:v>
                </c:pt>
                <c:pt idx="11">
                  <c:v>-0.40888000000000002</c:v>
                </c:pt>
                <c:pt idx="12">
                  <c:v>-0.37544</c:v>
                </c:pt>
                <c:pt idx="13">
                  <c:v>-0.34495999999999999</c:v>
                </c:pt>
                <c:pt idx="14">
                  <c:v>-0.31724000000000002</c:v>
                </c:pt>
                <c:pt idx="15">
                  <c:v>-0.28915999999999997</c:v>
                </c:pt>
                <c:pt idx="16">
                  <c:v>-0.26275999999999999</c:v>
                </c:pt>
                <c:pt idx="17">
                  <c:v>-0.2392</c:v>
                </c:pt>
                <c:pt idx="18">
                  <c:v>-0.21768000000000001</c:v>
                </c:pt>
                <c:pt idx="19">
                  <c:v>-0.19583999999999999</c:v>
                </c:pt>
                <c:pt idx="20">
                  <c:v>-0.17680000000000001</c:v>
                </c:pt>
                <c:pt idx="21">
                  <c:v>-0.16012000000000001</c:v>
                </c:pt>
                <c:pt idx="22">
                  <c:v>-0.14576</c:v>
                </c:pt>
                <c:pt idx="23">
                  <c:v>-0.13020000000000001</c:v>
                </c:pt>
                <c:pt idx="24">
                  <c:v>-0.11804000000000001</c:v>
                </c:pt>
                <c:pt idx="25">
                  <c:v>-0.10743999999999999</c:v>
                </c:pt>
                <c:pt idx="26">
                  <c:v>-9.7640000000000005E-2</c:v>
                </c:pt>
                <c:pt idx="27">
                  <c:v>-8.8359999999999994E-2</c:v>
                </c:pt>
                <c:pt idx="28">
                  <c:v>-8.1680000000000003E-2</c:v>
                </c:pt>
                <c:pt idx="29">
                  <c:v>-7.46E-2</c:v>
                </c:pt>
                <c:pt idx="30">
                  <c:v>-6.7640000000000006E-2</c:v>
                </c:pt>
                <c:pt idx="31">
                  <c:v>-6.2399999999999997E-2</c:v>
                </c:pt>
                <c:pt idx="32">
                  <c:v>-5.7799999999999997E-2</c:v>
                </c:pt>
                <c:pt idx="33">
                  <c:v>-5.3280000000000001E-2</c:v>
                </c:pt>
                <c:pt idx="34">
                  <c:v>-4.8520000000000001E-2</c:v>
                </c:pt>
                <c:pt idx="35">
                  <c:v>-4.4519999999999997E-2</c:v>
                </c:pt>
                <c:pt idx="36">
                  <c:v>-4.1399999999999999E-2</c:v>
                </c:pt>
                <c:pt idx="37">
                  <c:v>-3.7760000000000002E-2</c:v>
                </c:pt>
                <c:pt idx="38">
                  <c:v>-3.4320000000000003E-2</c:v>
                </c:pt>
                <c:pt idx="39">
                  <c:v>-3.1E-2</c:v>
                </c:pt>
                <c:pt idx="40">
                  <c:v>-2.836E-2</c:v>
                </c:pt>
                <c:pt idx="41">
                  <c:v>-2.5600000000000001E-2</c:v>
                </c:pt>
                <c:pt idx="42">
                  <c:v>-2.2079999999999999E-2</c:v>
                </c:pt>
                <c:pt idx="43">
                  <c:v>-1.9199999999999998E-2</c:v>
                </c:pt>
                <c:pt idx="44">
                  <c:v>-1.6879999999999999E-2</c:v>
                </c:pt>
                <c:pt idx="45">
                  <c:v>-1.4080000000000001E-2</c:v>
                </c:pt>
                <c:pt idx="46">
                  <c:v>-1.0840000000000001E-2</c:v>
                </c:pt>
                <c:pt idx="47">
                  <c:v>-8.3599999999999994E-3</c:v>
                </c:pt>
                <c:pt idx="48">
                  <c:v>-5.1999999999999998E-3</c:v>
                </c:pt>
                <c:pt idx="49">
                  <c:v>-3.0000000000000001E-3</c:v>
                </c:pt>
                <c:pt idx="50">
                  <c:v>4.0000000000000002E-4</c:v>
                </c:pt>
                <c:pt idx="51">
                  <c:v>3.32E-3</c:v>
                </c:pt>
                <c:pt idx="52">
                  <c:v>5.7200000000000003E-3</c:v>
                </c:pt>
                <c:pt idx="53">
                  <c:v>8.8400000000000006E-3</c:v>
                </c:pt>
                <c:pt idx="54">
                  <c:v>1.2359999999999999E-2</c:v>
                </c:pt>
                <c:pt idx="55">
                  <c:v>1.524E-2</c:v>
                </c:pt>
                <c:pt idx="56">
                  <c:v>1.8960000000000001E-2</c:v>
                </c:pt>
                <c:pt idx="57">
                  <c:v>2.1919999999999999E-2</c:v>
                </c:pt>
                <c:pt idx="58">
                  <c:v>2.5919999999999999E-2</c:v>
                </c:pt>
                <c:pt idx="59">
                  <c:v>2.9600000000000001E-2</c:v>
                </c:pt>
                <c:pt idx="60">
                  <c:v>3.3279999999999997E-2</c:v>
                </c:pt>
                <c:pt idx="61">
                  <c:v>3.8879999999999998E-2</c:v>
                </c:pt>
                <c:pt idx="62">
                  <c:v>4.2799999999999998E-2</c:v>
                </c:pt>
                <c:pt idx="63">
                  <c:v>4.7480000000000001E-2</c:v>
                </c:pt>
                <c:pt idx="64">
                  <c:v>5.2319999999999998E-2</c:v>
                </c:pt>
                <c:pt idx="65">
                  <c:v>6.0839999999999998E-2</c:v>
                </c:pt>
                <c:pt idx="66">
                  <c:v>6.4680000000000001E-2</c:v>
                </c:pt>
                <c:pt idx="67">
                  <c:v>7.1360000000000007E-2</c:v>
                </c:pt>
                <c:pt idx="68">
                  <c:v>7.9479999999999995E-2</c:v>
                </c:pt>
                <c:pt idx="69">
                  <c:v>8.8359999999999994E-2</c:v>
                </c:pt>
                <c:pt idx="70">
                  <c:v>9.8360000000000003E-2</c:v>
                </c:pt>
                <c:pt idx="71">
                  <c:v>0.10908</c:v>
                </c:pt>
                <c:pt idx="72">
                  <c:v>0.12216</c:v>
                </c:pt>
                <c:pt idx="73">
                  <c:v>0.13739999999999999</c:v>
                </c:pt>
                <c:pt idx="74">
                  <c:v>0.15407999999999999</c:v>
                </c:pt>
                <c:pt idx="75">
                  <c:v>0.17191999999999999</c:v>
                </c:pt>
                <c:pt idx="76">
                  <c:v>0.19267999999999999</c:v>
                </c:pt>
                <c:pt idx="77">
                  <c:v>0.21579999999999999</c:v>
                </c:pt>
                <c:pt idx="78">
                  <c:v>0.24048</c:v>
                </c:pt>
                <c:pt idx="79">
                  <c:v>0.26632</c:v>
                </c:pt>
                <c:pt idx="80">
                  <c:v>0.29448000000000002</c:v>
                </c:pt>
                <c:pt idx="81">
                  <c:v>0.32500000000000001</c:v>
                </c:pt>
                <c:pt idx="82">
                  <c:v>0.35708000000000001</c:v>
                </c:pt>
                <c:pt idx="83">
                  <c:v>0.39019999999999999</c:v>
                </c:pt>
                <c:pt idx="84">
                  <c:v>0.42531999999999998</c:v>
                </c:pt>
                <c:pt idx="85">
                  <c:v>0.46307999999999999</c:v>
                </c:pt>
                <c:pt idx="86">
                  <c:v>0.502</c:v>
                </c:pt>
                <c:pt idx="87">
                  <c:v>0.54276000000000002</c:v>
                </c:pt>
                <c:pt idx="88">
                  <c:v>0.58455999999999997</c:v>
                </c:pt>
                <c:pt idx="89">
                  <c:v>0.62875999999999999</c:v>
                </c:pt>
                <c:pt idx="90">
                  <c:v>0.67488000000000004</c:v>
                </c:pt>
                <c:pt idx="91">
                  <c:v>0.72128000000000003</c:v>
                </c:pt>
                <c:pt idx="92">
                  <c:v>0.77015999999999996</c:v>
                </c:pt>
                <c:pt idx="93">
                  <c:v>0.82152000000000003</c:v>
                </c:pt>
                <c:pt idx="94">
                  <c:v>0.87307999999999997</c:v>
                </c:pt>
                <c:pt idx="95">
                  <c:v>0.92664000000000002</c:v>
                </c:pt>
                <c:pt idx="96">
                  <c:v>0.98151999999999995</c:v>
                </c:pt>
                <c:pt idx="97">
                  <c:v>1.03904</c:v>
                </c:pt>
                <c:pt idx="98">
                  <c:v>1.0967199999999999</c:v>
                </c:pt>
                <c:pt idx="99">
                  <c:v>1.1552</c:v>
                </c:pt>
                <c:pt idx="100">
                  <c:v>1.21604</c:v>
                </c:pt>
              </c:numCache>
            </c:numRef>
          </c:xVal>
          <c:yVal>
            <c:numRef>
              <c:f>'Fig 25'!$A$8:$A$108</c:f>
              <c:numCache>
                <c:formatCode>0.00E+00</c:formatCode>
                <c:ptCount val="101"/>
                <c:pt idx="0">
                  <c:v>-1.0000000000000001E-5</c:v>
                </c:pt>
                <c:pt idx="1">
                  <c:v>-9.7999999999999993E-6</c:v>
                </c:pt>
                <c:pt idx="2">
                  <c:v>-9.5999999999999996E-6</c:v>
                </c:pt>
                <c:pt idx="3">
                  <c:v>-9.3999999999999998E-6</c:v>
                </c:pt>
                <c:pt idx="4">
                  <c:v>-9.2E-6</c:v>
                </c:pt>
                <c:pt idx="5">
                  <c:v>-9.0000000000000002E-6</c:v>
                </c:pt>
                <c:pt idx="6">
                  <c:v>-8.8000000000000004E-6</c:v>
                </c:pt>
                <c:pt idx="7">
                  <c:v>-8.6000000000000007E-6</c:v>
                </c:pt>
                <c:pt idx="8">
                  <c:v>-8.3999999999999992E-6</c:v>
                </c:pt>
                <c:pt idx="9">
                  <c:v>-8.1999999999999994E-6</c:v>
                </c:pt>
                <c:pt idx="10">
                  <c:v>-7.9999999999999996E-6</c:v>
                </c:pt>
                <c:pt idx="11">
                  <c:v>-7.7999999999999999E-6</c:v>
                </c:pt>
                <c:pt idx="12">
                  <c:v>-7.6000000000000001E-6</c:v>
                </c:pt>
                <c:pt idx="13">
                  <c:v>-7.4000000000000003E-6</c:v>
                </c:pt>
                <c:pt idx="14">
                  <c:v>-7.1999999999999997E-6</c:v>
                </c:pt>
                <c:pt idx="15">
                  <c:v>-6.9999999999999999E-6</c:v>
                </c:pt>
                <c:pt idx="16">
                  <c:v>-6.8000000000000001E-6</c:v>
                </c:pt>
                <c:pt idx="17">
                  <c:v>-6.6000000000000003E-6</c:v>
                </c:pt>
                <c:pt idx="18">
                  <c:v>-6.3999999999999997E-6</c:v>
                </c:pt>
                <c:pt idx="19">
                  <c:v>-6.1999999999999999E-6</c:v>
                </c:pt>
                <c:pt idx="20">
                  <c:v>-6.0000000000000002E-6</c:v>
                </c:pt>
                <c:pt idx="21">
                  <c:v>-5.8000000000000004E-6</c:v>
                </c:pt>
                <c:pt idx="22">
                  <c:v>-5.5999999999999997E-6</c:v>
                </c:pt>
                <c:pt idx="23">
                  <c:v>-5.4E-6</c:v>
                </c:pt>
                <c:pt idx="24">
                  <c:v>-5.2000000000000002E-6</c:v>
                </c:pt>
                <c:pt idx="25">
                  <c:v>-5.0000000000000004E-6</c:v>
                </c:pt>
                <c:pt idx="26">
                  <c:v>-4.7999999999999998E-6</c:v>
                </c:pt>
                <c:pt idx="27">
                  <c:v>-4.6E-6</c:v>
                </c:pt>
                <c:pt idx="28">
                  <c:v>-4.4000000000000002E-6</c:v>
                </c:pt>
                <c:pt idx="29">
                  <c:v>-4.1999999999999996E-6</c:v>
                </c:pt>
                <c:pt idx="30">
                  <c:v>-3.9999999999999998E-6</c:v>
                </c:pt>
                <c:pt idx="31">
                  <c:v>-3.8E-6</c:v>
                </c:pt>
                <c:pt idx="32">
                  <c:v>-3.5999999999999998E-6</c:v>
                </c:pt>
                <c:pt idx="33">
                  <c:v>-3.4000000000000001E-6</c:v>
                </c:pt>
                <c:pt idx="34">
                  <c:v>-3.1999999999999999E-6</c:v>
                </c:pt>
                <c:pt idx="35">
                  <c:v>-3.0000000000000001E-6</c:v>
                </c:pt>
                <c:pt idx="36">
                  <c:v>-2.7999999999999999E-6</c:v>
                </c:pt>
                <c:pt idx="37">
                  <c:v>-2.6000000000000001E-6</c:v>
                </c:pt>
                <c:pt idx="38">
                  <c:v>-2.3999999999999999E-6</c:v>
                </c:pt>
                <c:pt idx="39">
                  <c:v>-2.2000000000000001E-6</c:v>
                </c:pt>
                <c:pt idx="40">
                  <c:v>-1.9999999999999999E-6</c:v>
                </c:pt>
                <c:pt idx="41">
                  <c:v>-1.7999999999999999E-6</c:v>
                </c:pt>
                <c:pt idx="42">
                  <c:v>-1.5999999999999999E-6</c:v>
                </c:pt>
                <c:pt idx="43">
                  <c:v>-1.3999999999999999E-6</c:v>
                </c:pt>
                <c:pt idx="44">
                  <c:v>-1.1999999999999999E-6</c:v>
                </c:pt>
                <c:pt idx="45">
                  <c:v>-9.9999999999999995E-7</c:v>
                </c:pt>
                <c:pt idx="46">
                  <c:v>-7.9999999999999996E-7</c:v>
                </c:pt>
                <c:pt idx="47">
                  <c:v>-5.9999999999999997E-7</c:v>
                </c:pt>
                <c:pt idx="48">
                  <c:v>-3.9999999999999998E-7</c:v>
                </c:pt>
                <c:pt idx="49">
                  <c:v>-1.9999999999999999E-7</c:v>
                </c:pt>
                <c:pt idx="50" formatCode="General">
                  <c:v>0</c:v>
                </c:pt>
                <c:pt idx="51">
                  <c:v>1.9999999999999999E-7</c:v>
                </c:pt>
                <c:pt idx="52">
                  <c:v>3.9999999999999998E-7</c:v>
                </c:pt>
                <c:pt idx="53">
                  <c:v>5.9999999999999997E-7</c:v>
                </c:pt>
                <c:pt idx="54">
                  <c:v>7.9999999999999996E-7</c:v>
                </c:pt>
                <c:pt idx="55">
                  <c:v>9.9999999999999995E-7</c:v>
                </c:pt>
                <c:pt idx="56">
                  <c:v>1.1999999999999999E-6</c:v>
                </c:pt>
                <c:pt idx="57">
                  <c:v>1.3999999999999999E-6</c:v>
                </c:pt>
                <c:pt idx="58">
                  <c:v>1.5999999999999999E-6</c:v>
                </c:pt>
                <c:pt idx="59">
                  <c:v>1.7999999999999999E-6</c:v>
                </c:pt>
                <c:pt idx="60">
                  <c:v>1.9999999999999999E-6</c:v>
                </c:pt>
                <c:pt idx="61">
                  <c:v>2.2000000000000001E-6</c:v>
                </c:pt>
                <c:pt idx="62">
                  <c:v>2.3999999999999999E-6</c:v>
                </c:pt>
                <c:pt idx="63">
                  <c:v>2.6000000000000001E-6</c:v>
                </c:pt>
                <c:pt idx="64">
                  <c:v>2.7999999999999999E-6</c:v>
                </c:pt>
                <c:pt idx="65">
                  <c:v>3.0000000000000001E-6</c:v>
                </c:pt>
                <c:pt idx="66">
                  <c:v>3.1999999999999999E-6</c:v>
                </c:pt>
                <c:pt idx="67">
                  <c:v>3.4000000000000001E-6</c:v>
                </c:pt>
                <c:pt idx="68">
                  <c:v>3.5999999999999998E-6</c:v>
                </c:pt>
                <c:pt idx="69">
                  <c:v>3.8E-6</c:v>
                </c:pt>
                <c:pt idx="70">
                  <c:v>3.9999999999999998E-6</c:v>
                </c:pt>
                <c:pt idx="71">
                  <c:v>4.1999999999999996E-6</c:v>
                </c:pt>
                <c:pt idx="72">
                  <c:v>4.4000000000000002E-6</c:v>
                </c:pt>
                <c:pt idx="73">
                  <c:v>4.6E-6</c:v>
                </c:pt>
                <c:pt idx="74">
                  <c:v>4.7999999999999998E-6</c:v>
                </c:pt>
                <c:pt idx="75">
                  <c:v>5.0000000000000004E-6</c:v>
                </c:pt>
                <c:pt idx="76">
                  <c:v>5.2000000000000002E-6</c:v>
                </c:pt>
                <c:pt idx="77">
                  <c:v>5.4E-6</c:v>
                </c:pt>
                <c:pt idx="78">
                  <c:v>5.5999999999999997E-6</c:v>
                </c:pt>
                <c:pt idx="79">
                  <c:v>5.8000000000000004E-6</c:v>
                </c:pt>
                <c:pt idx="80">
                  <c:v>6.0000000000000002E-6</c:v>
                </c:pt>
                <c:pt idx="81">
                  <c:v>6.1999999999999999E-6</c:v>
                </c:pt>
                <c:pt idx="82">
                  <c:v>6.3999999999999997E-6</c:v>
                </c:pt>
                <c:pt idx="83">
                  <c:v>6.6000000000000003E-6</c:v>
                </c:pt>
                <c:pt idx="84">
                  <c:v>6.8000000000000001E-6</c:v>
                </c:pt>
                <c:pt idx="85">
                  <c:v>6.9999999999999999E-6</c:v>
                </c:pt>
                <c:pt idx="86">
                  <c:v>7.1999999999999997E-6</c:v>
                </c:pt>
                <c:pt idx="87">
                  <c:v>7.4000000000000003E-6</c:v>
                </c:pt>
                <c:pt idx="88">
                  <c:v>7.6000000000000001E-6</c:v>
                </c:pt>
                <c:pt idx="89">
                  <c:v>7.7999999999999999E-6</c:v>
                </c:pt>
                <c:pt idx="90">
                  <c:v>7.9999999999999996E-6</c:v>
                </c:pt>
                <c:pt idx="91">
                  <c:v>8.1999999999999994E-6</c:v>
                </c:pt>
                <c:pt idx="92">
                  <c:v>8.3999999999999992E-6</c:v>
                </c:pt>
                <c:pt idx="93">
                  <c:v>8.6000000000000007E-6</c:v>
                </c:pt>
                <c:pt idx="94">
                  <c:v>8.8000000000000004E-6</c:v>
                </c:pt>
                <c:pt idx="95">
                  <c:v>9.0000000000000002E-6</c:v>
                </c:pt>
                <c:pt idx="96">
                  <c:v>9.2E-6</c:v>
                </c:pt>
                <c:pt idx="97">
                  <c:v>9.3999999999999998E-6</c:v>
                </c:pt>
                <c:pt idx="98">
                  <c:v>9.5999999999999996E-6</c:v>
                </c:pt>
                <c:pt idx="99">
                  <c:v>9.7999999999999993E-6</c:v>
                </c:pt>
                <c:pt idx="100">
                  <c:v>1.0000000000000001E-5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1A1-43BC-9885-E576EDEB58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419392"/>
        <c:axId val="49421312"/>
      </c:scatterChart>
      <c:valAx>
        <c:axId val="4941939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Bias (V)</a:t>
                </a:r>
              </a:p>
            </c:rich>
          </c:tx>
          <c:layout>
            <c:manualLayout>
              <c:xMode val="edge"/>
              <c:yMode val="edge"/>
              <c:x val="0.51456650605241505"/>
              <c:y val="0.9217061562362899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9421312"/>
        <c:crossesAt val="-1"/>
        <c:crossBetween val="midCat"/>
      </c:valAx>
      <c:valAx>
        <c:axId val="49421312"/>
        <c:scaling>
          <c:orientation val="minMax"/>
        </c:scaling>
        <c:delete val="0"/>
        <c:axPos val="l"/>
        <c:majorGridlines/>
        <c:numFmt formatCode="0.0E+00" sourceLinked="0"/>
        <c:majorTickMark val="out"/>
        <c:minorTickMark val="none"/>
        <c:tickLblPos val="nextTo"/>
        <c:crossAx val="49419392"/>
        <c:crossesAt val="-1"/>
        <c:crossBetween val="midCat"/>
      </c:valAx>
      <c:spPr>
        <a:ln w="1905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28599932625316"/>
          <c:y val="3.0782483550502934E-2"/>
          <c:w val="0.71008910499447286"/>
          <c:h val="0.83093669658174085"/>
        </c:manualLayout>
      </c:layout>
      <c:scatterChart>
        <c:scatterStyle val="smoothMarker"/>
        <c:varyColors val="0"/>
        <c:ser>
          <c:idx val="0"/>
          <c:order val="0"/>
          <c:tx>
            <c:v>P Concentration (SIMS)</c:v>
          </c:tx>
          <c:spPr>
            <a:ln w="25400"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CSTOP!$B$8:$B$234</c:f>
              <c:numCache>
                <c:formatCode>0.00E+00</c:formatCode>
                <c:ptCount val="227"/>
                <c:pt idx="0">
                  <c:v>0.50431999999999999</c:v>
                </c:pt>
                <c:pt idx="1">
                  <c:v>3.1632500000000001</c:v>
                </c:pt>
                <c:pt idx="2">
                  <c:v>5.7656299999999998</c:v>
                </c:pt>
                <c:pt idx="3">
                  <c:v>8.4245699999999992</c:v>
                </c:pt>
                <c:pt idx="4">
                  <c:v>11.083500000000001</c:v>
                </c:pt>
                <c:pt idx="5">
                  <c:v>13.7425</c:v>
                </c:pt>
                <c:pt idx="6">
                  <c:v>16.401399999999999</c:v>
                </c:pt>
                <c:pt idx="7">
                  <c:v>19.060300000000002</c:v>
                </c:pt>
                <c:pt idx="8">
                  <c:v>21.7193</c:v>
                </c:pt>
                <c:pt idx="9">
                  <c:v>24.3782</c:v>
                </c:pt>
                <c:pt idx="10">
                  <c:v>26.980599999999999</c:v>
                </c:pt>
                <c:pt idx="11">
                  <c:v>29.639500000000002</c:v>
                </c:pt>
                <c:pt idx="12">
                  <c:v>32.298499999999997</c:v>
                </c:pt>
                <c:pt idx="13">
                  <c:v>34.9574</c:v>
                </c:pt>
                <c:pt idx="14">
                  <c:v>37.616399999999999</c:v>
                </c:pt>
                <c:pt idx="15">
                  <c:v>40.275300000000001</c:v>
                </c:pt>
                <c:pt idx="16">
                  <c:v>42.934199999999997</c:v>
                </c:pt>
                <c:pt idx="17">
                  <c:v>45.593200000000003</c:v>
                </c:pt>
                <c:pt idx="18">
                  <c:v>48.195599999999999</c:v>
                </c:pt>
                <c:pt idx="19">
                  <c:v>50.854500000000002</c:v>
                </c:pt>
                <c:pt idx="20">
                  <c:v>53.513399999999997</c:v>
                </c:pt>
                <c:pt idx="21">
                  <c:v>56.172400000000003</c:v>
                </c:pt>
                <c:pt idx="22">
                  <c:v>58.831299999999999</c:v>
                </c:pt>
                <c:pt idx="23">
                  <c:v>61.490299999999998</c:v>
                </c:pt>
                <c:pt idx="24">
                  <c:v>64.149199999999993</c:v>
                </c:pt>
                <c:pt idx="25">
                  <c:v>66.751599999999996</c:v>
                </c:pt>
                <c:pt idx="26">
                  <c:v>69.410499999999999</c:v>
                </c:pt>
                <c:pt idx="27">
                  <c:v>72.069500000000005</c:v>
                </c:pt>
                <c:pt idx="28">
                  <c:v>74.728399999999993</c:v>
                </c:pt>
                <c:pt idx="29">
                  <c:v>77.3874</c:v>
                </c:pt>
                <c:pt idx="30">
                  <c:v>80.046300000000002</c:v>
                </c:pt>
                <c:pt idx="31">
                  <c:v>82.705299999999994</c:v>
                </c:pt>
                <c:pt idx="32">
                  <c:v>85.364199999999997</c:v>
                </c:pt>
                <c:pt idx="33">
                  <c:v>87.9666</c:v>
                </c:pt>
                <c:pt idx="34">
                  <c:v>90.625500000000002</c:v>
                </c:pt>
                <c:pt idx="35">
                  <c:v>93.284499999999994</c:v>
                </c:pt>
                <c:pt idx="36">
                  <c:v>95.943399999999997</c:v>
                </c:pt>
                <c:pt idx="37">
                  <c:v>98.6023</c:v>
                </c:pt>
                <c:pt idx="38">
                  <c:v>101.261</c:v>
                </c:pt>
                <c:pt idx="39">
                  <c:v>103.92</c:v>
                </c:pt>
                <c:pt idx="40">
                  <c:v>106.57899999999999</c:v>
                </c:pt>
                <c:pt idx="41">
                  <c:v>109.182</c:v>
                </c:pt>
                <c:pt idx="42">
                  <c:v>111.84</c:v>
                </c:pt>
                <c:pt idx="43">
                  <c:v>114.499</c:v>
                </c:pt>
                <c:pt idx="44">
                  <c:v>117.158</c:v>
                </c:pt>
                <c:pt idx="45">
                  <c:v>119.81699999999999</c:v>
                </c:pt>
                <c:pt idx="46">
                  <c:v>122.476</c:v>
                </c:pt>
                <c:pt idx="47">
                  <c:v>125.13500000000001</c:v>
                </c:pt>
                <c:pt idx="48">
                  <c:v>127.738</c:v>
                </c:pt>
                <c:pt idx="49">
                  <c:v>130.39699999999999</c:v>
                </c:pt>
                <c:pt idx="50">
                  <c:v>133.05500000000001</c:v>
                </c:pt>
                <c:pt idx="51">
                  <c:v>135.714</c:v>
                </c:pt>
                <c:pt idx="52">
                  <c:v>138.37299999999999</c:v>
                </c:pt>
                <c:pt idx="53">
                  <c:v>141.03200000000001</c:v>
                </c:pt>
                <c:pt idx="54">
                  <c:v>143.691</c:v>
                </c:pt>
                <c:pt idx="55">
                  <c:v>146.35</c:v>
                </c:pt>
                <c:pt idx="56">
                  <c:v>148.953</c:v>
                </c:pt>
                <c:pt idx="57">
                  <c:v>151.61099999999999</c:v>
                </c:pt>
                <c:pt idx="58">
                  <c:v>154.27000000000001</c:v>
                </c:pt>
                <c:pt idx="59">
                  <c:v>156.929</c:v>
                </c:pt>
                <c:pt idx="60">
                  <c:v>159.58799999999999</c:v>
                </c:pt>
                <c:pt idx="61">
                  <c:v>162.24700000000001</c:v>
                </c:pt>
                <c:pt idx="62">
                  <c:v>164.90600000000001</c:v>
                </c:pt>
                <c:pt idx="63">
                  <c:v>167.565</c:v>
                </c:pt>
                <c:pt idx="64">
                  <c:v>170.16800000000001</c:v>
                </c:pt>
                <c:pt idx="65">
                  <c:v>172.82599999999999</c:v>
                </c:pt>
                <c:pt idx="66">
                  <c:v>175.48500000000001</c:v>
                </c:pt>
                <c:pt idx="67">
                  <c:v>178.14400000000001</c:v>
                </c:pt>
                <c:pt idx="68">
                  <c:v>180.803</c:v>
                </c:pt>
                <c:pt idx="69">
                  <c:v>183.46199999999999</c:v>
                </c:pt>
                <c:pt idx="70">
                  <c:v>186.12100000000001</c:v>
                </c:pt>
                <c:pt idx="71">
                  <c:v>188.78</c:v>
                </c:pt>
                <c:pt idx="72">
                  <c:v>191.38200000000001</c:v>
                </c:pt>
                <c:pt idx="73">
                  <c:v>194.041</c:v>
                </c:pt>
                <c:pt idx="74">
                  <c:v>196.7</c:v>
                </c:pt>
                <c:pt idx="75">
                  <c:v>199.35900000000001</c:v>
                </c:pt>
                <c:pt idx="76">
                  <c:v>202.018</c:v>
                </c:pt>
                <c:pt idx="77">
                  <c:v>204.67699999999999</c:v>
                </c:pt>
                <c:pt idx="78">
                  <c:v>207.33600000000001</c:v>
                </c:pt>
                <c:pt idx="79">
                  <c:v>209.93899999999999</c:v>
                </c:pt>
                <c:pt idx="80">
                  <c:v>212.59700000000001</c:v>
                </c:pt>
                <c:pt idx="81">
                  <c:v>215.256</c:v>
                </c:pt>
                <c:pt idx="82">
                  <c:v>217.91499999999999</c:v>
                </c:pt>
                <c:pt idx="83">
                  <c:v>220.57400000000001</c:v>
                </c:pt>
                <c:pt idx="84">
                  <c:v>223.233</c:v>
                </c:pt>
                <c:pt idx="85">
                  <c:v>225.892</c:v>
                </c:pt>
                <c:pt idx="86">
                  <c:v>228.55099999999999</c:v>
                </c:pt>
                <c:pt idx="87">
                  <c:v>231.15299999999999</c:v>
                </c:pt>
                <c:pt idx="88">
                  <c:v>233.81200000000001</c:v>
                </c:pt>
                <c:pt idx="89">
                  <c:v>236.471</c:v>
                </c:pt>
                <c:pt idx="90">
                  <c:v>239.13</c:v>
                </c:pt>
                <c:pt idx="91">
                  <c:v>241.78899999999999</c:v>
                </c:pt>
                <c:pt idx="92">
                  <c:v>244.44800000000001</c:v>
                </c:pt>
                <c:pt idx="93">
                  <c:v>247.107</c:v>
                </c:pt>
                <c:pt idx="94">
                  <c:v>249.76599999999999</c:v>
                </c:pt>
                <c:pt idx="95">
                  <c:v>252.36799999999999</c:v>
                </c:pt>
                <c:pt idx="96">
                  <c:v>255.02699999999999</c:v>
                </c:pt>
                <c:pt idx="97">
                  <c:v>257.68599999999998</c:v>
                </c:pt>
                <c:pt idx="98">
                  <c:v>260.34500000000003</c:v>
                </c:pt>
                <c:pt idx="99">
                  <c:v>263.00400000000002</c:v>
                </c:pt>
                <c:pt idx="100">
                  <c:v>265.66300000000001</c:v>
                </c:pt>
                <c:pt idx="101">
                  <c:v>268.322</c:v>
                </c:pt>
                <c:pt idx="102">
                  <c:v>270.92399999999998</c:v>
                </c:pt>
                <c:pt idx="103">
                  <c:v>273.58300000000003</c:v>
                </c:pt>
                <c:pt idx="104">
                  <c:v>276.24200000000002</c:v>
                </c:pt>
                <c:pt idx="105">
                  <c:v>278.90100000000001</c:v>
                </c:pt>
                <c:pt idx="106">
                  <c:v>281.56</c:v>
                </c:pt>
                <c:pt idx="107">
                  <c:v>284.21899999999999</c:v>
                </c:pt>
                <c:pt idx="108">
                  <c:v>286.87799999999999</c:v>
                </c:pt>
                <c:pt idx="109">
                  <c:v>289.53699999999998</c:v>
                </c:pt>
                <c:pt idx="110">
                  <c:v>292.13900000000001</c:v>
                </c:pt>
                <c:pt idx="111">
                  <c:v>294.798</c:v>
                </c:pt>
                <c:pt idx="112">
                  <c:v>297.45699999999999</c:v>
                </c:pt>
                <c:pt idx="113">
                  <c:v>300.11599999999999</c:v>
                </c:pt>
                <c:pt idx="114">
                  <c:v>302.77499999999998</c:v>
                </c:pt>
                <c:pt idx="115">
                  <c:v>305.43400000000003</c:v>
                </c:pt>
                <c:pt idx="116">
                  <c:v>308.09300000000002</c:v>
                </c:pt>
                <c:pt idx="117">
                  <c:v>310.75200000000001</c:v>
                </c:pt>
                <c:pt idx="118">
                  <c:v>313.35399999999998</c:v>
                </c:pt>
                <c:pt idx="119">
                  <c:v>316.01299999999998</c:v>
                </c:pt>
                <c:pt idx="120">
                  <c:v>318.67200000000003</c:v>
                </c:pt>
                <c:pt idx="121">
                  <c:v>321.33100000000002</c:v>
                </c:pt>
                <c:pt idx="122">
                  <c:v>323.99</c:v>
                </c:pt>
                <c:pt idx="123">
                  <c:v>326.649</c:v>
                </c:pt>
                <c:pt idx="124">
                  <c:v>329.30799999999999</c:v>
                </c:pt>
                <c:pt idx="125">
                  <c:v>331.96699999999998</c:v>
                </c:pt>
                <c:pt idx="126">
                  <c:v>334.56900000000002</c:v>
                </c:pt>
                <c:pt idx="127">
                  <c:v>337.22800000000001</c:v>
                </c:pt>
                <c:pt idx="128">
                  <c:v>339.887</c:v>
                </c:pt>
                <c:pt idx="129">
                  <c:v>342.54599999999999</c:v>
                </c:pt>
                <c:pt idx="130">
                  <c:v>345.20499999999998</c:v>
                </c:pt>
                <c:pt idx="131">
                  <c:v>347.86399999999998</c:v>
                </c:pt>
                <c:pt idx="132">
                  <c:v>350.52300000000002</c:v>
                </c:pt>
                <c:pt idx="133">
                  <c:v>353.125</c:v>
                </c:pt>
                <c:pt idx="134">
                  <c:v>355.78399999999999</c:v>
                </c:pt>
                <c:pt idx="135">
                  <c:v>358.44299999999998</c:v>
                </c:pt>
                <c:pt idx="136">
                  <c:v>361.10199999999998</c:v>
                </c:pt>
                <c:pt idx="137">
                  <c:v>363.76100000000002</c:v>
                </c:pt>
                <c:pt idx="138">
                  <c:v>366.42</c:v>
                </c:pt>
                <c:pt idx="139">
                  <c:v>369.07900000000001</c:v>
                </c:pt>
                <c:pt idx="140">
                  <c:v>371.738</c:v>
                </c:pt>
                <c:pt idx="141">
                  <c:v>374.34</c:v>
                </c:pt>
                <c:pt idx="142">
                  <c:v>376.99900000000002</c:v>
                </c:pt>
                <c:pt idx="143">
                  <c:v>379.65800000000002</c:v>
                </c:pt>
                <c:pt idx="144">
                  <c:v>382.31700000000001</c:v>
                </c:pt>
                <c:pt idx="145">
                  <c:v>384.976</c:v>
                </c:pt>
                <c:pt idx="146">
                  <c:v>387.63499999999999</c:v>
                </c:pt>
                <c:pt idx="147">
                  <c:v>390.29399999999998</c:v>
                </c:pt>
                <c:pt idx="148">
                  <c:v>392.95299999999997</c:v>
                </c:pt>
                <c:pt idx="149">
                  <c:v>395.55500000000001</c:v>
                </c:pt>
                <c:pt idx="150">
                  <c:v>398.214</c:v>
                </c:pt>
                <c:pt idx="151">
                  <c:v>400.87299999999999</c:v>
                </c:pt>
                <c:pt idx="152">
                  <c:v>403.53199999999998</c:v>
                </c:pt>
                <c:pt idx="153">
                  <c:v>406.19099999999997</c:v>
                </c:pt>
                <c:pt idx="154">
                  <c:v>408.85</c:v>
                </c:pt>
                <c:pt idx="155">
                  <c:v>411.50900000000001</c:v>
                </c:pt>
                <c:pt idx="156">
                  <c:v>414.11099999999999</c:v>
                </c:pt>
                <c:pt idx="157">
                  <c:v>416.77</c:v>
                </c:pt>
                <c:pt idx="158">
                  <c:v>419.42899999999997</c:v>
                </c:pt>
                <c:pt idx="159">
                  <c:v>422.08800000000002</c:v>
                </c:pt>
                <c:pt idx="160">
                  <c:v>424.74700000000001</c:v>
                </c:pt>
                <c:pt idx="161">
                  <c:v>427.40600000000001</c:v>
                </c:pt>
                <c:pt idx="162">
                  <c:v>430.065</c:v>
                </c:pt>
                <c:pt idx="163">
                  <c:v>432.72399999999999</c:v>
                </c:pt>
                <c:pt idx="164">
                  <c:v>435.32600000000002</c:v>
                </c:pt>
                <c:pt idx="165">
                  <c:v>437.98500000000001</c:v>
                </c:pt>
                <c:pt idx="166">
                  <c:v>440.64400000000001</c:v>
                </c:pt>
                <c:pt idx="167">
                  <c:v>443.303</c:v>
                </c:pt>
                <c:pt idx="168">
                  <c:v>445.96199999999999</c:v>
                </c:pt>
                <c:pt idx="169">
                  <c:v>448.62099999999998</c:v>
                </c:pt>
                <c:pt idx="170">
                  <c:v>451.28</c:v>
                </c:pt>
                <c:pt idx="171">
                  <c:v>453.93900000000002</c:v>
                </c:pt>
                <c:pt idx="172">
                  <c:v>456.541</c:v>
                </c:pt>
                <c:pt idx="173">
                  <c:v>459.2</c:v>
                </c:pt>
                <c:pt idx="174">
                  <c:v>461.85899999999998</c:v>
                </c:pt>
                <c:pt idx="175">
                  <c:v>464.51799999999997</c:v>
                </c:pt>
                <c:pt idx="176">
                  <c:v>467.17700000000002</c:v>
                </c:pt>
                <c:pt idx="177">
                  <c:v>469.83600000000001</c:v>
                </c:pt>
                <c:pt idx="178">
                  <c:v>472.495</c:v>
                </c:pt>
                <c:pt idx="179">
                  <c:v>475.09699999999998</c:v>
                </c:pt>
                <c:pt idx="180">
                  <c:v>477.75599999999997</c:v>
                </c:pt>
                <c:pt idx="181">
                  <c:v>480.41500000000002</c:v>
                </c:pt>
                <c:pt idx="182">
                  <c:v>483.07400000000001</c:v>
                </c:pt>
                <c:pt idx="183">
                  <c:v>485.733</c:v>
                </c:pt>
                <c:pt idx="184">
                  <c:v>488.392</c:v>
                </c:pt>
                <c:pt idx="185">
                  <c:v>491.05099999999999</c:v>
                </c:pt>
                <c:pt idx="186">
                  <c:v>493.71</c:v>
                </c:pt>
                <c:pt idx="187">
                  <c:v>496.31200000000001</c:v>
                </c:pt>
                <c:pt idx="188">
                  <c:v>498.971</c:v>
                </c:pt>
                <c:pt idx="189">
                  <c:v>501.63</c:v>
                </c:pt>
                <c:pt idx="190">
                  <c:v>504.28899999999999</c:v>
                </c:pt>
                <c:pt idx="191">
                  <c:v>506.94799999999998</c:v>
                </c:pt>
                <c:pt idx="192">
                  <c:v>509.60700000000003</c:v>
                </c:pt>
                <c:pt idx="193">
                  <c:v>512.26599999999996</c:v>
                </c:pt>
                <c:pt idx="194">
                  <c:v>514.92499999999995</c:v>
                </c:pt>
                <c:pt idx="195">
                  <c:v>517.52700000000004</c:v>
                </c:pt>
                <c:pt idx="196">
                  <c:v>520.18600000000004</c:v>
                </c:pt>
                <c:pt idx="197">
                  <c:v>522.84500000000003</c:v>
                </c:pt>
                <c:pt idx="198">
                  <c:v>525.50400000000002</c:v>
                </c:pt>
                <c:pt idx="199">
                  <c:v>528.16300000000001</c:v>
                </c:pt>
                <c:pt idx="200">
                  <c:v>530.822</c:v>
                </c:pt>
                <c:pt idx="201">
                  <c:v>533.48099999999999</c:v>
                </c:pt>
                <c:pt idx="202">
                  <c:v>536.14</c:v>
                </c:pt>
                <c:pt idx="203">
                  <c:v>538.74199999999996</c:v>
                </c:pt>
                <c:pt idx="204">
                  <c:v>541.40099999999995</c:v>
                </c:pt>
                <c:pt idx="205">
                  <c:v>544.05999999999995</c:v>
                </c:pt>
                <c:pt idx="206">
                  <c:v>546.71900000000005</c:v>
                </c:pt>
                <c:pt idx="207">
                  <c:v>549.37800000000004</c:v>
                </c:pt>
                <c:pt idx="208">
                  <c:v>552.03700000000003</c:v>
                </c:pt>
                <c:pt idx="209">
                  <c:v>554.69600000000003</c:v>
                </c:pt>
                <c:pt idx="210">
                  <c:v>557.298</c:v>
                </c:pt>
                <c:pt idx="211">
                  <c:v>559.95699999999999</c:v>
                </c:pt>
                <c:pt idx="212">
                  <c:v>562.61599999999999</c:v>
                </c:pt>
                <c:pt idx="213">
                  <c:v>565.27499999999998</c:v>
                </c:pt>
                <c:pt idx="214">
                  <c:v>567.93399999999997</c:v>
                </c:pt>
                <c:pt idx="215">
                  <c:v>570.59299999999996</c:v>
                </c:pt>
                <c:pt idx="216">
                  <c:v>573.25199999999995</c:v>
                </c:pt>
                <c:pt idx="217">
                  <c:v>575.91099999999994</c:v>
                </c:pt>
                <c:pt idx="218">
                  <c:v>578.51300000000003</c:v>
                </c:pt>
                <c:pt idx="219">
                  <c:v>581.17200000000003</c:v>
                </c:pt>
                <c:pt idx="220">
                  <c:v>583.83100000000002</c:v>
                </c:pt>
                <c:pt idx="221">
                  <c:v>586.49</c:v>
                </c:pt>
                <c:pt idx="222">
                  <c:v>589.149</c:v>
                </c:pt>
                <c:pt idx="223">
                  <c:v>591.80799999999999</c:v>
                </c:pt>
                <c:pt idx="224">
                  <c:v>594.46699999999998</c:v>
                </c:pt>
                <c:pt idx="225">
                  <c:v>597.12599999999998</c:v>
                </c:pt>
                <c:pt idx="226">
                  <c:v>599.72799999999995</c:v>
                </c:pt>
              </c:numCache>
            </c:numRef>
          </c:xVal>
          <c:yVal>
            <c:numRef>
              <c:f>CSTOP!$C$8:$C$234</c:f>
              <c:numCache>
                <c:formatCode>General</c:formatCode>
                <c:ptCount val="227"/>
                <c:pt idx="2" formatCode="0.00E+00">
                  <c:v>2.36894E+17</c:v>
                </c:pt>
                <c:pt idx="3" formatCode="0.00E+00">
                  <c:v>2.05879E+17</c:v>
                </c:pt>
                <c:pt idx="4" formatCode="0.00E+00">
                  <c:v>1.97315E+17</c:v>
                </c:pt>
                <c:pt idx="5" formatCode="0.00E+00">
                  <c:v>2.24797E+17</c:v>
                </c:pt>
                <c:pt idx="6" formatCode="0.00E+00">
                  <c:v>1.90049E+17</c:v>
                </c:pt>
                <c:pt idx="7" formatCode="0.00E+00">
                  <c:v>1.90508E+17</c:v>
                </c:pt>
                <c:pt idx="8" formatCode="0.00E+00">
                  <c:v>1.86854E+17</c:v>
                </c:pt>
                <c:pt idx="9" formatCode="0.00E+00">
                  <c:v>1.58634E+17</c:v>
                </c:pt>
                <c:pt idx="10" formatCode="0.00E+00">
                  <c:v>1.50592E+17</c:v>
                </c:pt>
                <c:pt idx="11" formatCode="0.00E+00">
                  <c:v>1.43372E+17</c:v>
                </c:pt>
                <c:pt idx="12" formatCode="0.00E+00">
                  <c:v>1.48249E+17</c:v>
                </c:pt>
                <c:pt idx="13" formatCode="0.00E+00">
                  <c:v>1.43409E+17</c:v>
                </c:pt>
                <c:pt idx="14" formatCode="0.00E+00">
                  <c:v>1.33262E+17</c:v>
                </c:pt>
                <c:pt idx="15" formatCode="0.00E+00">
                  <c:v>1.30766E+17</c:v>
                </c:pt>
                <c:pt idx="16" formatCode="0.00E+00">
                  <c:v>1.20648E+17</c:v>
                </c:pt>
                <c:pt idx="17" formatCode="0.00E+00">
                  <c:v>1.14807E+17</c:v>
                </c:pt>
                <c:pt idx="18" formatCode="0.00E+00">
                  <c:v>1.09566E+17</c:v>
                </c:pt>
                <c:pt idx="19" formatCode="0.00E+00">
                  <c:v>1.0907E+17</c:v>
                </c:pt>
                <c:pt idx="20" formatCode="0.00E+00">
                  <c:v>9.00879E+16</c:v>
                </c:pt>
                <c:pt idx="21" formatCode="0.00E+00">
                  <c:v>9.86466E+16</c:v>
                </c:pt>
                <c:pt idx="22" formatCode="0.00E+00">
                  <c:v>9.3624E+16</c:v>
                </c:pt>
                <c:pt idx="23" formatCode="0.00E+00">
                  <c:v>9.93688E+16</c:v>
                </c:pt>
                <c:pt idx="24" formatCode="0.00E+00">
                  <c:v>7.21616E+16</c:v>
                </c:pt>
                <c:pt idx="25" formatCode="0.00E+00">
                  <c:v>7.20316E+16</c:v>
                </c:pt>
                <c:pt idx="26" formatCode="0.00E+00">
                  <c:v>6.89034E+16</c:v>
                </c:pt>
                <c:pt idx="27" formatCode="0.00E+00">
                  <c:v>7.67854E+16</c:v>
                </c:pt>
                <c:pt idx="28" formatCode="0.00E+00">
                  <c:v>6.20516E+16</c:v>
                </c:pt>
                <c:pt idx="29" formatCode="0.00E+00">
                  <c:v>6.81656E+16</c:v>
                </c:pt>
                <c:pt idx="30" formatCode="0.00E+00">
                  <c:v>6.0929E+16</c:v>
                </c:pt>
                <c:pt idx="31" formatCode="0.00E+00">
                  <c:v>6.75744E+16</c:v>
                </c:pt>
                <c:pt idx="32" formatCode="0.00E+00">
                  <c:v>4.90069E+16</c:v>
                </c:pt>
                <c:pt idx="33" formatCode="0.00E+00">
                  <c:v>5.04079E+16</c:v>
                </c:pt>
                <c:pt idx="34" formatCode="0.00E+00">
                  <c:v>4.4251E+16</c:v>
                </c:pt>
                <c:pt idx="35" formatCode="0.00E+00">
                  <c:v>4.34709E+16</c:v>
                </c:pt>
                <c:pt idx="36" formatCode="0.00E+00">
                  <c:v>3.42741E+16</c:v>
                </c:pt>
                <c:pt idx="37" formatCode="0.00E+00">
                  <c:v>3.25884E+16</c:v>
                </c:pt>
                <c:pt idx="38" formatCode="0.00E+00">
                  <c:v>3.80119E+16</c:v>
                </c:pt>
                <c:pt idx="39" formatCode="0.00E+00">
                  <c:v>2.77981E+16</c:v>
                </c:pt>
                <c:pt idx="40" formatCode="0.00E+00">
                  <c:v>2.81474E+16</c:v>
                </c:pt>
                <c:pt idx="41" formatCode="0.00E+00">
                  <c:v>2.18176E+16</c:v>
                </c:pt>
                <c:pt idx="42" formatCode="0.00E+00">
                  <c:v>3.08683E+16</c:v>
                </c:pt>
                <c:pt idx="43" formatCode="0.00E+00">
                  <c:v>2.32528E+16</c:v>
                </c:pt>
                <c:pt idx="44" formatCode="0.00E+00">
                  <c:v>2.59842E+16</c:v>
                </c:pt>
                <c:pt idx="45" formatCode="0.00E+00">
                  <c:v>2.47558E+16</c:v>
                </c:pt>
                <c:pt idx="46" formatCode="0.00E+00">
                  <c:v>3.07873E+16</c:v>
                </c:pt>
                <c:pt idx="47" formatCode="0.00E+00">
                  <c:v>1.98622E+16</c:v>
                </c:pt>
                <c:pt idx="48" formatCode="0.00E+00">
                  <c:v>2.03863E+16</c:v>
                </c:pt>
                <c:pt idx="49" formatCode="0.00E+00">
                  <c:v>2.15703E+16</c:v>
                </c:pt>
                <c:pt idx="50" formatCode="0.00E+00">
                  <c:v>1.87844E+16</c:v>
                </c:pt>
                <c:pt idx="51" formatCode="0.00E+00">
                  <c:v>2.04381E+16</c:v>
                </c:pt>
                <c:pt idx="52" formatCode="0.00E+00">
                  <c:v>1.83851E+16</c:v>
                </c:pt>
                <c:pt idx="53" formatCode="0.00E+00">
                  <c:v>2.0532E+16</c:v>
                </c:pt>
                <c:pt idx="54" formatCode="0.00E+00">
                  <c:v>1.29516E+16</c:v>
                </c:pt>
                <c:pt idx="55" formatCode="0.00E+00">
                  <c:v>2.14037E+16</c:v>
                </c:pt>
                <c:pt idx="56" formatCode="0.00E+00">
                  <c:v>2.27166E+16</c:v>
                </c:pt>
                <c:pt idx="57" formatCode="0.00E+00">
                  <c:v>1.23854E+16</c:v>
                </c:pt>
                <c:pt idx="58" formatCode="0.00E+00">
                  <c:v>1.28476E+16</c:v>
                </c:pt>
                <c:pt idx="59" formatCode="0.00E+00">
                  <c:v>1.78533E+16</c:v>
                </c:pt>
                <c:pt idx="60" formatCode="0.00E+00">
                  <c:v>1.36853E+16</c:v>
                </c:pt>
                <c:pt idx="61" formatCode="0.00E+00">
                  <c:v>1.60365E+16</c:v>
                </c:pt>
                <c:pt idx="62" formatCode="0.00E+00">
                  <c:v>2.10045E+16</c:v>
                </c:pt>
                <c:pt idx="63" formatCode="0.00E+00">
                  <c:v>1.277E+16</c:v>
                </c:pt>
                <c:pt idx="64" formatCode="0.00E+00">
                  <c:v>8790350000000000</c:v>
                </c:pt>
                <c:pt idx="65" formatCode="0.00E+00">
                  <c:v>1.07137E+16</c:v>
                </c:pt>
                <c:pt idx="66" formatCode="0.00E+00">
                  <c:v>1.85271E+16</c:v>
                </c:pt>
                <c:pt idx="67" formatCode="0.00E+00">
                  <c:v>1.4532E+16</c:v>
                </c:pt>
                <c:pt idx="68" formatCode="0.00E+00">
                  <c:v>1.45221E+16</c:v>
                </c:pt>
                <c:pt idx="69" formatCode="0.00E+00">
                  <c:v>8746040000000000</c:v>
                </c:pt>
                <c:pt idx="70" formatCode="0.00E+00">
                  <c:v>1.11596E+16</c:v>
                </c:pt>
                <c:pt idx="71" formatCode="0.00E+00">
                  <c:v>1.01332E+16</c:v>
                </c:pt>
                <c:pt idx="72" formatCode="0.00E+00">
                  <c:v>9219510000000000</c:v>
                </c:pt>
                <c:pt idx="73" formatCode="0.00E+00">
                  <c:v>8228730000000000</c:v>
                </c:pt>
                <c:pt idx="74" formatCode="0.00E+00">
                  <c:v>1.06365E+16</c:v>
                </c:pt>
                <c:pt idx="75" formatCode="0.00E+00">
                  <c:v>1.40227E+16</c:v>
                </c:pt>
                <c:pt idx="76" formatCode="0.00E+00">
                  <c:v>9687700000000000</c:v>
                </c:pt>
                <c:pt idx="77" formatCode="0.00E+00">
                  <c:v>9086110000000000</c:v>
                </c:pt>
                <c:pt idx="78" formatCode="0.00E+00">
                  <c:v>8649790000000000</c:v>
                </c:pt>
                <c:pt idx="79" formatCode="0.00E+00">
                  <c:v>9122860000000000</c:v>
                </c:pt>
                <c:pt idx="80" formatCode="0.00E+00">
                  <c:v>8107760000000000</c:v>
                </c:pt>
                <c:pt idx="81" formatCode="0.00E+00">
                  <c:v>8537270000000000</c:v>
                </c:pt>
                <c:pt idx="82" formatCode="0.00E+00">
                  <c:v>1.05264E+16</c:v>
                </c:pt>
                <c:pt idx="83" formatCode="0.00E+00">
                  <c:v>6755120000000000</c:v>
                </c:pt>
                <c:pt idx="84" formatCode="0.00E+00">
                  <c:v>7122290000000000</c:v>
                </c:pt>
                <c:pt idx="85" formatCode="0.00E+00">
                  <c:v>5699280000000000</c:v>
                </c:pt>
                <c:pt idx="86" formatCode="0.00E+00">
                  <c:v>9005370000000000</c:v>
                </c:pt>
                <c:pt idx="87" formatCode="0.00E+00">
                  <c:v>4655810000000000</c:v>
                </c:pt>
                <c:pt idx="88" formatCode="0.00E+00">
                  <c:v>6571580000000000</c:v>
                </c:pt>
                <c:pt idx="89" formatCode="0.00E+00">
                  <c:v>8495850000000000</c:v>
                </c:pt>
                <c:pt idx="90" formatCode="0.00E+00">
                  <c:v>8532780000000000</c:v>
                </c:pt>
                <c:pt idx="91" formatCode="0.00E+00">
                  <c:v>8922400000000000</c:v>
                </c:pt>
                <c:pt idx="92" formatCode="0.00E+00">
                  <c:v>5646410000000000</c:v>
                </c:pt>
                <c:pt idx="93" formatCode="0.00E+00">
                  <c:v>9887330000000000</c:v>
                </c:pt>
                <c:pt idx="94" formatCode="0.00E+00">
                  <c:v>8457850000000000</c:v>
                </c:pt>
                <c:pt idx="95" formatCode="0.00E+00">
                  <c:v>7436960000000000</c:v>
                </c:pt>
                <c:pt idx="96" formatCode="0.00E+00">
                  <c:v>7951540000000000</c:v>
                </c:pt>
                <c:pt idx="97" formatCode="0.00E+00">
                  <c:v>4665310000000000</c:v>
                </c:pt>
                <c:pt idx="98" formatCode="0.00E+00">
                  <c:v>7511200000000000</c:v>
                </c:pt>
                <c:pt idx="99" formatCode="0.00E+00">
                  <c:v>6582480000000000</c:v>
                </c:pt>
                <c:pt idx="100" formatCode="0.00E+00">
                  <c:v>6062750000000000</c:v>
                </c:pt>
                <c:pt idx="101" formatCode="0.00E+00">
                  <c:v>7892600000000000</c:v>
                </c:pt>
                <c:pt idx="102" formatCode="0.00E+00">
                  <c:v>9301950000000000</c:v>
                </c:pt>
                <c:pt idx="103" formatCode="0.00E+00">
                  <c:v>3697390000000000</c:v>
                </c:pt>
                <c:pt idx="104" formatCode="0.00E+00">
                  <c:v>6087220000000000</c:v>
                </c:pt>
                <c:pt idx="105" formatCode="0.00E+00">
                  <c:v>7008780000000000</c:v>
                </c:pt>
                <c:pt idx="106" formatCode="0.00E+00">
                  <c:v>7411300000000000</c:v>
                </c:pt>
                <c:pt idx="107" formatCode="0.00E+00">
                  <c:v>6020830000000000</c:v>
                </c:pt>
                <c:pt idx="108" formatCode="0.00E+00">
                  <c:v>6461810000000000</c:v>
                </c:pt>
                <c:pt idx="109" formatCode="0.00E+00">
                  <c:v>5552440000000000</c:v>
                </c:pt>
                <c:pt idx="110" formatCode="0.00E+00">
                  <c:v>4637820000000000</c:v>
                </c:pt>
                <c:pt idx="111" formatCode="0.00E+00">
                  <c:v>5520890000000000</c:v>
                </c:pt>
                <c:pt idx="112" formatCode="0.00E+00">
                  <c:v>2268550000000000</c:v>
                </c:pt>
                <c:pt idx="113" formatCode="0.00E+00">
                  <c:v>4604180000000000</c:v>
                </c:pt>
                <c:pt idx="114" formatCode="0.00E+00">
                  <c:v>6365860000000000</c:v>
                </c:pt>
                <c:pt idx="115" formatCode="0.00E+00">
                  <c:v>5540230000000000</c:v>
                </c:pt>
                <c:pt idx="116" formatCode="0.00E+00">
                  <c:v>4570150000000000</c:v>
                </c:pt>
                <c:pt idx="117" formatCode="0.00E+00">
                  <c:v>3636350000000000</c:v>
                </c:pt>
                <c:pt idx="118" formatCode="0.00E+00">
                  <c:v>2741950000000000</c:v>
                </c:pt>
                <c:pt idx="119" formatCode="0.00E+00">
                  <c:v>3658850000000000</c:v>
                </c:pt>
                <c:pt idx="120" formatCode="0.00E+00">
                  <c:v>2278560000000000</c:v>
                </c:pt>
                <c:pt idx="121" formatCode="0.00E+00">
                  <c:v>4103520000000000</c:v>
                </c:pt>
                <c:pt idx="122" formatCode="0.00E+00">
                  <c:v>4549700000000000</c:v>
                </c:pt>
                <c:pt idx="123" formatCode="0.00E+00">
                  <c:v>3223330000000000</c:v>
                </c:pt>
                <c:pt idx="124" formatCode="0.00E+00">
                  <c:v>3649710000000000</c:v>
                </c:pt>
                <c:pt idx="125" formatCode="0.00E+00">
                  <c:v>4098020000000000</c:v>
                </c:pt>
                <c:pt idx="126" formatCode="0.00E+00">
                  <c:v>3623820000000000</c:v>
                </c:pt>
                <c:pt idx="127" formatCode="0.00E+00">
                  <c:v>5915380000000000</c:v>
                </c:pt>
                <c:pt idx="128" formatCode="0.00E+00">
                  <c:v>4997510000000000</c:v>
                </c:pt>
                <c:pt idx="129" formatCode="0.00E+00">
                  <c:v>7225260000000000</c:v>
                </c:pt>
                <c:pt idx="130" formatCode="0.00E+00">
                  <c:v>911806000000000</c:v>
                </c:pt>
                <c:pt idx="131" formatCode="0.00E+00">
                  <c:v>9168680000000000</c:v>
                </c:pt>
                <c:pt idx="132" formatCode="0.00E+00">
                  <c:v>4114190000000000</c:v>
                </c:pt>
                <c:pt idx="133" formatCode="0.00E+00">
                  <c:v>4027660000000000</c:v>
                </c:pt>
                <c:pt idx="134" formatCode="0.00E+00">
                  <c:v>4926620000000000</c:v>
                </c:pt>
                <c:pt idx="135" formatCode="0.00E+00">
                  <c:v>3611270000000000</c:v>
                </c:pt>
                <c:pt idx="136" formatCode="0.00E+00">
                  <c:v>3171820000000000</c:v>
                </c:pt>
                <c:pt idx="137" formatCode="0.00E+00">
                  <c:v>6782490000000000</c:v>
                </c:pt>
                <c:pt idx="138" formatCode="0.00E+00">
                  <c:v>1808190000000000</c:v>
                </c:pt>
                <c:pt idx="139" formatCode="0.00E+00">
                  <c:v>6268250000000000</c:v>
                </c:pt>
                <c:pt idx="140" formatCode="0.00E+00">
                  <c:v>4968390000000000</c:v>
                </c:pt>
                <c:pt idx="141" formatCode="0.00E+00">
                  <c:v>3168020000000000</c:v>
                </c:pt>
                <c:pt idx="142" formatCode="0.00E+00">
                  <c:v>2240340000000000</c:v>
                </c:pt>
                <c:pt idx="143" formatCode="0.00E+00">
                  <c:v>5365440000000000</c:v>
                </c:pt>
                <c:pt idx="144" formatCode="0.00E+00">
                  <c:v>1337650000000000</c:v>
                </c:pt>
                <c:pt idx="145" formatCode="0.00E+00">
                  <c:v>4009280000000000</c:v>
                </c:pt>
                <c:pt idx="146" formatCode="0.00E+00">
                  <c:v>1346130000000000</c:v>
                </c:pt>
                <c:pt idx="147" formatCode="0.00E+00">
                  <c:v>2675960000000000</c:v>
                </c:pt>
                <c:pt idx="148" formatCode="0.00E+00">
                  <c:v>3129380000000000</c:v>
                </c:pt>
                <c:pt idx="149" formatCode="0.00E+00">
                  <c:v>2675590000000000</c:v>
                </c:pt>
                <c:pt idx="150" formatCode="0.00E+00">
                  <c:v>3604200000000000</c:v>
                </c:pt>
                <c:pt idx="151" formatCode="0.00E+00">
                  <c:v>2248790000000000</c:v>
                </c:pt>
                <c:pt idx="152" formatCode="0.00E+00">
                  <c:v>2250020000000000</c:v>
                </c:pt>
                <c:pt idx="153" formatCode="0.00E+00">
                  <c:v>4936170000000000</c:v>
                </c:pt>
                <c:pt idx="154" formatCode="0.00E+00">
                  <c:v>4499490000000000</c:v>
                </c:pt>
                <c:pt idx="155" formatCode="0.00E+00">
                  <c:v>4027450000000000</c:v>
                </c:pt>
                <c:pt idx="156" formatCode="0.00E+00">
                  <c:v>2722610000000000</c:v>
                </c:pt>
                <c:pt idx="157" formatCode="0.00E+00">
                  <c:v>4526850000000000</c:v>
                </c:pt>
                <c:pt idx="158" formatCode="0.00E+00">
                  <c:v>3168110000000000</c:v>
                </c:pt>
                <c:pt idx="159" formatCode="0.00E+00">
                  <c:v>900528000000000</c:v>
                </c:pt>
                <c:pt idx="160" formatCode="0.00E+00">
                  <c:v>4936010000000000</c:v>
                </c:pt>
                <c:pt idx="161" formatCode="0.00E+00">
                  <c:v>4990840000000000</c:v>
                </c:pt>
                <c:pt idx="162" formatCode="0.00E+00">
                  <c:v>1348920000000000</c:v>
                </c:pt>
                <c:pt idx="163" formatCode="0.00E+00">
                  <c:v>2682530000000000</c:v>
                </c:pt>
                <c:pt idx="164" formatCode="0.00E+00">
                  <c:v>1358340000000000</c:v>
                </c:pt>
                <c:pt idx="165" formatCode="0.00E+00">
                  <c:v>5412110000000000</c:v>
                </c:pt>
                <c:pt idx="166" formatCode="0.00E+00">
                  <c:v>4071140000000000</c:v>
                </c:pt>
                <c:pt idx="167" formatCode="0.00E+00">
                  <c:v>2698600000000000</c:v>
                </c:pt>
                <c:pt idx="168" formatCode="0.00E+00">
                  <c:v>4973740000000000</c:v>
                </c:pt>
                <c:pt idx="169" formatCode="0.00E+00">
                  <c:v>1347400000000000</c:v>
                </c:pt>
                <c:pt idx="170" formatCode="0.00E+00">
                  <c:v>6272090000000000</c:v>
                </c:pt>
                <c:pt idx="171" formatCode="0.00E+00">
                  <c:v>3145630000000000</c:v>
                </c:pt>
                <c:pt idx="172" formatCode="0.00E+00">
                  <c:v>2678830000000000</c:v>
                </c:pt>
                <c:pt idx="173" formatCode="0.00E+00">
                  <c:v>1783450000000000</c:v>
                </c:pt>
                <c:pt idx="174" formatCode="0.00E+00">
                  <c:v>3594960000000000</c:v>
                </c:pt>
                <c:pt idx="175" formatCode="0.00E+00">
                  <c:v>2229310000000000</c:v>
                </c:pt>
                <c:pt idx="176" formatCode="0.00E+00">
                  <c:v>1357900000000000</c:v>
                </c:pt>
                <c:pt idx="177" formatCode="0.00E+00">
                  <c:v>449041000000000</c:v>
                </c:pt>
                <c:pt idx="178" formatCode="0.00E+00">
                  <c:v>4514740000000000</c:v>
                </c:pt>
                <c:pt idx="179" formatCode="0.00E+00">
                  <c:v>441850000000000</c:v>
                </c:pt>
                <c:pt idx="180" formatCode="0.00E+00">
                  <c:v>3089640000000000</c:v>
                </c:pt>
                <c:pt idx="181" formatCode="0.00E+00">
                  <c:v>1800490000000000</c:v>
                </c:pt>
                <c:pt idx="182" formatCode="0.00E+00">
                  <c:v>447201000000000</c:v>
                </c:pt>
                <c:pt idx="183" formatCode="0.00E+00">
                  <c:v>2240260000000000</c:v>
                </c:pt>
                <c:pt idx="184" formatCode="0.00E+00">
                  <c:v>1787860000000000</c:v>
                </c:pt>
                <c:pt idx="185" formatCode="0.00E+00">
                  <c:v>3577810000000000</c:v>
                </c:pt>
                <c:pt idx="186" formatCode="0.00E+00">
                  <c:v>2238950000000000</c:v>
                </c:pt>
                <c:pt idx="187" formatCode="0.00E+00">
                  <c:v>2233600000000000</c:v>
                </c:pt>
                <c:pt idx="188" formatCode="0.00E+00">
                  <c:v>3146850000000000</c:v>
                </c:pt>
                <c:pt idx="189" formatCode="0.00E+00">
                  <c:v>3154730000000000</c:v>
                </c:pt>
                <c:pt idx="190" formatCode="0.00E+00">
                  <c:v>3129580000000000</c:v>
                </c:pt>
                <c:pt idx="191" formatCode="0.00E+00">
                  <c:v>1795920000000000</c:v>
                </c:pt>
                <c:pt idx="192" formatCode="0.00E+00">
                  <c:v>3115800000000000</c:v>
                </c:pt>
                <c:pt idx="193" formatCode="0.00E+00">
                  <c:v>2222520000000000</c:v>
                </c:pt>
                <c:pt idx="194" formatCode="0.00E+00">
                  <c:v>4494600000000000</c:v>
                </c:pt>
                <c:pt idx="195" formatCode="0.00E+00">
                  <c:v>3130990000000000</c:v>
                </c:pt>
                <c:pt idx="196" formatCode="0.00E+00">
                  <c:v>2253630000000000</c:v>
                </c:pt>
                <c:pt idx="197" formatCode="0.00E+00">
                  <c:v>1801470000000000</c:v>
                </c:pt>
                <c:pt idx="198" formatCode="0.00E+00">
                  <c:v>5343500000000000</c:v>
                </c:pt>
                <c:pt idx="199" formatCode="0.00E+00">
                  <c:v>4016440000000000</c:v>
                </c:pt>
                <c:pt idx="200" formatCode="0.00E+00">
                  <c:v>1342140000000000</c:v>
                </c:pt>
                <c:pt idx="201" formatCode="0.00E+00">
                  <c:v>449110000000000</c:v>
                </c:pt>
                <c:pt idx="202" formatCode="0.00E+00">
                  <c:v>4458120000000000</c:v>
                </c:pt>
                <c:pt idx="203" formatCode="0.00E+00">
                  <c:v>4440670000000000</c:v>
                </c:pt>
                <c:pt idx="204" formatCode="0.00E+00">
                  <c:v>4094110000000000</c:v>
                </c:pt>
                <c:pt idx="205" formatCode="0.00E+00">
                  <c:v>3116000000000000</c:v>
                </c:pt>
                <c:pt idx="206" formatCode="0.00E+00">
                  <c:v>1335340000000000</c:v>
                </c:pt>
                <c:pt idx="207" formatCode="0.00E+00">
                  <c:v>1799290000000000</c:v>
                </c:pt>
                <c:pt idx="208" formatCode="0.00E+00">
                  <c:v>2224580000000000</c:v>
                </c:pt>
                <c:pt idx="209" formatCode="0.00E+00">
                  <c:v>445032000000000</c:v>
                </c:pt>
                <c:pt idx="210" formatCode="0.00E+00">
                  <c:v>5779280000000000</c:v>
                </c:pt>
                <c:pt idx="211" formatCode="0.00E+00">
                  <c:v>2633200000000000</c:v>
                </c:pt>
                <c:pt idx="212" formatCode="0.00E+00">
                  <c:v>3538550000000000</c:v>
                </c:pt>
                <c:pt idx="213" formatCode="0.00E+00">
                  <c:v>1763790000000000</c:v>
                </c:pt>
                <c:pt idx="214" formatCode="0.00E+00">
                  <c:v>3122800000000000</c:v>
                </c:pt>
                <c:pt idx="215" formatCode="0.00E+00">
                  <c:v>4889420000000000</c:v>
                </c:pt>
                <c:pt idx="216" formatCode="0.00E+00">
                  <c:v>1332130000000000</c:v>
                </c:pt>
                <c:pt idx="217" formatCode="0.00E+00">
                  <c:v>3111400000000000</c:v>
                </c:pt>
                <c:pt idx="218" formatCode="0.00E+00">
                  <c:v>3112330000000000</c:v>
                </c:pt>
                <c:pt idx="219" formatCode="0.00E+00">
                  <c:v>2212530000000000</c:v>
                </c:pt>
                <c:pt idx="220" formatCode="0.00E+00">
                  <c:v>887812000000000</c:v>
                </c:pt>
                <c:pt idx="221" formatCode="0.00E+00">
                  <c:v>1331550000000000</c:v>
                </c:pt>
                <c:pt idx="222" formatCode="0.00E+00">
                  <c:v>2668560000000000</c:v>
                </c:pt>
                <c:pt idx="223" formatCode="0.00E+00">
                  <c:v>879216000000000</c:v>
                </c:pt>
                <c:pt idx="224" formatCode="0.00E+00">
                  <c:v>3519130000000000</c:v>
                </c:pt>
                <c:pt idx="225" formatCode="0.00E+00">
                  <c:v>1753040000000000</c:v>
                </c:pt>
                <c:pt idx="226" formatCode="0.00E+00">
                  <c:v>880212000000000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F55-4492-B846-8141C5BCD6BB}"/>
            </c:ext>
          </c:extLst>
        </c:ser>
        <c:ser>
          <c:idx val="2"/>
          <c:order val="1"/>
          <c:tx>
            <c:v>P Concentration (SRP)</c:v>
          </c:tx>
          <c:spPr>
            <a:ln w="2540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CSTOP!$O$8:$O$150</c:f>
              <c:numCache>
                <c:formatCode>0.00E+00</c:formatCode>
                <c:ptCount val="143"/>
                <c:pt idx="0">
                  <c:v>11</c:v>
                </c:pt>
                <c:pt idx="1">
                  <c:v>22</c:v>
                </c:pt>
                <c:pt idx="2">
                  <c:v>32</c:v>
                </c:pt>
                <c:pt idx="3">
                  <c:v>43</c:v>
                </c:pt>
                <c:pt idx="4">
                  <c:v>54</c:v>
                </c:pt>
                <c:pt idx="5">
                  <c:v>65</c:v>
                </c:pt>
                <c:pt idx="6">
                  <c:v>76</c:v>
                </c:pt>
                <c:pt idx="7">
                  <c:v>86</c:v>
                </c:pt>
                <c:pt idx="8">
                  <c:v>97</c:v>
                </c:pt>
                <c:pt idx="9">
                  <c:v>108</c:v>
                </c:pt>
                <c:pt idx="10">
                  <c:v>119</c:v>
                </c:pt>
                <c:pt idx="11">
                  <c:v>130</c:v>
                </c:pt>
                <c:pt idx="12">
                  <c:v>140</c:v>
                </c:pt>
                <c:pt idx="13">
                  <c:v>151</c:v>
                </c:pt>
                <c:pt idx="14">
                  <c:v>162</c:v>
                </c:pt>
                <c:pt idx="15">
                  <c:v>173</c:v>
                </c:pt>
                <c:pt idx="16">
                  <c:v>184</c:v>
                </c:pt>
                <c:pt idx="17">
                  <c:v>194</c:v>
                </c:pt>
                <c:pt idx="18">
                  <c:v>205</c:v>
                </c:pt>
                <c:pt idx="19">
                  <c:v>216</c:v>
                </c:pt>
                <c:pt idx="20">
                  <c:v>227</c:v>
                </c:pt>
                <c:pt idx="21">
                  <c:v>238</c:v>
                </c:pt>
                <c:pt idx="22">
                  <c:v>248</c:v>
                </c:pt>
                <c:pt idx="23">
                  <c:v>259</c:v>
                </c:pt>
                <c:pt idx="24">
                  <c:v>270</c:v>
                </c:pt>
                <c:pt idx="25">
                  <c:v>281</c:v>
                </c:pt>
                <c:pt idx="26">
                  <c:v>292</c:v>
                </c:pt>
                <c:pt idx="27">
                  <c:v>302</c:v>
                </c:pt>
                <c:pt idx="28">
                  <c:v>313</c:v>
                </c:pt>
                <c:pt idx="29">
                  <c:v>324</c:v>
                </c:pt>
                <c:pt idx="30">
                  <c:v>335</c:v>
                </c:pt>
                <c:pt idx="31">
                  <c:v>346</c:v>
                </c:pt>
                <c:pt idx="32">
                  <c:v>356</c:v>
                </c:pt>
                <c:pt idx="33">
                  <c:v>367</c:v>
                </c:pt>
                <c:pt idx="34">
                  <c:v>378</c:v>
                </c:pt>
                <c:pt idx="35">
                  <c:v>389</c:v>
                </c:pt>
                <c:pt idx="36">
                  <c:v>400</c:v>
                </c:pt>
                <c:pt idx="37">
                  <c:v>410</c:v>
                </c:pt>
                <c:pt idx="38">
                  <c:v>421</c:v>
                </c:pt>
                <c:pt idx="39">
                  <c:v>432</c:v>
                </c:pt>
                <c:pt idx="40">
                  <c:v>443</c:v>
                </c:pt>
                <c:pt idx="41">
                  <c:v>454</c:v>
                </c:pt>
                <c:pt idx="42">
                  <c:v>464</c:v>
                </c:pt>
                <c:pt idx="43">
                  <c:v>475</c:v>
                </c:pt>
                <c:pt idx="44">
                  <c:v>486</c:v>
                </c:pt>
                <c:pt idx="45">
                  <c:v>497</c:v>
                </c:pt>
                <c:pt idx="46">
                  <c:v>508</c:v>
                </c:pt>
                <c:pt idx="47">
                  <c:v>518</c:v>
                </c:pt>
                <c:pt idx="48">
                  <c:v>529</c:v>
                </c:pt>
                <c:pt idx="49">
                  <c:v>540</c:v>
                </c:pt>
                <c:pt idx="50">
                  <c:v>551</c:v>
                </c:pt>
                <c:pt idx="51">
                  <c:v>562</c:v>
                </c:pt>
                <c:pt idx="52">
                  <c:v>572</c:v>
                </c:pt>
                <c:pt idx="53">
                  <c:v>583</c:v>
                </c:pt>
                <c:pt idx="54">
                  <c:v>594</c:v>
                </c:pt>
                <c:pt idx="55">
                  <c:v>605</c:v>
                </c:pt>
                <c:pt idx="56">
                  <c:v>616</c:v>
                </c:pt>
                <c:pt idx="57">
                  <c:v>626</c:v>
                </c:pt>
                <c:pt idx="58">
                  <c:v>637</c:v>
                </c:pt>
                <c:pt idx="59">
                  <c:v>648</c:v>
                </c:pt>
                <c:pt idx="60">
                  <c:v>659</c:v>
                </c:pt>
                <c:pt idx="61">
                  <c:v>670</c:v>
                </c:pt>
                <c:pt idx="62">
                  <c:v>680</c:v>
                </c:pt>
                <c:pt idx="63">
                  <c:v>691</c:v>
                </c:pt>
                <c:pt idx="64">
                  <c:v>702</c:v>
                </c:pt>
                <c:pt idx="65">
                  <c:v>713</c:v>
                </c:pt>
                <c:pt idx="66">
                  <c:v>724</c:v>
                </c:pt>
                <c:pt idx="67">
                  <c:v>734</c:v>
                </c:pt>
                <c:pt idx="68">
                  <c:v>745</c:v>
                </c:pt>
                <c:pt idx="69">
                  <c:v>756</c:v>
                </c:pt>
                <c:pt idx="70">
                  <c:v>767</c:v>
                </c:pt>
                <c:pt idx="71">
                  <c:v>778</c:v>
                </c:pt>
                <c:pt idx="72">
                  <c:v>788</c:v>
                </c:pt>
                <c:pt idx="73">
                  <c:v>799</c:v>
                </c:pt>
                <c:pt idx="74">
                  <c:v>810</c:v>
                </c:pt>
                <c:pt idx="75">
                  <c:v>821</c:v>
                </c:pt>
                <c:pt idx="76">
                  <c:v>832</c:v>
                </c:pt>
                <c:pt idx="77">
                  <c:v>842</c:v>
                </c:pt>
                <c:pt idx="78">
                  <c:v>853</c:v>
                </c:pt>
                <c:pt idx="79">
                  <c:v>864</c:v>
                </c:pt>
                <c:pt idx="80">
                  <c:v>875</c:v>
                </c:pt>
                <c:pt idx="81">
                  <c:v>886</c:v>
                </c:pt>
                <c:pt idx="82">
                  <c:v>896</c:v>
                </c:pt>
                <c:pt idx="83">
                  <c:v>907</c:v>
                </c:pt>
                <c:pt idx="84">
                  <c:v>918</c:v>
                </c:pt>
                <c:pt idx="85">
                  <c:v>929</c:v>
                </c:pt>
                <c:pt idx="86">
                  <c:v>940</c:v>
                </c:pt>
                <c:pt idx="87">
                  <c:v>950</c:v>
                </c:pt>
                <c:pt idx="88">
                  <c:v>961</c:v>
                </c:pt>
                <c:pt idx="89">
                  <c:v>972</c:v>
                </c:pt>
                <c:pt idx="90">
                  <c:v>983</c:v>
                </c:pt>
                <c:pt idx="91">
                  <c:v>994</c:v>
                </c:pt>
                <c:pt idx="92">
                  <c:v>1004</c:v>
                </c:pt>
                <c:pt idx="93">
                  <c:v>1014.9999999999999</c:v>
                </c:pt>
                <c:pt idx="94">
                  <c:v>1026</c:v>
                </c:pt>
                <c:pt idx="95">
                  <c:v>1037</c:v>
                </c:pt>
                <c:pt idx="96">
                  <c:v>1048</c:v>
                </c:pt>
                <c:pt idx="97">
                  <c:v>1058</c:v>
                </c:pt>
                <c:pt idx="98">
                  <c:v>1069</c:v>
                </c:pt>
                <c:pt idx="99">
                  <c:v>1080</c:v>
                </c:pt>
                <c:pt idx="100">
                  <c:v>1091</c:v>
                </c:pt>
                <c:pt idx="101">
                  <c:v>1102</c:v>
                </c:pt>
                <c:pt idx="102">
                  <c:v>1112</c:v>
                </c:pt>
                <c:pt idx="103">
                  <c:v>1123</c:v>
                </c:pt>
                <c:pt idx="104">
                  <c:v>1134</c:v>
                </c:pt>
                <c:pt idx="105">
                  <c:v>1145</c:v>
                </c:pt>
                <c:pt idx="106">
                  <c:v>1156</c:v>
                </c:pt>
                <c:pt idx="107">
                  <c:v>1166</c:v>
                </c:pt>
                <c:pt idx="108">
                  <c:v>1177</c:v>
                </c:pt>
                <c:pt idx="109">
                  <c:v>1188</c:v>
                </c:pt>
                <c:pt idx="110">
                  <c:v>1199</c:v>
                </c:pt>
                <c:pt idx="111">
                  <c:v>1210</c:v>
                </c:pt>
                <c:pt idx="112">
                  <c:v>1220</c:v>
                </c:pt>
                <c:pt idx="113">
                  <c:v>1231</c:v>
                </c:pt>
                <c:pt idx="114">
                  <c:v>1242</c:v>
                </c:pt>
                <c:pt idx="115">
                  <c:v>1253</c:v>
                </c:pt>
                <c:pt idx="116">
                  <c:v>1264</c:v>
                </c:pt>
                <c:pt idx="117">
                  <c:v>1274</c:v>
                </c:pt>
                <c:pt idx="118">
                  <c:v>1285</c:v>
                </c:pt>
                <c:pt idx="119">
                  <c:v>1296</c:v>
                </c:pt>
                <c:pt idx="120">
                  <c:v>1307</c:v>
                </c:pt>
                <c:pt idx="121">
                  <c:v>1318</c:v>
                </c:pt>
                <c:pt idx="122">
                  <c:v>1328</c:v>
                </c:pt>
                <c:pt idx="123">
                  <c:v>1339</c:v>
                </c:pt>
                <c:pt idx="124">
                  <c:v>1350</c:v>
                </c:pt>
                <c:pt idx="125">
                  <c:v>1361</c:v>
                </c:pt>
                <c:pt idx="126">
                  <c:v>1372</c:v>
                </c:pt>
                <c:pt idx="127">
                  <c:v>1382</c:v>
                </c:pt>
                <c:pt idx="128">
                  <c:v>1393</c:v>
                </c:pt>
                <c:pt idx="129">
                  <c:v>1404</c:v>
                </c:pt>
                <c:pt idx="130">
                  <c:v>1415</c:v>
                </c:pt>
                <c:pt idx="131">
                  <c:v>1426</c:v>
                </c:pt>
                <c:pt idx="132">
                  <c:v>1436</c:v>
                </c:pt>
                <c:pt idx="133">
                  <c:v>1447</c:v>
                </c:pt>
                <c:pt idx="134">
                  <c:v>1458</c:v>
                </c:pt>
                <c:pt idx="135">
                  <c:v>1469</c:v>
                </c:pt>
                <c:pt idx="136">
                  <c:v>1480</c:v>
                </c:pt>
                <c:pt idx="137">
                  <c:v>1490</c:v>
                </c:pt>
                <c:pt idx="138">
                  <c:v>1501</c:v>
                </c:pt>
                <c:pt idx="139">
                  <c:v>1512</c:v>
                </c:pt>
                <c:pt idx="140">
                  <c:v>1523</c:v>
                </c:pt>
                <c:pt idx="141">
                  <c:v>1534</c:v>
                </c:pt>
                <c:pt idx="142">
                  <c:v>1544</c:v>
                </c:pt>
              </c:numCache>
            </c:numRef>
          </c:xVal>
          <c:yVal>
            <c:numRef>
              <c:f>CSTOP!$K$8:$K$150</c:f>
              <c:numCache>
                <c:formatCode>0.00E+00</c:formatCode>
                <c:ptCount val="143"/>
                <c:pt idx="0">
                  <c:v>2.65E+16</c:v>
                </c:pt>
                <c:pt idx="1">
                  <c:v>1.79E+16</c:v>
                </c:pt>
                <c:pt idx="2">
                  <c:v>1.23E+16</c:v>
                </c:pt>
                <c:pt idx="3">
                  <c:v>9510000000000000</c:v>
                </c:pt>
                <c:pt idx="4">
                  <c:v>7480000000000000</c:v>
                </c:pt>
                <c:pt idx="5">
                  <c:v>4680000000000000</c:v>
                </c:pt>
                <c:pt idx="6">
                  <c:v>2820000000000000</c:v>
                </c:pt>
                <c:pt idx="7">
                  <c:v>2190000000000000</c:v>
                </c:pt>
                <c:pt idx="8">
                  <c:v>1650000000000000</c:v>
                </c:pt>
                <c:pt idx="9">
                  <c:v>1230000000000000</c:v>
                </c:pt>
                <c:pt idx="10">
                  <c:v>1170000000000000</c:v>
                </c:pt>
                <c:pt idx="11">
                  <c:v>938000000000000</c:v>
                </c:pt>
                <c:pt idx="12">
                  <c:v>695000000000000</c:v>
                </c:pt>
                <c:pt idx="13">
                  <c:v>620000000000000</c:v>
                </c:pt>
                <c:pt idx="14">
                  <c:v>536000000000000</c:v>
                </c:pt>
                <c:pt idx="15">
                  <c:v>455000000000000</c:v>
                </c:pt>
                <c:pt idx="16">
                  <c:v>419000000000000</c:v>
                </c:pt>
                <c:pt idx="17">
                  <c:v>415000000000000</c:v>
                </c:pt>
                <c:pt idx="18">
                  <c:v>395000000000000</c:v>
                </c:pt>
                <c:pt idx="19">
                  <c:v>352000000000000</c:v>
                </c:pt>
                <c:pt idx="20">
                  <c:v>27300000000000</c:v>
                </c:pt>
                <c:pt idx="21">
                  <c:v>28300000000000</c:v>
                </c:pt>
                <c:pt idx="22">
                  <c:v>29400000000000</c:v>
                </c:pt>
                <c:pt idx="23">
                  <c:v>30900000000000</c:v>
                </c:pt>
                <c:pt idx="24">
                  <c:v>32000000000000</c:v>
                </c:pt>
                <c:pt idx="25">
                  <c:v>32600000000000</c:v>
                </c:pt>
                <c:pt idx="26">
                  <c:v>32800000000000</c:v>
                </c:pt>
                <c:pt idx="27">
                  <c:v>32600000000000</c:v>
                </c:pt>
                <c:pt idx="28">
                  <c:v>32300000000000</c:v>
                </c:pt>
                <c:pt idx="29">
                  <c:v>33000000000000</c:v>
                </c:pt>
                <c:pt idx="30">
                  <c:v>33600000000000</c:v>
                </c:pt>
                <c:pt idx="31">
                  <c:v>34000000000000</c:v>
                </c:pt>
                <c:pt idx="32">
                  <c:v>34700000000000</c:v>
                </c:pt>
                <c:pt idx="33">
                  <c:v>35200000000000</c:v>
                </c:pt>
                <c:pt idx="34">
                  <c:v>35900000000000</c:v>
                </c:pt>
                <c:pt idx="35">
                  <c:v>37000000000000</c:v>
                </c:pt>
                <c:pt idx="36">
                  <c:v>37900000000000</c:v>
                </c:pt>
                <c:pt idx="37">
                  <c:v>39500000000000</c:v>
                </c:pt>
                <c:pt idx="38">
                  <c:v>40500000000000</c:v>
                </c:pt>
                <c:pt idx="39">
                  <c:v>41600000000000</c:v>
                </c:pt>
                <c:pt idx="40">
                  <c:v>43500000000000</c:v>
                </c:pt>
                <c:pt idx="41">
                  <c:v>44200000000000</c:v>
                </c:pt>
                <c:pt idx="42">
                  <c:v>45500000000000</c:v>
                </c:pt>
                <c:pt idx="43">
                  <c:v>47300000000000</c:v>
                </c:pt>
                <c:pt idx="44">
                  <c:v>49300000000000</c:v>
                </c:pt>
                <c:pt idx="45">
                  <c:v>51000000000000</c:v>
                </c:pt>
                <c:pt idx="46">
                  <c:v>52400000000000</c:v>
                </c:pt>
                <c:pt idx="47">
                  <c:v>54200000000000</c:v>
                </c:pt>
                <c:pt idx="48">
                  <c:v>56600000000000</c:v>
                </c:pt>
                <c:pt idx="49">
                  <c:v>60100000000000</c:v>
                </c:pt>
                <c:pt idx="50">
                  <c:v>65400000000000</c:v>
                </c:pt>
                <c:pt idx="51">
                  <c:v>69800000000000</c:v>
                </c:pt>
                <c:pt idx="52">
                  <c:v>71200000000000</c:v>
                </c:pt>
                <c:pt idx="53">
                  <c:v>74500000000000</c:v>
                </c:pt>
                <c:pt idx="54">
                  <c:v>83000000000000</c:v>
                </c:pt>
                <c:pt idx="55">
                  <c:v>91400000000000</c:v>
                </c:pt>
                <c:pt idx="56">
                  <c:v>93800000000000</c:v>
                </c:pt>
                <c:pt idx="57">
                  <c:v>98700000000000</c:v>
                </c:pt>
                <c:pt idx="58">
                  <c:v>104000000000000</c:v>
                </c:pt>
                <c:pt idx="59">
                  <c:v>108000000000000</c:v>
                </c:pt>
                <c:pt idx="60">
                  <c:v>115000000000000</c:v>
                </c:pt>
                <c:pt idx="61">
                  <c:v>125000000000000</c:v>
                </c:pt>
                <c:pt idx="62">
                  <c:v>143000000000000</c:v>
                </c:pt>
                <c:pt idx="63">
                  <c:v>153000000000000</c:v>
                </c:pt>
                <c:pt idx="64">
                  <c:v>156000000000000</c:v>
                </c:pt>
                <c:pt idx="65">
                  <c:v>165000000000000</c:v>
                </c:pt>
                <c:pt idx="66">
                  <c:v>166000000000000</c:v>
                </c:pt>
                <c:pt idx="67">
                  <c:v>164000000000000</c:v>
                </c:pt>
                <c:pt idx="68">
                  <c:v>171000000000000</c:v>
                </c:pt>
                <c:pt idx="69">
                  <c:v>164000000000000</c:v>
                </c:pt>
                <c:pt idx="70">
                  <c:v>159000000000000</c:v>
                </c:pt>
                <c:pt idx="71">
                  <c:v>164000000000000</c:v>
                </c:pt>
                <c:pt idx="72">
                  <c:v>170000000000000</c:v>
                </c:pt>
                <c:pt idx="73">
                  <c:v>173000000000000</c:v>
                </c:pt>
                <c:pt idx="74">
                  <c:v>168000000000000</c:v>
                </c:pt>
                <c:pt idx="75">
                  <c:v>170000000000000</c:v>
                </c:pt>
                <c:pt idx="76">
                  <c:v>175000000000000</c:v>
                </c:pt>
                <c:pt idx="77">
                  <c:v>175000000000000</c:v>
                </c:pt>
                <c:pt idx="78">
                  <c:v>181000000000000</c:v>
                </c:pt>
                <c:pt idx="79">
                  <c:v>181000000000000</c:v>
                </c:pt>
                <c:pt idx="80">
                  <c:v>188000000000000</c:v>
                </c:pt>
                <c:pt idx="81">
                  <c:v>188000000000000</c:v>
                </c:pt>
                <c:pt idx="82">
                  <c:v>188000000000000</c:v>
                </c:pt>
                <c:pt idx="83">
                  <c:v>199000000000000</c:v>
                </c:pt>
                <c:pt idx="84">
                  <c:v>193000000000000</c:v>
                </c:pt>
                <c:pt idx="85">
                  <c:v>187000000000000</c:v>
                </c:pt>
                <c:pt idx="86">
                  <c:v>190000000000000</c:v>
                </c:pt>
                <c:pt idx="87">
                  <c:v>188000000000000</c:v>
                </c:pt>
                <c:pt idx="88">
                  <c:v>177000000000000</c:v>
                </c:pt>
                <c:pt idx="89">
                  <c:v>180000000000000</c:v>
                </c:pt>
                <c:pt idx="90">
                  <c:v>180000000000000</c:v>
                </c:pt>
                <c:pt idx="91">
                  <c:v>180000000000000</c:v>
                </c:pt>
                <c:pt idx="92">
                  <c:v>180000000000000</c:v>
                </c:pt>
                <c:pt idx="93">
                  <c:v>180000000000000</c:v>
                </c:pt>
                <c:pt idx="94">
                  <c:v>181000000000000</c:v>
                </c:pt>
                <c:pt idx="95">
                  <c:v>181000000000000</c:v>
                </c:pt>
                <c:pt idx="96">
                  <c:v>181000000000000</c:v>
                </c:pt>
                <c:pt idx="97">
                  <c:v>181000000000000</c:v>
                </c:pt>
                <c:pt idx="98">
                  <c:v>181000000000000</c:v>
                </c:pt>
                <c:pt idx="99">
                  <c:v>180000000000000</c:v>
                </c:pt>
                <c:pt idx="100">
                  <c:v>182000000000000</c:v>
                </c:pt>
                <c:pt idx="101">
                  <c:v>181000000000000</c:v>
                </c:pt>
                <c:pt idx="102">
                  <c:v>181000000000000</c:v>
                </c:pt>
                <c:pt idx="103">
                  <c:v>182000000000000</c:v>
                </c:pt>
                <c:pt idx="104">
                  <c:v>183000000000000</c:v>
                </c:pt>
                <c:pt idx="105">
                  <c:v>183000000000000</c:v>
                </c:pt>
                <c:pt idx="106">
                  <c:v>185000000000000</c:v>
                </c:pt>
                <c:pt idx="107">
                  <c:v>185000000000000</c:v>
                </c:pt>
                <c:pt idx="108">
                  <c:v>183000000000000</c:v>
                </c:pt>
                <c:pt idx="109">
                  <c:v>184000000000000</c:v>
                </c:pt>
                <c:pt idx="110">
                  <c:v>180000000000000</c:v>
                </c:pt>
                <c:pt idx="111">
                  <c:v>180000000000000</c:v>
                </c:pt>
                <c:pt idx="112">
                  <c:v>182000000000000</c:v>
                </c:pt>
                <c:pt idx="113">
                  <c:v>181000000000000</c:v>
                </c:pt>
                <c:pt idx="114">
                  <c:v>182000000000000</c:v>
                </c:pt>
                <c:pt idx="115">
                  <c:v>185000000000000</c:v>
                </c:pt>
                <c:pt idx="116">
                  <c:v>185000000000000</c:v>
                </c:pt>
                <c:pt idx="117">
                  <c:v>185000000000000</c:v>
                </c:pt>
                <c:pt idx="118">
                  <c:v>181000000000000</c:v>
                </c:pt>
                <c:pt idx="119">
                  <c:v>180000000000000</c:v>
                </c:pt>
                <c:pt idx="120">
                  <c:v>182000000000000</c:v>
                </c:pt>
                <c:pt idx="121">
                  <c:v>180000000000000</c:v>
                </c:pt>
                <c:pt idx="122">
                  <c:v>180000000000000</c:v>
                </c:pt>
                <c:pt idx="123">
                  <c:v>182000000000000</c:v>
                </c:pt>
                <c:pt idx="124">
                  <c:v>182000000000000</c:v>
                </c:pt>
                <c:pt idx="125">
                  <c:v>182000000000000</c:v>
                </c:pt>
                <c:pt idx="126">
                  <c:v>182000000000000</c:v>
                </c:pt>
                <c:pt idx="127">
                  <c:v>181000000000000</c:v>
                </c:pt>
                <c:pt idx="128">
                  <c:v>183000000000000</c:v>
                </c:pt>
                <c:pt idx="129">
                  <c:v>183000000000000</c:v>
                </c:pt>
                <c:pt idx="130">
                  <c:v>183000000000000</c:v>
                </c:pt>
                <c:pt idx="131">
                  <c:v>183000000000000</c:v>
                </c:pt>
                <c:pt idx="132">
                  <c:v>185000000000000</c:v>
                </c:pt>
                <c:pt idx="133">
                  <c:v>183000000000000</c:v>
                </c:pt>
                <c:pt idx="134">
                  <c:v>184000000000000</c:v>
                </c:pt>
                <c:pt idx="135">
                  <c:v>184000000000000</c:v>
                </c:pt>
                <c:pt idx="136">
                  <c:v>185000000000000</c:v>
                </c:pt>
                <c:pt idx="137">
                  <c:v>184000000000000</c:v>
                </c:pt>
                <c:pt idx="138">
                  <c:v>183000000000000</c:v>
                </c:pt>
                <c:pt idx="139">
                  <c:v>185000000000000</c:v>
                </c:pt>
                <c:pt idx="140">
                  <c:v>184000000000000</c:v>
                </c:pt>
                <c:pt idx="141">
                  <c:v>186000000000000</c:v>
                </c:pt>
                <c:pt idx="142">
                  <c:v>187000000000000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F55-4492-B846-8141C5BCD6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018880"/>
        <c:axId val="41020800"/>
      </c:scatterChart>
      <c:valAx>
        <c:axId val="41018880"/>
        <c:scaling>
          <c:orientation val="minMax"/>
          <c:max val="60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(nm)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41020800"/>
        <c:crosses val="autoZero"/>
        <c:crossBetween val="midCat"/>
        <c:majorUnit val="100"/>
        <c:minorUnit val="25"/>
      </c:valAx>
      <c:valAx>
        <c:axId val="41020800"/>
        <c:scaling>
          <c:logBase val="10"/>
          <c:orientation val="minMax"/>
          <c:max val="1E+18"/>
          <c:min val="100000000000000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Phosphorus Concentration (cm</a:t>
                </a:r>
                <a:r>
                  <a:rPr lang="en-US" baseline="30000" dirty="0"/>
                  <a:t>-3</a:t>
                </a:r>
                <a:r>
                  <a:rPr lang="en-US" dirty="0"/>
                  <a:t>)</a:t>
                </a:r>
              </a:p>
            </c:rich>
          </c:tx>
          <c:layout/>
          <c:overlay val="0"/>
        </c:title>
        <c:numFmt formatCode="0.0E+00" sourceLinked="0"/>
        <c:majorTickMark val="out"/>
        <c:minorTickMark val="none"/>
        <c:tickLblPos val="nextTo"/>
        <c:crossAx val="41018880"/>
        <c:crosses val="autoZero"/>
        <c:crossBetween val="midCat"/>
      </c:valAx>
      <c:spPr>
        <a:ln w="1905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accent4"/>
              </a:solidFill>
              <a:ln>
                <a:solidFill>
                  <a:schemeClr val="accent4"/>
                </a:solidFill>
              </a:ln>
            </c:spPr>
          </c:marker>
          <c:xVal>
            <c:numRef>
              <c:f>'Fig 9a'!$B$5:$B$15</c:f>
              <c:numCache>
                <c:formatCode>General</c:formatCode>
                <c:ptCount val="11"/>
                <c:pt idx="0">
                  <c:v>4.5</c:v>
                </c:pt>
                <c:pt idx="1">
                  <c:v>4.3</c:v>
                </c:pt>
                <c:pt idx="2">
                  <c:v>4.0999999999999996</c:v>
                </c:pt>
                <c:pt idx="3">
                  <c:v>3.9</c:v>
                </c:pt>
                <c:pt idx="4">
                  <c:v>3.7</c:v>
                </c:pt>
                <c:pt idx="5">
                  <c:v>3.5</c:v>
                </c:pt>
                <c:pt idx="6">
                  <c:v>3.3</c:v>
                </c:pt>
                <c:pt idx="7">
                  <c:v>3.1</c:v>
                </c:pt>
                <c:pt idx="8">
                  <c:v>2.9</c:v>
                </c:pt>
                <c:pt idx="9">
                  <c:v>2.7</c:v>
                </c:pt>
                <c:pt idx="10">
                  <c:v>2.5</c:v>
                </c:pt>
              </c:numCache>
            </c:numRef>
          </c:xVal>
          <c:yVal>
            <c:numRef>
              <c:f>'Fig 9a'!$F$5:$F$15</c:f>
              <c:numCache>
                <c:formatCode>0.00E+00</c:formatCode>
                <c:ptCount val="11"/>
                <c:pt idx="0">
                  <c:v>0.64590000000000003</c:v>
                </c:pt>
                <c:pt idx="1">
                  <c:v>0.64911000000000008</c:v>
                </c:pt>
                <c:pt idx="2">
                  <c:v>0.65827999999999998</c:v>
                </c:pt>
                <c:pt idx="3">
                  <c:v>0.70704</c:v>
                </c:pt>
                <c:pt idx="4">
                  <c:v>0.81859999999999999</c:v>
                </c:pt>
                <c:pt idx="5">
                  <c:v>1.0789500000000001</c:v>
                </c:pt>
                <c:pt idx="6">
                  <c:v>1.24095</c:v>
                </c:pt>
                <c:pt idx="7">
                  <c:v>1.24739</c:v>
                </c:pt>
                <c:pt idx="8">
                  <c:v>1.2528699999999999</c:v>
                </c:pt>
                <c:pt idx="9">
                  <c:v>1.25139</c:v>
                </c:pt>
                <c:pt idx="10">
                  <c:v>1.25101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9D6-41E1-A32C-0A80F6D14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496960"/>
        <c:axId val="116420608"/>
      </c:scatterChart>
      <c:valAx>
        <c:axId val="109496960"/>
        <c:scaling>
          <c:orientation val="minMax"/>
          <c:max val="5"/>
          <c:min val="2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Input </a:t>
                </a:r>
                <a:r>
                  <a:rPr lang="en-US" dirty="0" smtClean="0"/>
                  <a:t>Bias </a:t>
                </a:r>
                <a:r>
                  <a:rPr lang="en-US" dirty="0"/>
                  <a:t>(V)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16420608"/>
        <c:crosses val="autoZero"/>
        <c:crossBetween val="midCat"/>
      </c:valAx>
      <c:valAx>
        <c:axId val="116420608"/>
        <c:scaling>
          <c:orientation val="minMax"/>
          <c:max val="1.5"/>
          <c:min val="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Output</a:t>
                </a:r>
                <a:r>
                  <a:rPr lang="en-US" baseline="0" dirty="0" smtClean="0"/>
                  <a:t> Current </a:t>
                </a:r>
                <a:r>
                  <a:rPr lang="en-US" dirty="0" smtClean="0"/>
                  <a:t>(</a:t>
                </a:r>
                <a:r>
                  <a:rPr lang="en-US" dirty="0" err="1" smtClean="0"/>
                  <a:t>nA</a:t>
                </a:r>
                <a:r>
                  <a:rPr lang="en-US" dirty="0"/>
                  <a:t>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09496960"/>
        <c:crosses val="autoZero"/>
        <c:crossBetween val="midCat"/>
      </c:valAx>
      <c:spPr>
        <a:ln w="1905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1C11E-1A00-48AF-8C08-97C362C67874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05863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FDF9B-F3F5-4382-A25B-4EAA3B410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95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550"/>
          </a:xfrm>
          <a:prstGeom prst="rect">
            <a:avLst/>
          </a:prstGeom>
        </p:spPr>
        <p:txBody>
          <a:bodyPr vert="horz" lIns="93018" tIns="46510" rIns="93018" bIns="4651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550"/>
          </a:xfrm>
          <a:prstGeom prst="rect">
            <a:avLst/>
          </a:prstGeom>
        </p:spPr>
        <p:txBody>
          <a:bodyPr vert="horz" lIns="93018" tIns="46510" rIns="93018" bIns="4651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C7BB64C-82E2-466C-9C50-B2DA6307AB11}" type="datetimeFigureOut">
              <a:rPr lang="en-US" smtClean="0"/>
              <a:pPr/>
              <a:t>9/26/2017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696913"/>
            <a:ext cx="617855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18" tIns="46510" rIns="93018" bIns="465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03725"/>
            <a:ext cx="5608320" cy="4171950"/>
          </a:xfrm>
          <a:prstGeom prst="rect">
            <a:avLst/>
          </a:prstGeom>
        </p:spPr>
        <p:txBody>
          <a:bodyPr vert="horz" lIns="93018" tIns="46510" rIns="93018" bIns="4651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2"/>
            <a:ext cx="3037840" cy="463550"/>
          </a:xfrm>
          <a:prstGeom prst="rect">
            <a:avLst/>
          </a:prstGeom>
        </p:spPr>
        <p:txBody>
          <a:bodyPr vert="horz" lIns="93018" tIns="46510" rIns="93018" bIns="4651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05842"/>
            <a:ext cx="3037840" cy="463550"/>
          </a:xfrm>
          <a:prstGeom prst="rect">
            <a:avLst/>
          </a:prstGeom>
        </p:spPr>
        <p:txBody>
          <a:bodyPr vert="horz" lIns="93018" tIns="46510" rIns="93018" bIns="4651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A778FBA5-F957-4CE9-A734-9CFA9C4F56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0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05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72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823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50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6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90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342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116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75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31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64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356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60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108076" y="3011559"/>
            <a:ext cx="9972674" cy="179222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charset="0"/>
              <a:buNone/>
              <a:defRPr sz="2200">
                <a:solidFill>
                  <a:sysClr val="windowText" lastClr="00000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ctrTitle"/>
          </p:nvPr>
        </p:nvSpPr>
        <p:spPr>
          <a:xfrm>
            <a:off x="1108076" y="1385454"/>
            <a:ext cx="9972674" cy="1294671"/>
          </a:xfrm>
        </p:spPr>
        <p:txBody>
          <a:bodyPr anchor="b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600" smtClean="0"/>
            </a:lvl1pPr>
          </a:lstStyle>
          <a:p>
            <a:r>
              <a:rPr lang="en-US" smtClean="0"/>
              <a:t>Click to edit Master title style</a:t>
            </a:r>
            <a:endParaRPr dirty="0" smtClean="0"/>
          </a:p>
        </p:txBody>
      </p:sp>
      <p:cxnSp>
        <p:nvCxnSpPr>
          <p:cNvPr id="12" name="Straight Connector 12"/>
          <p:cNvCxnSpPr>
            <a:cxnSpLocks noChangeShapeType="1"/>
          </p:cNvCxnSpPr>
          <p:nvPr userDrawn="1"/>
        </p:nvCxnSpPr>
        <p:spPr bwMode="auto">
          <a:xfrm>
            <a:off x="0" y="950913"/>
            <a:ext cx="12188825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cxnSp>
        <p:nvCxnSpPr>
          <p:cNvPr id="13" name="Straight Connector 12"/>
          <p:cNvCxnSpPr>
            <a:cxnSpLocks noChangeShapeType="1"/>
          </p:cNvCxnSpPr>
          <p:nvPr userDrawn="1"/>
        </p:nvCxnSpPr>
        <p:spPr bwMode="auto">
          <a:xfrm>
            <a:off x="0" y="6354186"/>
            <a:ext cx="12188825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pic>
        <p:nvPicPr>
          <p:cNvPr id="7" name="Picture 6" descr="LL_Logo_blu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0277" y="5111496"/>
            <a:ext cx="3428272" cy="3452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786193" y="1700213"/>
            <a:ext cx="8604125" cy="394335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758" y="5706497"/>
            <a:ext cx="8605310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/>
          </p:nvPr>
        </p:nvSpPr>
        <p:spPr>
          <a:xfrm>
            <a:off x="1791758" y="1249252"/>
            <a:ext cx="8605310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082" y="1293094"/>
            <a:ext cx="10915522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083" y="1293094"/>
            <a:ext cx="5317368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1"/>
          </p:nvPr>
        </p:nvSpPr>
        <p:spPr>
          <a:xfrm>
            <a:off x="6218828" y="1293094"/>
            <a:ext cx="5317368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1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082" y="1293094"/>
            <a:ext cx="10915522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3710" y="145148"/>
            <a:ext cx="9681406" cy="46445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3710" y="593819"/>
            <a:ext cx="9681317" cy="2968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400"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082" y="1680754"/>
            <a:ext cx="10915522" cy="4442955"/>
          </a:xfrm>
          <a:prstGeom prst="rect">
            <a:avLst/>
          </a:prstGeom>
        </p:spPr>
        <p:txBody>
          <a:bodyPr anchor="t" anchorCtr="1"/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2648" y="1768104"/>
            <a:ext cx="7958522" cy="377371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2648" y="5603133"/>
            <a:ext cx="7958522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2112648" y="1312860"/>
            <a:ext cx="7958522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2314841" y="1828800"/>
            <a:ext cx="7581449" cy="334327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5877" y="5229437"/>
            <a:ext cx="7581449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/>
          </p:nvPr>
        </p:nvSpPr>
        <p:spPr>
          <a:xfrm>
            <a:off x="2315877" y="1368517"/>
            <a:ext cx="7581449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3710" y="101601"/>
            <a:ext cx="9681406" cy="816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8" name="Straight Connector 12"/>
          <p:cNvCxnSpPr>
            <a:cxnSpLocks noChangeShapeType="1"/>
          </p:cNvCxnSpPr>
          <p:nvPr/>
        </p:nvCxnSpPr>
        <p:spPr bwMode="auto">
          <a:xfrm>
            <a:off x="0" y="950913"/>
            <a:ext cx="12188825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0" y="6354186"/>
            <a:ext cx="12188825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sp>
        <p:nvSpPr>
          <p:cNvPr id="10" name="Rectangle 1032"/>
          <p:cNvSpPr>
            <a:spLocks noChangeArrowheads="1"/>
          </p:cNvSpPr>
          <p:nvPr/>
        </p:nvSpPr>
        <p:spPr bwMode="auto">
          <a:xfrm>
            <a:off x="429270" y="6451134"/>
            <a:ext cx="1450470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tIns="0" rIns="0" bIns="0"/>
          <a:lstStyle/>
          <a:p>
            <a:pPr>
              <a:defRPr/>
            </a:pPr>
            <a:r>
              <a:rPr lang="en-US" sz="700" dirty="0" smtClean="0">
                <a:solidFill>
                  <a:srgbClr val="000000"/>
                </a:solidFill>
                <a:cs typeface="Arial" pitchFamily="34" charset="0"/>
              </a:rPr>
              <a:t>SDW2017</a:t>
            </a:r>
            <a:r>
              <a:rPr lang="en-US" sz="700" baseline="0" dirty="0" smtClean="0">
                <a:solidFill>
                  <a:srgbClr val="000000"/>
                </a:solidFill>
                <a:cs typeface="Arial" pitchFamily="34" charset="0"/>
              </a:rPr>
              <a:t> – Ge CCDs</a:t>
            </a:r>
            <a:r>
              <a:rPr lang="en-US" sz="700" dirty="0" smtClean="0">
                <a:solidFill>
                  <a:srgbClr val="000000"/>
                </a:solidFill>
                <a:cs typeface="Arial" pitchFamily="34" charset="0"/>
              </a:rPr>
              <a:t> - </a:t>
            </a:r>
            <a:fld id="{6A829F23-F466-44AA-A5B9-24580D3A690E}" type="slidenum">
              <a:rPr lang="en-US" sz="700" smtClean="0">
                <a:solidFill>
                  <a:srgbClr val="000000"/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en-US" sz="700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defRPr/>
            </a:pPr>
            <a:r>
              <a:rPr lang="en-US" sz="700" dirty="0" smtClean="0">
                <a:solidFill>
                  <a:srgbClr val="000000"/>
                </a:solidFill>
                <a:cs typeface="Arial" pitchFamily="34" charset="0"/>
              </a:rPr>
              <a:t>CWL  9/27/17</a:t>
            </a:r>
          </a:p>
        </p:txBody>
      </p:sp>
      <p:pic>
        <p:nvPicPr>
          <p:cNvPr id="8" name="Content Placeholder 3" descr="LL_Logo_alone_blu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7553" y="246889"/>
            <a:ext cx="548524" cy="531083"/>
          </a:xfrm>
          <a:prstGeom prst="rect">
            <a:avLst/>
          </a:prstGeom>
        </p:spPr>
      </p:pic>
      <p:pic>
        <p:nvPicPr>
          <p:cNvPr id="9" name="Picture 8" descr="LL_Logo_blue_nomark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681997" y="6473952"/>
            <a:ext cx="2007097" cy="2282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94" r:id="rId3"/>
    <p:sldLayoutId id="2147483689" r:id="rId4"/>
    <p:sldLayoutId id="2147483695" r:id="rId5"/>
    <p:sldLayoutId id="2147483692" r:id="rId6"/>
    <p:sldLayoutId id="2147483693" r:id="rId7"/>
    <p:sldLayoutId id="2147483676" r:id="rId8"/>
    <p:sldLayoutId id="2147483690" r:id="rId9"/>
    <p:sldLayoutId id="2147483691" r:id="rId10"/>
  </p:sldLayoutIdLst>
  <p:txStyles>
    <p:titleStyle>
      <a:lvl1pPr algn="ctr" eaLnBrk="1" hangingPunct="1">
        <a:lnSpc>
          <a:spcPts val="2800"/>
        </a:lnSpc>
        <a:defRPr sz="2800" b="1">
          <a:latin typeface="Arial" pitchFamily="34" charset="0"/>
          <a:cs typeface="Arial" pitchFamily="34" charset="0"/>
        </a:defRPr>
      </a:lvl1pPr>
    </p:titleStyle>
    <p:bodyStyle>
      <a:lvl1pPr marL="233363" indent="-233363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2000" b="1">
          <a:latin typeface="Arial" pitchFamily="34" charset="0"/>
          <a:cs typeface="Arial" pitchFamily="34" charset="0"/>
        </a:defRPr>
      </a:lvl1pPr>
      <a:lvl2pPr marL="509588" indent="-225425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–"/>
        <a:defRPr sz="2000" b="1">
          <a:latin typeface="Arial" pitchFamily="34" charset="0"/>
          <a:cs typeface="Arial" pitchFamily="34" charset="0"/>
        </a:defRPr>
      </a:lvl2pPr>
      <a:lvl3pPr marL="854075" indent="-223838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1600" b="1">
          <a:latin typeface="Arial" pitchFamily="34" charset="0"/>
          <a:cs typeface="Arial" pitchFamily="34" charset="0"/>
        </a:defRPr>
      </a:lvl3pPr>
      <a:lvl4pPr marL="1035050" indent="-180975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Courier New" pitchFamily="49" charset="0"/>
        <a:buChar char="o"/>
        <a:defRPr sz="1400" b="1">
          <a:latin typeface="Arial" pitchFamily="34" charset="0"/>
          <a:cs typeface="Arial" pitchFamily="34" charset="0"/>
        </a:defRPr>
      </a:lvl4pPr>
      <a:lvl5pPr marL="796925" indent="0" algn="l" eaLnBrk="1" hangingPunct="1">
        <a:spcBef>
          <a:spcPts val="600"/>
        </a:spcBef>
        <a:defRPr sz="1600" b="1">
          <a:latin typeface="Arial" pitchFamily="34" charset="0"/>
          <a:cs typeface="Arial" pitchFamily="34" charset="0"/>
        </a:defRPr>
      </a:lvl5pPr>
      <a:lvl6pPr marL="1147763" indent="0" algn="l" eaLnBrk="1" hangingPunct="1">
        <a:spcBef>
          <a:spcPts val="600"/>
        </a:spcBef>
        <a:defRPr sz="1400" b="1">
          <a:latin typeface="Arial" pitchFamily="34" charset="0"/>
          <a:cs typeface="Arial" pitchFamily="34" charset="0"/>
        </a:defRPr>
      </a:lvl6pPr>
      <a:lvl7pPr marL="1319213" indent="-179388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1200" b="1">
          <a:latin typeface="Arial" pitchFamily="34" charset="0"/>
          <a:cs typeface="Arial" pitchFamily="34" charset="0"/>
        </a:defRPr>
      </a:lvl7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0.ti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tif"/><Relationship Id="rId5" Type="http://schemas.microsoft.com/office/2007/relationships/hdphoto" Target="../media/hdphoto3.wdp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tif"/><Relationship Id="rId5" Type="http://schemas.openxmlformats.org/officeDocument/2006/relationships/image" Target="../media/image12.tif"/><Relationship Id="rId4" Type="http://schemas.openxmlformats.org/officeDocument/2006/relationships/image" Target="../media/image11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t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tiff"/><Relationship Id="rId9" Type="http://schemas.openxmlformats.org/officeDocument/2006/relationships/image" Target="../media/image20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C</a:t>
            </a:r>
            <a:r>
              <a:rPr lang="en-US" sz="2000" dirty="0"/>
              <a:t>. Leitz, S. Rabe, I. Prigozhin, M. Zhu, </a:t>
            </a:r>
            <a:r>
              <a:rPr lang="en-US" sz="2000" dirty="0" smtClean="0"/>
              <a:t>B</a:t>
            </a:r>
            <a:r>
              <a:rPr lang="en-US" sz="2000" dirty="0"/>
              <a:t>. Burke, K. Ryu, </a:t>
            </a:r>
            <a:r>
              <a:rPr lang="en-US" sz="2000" dirty="0" smtClean="0"/>
              <a:t>M</a:t>
            </a:r>
            <a:r>
              <a:rPr lang="en-US" sz="2000" dirty="0"/>
              <a:t>. Cooper, </a:t>
            </a:r>
            <a:r>
              <a:rPr lang="en-US" sz="2000" dirty="0" smtClean="0"/>
              <a:t>R. Reich, K</a:t>
            </a:r>
            <a:r>
              <a:rPr lang="en-US" sz="2000" dirty="0"/>
              <a:t>. Johnson, W. Hu, B. Felton, M. Cook, C. Stull, V. Suntharalingam</a:t>
            </a:r>
            <a:endParaRPr lang="en-US" sz="2400" dirty="0"/>
          </a:p>
          <a:p>
            <a:pPr>
              <a:spcAft>
                <a:spcPts val="0"/>
              </a:spcAft>
            </a:pPr>
            <a:endParaRPr lang="en-US" sz="2000" dirty="0" smtClean="0"/>
          </a:p>
          <a:p>
            <a:pPr>
              <a:spcAft>
                <a:spcPts val="0"/>
              </a:spcAft>
            </a:pPr>
            <a:r>
              <a:rPr lang="en-US" sz="2000" dirty="0" smtClean="0"/>
              <a:t>September 27, 2017</a:t>
            </a:r>
            <a:endParaRPr lang="en-US" sz="2000" dirty="0"/>
          </a:p>
          <a:p>
            <a:pPr>
              <a:spcBef>
                <a:spcPts val="30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Germanium Charge-Coupled Devices for SWIR and X-Ray Imaging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7936" y="5520319"/>
            <a:ext cx="11885160" cy="9694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en-US" sz="800" dirty="0"/>
              <a:t>This material is based upon work supported under Air Force Contract No. FA8721-05-C-0002 and/or FA8702-15-D-0001. Any opinions, findings, conclusions or recommendations expressed in this material are those of the author(s) and do not necessarily reflect the views of the U.S. Air </a:t>
            </a:r>
            <a:r>
              <a:rPr lang="en-US" sz="800" dirty="0" smtClean="0"/>
              <a:t>Force</a:t>
            </a:r>
            <a:r>
              <a:rPr lang="en-US" sz="800" dirty="0" smtClean="0"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800" dirty="0"/>
              <a:t>© 2017 Massachusetts Institute of Technology.</a:t>
            </a:r>
          </a:p>
          <a:p>
            <a:pPr>
              <a:spcBef>
                <a:spcPts val="600"/>
              </a:spcBef>
            </a:pPr>
            <a:r>
              <a:rPr lang="en-US" sz="800" dirty="0"/>
              <a:t>Delivered to the U.S. Government with Unlimited Rights, as defined in DFARS Part 252.227-7013 or 7014 (Feb 2014). Notwithstanding any copyright notice, U.S. Government rights in this work are defined by DFARS 252.227-7013 or DFARS 252.227-7014 as detailed above. Use of this work other than as specifically authorized by the U.S. Government may violate any copyrights that exist in this work.</a:t>
            </a:r>
          </a:p>
          <a:p>
            <a:pPr>
              <a:spcBef>
                <a:spcPts val="600"/>
              </a:spcBef>
            </a:pPr>
            <a:endParaRPr lang="en-US" sz="800" dirty="0"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68929" y="94789"/>
            <a:ext cx="5155220" cy="1231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b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800" b="1" dirty="0" smtClean="0"/>
              <a:t>DISTRIBUTION A.  Approved </a:t>
            </a:r>
            <a:r>
              <a:rPr lang="en-US" sz="800" b="1" dirty="0"/>
              <a:t>for public release; distribution </a:t>
            </a:r>
            <a:r>
              <a:rPr lang="en-US" sz="800" b="1" dirty="0" smtClean="0"/>
              <a:t>unlimited.</a:t>
            </a:r>
            <a:endParaRPr lang="en-US" sz="8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96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Contributors to Low Channel Stop Barrier Height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510172431"/>
              </p:ext>
            </p:extLst>
          </p:nvPr>
        </p:nvGraphicFramePr>
        <p:xfrm>
          <a:off x="6218238" y="1791737"/>
          <a:ext cx="5318125" cy="3790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784708370"/>
              </p:ext>
            </p:extLst>
          </p:nvPr>
        </p:nvGraphicFramePr>
        <p:xfrm>
          <a:off x="633413" y="1791737"/>
          <a:ext cx="5316537" cy="3745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ontent Placeholder 16"/>
          <p:cNvSpPr txBox="1">
            <a:spLocks/>
          </p:cNvSpPr>
          <p:nvPr/>
        </p:nvSpPr>
        <p:spPr>
          <a:xfrm>
            <a:off x="0" y="1197583"/>
            <a:ext cx="6017741" cy="326419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09588" indent="-22542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 algn="l" eaLnBrk="1" hangingPunct="1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kern="0" dirty="0" smtClean="0">
                <a:solidFill>
                  <a:srgbClr val="0070C0"/>
                </a:solidFill>
              </a:rPr>
              <a:t>1.  Lower-than-expected doping in channel stop</a:t>
            </a:r>
            <a:endParaRPr lang="en-US" sz="1800" i="1" kern="0" dirty="0">
              <a:solidFill>
                <a:srgbClr val="0070C0"/>
              </a:solidFill>
            </a:endParaRPr>
          </a:p>
        </p:txBody>
      </p:sp>
      <p:sp>
        <p:nvSpPr>
          <p:cNvPr id="8" name="Content Placeholder 16"/>
          <p:cNvSpPr txBox="1">
            <a:spLocks/>
          </p:cNvSpPr>
          <p:nvPr/>
        </p:nvSpPr>
        <p:spPr>
          <a:xfrm>
            <a:off x="6170141" y="1218180"/>
            <a:ext cx="6017741" cy="326419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09588" indent="-22542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 algn="l" eaLnBrk="1" hangingPunct="1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kern="0" dirty="0" smtClean="0">
                <a:solidFill>
                  <a:srgbClr val="0070C0"/>
                </a:solidFill>
              </a:rPr>
              <a:t>2.  Rectifying contacts to channel stop region</a:t>
            </a:r>
            <a:endParaRPr lang="en-US" sz="1800" i="1" kern="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01081" y="2471496"/>
            <a:ext cx="2314775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 algn="ctr"/>
            <a:r>
              <a:rPr lang="en-US" sz="1200" b="1" dirty="0" smtClean="0"/>
              <a:t>Measured dose = 1.5e12 cm</a:t>
            </a:r>
            <a:r>
              <a:rPr lang="en-US" sz="1200" b="1" baseline="30000" dirty="0" smtClean="0"/>
              <a:t>-2</a:t>
            </a:r>
          </a:p>
          <a:p>
            <a:pPr marL="0" lvl="1" algn="ctr"/>
            <a:r>
              <a:rPr lang="en-US" sz="1200" b="1" dirty="0" smtClean="0"/>
              <a:t>Active dose = 1e11 cm</a:t>
            </a:r>
            <a:r>
              <a:rPr lang="en-US" sz="1200" b="1" baseline="30000" dirty="0" smtClean="0"/>
              <a:t>-2</a:t>
            </a:r>
            <a:endParaRPr lang="en-US" sz="1200" b="1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9073980" y="3223980"/>
            <a:ext cx="1681409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 algn="ctr"/>
            <a:r>
              <a:rPr lang="en-US" sz="1200" b="1" dirty="0" smtClean="0"/>
              <a:t>Contact resistance ~ 10</a:t>
            </a:r>
            <a:r>
              <a:rPr lang="en-US" sz="1200" b="1" baseline="30000" dirty="0" smtClean="0"/>
              <a:t>4</a:t>
            </a:r>
            <a:r>
              <a:rPr lang="en-US" sz="1200" b="1" dirty="0" smtClean="0"/>
              <a:t> </a:t>
            </a:r>
            <a:r>
              <a:rPr lang="el-GR" sz="1200" b="1" dirty="0" smtClean="0"/>
              <a:t>Ω</a:t>
            </a:r>
            <a:r>
              <a:rPr lang="en-US" sz="1200" b="1" dirty="0" smtClean="0"/>
              <a:t>-µm</a:t>
            </a:r>
            <a:r>
              <a:rPr lang="en-US" sz="1200" b="1" baseline="30000" dirty="0" smtClean="0"/>
              <a:t>2</a:t>
            </a:r>
            <a:endParaRPr lang="en-US" sz="1200" b="1" baseline="300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9012205" y="3143458"/>
            <a:ext cx="0" cy="640080"/>
          </a:xfrm>
          <a:prstGeom prst="straightConnector1">
            <a:avLst/>
          </a:prstGeom>
          <a:ln w="19050">
            <a:solidFill>
              <a:schemeClr val="accent4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853616" y="3783538"/>
            <a:ext cx="158589" cy="0"/>
          </a:xfrm>
          <a:prstGeom prst="straightConnector1">
            <a:avLst/>
          </a:prstGeom>
          <a:ln w="19050">
            <a:solidFill>
              <a:schemeClr val="accent4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008212" y="4373773"/>
            <a:ext cx="521925" cy="2555"/>
          </a:xfrm>
          <a:prstGeom prst="straightConnector1">
            <a:avLst/>
          </a:prstGeom>
          <a:ln w="19050">
            <a:solidFill>
              <a:schemeClr val="accent4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532125" y="4165952"/>
            <a:ext cx="0" cy="210376"/>
          </a:xfrm>
          <a:prstGeom prst="straightConnector1">
            <a:avLst/>
          </a:prstGeom>
          <a:ln w="19050">
            <a:solidFill>
              <a:schemeClr val="accent4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8758888" y="4160884"/>
            <a:ext cx="1606425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 algn="ctr"/>
            <a:r>
              <a:rPr lang="en-US" sz="1200" b="1" dirty="0" smtClean="0"/>
              <a:t>Contact resistance ~ 10</a:t>
            </a:r>
            <a:r>
              <a:rPr lang="en-US" sz="1200" b="1" baseline="30000" dirty="0" smtClean="0"/>
              <a:t>5</a:t>
            </a:r>
            <a:r>
              <a:rPr lang="en-US" sz="1200" b="1" dirty="0" smtClean="0"/>
              <a:t> </a:t>
            </a:r>
            <a:r>
              <a:rPr lang="el-GR" sz="1200" b="1" dirty="0" smtClean="0"/>
              <a:t>Ω</a:t>
            </a:r>
            <a:r>
              <a:rPr lang="en-US" sz="1200" b="1" dirty="0" smtClean="0"/>
              <a:t>-µm</a:t>
            </a:r>
            <a:r>
              <a:rPr lang="en-US" sz="1200" b="1" baseline="30000" dirty="0" smtClean="0"/>
              <a:t>2</a:t>
            </a:r>
            <a:endParaRPr lang="en-US" sz="1200" b="1" baseline="30000" dirty="0"/>
          </a:p>
        </p:txBody>
      </p:sp>
      <p:sp>
        <p:nvSpPr>
          <p:cNvPr id="33" name="Rectangle 32"/>
          <p:cNvSpPr/>
          <p:nvPr/>
        </p:nvSpPr>
        <p:spPr>
          <a:xfrm>
            <a:off x="2245056" y="5640860"/>
            <a:ext cx="7519917" cy="630202"/>
          </a:xfrm>
          <a:prstGeom prst="rect">
            <a:avLst/>
          </a:prstGeom>
          <a:solidFill>
            <a:srgbClr val="EB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Addressed poor peripheral isolation by adjusting channel stop implant conditions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2852" y="1828785"/>
            <a:ext cx="930983" cy="328033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4538" y="1758449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10</a:t>
            </a:r>
            <a:r>
              <a:rPr lang="en-US" sz="1400" baseline="30000" dirty="0" smtClean="0"/>
              <a:t>18</a:t>
            </a:r>
            <a:endParaRPr lang="en-US" sz="1400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14538" y="4845880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10</a:t>
            </a:r>
            <a:r>
              <a:rPr lang="en-US" sz="1400" baseline="30000" dirty="0" smtClean="0"/>
              <a:t>15</a:t>
            </a:r>
            <a:endParaRPr lang="en-US" sz="1400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1114538" y="2786884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10</a:t>
            </a:r>
            <a:r>
              <a:rPr lang="en-US" sz="1400" baseline="30000" dirty="0" smtClean="0"/>
              <a:t>17</a:t>
            </a:r>
            <a:endParaRPr lang="en-US" sz="1400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1114538" y="3829169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10</a:t>
            </a:r>
            <a:r>
              <a:rPr lang="en-US" sz="1400" baseline="30000" dirty="0" smtClean="0"/>
              <a:t>16</a:t>
            </a:r>
            <a:endParaRPr lang="en-US" sz="1400" baseline="30000" dirty="0"/>
          </a:p>
        </p:txBody>
      </p:sp>
      <p:sp>
        <p:nvSpPr>
          <p:cNvPr id="36" name="Rectangle 35"/>
          <p:cNvSpPr/>
          <p:nvPr/>
        </p:nvSpPr>
        <p:spPr>
          <a:xfrm>
            <a:off x="6477534" y="1770178"/>
            <a:ext cx="702312" cy="333895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01201" y="1758465"/>
            <a:ext cx="442751" cy="3363227"/>
            <a:chOff x="6801201" y="1758465"/>
            <a:chExt cx="442751" cy="3363227"/>
          </a:xfrm>
        </p:grpSpPr>
        <p:sp>
          <p:nvSpPr>
            <p:cNvPr id="2" name="TextBox 1"/>
            <p:cNvSpPr txBox="1"/>
            <p:nvPr/>
          </p:nvSpPr>
          <p:spPr>
            <a:xfrm>
              <a:off x="6843573" y="1758465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15</a:t>
              </a:r>
              <a:endParaRPr lang="en-US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01202" y="4813915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-15</a:t>
              </a:r>
              <a:endParaRPr lang="en-US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850787" y="328565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843573" y="225616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850787" y="277410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808415" y="3803602"/>
              <a:ext cx="3433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-</a:t>
              </a:r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801201" y="4315151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-10</a:t>
              </a:r>
              <a:endParaRPr lang="en-US" sz="1400" dirty="0"/>
            </a:p>
          </p:txBody>
        </p:sp>
      </p:grpSp>
      <p:sp>
        <p:nvSpPr>
          <p:cNvPr id="43" name="TextBox 42"/>
          <p:cNvSpPr txBox="1"/>
          <p:nvPr/>
        </p:nvSpPr>
        <p:spPr>
          <a:xfrm rot="16200000">
            <a:off x="6042105" y="3280333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Current (µA)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27324" y="3450150"/>
            <a:ext cx="1064522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4"/>
                </a:solidFill>
              </a:rPr>
              <a:t>Total (SIMS)</a:t>
            </a:r>
            <a:endParaRPr lang="en-US" sz="1200" b="1" dirty="0">
              <a:solidFill>
                <a:schemeClr val="accent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616927" y="3295113"/>
            <a:ext cx="3076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Phosphorus Concentration (cm</a:t>
            </a:r>
            <a:r>
              <a:rPr lang="en-US" sz="1400" b="1" baseline="30000" dirty="0" smtClean="0"/>
              <a:t>-3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2405270" y="4411627"/>
            <a:ext cx="1113182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/>
                </a:solidFill>
              </a:rPr>
              <a:t>Electrically Active (SRP)</a:t>
            </a:r>
            <a:endParaRPr lang="en-US" sz="1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/>
      <p:bldP spid="17" grpId="0" animBg="1"/>
      <p:bldP spid="32" grpId="0" animBg="1"/>
      <p:bldP spid="33" grpId="0" animBg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of Linear Germanium CCDs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526157" y="4956313"/>
            <a:ext cx="5719319" cy="1086028"/>
          </a:xfrm>
          <a:prstGeom prst="rect">
            <a:avLst/>
          </a:prstGeom>
          <a:solidFill>
            <a:srgbClr val="EB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Estimates of CCD performance from 32-pixel linear CCD</a:t>
            </a:r>
          </a:p>
          <a:p>
            <a:pPr marL="457200" indent="-225425">
              <a:buFont typeface="Arial" panose="020B0604020202020204" pitchFamily="34" charset="0"/>
              <a:buChar char="‒"/>
            </a:pPr>
            <a:r>
              <a:rPr lang="en-US" sz="1400" b="1" dirty="0" smtClean="0">
                <a:solidFill>
                  <a:schemeClr val="tx1"/>
                </a:solidFill>
              </a:rPr>
              <a:t>75,000 h+ well capacity (8.1 × 8.1 µm pixel)</a:t>
            </a:r>
          </a:p>
          <a:p>
            <a:pPr marL="457200" indent="-225425">
              <a:buFont typeface="Arial" panose="020B0604020202020204" pitchFamily="34" charset="0"/>
              <a:buChar char="‒"/>
            </a:pPr>
            <a:r>
              <a:rPr lang="en-US" sz="1400" b="1" dirty="0" smtClean="0">
                <a:solidFill>
                  <a:schemeClr val="tx1"/>
                </a:solidFill>
              </a:rPr>
              <a:t>0.6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r>
              <a:rPr lang="en-US" sz="1400" b="1" dirty="0" smtClean="0">
                <a:solidFill>
                  <a:schemeClr val="tx1"/>
                </a:solidFill>
              </a:rPr>
              <a:t>/pixel dark </a:t>
            </a:r>
            <a:r>
              <a:rPr lang="en-US" sz="1400" b="1" smtClean="0">
                <a:solidFill>
                  <a:schemeClr val="tx1"/>
                </a:solidFill>
              </a:rPr>
              <a:t>current (-60°C</a:t>
            </a:r>
            <a:r>
              <a:rPr lang="en-US" sz="1400" b="1" dirty="0" smtClean="0">
                <a:solidFill>
                  <a:schemeClr val="tx1"/>
                </a:solidFill>
              </a:rPr>
              <a:t>)</a:t>
            </a:r>
          </a:p>
          <a:p>
            <a:pPr marL="457200" indent="-225425">
              <a:buFont typeface="Arial" panose="020B0604020202020204" pitchFamily="34" charset="0"/>
              <a:buChar char="‒"/>
            </a:pPr>
            <a:r>
              <a:rPr lang="en-US" sz="1400" b="1" dirty="0">
                <a:solidFill>
                  <a:schemeClr val="tx1"/>
                </a:solidFill>
              </a:rPr>
              <a:t>CTE &gt; 98.5% initially</a:t>
            </a:r>
            <a:r>
              <a:rPr lang="en-US" sz="1400" b="1" dirty="0" smtClean="0">
                <a:solidFill>
                  <a:schemeClr val="tx1"/>
                </a:solidFill>
              </a:rPr>
              <a:t>, drops to 85% over span of minutes</a:t>
            </a:r>
          </a:p>
        </p:txBody>
      </p:sp>
      <p:sp>
        <p:nvSpPr>
          <p:cNvPr id="33" name="Content Placeholder 16"/>
          <p:cNvSpPr txBox="1">
            <a:spLocks/>
          </p:cNvSpPr>
          <p:nvPr/>
        </p:nvSpPr>
        <p:spPr>
          <a:xfrm>
            <a:off x="575947" y="1197583"/>
            <a:ext cx="11036934" cy="326419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09588" indent="-22542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 algn="l" eaLnBrk="1" hangingPunct="1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kern="0" dirty="0" smtClean="0">
                <a:solidFill>
                  <a:srgbClr val="0070C0"/>
                </a:solidFill>
              </a:rPr>
              <a:t>Improved isolation yields working 1-D Ge CCDs at -60°C</a:t>
            </a:r>
            <a:endParaRPr lang="en-US" i="1" kern="0" dirty="0">
              <a:solidFill>
                <a:srgbClr val="0070C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3460" y="2075600"/>
            <a:ext cx="4572000" cy="1309882"/>
            <a:chOff x="523460" y="2135234"/>
            <a:chExt cx="4572000" cy="130988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60" y="2370897"/>
              <a:ext cx="4572000" cy="107421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424655" y="2889282"/>
              <a:ext cx="620684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400" b="1"/>
              </a:lvl1pPr>
            </a:lstStyle>
            <a:p>
              <a:r>
                <a:rPr lang="en-US" dirty="0"/>
                <a:t>Input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4702" y="3070500"/>
              <a:ext cx="769763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400" b="1"/>
              </a:lvl1pPr>
            </a:lstStyle>
            <a:p>
              <a:r>
                <a:rPr lang="en-US" dirty="0"/>
                <a:t>Output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52198" y="2135234"/>
              <a:ext cx="939681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32 pixels</a:t>
              </a:r>
              <a:endParaRPr lang="en-US" sz="1400" b="1" dirty="0"/>
            </a:p>
          </p:txBody>
        </p:sp>
        <p:sp>
          <p:nvSpPr>
            <p:cNvPr id="13" name="Left Brace 12"/>
            <p:cNvSpPr/>
            <p:nvPr/>
          </p:nvSpPr>
          <p:spPr>
            <a:xfrm rot="5400000">
              <a:off x="2779643" y="798445"/>
              <a:ext cx="198783" cy="3531703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1757" y="3704258"/>
            <a:ext cx="3431105" cy="2524264"/>
            <a:chOff x="801757" y="3704258"/>
            <a:chExt cx="3431105" cy="2424872"/>
          </a:xfrm>
        </p:grpSpPr>
        <p:graphicFrame>
          <p:nvGraphicFramePr>
            <p:cNvPr id="17" name="Chart 1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11449099"/>
                </p:ext>
              </p:extLst>
            </p:nvPr>
          </p:nvGraphicFramePr>
          <p:xfrm>
            <a:off x="801757" y="3704258"/>
            <a:ext cx="3431105" cy="24248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2800639" y="4121426"/>
              <a:ext cx="11565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Well capacity</a:t>
              </a:r>
              <a:endParaRPr lang="en-US" sz="12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43660" y="5147164"/>
              <a:ext cx="11224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Dark Current</a:t>
              </a:r>
              <a:endParaRPr lang="en-US" sz="1200" b="1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922104" y="5279948"/>
              <a:ext cx="2451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696817" y="4267200"/>
              <a:ext cx="18288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38" y="1717548"/>
            <a:ext cx="5870448" cy="304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5480" r="8872" b="8949"/>
          <a:stretch/>
        </p:blipFill>
        <p:spPr>
          <a:xfrm>
            <a:off x="907050" y="1850476"/>
            <a:ext cx="4270162" cy="4297680"/>
          </a:xfrm>
          <a:prstGeom prst="ellipse">
            <a:avLst/>
          </a:prstGeom>
        </p:spPr>
      </p:pic>
      <p:pic>
        <p:nvPicPr>
          <p:cNvPr id="35" name="Picture 7" descr="Y:\confocal\Images\Group87.8\Rabe\32x32 Array 6-1-17\32x32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18000" contras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54" y="4109140"/>
            <a:ext cx="2743142" cy="2057400"/>
          </a:xfrm>
          <a:prstGeom prst="rect">
            <a:avLst/>
          </a:prstGeom>
          <a:noFill/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of 32 × 32 </a:t>
            </a:r>
            <a:r>
              <a:rPr lang="en-US" dirty="0"/>
              <a:t>×</a:t>
            </a:r>
            <a:r>
              <a:rPr lang="en-US" dirty="0" smtClean="0"/>
              <a:t> 8.1 µm Array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05879" y="3159206"/>
            <a:ext cx="2761735" cy="1015002"/>
            <a:chOff x="2792627" y="3139817"/>
            <a:chExt cx="2761735" cy="1015002"/>
          </a:xfrm>
        </p:grpSpPr>
        <p:sp>
          <p:nvSpPr>
            <p:cNvPr id="37" name="Rectangle 36"/>
            <p:cNvSpPr>
              <a:spLocks noChangeAspect="1"/>
            </p:cNvSpPr>
            <p:nvPr/>
          </p:nvSpPr>
          <p:spPr>
            <a:xfrm>
              <a:off x="3882578" y="3139817"/>
              <a:ext cx="91623" cy="7406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2792627" y="3209925"/>
              <a:ext cx="1084048" cy="867805"/>
            </a:xfrm>
            <a:prstGeom prst="line">
              <a:avLst/>
            </a:prstGeom>
            <a:ln w="190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3971611" y="3210867"/>
              <a:ext cx="1582751" cy="873041"/>
            </a:xfrm>
            <a:prstGeom prst="line">
              <a:avLst/>
            </a:prstGeom>
            <a:ln w="190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289456" y="3631599"/>
              <a:ext cx="1824037" cy="523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 smtClean="0"/>
                <a:t>Optical Micrograph of 32 </a:t>
              </a:r>
              <a:r>
                <a:rPr lang="en-US" sz="1400" u="sng" dirty="0"/>
                <a:t>×</a:t>
              </a:r>
              <a:r>
                <a:rPr lang="en-US" sz="1400" b="1" u="sng" dirty="0" smtClean="0"/>
                <a:t> 32 Array</a:t>
              </a:r>
              <a:endParaRPr lang="en-US" sz="1400" b="1" u="sng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782541" y="5716360"/>
            <a:ext cx="707246" cy="379444"/>
            <a:chOff x="435430" y="5784980"/>
            <a:chExt cx="707246" cy="379444"/>
          </a:xfrm>
        </p:grpSpPr>
        <p:sp>
          <p:nvSpPr>
            <p:cNvPr id="42" name="Rectangle 41"/>
            <p:cNvSpPr/>
            <p:nvPr/>
          </p:nvSpPr>
          <p:spPr>
            <a:xfrm>
              <a:off x="503853" y="5803641"/>
              <a:ext cx="559837" cy="36078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628182" y="6071117"/>
              <a:ext cx="320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18851" y="6030685"/>
              <a:ext cx="0" cy="91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951809" y="6027574"/>
              <a:ext cx="0" cy="91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35430" y="5784980"/>
              <a:ext cx="7072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100 µm</a:t>
              </a:r>
              <a:endParaRPr lang="en-US" sz="1200" b="1" dirty="0"/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129130" y="1722869"/>
            <a:ext cx="5034681" cy="4550798"/>
            <a:chOff x="6125430" y="1313061"/>
            <a:chExt cx="5540841" cy="5008312"/>
          </a:xfrm>
        </p:grpSpPr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07" t="7437" r="9367" b="13513"/>
            <a:stretch/>
          </p:blipFill>
          <p:spPr>
            <a:xfrm>
              <a:off x="8920514" y="2417558"/>
              <a:ext cx="2743200" cy="2743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1" t="7560" r="9417" b="13599"/>
            <a:stretch/>
          </p:blipFill>
          <p:spPr>
            <a:xfrm>
              <a:off x="6243211" y="4191812"/>
              <a:ext cx="1912025" cy="191202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3" t="7320" r="9473" b="13628"/>
            <a:stretch/>
          </p:blipFill>
          <p:spPr>
            <a:xfrm>
              <a:off x="6209687" y="1634623"/>
              <a:ext cx="1912025" cy="19120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173735" y="1313061"/>
              <a:ext cx="2049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 smtClean="0"/>
                <a:t>Dark Response</a:t>
              </a:r>
              <a:endParaRPr lang="en-US" sz="1400" b="1" u="sng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25430" y="3869846"/>
              <a:ext cx="2187673" cy="3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 smtClean="0"/>
                <a:t>Red LED Illumination</a:t>
              </a:r>
              <a:endParaRPr lang="en-US" sz="1400" b="1" u="sng" dirty="0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8384852" y="2800587"/>
              <a:ext cx="397070" cy="1994004"/>
            </a:xfrm>
            <a:prstGeom prst="rightArrow">
              <a:avLst/>
            </a:prstGeom>
            <a:gradFill flip="none" rotWithShape="1">
              <a:gsLst>
                <a:gs pos="0">
                  <a:schemeClr val="accent5">
                    <a:lumMod val="50000"/>
                    <a:shade val="30000"/>
                    <a:satMod val="115000"/>
                    <a:alpha val="0"/>
                  </a:schemeClr>
                </a:gs>
                <a:gs pos="100000">
                  <a:schemeClr val="accent5">
                    <a:lumMod val="5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929208" y="2104587"/>
              <a:ext cx="27247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 smtClean="0"/>
                <a:t>Subtracted Image</a:t>
              </a:r>
              <a:endParaRPr lang="en-US" sz="1400" b="1" u="sng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3735" y="3529447"/>
              <a:ext cx="20497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i="1" dirty="0" smtClean="0"/>
                <a:t>Scale: 4000-8000DN</a:t>
              </a:r>
              <a:endParaRPr lang="en-US" sz="800" b="1" i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935345" y="5139490"/>
              <a:ext cx="27309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i="1" dirty="0" smtClean="0"/>
                <a:t>Scale: -500-2000DN</a:t>
              </a:r>
              <a:endParaRPr lang="en-US" sz="800" b="1" i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03397" y="6105929"/>
              <a:ext cx="20497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i="1" dirty="0" smtClean="0"/>
                <a:t>Scale: 4000-8000DN</a:t>
              </a:r>
              <a:endParaRPr lang="en-US" sz="800" b="1" i="1" dirty="0"/>
            </a:p>
          </p:txBody>
        </p:sp>
      </p:grpSp>
      <p:sp>
        <p:nvSpPr>
          <p:cNvPr id="29" name="Content Placeholder 16"/>
          <p:cNvSpPr txBox="1">
            <a:spLocks/>
          </p:cNvSpPr>
          <p:nvPr/>
        </p:nvSpPr>
        <p:spPr>
          <a:xfrm>
            <a:off x="575947" y="1197583"/>
            <a:ext cx="11036934" cy="326419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09588" indent="-22542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 algn="l" eaLnBrk="1" hangingPunct="1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kern="0" dirty="0" smtClean="0">
                <a:solidFill>
                  <a:srgbClr val="0070C0"/>
                </a:solidFill>
              </a:rPr>
              <a:t>Further improvements to isolation led to operable pixel arrays at -60°C </a:t>
            </a:r>
            <a:endParaRPr lang="en-US" i="1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7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pic>
        <p:nvPicPr>
          <p:cNvPr id="1026" name="Picture 2" descr="U:\Documents\Germanium\Presentations &amp; Proposals\Misc Images\Packaged Device + Cryostat 090517\IMG_40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5" r="33623"/>
          <a:stretch/>
        </p:blipFill>
        <p:spPr bwMode="auto">
          <a:xfrm>
            <a:off x="861398" y="1280160"/>
            <a:ext cx="2633872" cy="484632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Documents\Germanium\Presentations &amp; Proposals\Misc Images\Packaged Device + Cryostat 090517\IMG_40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t="27100" r="18261" b="21740"/>
          <a:stretch/>
        </p:blipFill>
        <p:spPr bwMode="auto">
          <a:xfrm>
            <a:off x="3756998" y="1280162"/>
            <a:ext cx="4572000" cy="255366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6" t="10249" r="2241" b="9587"/>
          <a:stretch/>
        </p:blipFill>
        <p:spPr bwMode="auto">
          <a:xfrm>
            <a:off x="3756999" y="3942519"/>
            <a:ext cx="4572000" cy="21890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527778" y="1529334"/>
            <a:ext cx="3213652" cy="417037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300"/>
              </a:spcAft>
            </a:pPr>
            <a:r>
              <a:rPr lang="en-US" b="1" i="1" u="sng" dirty="0" smtClean="0"/>
              <a:t>Device Testing</a:t>
            </a:r>
          </a:p>
          <a:p>
            <a:pPr marL="230188" indent="-230188">
              <a:lnSpc>
                <a:spcPts val="2400"/>
              </a:lnSpc>
              <a:spcBef>
                <a:spcPts val="6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/>
              <a:t>Test packaged shift registers and arrays in cryostat</a:t>
            </a:r>
          </a:p>
          <a:p>
            <a:pPr marL="230188" indent="-230188">
              <a:lnSpc>
                <a:spcPts val="24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/>
              <a:t>Measure read noise, dark current</a:t>
            </a:r>
          </a:p>
          <a:p>
            <a:pPr>
              <a:lnSpc>
                <a:spcPts val="2400"/>
              </a:lnSpc>
              <a:spcAft>
                <a:spcPts val="300"/>
              </a:spcAft>
            </a:pPr>
            <a:endParaRPr lang="en-US" b="1" i="1" u="sng" dirty="0" smtClean="0"/>
          </a:p>
          <a:p>
            <a:pPr>
              <a:lnSpc>
                <a:spcPts val="2400"/>
              </a:lnSpc>
              <a:spcAft>
                <a:spcPts val="300"/>
              </a:spcAft>
            </a:pPr>
            <a:r>
              <a:rPr lang="en-US" b="1" i="1" u="sng" dirty="0" smtClean="0"/>
              <a:t>CTE Improvement </a:t>
            </a:r>
            <a:endParaRPr lang="en-US" sz="1600" b="1" i="1" u="sng" dirty="0" smtClean="0"/>
          </a:p>
          <a:p>
            <a:pPr marL="230188" indent="-230188">
              <a:lnSpc>
                <a:spcPts val="2400"/>
              </a:lnSpc>
              <a:spcBef>
                <a:spcPts val="6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/>
              <a:t>Characterize effect of field plate on shift registers</a:t>
            </a:r>
          </a:p>
          <a:p>
            <a:pPr marL="230188" indent="-230188">
              <a:lnSpc>
                <a:spcPts val="24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/>
              <a:t>Fabricate devices with new metal mask (gaps shrunk from 230 nm </a:t>
            </a:r>
            <a:r>
              <a:rPr lang="en-US" sz="1600" b="1" dirty="0" smtClean="0">
                <a:sym typeface="Wingdings" panose="05000000000000000000" pitchFamily="2" charset="2"/>
              </a:rPr>
              <a:t> 180 nm)</a:t>
            </a:r>
            <a:endParaRPr lang="en-US" sz="16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7561599" y="4026708"/>
            <a:ext cx="641501" cy="379444"/>
            <a:chOff x="491162" y="5784980"/>
            <a:chExt cx="641501" cy="379444"/>
          </a:xfrm>
        </p:grpSpPr>
        <p:sp>
          <p:nvSpPr>
            <p:cNvPr id="15" name="Rectangle 14"/>
            <p:cNvSpPr/>
            <p:nvPr/>
          </p:nvSpPr>
          <p:spPr>
            <a:xfrm>
              <a:off x="503853" y="5803641"/>
              <a:ext cx="628810" cy="36078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21556" y="6071117"/>
              <a:ext cx="4023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18851" y="6030685"/>
              <a:ext cx="0" cy="91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18069" y="6027574"/>
              <a:ext cx="0" cy="91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1162" y="5784980"/>
              <a:ext cx="6222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3</a:t>
              </a:r>
              <a:r>
                <a:rPr lang="en-US" sz="1200" b="1" dirty="0" smtClean="0"/>
                <a:t>0 µm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1170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Germanium CCDs offer numerous advantages for X-ray and SWIR imaging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Wide response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Able to fabricate large-format CCDs on this material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Our work to date has validated the potential of germanium as a low-noise CCD material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Our first 32 × 32 CCDs are operational, and we are focused on improving CTE and scaling to larger arrays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MIT-LL Silicon Charge-Coupled Devices (CCDs)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478122" y="5790539"/>
            <a:ext cx="6856698" cy="400110"/>
          </a:xfrm>
          <a:prstGeom prst="rect">
            <a:avLst/>
          </a:prstGeom>
          <a:solidFill>
            <a:srgbClr val="EB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Can we realize these advantages </a:t>
            </a:r>
            <a:r>
              <a:rPr lang="en-US" sz="2000" b="1" dirty="0" smtClean="0">
                <a:solidFill>
                  <a:schemeClr val="tx1"/>
                </a:solidFill>
              </a:rPr>
              <a:t>in other </a:t>
            </a:r>
            <a:r>
              <a:rPr lang="en-US" sz="2000" b="1" dirty="0" smtClean="0"/>
              <a:t>bands</a:t>
            </a:r>
            <a:r>
              <a:rPr lang="en-US" sz="2000" b="1" dirty="0" smtClean="0">
                <a:solidFill>
                  <a:schemeClr val="tx1"/>
                </a:solidFill>
              </a:rPr>
              <a:t>?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8754" y="1170842"/>
            <a:ext cx="10950759" cy="4355851"/>
            <a:chOff x="558754" y="1170842"/>
            <a:chExt cx="10950759" cy="4355851"/>
          </a:xfrm>
        </p:grpSpPr>
        <p:sp>
          <p:nvSpPr>
            <p:cNvPr id="3" name="Content Placeholder 11"/>
            <p:cNvSpPr txBox="1">
              <a:spLocks/>
            </p:cNvSpPr>
            <p:nvPr/>
          </p:nvSpPr>
          <p:spPr>
            <a:xfrm>
              <a:off x="558754" y="1170842"/>
              <a:ext cx="10950759" cy="1526306"/>
            </a:xfrm>
            <a:prstGeom prst="rect">
              <a:avLst/>
            </a:prstGeom>
          </p:spPr>
          <p:txBody>
            <a:bodyPr/>
            <a:lstStyle>
              <a:lvl1pPr marL="233363" indent="-233363" algn="l" eaLnBrk="1" hangingPunct="1">
                <a:lnSpc>
                  <a:spcPts val="2000"/>
                </a:lnSpc>
                <a:spcBef>
                  <a:spcPts val="300"/>
                </a:spcBef>
                <a:spcAft>
                  <a:spcPts val="600"/>
                </a:spcAft>
                <a:buFont typeface="Arial" pitchFamily="34" charset="0"/>
                <a:buChar char="•"/>
                <a:defRPr sz="2000" b="1">
                  <a:latin typeface="Arial" pitchFamily="34" charset="0"/>
                  <a:cs typeface="Arial" pitchFamily="34" charset="0"/>
                </a:defRPr>
              </a:lvl1pPr>
              <a:lvl2pPr marL="509588" indent="-225425" algn="l" eaLnBrk="1" hangingPunct="1">
                <a:lnSpc>
                  <a:spcPts val="2000"/>
                </a:lnSpc>
                <a:spcBef>
                  <a:spcPts val="300"/>
                </a:spcBef>
                <a:spcAft>
                  <a:spcPts val="600"/>
                </a:spcAft>
                <a:buFont typeface="Arial" pitchFamily="34" charset="0"/>
                <a:buChar char="–"/>
                <a:defRPr sz="2000" b="1">
                  <a:latin typeface="Arial" pitchFamily="34" charset="0"/>
                  <a:cs typeface="Arial" pitchFamily="34" charset="0"/>
                </a:defRPr>
              </a:lvl2pPr>
              <a:lvl3pPr marL="854075" indent="-223838" algn="l" eaLnBrk="1" hangingPunct="1">
                <a:lnSpc>
                  <a:spcPts val="2000"/>
                </a:lnSpc>
                <a:spcBef>
                  <a:spcPts val="300"/>
                </a:spcBef>
                <a:spcAft>
                  <a:spcPts val="600"/>
                </a:spcAft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035050" indent="-180975" algn="l" eaLnBrk="1" hangingPunct="1">
                <a:lnSpc>
                  <a:spcPts val="2000"/>
                </a:lnSpc>
                <a:spcBef>
                  <a:spcPts val="300"/>
                </a:spcBef>
                <a:spcAft>
                  <a:spcPts val="600"/>
                </a:spcAft>
                <a:buFont typeface="Courier New" pitchFamily="49" charset="0"/>
                <a:buChar char="o"/>
                <a:defRPr sz="1400" b="1">
                  <a:latin typeface="Arial" pitchFamily="34" charset="0"/>
                  <a:cs typeface="Arial" pitchFamily="34" charset="0"/>
                </a:defRPr>
              </a:lvl4pPr>
              <a:lvl5pPr marL="796925" indent="0" algn="l" eaLnBrk="1" hangingPunct="1">
                <a:spcBef>
                  <a:spcPts val="600"/>
                </a:spcBef>
                <a:defRPr sz="1600" b="1">
                  <a:latin typeface="Arial" pitchFamily="34" charset="0"/>
                  <a:cs typeface="Arial" pitchFamily="34" charset="0"/>
                </a:defRPr>
              </a:lvl5pPr>
              <a:lvl6pPr marL="1147763" indent="0" algn="l" eaLnBrk="1" hangingPunct="1">
                <a:spcBef>
                  <a:spcPts val="600"/>
                </a:spcBef>
                <a:defRPr sz="1400" b="1">
                  <a:latin typeface="Arial" pitchFamily="34" charset="0"/>
                  <a:cs typeface="Arial" pitchFamily="34" charset="0"/>
                </a:defRPr>
              </a:lvl6pPr>
              <a:lvl7pPr marL="1319213" indent="-179388" algn="l" eaLnBrk="1" hangingPunct="1">
                <a:lnSpc>
                  <a:spcPts val="2000"/>
                </a:lnSpc>
                <a:spcBef>
                  <a:spcPts val="300"/>
                </a:spcBef>
                <a:spcAft>
                  <a:spcPts val="600"/>
                </a:spcAft>
                <a:buFont typeface="Arial" pitchFamily="34" charset="0"/>
                <a:buChar char="•"/>
                <a:defRPr sz="1200" b="1">
                  <a:latin typeface="Arial" pitchFamily="34" charset="0"/>
                  <a:cs typeface="Arial" pitchFamily="34" charset="0"/>
                </a:defRPr>
              </a:lvl7pPr>
            </a:lstStyle>
            <a:p>
              <a:pPr>
                <a:lnSpc>
                  <a:spcPct val="100000"/>
                </a:lnSpc>
                <a:spcBef>
                  <a:spcPts val="900"/>
                </a:spcBef>
              </a:pPr>
              <a:r>
                <a:rPr lang="en-US" sz="1800" kern="0" dirty="0">
                  <a:solidFill>
                    <a:sysClr val="windowText" lastClr="000000"/>
                  </a:solidFill>
                </a:rPr>
                <a:t>Exquisite sensitivity and dynamic </a:t>
              </a:r>
              <a:r>
                <a:rPr lang="en-US" sz="1800" kern="0" dirty="0" smtClean="0">
                  <a:solidFill>
                    <a:sysClr val="windowText" lastClr="000000"/>
                  </a:solidFill>
                </a:rPr>
                <a:t>range from soft X-ray to near infrared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kern="0" dirty="0" smtClean="0">
                  <a:solidFill>
                    <a:sysClr val="windowText" lastClr="000000"/>
                  </a:solidFill>
                </a:rPr>
                <a:t>Noiseless, efficient charge transfer enables time delay integration (TDI) operation, pixel binning</a:t>
              </a:r>
            </a:p>
            <a:p>
              <a:pPr>
                <a:lnSpc>
                  <a:spcPct val="100000"/>
                </a:lnSpc>
              </a:pPr>
              <a:r>
                <a:rPr lang="en-US" sz="1800" kern="0" dirty="0" smtClean="0">
                  <a:solidFill>
                    <a:sysClr val="windowText" lastClr="000000"/>
                  </a:solidFill>
                </a:rPr>
                <a:t>High spatial uniformity enables large-format imagers</a:t>
              </a:r>
            </a:p>
          </p:txBody>
        </p:sp>
        <p:pic>
          <p:nvPicPr>
            <p:cNvPr id="14" name="Picture 12" descr="GPC1 with JT"/>
            <p:cNvPicPr>
              <a:picLocks noChangeAspect="1" noChangeArrowheads="1"/>
            </p:cNvPicPr>
            <p:nvPr/>
          </p:nvPicPr>
          <p:blipFill rotWithShape="1">
            <a:blip r:embed="rId3"/>
            <a:srcRect l="17866" t="11504" r="9170" b="20189"/>
            <a:stretch/>
          </p:blipFill>
          <p:spPr bwMode="auto">
            <a:xfrm>
              <a:off x="1883634" y="2475908"/>
              <a:ext cx="1949936" cy="2743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1881809" y="5218916"/>
              <a:ext cx="194144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 smtClean="0"/>
                <a:t>PS1-2 (2007, 2015)</a:t>
              </a:r>
            </a:p>
          </p:txBody>
        </p:sp>
        <p:pic>
          <p:nvPicPr>
            <p:cNvPr id="19" name="Picture 18" descr="SST FPA.jpg"/>
            <p:cNvPicPr>
              <a:picLocks noChangeAspect="1"/>
            </p:cNvPicPr>
            <p:nvPr/>
          </p:nvPicPr>
          <p:blipFill rotWithShape="1">
            <a:blip r:embed="rId4"/>
            <a:srcRect l="29641" t="6550" r="22238" b="29968"/>
            <a:stretch/>
          </p:blipFill>
          <p:spPr bwMode="auto">
            <a:xfrm>
              <a:off x="7833845" y="2475910"/>
              <a:ext cx="2357558" cy="2743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7838661" y="5218916"/>
              <a:ext cx="23721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 smtClean="0"/>
                <a:t>SST (2011, 2015)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6" t="10529" r="13935" b="18517"/>
            <a:stretch/>
          </p:blipFill>
          <p:spPr bwMode="auto">
            <a:xfrm>
              <a:off x="4417844" y="2475910"/>
              <a:ext cx="2858436" cy="2743200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419600" y="5218916"/>
              <a:ext cx="28624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 smtClean="0"/>
                <a:t>TESS (2015)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2793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355895" y="1036407"/>
            <a:ext cx="3931183" cy="5172833"/>
            <a:chOff x="355895" y="1036407"/>
            <a:chExt cx="3931183" cy="5172833"/>
          </a:xfrm>
        </p:grpSpPr>
        <p:sp>
          <p:nvSpPr>
            <p:cNvPr id="3" name="TextBox 2"/>
            <p:cNvSpPr txBox="1"/>
            <p:nvPr/>
          </p:nvSpPr>
          <p:spPr>
            <a:xfrm>
              <a:off x="569843" y="1036407"/>
              <a:ext cx="3717235" cy="338554"/>
            </a:xfrm>
            <a:prstGeom prst="rect">
              <a:avLst/>
            </a:prstGeom>
            <a:solidFill>
              <a:schemeClr val="accent5">
                <a:lumMod val="50000"/>
                <a:alpha val="80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chemeClr val="bg1"/>
                  </a:solidFill>
                </a:defRPr>
              </a:lvl1pPr>
            </a:lstStyle>
            <a:p>
              <a:r>
                <a:rPr lang="en-US" dirty="0" smtClean="0"/>
                <a:t>SWIR &amp; X-Ray Band Sensitivity [1-3]</a:t>
              </a:r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895" y="3796953"/>
              <a:ext cx="3886200" cy="24122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98" y="1433977"/>
              <a:ext cx="3791166" cy="2468880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1776284" y="6387717"/>
            <a:ext cx="7685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[1] T. Martin &amp; P. Dixon, </a:t>
            </a:r>
            <a:r>
              <a:rPr lang="en-US" sz="800" i="1" dirty="0" smtClean="0"/>
              <a:t>Laser Focus World </a:t>
            </a:r>
            <a:r>
              <a:rPr lang="en-US" sz="800" dirty="0" smtClean="0"/>
              <a:t>(11/2004); [2] MIT-LL measured; [3] average from Nakano </a:t>
            </a:r>
            <a:r>
              <a:rPr lang="en-US" sz="800" i="1" dirty="0" smtClean="0"/>
              <a:t>et al</a:t>
            </a:r>
            <a:r>
              <a:rPr lang="en-US" sz="800" dirty="0" smtClean="0"/>
              <a:t>., </a:t>
            </a:r>
            <a:r>
              <a:rPr lang="en-US" sz="800" i="1" dirty="0" smtClean="0"/>
              <a:t>J. Non-</a:t>
            </a:r>
            <a:r>
              <a:rPr lang="en-US" sz="800" i="1" dirty="0" err="1" smtClean="0"/>
              <a:t>Cryst</a:t>
            </a:r>
            <a:r>
              <a:rPr lang="en-US" sz="800" i="1" dirty="0" smtClean="0"/>
              <a:t>. Sol.</a:t>
            </a:r>
            <a:r>
              <a:rPr lang="en-US" sz="800" dirty="0" smtClean="0"/>
              <a:t> </a:t>
            </a:r>
            <a:r>
              <a:rPr lang="en-US" sz="800" b="1" dirty="0" smtClean="0"/>
              <a:t>358</a:t>
            </a:r>
            <a:r>
              <a:rPr lang="en-US" sz="800" dirty="0" smtClean="0"/>
              <a:t> (2012) 2249 &amp; N. </a:t>
            </a:r>
            <a:r>
              <a:rPr lang="en-US" sz="800" dirty="0" err="1" smtClean="0"/>
              <a:t>Posthuma</a:t>
            </a:r>
            <a:r>
              <a:rPr lang="en-US" sz="800" dirty="0" smtClean="0"/>
              <a:t> </a:t>
            </a:r>
            <a:r>
              <a:rPr lang="en-US" sz="800" i="1" dirty="0" smtClean="0"/>
              <a:t>et al</a:t>
            </a:r>
            <a:r>
              <a:rPr lang="en-US" sz="800" dirty="0" smtClean="0"/>
              <a:t>., Proc. 3</a:t>
            </a:r>
            <a:r>
              <a:rPr lang="en-US" sz="800" baseline="30000" dirty="0" smtClean="0"/>
              <a:t>rd</a:t>
            </a:r>
            <a:r>
              <a:rPr lang="en-US" sz="800" dirty="0" smtClean="0"/>
              <a:t> World Conf. Photo. </a:t>
            </a:r>
            <a:r>
              <a:rPr lang="en-US" sz="800" dirty="0" err="1" smtClean="0"/>
              <a:t>Ener</a:t>
            </a:r>
            <a:r>
              <a:rPr lang="en-US" sz="800" dirty="0" smtClean="0"/>
              <a:t>. Conv. (2003), scaled to 45 </a:t>
            </a:r>
            <a:r>
              <a:rPr lang="en-US" sz="800" dirty="0" smtClean="0">
                <a:latin typeface="Arial"/>
                <a:cs typeface="Arial"/>
              </a:rPr>
              <a:t>µm.</a:t>
            </a:r>
            <a:endParaRPr lang="en-US" sz="800" dirty="0" smtClean="0"/>
          </a:p>
        </p:txBody>
      </p:sp>
      <p:grpSp>
        <p:nvGrpSpPr>
          <p:cNvPr id="31" name="Group 30"/>
          <p:cNvGrpSpPr/>
          <p:nvPr/>
        </p:nvGrpSpPr>
        <p:grpSpPr>
          <a:xfrm>
            <a:off x="5083703" y="1048771"/>
            <a:ext cx="6511148" cy="5238160"/>
            <a:chOff x="5083703" y="1048771"/>
            <a:chExt cx="6511148" cy="5238160"/>
          </a:xfrm>
        </p:grpSpPr>
        <p:sp>
          <p:nvSpPr>
            <p:cNvPr id="4" name="TextBox 3"/>
            <p:cNvSpPr txBox="1"/>
            <p:nvPr/>
          </p:nvSpPr>
          <p:spPr>
            <a:xfrm>
              <a:off x="5637950" y="1048771"/>
              <a:ext cx="5127584" cy="338554"/>
            </a:xfrm>
            <a:prstGeom prst="rect">
              <a:avLst/>
            </a:prstGeom>
            <a:solidFill>
              <a:schemeClr val="accent5">
                <a:lumMod val="50000"/>
                <a:alpha val="80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chemeClr val="bg1"/>
                  </a:solidFill>
                </a:defRPr>
              </a:lvl1pPr>
            </a:lstStyle>
            <a:p>
              <a:r>
                <a:rPr lang="en-US" dirty="0" smtClean="0"/>
                <a:t>Disruptive Potential for Imaging in These Bands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83703" y="1456672"/>
              <a:ext cx="2854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 smtClean="0"/>
                <a:t>Wafer Size Comparison</a:t>
              </a:r>
              <a:endParaRPr lang="en-US" sz="1400" b="1" u="sng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73558" y="1466022"/>
              <a:ext cx="29635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 smtClean="0"/>
                <a:t>Sensor Size Comparison</a:t>
              </a:r>
              <a:endParaRPr lang="en-US" sz="1400" b="1" u="sng" dirty="0"/>
            </a:p>
          </p:txBody>
        </p:sp>
        <p:grpSp>
          <p:nvGrpSpPr>
            <p:cNvPr id="51" name="Group 50"/>
            <p:cNvGrpSpPr>
              <a:grpSpLocks noChangeAspect="1"/>
            </p:cNvGrpSpPr>
            <p:nvPr/>
          </p:nvGrpSpPr>
          <p:grpSpPr>
            <a:xfrm>
              <a:off x="5477021" y="1788278"/>
              <a:ext cx="2035260" cy="2377440"/>
              <a:chOff x="5350020" y="1826378"/>
              <a:chExt cx="2249916" cy="2628186"/>
            </a:xfrm>
          </p:grpSpPr>
          <p:grpSp>
            <p:nvGrpSpPr>
              <p:cNvPr id="16" name="Group 15"/>
              <p:cNvGrpSpPr>
                <a:grpSpLocks noChangeAspect="1"/>
              </p:cNvGrpSpPr>
              <p:nvPr/>
            </p:nvGrpSpPr>
            <p:grpSpPr>
              <a:xfrm>
                <a:off x="5350020" y="1826378"/>
                <a:ext cx="2249916" cy="2628186"/>
                <a:chOff x="1853146" y="2133073"/>
                <a:chExt cx="1297491" cy="2020314"/>
              </a:xfrm>
            </p:grpSpPr>
            <p:grpSp>
              <p:nvGrpSpPr>
                <p:cNvPr id="17" name="Group 16"/>
                <p:cNvGrpSpPr>
                  <a:grpSpLocks noChangeAspect="1"/>
                </p:cNvGrpSpPr>
                <p:nvPr/>
              </p:nvGrpSpPr>
              <p:grpSpPr>
                <a:xfrm>
                  <a:off x="1853146" y="2133073"/>
                  <a:ext cx="1280838" cy="1707341"/>
                  <a:chOff x="7863029" y="4474892"/>
                  <a:chExt cx="1538747" cy="2051136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6" name="Oval 25"/>
                  <p:cNvSpPr>
                    <a:spLocks/>
                  </p:cNvSpPr>
                  <p:nvPr/>
                </p:nvSpPr>
                <p:spPr>
                  <a:xfrm>
                    <a:off x="7863029" y="4474892"/>
                    <a:ext cx="1538747" cy="2051136"/>
                  </a:xfrm>
                  <a:prstGeom prst="ellipse">
                    <a:avLst/>
                  </a:prstGeom>
                  <a:gradFill>
                    <a:gsLst>
                      <a:gs pos="0">
                        <a:srgbClr val="85C883">
                          <a:alpha val="78000"/>
                        </a:srgbClr>
                      </a:gs>
                      <a:gs pos="100000">
                        <a:srgbClr val="FFFFFF">
                          <a:alpha val="78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 dirty="0" smtClean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" name="Oval 26"/>
                  <p:cNvSpPr/>
                  <p:nvPr/>
                </p:nvSpPr>
                <p:spPr>
                  <a:xfrm>
                    <a:off x="7863032" y="4932094"/>
                    <a:ext cx="846310" cy="1025568"/>
                  </a:xfrm>
                  <a:prstGeom prst="ellipse">
                    <a:avLst/>
                  </a:pr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prstDash val="sysDash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 dirty="0" smtClean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" name="Oval 27"/>
                  <p:cNvSpPr/>
                  <p:nvPr/>
                </p:nvSpPr>
                <p:spPr>
                  <a:xfrm>
                    <a:off x="7863032" y="5057857"/>
                    <a:ext cx="577030" cy="769176"/>
                  </a:xfrm>
                  <a:prstGeom prst="ellipse">
                    <a:avLst/>
                  </a:pr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prstDash val="sysDash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 dirty="0" smtClean="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1869799" y="3935520"/>
                  <a:ext cx="1280838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/>
                <p:cNvSpPr txBox="1"/>
                <p:nvPr/>
              </p:nvSpPr>
              <p:spPr>
                <a:xfrm>
                  <a:off x="2269664" y="3940455"/>
                  <a:ext cx="435590" cy="2129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/>
                    <a:t>200 mm</a:t>
                  </a:r>
                  <a:endParaRPr lang="en-US" sz="1200" b="1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2222982" y="3402284"/>
                  <a:ext cx="599214" cy="2129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/>
                    <a:t>Germanium</a:t>
                  </a:r>
                  <a:endParaRPr lang="en-US" sz="1200" b="1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990728" y="2269178"/>
                  <a:ext cx="894793" cy="212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/>
                    <a:t>InGaAs (SWIR)</a:t>
                  </a:r>
                  <a:endParaRPr lang="en-US" sz="1200" b="1" dirty="0"/>
                </a:p>
              </p:txBody>
            </p:sp>
            <p:cxnSp>
              <p:nvCxnSpPr>
                <p:cNvPr id="22" name="Straight Arrow Connector 21"/>
                <p:cNvCxnSpPr/>
                <p:nvPr/>
              </p:nvCxnSpPr>
              <p:spPr>
                <a:xfrm flipH="1">
                  <a:off x="2405397" y="2445936"/>
                  <a:ext cx="344" cy="256489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/>
                <p:cNvSpPr>
                  <a:spLocks noChangeAspect="1"/>
                </p:cNvSpPr>
                <p:nvPr/>
              </p:nvSpPr>
              <p:spPr>
                <a:xfrm>
                  <a:off x="1869799" y="2728660"/>
                  <a:ext cx="320209" cy="426835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 smtClean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4" name="Straight Arrow Connector 23"/>
                <p:cNvCxnSpPr/>
                <p:nvPr/>
              </p:nvCxnSpPr>
              <p:spPr>
                <a:xfrm flipH="1">
                  <a:off x="2060083" y="2445936"/>
                  <a:ext cx="345314" cy="44827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 flipH="1">
                  <a:off x="2250368" y="2445936"/>
                  <a:ext cx="155373" cy="307748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Rectangle 28"/>
              <p:cNvSpPr/>
              <p:nvPr/>
            </p:nvSpPr>
            <p:spPr>
              <a:xfrm>
                <a:off x="6713232" y="2655894"/>
                <a:ext cx="667512" cy="667512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FFFFFF">
                      <a:alpha val="78000"/>
                    </a:srgbClr>
                  </a:gs>
                </a:gsLst>
                <a:path path="circle">
                  <a:fillToRect l="100000" b="100000"/>
                </a:path>
              </a:gradFill>
              <a:ln w="12700">
                <a:solidFill>
                  <a:schemeClr val="tx1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CZT (X-ray)</a:t>
                </a:r>
              </a:p>
            </p:txBody>
          </p:sp>
        </p:grpSp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>
              <a:off x="8840742" y="1823238"/>
              <a:ext cx="2052853" cy="2377440"/>
              <a:chOff x="8694692" y="1861338"/>
              <a:chExt cx="2247525" cy="2602892"/>
            </a:xfrm>
          </p:grpSpPr>
          <p:grpSp>
            <p:nvGrpSpPr>
              <p:cNvPr id="9" name="Group 8"/>
              <p:cNvGrpSpPr>
                <a:grpSpLocks noChangeAspect="1"/>
              </p:cNvGrpSpPr>
              <p:nvPr/>
            </p:nvGrpSpPr>
            <p:grpSpPr>
              <a:xfrm>
                <a:off x="8694692" y="1861338"/>
                <a:ext cx="2247525" cy="2602892"/>
                <a:chOff x="5313894" y="2254640"/>
                <a:chExt cx="1552174" cy="2396176"/>
              </a:xfrm>
            </p:grpSpPr>
            <p:grpSp>
              <p:nvGrpSpPr>
                <p:cNvPr id="10" name="Group 9"/>
                <p:cNvGrpSpPr>
                  <a:grpSpLocks noChangeAspect="1"/>
                </p:cNvGrpSpPr>
                <p:nvPr/>
              </p:nvGrpSpPr>
              <p:grpSpPr>
                <a:xfrm>
                  <a:off x="5313894" y="2254640"/>
                  <a:ext cx="1529302" cy="2038539"/>
                  <a:chOff x="10767027" y="4500769"/>
                  <a:chExt cx="1019534" cy="1359025"/>
                </a:xfrm>
              </p:grpSpPr>
              <p:sp>
                <p:nvSpPr>
                  <p:cNvPr id="14" name="Rectangle 13"/>
                  <p:cNvSpPr>
                    <a:spLocks/>
                  </p:cNvSpPr>
                  <p:nvPr/>
                </p:nvSpPr>
                <p:spPr>
                  <a:xfrm>
                    <a:off x="10767027" y="4500769"/>
                    <a:ext cx="1019534" cy="1359025"/>
                  </a:xfrm>
                  <a:prstGeom prst="rect">
                    <a:avLst/>
                  </a:prstGeom>
                  <a:gradFill>
                    <a:gsLst>
                      <a:gs pos="0">
                        <a:srgbClr val="85C883">
                          <a:alpha val="78000"/>
                        </a:srgbClr>
                      </a:gs>
                      <a:gs pos="100000">
                        <a:srgbClr val="FFFFFF">
                          <a:alpha val="78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ln w="1270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>
                  <a:xfrm rot="5400000">
                    <a:off x="10826448" y="4701589"/>
                    <a:ext cx="428094" cy="392520"/>
                  </a:xfrm>
                  <a:prstGeom prst="rect">
                    <a:avLst/>
                  </a:pr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prstDash val="sysDash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algn="ctr"/>
                    <a:r>
                      <a:rPr lang="en-US" sz="1200" b="1" dirty="0" smtClean="0">
                        <a:solidFill>
                          <a:schemeClr val="tx1"/>
                        </a:solidFill>
                      </a:rPr>
                      <a:t>InGaAs (1.3 </a:t>
                    </a:r>
                    <a:r>
                      <a:rPr lang="en-US" sz="1200" b="1" dirty="0" err="1" smtClean="0">
                        <a:solidFill>
                          <a:schemeClr val="tx1"/>
                        </a:solidFill>
                      </a:rPr>
                      <a:t>Mpix</a:t>
                    </a:r>
                    <a:r>
                      <a:rPr lang="en-US" sz="1200" b="1" dirty="0" smtClean="0">
                        <a:solidFill>
                          <a:schemeClr val="tx1"/>
                        </a:solidFill>
                      </a:rPr>
                      <a:t>)</a:t>
                    </a:r>
                  </a:p>
                </p:txBody>
              </p:sp>
            </p:grpSp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5336768" y="4392607"/>
                  <a:ext cx="15293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5881241" y="4395816"/>
                  <a:ext cx="368872" cy="255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/>
                    <a:t>5 cm</a:t>
                  </a:r>
                  <a:endParaRPr lang="en-US" sz="1200" b="1" dirty="0"/>
                </a:p>
              </p:txBody>
            </p:sp>
            <p:sp>
              <p:nvSpPr>
                <p:cNvPr id="13" name="TextBox 12"/>
                <p:cNvSpPr txBox="1">
                  <a:spLocks noChangeAspect="1"/>
                </p:cNvSpPr>
                <p:nvPr/>
              </p:nvSpPr>
              <p:spPr>
                <a:xfrm>
                  <a:off x="5473063" y="3827810"/>
                  <a:ext cx="1169274" cy="4250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/>
                    <a:t>Germanium</a:t>
                  </a:r>
                </a:p>
                <a:p>
                  <a:pPr algn="ctr"/>
                  <a:r>
                    <a:rPr lang="en-US" sz="1200" b="1" dirty="0" smtClean="0"/>
                    <a:t>(&gt; 20 </a:t>
                  </a:r>
                  <a:r>
                    <a:rPr lang="en-US" sz="1200" b="1" dirty="0" err="1" smtClean="0"/>
                    <a:t>Mpix</a:t>
                  </a:r>
                  <a:r>
                    <a:rPr lang="en-US" sz="1200" b="1" dirty="0" smtClean="0"/>
                    <a:t> expected)</a:t>
                  </a:r>
                  <a:endParaRPr lang="en-US" sz="1200" b="1" dirty="0"/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9843036" y="2511340"/>
                <a:ext cx="914400" cy="91440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FFFFFF">
                      <a:alpha val="78000"/>
                    </a:srgbClr>
                  </a:gs>
                </a:gsLst>
                <a:path path="circle">
                  <a:fillToRect l="100000" b="100000"/>
                </a:path>
              </a:gradFill>
              <a:ln w="12700">
                <a:solidFill>
                  <a:schemeClr val="tx1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err="1" smtClean="0">
                    <a:solidFill>
                      <a:schemeClr val="tx1"/>
                    </a:solidFill>
                  </a:rPr>
                  <a:t>NuSTAR</a:t>
                </a:r>
                <a:endParaRPr lang="en-US" sz="1200" b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(1 </a:t>
                </a:r>
                <a:r>
                  <a:rPr lang="en-US" sz="1200" b="1" dirty="0" err="1" smtClean="0">
                    <a:solidFill>
                      <a:schemeClr val="tx1"/>
                    </a:solidFill>
                  </a:rPr>
                  <a:t>kpix</a:t>
                </a:r>
                <a:r>
                  <a:rPr lang="en-US" sz="1200" b="1" dirty="0" smtClean="0">
                    <a:solidFill>
                      <a:schemeClr val="tx1"/>
                    </a:solidFill>
                  </a:rPr>
                  <a:t>)</a:t>
                </a: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8201742" y="4847820"/>
              <a:ext cx="3393109" cy="109260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230188" indent="-230188">
                <a:lnSpc>
                  <a:spcPts val="1800"/>
                </a:lnSpc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en-US" sz="1400" b="1" dirty="0" smtClean="0"/>
                <a:t>High-quality gate dielectrics enable CCDs</a:t>
              </a:r>
            </a:p>
            <a:p>
              <a:pPr marL="230188" indent="-230188">
                <a:lnSpc>
                  <a:spcPts val="1800"/>
                </a:lnSpc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en-US" sz="1400" b="1" dirty="0" smtClean="0"/>
                <a:t>No bump-bonding required</a:t>
              </a:r>
            </a:p>
            <a:p>
              <a:pPr marL="230188" indent="-230188">
                <a:lnSpc>
                  <a:spcPts val="1800"/>
                </a:lnSpc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en-US" sz="1400" b="1" dirty="0" smtClean="0"/>
                <a:t>Compatible with Si CCD tool set</a:t>
              </a: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6" t="10728" r="10800" b="10827"/>
            <a:stretch/>
          </p:blipFill>
          <p:spPr>
            <a:xfrm>
              <a:off x="6138465" y="4275251"/>
              <a:ext cx="2004729" cy="201168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554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499" y="194872"/>
            <a:ext cx="8370156" cy="723718"/>
          </a:xfrm>
        </p:spPr>
        <p:txBody>
          <a:bodyPr/>
          <a:lstStyle/>
          <a:p>
            <a:r>
              <a:rPr lang="en-US" dirty="0" smtClean="0"/>
              <a:t>Path to a Germanium CCD </a:t>
            </a:r>
            <a:endParaRPr lang="en-US" dirty="0"/>
          </a:p>
        </p:txBody>
      </p:sp>
      <p:sp>
        <p:nvSpPr>
          <p:cNvPr id="4" name="Content Placeholder 16"/>
          <p:cNvSpPr txBox="1">
            <a:spLocks/>
          </p:cNvSpPr>
          <p:nvPr/>
        </p:nvSpPr>
        <p:spPr>
          <a:xfrm>
            <a:off x="575947" y="1197583"/>
            <a:ext cx="11036934" cy="326419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09588" indent="-22542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 algn="l" eaLnBrk="1" hangingPunct="1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kern="0" dirty="0" smtClean="0">
                <a:solidFill>
                  <a:srgbClr val="0070C0"/>
                </a:solidFill>
              </a:rPr>
              <a:t>Discrete devices provide insights into </a:t>
            </a:r>
            <a:r>
              <a:rPr lang="en-US" i="1" kern="0" dirty="0">
                <a:solidFill>
                  <a:srgbClr val="0070C0"/>
                </a:solidFill>
              </a:rPr>
              <a:t>CCD performance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237738" y="1649527"/>
            <a:ext cx="4655679" cy="338554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CCD Viewed Along Charge-Transfer Direction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925617" y="2572740"/>
            <a:ext cx="2311758" cy="898806"/>
            <a:chOff x="59353" y="2756685"/>
            <a:chExt cx="2568378" cy="998579"/>
          </a:xfrm>
        </p:grpSpPr>
        <p:sp>
          <p:nvSpPr>
            <p:cNvPr id="100" name="TextBox 99"/>
            <p:cNvSpPr txBox="1"/>
            <p:nvPr/>
          </p:nvSpPr>
          <p:spPr>
            <a:xfrm>
              <a:off x="107906" y="3247910"/>
              <a:ext cx="25198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Germanium substrate</a:t>
              </a:r>
              <a:endParaRPr lang="en-US" sz="1200" b="1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9353" y="3478265"/>
              <a:ext cx="2566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Back surface electrode</a:t>
              </a:r>
              <a:endParaRPr lang="en-US" sz="1200" b="1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978910" y="2756685"/>
              <a:ext cx="1244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Gate dielectric</a:t>
              </a:r>
              <a:endParaRPr lang="en-US" sz="1200" b="1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933309" y="2917885"/>
              <a:ext cx="12971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Buried channel</a:t>
              </a:r>
              <a:endParaRPr lang="en-US" sz="1200" b="1" dirty="0"/>
            </a:p>
          </p:txBody>
        </p:sp>
        <p:cxnSp>
          <p:nvCxnSpPr>
            <p:cNvPr id="104" name="Straight Arrow Connector 103"/>
            <p:cNvCxnSpPr/>
            <p:nvPr/>
          </p:nvCxnSpPr>
          <p:spPr bwMode="auto">
            <a:xfrm>
              <a:off x="2251422" y="3620322"/>
              <a:ext cx="23912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105" name="Straight Arrow Connector 104"/>
            <p:cNvCxnSpPr/>
            <p:nvPr/>
          </p:nvCxnSpPr>
          <p:spPr bwMode="auto">
            <a:xfrm>
              <a:off x="2251885" y="3388106"/>
              <a:ext cx="23912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106" name="Straight Arrow Connector 105"/>
            <p:cNvCxnSpPr/>
            <p:nvPr/>
          </p:nvCxnSpPr>
          <p:spPr bwMode="auto">
            <a:xfrm>
              <a:off x="2257716" y="3038817"/>
              <a:ext cx="23912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107" name="Straight Arrow Connector 106"/>
            <p:cNvCxnSpPr/>
            <p:nvPr/>
          </p:nvCxnSpPr>
          <p:spPr bwMode="auto">
            <a:xfrm>
              <a:off x="2252346" y="2900447"/>
              <a:ext cx="23912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</p:grpSp>
      <p:sp>
        <p:nvSpPr>
          <p:cNvPr id="109" name="Rectangle 108"/>
          <p:cNvSpPr/>
          <p:nvPr/>
        </p:nvSpPr>
        <p:spPr bwMode="auto">
          <a:xfrm>
            <a:off x="3117938" y="2653652"/>
            <a:ext cx="4899613" cy="107209"/>
          </a:xfrm>
          <a:prstGeom prst="rect">
            <a:avLst/>
          </a:prstGeom>
          <a:solidFill>
            <a:srgbClr val="B2B2B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110" name="Rectangle 109"/>
          <p:cNvSpPr/>
          <p:nvPr/>
        </p:nvSpPr>
        <p:spPr bwMode="auto">
          <a:xfrm>
            <a:off x="3117938" y="2767261"/>
            <a:ext cx="4899613" cy="561415"/>
          </a:xfrm>
          <a:prstGeom prst="rect">
            <a:avLst/>
          </a:prstGeom>
          <a:solidFill>
            <a:srgbClr val="D2DCF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3125838" y="2761940"/>
            <a:ext cx="4883814" cy="107209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3125838" y="3332790"/>
            <a:ext cx="4883814" cy="55965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grpSp>
        <p:nvGrpSpPr>
          <p:cNvPr id="113" name="Group 13"/>
          <p:cNvGrpSpPr/>
          <p:nvPr/>
        </p:nvGrpSpPr>
        <p:grpSpPr>
          <a:xfrm>
            <a:off x="3193351" y="2138586"/>
            <a:ext cx="529655" cy="519066"/>
            <a:chOff x="1175162" y="1734065"/>
            <a:chExt cx="613128" cy="833684"/>
          </a:xfrm>
        </p:grpSpPr>
        <p:sp>
          <p:nvSpPr>
            <p:cNvPr id="163" name="Rectangle 12"/>
            <p:cNvSpPr/>
            <p:nvPr/>
          </p:nvSpPr>
          <p:spPr bwMode="auto">
            <a:xfrm>
              <a:off x="1175162" y="2450970"/>
              <a:ext cx="613128" cy="116779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cxnSp>
          <p:nvCxnSpPr>
            <p:cNvPr id="164" name="Straight Arrow Connector 13"/>
            <p:cNvCxnSpPr/>
            <p:nvPr/>
          </p:nvCxnSpPr>
          <p:spPr bwMode="auto">
            <a:xfrm flipV="1">
              <a:off x="1481726" y="2211467"/>
              <a:ext cx="0" cy="254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oval"/>
            </a:ln>
            <a:effectLst/>
          </p:spPr>
        </p:cxnSp>
        <p:sp>
          <p:nvSpPr>
            <p:cNvPr id="165" name="TextBox 14"/>
            <p:cNvSpPr txBox="1"/>
            <p:nvPr/>
          </p:nvSpPr>
          <p:spPr>
            <a:xfrm>
              <a:off x="1283957" y="1734065"/>
              <a:ext cx="478021" cy="400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V</a:t>
              </a:r>
              <a:r>
                <a:rPr lang="en-US" sz="1200" b="1" baseline="-25000" dirty="0" smtClean="0"/>
                <a:t>low</a:t>
              </a:r>
              <a:endParaRPr lang="en-US" sz="1200" b="1" baseline="-25000" dirty="0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772689" y="2138586"/>
            <a:ext cx="529656" cy="519066"/>
            <a:chOff x="1175162" y="1734065"/>
            <a:chExt cx="613128" cy="833684"/>
          </a:xfrm>
        </p:grpSpPr>
        <p:sp>
          <p:nvSpPr>
            <p:cNvPr id="160" name="Rectangle 16"/>
            <p:cNvSpPr/>
            <p:nvPr/>
          </p:nvSpPr>
          <p:spPr bwMode="auto">
            <a:xfrm>
              <a:off x="1175162" y="2450970"/>
              <a:ext cx="613128" cy="116779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cxnSp>
          <p:nvCxnSpPr>
            <p:cNvPr id="161" name="Straight Arrow Connector 17"/>
            <p:cNvCxnSpPr/>
            <p:nvPr/>
          </p:nvCxnSpPr>
          <p:spPr bwMode="auto">
            <a:xfrm flipV="1">
              <a:off x="1481725" y="2209799"/>
              <a:ext cx="0" cy="254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oval"/>
            </a:ln>
            <a:effectLst/>
          </p:spPr>
        </p:cxnSp>
        <p:sp>
          <p:nvSpPr>
            <p:cNvPr id="162" name="TextBox 18"/>
            <p:cNvSpPr txBox="1"/>
            <p:nvPr/>
          </p:nvSpPr>
          <p:spPr>
            <a:xfrm>
              <a:off x="1260573" y="1734065"/>
              <a:ext cx="524784" cy="400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V</a:t>
              </a:r>
              <a:r>
                <a:rPr lang="en-US" sz="1200" b="1" baseline="-25000" dirty="0" smtClean="0"/>
                <a:t>high</a:t>
              </a:r>
              <a:endParaRPr lang="en-US" sz="1200" b="1" baseline="-25000" dirty="0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4365396" y="2138586"/>
            <a:ext cx="529655" cy="519066"/>
            <a:chOff x="1175162" y="1734065"/>
            <a:chExt cx="613128" cy="833684"/>
          </a:xfrm>
        </p:grpSpPr>
        <p:sp>
          <p:nvSpPr>
            <p:cNvPr id="157" name="Rectangle 156"/>
            <p:cNvSpPr/>
            <p:nvPr/>
          </p:nvSpPr>
          <p:spPr bwMode="auto">
            <a:xfrm>
              <a:off x="1175162" y="2450970"/>
              <a:ext cx="613128" cy="116779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cxnSp>
          <p:nvCxnSpPr>
            <p:cNvPr id="158" name="Straight Arrow Connector 157"/>
            <p:cNvCxnSpPr/>
            <p:nvPr/>
          </p:nvCxnSpPr>
          <p:spPr bwMode="auto">
            <a:xfrm flipV="1">
              <a:off x="1481726" y="2209799"/>
              <a:ext cx="0" cy="254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oval"/>
            </a:ln>
            <a:effectLst/>
          </p:spPr>
        </p:cxnSp>
        <p:sp>
          <p:nvSpPr>
            <p:cNvPr id="159" name="TextBox 158"/>
            <p:cNvSpPr txBox="1"/>
            <p:nvPr/>
          </p:nvSpPr>
          <p:spPr>
            <a:xfrm>
              <a:off x="1283957" y="1734065"/>
              <a:ext cx="478021" cy="400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V</a:t>
              </a:r>
              <a:r>
                <a:rPr lang="en-US" sz="1200" b="1" baseline="-25000" dirty="0" smtClean="0"/>
                <a:t>low</a:t>
              </a:r>
              <a:endParaRPr lang="en-US" sz="1200" b="1" baseline="-25000" dirty="0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958107" y="2138586"/>
            <a:ext cx="529655" cy="519066"/>
            <a:chOff x="1175162" y="1734065"/>
            <a:chExt cx="613128" cy="833684"/>
          </a:xfrm>
        </p:grpSpPr>
        <p:sp>
          <p:nvSpPr>
            <p:cNvPr id="154" name="Rectangle 153"/>
            <p:cNvSpPr/>
            <p:nvPr/>
          </p:nvSpPr>
          <p:spPr bwMode="auto">
            <a:xfrm>
              <a:off x="1175162" y="2450970"/>
              <a:ext cx="613128" cy="116779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cxnSp>
          <p:nvCxnSpPr>
            <p:cNvPr id="155" name="Straight Arrow Connector 154"/>
            <p:cNvCxnSpPr/>
            <p:nvPr/>
          </p:nvCxnSpPr>
          <p:spPr bwMode="auto">
            <a:xfrm flipV="1">
              <a:off x="1481726" y="2209799"/>
              <a:ext cx="0" cy="254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oval"/>
            </a:ln>
            <a:effectLst/>
          </p:spPr>
        </p:cxnSp>
        <p:sp>
          <p:nvSpPr>
            <p:cNvPr id="156" name="TextBox 155"/>
            <p:cNvSpPr txBox="1"/>
            <p:nvPr/>
          </p:nvSpPr>
          <p:spPr>
            <a:xfrm>
              <a:off x="1283957" y="1734065"/>
              <a:ext cx="478021" cy="400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V</a:t>
              </a:r>
              <a:r>
                <a:rPr lang="en-US" sz="1200" b="1" baseline="-25000" dirty="0" smtClean="0"/>
                <a:t>low</a:t>
              </a:r>
              <a:endParaRPr lang="en-US" sz="1200" b="1" baseline="-25000" dirty="0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181358" y="2138586"/>
            <a:ext cx="529655" cy="519066"/>
            <a:chOff x="1175162" y="1734065"/>
            <a:chExt cx="613128" cy="833684"/>
          </a:xfrm>
        </p:grpSpPr>
        <p:sp>
          <p:nvSpPr>
            <p:cNvPr id="151" name="Rectangle 28"/>
            <p:cNvSpPr/>
            <p:nvPr/>
          </p:nvSpPr>
          <p:spPr bwMode="auto">
            <a:xfrm>
              <a:off x="1175162" y="2450970"/>
              <a:ext cx="613128" cy="116779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cxnSp>
          <p:nvCxnSpPr>
            <p:cNvPr id="152" name="Straight Arrow Connector 151"/>
            <p:cNvCxnSpPr/>
            <p:nvPr/>
          </p:nvCxnSpPr>
          <p:spPr bwMode="auto">
            <a:xfrm flipV="1">
              <a:off x="1481726" y="2220562"/>
              <a:ext cx="0" cy="254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oval"/>
            </a:ln>
            <a:effectLst/>
          </p:spPr>
        </p:cxnSp>
        <p:sp>
          <p:nvSpPr>
            <p:cNvPr id="153" name="TextBox 30"/>
            <p:cNvSpPr txBox="1"/>
            <p:nvPr/>
          </p:nvSpPr>
          <p:spPr>
            <a:xfrm>
              <a:off x="1283957" y="1734065"/>
              <a:ext cx="478021" cy="400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V</a:t>
              </a:r>
              <a:r>
                <a:rPr lang="en-US" sz="1200" b="1" baseline="-25000" dirty="0" smtClean="0"/>
                <a:t>low</a:t>
              </a:r>
              <a:endParaRPr lang="en-US" sz="1200" b="1" baseline="-25000" dirty="0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5568972" y="2138586"/>
            <a:ext cx="529656" cy="519066"/>
            <a:chOff x="1175162" y="1734065"/>
            <a:chExt cx="613128" cy="833684"/>
          </a:xfrm>
        </p:grpSpPr>
        <p:sp>
          <p:nvSpPr>
            <p:cNvPr id="148" name="Rectangle 147"/>
            <p:cNvSpPr/>
            <p:nvPr/>
          </p:nvSpPr>
          <p:spPr bwMode="auto">
            <a:xfrm>
              <a:off x="1175162" y="2450970"/>
              <a:ext cx="613128" cy="116779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cxnSp>
          <p:nvCxnSpPr>
            <p:cNvPr id="149" name="Straight Arrow Connector 148"/>
            <p:cNvCxnSpPr/>
            <p:nvPr/>
          </p:nvCxnSpPr>
          <p:spPr bwMode="auto">
            <a:xfrm flipV="1">
              <a:off x="1481725" y="2220562"/>
              <a:ext cx="0" cy="254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oval"/>
            </a:ln>
            <a:effectLst/>
          </p:spPr>
        </p:cxnSp>
        <p:sp>
          <p:nvSpPr>
            <p:cNvPr id="150" name="TextBox 149"/>
            <p:cNvSpPr txBox="1"/>
            <p:nvPr/>
          </p:nvSpPr>
          <p:spPr>
            <a:xfrm>
              <a:off x="1260573" y="1734065"/>
              <a:ext cx="524784" cy="400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V</a:t>
              </a:r>
              <a:r>
                <a:rPr lang="en-US" sz="1200" b="1" baseline="-25000" dirty="0" smtClean="0"/>
                <a:t>high</a:t>
              </a:r>
              <a:endParaRPr lang="en-US" sz="1200" b="1" baseline="-25000" dirty="0"/>
            </a:p>
          </p:txBody>
        </p:sp>
      </p:grpSp>
      <p:grpSp>
        <p:nvGrpSpPr>
          <p:cNvPr id="119" name="Group 40"/>
          <p:cNvGrpSpPr/>
          <p:nvPr/>
        </p:nvGrpSpPr>
        <p:grpSpPr>
          <a:xfrm>
            <a:off x="3891042" y="2782605"/>
            <a:ext cx="352322" cy="58416"/>
            <a:chOff x="2594950" y="3586627"/>
            <a:chExt cx="633173" cy="99464"/>
          </a:xfrm>
        </p:grpSpPr>
        <p:cxnSp>
          <p:nvCxnSpPr>
            <p:cNvPr id="143" name="Straight Connector 142"/>
            <p:cNvCxnSpPr/>
            <p:nvPr/>
          </p:nvCxnSpPr>
          <p:spPr bwMode="auto">
            <a:xfrm>
              <a:off x="2594950" y="3618008"/>
              <a:ext cx="16446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 bwMode="auto">
            <a:xfrm>
              <a:off x="2830772" y="3586627"/>
              <a:ext cx="16446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45" name="Straight Connector 38"/>
            <p:cNvCxnSpPr/>
            <p:nvPr/>
          </p:nvCxnSpPr>
          <p:spPr bwMode="auto">
            <a:xfrm>
              <a:off x="2643909" y="3685262"/>
              <a:ext cx="16446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2973775" y="3686091"/>
              <a:ext cx="16446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>
              <a:off x="3063655" y="3625407"/>
              <a:ext cx="16446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120" name="Group 41"/>
          <p:cNvGrpSpPr/>
          <p:nvPr/>
        </p:nvGrpSpPr>
        <p:grpSpPr>
          <a:xfrm>
            <a:off x="5660523" y="2775343"/>
            <a:ext cx="352322" cy="58416"/>
            <a:chOff x="2594950" y="3586627"/>
            <a:chExt cx="633173" cy="99464"/>
          </a:xfrm>
        </p:grpSpPr>
        <p:cxnSp>
          <p:nvCxnSpPr>
            <p:cNvPr id="138" name="Straight Connector 42"/>
            <p:cNvCxnSpPr/>
            <p:nvPr/>
          </p:nvCxnSpPr>
          <p:spPr bwMode="auto">
            <a:xfrm>
              <a:off x="2594950" y="3618008"/>
              <a:ext cx="16446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2830772" y="3586627"/>
              <a:ext cx="16446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2643909" y="3685262"/>
              <a:ext cx="16446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2973775" y="3686091"/>
              <a:ext cx="16446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3063655" y="3625407"/>
              <a:ext cx="16446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cxnSp>
        <p:nvCxnSpPr>
          <p:cNvPr id="121" name="Straight Connector 120"/>
          <p:cNvCxnSpPr/>
          <p:nvPr/>
        </p:nvCxnSpPr>
        <p:spPr bwMode="auto">
          <a:xfrm>
            <a:off x="3824694" y="3211208"/>
            <a:ext cx="9151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22" name="Curved Connector 121"/>
          <p:cNvCxnSpPr/>
          <p:nvPr/>
        </p:nvCxnSpPr>
        <p:spPr bwMode="auto">
          <a:xfrm rot="5400000" flipH="1" flipV="1">
            <a:off x="3814023" y="2953318"/>
            <a:ext cx="273190" cy="18573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sp>
        <p:nvSpPr>
          <p:cNvPr id="123" name="Freeform 122"/>
          <p:cNvSpPr/>
          <p:nvPr/>
        </p:nvSpPr>
        <p:spPr>
          <a:xfrm rot="16200000">
            <a:off x="3691662" y="3355746"/>
            <a:ext cx="353754" cy="95343"/>
          </a:xfrm>
          <a:custGeom>
            <a:avLst/>
            <a:gdLst>
              <a:gd name="connsiteX0" fmla="*/ 0 w 1124857"/>
              <a:gd name="connsiteY0" fmla="*/ 279964 h 321441"/>
              <a:gd name="connsiteX1" fmla="*/ 196979 w 1124857"/>
              <a:gd name="connsiteY1" fmla="*/ 10413 h 321441"/>
              <a:gd name="connsiteX2" fmla="*/ 523551 w 1124857"/>
              <a:gd name="connsiteY2" fmla="*/ 321434 h 321441"/>
              <a:gd name="connsiteX3" fmla="*/ 850122 w 1124857"/>
              <a:gd name="connsiteY3" fmla="*/ 46 h 321441"/>
              <a:gd name="connsiteX4" fmla="*/ 1124857 w 1124857"/>
              <a:gd name="connsiteY4" fmla="*/ 295515 h 321441"/>
              <a:gd name="connsiteX5" fmla="*/ 1124857 w 1124857"/>
              <a:gd name="connsiteY5" fmla="*/ 295515 h 321441"/>
              <a:gd name="connsiteX0" fmla="*/ 0 w 1124857"/>
              <a:gd name="connsiteY0" fmla="*/ 279964 h 321441"/>
              <a:gd name="connsiteX1" fmla="*/ 196979 w 1124857"/>
              <a:gd name="connsiteY1" fmla="*/ 10413 h 321441"/>
              <a:gd name="connsiteX2" fmla="*/ 493421 w 1124857"/>
              <a:gd name="connsiteY2" fmla="*/ 321434 h 321441"/>
              <a:gd name="connsiteX3" fmla="*/ 850122 w 1124857"/>
              <a:gd name="connsiteY3" fmla="*/ 46 h 321441"/>
              <a:gd name="connsiteX4" fmla="*/ 1124857 w 1124857"/>
              <a:gd name="connsiteY4" fmla="*/ 295515 h 321441"/>
              <a:gd name="connsiteX5" fmla="*/ 1124857 w 1124857"/>
              <a:gd name="connsiteY5" fmla="*/ 295515 h 321441"/>
              <a:gd name="connsiteX0" fmla="*/ 0 w 1131105"/>
              <a:gd name="connsiteY0" fmla="*/ 279973 h 321450"/>
              <a:gd name="connsiteX1" fmla="*/ 196979 w 1131105"/>
              <a:gd name="connsiteY1" fmla="*/ 10422 h 321450"/>
              <a:gd name="connsiteX2" fmla="*/ 493421 w 1131105"/>
              <a:gd name="connsiteY2" fmla="*/ 321443 h 321450"/>
              <a:gd name="connsiteX3" fmla="*/ 850122 w 1131105"/>
              <a:gd name="connsiteY3" fmla="*/ 55 h 321450"/>
              <a:gd name="connsiteX4" fmla="*/ 1124857 w 1131105"/>
              <a:gd name="connsiteY4" fmla="*/ 295524 h 321450"/>
              <a:gd name="connsiteX5" fmla="*/ 1034467 w 1131105"/>
              <a:gd name="connsiteY5" fmla="*/ 295524 h 321450"/>
              <a:gd name="connsiteX0" fmla="*/ 0 w 1379093"/>
              <a:gd name="connsiteY0" fmla="*/ 279970 h 321447"/>
              <a:gd name="connsiteX1" fmla="*/ 196979 w 1379093"/>
              <a:gd name="connsiteY1" fmla="*/ 10419 h 321447"/>
              <a:gd name="connsiteX2" fmla="*/ 493421 w 1379093"/>
              <a:gd name="connsiteY2" fmla="*/ 321440 h 321447"/>
              <a:gd name="connsiteX3" fmla="*/ 850122 w 1379093"/>
              <a:gd name="connsiteY3" fmla="*/ 52 h 321447"/>
              <a:gd name="connsiteX4" fmla="*/ 1124857 w 1379093"/>
              <a:gd name="connsiteY4" fmla="*/ 295521 h 321447"/>
              <a:gd name="connsiteX5" fmla="*/ 1375941 w 1379093"/>
              <a:gd name="connsiteY5" fmla="*/ 183717 h 321447"/>
              <a:gd name="connsiteX0" fmla="*/ 0 w 1261250"/>
              <a:gd name="connsiteY0" fmla="*/ 279969 h 321446"/>
              <a:gd name="connsiteX1" fmla="*/ 196979 w 1261250"/>
              <a:gd name="connsiteY1" fmla="*/ 10418 h 321446"/>
              <a:gd name="connsiteX2" fmla="*/ 493421 w 1261250"/>
              <a:gd name="connsiteY2" fmla="*/ 321439 h 321446"/>
              <a:gd name="connsiteX3" fmla="*/ 850122 w 1261250"/>
              <a:gd name="connsiteY3" fmla="*/ 51 h 321446"/>
              <a:gd name="connsiteX4" fmla="*/ 1124857 w 1261250"/>
              <a:gd name="connsiteY4" fmla="*/ 295520 h 321446"/>
              <a:gd name="connsiteX5" fmla="*/ 1255420 w 1261250"/>
              <a:gd name="connsiteY5" fmla="*/ 155765 h 321446"/>
              <a:gd name="connsiteX0" fmla="*/ 0 w 1262122"/>
              <a:gd name="connsiteY0" fmla="*/ 269800 h 311270"/>
              <a:gd name="connsiteX1" fmla="*/ 196979 w 1262122"/>
              <a:gd name="connsiteY1" fmla="*/ 249 h 311270"/>
              <a:gd name="connsiteX2" fmla="*/ 493421 w 1262122"/>
              <a:gd name="connsiteY2" fmla="*/ 311270 h 311270"/>
              <a:gd name="connsiteX3" fmla="*/ 749690 w 1262122"/>
              <a:gd name="connsiteY3" fmla="*/ 364 h 311270"/>
              <a:gd name="connsiteX4" fmla="*/ 1124857 w 1262122"/>
              <a:gd name="connsiteY4" fmla="*/ 285351 h 311270"/>
              <a:gd name="connsiteX5" fmla="*/ 1255420 w 1262122"/>
              <a:gd name="connsiteY5" fmla="*/ 145596 h 311270"/>
              <a:gd name="connsiteX0" fmla="*/ 0 w 1258526"/>
              <a:gd name="connsiteY0" fmla="*/ 269800 h 311270"/>
              <a:gd name="connsiteX1" fmla="*/ 196979 w 1258526"/>
              <a:gd name="connsiteY1" fmla="*/ 249 h 311270"/>
              <a:gd name="connsiteX2" fmla="*/ 493421 w 1258526"/>
              <a:gd name="connsiteY2" fmla="*/ 311270 h 311270"/>
              <a:gd name="connsiteX3" fmla="*/ 749690 w 1258526"/>
              <a:gd name="connsiteY3" fmla="*/ 364 h 311270"/>
              <a:gd name="connsiteX4" fmla="*/ 1004338 w 1258526"/>
              <a:gd name="connsiteY4" fmla="*/ 285351 h 311270"/>
              <a:gd name="connsiteX5" fmla="*/ 1255420 w 1258526"/>
              <a:gd name="connsiteY5" fmla="*/ 145596 h 311270"/>
              <a:gd name="connsiteX0" fmla="*/ 0 w 1308246"/>
              <a:gd name="connsiteY0" fmla="*/ 269800 h 311270"/>
              <a:gd name="connsiteX1" fmla="*/ 196979 w 1308246"/>
              <a:gd name="connsiteY1" fmla="*/ 249 h 311270"/>
              <a:gd name="connsiteX2" fmla="*/ 493421 w 1308246"/>
              <a:gd name="connsiteY2" fmla="*/ 311270 h 311270"/>
              <a:gd name="connsiteX3" fmla="*/ 749690 w 1308246"/>
              <a:gd name="connsiteY3" fmla="*/ 364 h 311270"/>
              <a:gd name="connsiteX4" fmla="*/ 1004338 w 1308246"/>
              <a:gd name="connsiteY4" fmla="*/ 285351 h 311270"/>
              <a:gd name="connsiteX5" fmla="*/ 1305636 w 1308246"/>
              <a:gd name="connsiteY5" fmla="*/ 142103 h 311270"/>
              <a:gd name="connsiteX0" fmla="*/ 0 w 1308246"/>
              <a:gd name="connsiteY0" fmla="*/ 269800 h 311270"/>
              <a:gd name="connsiteX1" fmla="*/ 196979 w 1308246"/>
              <a:gd name="connsiteY1" fmla="*/ 249 h 311270"/>
              <a:gd name="connsiteX2" fmla="*/ 493421 w 1308246"/>
              <a:gd name="connsiteY2" fmla="*/ 311270 h 311270"/>
              <a:gd name="connsiteX3" fmla="*/ 749690 w 1308246"/>
              <a:gd name="connsiteY3" fmla="*/ 364 h 311270"/>
              <a:gd name="connsiteX4" fmla="*/ 1004338 w 1308246"/>
              <a:gd name="connsiteY4" fmla="*/ 285351 h 311270"/>
              <a:gd name="connsiteX5" fmla="*/ 1305636 w 1308246"/>
              <a:gd name="connsiteY5" fmla="*/ 142103 h 311270"/>
              <a:gd name="connsiteX0" fmla="*/ 0 w 1305636"/>
              <a:gd name="connsiteY0" fmla="*/ 269800 h 311270"/>
              <a:gd name="connsiteX1" fmla="*/ 196979 w 1305636"/>
              <a:gd name="connsiteY1" fmla="*/ 249 h 311270"/>
              <a:gd name="connsiteX2" fmla="*/ 493421 w 1305636"/>
              <a:gd name="connsiteY2" fmla="*/ 311270 h 311270"/>
              <a:gd name="connsiteX3" fmla="*/ 749690 w 1305636"/>
              <a:gd name="connsiteY3" fmla="*/ 364 h 311270"/>
              <a:gd name="connsiteX4" fmla="*/ 1004338 w 1305636"/>
              <a:gd name="connsiteY4" fmla="*/ 285351 h 311270"/>
              <a:gd name="connsiteX5" fmla="*/ 1235332 w 1305636"/>
              <a:gd name="connsiteY5" fmla="*/ 202961 h 311270"/>
              <a:gd name="connsiteX6" fmla="*/ 1305636 w 1305636"/>
              <a:gd name="connsiteY6" fmla="*/ 142103 h 311270"/>
              <a:gd name="connsiteX0" fmla="*/ 0 w 1436200"/>
              <a:gd name="connsiteY0" fmla="*/ 269800 h 311270"/>
              <a:gd name="connsiteX1" fmla="*/ 196979 w 1436200"/>
              <a:gd name="connsiteY1" fmla="*/ 249 h 311270"/>
              <a:gd name="connsiteX2" fmla="*/ 493421 w 1436200"/>
              <a:gd name="connsiteY2" fmla="*/ 311270 h 311270"/>
              <a:gd name="connsiteX3" fmla="*/ 749690 w 1436200"/>
              <a:gd name="connsiteY3" fmla="*/ 364 h 311270"/>
              <a:gd name="connsiteX4" fmla="*/ 1004338 w 1436200"/>
              <a:gd name="connsiteY4" fmla="*/ 285351 h 311270"/>
              <a:gd name="connsiteX5" fmla="*/ 1235332 w 1436200"/>
              <a:gd name="connsiteY5" fmla="*/ 202961 h 311270"/>
              <a:gd name="connsiteX6" fmla="*/ 1436200 w 1436200"/>
              <a:gd name="connsiteY6" fmla="*/ 177042 h 311270"/>
              <a:gd name="connsiteX0" fmla="*/ 0 w 1476374"/>
              <a:gd name="connsiteY0" fmla="*/ 269800 h 311270"/>
              <a:gd name="connsiteX1" fmla="*/ 196979 w 1476374"/>
              <a:gd name="connsiteY1" fmla="*/ 249 h 311270"/>
              <a:gd name="connsiteX2" fmla="*/ 493421 w 1476374"/>
              <a:gd name="connsiteY2" fmla="*/ 311270 h 311270"/>
              <a:gd name="connsiteX3" fmla="*/ 749690 w 1476374"/>
              <a:gd name="connsiteY3" fmla="*/ 364 h 311270"/>
              <a:gd name="connsiteX4" fmla="*/ 1004338 w 1476374"/>
              <a:gd name="connsiteY4" fmla="*/ 285351 h 311270"/>
              <a:gd name="connsiteX5" fmla="*/ 1235332 w 1476374"/>
              <a:gd name="connsiteY5" fmla="*/ 202961 h 311270"/>
              <a:gd name="connsiteX6" fmla="*/ 1476374 w 1476374"/>
              <a:gd name="connsiteY6" fmla="*/ 204994 h 311270"/>
              <a:gd name="connsiteX0" fmla="*/ 0 w 1476374"/>
              <a:gd name="connsiteY0" fmla="*/ 269800 h 311270"/>
              <a:gd name="connsiteX1" fmla="*/ 196979 w 1476374"/>
              <a:gd name="connsiteY1" fmla="*/ 249 h 311270"/>
              <a:gd name="connsiteX2" fmla="*/ 493421 w 1476374"/>
              <a:gd name="connsiteY2" fmla="*/ 311270 h 311270"/>
              <a:gd name="connsiteX3" fmla="*/ 749690 w 1476374"/>
              <a:gd name="connsiteY3" fmla="*/ 364 h 311270"/>
              <a:gd name="connsiteX4" fmla="*/ 1004338 w 1476374"/>
              <a:gd name="connsiteY4" fmla="*/ 285351 h 311270"/>
              <a:gd name="connsiteX5" fmla="*/ 1235333 w 1476374"/>
              <a:gd name="connsiteY5" fmla="*/ 138113 h 311270"/>
              <a:gd name="connsiteX6" fmla="*/ 1476374 w 1476374"/>
              <a:gd name="connsiteY6" fmla="*/ 204994 h 311270"/>
              <a:gd name="connsiteX0" fmla="*/ 0 w 1490849"/>
              <a:gd name="connsiteY0" fmla="*/ 269800 h 311270"/>
              <a:gd name="connsiteX1" fmla="*/ 196979 w 1490849"/>
              <a:gd name="connsiteY1" fmla="*/ 249 h 311270"/>
              <a:gd name="connsiteX2" fmla="*/ 493421 w 1490849"/>
              <a:gd name="connsiteY2" fmla="*/ 311270 h 311270"/>
              <a:gd name="connsiteX3" fmla="*/ 749690 w 1490849"/>
              <a:gd name="connsiteY3" fmla="*/ 364 h 311270"/>
              <a:gd name="connsiteX4" fmla="*/ 1004338 w 1490849"/>
              <a:gd name="connsiteY4" fmla="*/ 285351 h 311270"/>
              <a:gd name="connsiteX5" fmla="*/ 1235333 w 1490849"/>
              <a:gd name="connsiteY5" fmla="*/ 138113 h 311270"/>
              <a:gd name="connsiteX6" fmla="*/ 1490849 w 1490849"/>
              <a:gd name="connsiteY6" fmla="*/ 140146 h 311270"/>
              <a:gd name="connsiteX0" fmla="*/ 0 w 1490849"/>
              <a:gd name="connsiteY0" fmla="*/ 269800 h 311270"/>
              <a:gd name="connsiteX1" fmla="*/ 196979 w 1490849"/>
              <a:gd name="connsiteY1" fmla="*/ 249 h 311270"/>
              <a:gd name="connsiteX2" fmla="*/ 493421 w 1490849"/>
              <a:gd name="connsiteY2" fmla="*/ 311270 h 311270"/>
              <a:gd name="connsiteX3" fmla="*/ 749690 w 1490849"/>
              <a:gd name="connsiteY3" fmla="*/ 364 h 311270"/>
              <a:gd name="connsiteX4" fmla="*/ 1004338 w 1490849"/>
              <a:gd name="connsiteY4" fmla="*/ 285351 h 311270"/>
              <a:gd name="connsiteX5" fmla="*/ 1235333 w 1490849"/>
              <a:gd name="connsiteY5" fmla="*/ 138113 h 311270"/>
              <a:gd name="connsiteX6" fmla="*/ 1490849 w 1490849"/>
              <a:gd name="connsiteY6" fmla="*/ 107722 h 311270"/>
              <a:gd name="connsiteX0" fmla="*/ 0 w 1490849"/>
              <a:gd name="connsiteY0" fmla="*/ 269800 h 311270"/>
              <a:gd name="connsiteX1" fmla="*/ 196979 w 1490849"/>
              <a:gd name="connsiteY1" fmla="*/ 249 h 311270"/>
              <a:gd name="connsiteX2" fmla="*/ 493421 w 1490849"/>
              <a:gd name="connsiteY2" fmla="*/ 311270 h 311270"/>
              <a:gd name="connsiteX3" fmla="*/ 749690 w 1490849"/>
              <a:gd name="connsiteY3" fmla="*/ 364 h 311270"/>
              <a:gd name="connsiteX4" fmla="*/ 1004338 w 1490849"/>
              <a:gd name="connsiteY4" fmla="*/ 285351 h 311270"/>
              <a:gd name="connsiteX5" fmla="*/ 1235333 w 1490849"/>
              <a:gd name="connsiteY5" fmla="*/ 138113 h 311270"/>
              <a:gd name="connsiteX6" fmla="*/ 1490849 w 1490849"/>
              <a:gd name="connsiteY6" fmla="*/ 140146 h 311270"/>
              <a:gd name="connsiteX0" fmla="*/ 0 w 1577069"/>
              <a:gd name="connsiteY0" fmla="*/ 269800 h 311270"/>
              <a:gd name="connsiteX1" fmla="*/ 196979 w 1577069"/>
              <a:gd name="connsiteY1" fmla="*/ 249 h 311270"/>
              <a:gd name="connsiteX2" fmla="*/ 493421 w 1577069"/>
              <a:gd name="connsiteY2" fmla="*/ 311270 h 311270"/>
              <a:gd name="connsiteX3" fmla="*/ 749690 w 1577069"/>
              <a:gd name="connsiteY3" fmla="*/ 364 h 311270"/>
              <a:gd name="connsiteX4" fmla="*/ 1004338 w 1577069"/>
              <a:gd name="connsiteY4" fmla="*/ 285351 h 311270"/>
              <a:gd name="connsiteX5" fmla="*/ 1235333 w 1577069"/>
              <a:gd name="connsiteY5" fmla="*/ 138113 h 311270"/>
              <a:gd name="connsiteX6" fmla="*/ 1577067 w 1577069"/>
              <a:gd name="connsiteY6" fmla="*/ 118632 h 31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7069" h="311270">
                <a:moveTo>
                  <a:pt x="0" y="269800"/>
                </a:moveTo>
                <a:cubicBezTo>
                  <a:pt x="54860" y="131568"/>
                  <a:pt x="114742" y="-6663"/>
                  <a:pt x="196979" y="249"/>
                </a:cubicBezTo>
                <a:cubicBezTo>
                  <a:pt x="279216" y="7161"/>
                  <a:pt x="401303" y="311251"/>
                  <a:pt x="493421" y="311270"/>
                </a:cubicBezTo>
                <a:cubicBezTo>
                  <a:pt x="585539" y="311289"/>
                  <a:pt x="664537" y="4684"/>
                  <a:pt x="749690" y="364"/>
                </a:cubicBezTo>
                <a:cubicBezTo>
                  <a:pt x="834843" y="-3956"/>
                  <a:pt x="923398" y="262393"/>
                  <a:pt x="1004338" y="285351"/>
                </a:cubicBezTo>
                <a:cubicBezTo>
                  <a:pt x="1085278" y="308309"/>
                  <a:pt x="1185117" y="161988"/>
                  <a:pt x="1235333" y="138113"/>
                </a:cubicBezTo>
                <a:cubicBezTo>
                  <a:pt x="1285549" y="114238"/>
                  <a:pt x="1565350" y="128775"/>
                  <a:pt x="1577067" y="118632"/>
                </a:cubicBezTo>
              </a:path>
            </a:pathLst>
          </a:custGeom>
          <a:ln w="19050" cmpd="sng">
            <a:solidFill>
              <a:srgbClr val="FF6600"/>
            </a:solidFill>
            <a:tailEnd type="triangle" w="lg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 123"/>
          <p:cNvSpPr/>
          <p:nvPr/>
        </p:nvSpPr>
        <p:spPr>
          <a:xfrm rot="16200000">
            <a:off x="5363613" y="3364477"/>
            <a:ext cx="330693" cy="100943"/>
          </a:xfrm>
          <a:custGeom>
            <a:avLst/>
            <a:gdLst>
              <a:gd name="connsiteX0" fmla="*/ 0 w 1124857"/>
              <a:gd name="connsiteY0" fmla="*/ 279964 h 321441"/>
              <a:gd name="connsiteX1" fmla="*/ 196979 w 1124857"/>
              <a:gd name="connsiteY1" fmla="*/ 10413 h 321441"/>
              <a:gd name="connsiteX2" fmla="*/ 523551 w 1124857"/>
              <a:gd name="connsiteY2" fmla="*/ 321434 h 321441"/>
              <a:gd name="connsiteX3" fmla="*/ 850122 w 1124857"/>
              <a:gd name="connsiteY3" fmla="*/ 46 h 321441"/>
              <a:gd name="connsiteX4" fmla="*/ 1124857 w 1124857"/>
              <a:gd name="connsiteY4" fmla="*/ 295515 h 321441"/>
              <a:gd name="connsiteX5" fmla="*/ 1124857 w 1124857"/>
              <a:gd name="connsiteY5" fmla="*/ 295515 h 321441"/>
              <a:gd name="connsiteX0" fmla="*/ 0 w 1124857"/>
              <a:gd name="connsiteY0" fmla="*/ 279964 h 321441"/>
              <a:gd name="connsiteX1" fmla="*/ 196979 w 1124857"/>
              <a:gd name="connsiteY1" fmla="*/ 10413 h 321441"/>
              <a:gd name="connsiteX2" fmla="*/ 493421 w 1124857"/>
              <a:gd name="connsiteY2" fmla="*/ 321434 h 321441"/>
              <a:gd name="connsiteX3" fmla="*/ 850122 w 1124857"/>
              <a:gd name="connsiteY3" fmla="*/ 46 h 321441"/>
              <a:gd name="connsiteX4" fmla="*/ 1124857 w 1124857"/>
              <a:gd name="connsiteY4" fmla="*/ 295515 h 321441"/>
              <a:gd name="connsiteX5" fmla="*/ 1124857 w 1124857"/>
              <a:gd name="connsiteY5" fmla="*/ 295515 h 321441"/>
              <a:gd name="connsiteX0" fmla="*/ 0 w 1131105"/>
              <a:gd name="connsiteY0" fmla="*/ 279973 h 321450"/>
              <a:gd name="connsiteX1" fmla="*/ 196979 w 1131105"/>
              <a:gd name="connsiteY1" fmla="*/ 10422 h 321450"/>
              <a:gd name="connsiteX2" fmla="*/ 493421 w 1131105"/>
              <a:gd name="connsiteY2" fmla="*/ 321443 h 321450"/>
              <a:gd name="connsiteX3" fmla="*/ 850122 w 1131105"/>
              <a:gd name="connsiteY3" fmla="*/ 55 h 321450"/>
              <a:gd name="connsiteX4" fmla="*/ 1124857 w 1131105"/>
              <a:gd name="connsiteY4" fmla="*/ 295524 h 321450"/>
              <a:gd name="connsiteX5" fmla="*/ 1034467 w 1131105"/>
              <a:gd name="connsiteY5" fmla="*/ 295524 h 321450"/>
              <a:gd name="connsiteX0" fmla="*/ 0 w 1379093"/>
              <a:gd name="connsiteY0" fmla="*/ 279970 h 321447"/>
              <a:gd name="connsiteX1" fmla="*/ 196979 w 1379093"/>
              <a:gd name="connsiteY1" fmla="*/ 10419 h 321447"/>
              <a:gd name="connsiteX2" fmla="*/ 493421 w 1379093"/>
              <a:gd name="connsiteY2" fmla="*/ 321440 h 321447"/>
              <a:gd name="connsiteX3" fmla="*/ 850122 w 1379093"/>
              <a:gd name="connsiteY3" fmla="*/ 52 h 321447"/>
              <a:gd name="connsiteX4" fmla="*/ 1124857 w 1379093"/>
              <a:gd name="connsiteY4" fmla="*/ 295521 h 321447"/>
              <a:gd name="connsiteX5" fmla="*/ 1375941 w 1379093"/>
              <a:gd name="connsiteY5" fmla="*/ 183717 h 321447"/>
              <a:gd name="connsiteX0" fmla="*/ 0 w 1261250"/>
              <a:gd name="connsiteY0" fmla="*/ 279969 h 321446"/>
              <a:gd name="connsiteX1" fmla="*/ 196979 w 1261250"/>
              <a:gd name="connsiteY1" fmla="*/ 10418 h 321446"/>
              <a:gd name="connsiteX2" fmla="*/ 493421 w 1261250"/>
              <a:gd name="connsiteY2" fmla="*/ 321439 h 321446"/>
              <a:gd name="connsiteX3" fmla="*/ 850122 w 1261250"/>
              <a:gd name="connsiteY3" fmla="*/ 51 h 321446"/>
              <a:gd name="connsiteX4" fmla="*/ 1124857 w 1261250"/>
              <a:gd name="connsiteY4" fmla="*/ 295520 h 321446"/>
              <a:gd name="connsiteX5" fmla="*/ 1255420 w 1261250"/>
              <a:gd name="connsiteY5" fmla="*/ 155765 h 321446"/>
              <a:gd name="connsiteX0" fmla="*/ 0 w 1262122"/>
              <a:gd name="connsiteY0" fmla="*/ 269800 h 311270"/>
              <a:gd name="connsiteX1" fmla="*/ 196979 w 1262122"/>
              <a:gd name="connsiteY1" fmla="*/ 249 h 311270"/>
              <a:gd name="connsiteX2" fmla="*/ 493421 w 1262122"/>
              <a:gd name="connsiteY2" fmla="*/ 311270 h 311270"/>
              <a:gd name="connsiteX3" fmla="*/ 749690 w 1262122"/>
              <a:gd name="connsiteY3" fmla="*/ 364 h 311270"/>
              <a:gd name="connsiteX4" fmla="*/ 1124857 w 1262122"/>
              <a:gd name="connsiteY4" fmla="*/ 285351 h 311270"/>
              <a:gd name="connsiteX5" fmla="*/ 1255420 w 1262122"/>
              <a:gd name="connsiteY5" fmla="*/ 145596 h 311270"/>
              <a:gd name="connsiteX0" fmla="*/ 0 w 1258526"/>
              <a:gd name="connsiteY0" fmla="*/ 269800 h 311270"/>
              <a:gd name="connsiteX1" fmla="*/ 196979 w 1258526"/>
              <a:gd name="connsiteY1" fmla="*/ 249 h 311270"/>
              <a:gd name="connsiteX2" fmla="*/ 493421 w 1258526"/>
              <a:gd name="connsiteY2" fmla="*/ 311270 h 311270"/>
              <a:gd name="connsiteX3" fmla="*/ 749690 w 1258526"/>
              <a:gd name="connsiteY3" fmla="*/ 364 h 311270"/>
              <a:gd name="connsiteX4" fmla="*/ 1004338 w 1258526"/>
              <a:gd name="connsiteY4" fmla="*/ 285351 h 311270"/>
              <a:gd name="connsiteX5" fmla="*/ 1255420 w 1258526"/>
              <a:gd name="connsiteY5" fmla="*/ 145596 h 311270"/>
              <a:gd name="connsiteX0" fmla="*/ 0 w 1308246"/>
              <a:gd name="connsiteY0" fmla="*/ 269800 h 311270"/>
              <a:gd name="connsiteX1" fmla="*/ 196979 w 1308246"/>
              <a:gd name="connsiteY1" fmla="*/ 249 h 311270"/>
              <a:gd name="connsiteX2" fmla="*/ 493421 w 1308246"/>
              <a:gd name="connsiteY2" fmla="*/ 311270 h 311270"/>
              <a:gd name="connsiteX3" fmla="*/ 749690 w 1308246"/>
              <a:gd name="connsiteY3" fmla="*/ 364 h 311270"/>
              <a:gd name="connsiteX4" fmla="*/ 1004338 w 1308246"/>
              <a:gd name="connsiteY4" fmla="*/ 285351 h 311270"/>
              <a:gd name="connsiteX5" fmla="*/ 1305636 w 1308246"/>
              <a:gd name="connsiteY5" fmla="*/ 142103 h 311270"/>
              <a:gd name="connsiteX0" fmla="*/ 0 w 1308246"/>
              <a:gd name="connsiteY0" fmla="*/ 269800 h 311270"/>
              <a:gd name="connsiteX1" fmla="*/ 196979 w 1308246"/>
              <a:gd name="connsiteY1" fmla="*/ 249 h 311270"/>
              <a:gd name="connsiteX2" fmla="*/ 493421 w 1308246"/>
              <a:gd name="connsiteY2" fmla="*/ 311270 h 311270"/>
              <a:gd name="connsiteX3" fmla="*/ 749690 w 1308246"/>
              <a:gd name="connsiteY3" fmla="*/ 364 h 311270"/>
              <a:gd name="connsiteX4" fmla="*/ 1004338 w 1308246"/>
              <a:gd name="connsiteY4" fmla="*/ 285351 h 311270"/>
              <a:gd name="connsiteX5" fmla="*/ 1305636 w 1308246"/>
              <a:gd name="connsiteY5" fmla="*/ 142103 h 311270"/>
              <a:gd name="connsiteX0" fmla="*/ 0 w 1305636"/>
              <a:gd name="connsiteY0" fmla="*/ 269800 h 311270"/>
              <a:gd name="connsiteX1" fmla="*/ 196979 w 1305636"/>
              <a:gd name="connsiteY1" fmla="*/ 249 h 311270"/>
              <a:gd name="connsiteX2" fmla="*/ 493421 w 1305636"/>
              <a:gd name="connsiteY2" fmla="*/ 311270 h 311270"/>
              <a:gd name="connsiteX3" fmla="*/ 749690 w 1305636"/>
              <a:gd name="connsiteY3" fmla="*/ 364 h 311270"/>
              <a:gd name="connsiteX4" fmla="*/ 1004338 w 1305636"/>
              <a:gd name="connsiteY4" fmla="*/ 285351 h 311270"/>
              <a:gd name="connsiteX5" fmla="*/ 1235332 w 1305636"/>
              <a:gd name="connsiteY5" fmla="*/ 202961 h 311270"/>
              <a:gd name="connsiteX6" fmla="*/ 1305636 w 1305636"/>
              <a:gd name="connsiteY6" fmla="*/ 142103 h 311270"/>
              <a:gd name="connsiteX0" fmla="*/ 0 w 1436200"/>
              <a:gd name="connsiteY0" fmla="*/ 269800 h 311270"/>
              <a:gd name="connsiteX1" fmla="*/ 196979 w 1436200"/>
              <a:gd name="connsiteY1" fmla="*/ 249 h 311270"/>
              <a:gd name="connsiteX2" fmla="*/ 493421 w 1436200"/>
              <a:gd name="connsiteY2" fmla="*/ 311270 h 311270"/>
              <a:gd name="connsiteX3" fmla="*/ 749690 w 1436200"/>
              <a:gd name="connsiteY3" fmla="*/ 364 h 311270"/>
              <a:gd name="connsiteX4" fmla="*/ 1004338 w 1436200"/>
              <a:gd name="connsiteY4" fmla="*/ 285351 h 311270"/>
              <a:gd name="connsiteX5" fmla="*/ 1235332 w 1436200"/>
              <a:gd name="connsiteY5" fmla="*/ 202961 h 311270"/>
              <a:gd name="connsiteX6" fmla="*/ 1436200 w 1436200"/>
              <a:gd name="connsiteY6" fmla="*/ 177042 h 311270"/>
              <a:gd name="connsiteX0" fmla="*/ 0 w 1476374"/>
              <a:gd name="connsiteY0" fmla="*/ 269800 h 311270"/>
              <a:gd name="connsiteX1" fmla="*/ 196979 w 1476374"/>
              <a:gd name="connsiteY1" fmla="*/ 249 h 311270"/>
              <a:gd name="connsiteX2" fmla="*/ 493421 w 1476374"/>
              <a:gd name="connsiteY2" fmla="*/ 311270 h 311270"/>
              <a:gd name="connsiteX3" fmla="*/ 749690 w 1476374"/>
              <a:gd name="connsiteY3" fmla="*/ 364 h 311270"/>
              <a:gd name="connsiteX4" fmla="*/ 1004338 w 1476374"/>
              <a:gd name="connsiteY4" fmla="*/ 285351 h 311270"/>
              <a:gd name="connsiteX5" fmla="*/ 1235332 w 1476374"/>
              <a:gd name="connsiteY5" fmla="*/ 202961 h 311270"/>
              <a:gd name="connsiteX6" fmla="*/ 1476374 w 1476374"/>
              <a:gd name="connsiteY6" fmla="*/ 204994 h 311270"/>
              <a:gd name="connsiteX0" fmla="*/ 0 w 1476374"/>
              <a:gd name="connsiteY0" fmla="*/ 269800 h 311270"/>
              <a:gd name="connsiteX1" fmla="*/ 196979 w 1476374"/>
              <a:gd name="connsiteY1" fmla="*/ 249 h 311270"/>
              <a:gd name="connsiteX2" fmla="*/ 493421 w 1476374"/>
              <a:gd name="connsiteY2" fmla="*/ 311270 h 311270"/>
              <a:gd name="connsiteX3" fmla="*/ 749690 w 1476374"/>
              <a:gd name="connsiteY3" fmla="*/ 364 h 311270"/>
              <a:gd name="connsiteX4" fmla="*/ 1004338 w 1476374"/>
              <a:gd name="connsiteY4" fmla="*/ 285351 h 311270"/>
              <a:gd name="connsiteX5" fmla="*/ 1235333 w 1476374"/>
              <a:gd name="connsiteY5" fmla="*/ 138113 h 311270"/>
              <a:gd name="connsiteX6" fmla="*/ 1476374 w 1476374"/>
              <a:gd name="connsiteY6" fmla="*/ 204994 h 311270"/>
              <a:gd name="connsiteX0" fmla="*/ 0 w 1490849"/>
              <a:gd name="connsiteY0" fmla="*/ 269800 h 311270"/>
              <a:gd name="connsiteX1" fmla="*/ 196979 w 1490849"/>
              <a:gd name="connsiteY1" fmla="*/ 249 h 311270"/>
              <a:gd name="connsiteX2" fmla="*/ 493421 w 1490849"/>
              <a:gd name="connsiteY2" fmla="*/ 311270 h 311270"/>
              <a:gd name="connsiteX3" fmla="*/ 749690 w 1490849"/>
              <a:gd name="connsiteY3" fmla="*/ 364 h 311270"/>
              <a:gd name="connsiteX4" fmla="*/ 1004338 w 1490849"/>
              <a:gd name="connsiteY4" fmla="*/ 285351 h 311270"/>
              <a:gd name="connsiteX5" fmla="*/ 1235333 w 1490849"/>
              <a:gd name="connsiteY5" fmla="*/ 138113 h 311270"/>
              <a:gd name="connsiteX6" fmla="*/ 1490849 w 1490849"/>
              <a:gd name="connsiteY6" fmla="*/ 140146 h 311270"/>
              <a:gd name="connsiteX0" fmla="*/ 0 w 1490849"/>
              <a:gd name="connsiteY0" fmla="*/ 269800 h 311270"/>
              <a:gd name="connsiteX1" fmla="*/ 196979 w 1490849"/>
              <a:gd name="connsiteY1" fmla="*/ 249 h 311270"/>
              <a:gd name="connsiteX2" fmla="*/ 493421 w 1490849"/>
              <a:gd name="connsiteY2" fmla="*/ 311270 h 311270"/>
              <a:gd name="connsiteX3" fmla="*/ 749690 w 1490849"/>
              <a:gd name="connsiteY3" fmla="*/ 364 h 311270"/>
              <a:gd name="connsiteX4" fmla="*/ 1004338 w 1490849"/>
              <a:gd name="connsiteY4" fmla="*/ 285351 h 311270"/>
              <a:gd name="connsiteX5" fmla="*/ 1235333 w 1490849"/>
              <a:gd name="connsiteY5" fmla="*/ 138113 h 311270"/>
              <a:gd name="connsiteX6" fmla="*/ 1490849 w 1490849"/>
              <a:gd name="connsiteY6" fmla="*/ 107722 h 311270"/>
              <a:gd name="connsiteX0" fmla="*/ 0 w 1490849"/>
              <a:gd name="connsiteY0" fmla="*/ 269800 h 311270"/>
              <a:gd name="connsiteX1" fmla="*/ 196979 w 1490849"/>
              <a:gd name="connsiteY1" fmla="*/ 249 h 311270"/>
              <a:gd name="connsiteX2" fmla="*/ 493421 w 1490849"/>
              <a:gd name="connsiteY2" fmla="*/ 311270 h 311270"/>
              <a:gd name="connsiteX3" fmla="*/ 749690 w 1490849"/>
              <a:gd name="connsiteY3" fmla="*/ 364 h 311270"/>
              <a:gd name="connsiteX4" fmla="*/ 1004338 w 1490849"/>
              <a:gd name="connsiteY4" fmla="*/ 285351 h 311270"/>
              <a:gd name="connsiteX5" fmla="*/ 1235333 w 1490849"/>
              <a:gd name="connsiteY5" fmla="*/ 138113 h 311270"/>
              <a:gd name="connsiteX6" fmla="*/ 1490849 w 1490849"/>
              <a:gd name="connsiteY6" fmla="*/ 140146 h 311270"/>
              <a:gd name="connsiteX0" fmla="*/ 0 w 1577069"/>
              <a:gd name="connsiteY0" fmla="*/ 269800 h 311270"/>
              <a:gd name="connsiteX1" fmla="*/ 196979 w 1577069"/>
              <a:gd name="connsiteY1" fmla="*/ 249 h 311270"/>
              <a:gd name="connsiteX2" fmla="*/ 493421 w 1577069"/>
              <a:gd name="connsiteY2" fmla="*/ 311270 h 311270"/>
              <a:gd name="connsiteX3" fmla="*/ 749690 w 1577069"/>
              <a:gd name="connsiteY3" fmla="*/ 364 h 311270"/>
              <a:gd name="connsiteX4" fmla="*/ 1004338 w 1577069"/>
              <a:gd name="connsiteY4" fmla="*/ 285351 h 311270"/>
              <a:gd name="connsiteX5" fmla="*/ 1235333 w 1577069"/>
              <a:gd name="connsiteY5" fmla="*/ 138113 h 311270"/>
              <a:gd name="connsiteX6" fmla="*/ 1577067 w 1577069"/>
              <a:gd name="connsiteY6" fmla="*/ 118632 h 31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7069" h="311270">
                <a:moveTo>
                  <a:pt x="0" y="269800"/>
                </a:moveTo>
                <a:cubicBezTo>
                  <a:pt x="54860" y="131568"/>
                  <a:pt x="114742" y="-6663"/>
                  <a:pt x="196979" y="249"/>
                </a:cubicBezTo>
                <a:cubicBezTo>
                  <a:pt x="279216" y="7161"/>
                  <a:pt x="401303" y="311251"/>
                  <a:pt x="493421" y="311270"/>
                </a:cubicBezTo>
                <a:cubicBezTo>
                  <a:pt x="585539" y="311289"/>
                  <a:pt x="664537" y="4684"/>
                  <a:pt x="749690" y="364"/>
                </a:cubicBezTo>
                <a:cubicBezTo>
                  <a:pt x="834843" y="-3956"/>
                  <a:pt x="923398" y="262393"/>
                  <a:pt x="1004338" y="285351"/>
                </a:cubicBezTo>
                <a:cubicBezTo>
                  <a:pt x="1085278" y="308309"/>
                  <a:pt x="1185117" y="161988"/>
                  <a:pt x="1235333" y="138113"/>
                </a:cubicBezTo>
                <a:cubicBezTo>
                  <a:pt x="1285549" y="114238"/>
                  <a:pt x="1565350" y="128775"/>
                  <a:pt x="1577067" y="118632"/>
                </a:cubicBezTo>
              </a:path>
            </a:pathLst>
          </a:custGeom>
          <a:ln w="19050" cmpd="sng">
            <a:solidFill>
              <a:srgbClr val="FF6600"/>
            </a:solidFill>
            <a:tailEnd type="triangle" w="lg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5" name="Curved Connector 124"/>
          <p:cNvCxnSpPr/>
          <p:nvPr/>
        </p:nvCxnSpPr>
        <p:spPr bwMode="auto">
          <a:xfrm rot="5400000" flipH="1" flipV="1">
            <a:off x="5486457" y="2917426"/>
            <a:ext cx="314096" cy="26679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5470343" y="3227630"/>
            <a:ext cx="9151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127" name="Group 75"/>
          <p:cNvGrpSpPr/>
          <p:nvPr/>
        </p:nvGrpSpPr>
        <p:grpSpPr>
          <a:xfrm>
            <a:off x="6778707" y="2144905"/>
            <a:ext cx="529655" cy="510929"/>
            <a:chOff x="1175162" y="1747133"/>
            <a:chExt cx="613128" cy="820616"/>
          </a:xfrm>
        </p:grpSpPr>
        <p:sp>
          <p:nvSpPr>
            <p:cNvPr id="135" name="Rectangle 134"/>
            <p:cNvSpPr/>
            <p:nvPr/>
          </p:nvSpPr>
          <p:spPr bwMode="auto">
            <a:xfrm>
              <a:off x="1175162" y="2450970"/>
              <a:ext cx="613128" cy="116779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cxnSp>
          <p:nvCxnSpPr>
            <p:cNvPr id="136" name="Straight Arrow Connector 135"/>
            <p:cNvCxnSpPr/>
            <p:nvPr/>
          </p:nvCxnSpPr>
          <p:spPr bwMode="auto">
            <a:xfrm flipV="1">
              <a:off x="1481726" y="2209800"/>
              <a:ext cx="0" cy="254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oval"/>
            </a:ln>
            <a:effectLst/>
          </p:spPr>
        </p:cxnSp>
        <p:sp>
          <p:nvSpPr>
            <p:cNvPr id="137" name="TextBox 136"/>
            <p:cNvSpPr txBox="1"/>
            <p:nvPr/>
          </p:nvSpPr>
          <p:spPr>
            <a:xfrm>
              <a:off x="1289804" y="1747133"/>
              <a:ext cx="466328" cy="400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V</a:t>
              </a:r>
              <a:r>
                <a:rPr lang="en-US" sz="1200" b="1" baseline="-25000" dirty="0" smtClean="0"/>
                <a:t>OG</a:t>
              </a:r>
              <a:endParaRPr lang="en-US" sz="1200" b="1" baseline="-25000" dirty="0"/>
            </a:p>
          </p:txBody>
        </p:sp>
      </p:grpSp>
      <p:sp>
        <p:nvSpPr>
          <p:cNvPr id="128" name="Rectangle 68"/>
          <p:cNvSpPr>
            <a:spLocks noChangeArrowheads="1"/>
          </p:cNvSpPr>
          <p:nvPr/>
        </p:nvSpPr>
        <p:spPr bwMode="auto">
          <a:xfrm>
            <a:off x="7403474" y="2764678"/>
            <a:ext cx="336587" cy="96289"/>
          </a:xfrm>
          <a:prstGeom prst="rect">
            <a:avLst/>
          </a:prstGeom>
          <a:solidFill>
            <a:srgbClr val="156B13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0" name="Group 129"/>
          <p:cNvGrpSpPr/>
          <p:nvPr/>
        </p:nvGrpSpPr>
        <p:grpSpPr>
          <a:xfrm>
            <a:off x="7280219" y="2230306"/>
            <a:ext cx="622152" cy="861315"/>
            <a:chOff x="7720483" y="2471647"/>
            <a:chExt cx="691215" cy="956928"/>
          </a:xfrm>
        </p:grpSpPr>
        <p:sp>
          <p:nvSpPr>
            <p:cNvPr id="131" name="Text Box 100"/>
            <p:cNvSpPr txBox="1">
              <a:spLocks noChangeArrowheads="1"/>
            </p:cNvSpPr>
            <p:nvPr/>
          </p:nvSpPr>
          <p:spPr bwMode="auto">
            <a:xfrm>
              <a:off x="7720483" y="3151575"/>
              <a:ext cx="691215" cy="2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dirty="0" smtClean="0"/>
                <a:t>Output</a:t>
              </a:r>
              <a:endParaRPr lang="en-US" sz="1200" dirty="0"/>
            </a:p>
          </p:txBody>
        </p:sp>
        <p:cxnSp>
          <p:nvCxnSpPr>
            <p:cNvPr id="132" name="Straight Connector 131"/>
            <p:cNvCxnSpPr/>
            <p:nvPr/>
          </p:nvCxnSpPr>
          <p:spPr bwMode="auto">
            <a:xfrm flipH="1">
              <a:off x="8060704" y="2830113"/>
              <a:ext cx="0" cy="2286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33" name="Isosceles Triangle 132"/>
            <p:cNvSpPr/>
            <p:nvPr/>
          </p:nvSpPr>
          <p:spPr>
            <a:xfrm>
              <a:off x="7968927" y="2643671"/>
              <a:ext cx="182880" cy="182880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34" name="Straight Connector 133"/>
            <p:cNvCxnSpPr/>
            <p:nvPr/>
          </p:nvCxnSpPr>
          <p:spPr bwMode="auto">
            <a:xfrm flipH="1">
              <a:off x="8060367" y="2471647"/>
              <a:ext cx="337" cy="172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2963386" y="2314086"/>
            <a:ext cx="792967" cy="498735"/>
            <a:chOff x="2963386" y="2314086"/>
            <a:chExt cx="792967" cy="498735"/>
          </a:xfrm>
        </p:grpSpPr>
        <p:sp>
          <p:nvSpPr>
            <p:cNvPr id="167" name="Rectangle 166"/>
            <p:cNvSpPr/>
            <p:nvPr/>
          </p:nvSpPr>
          <p:spPr>
            <a:xfrm>
              <a:off x="3154731" y="2467443"/>
              <a:ext cx="601622" cy="345378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 w="12700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2963386" y="2314086"/>
              <a:ext cx="255671" cy="277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6600"/>
                  </a:solidFill>
                </a:rPr>
                <a:t>1</a:t>
              </a:r>
              <a:endParaRPr lang="en-US" sz="1400" b="1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67636" y="2312522"/>
            <a:ext cx="674701" cy="597066"/>
            <a:chOff x="7367636" y="2312522"/>
            <a:chExt cx="674701" cy="597066"/>
          </a:xfrm>
        </p:grpSpPr>
        <p:sp>
          <p:nvSpPr>
            <p:cNvPr id="168" name="Rectangle 167"/>
            <p:cNvSpPr/>
            <p:nvPr/>
          </p:nvSpPr>
          <p:spPr>
            <a:xfrm>
              <a:off x="7367636" y="2467442"/>
              <a:ext cx="456324" cy="442146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 w="12700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786666" y="2312522"/>
              <a:ext cx="255671" cy="277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6600"/>
                  </a:solidFill>
                </a:rPr>
                <a:t>3</a:t>
              </a:r>
              <a:endParaRPr lang="en-US" sz="1400" b="1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23378" y="1882320"/>
            <a:ext cx="4215890" cy="1504053"/>
            <a:chOff x="6323378" y="1882320"/>
            <a:chExt cx="4215890" cy="1504053"/>
          </a:xfrm>
        </p:grpSpPr>
        <p:sp>
          <p:nvSpPr>
            <p:cNvPr id="174" name="Rectangle 173"/>
            <p:cNvSpPr/>
            <p:nvPr/>
          </p:nvSpPr>
          <p:spPr>
            <a:xfrm>
              <a:off x="6323378" y="2556102"/>
              <a:ext cx="255011" cy="249584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75" name="Group 174"/>
            <p:cNvGrpSpPr>
              <a:grpSpLocks noChangeAspect="1"/>
            </p:cNvGrpSpPr>
            <p:nvPr/>
          </p:nvGrpSpPr>
          <p:grpSpPr>
            <a:xfrm>
              <a:off x="8360665" y="1892449"/>
              <a:ext cx="2178603" cy="1481468"/>
              <a:chOff x="1505119" y="2521718"/>
              <a:chExt cx="4390202" cy="2985372"/>
            </a:xfrm>
          </p:grpSpPr>
          <p:pic>
            <p:nvPicPr>
              <p:cNvPr id="178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34" t="53949" r="35183" b="21125"/>
              <a:stretch/>
            </p:blipFill>
            <p:spPr bwMode="auto">
              <a:xfrm>
                <a:off x="1505119" y="2521718"/>
                <a:ext cx="4390202" cy="2985372"/>
              </a:xfrm>
              <a:prstGeom prst="rect">
                <a:avLst/>
              </a:prstGeom>
              <a:noFill/>
              <a:ln w="19050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79" name="Group 178"/>
              <p:cNvGrpSpPr/>
              <p:nvPr/>
            </p:nvGrpSpPr>
            <p:grpSpPr>
              <a:xfrm>
                <a:off x="1671550" y="4817211"/>
                <a:ext cx="1453668" cy="606343"/>
                <a:chOff x="1825299" y="4509434"/>
                <a:chExt cx="1453668" cy="606343"/>
              </a:xfrm>
            </p:grpSpPr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1827723" y="5031014"/>
                  <a:ext cx="1444752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1825299" y="4932897"/>
                  <a:ext cx="0" cy="18288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3278967" y="4932897"/>
                  <a:ext cx="0" cy="18288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8" name="TextBox 187"/>
                <p:cNvSpPr txBox="1"/>
                <p:nvPr/>
              </p:nvSpPr>
              <p:spPr>
                <a:xfrm>
                  <a:off x="1926473" y="4509434"/>
                  <a:ext cx="1214882" cy="466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chemeClr val="bg1"/>
                      </a:solidFill>
                    </a:rPr>
                    <a:t>100 nm</a:t>
                  </a:r>
                  <a:endParaRPr lang="en-US" sz="1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80" name="TextBox 179"/>
              <p:cNvSpPr txBox="1"/>
              <p:nvPr/>
            </p:nvSpPr>
            <p:spPr>
              <a:xfrm>
                <a:off x="1505119" y="4281675"/>
                <a:ext cx="4390200" cy="46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Germanium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1505119" y="3579788"/>
                <a:ext cx="4390200" cy="46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GeO</a:t>
                </a:r>
                <a:r>
                  <a:rPr lang="en-US" sz="1400" b="1" baseline="-25000" dirty="0" smtClean="0">
                    <a:solidFill>
                      <a:schemeClr val="bg1"/>
                    </a:solidFill>
                  </a:rPr>
                  <a:t>2</a:t>
                </a:r>
                <a:endParaRPr lang="en-US" sz="1400" b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1505121" y="2551089"/>
                <a:ext cx="4390200" cy="46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Metal</a:t>
                </a:r>
                <a:endParaRPr lang="en-US" sz="1400" b="1" baseline="-25000" dirty="0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1505121" y="2983147"/>
                <a:ext cx="4390200" cy="46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Al</a:t>
                </a:r>
                <a:r>
                  <a:rPr lang="en-US" sz="1400" b="1" baseline="-25000" dirty="0" smtClean="0"/>
                  <a:t>2</a:t>
                </a:r>
                <a:r>
                  <a:rPr lang="en-US" sz="1400" b="1" dirty="0" smtClean="0"/>
                  <a:t>O</a:t>
                </a:r>
                <a:r>
                  <a:rPr lang="en-US" sz="1400" b="1" baseline="-25000" dirty="0" smtClean="0"/>
                  <a:t>3</a:t>
                </a:r>
                <a:endParaRPr lang="en-US" sz="1400" b="1" baseline="-25000" dirty="0"/>
              </a:p>
            </p:txBody>
          </p:sp>
          <p:cxnSp>
            <p:nvCxnSpPr>
              <p:cNvPr id="184" name="Straight Arrow Connector 183"/>
              <p:cNvCxnSpPr/>
              <p:nvPr/>
            </p:nvCxnSpPr>
            <p:spPr>
              <a:xfrm flipH="1">
                <a:off x="3390563" y="3427890"/>
                <a:ext cx="113288" cy="27604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6" name="Straight Connector 175"/>
            <p:cNvCxnSpPr/>
            <p:nvPr/>
          </p:nvCxnSpPr>
          <p:spPr>
            <a:xfrm flipV="1">
              <a:off x="6576008" y="1882320"/>
              <a:ext cx="1782275" cy="671402"/>
            </a:xfrm>
            <a:prstGeom prst="line">
              <a:avLst/>
            </a:prstGeom>
            <a:ln w="19050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6578389" y="2801035"/>
              <a:ext cx="1779896" cy="585338"/>
            </a:xfrm>
            <a:prstGeom prst="line">
              <a:avLst/>
            </a:prstGeom>
            <a:ln w="19050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565370" y="2788370"/>
            <a:ext cx="601622" cy="403464"/>
            <a:chOff x="4565370" y="2788370"/>
            <a:chExt cx="601622" cy="403464"/>
          </a:xfrm>
        </p:grpSpPr>
        <p:sp>
          <p:nvSpPr>
            <p:cNvPr id="192" name="Rectangle 191"/>
            <p:cNvSpPr/>
            <p:nvPr/>
          </p:nvSpPr>
          <p:spPr>
            <a:xfrm>
              <a:off x="4565370" y="2788370"/>
              <a:ext cx="601622" cy="178787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 w="12700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4824469" y="2914809"/>
              <a:ext cx="255671" cy="277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6600"/>
                  </a:solidFill>
                </a:rPr>
                <a:t>2</a:t>
              </a:r>
              <a:endParaRPr lang="en-US" sz="1400" b="1" dirty="0">
                <a:solidFill>
                  <a:srgbClr val="FF660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1" y="3704279"/>
            <a:ext cx="2968752" cy="2651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20" y="3704279"/>
            <a:ext cx="4102608" cy="26517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652" y="3673799"/>
            <a:ext cx="3340608" cy="2712720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1776284" y="6387717"/>
            <a:ext cx="76857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C. Leitz </a:t>
            </a:r>
            <a:r>
              <a:rPr lang="en-US" sz="900" i="1" dirty="0" smtClean="0"/>
              <a:t>et al</a:t>
            </a:r>
            <a:r>
              <a:rPr lang="en-US" sz="900" dirty="0" smtClean="0"/>
              <a:t>., “</a:t>
            </a:r>
            <a:r>
              <a:rPr lang="en-US" sz="900" dirty="0"/>
              <a:t>Germanium CCDs for large-format SWIR and X-ray </a:t>
            </a:r>
            <a:r>
              <a:rPr lang="en-US" sz="900" dirty="0" smtClean="0"/>
              <a:t>imaging,”</a:t>
            </a:r>
            <a:r>
              <a:rPr lang="en-US" sz="900" b="1" dirty="0" smtClean="0"/>
              <a:t> </a:t>
            </a:r>
            <a:r>
              <a:rPr lang="en-US" sz="900" i="1" dirty="0" smtClean="0"/>
              <a:t>Journal of Instrumentation</a:t>
            </a:r>
            <a:r>
              <a:rPr lang="en-US" sz="900" dirty="0" smtClean="0"/>
              <a:t> </a:t>
            </a:r>
            <a:r>
              <a:rPr lang="en-US" sz="900" b="1" dirty="0" smtClean="0"/>
              <a:t>12</a:t>
            </a:r>
            <a:r>
              <a:rPr lang="en-US" sz="900" dirty="0" smtClean="0"/>
              <a:t> (2017).</a:t>
            </a:r>
          </a:p>
        </p:txBody>
      </p:sp>
    </p:spTree>
    <p:extLst>
      <p:ext uri="{BB962C8B-B14F-4D97-AF65-F5344CB8AC3E}">
        <p14:creationId xmlns:p14="http://schemas.microsoft.com/office/powerpoint/2010/main" val="12868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Dark Current in a Germanium CCD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2968" y="4714076"/>
            <a:ext cx="5251517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lnSpc>
                <a:spcPts val="24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/>
              <a:t>Many key variables that govern device performance are nearly </a:t>
            </a:r>
            <a:r>
              <a:rPr lang="en-US" sz="1600" b="1" dirty="0"/>
              <a:t>equivalent to </a:t>
            </a:r>
            <a:r>
              <a:rPr lang="en-US" sz="1600" b="1" dirty="0" smtClean="0"/>
              <a:t>silicon</a:t>
            </a:r>
            <a:endParaRPr lang="en-US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2269830" y="5624945"/>
            <a:ext cx="7278030" cy="592231"/>
          </a:xfrm>
          <a:prstGeom prst="rect">
            <a:avLst/>
          </a:prstGeom>
          <a:solidFill>
            <a:srgbClr val="EB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Conservative dark current target of &lt; 10 </a:t>
            </a:r>
            <a:r>
              <a:rPr lang="en-US" b="1" dirty="0" err="1" smtClean="0">
                <a:solidFill>
                  <a:schemeClr val="tx1"/>
                </a:solidFill>
              </a:rPr>
              <a:t>pA</a:t>
            </a:r>
            <a:r>
              <a:rPr lang="en-US" b="1" dirty="0" smtClean="0">
                <a:solidFill>
                  <a:schemeClr val="tx1"/>
                </a:solidFill>
              </a:rPr>
              <a:t>/cm</a:t>
            </a:r>
            <a:r>
              <a:rPr lang="en-US" b="1" baseline="30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 at 150K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(40 e-/pixel/s for an 8-µm pixel)</a:t>
            </a:r>
          </a:p>
        </p:txBody>
      </p:sp>
      <p:sp>
        <p:nvSpPr>
          <p:cNvPr id="7" name="Content Placeholder 16"/>
          <p:cNvSpPr txBox="1">
            <a:spLocks/>
          </p:cNvSpPr>
          <p:nvPr/>
        </p:nvSpPr>
        <p:spPr>
          <a:xfrm>
            <a:off x="1" y="1111001"/>
            <a:ext cx="12188824" cy="3264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algn="ctr" fontAlgn="auto">
              <a:lnSpc>
                <a:spcPts val="2000"/>
              </a:lnSpc>
              <a:spcBef>
                <a:spcPts val="300"/>
              </a:spcBef>
              <a:buClrTx/>
              <a:buSzTx/>
              <a:tabLst/>
              <a:defRPr kumimoji="0" sz="2000" b="1" i="1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Used measurements on building blocks to estimate dark current noise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1155" y="4714077"/>
            <a:ext cx="4922684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lnSpc>
                <a:spcPts val="24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/>
              <a:t>Ge CCDs require cooling to achieve low dark current because of high intrinsic carrier conc.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04" y="1437420"/>
            <a:ext cx="5252314" cy="33503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70736" y="2164702"/>
            <a:ext cx="1326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Germanium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119190" y="2272424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accent6"/>
                </a:solidFill>
              </a:rPr>
              <a:t>InGaAs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25819" y="2892643"/>
            <a:ext cx="857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4"/>
                </a:solidFill>
              </a:rPr>
              <a:t>Silicon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4" y="1489642"/>
            <a:ext cx="5427878" cy="33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First-Generation Germanium Imagers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43402" y="1046942"/>
            <a:ext cx="2421919" cy="369332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sz="1800" dirty="0" smtClean="0"/>
              <a:t>Reticle Layout</a:t>
            </a:r>
            <a:endParaRPr lang="en-U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t="537" r="418" b="573"/>
          <a:stretch/>
        </p:blipFill>
        <p:spPr bwMode="auto">
          <a:xfrm>
            <a:off x="773511" y="1516864"/>
            <a:ext cx="4785214" cy="47548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20546" y="3800556"/>
            <a:ext cx="1636244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/>
              <a:t>1k </a:t>
            </a:r>
            <a:r>
              <a:rPr lang="en-US" sz="1400" b="1" dirty="0" smtClean="0"/>
              <a:t>× </a:t>
            </a:r>
            <a:r>
              <a:rPr lang="en-US" sz="1400" b="1" dirty="0"/>
              <a:t>2k ×</a:t>
            </a:r>
            <a:r>
              <a:rPr lang="en-US" sz="1400" b="1" dirty="0" smtClean="0"/>
              <a:t> </a:t>
            </a:r>
            <a:r>
              <a:rPr lang="en-US" sz="1400" b="1" dirty="0"/>
              <a:t>8.1 µm frame transfer CCD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16761" y="3864868"/>
            <a:ext cx="1578821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 smtClean="0"/>
              <a:t>128 </a:t>
            </a:r>
            <a:r>
              <a:rPr lang="en-US" sz="1400" b="1" dirty="0"/>
              <a:t>×</a:t>
            </a:r>
            <a:r>
              <a:rPr lang="en-US" sz="1400" b="1" dirty="0" smtClean="0"/>
              <a:t> 128 </a:t>
            </a:r>
            <a:r>
              <a:rPr lang="en-US" sz="1400" b="1" dirty="0"/>
              <a:t>x </a:t>
            </a:r>
            <a:r>
              <a:rPr lang="en-US" sz="1400" b="1" dirty="0" smtClean="0"/>
              <a:t>8 </a:t>
            </a:r>
            <a:r>
              <a:rPr lang="en-US" sz="1400" b="1" dirty="0"/>
              <a:t>µm </a:t>
            </a:r>
            <a:r>
              <a:rPr lang="en-US" sz="1400" b="1" dirty="0" smtClean="0"/>
              <a:t>OTCCD</a:t>
            </a:r>
            <a:endParaRPr lang="en-US" sz="14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63163" y="4388088"/>
            <a:ext cx="184567" cy="22775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02148" y="4954122"/>
            <a:ext cx="1821760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 smtClean="0"/>
              <a:t>32 × 32 </a:t>
            </a:r>
            <a:r>
              <a:rPr lang="en-US" sz="1400" b="1" dirty="0"/>
              <a:t>×</a:t>
            </a:r>
            <a:r>
              <a:rPr lang="en-US" sz="1400" b="1" dirty="0" smtClean="0"/>
              <a:t> </a:t>
            </a:r>
            <a:r>
              <a:rPr lang="en-US" sz="1400" b="1" dirty="0"/>
              <a:t>8.1 µm </a:t>
            </a:r>
            <a:r>
              <a:rPr lang="en-US" sz="1400" b="1" dirty="0" smtClean="0"/>
              <a:t>full-frame CCD</a:t>
            </a:r>
            <a:endParaRPr lang="en-US" sz="1400" b="1" dirty="0"/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 flipV="1">
            <a:off x="2223908" y="5064183"/>
            <a:ext cx="423822" cy="1515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709288" y="1723084"/>
            <a:ext cx="1458760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 smtClean="0"/>
              <a:t>Shift registers</a:t>
            </a:r>
            <a:endParaRPr lang="en-US" sz="1400" b="1" dirty="0"/>
          </a:p>
        </p:txBody>
      </p:sp>
      <p:pic>
        <p:nvPicPr>
          <p:cNvPr id="44" name="Picture 2" descr="V:\Group87\Rabe\Ge_metal\Ge_Metal_test_4_W1_M1-010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8" r="11843"/>
          <a:stretch/>
        </p:blipFill>
        <p:spPr bwMode="auto">
          <a:xfrm>
            <a:off x="6212555" y="9414285"/>
            <a:ext cx="8598416" cy="45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63"/>
          <p:cNvSpPr/>
          <p:nvPr/>
        </p:nvSpPr>
        <p:spPr>
          <a:xfrm>
            <a:off x="1943402" y="5601978"/>
            <a:ext cx="1458760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 smtClean="0"/>
              <a:t>Shift registers</a:t>
            </a:r>
            <a:endParaRPr lang="en-US" sz="1400" b="1" dirty="0"/>
          </a:p>
        </p:txBody>
      </p:sp>
      <p:sp>
        <p:nvSpPr>
          <p:cNvPr id="109" name="Rectangle 108"/>
          <p:cNvSpPr>
            <a:spLocks/>
          </p:cNvSpPr>
          <p:nvPr/>
        </p:nvSpPr>
        <p:spPr>
          <a:xfrm>
            <a:off x="6720052" y="3998446"/>
            <a:ext cx="228600" cy="228600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889829" y="3958857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3"/>
                </a:solidFill>
              </a:rPr>
              <a:t>Single pixel</a:t>
            </a:r>
            <a:endParaRPr lang="en-US" sz="1400" b="1" dirty="0">
              <a:solidFill>
                <a:schemeClr val="accent3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481753" y="1037418"/>
            <a:ext cx="7030010" cy="4873108"/>
            <a:chOff x="3481753" y="1037418"/>
            <a:chExt cx="7030010" cy="4873108"/>
          </a:xfrm>
        </p:grpSpPr>
        <p:sp>
          <p:nvSpPr>
            <p:cNvPr id="75" name="Rectangle 74"/>
            <p:cNvSpPr>
              <a:spLocks noChangeAspect="1"/>
            </p:cNvSpPr>
            <p:nvPr/>
          </p:nvSpPr>
          <p:spPr>
            <a:xfrm>
              <a:off x="3481753" y="5836460"/>
              <a:ext cx="91623" cy="7406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5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7"/>
            <a:stretch/>
          </p:blipFill>
          <p:spPr>
            <a:xfrm>
              <a:off x="6759138" y="1516862"/>
              <a:ext cx="3752625" cy="2410073"/>
            </a:xfrm>
            <a:prstGeom prst="rect">
              <a:avLst/>
            </a:prstGeom>
            <a:ln w="19050">
              <a:solidFill>
                <a:srgbClr val="FF6600"/>
              </a:solidFill>
            </a:ln>
            <a:effectLst/>
          </p:spPr>
        </p:pic>
        <p:sp>
          <p:nvSpPr>
            <p:cNvPr id="45" name="TextBox 44"/>
            <p:cNvSpPr txBox="1"/>
            <p:nvPr/>
          </p:nvSpPr>
          <p:spPr>
            <a:xfrm>
              <a:off x="7679410" y="1037418"/>
              <a:ext cx="2239505" cy="369332"/>
            </a:xfrm>
            <a:prstGeom prst="rect">
              <a:avLst/>
            </a:prstGeom>
            <a:solidFill>
              <a:schemeClr val="accent5">
                <a:lumMod val="50000"/>
                <a:alpha val="80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chemeClr val="bg1"/>
                  </a:solidFill>
                </a:defRPr>
              </a:lvl1pPr>
            </a:lstStyle>
            <a:p>
              <a:r>
                <a:rPr lang="en-US" sz="1800" dirty="0" smtClean="0"/>
                <a:t>Metal Gate Detail</a:t>
              </a:r>
              <a:endParaRPr lang="en-US" sz="1800" dirty="0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3575757" y="1509719"/>
              <a:ext cx="3167943" cy="4321980"/>
            </a:xfrm>
            <a:prstGeom prst="line">
              <a:avLst/>
            </a:prstGeom>
            <a:ln w="190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3573376" y="3926937"/>
              <a:ext cx="3185762" cy="1983589"/>
            </a:xfrm>
            <a:prstGeom prst="line">
              <a:avLst/>
            </a:prstGeom>
            <a:ln w="190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7434197" y="2436756"/>
            <a:ext cx="3077566" cy="3770147"/>
            <a:chOff x="7434197" y="2436756"/>
            <a:chExt cx="3077566" cy="377014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5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" t="1859" r="16667"/>
            <a:stretch/>
          </p:blipFill>
          <p:spPr>
            <a:xfrm>
              <a:off x="7434197" y="4069313"/>
              <a:ext cx="3077566" cy="2137590"/>
            </a:xfrm>
            <a:prstGeom prst="rect">
              <a:avLst/>
            </a:prstGeom>
            <a:ln w="19050">
              <a:solidFill>
                <a:srgbClr val="FF6600"/>
              </a:solidFill>
            </a:ln>
            <a:effectLst/>
          </p:spPr>
        </p:pic>
        <p:sp>
          <p:nvSpPr>
            <p:cNvPr id="38" name="Rectangle 37"/>
            <p:cNvSpPr/>
            <p:nvPr/>
          </p:nvSpPr>
          <p:spPr>
            <a:xfrm>
              <a:off x="8635451" y="2436756"/>
              <a:ext cx="316232" cy="210821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V="1">
              <a:off x="7434197" y="2647577"/>
              <a:ext cx="1201253" cy="1409036"/>
            </a:xfrm>
            <a:prstGeom prst="line">
              <a:avLst/>
            </a:prstGeom>
            <a:ln w="190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8951683" y="2647577"/>
              <a:ext cx="1560080" cy="1409036"/>
            </a:xfrm>
            <a:prstGeom prst="line">
              <a:avLst/>
            </a:prstGeom>
            <a:ln w="190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6273235" y="1046942"/>
            <a:ext cx="4724432" cy="5195366"/>
            <a:chOff x="6273235" y="1046942"/>
            <a:chExt cx="4724432" cy="5195366"/>
          </a:xfrm>
        </p:grpSpPr>
        <p:sp>
          <p:nvSpPr>
            <p:cNvPr id="95" name="TextBox 94"/>
            <p:cNvSpPr txBox="1"/>
            <p:nvPr/>
          </p:nvSpPr>
          <p:spPr>
            <a:xfrm>
              <a:off x="7145888" y="1046942"/>
              <a:ext cx="3234141" cy="369332"/>
            </a:xfrm>
            <a:prstGeom prst="rect">
              <a:avLst/>
            </a:prstGeom>
            <a:solidFill>
              <a:schemeClr val="accent5">
                <a:lumMod val="50000"/>
                <a:alpha val="80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chemeClr val="bg1"/>
                  </a:solidFill>
                </a:defRPr>
              </a:lvl1pPr>
            </a:lstStyle>
            <a:p>
              <a:r>
                <a:rPr lang="en-US" sz="1800" dirty="0" smtClean="0"/>
                <a:t>Processed 200-mm Wafer</a:t>
              </a:r>
              <a:endParaRPr lang="en-US" sz="18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5" t="5480" r="8872" b="8949"/>
            <a:stretch/>
          </p:blipFill>
          <p:spPr>
            <a:xfrm>
              <a:off x="6273235" y="1487428"/>
              <a:ext cx="4724432" cy="475488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39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Germanium CCD Fabrication Challenges</a:t>
            </a:r>
            <a:endParaRPr lang="en-US" sz="2400" dirty="0"/>
          </a:p>
        </p:txBody>
      </p:sp>
      <p:sp>
        <p:nvSpPr>
          <p:cNvPr id="62" name="TextBox 61"/>
          <p:cNvSpPr txBox="1"/>
          <p:nvPr/>
        </p:nvSpPr>
        <p:spPr>
          <a:xfrm>
            <a:off x="2226087" y="1187875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u="sng" dirty="0" smtClean="0"/>
              <a:t>Silicon CCD</a:t>
            </a:r>
            <a:endParaRPr lang="en-US" sz="2000" b="1" i="1" u="sng" dirty="0"/>
          </a:p>
        </p:txBody>
      </p:sp>
      <p:sp>
        <p:nvSpPr>
          <p:cNvPr id="63" name="TextBox 62"/>
          <p:cNvSpPr txBox="1"/>
          <p:nvPr/>
        </p:nvSpPr>
        <p:spPr>
          <a:xfrm>
            <a:off x="7414554" y="1187875"/>
            <a:ext cx="2236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u="sng" dirty="0" smtClean="0"/>
              <a:t>Germanium CCD</a:t>
            </a:r>
            <a:endParaRPr lang="en-US" sz="2000" b="1" i="1" u="sng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354589" y="1700262"/>
            <a:ext cx="3806358" cy="1667675"/>
            <a:chOff x="1380841" y="2267410"/>
            <a:chExt cx="2638996" cy="1541225"/>
          </a:xfrm>
        </p:grpSpPr>
        <p:grpSp>
          <p:nvGrpSpPr>
            <p:cNvPr id="7" name="Group 6"/>
            <p:cNvGrpSpPr/>
            <p:nvPr/>
          </p:nvGrpSpPr>
          <p:grpSpPr>
            <a:xfrm>
              <a:off x="1380841" y="2534211"/>
              <a:ext cx="2638996" cy="1274424"/>
              <a:chOff x="1380841" y="2534211"/>
              <a:chExt cx="2638996" cy="127442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427779" y="2901852"/>
                <a:ext cx="2592058" cy="906783"/>
                <a:chOff x="1427779" y="2901852"/>
                <a:chExt cx="2592058" cy="906783"/>
              </a:xfrm>
            </p:grpSpPr>
            <p:sp>
              <p:nvSpPr>
                <p:cNvPr id="19" name="Rectangle 18"/>
                <p:cNvSpPr/>
                <p:nvPr/>
              </p:nvSpPr>
              <p:spPr bwMode="auto">
                <a:xfrm>
                  <a:off x="1449235" y="2944195"/>
                  <a:ext cx="2468880" cy="337125"/>
                </a:xfrm>
                <a:prstGeom prst="rect">
                  <a:avLst/>
                </a:prstGeom>
                <a:solidFill>
                  <a:srgbClr val="B2B2B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 bwMode="auto">
                <a:xfrm>
                  <a:off x="1449235" y="3281245"/>
                  <a:ext cx="2468880" cy="527390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 bwMode="auto">
                <a:xfrm>
                  <a:off x="1524969" y="3145831"/>
                  <a:ext cx="365760" cy="62974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 bwMode="auto">
                <a:xfrm>
                  <a:off x="2964704" y="3145831"/>
                  <a:ext cx="365760" cy="62974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>
                  <a:off x="1853170" y="3021163"/>
                  <a:ext cx="531002" cy="187642"/>
                  <a:chOff x="3261424" y="3642718"/>
                  <a:chExt cx="531002" cy="187642"/>
                </a:xfrm>
              </p:grpSpPr>
              <p:sp>
                <p:nvSpPr>
                  <p:cNvPr id="39" name="Rectangle 38"/>
                  <p:cNvSpPr/>
                  <p:nvPr/>
                </p:nvSpPr>
                <p:spPr bwMode="auto">
                  <a:xfrm>
                    <a:off x="3261424" y="3643313"/>
                    <a:ext cx="182880" cy="62974"/>
                  </a:xfrm>
                  <a:prstGeom prst="rect">
                    <a:avLst/>
                  </a:prstGeom>
                  <a:solidFill>
                    <a:srgbClr val="D2DCF2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" name="Rectangle 39"/>
                  <p:cNvSpPr/>
                  <p:nvPr/>
                </p:nvSpPr>
                <p:spPr bwMode="auto">
                  <a:xfrm>
                    <a:off x="3380946" y="3767386"/>
                    <a:ext cx="411480" cy="62974"/>
                  </a:xfrm>
                  <a:prstGeom prst="rect">
                    <a:avLst/>
                  </a:prstGeom>
                  <a:solidFill>
                    <a:srgbClr val="D2DCF2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Rectangle 40"/>
                  <p:cNvSpPr/>
                  <p:nvPr/>
                </p:nvSpPr>
                <p:spPr bwMode="auto">
                  <a:xfrm>
                    <a:off x="3380054" y="3642718"/>
                    <a:ext cx="64008" cy="182880"/>
                  </a:xfrm>
                  <a:prstGeom prst="rect">
                    <a:avLst/>
                  </a:prstGeom>
                  <a:solidFill>
                    <a:srgbClr val="D2DCF2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3295016" y="3023360"/>
                  <a:ext cx="533383" cy="187047"/>
                  <a:chOff x="3261424" y="3643313"/>
                  <a:chExt cx="533383" cy="187047"/>
                </a:xfrm>
              </p:grpSpPr>
              <p:sp>
                <p:nvSpPr>
                  <p:cNvPr id="36" name="Rectangle 35"/>
                  <p:cNvSpPr/>
                  <p:nvPr/>
                </p:nvSpPr>
                <p:spPr bwMode="auto">
                  <a:xfrm>
                    <a:off x="3261424" y="3643313"/>
                    <a:ext cx="182880" cy="62974"/>
                  </a:xfrm>
                  <a:prstGeom prst="rect">
                    <a:avLst/>
                  </a:prstGeom>
                  <a:solidFill>
                    <a:srgbClr val="D2DCF2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 bwMode="auto">
                  <a:xfrm>
                    <a:off x="3383327" y="3767386"/>
                    <a:ext cx="411480" cy="62974"/>
                  </a:xfrm>
                  <a:prstGeom prst="rect">
                    <a:avLst/>
                  </a:prstGeom>
                  <a:solidFill>
                    <a:srgbClr val="D2DCF2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 bwMode="auto">
                  <a:xfrm>
                    <a:off x="3382435" y="3647480"/>
                    <a:ext cx="64008" cy="182880"/>
                  </a:xfrm>
                  <a:prstGeom prst="rect">
                    <a:avLst/>
                  </a:prstGeom>
                  <a:solidFill>
                    <a:srgbClr val="D2DCF2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5" name="Rectangle 24"/>
                <p:cNvSpPr/>
                <p:nvPr/>
              </p:nvSpPr>
              <p:spPr bwMode="auto">
                <a:xfrm>
                  <a:off x="2473189" y="3145831"/>
                  <a:ext cx="411480" cy="62974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 flipH="1">
                  <a:off x="2822561" y="3025924"/>
                  <a:ext cx="64008" cy="182880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 bwMode="auto">
                <a:xfrm flipH="1">
                  <a:off x="2468404" y="3025924"/>
                  <a:ext cx="64008" cy="182880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 bwMode="auto">
                <a:xfrm>
                  <a:off x="2349532" y="3021758"/>
                  <a:ext cx="182880" cy="62974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 bwMode="auto">
                <a:xfrm>
                  <a:off x="2823673" y="3023296"/>
                  <a:ext cx="182880" cy="62974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 bwMode="auto">
                <a:xfrm>
                  <a:off x="1449235" y="3211077"/>
                  <a:ext cx="2468880" cy="36576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427779" y="2904244"/>
                  <a:ext cx="357212" cy="1804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2110038" y="2905846"/>
                  <a:ext cx="164592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3562637" y="2901852"/>
                  <a:ext cx="457200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3078494" y="2903454"/>
                  <a:ext cx="146304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2610791" y="2903454"/>
                  <a:ext cx="137160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1380841" y="2534211"/>
                <a:ext cx="547023" cy="312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Poly 1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74661" y="2565227"/>
                <a:ext cx="547023" cy="312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Poly 2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164757" y="2642716"/>
                <a:ext cx="547023" cy="312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Poly 3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1638754" y="2839648"/>
                <a:ext cx="0" cy="3029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2113684" y="2839648"/>
                <a:ext cx="270488" cy="28209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2890457" y="2839648"/>
                <a:ext cx="334341" cy="1836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2422007" y="3200399"/>
                <a:ext cx="43405" cy="36576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2869692" y="3200400"/>
                <a:ext cx="45720" cy="36576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1674538" y="3487753"/>
                <a:ext cx="1566160" cy="312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Gap Between Phases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flipH="1">
              <a:off x="2682798" y="2565227"/>
              <a:ext cx="395696" cy="55374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524729" y="2267410"/>
              <a:ext cx="1148280" cy="312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Silicon Dioxide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6775669" y="2026838"/>
            <a:ext cx="3560991" cy="1308372"/>
            <a:chOff x="4482399" y="2608433"/>
            <a:chExt cx="2468880" cy="1209166"/>
          </a:xfrm>
        </p:grpSpPr>
        <p:grpSp>
          <p:nvGrpSpPr>
            <p:cNvPr id="47" name="Group 46"/>
            <p:cNvGrpSpPr/>
            <p:nvPr/>
          </p:nvGrpSpPr>
          <p:grpSpPr>
            <a:xfrm>
              <a:off x="4482399" y="3145008"/>
              <a:ext cx="2468880" cy="672591"/>
              <a:chOff x="4482399" y="3145008"/>
              <a:chExt cx="2468880" cy="672591"/>
            </a:xfrm>
          </p:grpSpPr>
          <p:sp>
            <p:nvSpPr>
              <p:cNvPr id="49" name="Rectangle 48"/>
              <p:cNvSpPr/>
              <p:nvPr/>
            </p:nvSpPr>
            <p:spPr bwMode="auto">
              <a:xfrm>
                <a:off x="4482399" y="3226161"/>
                <a:ext cx="2468880" cy="51955"/>
              </a:xfrm>
              <a:prstGeom prst="rect">
                <a:avLst/>
              </a:prstGeom>
              <a:solidFill>
                <a:srgbClr val="B2B2B2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4482399" y="3278041"/>
                <a:ext cx="2468880" cy="52739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4658135" y="3145008"/>
                <a:ext cx="365760" cy="62974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5088220" y="3145008"/>
                <a:ext cx="365760" cy="62974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4482399" y="3207873"/>
                <a:ext cx="2468880" cy="3657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5517766" y="3145008"/>
                <a:ext cx="365760" cy="62974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5947851" y="3145008"/>
                <a:ext cx="365760" cy="62974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6382159" y="3145008"/>
                <a:ext cx="365760" cy="62974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 flipH="1" flipV="1">
                <a:off x="5471044" y="3200400"/>
                <a:ext cx="43405" cy="36576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V="1">
                <a:off x="5874439" y="3202043"/>
                <a:ext cx="45720" cy="36576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4765407" y="3504716"/>
                <a:ext cx="1566160" cy="312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Gap Between Phases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4920471" y="2608433"/>
              <a:ext cx="1537264" cy="312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Metal Gate Electrode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>
              <a:off x="5266244" y="2902951"/>
              <a:ext cx="146569" cy="2411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5980047" y="2907195"/>
              <a:ext cx="146304" cy="23774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5142713" y="2403452"/>
            <a:ext cx="1584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Gate Dielectric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6361202" y="2701322"/>
            <a:ext cx="36566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5027368" y="2724758"/>
            <a:ext cx="36566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4941905"/>
              </p:ext>
            </p:extLst>
          </p:nvPr>
        </p:nvGraphicFramePr>
        <p:xfrm>
          <a:off x="742093" y="3570798"/>
          <a:ext cx="10771063" cy="2560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4831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8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1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67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Fabrication Challenge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1888" marR="1218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6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Mitigation Plan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62728" marR="162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6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Other Alternatives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62728" marR="162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6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MS Gothic"/>
                          <a:cs typeface="Times New Roman"/>
                        </a:rPr>
                        <a:t>Cannot use overlapping poly-silicon process to define phases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MS Gothic"/>
                          <a:cs typeface="Times New Roman"/>
                        </a:rPr>
                        <a:t>Single-level</a:t>
                      </a:r>
                      <a:r>
                        <a:rPr lang="en-US" sz="1600" b="1" baseline="0" dirty="0" smtClean="0">
                          <a:effectLst/>
                          <a:latin typeface="Arial"/>
                          <a:ea typeface="MS Gothic"/>
                          <a:cs typeface="Times New Roman"/>
                        </a:rPr>
                        <a:t> CCD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MS Gothic"/>
                          <a:cs typeface="Times New Roman"/>
                        </a:rPr>
                        <a:t>Low-temperature</a:t>
                      </a:r>
                      <a:r>
                        <a:rPr lang="en-US" sz="1600" b="1" baseline="0" dirty="0" smtClean="0">
                          <a:effectLst/>
                          <a:latin typeface="Arial"/>
                          <a:ea typeface="MS Gothic"/>
                          <a:cs typeface="Times New Roman"/>
                        </a:rPr>
                        <a:t> fabrication processes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MS Gothic"/>
                          <a:cs typeface="Times New Roman"/>
                        </a:rPr>
                        <a:t>Charge transfer</a:t>
                      </a:r>
                      <a:r>
                        <a:rPr lang="en-US" sz="1600" b="1" baseline="0" dirty="0" smtClean="0">
                          <a:effectLst/>
                          <a:latin typeface="+mn-lt"/>
                          <a:ea typeface="MS Gothic"/>
                          <a:cs typeface="Times New Roman"/>
                        </a:rPr>
                        <a:t> inefficiency due to large gap between phases</a:t>
                      </a:r>
                      <a:endParaRPr lang="en-US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248-nm lithography to define</a:t>
                      </a:r>
                      <a:r>
                        <a:rPr lang="en-US" sz="1600" b="1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sub-300 nm gap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193-nm or e-beam lithography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Low sensitivity in</a:t>
                      </a:r>
                      <a:r>
                        <a:rPr lang="en-US" sz="1600" b="1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front illumination due to metal shading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Back illumination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Engineered substrate for rapid prototyping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Column isolation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Dopant-based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i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solation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Develop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LOCOS process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52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7" y="2283966"/>
            <a:ext cx="10897014" cy="25603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First Ge CCDs</a:t>
            </a:r>
          </a:p>
        </p:txBody>
      </p:sp>
      <p:sp>
        <p:nvSpPr>
          <p:cNvPr id="4" name="Content Placeholder 16"/>
          <p:cNvSpPr txBox="1">
            <a:spLocks/>
          </p:cNvSpPr>
          <p:nvPr/>
        </p:nvSpPr>
        <p:spPr>
          <a:xfrm>
            <a:off x="575947" y="1197583"/>
            <a:ext cx="11036934" cy="326419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09588" indent="-22542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 algn="l" eaLnBrk="1" hangingPunct="1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kern="0" dirty="0" smtClean="0">
                <a:solidFill>
                  <a:srgbClr val="0070C0"/>
                </a:solidFill>
              </a:rPr>
              <a:t>Unable to demonstrate charge transfer on devices from first wafer</a:t>
            </a:r>
            <a:endParaRPr lang="en-US" i="1" kern="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0468" y="2467503"/>
            <a:ext cx="1505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Channel Stop</a:t>
            </a:r>
            <a:endParaRPr lang="en-US" sz="16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893529" y="2678272"/>
            <a:ext cx="268396" cy="3314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61866" y="1752352"/>
            <a:ext cx="3035456" cy="369332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sz="1800" dirty="0" smtClean="0"/>
              <a:t>32-stage shift register</a:t>
            </a:r>
            <a:endParaRPr lang="en-US" sz="1800" dirty="0"/>
          </a:p>
        </p:txBody>
      </p:sp>
      <p:sp>
        <p:nvSpPr>
          <p:cNvPr id="34" name="TextBox 33"/>
          <p:cNvSpPr txBox="1"/>
          <p:nvPr/>
        </p:nvSpPr>
        <p:spPr>
          <a:xfrm>
            <a:off x="539184" y="4955020"/>
            <a:ext cx="10934596" cy="105413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lnSpc>
                <a:spcPts val="24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/>
              <a:t>First CCDs saturated for all test conditions despite positive results from parametric tests (low diode leakage, no gate shorts)</a:t>
            </a:r>
          </a:p>
          <a:p>
            <a:pPr marL="230188" indent="-230188">
              <a:lnSpc>
                <a:spcPts val="24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/>
              <a:t>Diagnosed problem as insufficient isolation from device periphery due to poorly functioning channel stop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609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705" y="3531870"/>
            <a:ext cx="3060785" cy="2171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48" y="3531870"/>
            <a:ext cx="3048171" cy="2171700"/>
          </a:xfrm>
          <a:prstGeom prst="rect">
            <a:avLst/>
          </a:prstGeom>
        </p:spPr>
      </p:pic>
      <p:sp>
        <p:nvSpPr>
          <p:cNvPr id="59" name="Title 5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of First Ge CCDs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1139253" y="5936119"/>
            <a:ext cx="9944758" cy="334941"/>
          </a:xfrm>
          <a:prstGeom prst="rect">
            <a:avLst/>
          </a:prstGeom>
          <a:solidFill>
            <a:srgbClr val="EB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Results indicate poor isolation from periphery, indicating channel stop barrier height insufficient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251403" y="1044703"/>
            <a:ext cx="5646420" cy="2237809"/>
            <a:chOff x="6251403" y="1044703"/>
            <a:chExt cx="5646420" cy="2237809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1403" y="1343262"/>
              <a:ext cx="5646420" cy="1939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0519668" y="1713788"/>
              <a:ext cx="845666" cy="22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Input Diode</a:t>
              </a:r>
              <a:endParaRPr lang="en-US" sz="1200" b="1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10235016" y="1856214"/>
              <a:ext cx="284945" cy="1869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7055198" y="2711594"/>
              <a:ext cx="0" cy="34444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560334" y="3009689"/>
              <a:ext cx="848289" cy="22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Reset Drain</a:t>
              </a:r>
              <a:endParaRPr lang="en-US" sz="12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119937" y="1213980"/>
              <a:ext cx="354153" cy="22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IG1</a:t>
              </a:r>
              <a:endParaRPr lang="en-US" sz="1200" b="1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10123214" y="1408199"/>
              <a:ext cx="91034" cy="1985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702988" y="1044703"/>
              <a:ext cx="2004284" cy="321624"/>
            </a:xfrm>
            <a:prstGeom prst="rect">
              <a:avLst/>
            </a:prstGeom>
            <a:solidFill>
              <a:schemeClr val="accent5">
                <a:lumMod val="50000"/>
                <a:alpha val="80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chemeClr val="bg1"/>
                  </a:solidFill>
                </a:defRPr>
              </a:lvl1pPr>
            </a:lstStyle>
            <a:p>
              <a:r>
                <a:rPr lang="en-US" dirty="0" smtClean="0"/>
                <a:t>Only IG1 Biased</a:t>
              </a:r>
              <a:endParaRPr lang="en-US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0312400" y="1517650"/>
              <a:ext cx="50800" cy="8890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769100" y="1524000"/>
              <a:ext cx="50800" cy="8890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769100" y="2870200"/>
              <a:ext cx="50800" cy="8890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4758" y="1044703"/>
            <a:ext cx="5646420" cy="2342853"/>
            <a:chOff x="274758" y="1044703"/>
            <a:chExt cx="5646420" cy="2342853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58" y="1354843"/>
              <a:ext cx="5646420" cy="2032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Isosceles Triangle 3"/>
            <p:cNvSpPr/>
            <p:nvPr/>
          </p:nvSpPr>
          <p:spPr>
            <a:xfrm rot="5400000">
              <a:off x="5385736" y="2595991"/>
              <a:ext cx="156606" cy="151553"/>
            </a:xfrm>
            <a:prstGeom prst="triangle">
              <a:avLst/>
            </a:prstGeom>
            <a:solidFill>
              <a:srgbClr val="1F497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 rot="5400000">
              <a:off x="5385736" y="2877214"/>
              <a:ext cx="156606" cy="151553"/>
            </a:xfrm>
            <a:prstGeom prst="triangle">
              <a:avLst/>
            </a:prstGeom>
            <a:solidFill>
              <a:srgbClr val="1F497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 rot="5400000">
              <a:off x="5385735" y="3160120"/>
              <a:ext cx="156606" cy="151553"/>
            </a:xfrm>
            <a:prstGeom prst="triangle">
              <a:avLst/>
            </a:prstGeom>
            <a:solidFill>
              <a:srgbClr val="1F497D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79824" y="2552199"/>
              <a:ext cx="304346" cy="22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S1</a:t>
              </a:r>
              <a:endParaRPr lang="en-US" sz="1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79824" y="2838474"/>
              <a:ext cx="304346" cy="22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S2</a:t>
              </a:r>
              <a:endParaRPr lang="en-US" sz="1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85494" y="3122651"/>
              <a:ext cx="304346" cy="22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S3</a:t>
              </a:r>
              <a:endParaRPr lang="en-US" sz="1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52947" y="1716040"/>
              <a:ext cx="845666" cy="22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Input Diode</a:t>
              </a:r>
              <a:endParaRPr lang="en-US" sz="1200" b="1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4261309" y="1865134"/>
              <a:ext cx="284945" cy="1869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1081492" y="2720516"/>
              <a:ext cx="0" cy="34444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26303" y="3018612"/>
              <a:ext cx="848289" cy="22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Reset Drain</a:t>
              </a:r>
              <a:endParaRPr lang="en-US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39253" y="1217900"/>
              <a:ext cx="347598" cy="22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OG</a:t>
              </a:r>
              <a:endParaRPr lang="en-US" sz="1200" b="1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1314132" y="1417118"/>
              <a:ext cx="1" cy="1869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866719" y="1222899"/>
              <a:ext cx="354153" cy="22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IG2</a:t>
              </a:r>
              <a:endParaRPr lang="en-US" sz="1200" b="1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4044873" y="1422116"/>
              <a:ext cx="1" cy="1869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146231" y="1222898"/>
              <a:ext cx="354153" cy="22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IG1</a:t>
              </a:r>
              <a:endParaRPr lang="en-US" sz="1200" b="1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4149507" y="1417118"/>
              <a:ext cx="91034" cy="1985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910545" y="2045025"/>
              <a:ext cx="339734" cy="22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RG</a:t>
              </a:r>
              <a:endParaRPr lang="en-US" sz="1200" b="1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1081491" y="2243927"/>
              <a:ext cx="1" cy="1869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780145" y="1044703"/>
              <a:ext cx="2004284" cy="321624"/>
            </a:xfrm>
            <a:prstGeom prst="rect">
              <a:avLst/>
            </a:prstGeom>
            <a:solidFill>
              <a:schemeClr val="accent5">
                <a:lumMod val="50000"/>
                <a:alpha val="80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chemeClr val="bg1"/>
                  </a:solidFill>
                </a:defRPr>
              </a:lvl1pPr>
            </a:lstStyle>
            <a:p>
              <a:r>
                <a:rPr lang="en-US" dirty="0" smtClean="0"/>
                <a:t>All Gates Biased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37050" y="1524000"/>
              <a:ext cx="50800" cy="8890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 smtClean="0">
                <a:solidFill>
                  <a:schemeClr val="accent3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93750" y="1530350"/>
              <a:ext cx="50800" cy="8890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93750" y="2876550"/>
              <a:ext cx="50800" cy="8890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610012" y="1423940"/>
              <a:ext cx="756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Contact</a:t>
              </a:r>
              <a:endParaRPr lang="en-US" sz="1200" b="1" dirty="0"/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4407360" y="1563098"/>
              <a:ext cx="26615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619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theme/theme1.xml><?xml version="1.0" encoding="utf-8"?>
<a:theme xmlns:a="http://schemas.openxmlformats.org/drawingml/2006/main" name="Lincoln_2012_v2_16x9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3767"/>
      </a:accent4>
      <a:accent5>
        <a:srgbClr val="D2DCF2"/>
      </a:accent5>
      <a:accent6>
        <a:srgbClr val="009D00"/>
      </a:accent6>
      <a:hlink>
        <a:srgbClr val="FC0128"/>
      </a:hlink>
      <a:folHlink>
        <a:srgbClr val="CECEC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2DCF2"/>
        </a:solidFill>
        <a:ln w="12700">
          <a:solidFill>
            <a:schemeClr val="tx1"/>
          </a:solidFill>
        </a:ln>
      </a:spPr>
      <a:bodyPr rtlCol="0" anchor="ctr"/>
      <a:lstStyle>
        <a:defPPr algn="ctr"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400" b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Lincoln_2012_v2_16x9</Template>
  <TotalTime>12086</TotalTime>
  <Words>1101</Words>
  <Application>Microsoft Office PowerPoint</Application>
  <PresentationFormat>Custom</PresentationFormat>
  <Paragraphs>204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MS Gothic</vt:lpstr>
      <vt:lpstr>ＭＳ Ｐゴシック</vt:lpstr>
      <vt:lpstr>Arial</vt:lpstr>
      <vt:lpstr>Calibri</vt:lpstr>
      <vt:lpstr>Courier New</vt:lpstr>
      <vt:lpstr>Times New Roman</vt:lpstr>
      <vt:lpstr>Wingdings</vt:lpstr>
      <vt:lpstr>Lincoln_2012_v2_16x9</vt:lpstr>
      <vt:lpstr>Germanium Charge-Coupled Devices for SWIR and X-Ray Imaging</vt:lpstr>
      <vt:lpstr>MIT-LL Silicon Charge-Coupled Devices (CCDs)</vt:lpstr>
      <vt:lpstr>Motivation</vt:lpstr>
      <vt:lpstr>Path to a Germanium CCD </vt:lpstr>
      <vt:lpstr>Estimating Dark Current in a Germanium CCD</vt:lpstr>
      <vt:lpstr>First-Generation Germanium Imagers</vt:lpstr>
      <vt:lpstr>Germanium CCD Fabrication Challenges</vt:lpstr>
      <vt:lpstr>Diagnosis of First Ge CCDs</vt:lpstr>
      <vt:lpstr>Diagnosis of First Ge CCDs</vt:lpstr>
      <vt:lpstr>Contributors to Low Channel Stop Barrier Height</vt:lpstr>
      <vt:lpstr>Demonstration of Linear Germanium CCDs</vt:lpstr>
      <vt:lpstr>Demonstration of 32 × 32 × 8.1 µm Array</vt:lpstr>
      <vt:lpstr>Next Steps</vt:lpstr>
      <vt:lpstr>Conclusions</vt:lpstr>
    </vt:vector>
  </TitlesOfParts>
  <Company>MIT Lincoln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da21286</dc:creator>
  <cp:lastModifiedBy>Leitz, Christopher - 0887 - MITLL</cp:lastModifiedBy>
  <cp:revision>834</cp:revision>
  <dcterms:created xsi:type="dcterms:W3CDTF">2016-03-04T18:29:49Z</dcterms:created>
  <dcterms:modified xsi:type="dcterms:W3CDTF">2017-09-26T23:38:03Z</dcterms:modified>
</cp:coreProperties>
</file>