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handoutMasterIdLst>
    <p:handoutMasterId r:id="rId35"/>
  </p:handoutMasterIdLst>
  <p:sldIdLst>
    <p:sldId id="256" r:id="rId2"/>
    <p:sldId id="294" r:id="rId3"/>
    <p:sldId id="257" r:id="rId4"/>
    <p:sldId id="260" r:id="rId5"/>
    <p:sldId id="263" r:id="rId6"/>
    <p:sldId id="295" r:id="rId7"/>
    <p:sldId id="261" r:id="rId8"/>
    <p:sldId id="262" r:id="rId9"/>
    <p:sldId id="264" r:id="rId10"/>
    <p:sldId id="265" r:id="rId11"/>
    <p:sldId id="266" r:id="rId12"/>
    <p:sldId id="292" r:id="rId13"/>
    <p:sldId id="267" r:id="rId14"/>
    <p:sldId id="271" r:id="rId15"/>
    <p:sldId id="268" r:id="rId16"/>
    <p:sldId id="269" r:id="rId17"/>
    <p:sldId id="270" r:id="rId18"/>
    <p:sldId id="272" r:id="rId19"/>
    <p:sldId id="297" r:id="rId20"/>
    <p:sldId id="284" r:id="rId21"/>
    <p:sldId id="274" r:id="rId22"/>
    <p:sldId id="293" r:id="rId23"/>
    <p:sldId id="296" r:id="rId24"/>
    <p:sldId id="298" r:id="rId25"/>
    <p:sldId id="287" r:id="rId26"/>
    <p:sldId id="299" r:id="rId27"/>
    <p:sldId id="300" r:id="rId28"/>
    <p:sldId id="288" r:id="rId29"/>
    <p:sldId id="282" r:id="rId30"/>
    <p:sldId id="275" r:id="rId31"/>
    <p:sldId id="289" r:id="rId32"/>
    <p:sldId id="290"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8B4C"/>
    <a:srgbClr val="FF62F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004" autoAdjust="0"/>
    <p:restoredTop sz="80349" autoAdjust="0"/>
  </p:normalViewPr>
  <p:slideViewPr>
    <p:cSldViewPr snapToGrid="0">
      <p:cViewPr varScale="1">
        <p:scale>
          <a:sx n="71" d="100"/>
          <a:sy n="71" d="100"/>
        </p:scale>
        <p:origin x="662" y="62"/>
      </p:cViewPr>
      <p:guideLst>
        <p:guide orient="horz" pos="2160"/>
        <p:guide pos="3840"/>
      </p:guideLst>
    </p:cSldViewPr>
  </p:slideViewPr>
  <p:notesTextViewPr>
    <p:cViewPr>
      <p:scale>
        <a:sx n="1" d="1"/>
        <a:sy n="1" d="1"/>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1CD4C4F-B966-764B-ADBC-1347C1CDE7D3}" type="datetimeFigureOut">
              <a:rPr lang="en-US" smtClean="0"/>
              <a:t>9/26/2017</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8963658-1EB2-3045-AD37-F78883DD0966}" type="slidenum">
              <a:rPr lang="en-US" smtClean="0"/>
              <a:t>‹#›</a:t>
            </a:fld>
            <a:endParaRPr lang="en-US"/>
          </a:p>
        </p:txBody>
      </p:sp>
    </p:spTree>
    <p:extLst>
      <p:ext uri="{BB962C8B-B14F-4D97-AF65-F5344CB8AC3E}">
        <p14:creationId xmlns:p14="http://schemas.microsoft.com/office/powerpoint/2010/main" val="2764838230"/>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26808F6-F5D2-490C-B44A-468038B755BA}" type="datetimeFigureOut">
              <a:rPr lang="en-US" smtClean="0"/>
              <a:t>9/26/2017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FE9AA5-BBD6-4A6E-A621-9E5DADB20F34}" type="slidenum">
              <a:rPr lang="en-US" smtClean="0"/>
              <a:t>‹#›</a:t>
            </a:fld>
            <a:endParaRPr lang="en-US"/>
          </a:p>
        </p:txBody>
      </p:sp>
    </p:spTree>
    <p:extLst>
      <p:ext uri="{BB962C8B-B14F-4D97-AF65-F5344CB8AC3E}">
        <p14:creationId xmlns:p14="http://schemas.microsoft.com/office/powerpoint/2010/main" val="182800583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 review of the instrument to</a:t>
            </a:r>
            <a:r>
              <a:rPr lang="en-US" baseline="0" dirty="0" smtClean="0"/>
              <a:t> give context to everyone for the design of ZTF.  We will then review the controllers to give that context as well</a:t>
            </a:r>
            <a:endParaRPr lang="en-US" dirty="0"/>
          </a:p>
        </p:txBody>
      </p:sp>
      <p:sp>
        <p:nvSpPr>
          <p:cNvPr id="4" name="Slide Number Placeholder 3"/>
          <p:cNvSpPr>
            <a:spLocks noGrp="1"/>
          </p:cNvSpPr>
          <p:nvPr>
            <p:ph type="sldNum" sz="quarter" idx="10"/>
          </p:nvPr>
        </p:nvSpPr>
        <p:spPr/>
        <p:txBody>
          <a:bodyPr/>
          <a:lstStyle/>
          <a:p>
            <a:fld id="{40FE9AA5-BBD6-4A6E-A621-9E5DADB20F34}" type="slidenum">
              <a:rPr lang="en-US" smtClean="0"/>
              <a:t>2</a:t>
            </a:fld>
            <a:endParaRPr lang="en-US"/>
          </a:p>
        </p:txBody>
      </p:sp>
    </p:spTree>
    <p:extLst>
      <p:ext uri="{BB962C8B-B14F-4D97-AF65-F5344CB8AC3E}">
        <p14:creationId xmlns:p14="http://schemas.microsoft.com/office/powerpoint/2010/main" val="385938263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a:t>
            </a:r>
            <a:r>
              <a:rPr lang="en-US" smtClean="0"/>
              <a:t>:</a:t>
            </a:r>
            <a:r>
              <a:rPr lang="en-US" baseline="0" smtClean="0"/>
              <a:t> Familiarity with the VIB.</a:t>
            </a:r>
            <a:endParaRPr lang="en-US"/>
          </a:p>
        </p:txBody>
      </p:sp>
      <p:sp>
        <p:nvSpPr>
          <p:cNvPr id="4" name="Slide Number Placeholder 3"/>
          <p:cNvSpPr>
            <a:spLocks noGrp="1"/>
          </p:cNvSpPr>
          <p:nvPr>
            <p:ph type="sldNum" sz="quarter" idx="10"/>
          </p:nvPr>
        </p:nvSpPr>
        <p:spPr/>
        <p:txBody>
          <a:bodyPr/>
          <a:lstStyle/>
          <a:p>
            <a:fld id="{40FE9AA5-BBD6-4A6E-A621-9E5DADB20F34}" type="slidenum">
              <a:rPr lang="en-US" smtClean="0"/>
              <a:t>12</a:t>
            </a:fld>
            <a:endParaRPr lang="en-US"/>
          </a:p>
        </p:txBody>
      </p:sp>
    </p:spTree>
    <p:extLst>
      <p:ext uri="{BB962C8B-B14F-4D97-AF65-F5344CB8AC3E}">
        <p14:creationId xmlns:p14="http://schemas.microsoft.com/office/powerpoint/2010/main" val="64541326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FE9AA5-BBD6-4A6E-A621-9E5DADB20F34}" type="slidenum">
              <a:rPr lang="en-US" smtClean="0"/>
              <a:t>14</a:t>
            </a:fld>
            <a:endParaRPr lang="en-US"/>
          </a:p>
        </p:txBody>
      </p:sp>
    </p:spTree>
    <p:extLst>
      <p:ext uri="{BB962C8B-B14F-4D97-AF65-F5344CB8AC3E}">
        <p14:creationId xmlns:p14="http://schemas.microsoft.com/office/powerpoint/2010/main" val="379930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a:t>
            </a:r>
            <a:r>
              <a:rPr lang="en-US" baseline="0" dirty="0" smtClean="0"/>
              <a:t> Another positive reason for the differential signal chain.</a:t>
            </a:r>
            <a:endParaRPr lang="en-US" dirty="0"/>
          </a:p>
        </p:txBody>
      </p:sp>
      <p:sp>
        <p:nvSpPr>
          <p:cNvPr id="4" name="Slide Number Placeholder 3"/>
          <p:cNvSpPr>
            <a:spLocks noGrp="1"/>
          </p:cNvSpPr>
          <p:nvPr>
            <p:ph type="sldNum" sz="quarter" idx="10"/>
          </p:nvPr>
        </p:nvSpPr>
        <p:spPr/>
        <p:txBody>
          <a:bodyPr/>
          <a:lstStyle/>
          <a:p>
            <a:fld id="{40FE9AA5-BBD6-4A6E-A621-9E5DADB20F34}" type="slidenum">
              <a:rPr lang="en-US" smtClean="0"/>
              <a:t>19</a:t>
            </a:fld>
            <a:endParaRPr lang="en-US"/>
          </a:p>
        </p:txBody>
      </p:sp>
    </p:spTree>
    <p:extLst>
      <p:ext uri="{BB962C8B-B14F-4D97-AF65-F5344CB8AC3E}">
        <p14:creationId xmlns:p14="http://schemas.microsoft.com/office/powerpoint/2010/main" val="23454509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a:t>
            </a:r>
            <a:r>
              <a:rPr lang="en-US" baseline="0" dirty="0" smtClean="0"/>
              <a:t> One must be careful adjusting the transfer gate levels since this can cause the on-chip black level clamp to not clamp.  This causes a problem which will occur at a random time of </a:t>
            </a:r>
            <a:r>
              <a:rPr lang="en-US" baseline="0" smtClean="0"/>
              <a:t>usage depending on </a:t>
            </a:r>
            <a:endParaRPr lang="en-US"/>
          </a:p>
        </p:txBody>
      </p:sp>
      <p:sp>
        <p:nvSpPr>
          <p:cNvPr id="4" name="Slide Number Placeholder 3"/>
          <p:cNvSpPr>
            <a:spLocks noGrp="1"/>
          </p:cNvSpPr>
          <p:nvPr>
            <p:ph type="sldNum" sz="quarter" idx="10"/>
          </p:nvPr>
        </p:nvSpPr>
        <p:spPr/>
        <p:txBody>
          <a:bodyPr/>
          <a:lstStyle/>
          <a:p>
            <a:fld id="{40FE9AA5-BBD6-4A6E-A621-9E5DADB20F34}" type="slidenum">
              <a:rPr lang="en-US" smtClean="0"/>
              <a:t>21</a:t>
            </a:fld>
            <a:endParaRPr lang="en-US"/>
          </a:p>
        </p:txBody>
      </p:sp>
    </p:spTree>
    <p:extLst>
      <p:ext uri="{BB962C8B-B14F-4D97-AF65-F5344CB8AC3E}">
        <p14:creationId xmlns:p14="http://schemas.microsoft.com/office/powerpoint/2010/main" val="23503928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Maybe not use this.  Not too interesting to others and we never really got to</a:t>
            </a:r>
            <a:r>
              <a:rPr lang="en-US" baseline="0" dirty="0" smtClean="0"/>
              <a:t> an acceptable answer</a:t>
            </a:r>
            <a:endParaRPr lang="en-US" dirty="0"/>
          </a:p>
        </p:txBody>
      </p:sp>
      <p:sp>
        <p:nvSpPr>
          <p:cNvPr id="4" name="Slide Number Placeholder 3"/>
          <p:cNvSpPr>
            <a:spLocks noGrp="1"/>
          </p:cNvSpPr>
          <p:nvPr>
            <p:ph type="sldNum" sz="quarter" idx="10"/>
          </p:nvPr>
        </p:nvSpPr>
        <p:spPr/>
        <p:txBody>
          <a:bodyPr/>
          <a:lstStyle/>
          <a:p>
            <a:fld id="{40FE9AA5-BBD6-4A6E-A621-9E5DADB20F34}" type="slidenum">
              <a:rPr lang="en-US" smtClean="0"/>
              <a:t>22</a:t>
            </a:fld>
            <a:endParaRPr lang="en-US"/>
          </a:p>
        </p:txBody>
      </p:sp>
    </p:spTree>
    <p:extLst>
      <p:ext uri="{BB962C8B-B14F-4D97-AF65-F5344CB8AC3E}">
        <p14:creationId xmlns:p14="http://schemas.microsoft.com/office/powerpoint/2010/main" val="11848060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a:t>
            </a:r>
            <a:r>
              <a:rPr lang="en-US" baseline="0" dirty="0" smtClean="0"/>
              <a:t> The slew rate control helps in reducing clock feedthrough, and then the differential signaling takes care of even more.</a:t>
            </a:r>
            <a:endParaRPr lang="en-US" dirty="0"/>
          </a:p>
        </p:txBody>
      </p:sp>
      <p:sp>
        <p:nvSpPr>
          <p:cNvPr id="4" name="Slide Number Placeholder 3"/>
          <p:cNvSpPr>
            <a:spLocks noGrp="1"/>
          </p:cNvSpPr>
          <p:nvPr>
            <p:ph type="sldNum" sz="quarter" idx="10"/>
          </p:nvPr>
        </p:nvSpPr>
        <p:spPr/>
        <p:txBody>
          <a:bodyPr/>
          <a:lstStyle/>
          <a:p>
            <a:fld id="{40FE9AA5-BBD6-4A6E-A621-9E5DADB20F34}" type="slidenum">
              <a:rPr lang="en-US" smtClean="0"/>
              <a:t>24</a:t>
            </a:fld>
            <a:endParaRPr lang="en-US"/>
          </a:p>
        </p:txBody>
      </p:sp>
    </p:spTree>
    <p:extLst>
      <p:ext uri="{BB962C8B-B14F-4D97-AF65-F5344CB8AC3E}">
        <p14:creationId xmlns:p14="http://schemas.microsoft.com/office/powerpoint/2010/main" val="2173047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 There are many channels to test, so large monitors are handy.  We are processing all of these channels</a:t>
            </a:r>
            <a:r>
              <a:rPr lang="en-US" baseline="0" dirty="0" smtClean="0"/>
              <a:t> in parallel.</a:t>
            </a:r>
            <a:endParaRPr lang="en-US" dirty="0"/>
          </a:p>
        </p:txBody>
      </p:sp>
      <p:sp>
        <p:nvSpPr>
          <p:cNvPr id="4" name="Slide Number Placeholder 3"/>
          <p:cNvSpPr>
            <a:spLocks noGrp="1"/>
          </p:cNvSpPr>
          <p:nvPr>
            <p:ph type="sldNum" sz="quarter" idx="10"/>
          </p:nvPr>
        </p:nvSpPr>
        <p:spPr/>
        <p:txBody>
          <a:bodyPr/>
          <a:lstStyle/>
          <a:p>
            <a:fld id="{40FE9AA5-BBD6-4A6E-A621-9E5DADB20F34}" type="slidenum">
              <a:rPr lang="en-US" smtClean="0"/>
              <a:t>25</a:t>
            </a:fld>
            <a:endParaRPr lang="en-US"/>
          </a:p>
        </p:txBody>
      </p:sp>
    </p:spTree>
    <p:extLst>
      <p:ext uri="{BB962C8B-B14F-4D97-AF65-F5344CB8AC3E}">
        <p14:creationId xmlns:p14="http://schemas.microsoft.com/office/powerpoint/2010/main" val="4142902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FE9AA5-BBD6-4A6E-A621-9E5DADB20F34}" type="slidenum">
              <a:rPr lang="en-US" smtClean="0"/>
              <a:t>26</a:t>
            </a:fld>
            <a:endParaRPr lang="en-US"/>
          </a:p>
        </p:txBody>
      </p:sp>
    </p:spTree>
    <p:extLst>
      <p:ext uri="{BB962C8B-B14F-4D97-AF65-F5344CB8AC3E}">
        <p14:creationId xmlns:p14="http://schemas.microsoft.com/office/powerpoint/2010/main" val="1352328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a:t>
            </a:r>
            <a:r>
              <a:rPr lang="en-US" baseline="0" dirty="0" smtClean="0"/>
              <a:t> The ZTF system design.  We have a 16 CCD focal plane arranged 4 x 4 of 6k detectors.  In addition there are 3 extra-focal imagers and a guider chip.  We use multiple controllers to read out the CCDs.  These controllers are STA Archon controllers which we have working synchronously through a daisy chain configuration to propagate the clock from controller to controller.  The vacuum interface board provides the means for getting the signals in and out of the </a:t>
            </a:r>
            <a:r>
              <a:rPr lang="en-US" baseline="0" dirty="0" err="1" smtClean="0"/>
              <a:t>dewar</a:t>
            </a:r>
            <a:r>
              <a:rPr lang="en-US" baseline="0" dirty="0" smtClean="0"/>
              <a:t> in addition to some amplification and reset gate drivers.</a:t>
            </a:r>
            <a:endParaRPr lang="en-US" dirty="0"/>
          </a:p>
        </p:txBody>
      </p:sp>
      <p:sp>
        <p:nvSpPr>
          <p:cNvPr id="4" name="Slide Number Placeholder 3"/>
          <p:cNvSpPr>
            <a:spLocks noGrp="1"/>
          </p:cNvSpPr>
          <p:nvPr>
            <p:ph type="sldNum" sz="quarter" idx="10"/>
          </p:nvPr>
        </p:nvSpPr>
        <p:spPr/>
        <p:txBody>
          <a:bodyPr/>
          <a:lstStyle/>
          <a:p>
            <a:fld id="{40FE9AA5-BBD6-4A6E-A621-9E5DADB20F34}" type="slidenum">
              <a:rPr lang="en-US" smtClean="0"/>
              <a:t>3</a:t>
            </a:fld>
            <a:endParaRPr lang="en-US"/>
          </a:p>
        </p:txBody>
      </p:sp>
    </p:spTree>
    <p:extLst>
      <p:ext uri="{BB962C8B-B14F-4D97-AF65-F5344CB8AC3E}">
        <p14:creationId xmlns:p14="http://schemas.microsoft.com/office/powerpoint/2010/main" val="7307916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decided to break down the system for testing in</a:t>
            </a:r>
            <a:r>
              <a:rPr lang="en-US" baseline="0" dirty="0" smtClean="0"/>
              <a:t> its constituent parts – the controllers, the VIB, and the CCDs.  Takeaway: ZTF is a complicated system and if each part can be characterized, we believe it can aid in quickly pinpointing the source of any problems we encounter later if the instrument goes out of specification.</a:t>
            </a:r>
            <a:endParaRPr lang="en-US" dirty="0"/>
          </a:p>
        </p:txBody>
      </p:sp>
      <p:sp>
        <p:nvSpPr>
          <p:cNvPr id="4" name="Slide Number Placeholder 3"/>
          <p:cNvSpPr>
            <a:spLocks noGrp="1"/>
          </p:cNvSpPr>
          <p:nvPr>
            <p:ph type="sldNum" sz="quarter" idx="10"/>
          </p:nvPr>
        </p:nvSpPr>
        <p:spPr/>
        <p:txBody>
          <a:bodyPr/>
          <a:lstStyle/>
          <a:p>
            <a:fld id="{40FE9AA5-BBD6-4A6E-A621-9E5DADB20F34}" type="slidenum">
              <a:rPr lang="en-US" smtClean="0"/>
              <a:t>4</a:t>
            </a:fld>
            <a:endParaRPr lang="en-US"/>
          </a:p>
        </p:txBody>
      </p:sp>
    </p:spTree>
    <p:extLst>
      <p:ext uri="{BB962C8B-B14F-4D97-AF65-F5344CB8AC3E}">
        <p14:creationId xmlns:p14="http://schemas.microsoft.com/office/powerpoint/2010/main" val="13857698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a:t>
            </a:r>
            <a:r>
              <a:rPr lang="en-US" baseline="0" dirty="0" smtClean="0"/>
              <a:t> Is the test connector with all of our signals is key to controller testing.  It allows the ability to connect the multiplexer loopback board which can connect any ground, clock or bias to any ADC input in the system.</a:t>
            </a:r>
          </a:p>
          <a:p>
            <a:r>
              <a:rPr lang="en-US" baseline="0" dirty="0" smtClean="0"/>
              <a:t>Note the cables too.  They are </a:t>
            </a:r>
            <a:r>
              <a:rPr lang="en-US" baseline="0" dirty="0" err="1" smtClean="0"/>
              <a:t>Glenair</a:t>
            </a:r>
            <a:r>
              <a:rPr lang="en-US" baseline="0" dirty="0" smtClean="0"/>
              <a:t> 100 pin for the clock and bias signals and 3M shielded twisted pair for the video connection</a:t>
            </a:r>
            <a:endParaRPr lang="en-US" dirty="0"/>
          </a:p>
        </p:txBody>
      </p:sp>
      <p:sp>
        <p:nvSpPr>
          <p:cNvPr id="4" name="Slide Number Placeholder 3"/>
          <p:cNvSpPr>
            <a:spLocks noGrp="1"/>
          </p:cNvSpPr>
          <p:nvPr>
            <p:ph type="sldNum" sz="quarter" idx="10"/>
          </p:nvPr>
        </p:nvSpPr>
        <p:spPr/>
        <p:txBody>
          <a:bodyPr/>
          <a:lstStyle/>
          <a:p>
            <a:fld id="{40FE9AA5-BBD6-4A6E-A621-9E5DADB20F34}" type="slidenum">
              <a:rPr lang="en-US" smtClean="0"/>
              <a:t>5</a:t>
            </a:fld>
            <a:endParaRPr lang="en-US"/>
          </a:p>
        </p:txBody>
      </p:sp>
    </p:spTree>
    <p:extLst>
      <p:ext uri="{BB962C8B-B14F-4D97-AF65-F5344CB8AC3E}">
        <p14:creationId xmlns:p14="http://schemas.microsoft.com/office/powerpoint/2010/main" val="9909813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a:t>
            </a:r>
            <a:r>
              <a:rPr lang="en-US" baseline="0" dirty="0" smtClean="0"/>
              <a:t> The multiplexer board can route any signal to any input of the ADC.  It’s extremely flexible and can allow for many automated tests for the controller.  Again, with 5 controllers – 16 input channels each, 30 biases each, 24 clocks each – this becomes a big problem.  If it’s not automated, then characterizing quickly is difficult, time consuming, and prone to errors.</a:t>
            </a:r>
            <a:endParaRPr lang="en-US" dirty="0"/>
          </a:p>
        </p:txBody>
      </p:sp>
      <p:sp>
        <p:nvSpPr>
          <p:cNvPr id="4" name="Slide Number Placeholder 3"/>
          <p:cNvSpPr>
            <a:spLocks noGrp="1"/>
          </p:cNvSpPr>
          <p:nvPr>
            <p:ph type="sldNum" sz="quarter" idx="10"/>
          </p:nvPr>
        </p:nvSpPr>
        <p:spPr/>
        <p:txBody>
          <a:bodyPr/>
          <a:lstStyle/>
          <a:p>
            <a:fld id="{40FE9AA5-BBD6-4A6E-A621-9E5DADB20F34}" type="slidenum">
              <a:rPr lang="en-US" smtClean="0"/>
              <a:t>7</a:t>
            </a:fld>
            <a:endParaRPr lang="en-US"/>
          </a:p>
        </p:txBody>
      </p:sp>
    </p:spTree>
    <p:extLst>
      <p:ext uri="{BB962C8B-B14F-4D97-AF65-F5344CB8AC3E}">
        <p14:creationId xmlns:p14="http://schemas.microsoft.com/office/powerpoint/2010/main" val="35602136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a:t>
            </a:r>
            <a:r>
              <a:rPr lang="en-US" baseline="0" dirty="0" smtClean="0"/>
              <a:t> We can characterize the noise for the ADCs in a very quick test.  And in fact, can test multiple controllers simultaneously.</a:t>
            </a:r>
            <a:endParaRPr lang="en-US" dirty="0"/>
          </a:p>
        </p:txBody>
      </p:sp>
      <p:sp>
        <p:nvSpPr>
          <p:cNvPr id="4" name="Slide Number Placeholder 3"/>
          <p:cNvSpPr>
            <a:spLocks noGrp="1"/>
          </p:cNvSpPr>
          <p:nvPr>
            <p:ph type="sldNum" sz="quarter" idx="10"/>
          </p:nvPr>
        </p:nvSpPr>
        <p:spPr/>
        <p:txBody>
          <a:bodyPr/>
          <a:lstStyle/>
          <a:p>
            <a:fld id="{40FE9AA5-BBD6-4A6E-A621-9E5DADB20F34}" type="slidenum">
              <a:rPr lang="en-US" smtClean="0"/>
              <a:t>8</a:t>
            </a:fld>
            <a:endParaRPr lang="en-US"/>
          </a:p>
        </p:txBody>
      </p:sp>
    </p:spTree>
    <p:extLst>
      <p:ext uri="{BB962C8B-B14F-4D97-AF65-F5344CB8AC3E}">
        <p14:creationId xmlns:p14="http://schemas.microsoft.com/office/powerpoint/2010/main" val="2138693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a:t>
            </a:r>
            <a:r>
              <a:rPr lang="en-US" baseline="0" dirty="0" smtClean="0"/>
              <a:t> Crosstalk in mosaic cameras is a problem than can be solved post processing, but characterizing the crosstalk is necessary for the post processing.  The hope here is that our differential configuration will mitigate crosstalk and we start with the controller for crosstalk.  This is crosstalk an any given ADC board.</a:t>
            </a:r>
            <a:endParaRPr lang="en-US" dirty="0"/>
          </a:p>
        </p:txBody>
      </p:sp>
      <p:sp>
        <p:nvSpPr>
          <p:cNvPr id="4" name="Slide Number Placeholder 3"/>
          <p:cNvSpPr>
            <a:spLocks noGrp="1"/>
          </p:cNvSpPr>
          <p:nvPr>
            <p:ph type="sldNum" sz="quarter" idx="10"/>
          </p:nvPr>
        </p:nvSpPr>
        <p:spPr/>
        <p:txBody>
          <a:bodyPr/>
          <a:lstStyle/>
          <a:p>
            <a:fld id="{40FE9AA5-BBD6-4A6E-A621-9E5DADB20F34}" type="slidenum">
              <a:rPr lang="en-US" smtClean="0"/>
              <a:t>9</a:t>
            </a:fld>
            <a:endParaRPr lang="en-US"/>
          </a:p>
        </p:txBody>
      </p:sp>
    </p:spTree>
    <p:extLst>
      <p:ext uri="{BB962C8B-B14F-4D97-AF65-F5344CB8AC3E}">
        <p14:creationId xmlns:p14="http://schemas.microsoft.com/office/powerpoint/2010/main" val="3553971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  We can run</a:t>
            </a:r>
            <a:r>
              <a:rPr lang="en-US" baseline="0" dirty="0" smtClean="0"/>
              <a:t> the crosstalk over the full system</a:t>
            </a:r>
            <a:endParaRPr lang="en-US" dirty="0"/>
          </a:p>
        </p:txBody>
      </p:sp>
      <p:sp>
        <p:nvSpPr>
          <p:cNvPr id="4" name="Slide Number Placeholder 3"/>
          <p:cNvSpPr>
            <a:spLocks noGrp="1"/>
          </p:cNvSpPr>
          <p:nvPr>
            <p:ph type="sldNum" sz="quarter" idx="10"/>
          </p:nvPr>
        </p:nvSpPr>
        <p:spPr/>
        <p:txBody>
          <a:bodyPr/>
          <a:lstStyle/>
          <a:p>
            <a:fld id="{40FE9AA5-BBD6-4A6E-A621-9E5DADB20F34}" type="slidenum">
              <a:rPr lang="en-US" smtClean="0"/>
              <a:t>10</a:t>
            </a:fld>
            <a:endParaRPr lang="en-US"/>
          </a:p>
        </p:txBody>
      </p:sp>
    </p:spTree>
    <p:extLst>
      <p:ext uri="{BB962C8B-B14F-4D97-AF65-F5344CB8AC3E}">
        <p14:creationId xmlns:p14="http://schemas.microsoft.com/office/powerpoint/2010/main" val="27004465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Takeaway: The</a:t>
            </a:r>
            <a:r>
              <a:rPr lang="en-US" baseline="0" dirty="0" smtClean="0"/>
              <a:t> DNL test.</a:t>
            </a:r>
            <a:endParaRPr lang="en-US" dirty="0"/>
          </a:p>
        </p:txBody>
      </p:sp>
      <p:sp>
        <p:nvSpPr>
          <p:cNvPr id="4" name="Slide Number Placeholder 3"/>
          <p:cNvSpPr>
            <a:spLocks noGrp="1"/>
          </p:cNvSpPr>
          <p:nvPr>
            <p:ph type="sldNum" sz="quarter" idx="10"/>
          </p:nvPr>
        </p:nvSpPr>
        <p:spPr/>
        <p:txBody>
          <a:bodyPr/>
          <a:lstStyle/>
          <a:p>
            <a:fld id="{40FE9AA5-BBD6-4A6E-A621-9E5DADB20F34}" type="slidenum">
              <a:rPr lang="en-US" smtClean="0"/>
              <a:t>11</a:t>
            </a:fld>
            <a:endParaRPr lang="en-US"/>
          </a:p>
        </p:txBody>
      </p:sp>
    </p:spTree>
    <p:extLst>
      <p:ext uri="{BB962C8B-B14F-4D97-AF65-F5344CB8AC3E}">
        <p14:creationId xmlns:p14="http://schemas.microsoft.com/office/powerpoint/2010/main" val="8061265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2017-09-27</a:t>
            </a:r>
            <a:endParaRPr lang="en-US"/>
          </a:p>
        </p:txBody>
      </p:sp>
      <p:sp>
        <p:nvSpPr>
          <p:cNvPr id="5" name="Footer Placeholder 4"/>
          <p:cNvSpPr>
            <a:spLocks noGrp="1"/>
          </p:cNvSpPr>
          <p:nvPr>
            <p:ph type="ftr" sz="quarter" idx="11"/>
          </p:nvPr>
        </p:nvSpPr>
        <p:spPr/>
        <p:txBody>
          <a:bodyPr/>
          <a:lstStyle/>
          <a:p>
            <a:r>
              <a:rPr lang="en-US" smtClean="0"/>
              <a:t>Timothee Greffe</a:t>
            </a:r>
            <a:endParaRPr lang="en-US" dirty="0"/>
          </a:p>
        </p:txBody>
      </p:sp>
      <p:sp>
        <p:nvSpPr>
          <p:cNvPr id="6" name="Slide Number Placeholder 5"/>
          <p:cNvSpPr>
            <a:spLocks noGrp="1"/>
          </p:cNvSpPr>
          <p:nvPr>
            <p:ph type="sldNum" sz="quarter" idx="12"/>
          </p:nvPr>
        </p:nvSpPr>
        <p:spPr/>
        <p:txBody>
          <a:bodyPr/>
          <a:lstStyle/>
          <a:p>
            <a:fld id="{D6C291E0-6990-45B0-801E-8025551EDCE0}" type="slidenum">
              <a:rPr lang="en-US" smtClean="0"/>
              <a:t>‹#›</a:t>
            </a:fld>
            <a:endParaRPr lang="en-US"/>
          </a:p>
        </p:txBody>
      </p:sp>
    </p:spTree>
    <p:extLst>
      <p:ext uri="{BB962C8B-B14F-4D97-AF65-F5344CB8AC3E}">
        <p14:creationId xmlns:p14="http://schemas.microsoft.com/office/powerpoint/2010/main" val="36470786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2017-09-27</a:t>
            </a:r>
            <a:endParaRPr lang="en-US"/>
          </a:p>
        </p:txBody>
      </p:sp>
      <p:sp>
        <p:nvSpPr>
          <p:cNvPr id="5" name="Footer Placeholder 4"/>
          <p:cNvSpPr>
            <a:spLocks noGrp="1"/>
          </p:cNvSpPr>
          <p:nvPr>
            <p:ph type="ftr" sz="quarter" idx="11"/>
          </p:nvPr>
        </p:nvSpPr>
        <p:spPr/>
        <p:txBody>
          <a:bodyPr/>
          <a:lstStyle/>
          <a:p>
            <a:r>
              <a:rPr lang="en-US" smtClean="0"/>
              <a:t>Timothee Greffe</a:t>
            </a:r>
            <a:endParaRPr lang="en-US"/>
          </a:p>
        </p:txBody>
      </p:sp>
      <p:sp>
        <p:nvSpPr>
          <p:cNvPr id="6" name="Slide Number Placeholder 5"/>
          <p:cNvSpPr>
            <a:spLocks noGrp="1"/>
          </p:cNvSpPr>
          <p:nvPr>
            <p:ph type="sldNum" sz="quarter" idx="12"/>
          </p:nvPr>
        </p:nvSpPr>
        <p:spPr/>
        <p:txBody>
          <a:bodyPr/>
          <a:lstStyle/>
          <a:p>
            <a:fld id="{D6C291E0-6990-45B0-801E-8025551EDCE0}" type="slidenum">
              <a:rPr lang="en-US" smtClean="0"/>
              <a:t>‹#›</a:t>
            </a:fld>
            <a:endParaRPr lang="en-US"/>
          </a:p>
        </p:txBody>
      </p:sp>
    </p:spTree>
    <p:extLst>
      <p:ext uri="{BB962C8B-B14F-4D97-AF65-F5344CB8AC3E}">
        <p14:creationId xmlns:p14="http://schemas.microsoft.com/office/powerpoint/2010/main" val="4491297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2017-09-27</a:t>
            </a:r>
            <a:endParaRPr lang="en-US"/>
          </a:p>
        </p:txBody>
      </p:sp>
      <p:sp>
        <p:nvSpPr>
          <p:cNvPr id="5" name="Footer Placeholder 4"/>
          <p:cNvSpPr>
            <a:spLocks noGrp="1"/>
          </p:cNvSpPr>
          <p:nvPr>
            <p:ph type="ftr" sz="quarter" idx="11"/>
          </p:nvPr>
        </p:nvSpPr>
        <p:spPr/>
        <p:txBody>
          <a:bodyPr/>
          <a:lstStyle/>
          <a:p>
            <a:r>
              <a:rPr lang="en-US" smtClean="0"/>
              <a:t>Timothee Greffe</a:t>
            </a:r>
            <a:endParaRPr lang="en-US"/>
          </a:p>
        </p:txBody>
      </p:sp>
      <p:sp>
        <p:nvSpPr>
          <p:cNvPr id="6" name="Slide Number Placeholder 5"/>
          <p:cNvSpPr>
            <a:spLocks noGrp="1"/>
          </p:cNvSpPr>
          <p:nvPr>
            <p:ph type="sldNum" sz="quarter" idx="12"/>
          </p:nvPr>
        </p:nvSpPr>
        <p:spPr/>
        <p:txBody>
          <a:bodyPr/>
          <a:lstStyle/>
          <a:p>
            <a:fld id="{D6C291E0-6990-45B0-801E-8025551EDCE0}" type="slidenum">
              <a:rPr lang="en-US" smtClean="0"/>
              <a:t>‹#›</a:t>
            </a:fld>
            <a:endParaRPr lang="en-US"/>
          </a:p>
        </p:txBody>
      </p:sp>
    </p:spTree>
    <p:extLst>
      <p:ext uri="{BB962C8B-B14F-4D97-AF65-F5344CB8AC3E}">
        <p14:creationId xmlns:p14="http://schemas.microsoft.com/office/powerpoint/2010/main" val="2621257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r>
              <a:rPr lang="en-US" smtClean="0"/>
              <a:t>2017-09-27</a:t>
            </a:r>
            <a:endParaRPr lang="en-US"/>
          </a:p>
        </p:txBody>
      </p:sp>
      <p:sp>
        <p:nvSpPr>
          <p:cNvPr id="5" name="Footer Placeholder 4"/>
          <p:cNvSpPr>
            <a:spLocks noGrp="1"/>
          </p:cNvSpPr>
          <p:nvPr>
            <p:ph type="ftr" sz="quarter" idx="11"/>
          </p:nvPr>
        </p:nvSpPr>
        <p:spPr/>
        <p:txBody>
          <a:bodyPr/>
          <a:lstStyle/>
          <a:p>
            <a:r>
              <a:rPr lang="en-US" smtClean="0"/>
              <a:t>Timothee Greffe</a:t>
            </a:r>
            <a:endParaRPr lang="en-US"/>
          </a:p>
        </p:txBody>
      </p:sp>
      <p:sp>
        <p:nvSpPr>
          <p:cNvPr id="6" name="Slide Number Placeholder 5"/>
          <p:cNvSpPr>
            <a:spLocks noGrp="1"/>
          </p:cNvSpPr>
          <p:nvPr>
            <p:ph type="sldNum" sz="quarter" idx="12"/>
          </p:nvPr>
        </p:nvSpPr>
        <p:spPr/>
        <p:txBody>
          <a:bodyPr/>
          <a:lstStyle/>
          <a:p>
            <a:fld id="{D6C291E0-6990-45B0-801E-8025551EDCE0}" type="slidenum">
              <a:rPr lang="en-US" smtClean="0"/>
              <a:t>‹#›</a:t>
            </a:fld>
            <a:endParaRPr lang="en-US"/>
          </a:p>
        </p:txBody>
      </p:sp>
      <p:cxnSp>
        <p:nvCxnSpPr>
          <p:cNvPr id="7" name="Straight Connector 6"/>
          <p:cNvCxnSpPr/>
          <p:nvPr userDrawn="1"/>
        </p:nvCxnSpPr>
        <p:spPr>
          <a:xfrm flipH="1" flipV="1">
            <a:off x="-11063" y="1120664"/>
            <a:ext cx="12192000" cy="25148"/>
          </a:xfrm>
          <a:prstGeom prst="line">
            <a:avLst/>
          </a:prstGeom>
          <a:ln>
            <a:solidFill>
              <a:schemeClr val="tx1">
                <a:lumMod val="20000"/>
                <a:lumOff val="8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5657425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r>
              <a:rPr lang="en-US" smtClean="0"/>
              <a:t>2017-09-27</a:t>
            </a:r>
            <a:endParaRPr lang="en-US"/>
          </a:p>
        </p:txBody>
      </p:sp>
      <p:sp>
        <p:nvSpPr>
          <p:cNvPr id="5" name="Footer Placeholder 4"/>
          <p:cNvSpPr>
            <a:spLocks noGrp="1"/>
          </p:cNvSpPr>
          <p:nvPr>
            <p:ph type="ftr" sz="quarter" idx="11"/>
          </p:nvPr>
        </p:nvSpPr>
        <p:spPr/>
        <p:txBody>
          <a:bodyPr/>
          <a:lstStyle/>
          <a:p>
            <a:r>
              <a:rPr lang="en-US" smtClean="0"/>
              <a:t>Timothee Greffe</a:t>
            </a:r>
            <a:endParaRPr lang="en-US"/>
          </a:p>
        </p:txBody>
      </p:sp>
      <p:sp>
        <p:nvSpPr>
          <p:cNvPr id="6" name="Slide Number Placeholder 5"/>
          <p:cNvSpPr>
            <a:spLocks noGrp="1"/>
          </p:cNvSpPr>
          <p:nvPr>
            <p:ph type="sldNum" sz="quarter" idx="12"/>
          </p:nvPr>
        </p:nvSpPr>
        <p:spPr/>
        <p:txBody>
          <a:bodyPr/>
          <a:lstStyle/>
          <a:p>
            <a:fld id="{D6C291E0-6990-45B0-801E-8025551EDCE0}" type="slidenum">
              <a:rPr lang="en-US" smtClean="0"/>
              <a:t>‹#›</a:t>
            </a:fld>
            <a:endParaRPr lang="en-US"/>
          </a:p>
        </p:txBody>
      </p:sp>
    </p:spTree>
    <p:extLst>
      <p:ext uri="{BB962C8B-B14F-4D97-AF65-F5344CB8AC3E}">
        <p14:creationId xmlns:p14="http://schemas.microsoft.com/office/powerpoint/2010/main" val="29866449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smtClean="0"/>
              <a:t>Timothee Greffe</a:t>
            </a:r>
            <a:endParaRPr lang="en-US"/>
          </a:p>
        </p:txBody>
      </p:sp>
      <p:sp>
        <p:nvSpPr>
          <p:cNvPr id="7" name="Slide Number Placeholder 6"/>
          <p:cNvSpPr>
            <a:spLocks noGrp="1"/>
          </p:cNvSpPr>
          <p:nvPr>
            <p:ph type="sldNum" sz="quarter" idx="12"/>
          </p:nvPr>
        </p:nvSpPr>
        <p:spPr/>
        <p:txBody>
          <a:bodyPr/>
          <a:lstStyle/>
          <a:p>
            <a:fld id="{D6C291E0-6990-45B0-801E-8025551EDCE0}" type="slidenum">
              <a:rPr lang="en-US" smtClean="0"/>
              <a:t>‹#›</a:t>
            </a:fld>
            <a:endParaRPr lang="en-US"/>
          </a:p>
        </p:txBody>
      </p:sp>
      <p:cxnSp>
        <p:nvCxnSpPr>
          <p:cNvPr id="8" name="Straight Connector 7"/>
          <p:cNvCxnSpPr/>
          <p:nvPr userDrawn="1"/>
        </p:nvCxnSpPr>
        <p:spPr>
          <a:xfrm flipH="1" flipV="1">
            <a:off x="-11063" y="1120664"/>
            <a:ext cx="12192000" cy="25148"/>
          </a:xfrm>
          <a:prstGeom prst="line">
            <a:avLst/>
          </a:prstGeom>
          <a:ln>
            <a:solidFill>
              <a:schemeClr val="tx1">
                <a:lumMod val="20000"/>
                <a:lumOff val="8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0237796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r>
              <a:rPr lang="en-US" smtClean="0"/>
              <a:t>2017-09-27</a:t>
            </a:r>
            <a:endParaRPr lang="en-US"/>
          </a:p>
        </p:txBody>
      </p:sp>
      <p:sp>
        <p:nvSpPr>
          <p:cNvPr id="8" name="Footer Placeholder 7"/>
          <p:cNvSpPr>
            <a:spLocks noGrp="1"/>
          </p:cNvSpPr>
          <p:nvPr>
            <p:ph type="ftr" sz="quarter" idx="11"/>
          </p:nvPr>
        </p:nvSpPr>
        <p:spPr/>
        <p:txBody>
          <a:bodyPr/>
          <a:lstStyle/>
          <a:p>
            <a:r>
              <a:rPr lang="en-US" smtClean="0"/>
              <a:t>Timothee Greffe</a:t>
            </a:r>
            <a:endParaRPr lang="en-US"/>
          </a:p>
        </p:txBody>
      </p:sp>
      <p:sp>
        <p:nvSpPr>
          <p:cNvPr id="9" name="Slide Number Placeholder 8"/>
          <p:cNvSpPr>
            <a:spLocks noGrp="1"/>
          </p:cNvSpPr>
          <p:nvPr>
            <p:ph type="sldNum" sz="quarter" idx="12"/>
          </p:nvPr>
        </p:nvSpPr>
        <p:spPr/>
        <p:txBody>
          <a:bodyPr/>
          <a:lstStyle/>
          <a:p>
            <a:fld id="{D6C291E0-6990-45B0-801E-8025551EDCE0}" type="slidenum">
              <a:rPr lang="en-US" smtClean="0"/>
              <a:t>‹#›</a:t>
            </a:fld>
            <a:endParaRPr lang="en-US"/>
          </a:p>
        </p:txBody>
      </p:sp>
      <p:cxnSp>
        <p:nvCxnSpPr>
          <p:cNvPr id="10" name="Straight Connector 9"/>
          <p:cNvCxnSpPr/>
          <p:nvPr userDrawn="1"/>
        </p:nvCxnSpPr>
        <p:spPr>
          <a:xfrm flipH="1" flipV="1">
            <a:off x="-11063" y="1120664"/>
            <a:ext cx="12192000" cy="25148"/>
          </a:xfrm>
          <a:prstGeom prst="line">
            <a:avLst/>
          </a:prstGeom>
          <a:ln>
            <a:solidFill>
              <a:schemeClr val="tx1">
                <a:lumMod val="20000"/>
                <a:lumOff val="8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032808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r>
              <a:rPr lang="en-US" smtClean="0"/>
              <a:t>2017-09-27</a:t>
            </a:r>
            <a:endParaRPr lang="en-US"/>
          </a:p>
        </p:txBody>
      </p:sp>
      <p:sp>
        <p:nvSpPr>
          <p:cNvPr id="4" name="Footer Placeholder 3"/>
          <p:cNvSpPr>
            <a:spLocks noGrp="1"/>
          </p:cNvSpPr>
          <p:nvPr>
            <p:ph type="ftr" sz="quarter" idx="11"/>
          </p:nvPr>
        </p:nvSpPr>
        <p:spPr/>
        <p:txBody>
          <a:bodyPr/>
          <a:lstStyle/>
          <a:p>
            <a:r>
              <a:rPr lang="en-US" smtClean="0"/>
              <a:t>Timothee Greffe</a:t>
            </a:r>
            <a:endParaRPr lang="en-US"/>
          </a:p>
        </p:txBody>
      </p:sp>
      <p:sp>
        <p:nvSpPr>
          <p:cNvPr id="5" name="Slide Number Placeholder 4"/>
          <p:cNvSpPr>
            <a:spLocks noGrp="1"/>
          </p:cNvSpPr>
          <p:nvPr>
            <p:ph type="sldNum" sz="quarter" idx="12"/>
          </p:nvPr>
        </p:nvSpPr>
        <p:spPr/>
        <p:txBody>
          <a:bodyPr/>
          <a:lstStyle/>
          <a:p>
            <a:fld id="{D6C291E0-6990-45B0-801E-8025551EDCE0}" type="slidenum">
              <a:rPr lang="en-US" smtClean="0"/>
              <a:t>‹#›</a:t>
            </a:fld>
            <a:endParaRPr lang="en-US"/>
          </a:p>
        </p:txBody>
      </p:sp>
      <p:cxnSp>
        <p:nvCxnSpPr>
          <p:cNvPr id="6" name="Straight Connector 5"/>
          <p:cNvCxnSpPr/>
          <p:nvPr userDrawn="1"/>
        </p:nvCxnSpPr>
        <p:spPr>
          <a:xfrm flipH="1" flipV="1">
            <a:off x="-11063" y="1120664"/>
            <a:ext cx="12192000" cy="25148"/>
          </a:xfrm>
          <a:prstGeom prst="line">
            <a:avLst/>
          </a:prstGeom>
          <a:ln>
            <a:solidFill>
              <a:schemeClr val="tx1">
                <a:lumMod val="20000"/>
                <a:lumOff val="8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423616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r>
              <a:rPr lang="en-US" smtClean="0"/>
              <a:t>2017-09-27</a:t>
            </a:r>
            <a:endParaRPr lang="en-US"/>
          </a:p>
        </p:txBody>
      </p:sp>
      <p:sp>
        <p:nvSpPr>
          <p:cNvPr id="3" name="Footer Placeholder 2"/>
          <p:cNvSpPr>
            <a:spLocks noGrp="1"/>
          </p:cNvSpPr>
          <p:nvPr>
            <p:ph type="ftr" sz="quarter" idx="11"/>
          </p:nvPr>
        </p:nvSpPr>
        <p:spPr/>
        <p:txBody>
          <a:bodyPr/>
          <a:lstStyle/>
          <a:p>
            <a:r>
              <a:rPr lang="en-US" smtClean="0"/>
              <a:t>Timothee Greffe</a:t>
            </a:r>
            <a:endParaRPr lang="en-US"/>
          </a:p>
        </p:txBody>
      </p:sp>
      <p:sp>
        <p:nvSpPr>
          <p:cNvPr id="4" name="Slide Number Placeholder 3"/>
          <p:cNvSpPr>
            <a:spLocks noGrp="1"/>
          </p:cNvSpPr>
          <p:nvPr>
            <p:ph type="sldNum" sz="quarter" idx="12"/>
          </p:nvPr>
        </p:nvSpPr>
        <p:spPr/>
        <p:txBody>
          <a:bodyPr/>
          <a:lstStyle/>
          <a:p>
            <a:fld id="{D6C291E0-6990-45B0-801E-8025551EDCE0}" type="slidenum">
              <a:rPr lang="en-US" smtClean="0"/>
              <a:t>‹#›</a:t>
            </a:fld>
            <a:endParaRPr lang="en-US"/>
          </a:p>
        </p:txBody>
      </p:sp>
    </p:spTree>
    <p:extLst>
      <p:ext uri="{BB962C8B-B14F-4D97-AF65-F5344CB8AC3E}">
        <p14:creationId xmlns:p14="http://schemas.microsoft.com/office/powerpoint/2010/main" val="631454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smtClean="0"/>
              <a:t>Timothee Greffe</a:t>
            </a:r>
            <a:endParaRPr lang="en-US"/>
          </a:p>
        </p:txBody>
      </p:sp>
      <p:sp>
        <p:nvSpPr>
          <p:cNvPr id="7" name="Slide Number Placeholder 6"/>
          <p:cNvSpPr>
            <a:spLocks noGrp="1"/>
          </p:cNvSpPr>
          <p:nvPr>
            <p:ph type="sldNum" sz="quarter" idx="12"/>
          </p:nvPr>
        </p:nvSpPr>
        <p:spPr/>
        <p:txBody>
          <a:bodyPr/>
          <a:lstStyle/>
          <a:p>
            <a:fld id="{D6C291E0-6990-45B0-801E-8025551EDCE0}" type="slidenum">
              <a:rPr lang="en-US" smtClean="0"/>
              <a:t>‹#›</a:t>
            </a:fld>
            <a:endParaRPr lang="en-US"/>
          </a:p>
        </p:txBody>
      </p:sp>
    </p:spTree>
    <p:extLst>
      <p:ext uri="{BB962C8B-B14F-4D97-AF65-F5344CB8AC3E}">
        <p14:creationId xmlns:p14="http://schemas.microsoft.com/office/powerpoint/2010/main" val="372346324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7"/>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smtClean="0"/>
              <a:t>Timothee Greffe</a:t>
            </a:r>
            <a:endParaRPr lang="en-US"/>
          </a:p>
        </p:txBody>
      </p:sp>
      <p:sp>
        <p:nvSpPr>
          <p:cNvPr id="7" name="Slide Number Placeholder 6"/>
          <p:cNvSpPr>
            <a:spLocks noGrp="1"/>
          </p:cNvSpPr>
          <p:nvPr>
            <p:ph type="sldNum" sz="quarter" idx="12"/>
          </p:nvPr>
        </p:nvSpPr>
        <p:spPr/>
        <p:txBody>
          <a:bodyPr/>
          <a:lstStyle/>
          <a:p>
            <a:fld id="{D6C291E0-6990-45B0-801E-8025551EDCE0}" type="slidenum">
              <a:rPr lang="en-US" smtClean="0"/>
              <a:t>‹#›</a:t>
            </a:fld>
            <a:endParaRPr lang="en-US"/>
          </a:p>
        </p:txBody>
      </p:sp>
    </p:spTree>
    <p:extLst>
      <p:ext uri="{BB962C8B-B14F-4D97-AF65-F5344CB8AC3E}">
        <p14:creationId xmlns:p14="http://schemas.microsoft.com/office/powerpoint/2010/main" val="33674026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lgGrid">
          <a:fgClr>
            <a:schemeClr val="bg1"/>
          </a:fgClr>
          <a:bgClr>
            <a:prstClr val="white"/>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29660" y="452694"/>
            <a:ext cx="10515600" cy="691616"/>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838200" y="1571856"/>
            <a:ext cx="10515600" cy="4605109"/>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10965500" y="135248"/>
            <a:ext cx="844017"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smtClean="0"/>
              <a:t>2017-09-27</a:t>
            </a:r>
            <a:endParaRPr lang="en-US" dirty="0"/>
          </a:p>
        </p:txBody>
      </p:sp>
      <p:sp>
        <p:nvSpPr>
          <p:cNvPr id="5" name="Footer Placeholder 4"/>
          <p:cNvSpPr>
            <a:spLocks noGrp="1"/>
          </p:cNvSpPr>
          <p:nvPr>
            <p:ph type="ftr" sz="quarter" idx="3"/>
          </p:nvPr>
        </p:nvSpPr>
        <p:spPr>
          <a:xfrm>
            <a:off x="9937222" y="131805"/>
            <a:ext cx="1873589"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err="1" smtClean="0"/>
              <a:t>Timothee</a:t>
            </a:r>
            <a:r>
              <a:rPr lang="en-US" dirty="0" smtClean="0"/>
              <a:t> </a:t>
            </a:r>
            <a:r>
              <a:rPr lang="en-US" dirty="0" err="1" smtClean="0"/>
              <a:t>Greffe</a:t>
            </a:r>
            <a:endParaRPr lang="en-US" dirty="0" smtClean="0"/>
          </a:p>
        </p:txBody>
      </p:sp>
      <p:sp>
        <p:nvSpPr>
          <p:cNvPr id="6" name="Slide Number Placeholder 5"/>
          <p:cNvSpPr>
            <a:spLocks noGrp="1"/>
          </p:cNvSpPr>
          <p:nvPr>
            <p:ph type="sldNum" sz="quarter" idx="4"/>
          </p:nvPr>
        </p:nvSpPr>
        <p:spPr>
          <a:xfrm>
            <a:off x="11748180" y="135455"/>
            <a:ext cx="44382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C291E0-6990-45B0-801E-8025551EDCE0}" type="slidenum">
              <a:rPr lang="en-US" smtClean="0"/>
              <a:t>‹#›</a:t>
            </a:fld>
            <a:endParaRPr lang="en-US"/>
          </a:p>
        </p:txBody>
      </p:sp>
      <p:pic>
        <p:nvPicPr>
          <p:cNvPr id="7" name="Picture 6"/>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8525127" y="-49514"/>
            <a:ext cx="1442115" cy="619188"/>
          </a:xfrm>
          <a:prstGeom prst="rect">
            <a:avLst/>
          </a:prstGeom>
        </p:spPr>
      </p:pic>
      <p:sp>
        <p:nvSpPr>
          <p:cNvPr id="10" name="Rectangle 9"/>
          <p:cNvSpPr/>
          <p:nvPr userDrawn="1"/>
        </p:nvSpPr>
        <p:spPr>
          <a:xfrm>
            <a:off x="9938777" y="-22642"/>
            <a:ext cx="1861131" cy="276999"/>
          </a:xfrm>
          <a:prstGeom prst="rect">
            <a:avLst/>
          </a:prstGeom>
        </p:spPr>
        <p:txBody>
          <a:bodyPr wrap="none">
            <a:spAutoFit/>
          </a:bodyPr>
          <a:lstStyle/>
          <a:p>
            <a:r>
              <a:rPr lang="en-US" sz="1200" dirty="0" smtClean="0">
                <a:solidFill>
                  <a:schemeClr val="bg1">
                    <a:lumMod val="50000"/>
                  </a:schemeClr>
                </a:solidFill>
              </a:rPr>
              <a:t>Caltech Optical Observatories</a:t>
            </a:r>
          </a:p>
        </p:txBody>
      </p:sp>
      <p:sp>
        <p:nvSpPr>
          <p:cNvPr id="8" name="Rectangle 7"/>
          <p:cNvSpPr/>
          <p:nvPr userDrawn="1"/>
        </p:nvSpPr>
        <p:spPr>
          <a:xfrm>
            <a:off x="86812" y="6536458"/>
            <a:ext cx="2791825" cy="276999"/>
          </a:xfrm>
          <a:prstGeom prst="rect">
            <a:avLst/>
          </a:prstGeom>
        </p:spPr>
        <p:txBody>
          <a:bodyPr wrap="none">
            <a:spAutoFit/>
          </a:bodyPr>
          <a:lstStyle/>
          <a:p>
            <a:r>
              <a:rPr lang="en-US" sz="1200" dirty="0" smtClean="0">
                <a:solidFill>
                  <a:schemeClr val="bg1">
                    <a:lumMod val="50000"/>
                  </a:schemeClr>
                </a:solidFill>
              </a:rPr>
              <a:t>Scientific Detector Workshop 2017 –</a:t>
            </a:r>
            <a:r>
              <a:rPr lang="en-US" sz="1200" baseline="0" dirty="0" smtClean="0">
                <a:solidFill>
                  <a:schemeClr val="bg1">
                    <a:lumMod val="50000"/>
                  </a:schemeClr>
                </a:solidFill>
              </a:rPr>
              <a:t> </a:t>
            </a:r>
            <a:r>
              <a:rPr lang="en-US" sz="1200" dirty="0" smtClean="0">
                <a:solidFill>
                  <a:schemeClr val="bg1">
                    <a:lumMod val="50000"/>
                  </a:schemeClr>
                </a:solidFill>
              </a:rPr>
              <a:t>Baltimore</a:t>
            </a:r>
          </a:p>
        </p:txBody>
      </p:sp>
    </p:spTree>
    <p:extLst>
      <p:ext uri="{BB962C8B-B14F-4D97-AF65-F5344CB8AC3E}">
        <p14:creationId xmlns:p14="http://schemas.microsoft.com/office/powerpoint/2010/main" val="337733519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p:txStyles>
    <p:titleStyle>
      <a:lvl1pPr algn="l" defTabSz="914400" rtl="0" eaLnBrk="1" latinLnBrk="0" hangingPunct="1">
        <a:lnSpc>
          <a:spcPct val="90000"/>
        </a:lnSpc>
        <a:spcBef>
          <a:spcPct val="0"/>
        </a:spcBef>
        <a:buNone/>
        <a:defRPr sz="4400" kern="1200">
          <a:solidFill>
            <a:srgbClr val="0000FF"/>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27.pn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7.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2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3.jpeg"/></Relationships>
</file>

<file path=ppt/slides/_rels/slide3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4.xml"/><Relationship Id="rId5" Type="http://schemas.openxmlformats.org/officeDocument/2006/relationships/image" Target="../media/image8.png"/><Relationship Id="rId4" Type="http://schemas.openxmlformats.org/officeDocument/2006/relationships/image" Target="../media/image7.jpe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ZTF CCD and Controller Performance</a:t>
            </a:r>
            <a:endParaRPr lang="en-US" dirty="0"/>
          </a:p>
        </p:txBody>
      </p:sp>
      <p:sp>
        <p:nvSpPr>
          <p:cNvPr id="3" name="Subtitle 2"/>
          <p:cNvSpPr>
            <a:spLocks noGrp="1"/>
          </p:cNvSpPr>
          <p:nvPr>
            <p:ph type="subTitle" idx="1"/>
          </p:nvPr>
        </p:nvSpPr>
        <p:spPr>
          <a:xfrm>
            <a:off x="1235613" y="4276579"/>
            <a:ext cx="9144000" cy="1378635"/>
          </a:xfrm>
        </p:spPr>
        <p:txBody>
          <a:bodyPr>
            <a:normAutofit/>
          </a:bodyPr>
          <a:lstStyle/>
          <a:p>
            <a:r>
              <a:rPr lang="en-US" dirty="0" smtClean="0"/>
              <a:t>Stephen Kaye</a:t>
            </a:r>
          </a:p>
          <a:p>
            <a:endParaRPr lang="en-US" dirty="0" smtClean="0"/>
          </a:p>
          <a:p>
            <a:r>
              <a:rPr lang="en-US" sz="1800" dirty="0" smtClean="0"/>
              <a:t>27 of September 2017</a:t>
            </a:r>
            <a:endParaRPr lang="en-US" sz="1800" dirty="0"/>
          </a:p>
        </p:txBody>
      </p:sp>
      <p:sp>
        <p:nvSpPr>
          <p:cNvPr id="5" name="Footer Placeholder 4"/>
          <p:cNvSpPr>
            <a:spLocks noGrp="1"/>
          </p:cNvSpPr>
          <p:nvPr>
            <p:ph type="ftr" sz="quarter" idx="11"/>
          </p:nvPr>
        </p:nvSpPr>
        <p:spPr/>
        <p:txBody>
          <a:bodyPr/>
          <a:lstStyle/>
          <a:p>
            <a:r>
              <a:rPr lang="en-US" dirty="0" smtClean="0"/>
              <a:t>Stephen Kaye</a:t>
            </a:r>
            <a:endParaRPr lang="en-US" dirty="0"/>
          </a:p>
        </p:txBody>
      </p:sp>
      <p:sp>
        <p:nvSpPr>
          <p:cNvPr id="4" name="Slide Number Placeholder 3"/>
          <p:cNvSpPr>
            <a:spLocks noGrp="1"/>
          </p:cNvSpPr>
          <p:nvPr>
            <p:ph type="sldNum" sz="quarter" idx="12"/>
          </p:nvPr>
        </p:nvSpPr>
        <p:spPr/>
        <p:txBody>
          <a:bodyPr/>
          <a:lstStyle/>
          <a:p>
            <a:fld id="{D6C291E0-6990-45B0-801E-8025551EDCE0}" type="slidenum">
              <a:rPr lang="en-US" smtClean="0"/>
              <a:t>1</a:t>
            </a:fld>
            <a:endParaRPr lang="en-US"/>
          </a:p>
        </p:txBody>
      </p:sp>
      <p:sp>
        <p:nvSpPr>
          <p:cNvPr id="6" name="Date Placeholder 5"/>
          <p:cNvSpPr>
            <a:spLocks noGrp="1"/>
          </p:cNvSpPr>
          <p:nvPr>
            <p:ph type="dt" sz="half" idx="10"/>
          </p:nvPr>
        </p:nvSpPr>
        <p:spPr/>
        <p:txBody>
          <a:bodyPr/>
          <a:lstStyle/>
          <a:p>
            <a:r>
              <a:rPr lang="en-US" dirty="0" smtClean="0"/>
              <a:t>2017-09-27</a:t>
            </a:r>
            <a:endParaRPr lang="en-US" dirty="0"/>
          </a:p>
        </p:txBody>
      </p:sp>
    </p:spTree>
    <p:extLst>
      <p:ext uri="{BB962C8B-B14F-4D97-AF65-F5344CB8AC3E}">
        <p14:creationId xmlns:p14="http://schemas.microsoft.com/office/powerpoint/2010/main" val="149527177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12"/>
          <p:cNvSpPr>
            <a:spLocks noGrp="1"/>
          </p:cNvSpPr>
          <p:nvPr>
            <p:ph sz="half" idx="1"/>
          </p:nvPr>
        </p:nvSpPr>
        <p:spPr/>
        <p:txBody>
          <a:bodyPr/>
          <a:lstStyle/>
          <a:p>
            <a:r>
              <a:rPr lang="en-US" dirty="0" smtClean="0"/>
              <a:t>The crosstalk is also measured across the entire system of science controllers</a:t>
            </a:r>
            <a:endParaRPr lang="en-US" dirty="0"/>
          </a:p>
          <a:p>
            <a:r>
              <a:rPr lang="en-US" dirty="0"/>
              <a:t>This is the maximum signal in any of the crosstalk channels</a:t>
            </a:r>
          </a:p>
          <a:p>
            <a:endParaRPr lang="en-US"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10</a:t>
            </a:fld>
            <a:endParaRPr lang="en-US"/>
          </a:p>
        </p:txBody>
      </p:sp>
      <p:pic>
        <p:nvPicPr>
          <p:cNvPr id="11" name="Content Placeholder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2200" y="2048230"/>
            <a:ext cx="5181600" cy="3906128"/>
          </a:xfrm>
          <a:prstGeom prst="rect">
            <a:avLst/>
          </a:prstGeom>
        </p:spPr>
      </p:pic>
      <p:sp>
        <p:nvSpPr>
          <p:cNvPr id="4" name="Title 3"/>
          <p:cNvSpPr>
            <a:spLocks noGrp="1"/>
          </p:cNvSpPr>
          <p:nvPr>
            <p:ph type="title"/>
          </p:nvPr>
        </p:nvSpPr>
        <p:spPr/>
        <p:txBody>
          <a:bodyPr>
            <a:normAutofit fontScale="90000"/>
          </a:bodyPr>
          <a:lstStyle/>
          <a:p>
            <a:r>
              <a:rPr lang="en-US" dirty="0" smtClean="0"/>
              <a:t>Controller Crosstalk</a:t>
            </a:r>
            <a:endParaRPr lang="en-US" dirty="0"/>
          </a:p>
        </p:txBody>
      </p:sp>
      <p:graphicFrame>
        <p:nvGraphicFramePr>
          <p:cNvPr id="9" name="Content Placeholder 4"/>
          <p:cNvGraphicFramePr>
            <a:graphicFrameLocks/>
          </p:cNvGraphicFramePr>
          <p:nvPr>
            <p:extLst>
              <p:ext uri="{D42A27DB-BD31-4B8C-83A1-F6EECF244321}">
                <p14:modId xmlns:p14="http://schemas.microsoft.com/office/powerpoint/2010/main" val="660238050"/>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Controller</a:t>
                      </a:r>
                      <a:r>
                        <a:rPr lang="en-US" sz="1400" b="0" baseline="0" dirty="0" smtClean="0">
                          <a:solidFill>
                            <a:srgbClr val="FF8B4C"/>
                          </a:solidFill>
                        </a:rPr>
                        <a:t>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28831109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Controller DNL Testing</a:t>
            </a:r>
            <a:endParaRPr lang="en-US" sz="4000" dirty="0"/>
          </a:p>
        </p:txBody>
      </p:sp>
      <p:sp>
        <p:nvSpPr>
          <p:cNvPr id="13" name="Content Placeholder 12"/>
          <p:cNvSpPr>
            <a:spLocks noGrp="1"/>
          </p:cNvSpPr>
          <p:nvPr>
            <p:ph sz="half" idx="1"/>
          </p:nvPr>
        </p:nvSpPr>
        <p:spPr/>
        <p:txBody>
          <a:bodyPr/>
          <a:lstStyle/>
          <a:p>
            <a:r>
              <a:rPr lang="en-US" dirty="0"/>
              <a:t>A triangle wave which </a:t>
            </a:r>
            <a:r>
              <a:rPr lang="en-US" dirty="0" smtClean="0"/>
              <a:t>spans the entire ADC range </a:t>
            </a:r>
            <a:r>
              <a:rPr lang="en-US" dirty="0"/>
              <a:t>is input to an ADC channel</a:t>
            </a:r>
          </a:p>
          <a:p>
            <a:r>
              <a:rPr lang="en-US" dirty="0"/>
              <a:t>The input spans the complete range of the ADC</a:t>
            </a:r>
          </a:p>
          <a:p>
            <a:r>
              <a:rPr lang="en-US" dirty="0"/>
              <a:t>All codes </a:t>
            </a:r>
            <a:r>
              <a:rPr lang="en-US" dirty="0" smtClean="0"/>
              <a:t>are converted</a:t>
            </a:r>
          </a:p>
          <a:p>
            <a:r>
              <a:rPr lang="en-US" dirty="0" smtClean="0"/>
              <a:t>This histogram is for the raw data stream, and improves further when digital CDS (averaging) is enabled.</a:t>
            </a:r>
            <a:endParaRPr lang="en-US" dirty="0"/>
          </a:p>
          <a:p>
            <a:endParaRPr lang="en-US"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11</a:t>
            </a:fld>
            <a:endParaRPr lang="en-US"/>
          </a:p>
        </p:txBody>
      </p:sp>
      <p:pic>
        <p:nvPicPr>
          <p:cNvPr id="11" name="Content Placeholder 5"/>
          <p:cNvPicPr>
            <a:picLocks noChangeAspect="1"/>
          </p:cNvPicPr>
          <p:nvPr/>
        </p:nvPicPr>
        <p:blipFill rotWithShape="1">
          <a:blip r:embed="rId3" cstate="print">
            <a:extLst>
              <a:ext uri="{28A0092B-C50C-407E-A947-70E740481C1C}">
                <a14:useLocalDpi xmlns:a14="http://schemas.microsoft.com/office/drawing/2010/main" val="0"/>
              </a:ext>
            </a:extLst>
          </a:blip>
          <a:srcRect r="14" b="20497"/>
          <a:stretch/>
        </p:blipFill>
        <p:spPr>
          <a:xfrm>
            <a:off x="6804296" y="1825625"/>
            <a:ext cx="3916834" cy="3459439"/>
          </a:xfrm>
          <a:prstGeom prst="rect">
            <a:avLst/>
          </a:prstGeom>
        </p:spPr>
      </p:pic>
      <p:graphicFrame>
        <p:nvGraphicFramePr>
          <p:cNvPr id="9" name="Content Placeholder 4"/>
          <p:cNvGraphicFramePr>
            <a:graphicFrameLocks/>
          </p:cNvGraphicFramePr>
          <p:nvPr>
            <p:extLst>
              <p:ext uri="{D42A27DB-BD31-4B8C-83A1-F6EECF244321}">
                <p14:modId xmlns:p14="http://schemas.microsoft.com/office/powerpoint/2010/main" val="660238050"/>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Controller</a:t>
                      </a:r>
                      <a:r>
                        <a:rPr lang="en-US" sz="1400" b="0" baseline="0" dirty="0" smtClean="0">
                          <a:solidFill>
                            <a:srgbClr val="FF8B4C"/>
                          </a:solidFill>
                        </a:rPr>
                        <a:t>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32515369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pattFill prst="lgGrid">
          <a:fgClr>
            <a:schemeClr val="bg1"/>
          </a:fgClr>
          <a:bgClr>
            <a:prstClr val="white"/>
          </a:bgClr>
        </a:patt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Vacuum Interface Board Overview</a:t>
            </a:r>
            <a:endParaRPr lang="en-US" sz="4000" dirty="0"/>
          </a:p>
        </p:txBody>
      </p:sp>
      <p:sp>
        <p:nvSpPr>
          <p:cNvPr id="13" name="Content Placeholder 12"/>
          <p:cNvSpPr>
            <a:spLocks noGrp="1"/>
          </p:cNvSpPr>
          <p:nvPr>
            <p:ph sz="half" idx="1"/>
          </p:nvPr>
        </p:nvSpPr>
        <p:spPr/>
        <p:txBody>
          <a:bodyPr/>
          <a:lstStyle/>
          <a:p>
            <a:r>
              <a:rPr lang="en-US" dirty="0"/>
              <a:t>We now add the next component within the signal chain</a:t>
            </a:r>
          </a:p>
          <a:p>
            <a:r>
              <a:rPr lang="en-US" dirty="0"/>
              <a:t>The VIB routes the clocks </a:t>
            </a:r>
            <a:r>
              <a:rPr lang="en-US" dirty="0" smtClean="0"/>
              <a:t>and </a:t>
            </a:r>
            <a:r>
              <a:rPr lang="en-US" dirty="0"/>
              <a:t>biases from the controller to the </a:t>
            </a:r>
            <a:r>
              <a:rPr lang="en-US" dirty="0" smtClean="0"/>
              <a:t>CCDs, generates high speed RG pulse, then clamps and </a:t>
            </a:r>
            <a:r>
              <a:rPr lang="en-US" dirty="0" err="1" smtClean="0"/>
              <a:t>preamplifies</a:t>
            </a:r>
            <a:r>
              <a:rPr lang="en-US" dirty="0" smtClean="0"/>
              <a:t> differential CCD outputs.</a:t>
            </a:r>
          </a:p>
          <a:p>
            <a:r>
              <a:rPr lang="en-US" dirty="0" smtClean="0"/>
              <a:t>Cutouts are required as a hardware pass through and access to CCD flex cables</a:t>
            </a:r>
            <a:endParaRPr lang="en-US"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12</a:t>
            </a:fld>
            <a:endParaRPr lang="en-US"/>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6646" y="1237575"/>
            <a:ext cx="3960576" cy="2970432"/>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9534" y="4001294"/>
            <a:ext cx="3743091" cy="2807318"/>
          </a:xfrm>
          <a:prstGeom prst="rect">
            <a:avLst/>
          </a:prstGeom>
        </p:spPr>
      </p:pic>
      <p:sp>
        <p:nvSpPr>
          <p:cNvPr id="8" name="TextBox 7"/>
          <p:cNvSpPr txBox="1"/>
          <p:nvPr/>
        </p:nvSpPr>
        <p:spPr>
          <a:xfrm>
            <a:off x="9261865" y="1640959"/>
            <a:ext cx="1978427" cy="369332"/>
          </a:xfrm>
          <a:prstGeom prst="rect">
            <a:avLst/>
          </a:prstGeom>
          <a:noFill/>
        </p:spPr>
        <p:txBody>
          <a:bodyPr wrap="none" rtlCol="0">
            <a:spAutoFit/>
          </a:bodyPr>
          <a:lstStyle/>
          <a:p>
            <a:r>
              <a:rPr lang="en-US" dirty="0" smtClean="0"/>
              <a:t>VIB Focal Plane Side</a:t>
            </a:r>
            <a:endParaRPr lang="en-US" dirty="0"/>
          </a:p>
        </p:txBody>
      </p:sp>
      <p:sp>
        <p:nvSpPr>
          <p:cNvPr id="15" name="TextBox 14"/>
          <p:cNvSpPr txBox="1"/>
          <p:nvPr/>
        </p:nvSpPr>
        <p:spPr>
          <a:xfrm>
            <a:off x="6853945" y="4460358"/>
            <a:ext cx="1883849" cy="369332"/>
          </a:xfrm>
          <a:prstGeom prst="rect">
            <a:avLst/>
          </a:prstGeom>
          <a:noFill/>
        </p:spPr>
        <p:txBody>
          <a:bodyPr wrap="none" rtlCol="0">
            <a:spAutoFit/>
          </a:bodyPr>
          <a:lstStyle/>
          <a:p>
            <a:r>
              <a:rPr lang="en-US" dirty="0" smtClean="0"/>
              <a:t>VIB Back Plate Side</a:t>
            </a:r>
            <a:endParaRPr lang="en-US" dirty="0"/>
          </a:p>
        </p:txBody>
      </p:sp>
      <p:graphicFrame>
        <p:nvGraphicFramePr>
          <p:cNvPr id="12" name="Content Placeholder 4"/>
          <p:cNvGraphicFramePr>
            <a:graphicFrameLocks/>
          </p:cNvGraphicFramePr>
          <p:nvPr>
            <p:extLst>
              <p:ext uri="{D42A27DB-BD31-4B8C-83A1-F6EECF244321}">
                <p14:modId xmlns:p14="http://schemas.microsoft.com/office/powerpoint/2010/main" val="1184949121"/>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VIB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258568370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VIB Overview</a:t>
            </a:r>
            <a:endParaRPr lang="en-US" sz="4000" dirty="0"/>
          </a:p>
        </p:txBody>
      </p:sp>
      <p:sp>
        <p:nvSpPr>
          <p:cNvPr id="13" name="Content Placeholder 12"/>
          <p:cNvSpPr>
            <a:spLocks noGrp="1"/>
          </p:cNvSpPr>
          <p:nvPr>
            <p:ph sz="half" idx="1"/>
          </p:nvPr>
        </p:nvSpPr>
        <p:spPr/>
        <p:txBody>
          <a:bodyPr/>
          <a:lstStyle/>
          <a:p>
            <a:r>
              <a:rPr lang="en-US" dirty="0" smtClean="0"/>
              <a:t>Breakout boards are necessary to test the signals at the board and for loopback testing</a:t>
            </a:r>
          </a:p>
          <a:p>
            <a:r>
              <a:rPr lang="en-US" dirty="0" smtClean="0"/>
              <a:t>Due to configuration of VIB automated testing is limited unless a companion VIB was made</a:t>
            </a:r>
          </a:p>
          <a:p>
            <a:pPr lvl="1"/>
            <a:r>
              <a:rPr lang="en-US" dirty="0" smtClean="0"/>
              <a:t>Added cost due to the many connectors</a:t>
            </a:r>
          </a:p>
          <a:p>
            <a:pPr lvl="1"/>
            <a:r>
              <a:rPr lang="en-US" dirty="0" smtClean="0"/>
              <a:t>Cable connections from companion VIB would be necessary</a:t>
            </a:r>
            <a:endParaRPr lang="en-US"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13</a:t>
            </a:fld>
            <a:endParaRPr lang="en-US"/>
          </a:p>
        </p:txBody>
      </p:sp>
      <p:sp>
        <p:nvSpPr>
          <p:cNvPr id="16" name="TextBox 15"/>
          <p:cNvSpPr txBox="1"/>
          <p:nvPr/>
        </p:nvSpPr>
        <p:spPr>
          <a:xfrm>
            <a:off x="9856506" y="2204320"/>
            <a:ext cx="1658403" cy="646331"/>
          </a:xfrm>
          <a:prstGeom prst="rect">
            <a:avLst/>
          </a:prstGeom>
          <a:noFill/>
        </p:spPr>
        <p:txBody>
          <a:bodyPr wrap="none" rtlCol="0">
            <a:spAutoFit/>
          </a:bodyPr>
          <a:lstStyle/>
          <a:p>
            <a:pPr algn="ctr"/>
            <a:r>
              <a:rPr lang="en-US" dirty="0" smtClean="0"/>
              <a:t>Vacuum Interface</a:t>
            </a:r>
          </a:p>
          <a:p>
            <a:pPr algn="ctr"/>
            <a:r>
              <a:rPr lang="en-US" dirty="0" smtClean="0"/>
              <a:t>Board (VIB)</a:t>
            </a:r>
            <a:endParaRPr lang="en-US" dirty="0"/>
          </a:p>
        </p:txBody>
      </p:sp>
      <p:pic>
        <p:nvPicPr>
          <p:cNvPr id="18" name="Picture 17" descr="ZTF VIB.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6127" y="1278680"/>
            <a:ext cx="3330149" cy="2497612"/>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79416" y="4516952"/>
            <a:ext cx="2568764" cy="1926573"/>
          </a:xfrm>
          <a:prstGeom prst="rect">
            <a:avLst/>
          </a:prstGeom>
        </p:spPr>
      </p:pic>
      <p:sp>
        <p:nvSpPr>
          <p:cNvPr id="4" name="TextBox 3"/>
          <p:cNvSpPr txBox="1"/>
          <p:nvPr/>
        </p:nvSpPr>
        <p:spPr>
          <a:xfrm>
            <a:off x="7409451" y="5157072"/>
            <a:ext cx="1598515" cy="646331"/>
          </a:xfrm>
          <a:prstGeom prst="rect">
            <a:avLst/>
          </a:prstGeom>
          <a:noFill/>
        </p:spPr>
        <p:txBody>
          <a:bodyPr wrap="none" rtlCol="0">
            <a:spAutoFit/>
          </a:bodyPr>
          <a:lstStyle/>
          <a:p>
            <a:pPr algn="ctr"/>
            <a:r>
              <a:rPr lang="en-US" dirty="0" smtClean="0"/>
              <a:t>Breakout Boards</a:t>
            </a:r>
          </a:p>
          <a:p>
            <a:pPr algn="ctr"/>
            <a:r>
              <a:rPr lang="en-US" dirty="0" smtClean="0"/>
              <a:t>For VIB</a:t>
            </a:r>
            <a:endParaRPr lang="en-US" dirty="0"/>
          </a:p>
        </p:txBody>
      </p:sp>
      <p:graphicFrame>
        <p:nvGraphicFramePr>
          <p:cNvPr id="12" name="Content Placeholder 4"/>
          <p:cNvGraphicFramePr>
            <a:graphicFrameLocks/>
          </p:cNvGraphicFramePr>
          <p:nvPr>
            <p:extLst>
              <p:ext uri="{D42A27DB-BD31-4B8C-83A1-F6EECF244321}">
                <p14:modId xmlns:p14="http://schemas.microsoft.com/office/powerpoint/2010/main" val="4104314856"/>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VIB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378766393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VIB Overview</a:t>
            </a:r>
            <a:endParaRPr lang="en-US" sz="4000"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14</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9346" y="1558904"/>
            <a:ext cx="6301476" cy="4063480"/>
          </a:xfrm>
          <a:prstGeom prst="rect">
            <a:avLst/>
          </a:prstGeom>
        </p:spPr>
      </p:pic>
      <p:sp>
        <p:nvSpPr>
          <p:cNvPr id="13" name="Content Placeholder 12"/>
          <p:cNvSpPr>
            <a:spLocks noGrp="1"/>
          </p:cNvSpPr>
          <p:nvPr>
            <p:ph sz="half" idx="1"/>
          </p:nvPr>
        </p:nvSpPr>
        <p:spPr/>
        <p:txBody>
          <a:bodyPr>
            <a:normAutofit fontScale="92500" lnSpcReduction="10000"/>
          </a:bodyPr>
          <a:lstStyle/>
          <a:p>
            <a:r>
              <a:rPr lang="en-US" dirty="0" smtClean="0"/>
              <a:t>Amplifiers necessary to send video signal through 2 meters of cable to controller</a:t>
            </a:r>
          </a:p>
          <a:p>
            <a:r>
              <a:rPr lang="en-US" dirty="0" smtClean="0"/>
              <a:t>Differential amplifiers use output source and dummy output source</a:t>
            </a:r>
          </a:p>
          <a:p>
            <a:r>
              <a:rPr lang="en-US" dirty="0" smtClean="0"/>
              <a:t>Goal is to reduce common mode noise and crosstalk</a:t>
            </a:r>
          </a:p>
          <a:p>
            <a:r>
              <a:rPr lang="en-US" dirty="0" smtClean="0"/>
              <a:t>Gain set to 1.3 to match full well of device with ADC range of controller</a:t>
            </a:r>
          </a:p>
          <a:p>
            <a:pPr lvl="1"/>
            <a:r>
              <a:rPr lang="en-US" dirty="0"/>
              <a:t>8</a:t>
            </a:r>
            <a:r>
              <a:rPr lang="en-US" dirty="0" smtClean="0"/>
              <a:t> </a:t>
            </a:r>
            <a:r>
              <a:rPr lang="el-GR" dirty="0" smtClean="0"/>
              <a:t>μ</a:t>
            </a:r>
            <a:r>
              <a:rPr lang="en-US" dirty="0" smtClean="0"/>
              <a:t>V/e- * 350,000e- FW = 2.8 V</a:t>
            </a:r>
          </a:p>
          <a:p>
            <a:pPr lvl="1"/>
            <a:r>
              <a:rPr lang="en-US" dirty="0" smtClean="0"/>
              <a:t>ADC Range = 4.0 V</a:t>
            </a:r>
          </a:p>
          <a:p>
            <a:pPr lvl="1"/>
            <a:r>
              <a:rPr lang="en-US" dirty="0" smtClean="0"/>
              <a:t>Gain = 4.0/2.45 = 1.4 V/V</a:t>
            </a:r>
          </a:p>
          <a:p>
            <a:endParaRPr lang="en-US" dirty="0"/>
          </a:p>
          <a:p>
            <a:endParaRPr lang="en-US" dirty="0"/>
          </a:p>
        </p:txBody>
      </p:sp>
      <p:graphicFrame>
        <p:nvGraphicFramePr>
          <p:cNvPr id="9" name="Content Placeholder 4"/>
          <p:cNvGraphicFramePr>
            <a:graphicFrameLocks/>
          </p:cNvGraphicFramePr>
          <p:nvPr>
            <p:extLst>
              <p:ext uri="{D42A27DB-BD31-4B8C-83A1-F6EECF244321}">
                <p14:modId xmlns:p14="http://schemas.microsoft.com/office/powerpoint/2010/main" val="4281823263"/>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VIB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263078155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VIB Noise Testing</a:t>
            </a:r>
            <a:endParaRPr lang="en-US" sz="4000" dirty="0"/>
          </a:p>
        </p:txBody>
      </p:sp>
      <p:sp>
        <p:nvSpPr>
          <p:cNvPr id="13" name="Content Placeholder 12"/>
          <p:cNvSpPr>
            <a:spLocks noGrp="1"/>
          </p:cNvSpPr>
          <p:nvPr>
            <p:ph sz="half" idx="1"/>
          </p:nvPr>
        </p:nvSpPr>
        <p:spPr/>
        <p:txBody>
          <a:bodyPr/>
          <a:lstStyle/>
          <a:p>
            <a:r>
              <a:rPr lang="en-US" smtClean="0"/>
              <a:t>All amplifier inputs are grounded</a:t>
            </a:r>
          </a:p>
          <a:p>
            <a:r>
              <a:rPr lang="en-US" smtClean="0"/>
              <a:t>Raw data is collected and the standard deviation is calculated for the data</a:t>
            </a:r>
          </a:p>
          <a:p>
            <a:endParaRPr lang="en-US"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15</a:t>
            </a:fld>
            <a:endParaRPr lang="en-US"/>
          </a:p>
        </p:txBody>
      </p:sp>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7101" y="1558904"/>
            <a:ext cx="5504977" cy="4128733"/>
          </a:xfrm>
          <a:prstGeom prst="rect">
            <a:avLst/>
          </a:prstGeom>
        </p:spPr>
      </p:pic>
      <p:graphicFrame>
        <p:nvGraphicFramePr>
          <p:cNvPr id="9" name="Content Placeholder 4"/>
          <p:cNvGraphicFramePr>
            <a:graphicFrameLocks/>
          </p:cNvGraphicFramePr>
          <p:nvPr>
            <p:extLst>
              <p:ext uri="{D42A27DB-BD31-4B8C-83A1-F6EECF244321}">
                <p14:modId xmlns:p14="http://schemas.microsoft.com/office/powerpoint/2010/main" val="660238050"/>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Controller</a:t>
                      </a:r>
                      <a:r>
                        <a:rPr lang="en-US" sz="1400" b="0" baseline="0" dirty="0" smtClean="0">
                          <a:solidFill>
                            <a:srgbClr val="FF8B4C"/>
                          </a:solidFill>
                        </a:rPr>
                        <a:t>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229828857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VIB Gain Testing</a:t>
            </a:r>
            <a:endParaRPr lang="en-US" sz="4000" dirty="0"/>
          </a:p>
        </p:txBody>
      </p:sp>
      <p:sp>
        <p:nvSpPr>
          <p:cNvPr id="13" name="Content Placeholder 12"/>
          <p:cNvSpPr>
            <a:spLocks noGrp="1"/>
          </p:cNvSpPr>
          <p:nvPr>
            <p:ph sz="half" idx="1"/>
          </p:nvPr>
        </p:nvSpPr>
        <p:spPr/>
        <p:txBody>
          <a:bodyPr/>
          <a:lstStyle/>
          <a:p>
            <a:r>
              <a:rPr lang="en-US" dirty="0"/>
              <a:t>S</a:t>
            </a:r>
            <a:r>
              <a:rPr lang="en-US" dirty="0" smtClean="0"/>
              <a:t>mall breakout boards are used for each set of CCD connectors</a:t>
            </a:r>
          </a:p>
          <a:p>
            <a:r>
              <a:rPr lang="en-US" dirty="0" smtClean="0"/>
              <a:t>Clock signals are used as input test signals for the amplifiers</a:t>
            </a:r>
          </a:p>
          <a:p>
            <a:r>
              <a:rPr lang="en-US" dirty="0" smtClean="0"/>
              <a:t>Note high amplitude signals fall off as well as the large CDS window</a:t>
            </a:r>
          </a:p>
          <a:p>
            <a:r>
              <a:rPr lang="en-US" dirty="0" smtClean="0"/>
              <a:t>Gain slightly lower than expected due to resistor divider formed by driver output resistor and amplifier load resistor</a:t>
            </a:r>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16</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9800" y="1465198"/>
            <a:ext cx="6134857" cy="4740572"/>
          </a:xfrm>
          <a:prstGeom prst="rect">
            <a:avLst/>
          </a:prstGeom>
        </p:spPr>
      </p:pic>
      <p:graphicFrame>
        <p:nvGraphicFramePr>
          <p:cNvPr id="9" name="Content Placeholder 4"/>
          <p:cNvGraphicFramePr>
            <a:graphicFrameLocks/>
          </p:cNvGraphicFramePr>
          <p:nvPr>
            <p:extLst>
              <p:ext uri="{D42A27DB-BD31-4B8C-83A1-F6EECF244321}">
                <p14:modId xmlns:p14="http://schemas.microsoft.com/office/powerpoint/2010/main" val="660238050"/>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Controller</a:t>
                      </a:r>
                      <a:r>
                        <a:rPr lang="en-US" sz="1400" b="0" baseline="0" dirty="0" smtClean="0">
                          <a:solidFill>
                            <a:srgbClr val="FF8B4C"/>
                          </a:solidFill>
                        </a:rPr>
                        <a:t>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1410041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86165" y="1144310"/>
            <a:ext cx="5779335" cy="2667385"/>
          </a:xfrm>
          <a:prstGeom prst="rect">
            <a:avLst/>
          </a:prstGeom>
        </p:spPr>
      </p:pic>
      <p:sp>
        <p:nvSpPr>
          <p:cNvPr id="2" name="Title 1"/>
          <p:cNvSpPr>
            <a:spLocks noGrp="1"/>
          </p:cNvSpPr>
          <p:nvPr>
            <p:ph type="title"/>
          </p:nvPr>
        </p:nvSpPr>
        <p:spPr/>
        <p:txBody>
          <a:bodyPr>
            <a:noAutofit/>
          </a:bodyPr>
          <a:lstStyle/>
          <a:p>
            <a:r>
              <a:rPr lang="en-US" sz="4000" dirty="0" smtClean="0"/>
              <a:t>VIB CMRR Testing</a:t>
            </a:r>
            <a:endParaRPr lang="en-US" sz="4000" dirty="0"/>
          </a:p>
        </p:txBody>
      </p:sp>
      <p:sp>
        <p:nvSpPr>
          <p:cNvPr id="13" name="Content Placeholder 12"/>
          <p:cNvSpPr>
            <a:spLocks noGrp="1"/>
          </p:cNvSpPr>
          <p:nvPr>
            <p:ph sz="half" idx="1"/>
          </p:nvPr>
        </p:nvSpPr>
        <p:spPr/>
        <p:txBody>
          <a:bodyPr>
            <a:normAutofit fontScale="92500" lnSpcReduction="20000"/>
          </a:bodyPr>
          <a:lstStyle/>
          <a:p>
            <a:r>
              <a:rPr lang="en-US" dirty="0" smtClean="0"/>
              <a:t>Loopback a clock into one side of the amplifier</a:t>
            </a:r>
          </a:p>
          <a:p>
            <a:r>
              <a:rPr lang="en-US" dirty="0" smtClean="0"/>
              <a:t>Then loopback the same clock into both sides of the amplifier</a:t>
            </a:r>
          </a:p>
          <a:p>
            <a:r>
              <a:rPr lang="en-US" dirty="0" smtClean="0"/>
              <a:t>CMRR is poor at the square wave edges due to high frequency components</a:t>
            </a:r>
          </a:p>
          <a:p>
            <a:r>
              <a:rPr lang="en-US" dirty="0" smtClean="0"/>
              <a:t>CMRR increases with lower frequency signals</a:t>
            </a:r>
          </a:p>
          <a:p>
            <a:r>
              <a:rPr lang="en-US" dirty="0" smtClean="0"/>
              <a:t>Each amplifier has an extra capacitor in the feedback loop to tune the CMRR to increase performance</a:t>
            </a:r>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17</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18866" y="4181180"/>
            <a:ext cx="5799776" cy="2676820"/>
          </a:xfrm>
          <a:prstGeom prst="rect">
            <a:avLst/>
          </a:prstGeom>
        </p:spPr>
      </p:pic>
      <p:cxnSp>
        <p:nvCxnSpPr>
          <p:cNvPr id="8" name="Straight Arrow Connector 7"/>
          <p:cNvCxnSpPr/>
          <p:nvPr/>
        </p:nvCxnSpPr>
        <p:spPr>
          <a:xfrm>
            <a:off x="8664315" y="3657600"/>
            <a:ext cx="539646" cy="698669"/>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aphicFrame>
        <p:nvGraphicFramePr>
          <p:cNvPr id="11" name="Content Placeholder 4"/>
          <p:cNvGraphicFramePr>
            <a:graphicFrameLocks/>
          </p:cNvGraphicFramePr>
          <p:nvPr>
            <p:extLst>
              <p:ext uri="{D42A27DB-BD31-4B8C-83A1-F6EECF244321}">
                <p14:modId xmlns:p14="http://schemas.microsoft.com/office/powerpoint/2010/main" val="660238050"/>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Controller</a:t>
                      </a:r>
                      <a:r>
                        <a:rPr lang="en-US" sz="1400" b="0" baseline="0" dirty="0" smtClean="0">
                          <a:solidFill>
                            <a:srgbClr val="FF8B4C"/>
                          </a:solidFill>
                        </a:rPr>
                        <a:t>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106644024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CCD Overview</a:t>
            </a:r>
            <a:endParaRPr lang="en-US" sz="4000" dirty="0"/>
          </a:p>
        </p:txBody>
      </p:sp>
      <p:sp>
        <p:nvSpPr>
          <p:cNvPr id="13" name="Content Placeholder 12"/>
          <p:cNvSpPr>
            <a:spLocks noGrp="1"/>
          </p:cNvSpPr>
          <p:nvPr>
            <p:ph sz="half" idx="1"/>
          </p:nvPr>
        </p:nvSpPr>
        <p:spPr/>
        <p:txBody>
          <a:bodyPr>
            <a:normAutofit/>
          </a:bodyPr>
          <a:lstStyle/>
          <a:p>
            <a:r>
              <a:rPr lang="en-US" dirty="0" smtClean="0"/>
              <a:t>We now complete the system with the fully populated </a:t>
            </a:r>
            <a:r>
              <a:rPr lang="en-US" dirty="0" err="1" smtClean="0"/>
              <a:t>dewar</a:t>
            </a:r>
            <a:endParaRPr lang="en-US" dirty="0" smtClean="0"/>
          </a:p>
          <a:p>
            <a:r>
              <a:rPr lang="en-US" dirty="0" smtClean="0"/>
              <a:t>Need to run parameterized automated tests</a:t>
            </a:r>
          </a:p>
          <a:p>
            <a:r>
              <a:rPr lang="en-US" dirty="0" smtClean="0"/>
              <a:t>Software infrastructure developed through testing the controller and VIB is used to complete CCD testing</a:t>
            </a:r>
            <a:endParaRPr lang="en-US"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18</a:t>
            </a:fld>
            <a:endParaRPr lang="en-US"/>
          </a:p>
        </p:txBody>
      </p:sp>
      <p:pic>
        <p:nvPicPr>
          <p:cNvPr id="8" name="Picture 7" descr="C:\Users\Michael Feeney\Desktop\Capture 1.PN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343598" y="2555944"/>
            <a:ext cx="2621902" cy="2659428"/>
          </a:xfrm>
          <a:prstGeom prst="rect">
            <a:avLst/>
          </a:prstGeom>
          <a:noFill/>
          <a:ln>
            <a:noFill/>
          </a:ln>
        </p:spPr>
      </p:pic>
      <p:graphicFrame>
        <p:nvGraphicFramePr>
          <p:cNvPr id="9" name="Content Placeholder 4"/>
          <p:cNvGraphicFramePr>
            <a:graphicFrameLocks/>
          </p:cNvGraphicFramePr>
          <p:nvPr>
            <p:extLst>
              <p:ext uri="{D42A27DB-BD31-4B8C-83A1-F6EECF244321}">
                <p14:modId xmlns:p14="http://schemas.microsoft.com/office/powerpoint/2010/main" val="3621295504"/>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CCD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377387637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660" y="452693"/>
            <a:ext cx="10627116" cy="818959"/>
          </a:xfrm>
        </p:spPr>
        <p:txBody>
          <a:bodyPr>
            <a:noAutofit/>
          </a:bodyPr>
          <a:lstStyle/>
          <a:p>
            <a:r>
              <a:rPr lang="en-US" sz="4000" dirty="0" smtClean="0"/>
              <a:t>Single Sided vs Differential</a:t>
            </a:r>
            <a:endParaRPr lang="en-US" sz="4000" dirty="0"/>
          </a:p>
        </p:txBody>
      </p:sp>
      <p:sp>
        <p:nvSpPr>
          <p:cNvPr id="13" name="Content Placeholder 12"/>
          <p:cNvSpPr>
            <a:spLocks noGrp="1"/>
          </p:cNvSpPr>
          <p:nvPr>
            <p:ph sz="half" idx="1"/>
          </p:nvPr>
        </p:nvSpPr>
        <p:spPr/>
        <p:txBody>
          <a:bodyPr/>
          <a:lstStyle/>
          <a:p>
            <a:r>
              <a:rPr lang="en-US" dirty="0" smtClean="0"/>
              <a:t>Single sided operation of the amplifier with slow clocking shows the two halves of the signal</a:t>
            </a:r>
            <a:endParaRPr lang="en-US" dirty="0"/>
          </a:p>
          <a:p>
            <a:r>
              <a:rPr lang="en-US" dirty="0" smtClean="0"/>
              <a:t>A digital combination of the single sided operation is the same as the analog differential signal</a:t>
            </a:r>
          </a:p>
          <a:p>
            <a:r>
              <a:rPr lang="en-US" dirty="0" smtClean="0"/>
              <a:t>The differential operation reduces the reset feedthrough transient along with other common mode transients</a:t>
            </a:r>
            <a:endParaRPr lang="en-US"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19</a:t>
            </a:fld>
            <a:endParaRPr lang="en-US"/>
          </a:p>
        </p:txBody>
      </p:sp>
      <p:pic>
        <p:nvPicPr>
          <p:cNvPr id="12" name="Content Placeholder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7811" y="1332211"/>
            <a:ext cx="2953703" cy="2391145"/>
          </a:xfrm>
          <a:prstGeom prst="rect">
            <a:avLst/>
          </a:prstGeom>
        </p:spPr>
      </p:pic>
      <p:pic>
        <p:nvPicPr>
          <p:cNvPr id="11" name="Content Placeholder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2216" y="1329792"/>
            <a:ext cx="2956813" cy="2392684"/>
          </a:xfrm>
          <a:prstGeom prst="rect">
            <a:avLst/>
          </a:prstGeom>
        </p:spPr>
      </p:pic>
      <p:cxnSp>
        <p:nvCxnSpPr>
          <p:cNvPr id="15" name="Straight Arrow Connector 14"/>
          <p:cNvCxnSpPr/>
          <p:nvPr/>
        </p:nvCxnSpPr>
        <p:spPr>
          <a:xfrm>
            <a:off x="7919604" y="3722476"/>
            <a:ext cx="419811" cy="41930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9539521" y="3708194"/>
            <a:ext cx="457981" cy="41930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84410" y="4242014"/>
            <a:ext cx="2956813" cy="2392684"/>
          </a:xfrm>
          <a:prstGeom prst="rect">
            <a:avLst/>
          </a:prstGeom>
        </p:spPr>
      </p:pic>
      <p:sp>
        <p:nvSpPr>
          <p:cNvPr id="18" name="TextBox 17"/>
          <p:cNvSpPr txBox="1"/>
          <p:nvPr/>
        </p:nvSpPr>
        <p:spPr>
          <a:xfrm>
            <a:off x="7484410" y="1734878"/>
            <a:ext cx="921470" cy="461665"/>
          </a:xfrm>
          <a:prstGeom prst="rect">
            <a:avLst/>
          </a:prstGeom>
          <a:noFill/>
        </p:spPr>
        <p:txBody>
          <a:bodyPr wrap="none" rtlCol="0">
            <a:spAutoFit/>
          </a:bodyPr>
          <a:lstStyle/>
          <a:p>
            <a:pPr algn="ctr"/>
            <a:r>
              <a:rPr lang="en-US" sz="1200" dirty="0" smtClean="0"/>
              <a:t>Positive</a:t>
            </a:r>
          </a:p>
          <a:p>
            <a:pPr algn="ctr"/>
            <a:r>
              <a:rPr lang="en-US" sz="1200" dirty="0" smtClean="0"/>
              <a:t>Video</a:t>
            </a:r>
            <a:r>
              <a:rPr lang="en-US" sz="1200" dirty="0"/>
              <a:t> </a:t>
            </a:r>
            <a:r>
              <a:rPr lang="en-US" sz="1200" dirty="0" smtClean="0"/>
              <a:t>Output</a:t>
            </a:r>
            <a:endParaRPr lang="en-US" sz="1200" dirty="0"/>
          </a:p>
        </p:txBody>
      </p:sp>
      <p:sp>
        <p:nvSpPr>
          <p:cNvPr id="20" name="TextBox 19"/>
          <p:cNvSpPr txBox="1"/>
          <p:nvPr/>
        </p:nvSpPr>
        <p:spPr>
          <a:xfrm>
            <a:off x="9217465" y="4646153"/>
            <a:ext cx="921471" cy="461665"/>
          </a:xfrm>
          <a:prstGeom prst="rect">
            <a:avLst/>
          </a:prstGeom>
          <a:noFill/>
        </p:spPr>
        <p:txBody>
          <a:bodyPr wrap="none" rtlCol="0">
            <a:spAutoFit/>
          </a:bodyPr>
          <a:lstStyle/>
          <a:p>
            <a:pPr algn="ctr"/>
            <a:r>
              <a:rPr lang="en-US" sz="1200" dirty="0" smtClean="0"/>
              <a:t>Differential</a:t>
            </a:r>
          </a:p>
          <a:p>
            <a:pPr algn="ctr"/>
            <a:r>
              <a:rPr lang="en-US" sz="1200" dirty="0" smtClean="0"/>
              <a:t>Video</a:t>
            </a:r>
            <a:r>
              <a:rPr lang="en-US" sz="1200" dirty="0"/>
              <a:t> </a:t>
            </a:r>
            <a:r>
              <a:rPr lang="en-US" sz="1200" dirty="0" smtClean="0"/>
              <a:t>Output</a:t>
            </a:r>
            <a:endParaRPr lang="en-US" sz="1200" dirty="0"/>
          </a:p>
        </p:txBody>
      </p:sp>
      <p:sp>
        <p:nvSpPr>
          <p:cNvPr id="21" name="TextBox 20"/>
          <p:cNvSpPr txBox="1"/>
          <p:nvPr/>
        </p:nvSpPr>
        <p:spPr>
          <a:xfrm>
            <a:off x="5730966" y="4127495"/>
            <a:ext cx="2098651" cy="461665"/>
          </a:xfrm>
          <a:prstGeom prst="rect">
            <a:avLst/>
          </a:prstGeom>
          <a:noFill/>
        </p:spPr>
        <p:txBody>
          <a:bodyPr wrap="none" rtlCol="0">
            <a:spAutoFit/>
          </a:bodyPr>
          <a:lstStyle/>
          <a:p>
            <a:pPr marL="285750" indent="-285750">
              <a:buFont typeface="Arial" panose="020B0604020202020204" pitchFamily="34" charset="0"/>
              <a:buChar char="•"/>
            </a:pPr>
            <a:r>
              <a:rPr lang="en-US" sz="1200" dirty="0" smtClean="0"/>
              <a:t>Reduced Reset Feedthrough</a:t>
            </a:r>
          </a:p>
          <a:p>
            <a:pPr marL="285750" indent="-285750">
              <a:buFont typeface="Arial" panose="020B0604020202020204" pitchFamily="34" charset="0"/>
              <a:buChar char="•"/>
            </a:pPr>
            <a:r>
              <a:rPr lang="en-US" sz="1200" dirty="0" smtClean="0"/>
              <a:t>Transient subtraction</a:t>
            </a:r>
            <a:endParaRPr lang="en-US" sz="1200" dirty="0"/>
          </a:p>
        </p:txBody>
      </p:sp>
      <p:sp>
        <p:nvSpPr>
          <p:cNvPr id="22" name="TextBox 21"/>
          <p:cNvSpPr txBox="1"/>
          <p:nvPr/>
        </p:nvSpPr>
        <p:spPr>
          <a:xfrm>
            <a:off x="10625475" y="2835544"/>
            <a:ext cx="921470" cy="461665"/>
          </a:xfrm>
          <a:prstGeom prst="rect">
            <a:avLst/>
          </a:prstGeom>
          <a:noFill/>
        </p:spPr>
        <p:txBody>
          <a:bodyPr wrap="none" rtlCol="0">
            <a:spAutoFit/>
          </a:bodyPr>
          <a:lstStyle/>
          <a:p>
            <a:pPr algn="ctr"/>
            <a:r>
              <a:rPr lang="en-US" sz="1200" dirty="0" smtClean="0"/>
              <a:t>Negative</a:t>
            </a:r>
          </a:p>
          <a:p>
            <a:pPr algn="ctr"/>
            <a:r>
              <a:rPr lang="en-US" sz="1200" dirty="0" smtClean="0"/>
              <a:t>Video</a:t>
            </a:r>
            <a:r>
              <a:rPr lang="en-US" sz="1200" dirty="0"/>
              <a:t> </a:t>
            </a:r>
            <a:r>
              <a:rPr lang="en-US" sz="1200" dirty="0" smtClean="0"/>
              <a:t>Output</a:t>
            </a:r>
            <a:endParaRPr lang="en-US" sz="1200" dirty="0"/>
          </a:p>
        </p:txBody>
      </p:sp>
      <p:graphicFrame>
        <p:nvGraphicFramePr>
          <p:cNvPr id="23" name="Content Placeholder 4"/>
          <p:cNvGraphicFramePr>
            <a:graphicFrameLocks/>
          </p:cNvGraphicFramePr>
          <p:nvPr>
            <p:extLst>
              <p:ext uri="{D42A27DB-BD31-4B8C-83A1-F6EECF244321}">
                <p14:modId xmlns:p14="http://schemas.microsoft.com/office/powerpoint/2010/main" val="1202306572"/>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CCD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424443091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Introduction</a:t>
            </a:r>
            <a:endParaRPr lang="en-US" dirty="0"/>
          </a:p>
        </p:txBody>
      </p:sp>
      <p:sp>
        <p:nvSpPr>
          <p:cNvPr id="3" name="Content Placeholder 2"/>
          <p:cNvSpPr>
            <a:spLocks noGrp="1"/>
          </p:cNvSpPr>
          <p:nvPr>
            <p:ph idx="1"/>
          </p:nvPr>
        </p:nvSpPr>
        <p:spPr/>
        <p:txBody>
          <a:bodyPr/>
          <a:lstStyle/>
          <a:p>
            <a:r>
              <a:rPr lang="en-US" dirty="0" smtClean="0"/>
              <a:t>A quick review of the ZTF instrument</a:t>
            </a:r>
          </a:p>
          <a:p>
            <a:r>
              <a:rPr lang="en-US" dirty="0" smtClean="0"/>
              <a:t>Controller description and data collection modes</a:t>
            </a:r>
          </a:p>
          <a:p>
            <a:r>
              <a:rPr lang="en-US" dirty="0" smtClean="0"/>
              <a:t>Controller testing and results</a:t>
            </a:r>
          </a:p>
          <a:p>
            <a:r>
              <a:rPr lang="en-US" dirty="0" smtClean="0"/>
              <a:t>Vacuum interface board description, testing, and results</a:t>
            </a:r>
          </a:p>
          <a:p>
            <a:r>
              <a:rPr lang="en-US" dirty="0" smtClean="0"/>
              <a:t>CCD Testing and results</a:t>
            </a:r>
            <a:endParaRPr lang="en-US" dirty="0"/>
          </a:p>
        </p:txBody>
      </p:sp>
      <p:sp>
        <p:nvSpPr>
          <p:cNvPr id="4" name="Date Placeholder 3"/>
          <p:cNvSpPr>
            <a:spLocks noGrp="1"/>
          </p:cNvSpPr>
          <p:nvPr>
            <p:ph type="dt" sz="half" idx="10"/>
          </p:nvPr>
        </p:nvSpPr>
        <p:spPr/>
        <p:txBody>
          <a:bodyPr/>
          <a:lstStyle/>
          <a:p>
            <a:r>
              <a:rPr lang="en-US" smtClean="0"/>
              <a:t>2017-09-27</a:t>
            </a:r>
            <a:endParaRPr lang="en-US"/>
          </a:p>
        </p:txBody>
      </p:sp>
      <p:sp>
        <p:nvSpPr>
          <p:cNvPr id="5" name="Footer Placeholder 4"/>
          <p:cNvSpPr>
            <a:spLocks noGrp="1"/>
          </p:cNvSpPr>
          <p:nvPr>
            <p:ph type="ftr" sz="quarter" idx="11"/>
          </p:nvPr>
        </p:nvSpPr>
        <p:spPr/>
        <p:txBody>
          <a:bodyPr/>
          <a:lstStyle/>
          <a:p>
            <a:r>
              <a:rPr lang="en-US" smtClean="0"/>
              <a:t>Timothee Greffe</a:t>
            </a:r>
            <a:endParaRPr lang="en-US"/>
          </a:p>
        </p:txBody>
      </p:sp>
      <p:sp>
        <p:nvSpPr>
          <p:cNvPr id="6" name="Slide Number Placeholder 5"/>
          <p:cNvSpPr>
            <a:spLocks noGrp="1"/>
          </p:cNvSpPr>
          <p:nvPr>
            <p:ph type="sldNum" sz="quarter" idx="12"/>
          </p:nvPr>
        </p:nvSpPr>
        <p:spPr/>
        <p:txBody>
          <a:bodyPr/>
          <a:lstStyle/>
          <a:p>
            <a:fld id="{D6C291E0-6990-45B0-801E-8025551EDCE0}" type="slidenum">
              <a:rPr lang="en-US" smtClean="0"/>
              <a:t>2</a:t>
            </a:fld>
            <a:endParaRPr lang="en-US"/>
          </a:p>
        </p:txBody>
      </p:sp>
      <p:graphicFrame>
        <p:nvGraphicFramePr>
          <p:cNvPr id="8" name="Content Placeholder 4"/>
          <p:cNvGraphicFramePr>
            <a:graphicFrameLocks/>
          </p:cNvGraphicFramePr>
          <p:nvPr>
            <p:extLst>
              <p:ext uri="{D42A27DB-BD31-4B8C-83A1-F6EECF244321}">
                <p14:modId xmlns:p14="http://schemas.microsoft.com/office/powerpoint/2010/main" val="3128491644"/>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rgbClr val="FF8B4C"/>
                          </a:solidFill>
                        </a:rPr>
                        <a:t>Intro</a:t>
                      </a:r>
                      <a:endParaRPr lang="en-US" sz="1400" b="0" dirty="0">
                        <a:solidFill>
                          <a:srgbClr val="FF8B4C"/>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214312365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660" y="452694"/>
            <a:ext cx="10627116" cy="691616"/>
          </a:xfrm>
        </p:spPr>
        <p:txBody>
          <a:bodyPr>
            <a:noAutofit/>
          </a:bodyPr>
          <a:lstStyle/>
          <a:p>
            <a:r>
              <a:rPr lang="en-US" sz="4000" dirty="0" smtClean="0"/>
              <a:t>Reset Feedthrough Minimization</a:t>
            </a:r>
            <a:endParaRPr lang="en-US" sz="4000" dirty="0"/>
          </a:p>
        </p:txBody>
      </p:sp>
      <p:sp>
        <p:nvSpPr>
          <p:cNvPr id="13" name="Content Placeholder 12"/>
          <p:cNvSpPr>
            <a:spLocks noGrp="1"/>
          </p:cNvSpPr>
          <p:nvPr>
            <p:ph sz="half" idx="1"/>
          </p:nvPr>
        </p:nvSpPr>
        <p:spPr/>
        <p:txBody>
          <a:bodyPr/>
          <a:lstStyle/>
          <a:p>
            <a:r>
              <a:rPr lang="en-US" dirty="0" smtClean="0"/>
              <a:t>We increased the reset low voltage in order to decrease the reset gate pulse swing</a:t>
            </a:r>
          </a:p>
          <a:p>
            <a:r>
              <a:rPr lang="en-US" dirty="0" smtClean="0"/>
              <a:t>A reduction in swing will translate to a reduction in the reset feedthrough</a:t>
            </a:r>
          </a:p>
          <a:p>
            <a:r>
              <a:rPr lang="en-US" dirty="0" smtClean="0"/>
              <a:t>At some point, the reset gate low will be too high so that the reset FET is always on</a:t>
            </a:r>
            <a:endParaRPr lang="en-US"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20</a:t>
            </a:fld>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42936" y="3686699"/>
            <a:ext cx="3788572" cy="2856000"/>
          </a:xfrm>
          <a:prstGeom prst="rect">
            <a:avLst/>
          </a:prstGeom>
        </p:spPr>
      </p:pic>
      <p:pic>
        <p:nvPicPr>
          <p:cNvPr id="22" name="Picture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9426" y="1381852"/>
            <a:ext cx="3993064" cy="2355876"/>
          </a:xfrm>
          <a:prstGeom prst="rect">
            <a:avLst/>
          </a:prstGeom>
        </p:spPr>
      </p:pic>
      <p:graphicFrame>
        <p:nvGraphicFramePr>
          <p:cNvPr id="11" name="Content Placeholder 4"/>
          <p:cNvGraphicFramePr>
            <a:graphicFrameLocks/>
          </p:cNvGraphicFramePr>
          <p:nvPr>
            <p:extLst>
              <p:ext uri="{D42A27DB-BD31-4B8C-83A1-F6EECF244321}">
                <p14:modId xmlns:p14="http://schemas.microsoft.com/office/powerpoint/2010/main" val="1202306572"/>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CCD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25013082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Transfer Gate Feedthrough</a:t>
            </a:r>
            <a:endParaRPr lang="en-US" sz="4000" dirty="0"/>
          </a:p>
        </p:txBody>
      </p:sp>
      <p:sp>
        <p:nvSpPr>
          <p:cNvPr id="13" name="Content Placeholder 12"/>
          <p:cNvSpPr>
            <a:spLocks noGrp="1"/>
          </p:cNvSpPr>
          <p:nvPr>
            <p:ph sz="half" idx="1"/>
          </p:nvPr>
        </p:nvSpPr>
        <p:spPr>
          <a:xfrm>
            <a:off x="673100" y="1355725"/>
            <a:ext cx="5181600" cy="4351338"/>
          </a:xfrm>
        </p:spPr>
        <p:txBody>
          <a:bodyPr>
            <a:normAutofit/>
          </a:bodyPr>
          <a:lstStyle/>
          <a:p>
            <a:r>
              <a:rPr lang="en-US" sz="2400" dirty="0" smtClean="0"/>
              <a:t>The transfer gate is necessary to reset the black level for the on-chip amplifier</a:t>
            </a:r>
          </a:p>
          <a:p>
            <a:r>
              <a:rPr lang="en-US" sz="2400" dirty="0" smtClean="0"/>
              <a:t>Adjustments to the clock voltages may be desired for tweaking</a:t>
            </a:r>
          </a:p>
          <a:p>
            <a:r>
              <a:rPr lang="en-US" sz="2400" dirty="0" smtClean="0"/>
              <a:t>Likewise, we must test when the transfer gate will reset the signal</a:t>
            </a:r>
            <a:endParaRPr lang="en-US" sz="2400"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21</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11335" y="1384391"/>
            <a:ext cx="6739467" cy="5054600"/>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7893" y="3619500"/>
            <a:ext cx="5044474" cy="2970706"/>
          </a:xfrm>
          <a:prstGeom prst="rect">
            <a:avLst/>
          </a:prstGeom>
        </p:spPr>
      </p:pic>
      <p:sp>
        <p:nvSpPr>
          <p:cNvPr id="4" name="Oval 3"/>
          <p:cNvSpPr/>
          <p:nvPr/>
        </p:nvSpPr>
        <p:spPr>
          <a:xfrm>
            <a:off x="3310268" y="3555060"/>
            <a:ext cx="1244600" cy="622300"/>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aphicFrame>
        <p:nvGraphicFramePr>
          <p:cNvPr id="12" name="Content Placeholder 4"/>
          <p:cNvGraphicFramePr>
            <a:graphicFrameLocks/>
          </p:cNvGraphicFramePr>
          <p:nvPr>
            <p:extLst>
              <p:ext uri="{D42A27DB-BD31-4B8C-83A1-F6EECF244321}">
                <p14:modId xmlns:p14="http://schemas.microsoft.com/office/powerpoint/2010/main" val="1202306572"/>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CCD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258853293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400801" y="1213203"/>
            <a:ext cx="6209152" cy="4946297"/>
          </a:xfrm>
          <a:prstGeom prst="rect">
            <a:avLst/>
          </a:prstGeom>
        </p:spPr>
      </p:pic>
      <p:sp>
        <p:nvSpPr>
          <p:cNvPr id="2" name="Title 1"/>
          <p:cNvSpPr>
            <a:spLocks noGrp="1"/>
          </p:cNvSpPr>
          <p:nvPr>
            <p:ph type="title"/>
          </p:nvPr>
        </p:nvSpPr>
        <p:spPr/>
        <p:txBody>
          <a:bodyPr>
            <a:noAutofit/>
          </a:bodyPr>
          <a:lstStyle/>
          <a:p>
            <a:r>
              <a:rPr lang="en-US" sz="4000" dirty="0" smtClean="0"/>
              <a:t>On-Chip Amplifier Gain</a:t>
            </a:r>
            <a:endParaRPr lang="en-US" sz="4000" dirty="0"/>
          </a:p>
        </p:txBody>
      </p:sp>
      <p:sp>
        <p:nvSpPr>
          <p:cNvPr id="13" name="Content Placeholder 12"/>
          <p:cNvSpPr>
            <a:spLocks noGrp="1"/>
          </p:cNvSpPr>
          <p:nvPr>
            <p:ph sz="half" idx="1"/>
          </p:nvPr>
        </p:nvSpPr>
        <p:spPr>
          <a:xfrm>
            <a:off x="533400" y="1216025"/>
            <a:ext cx="6134100" cy="4351338"/>
          </a:xfrm>
        </p:spPr>
        <p:txBody>
          <a:bodyPr>
            <a:normAutofit/>
          </a:bodyPr>
          <a:lstStyle/>
          <a:p>
            <a:r>
              <a:rPr lang="en-US" sz="2400" dirty="0" smtClean="0"/>
              <a:t> We attempt to measure the gain of the on-chip amplifier</a:t>
            </a:r>
          </a:p>
          <a:p>
            <a:r>
              <a:rPr lang="en-US" sz="2400" dirty="0" smtClean="0"/>
              <a:t>Use Reset Drain voltage as the test input which is applied to the sense node with the Reset Gate</a:t>
            </a:r>
          </a:p>
          <a:p>
            <a:r>
              <a:rPr lang="en-US" sz="2400" dirty="0" smtClean="0"/>
              <a:t>Since the two stages are capacitively coupled, the input voltage must be pulsed/stepped.</a:t>
            </a:r>
          </a:p>
          <a:p>
            <a:endParaRPr lang="en-US" sz="2400"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22</a:t>
            </a:fld>
            <a:endParaRPr lang="en-US"/>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2626" y="3511524"/>
            <a:ext cx="5311174" cy="3133550"/>
          </a:xfrm>
          <a:prstGeom prst="rect">
            <a:avLst/>
          </a:prstGeom>
        </p:spPr>
      </p:pic>
      <p:graphicFrame>
        <p:nvGraphicFramePr>
          <p:cNvPr id="11" name="Content Placeholder 4"/>
          <p:cNvGraphicFramePr>
            <a:graphicFrameLocks/>
          </p:cNvGraphicFramePr>
          <p:nvPr>
            <p:extLst>
              <p:ext uri="{D42A27DB-BD31-4B8C-83A1-F6EECF244321}">
                <p14:modId xmlns:p14="http://schemas.microsoft.com/office/powerpoint/2010/main" val="1202306572"/>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CCD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78079220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ontent Placeholder 8"/>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186014" y="911524"/>
            <a:ext cx="7005986" cy="4483217"/>
          </a:xfr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797" y="872296"/>
            <a:ext cx="6029926" cy="4522445"/>
          </a:xfrm>
          <a:prstGeom prst="rect">
            <a:avLst/>
          </a:prstGeom>
        </p:spPr>
      </p:pic>
      <p:sp>
        <p:nvSpPr>
          <p:cNvPr id="2" name="Title 1"/>
          <p:cNvSpPr>
            <a:spLocks noGrp="1"/>
          </p:cNvSpPr>
          <p:nvPr>
            <p:ph type="title"/>
          </p:nvPr>
        </p:nvSpPr>
        <p:spPr/>
        <p:txBody>
          <a:bodyPr>
            <a:noAutofit/>
          </a:bodyPr>
          <a:lstStyle/>
          <a:p>
            <a:r>
              <a:rPr lang="en-US" sz="4000" dirty="0" smtClean="0"/>
              <a:t>Noise</a:t>
            </a:r>
            <a:endParaRPr lang="en-US" sz="4000" dirty="0"/>
          </a:p>
        </p:txBody>
      </p:sp>
      <p:sp>
        <p:nvSpPr>
          <p:cNvPr id="13" name="Content Placeholder 12"/>
          <p:cNvSpPr>
            <a:spLocks noGrp="1"/>
          </p:cNvSpPr>
          <p:nvPr>
            <p:ph sz="half" idx="1"/>
          </p:nvPr>
        </p:nvSpPr>
        <p:spPr>
          <a:xfrm>
            <a:off x="748908" y="5294231"/>
            <a:ext cx="10617200" cy="1262063"/>
          </a:xfrm>
        </p:spPr>
        <p:txBody>
          <a:bodyPr>
            <a:noAutofit/>
          </a:bodyPr>
          <a:lstStyle/>
          <a:p>
            <a:r>
              <a:rPr lang="en-US" sz="1600" dirty="0"/>
              <a:t>T</a:t>
            </a:r>
            <a:r>
              <a:rPr lang="en-US" sz="1600" dirty="0" smtClean="0"/>
              <a:t>est noise without any charge </a:t>
            </a:r>
            <a:r>
              <a:rPr lang="en-US" sz="1600" dirty="0" smtClean="0">
                <a:sym typeface="Wingdings"/>
              </a:rPr>
              <a:t> </a:t>
            </a:r>
            <a:r>
              <a:rPr lang="en-US" sz="1600" dirty="0" smtClean="0"/>
              <a:t>No parallel clocks to advance the charge, </a:t>
            </a:r>
            <a:r>
              <a:rPr lang="en-US" sz="1600" dirty="0"/>
              <a:t>b</a:t>
            </a:r>
            <a:r>
              <a:rPr lang="en-US" sz="1600" dirty="0" smtClean="0"/>
              <a:t>ut use serial clocks to keep clock feedthrough the same as normal operation.  Enable parallels to clear out charge only during idle.</a:t>
            </a:r>
          </a:p>
          <a:p>
            <a:r>
              <a:rPr lang="en-US" sz="1600" dirty="0" smtClean="0"/>
              <a:t>Single sided amplifier operation had largest noise figures due to grounding problem</a:t>
            </a:r>
            <a:endParaRPr lang="en-US" sz="1600" dirty="0"/>
          </a:p>
          <a:p>
            <a:r>
              <a:rPr lang="en-US" sz="1600" dirty="0" smtClean="0"/>
              <a:t>Noise improved with proper grounding, yet the common mode noise cancellation is more than </a:t>
            </a:r>
            <a:r>
              <a:rPr lang="el-GR" sz="1600" dirty="0" smtClean="0"/>
              <a:t>√</a:t>
            </a:r>
            <a:r>
              <a:rPr lang="en-US" sz="1600" dirty="0" smtClean="0"/>
              <a:t>2 penalty for differential operation</a:t>
            </a:r>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23</a:t>
            </a:fld>
            <a:endParaRPr lang="en-US"/>
          </a:p>
        </p:txBody>
      </p:sp>
      <p:graphicFrame>
        <p:nvGraphicFramePr>
          <p:cNvPr id="12" name="Content Placeholder 4"/>
          <p:cNvGraphicFramePr>
            <a:graphicFrameLocks/>
          </p:cNvGraphicFramePr>
          <p:nvPr>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CCD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411764888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9800" y="1131006"/>
            <a:ext cx="6006836" cy="5955165"/>
          </a:xfrm>
          <a:prstGeom prst="rect">
            <a:avLst/>
          </a:prstGeom>
        </p:spPr>
      </p:pic>
      <p:sp>
        <p:nvSpPr>
          <p:cNvPr id="2" name="Title 1"/>
          <p:cNvSpPr>
            <a:spLocks noGrp="1"/>
          </p:cNvSpPr>
          <p:nvPr>
            <p:ph type="title"/>
          </p:nvPr>
        </p:nvSpPr>
        <p:spPr>
          <a:xfrm>
            <a:off x="429660" y="452693"/>
            <a:ext cx="10627116" cy="678313"/>
          </a:xfrm>
        </p:spPr>
        <p:txBody>
          <a:bodyPr>
            <a:noAutofit/>
          </a:bodyPr>
          <a:lstStyle/>
          <a:p>
            <a:r>
              <a:rPr lang="en-US" sz="4000" dirty="0" smtClean="0"/>
              <a:t>Slew Rate and Clock Feedthrough</a:t>
            </a:r>
            <a:endParaRPr lang="en-US" sz="4000" dirty="0"/>
          </a:p>
        </p:txBody>
      </p:sp>
      <p:sp>
        <p:nvSpPr>
          <p:cNvPr id="13" name="Content Placeholder 12"/>
          <p:cNvSpPr>
            <a:spLocks noGrp="1"/>
          </p:cNvSpPr>
          <p:nvPr>
            <p:ph sz="half" idx="1"/>
          </p:nvPr>
        </p:nvSpPr>
        <p:spPr/>
        <p:txBody>
          <a:bodyPr/>
          <a:lstStyle/>
          <a:p>
            <a:r>
              <a:rPr lang="en-US" dirty="0" smtClean="0"/>
              <a:t>Clock transition cause wiggles on the video signal</a:t>
            </a:r>
          </a:p>
          <a:p>
            <a:r>
              <a:rPr lang="en-US" dirty="0" smtClean="0"/>
              <a:t>We can reduce the slew rate where possible to reduce these wiggles</a:t>
            </a:r>
          </a:p>
          <a:p>
            <a:r>
              <a:rPr lang="en-US" dirty="0" smtClean="0"/>
              <a:t>Then differential mode can reduce them more since they are common to the output and dummy output</a:t>
            </a:r>
            <a:endParaRPr lang="en-US"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24</a:t>
            </a:fld>
            <a:endParaRPr lang="en-US"/>
          </a:p>
        </p:txBody>
      </p:sp>
      <p:graphicFrame>
        <p:nvGraphicFramePr>
          <p:cNvPr id="11" name="Content Placeholder 4"/>
          <p:cNvGraphicFramePr>
            <a:graphicFrameLocks/>
          </p:cNvGraphicFramePr>
          <p:nvPr>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CCD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299215948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System Gain and Full Well</a:t>
            </a:r>
            <a:endParaRPr lang="en-US" sz="4000" dirty="0"/>
          </a:p>
        </p:txBody>
      </p:sp>
      <p:sp>
        <p:nvSpPr>
          <p:cNvPr id="13" name="Content Placeholder 12"/>
          <p:cNvSpPr>
            <a:spLocks noGrp="1"/>
          </p:cNvSpPr>
          <p:nvPr>
            <p:ph sz="half" idx="1"/>
          </p:nvPr>
        </p:nvSpPr>
        <p:spPr/>
        <p:txBody>
          <a:bodyPr/>
          <a:lstStyle/>
          <a:p>
            <a:r>
              <a:rPr lang="en-US" dirty="0" smtClean="0"/>
              <a:t>System gain and full well through a typical PTC</a:t>
            </a:r>
          </a:p>
          <a:p>
            <a:pPr marL="0" indent="0">
              <a:buNone/>
            </a:pPr>
            <a:endParaRPr lang="en-US" dirty="0" smtClean="0"/>
          </a:p>
          <a:p>
            <a:r>
              <a:rPr lang="en-US" dirty="0" smtClean="0"/>
              <a:t>A pair of 43” Ultra-HD monitors stacked vertically, comes in handy for viewing lots of plots simultaneously.</a:t>
            </a:r>
            <a:endParaRPr lang="en-US"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25</a:t>
            </a:fld>
            <a:endParaRPr lang="en-US"/>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5732273" y="1394933"/>
            <a:ext cx="7128933" cy="5346700"/>
          </a:xfrm>
          <a:prstGeom prst="rect">
            <a:avLst/>
          </a:prstGeom>
        </p:spPr>
      </p:pic>
      <p:cxnSp>
        <p:nvCxnSpPr>
          <p:cNvPr id="5" name="Straight Arrow Connector 4"/>
          <p:cNvCxnSpPr/>
          <p:nvPr/>
        </p:nvCxnSpPr>
        <p:spPr>
          <a:xfrm flipV="1">
            <a:off x="5448300" y="3036711"/>
            <a:ext cx="1020233" cy="430389"/>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cxnSp>
        <p:nvCxnSpPr>
          <p:cNvPr id="15" name="Straight Arrow Connector 14"/>
          <p:cNvCxnSpPr/>
          <p:nvPr/>
        </p:nvCxnSpPr>
        <p:spPr>
          <a:xfrm>
            <a:off x="5448300" y="3581400"/>
            <a:ext cx="941211" cy="516467"/>
          </a:xfrm>
          <a:prstGeom prst="straightConnector1">
            <a:avLst/>
          </a:prstGeom>
          <a:ln w="76200">
            <a:tailEnd type="arrow"/>
          </a:ln>
        </p:spPr>
        <p:style>
          <a:lnRef idx="2">
            <a:schemeClr val="accent1"/>
          </a:lnRef>
          <a:fillRef idx="0">
            <a:schemeClr val="accent1"/>
          </a:fillRef>
          <a:effectRef idx="1">
            <a:schemeClr val="accent1"/>
          </a:effectRef>
          <a:fontRef idx="minor">
            <a:schemeClr val="tx1"/>
          </a:fontRef>
        </p:style>
      </p:cxnSp>
      <p:graphicFrame>
        <p:nvGraphicFramePr>
          <p:cNvPr id="11" name="Content Placeholder 4"/>
          <p:cNvGraphicFramePr>
            <a:graphicFrameLocks/>
          </p:cNvGraphicFramePr>
          <p:nvPr>
            <p:extLst>
              <p:ext uri="{D42A27DB-BD31-4B8C-83A1-F6EECF244321}">
                <p14:modId xmlns:p14="http://schemas.microsoft.com/office/powerpoint/2010/main" val="1202306572"/>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CCD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212192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09965" y="1237574"/>
            <a:ext cx="5852172" cy="4389129"/>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2914" y="1237575"/>
            <a:ext cx="5852172" cy="4389129"/>
          </a:xfrm>
          <a:prstGeom prst="rect">
            <a:avLst/>
          </a:prstGeom>
        </p:spPr>
      </p:pic>
      <p:sp>
        <p:nvSpPr>
          <p:cNvPr id="2" name="Title 1"/>
          <p:cNvSpPr>
            <a:spLocks noGrp="1"/>
          </p:cNvSpPr>
          <p:nvPr>
            <p:ph type="title"/>
          </p:nvPr>
        </p:nvSpPr>
        <p:spPr/>
        <p:txBody>
          <a:bodyPr>
            <a:noAutofit/>
          </a:bodyPr>
          <a:lstStyle/>
          <a:p>
            <a:r>
              <a:rPr lang="en-US" sz="4000" dirty="0" smtClean="0"/>
              <a:t>System Gain and Full Well</a:t>
            </a:r>
            <a:endParaRPr lang="en-US" sz="4000" dirty="0"/>
          </a:p>
        </p:txBody>
      </p:sp>
      <p:sp>
        <p:nvSpPr>
          <p:cNvPr id="13" name="Content Placeholder 12"/>
          <p:cNvSpPr>
            <a:spLocks noGrp="1"/>
          </p:cNvSpPr>
          <p:nvPr>
            <p:ph sz="half" idx="1"/>
          </p:nvPr>
        </p:nvSpPr>
        <p:spPr>
          <a:xfrm>
            <a:off x="1677551" y="5476801"/>
            <a:ext cx="9013025" cy="1194932"/>
          </a:xfrm>
        </p:spPr>
        <p:txBody>
          <a:bodyPr>
            <a:normAutofit lnSpcReduction="10000"/>
          </a:bodyPr>
          <a:lstStyle/>
          <a:p>
            <a:r>
              <a:rPr lang="en-US" sz="2400" dirty="0" smtClean="0"/>
              <a:t>Testing revealed a full well problem</a:t>
            </a:r>
          </a:p>
          <a:p>
            <a:r>
              <a:rPr lang="en-US" sz="2400" dirty="0" smtClean="0"/>
              <a:t>By parallel binning it was determined that the charge transfer problem was in the parallel direction</a:t>
            </a:r>
            <a:endParaRPr lang="en-US" sz="2400"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26</a:t>
            </a:fld>
            <a:endParaRPr lang="en-US"/>
          </a:p>
        </p:txBody>
      </p:sp>
      <p:graphicFrame>
        <p:nvGraphicFramePr>
          <p:cNvPr id="11" name="Content Placeholder 4"/>
          <p:cNvGraphicFramePr>
            <a:graphicFrameLocks/>
          </p:cNvGraphicFramePr>
          <p:nvPr>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CCD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279268351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System Gain</a:t>
            </a:r>
            <a:endParaRPr lang="en-US" dirty="0"/>
          </a:p>
        </p:txBody>
      </p:sp>
      <p:sp>
        <p:nvSpPr>
          <p:cNvPr id="3" name="Content Placeholder 2"/>
          <p:cNvSpPr>
            <a:spLocks noGrp="1"/>
          </p:cNvSpPr>
          <p:nvPr>
            <p:ph sz="half" idx="1"/>
          </p:nvPr>
        </p:nvSpPr>
        <p:spPr/>
        <p:txBody>
          <a:bodyPr/>
          <a:lstStyle/>
          <a:p>
            <a:r>
              <a:rPr lang="en-US" dirty="0" smtClean="0"/>
              <a:t>Preliminary conversion gain has a fairly large range</a:t>
            </a:r>
          </a:p>
          <a:p>
            <a:r>
              <a:rPr lang="en-US" dirty="0" smtClean="0"/>
              <a:t>Full well is now measured around 300ke- </a:t>
            </a: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6172200" y="2058194"/>
            <a:ext cx="5181600" cy="3886200"/>
          </a:xfrm>
        </p:spPr>
      </p:pic>
      <p:sp>
        <p:nvSpPr>
          <p:cNvPr id="5" name="Date Placeholder 4"/>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smtClean="0"/>
              <a:t>Timothee Greffe</a:t>
            </a:r>
            <a:endParaRPr lang="en-US"/>
          </a:p>
        </p:txBody>
      </p:sp>
      <p:sp>
        <p:nvSpPr>
          <p:cNvPr id="7" name="Slide Number Placeholder 6"/>
          <p:cNvSpPr>
            <a:spLocks noGrp="1"/>
          </p:cNvSpPr>
          <p:nvPr>
            <p:ph type="sldNum" sz="quarter" idx="12"/>
          </p:nvPr>
        </p:nvSpPr>
        <p:spPr/>
        <p:txBody>
          <a:bodyPr/>
          <a:lstStyle/>
          <a:p>
            <a:fld id="{D6C291E0-6990-45B0-801E-8025551EDCE0}" type="slidenum">
              <a:rPr lang="en-US" smtClean="0"/>
              <a:t>27</a:t>
            </a:fld>
            <a:endParaRPr lang="en-US"/>
          </a:p>
        </p:txBody>
      </p:sp>
      <p:graphicFrame>
        <p:nvGraphicFramePr>
          <p:cNvPr id="10" name="Content Placeholder 4"/>
          <p:cNvGraphicFramePr>
            <a:graphicFrameLocks/>
          </p:cNvGraphicFramePr>
          <p:nvPr>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CCD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45375061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In Conclusion</a:t>
            </a:r>
            <a:endParaRPr lang="en-US" sz="4000" dirty="0"/>
          </a:p>
        </p:txBody>
      </p:sp>
      <p:sp>
        <p:nvSpPr>
          <p:cNvPr id="13" name="Content Placeholder 12"/>
          <p:cNvSpPr>
            <a:spLocks noGrp="1"/>
          </p:cNvSpPr>
          <p:nvPr>
            <p:ph idx="1"/>
          </p:nvPr>
        </p:nvSpPr>
        <p:spPr/>
        <p:txBody>
          <a:bodyPr/>
          <a:lstStyle/>
          <a:p>
            <a:r>
              <a:rPr lang="en-US" dirty="0" smtClean="0"/>
              <a:t>What’s next</a:t>
            </a:r>
          </a:p>
          <a:p>
            <a:pPr lvl="1"/>
            <a:r>
              <a:rPr lang="en-US" dirty="0" smtClean="0"/>
              <a:t>We are operating at ~800 kHz with a noise of ~7 e- to ~13 e-</a:t>
            </a:r>
          </a:p>
          <a:p>
            <a:pPr lvl="1"/>
            <a:r>
              <a:rPr lang="en-US" dirty="0" smtClean="0"/>
              <a:t>Yet there are some quirks with photon transfer curves</a:t>
            </a:r>
          </a:p>
          <a:p>
            <a:pPr lvl="1"/>
            <a:r>
              <a:rPr lang="en-US" dirty="0" smtClean="0"/>
              <a:t>There are more tests to be done</a:t>
            </a:r>
          </a:p>
          <a:p>
            <a:pPr lvl="2"/>
            <a:r>
              <a:rPr lang="en-US" dirty="0" smtClean="0"/>
              <a:t>Linearity</a:t>
            </a:r>
          </a:p>
          <a:p>
            <a:pPr lvl="2"/>
            <a:r>
              <a:rPr lang="en-US" dirty="0" smtClean="0"/>
              <a:t>Crosstalk</a:t>
            </a:r>
          </a:p>
          <a:p>
            <a:pPr lvl="1"/>
            <a:r>
              <a:rPr lang="en-US" dirty="0" smtClean="0"/>
              <a:t>There is more waveform optimizations to be done</a:t>
            </a:r>
          </a:p>
          <a:p>
            <a:pPr lvl="2"/>
            <a:r>
              <a:rPr lang="en-US" dirty="0" smtClean="0"/>
              <a:t>Triangular clocking and reducing clock feedthrough</a:t>
            </a:r>
          </a:p>
          <a:p>
            <a:pPr lvl="1"/>
            <a:r>
              <a:rPr lang="en-US" dirty="0" smtClean="0"/>
              <a:t>Get to the telescope</a:t>
            </a:r>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28</a:t>
            </a:fld>
            <a:endParaRPr lang="en-US"/>
          </a:p>
        </p:txBody>
      </p:sp>
      <p:graphicFrame>
        <p:nvGraphicFramePr>
          <p:cNvPr id="8" name="Content Placeholder 4"/>
          <p:cNvGraphicFramePr>
            <a:graphicFrameLocks/>
          </p:cNvGraphicFramePr>
          <p:nvPr>
            <p:extLst>
              <p:ext uri="{D42A27DB-BD31-4B8C-83A1-F6EECF244321}">
                <p14:modId xmlns:p14="http://schemas.microsoft.com/office/powerpoint/2010/main" val="3976134962"/>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Conclusion</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322872057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Backup slides Start Here</a:t>
            </a:r>
            <a:endParaRPr lang="en-US" dirty="0"/>
          </a:p>
        </p:txBody>
      </p:sp>
      <p:sp>
        <p:nvSpPr>
          <p:cNvPr id="3" name="Content Placeholder 2"/>
          <p:cNvSpPr>
            <a:spLocks noGrp="1"/>
          </p:cNvSpPr>
          <p:nvPr>
            <p:ph sz="half" idx="1"/>
          </p:nvPr>
        </p:nvSpPr>
        <p:spPr/>
        <p:txBody>
          <a:bodyPr/>
          <a:lstStyle/>
          <a:p>
            <a:endParaRPr lang="en-US"/>
          </a:p>
        </p:txBody>
      </p:sp>
      <p:sp>
        <p:nvSpPr>
          <p:cNvPr id="4" name="Content Placeholder 3"/>
          <p:cNvSpPr>
            <a:spLocks noGrp="1"/>
          </p:cNvSpPr>
          <p:nvPr>
            <p:ph sz="half" idx="2"/>
          </p:nvPr>
        </p:nvSpPr>
        <p:spPr/>
        <p:txBody>
          <a:bodyPr/>
          <a:lstStyle/>
          <a:p>
            <a:endParaRPr lang="en-US"/>
          </a:p>
        </p:txBody>
      </p:sp>
      <p:sp>
        <p:nvSpPr>
          <p:cNvPr id="5" name="Date Placeholder 4"/>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smtClean="0"/>
              <a:t>Timothee Greffe</a:t>
            </a:r>
            <a:endParaRPr lang="en-US"/>
          </a:p>
        </p:txBody>
      </p:sp>
      <p:sp>
        <p:nvSpPr>
          <p:cNvPr id="7" name="Slide Number Placeholder 6"/>
          <p:cNvSpPr>
            <a:spLocks noGrp="1"/>
          </p:cNvSpPr>
          <p:nvPr>
            <p:ph type="sldNum" sz="quarter" idx="12"/>
          </p:nvPr>
        </p:nvSpPr>
        <p:spPr/>
        <p:txBody>
          <a:bodyPr/>
          <a:lstStyle/>
          <a:p>
            <a:fld id="{D6C291E0-6990-45B0-801E-8025551EDCE0}" type="slidenum">
              <a:rPr lang="en-US" smtClean="0"/>
              <a:t>29</a:t>
            </a:fld>
            <a:endParaRPr lang="en-US"/>
          </a:p>
        </p:txBody>
      </p:sp>
    </p:spTree>
    <p:extLst>
      <p:ext uri="{BB962C8B-B14F-4D97-AF65-F5344CB8AC3E}">
        <p14:creationId xmlns:p14="http://schemas.microsoft.com/office/powerpoint/2010/main" val="24023819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ZTF System</a:t>
            </a:r>
            <a:endParaRPr lang="en-US" sz="4000" dirty="0"/>
          </a:p>
        </p:txBody>
      </p:sp>
      <p:sp>
        <p:nvSpPr>
          <p:cNvPr id="13" name="Content Placeholder 12"/>
          <p:cNvSpPr>
            <a:spLocks noGrp="1"/>
          </p:cNvSpPr>
          <p:nvPr>
            <p:ph sz="half" idx="1"/>
          </p:nvPr>
        </p:nvSpPr>
        <p:spPr/>
        <p:txBody>
          <a:bodyPr/>
          <a:lstStyle/>
          <a:p>
            <a:r>
              <a:rPr lang="en-US" dirty="0" smtClean="0"/>
              <a:t>ZTF has 16 Science CCDs each with 6k x 6k, 4-channel readout</a:t>
            </a:r>
          </a:p>
          <a:p>
            <a:r>
              <a:rPr lang="en-US" dirty="0" smtClean="0"/>
              <a:t>ZTF has 4 Guider/Focus CCDs each with 2 channel readouts</a:t>
            </a:r>
          </a:p>
          <a:p>
            <a:r>
              <a:rPr lang="en-US" dirty="0" smtClean="0"/>
              <a:t>Five controllers provide clocks, biases, and converts the 72 channels of video signal.</a:t>
            </a:r>
          </a:p>
          <a:p>
            <a:r>
              <a:rPr lang="en-US" dirty="0" smtClean="0"/>
              <a:t>A large system requires automated testing and analysis of each component of the system</a:t>
            </a:r>
            <a:endParaRPr lang="en-US"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3</a:t>
            </a:fld>
            <a:endParaRPr lang="en-US"/>
          </a:p>
        </p:txBody>
      </p:sp>
      <p:pic>
        <p:nvPicPr>
          <p:cNvPr id="15" name="Picture 14" descr="C:\Users\Michael Feeney\Desktop\Capture 1.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722560" y="3825347"/>
            <a:ext cx="2621902" cy="2659428"/>
          </a:xfrm>
          <a:prstGeom prst="rect">
            <a:avLst/>
          </a:prstGeom>
          <a:noFill/>
          <a:ln>
            <a:noFill/>
          </a:ln>
        </p:spPr>
      </p:pic>
      <p:pic>
        <p:nvPicPr>
          <p:cNvPr id="16" name="Picture 15" descr="IMG_20150810_145534.jp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9800" y="1558904"/>
            <a:ext cx="2758440" cy="2068830"/>
          </a:xfrm>
          <a:prstGeom prst="rect">
            <a:avLst/>
          </a:prstGeom>
        </p:spPr>
      </p:pic>
      <p:sp>
        <p:nvSpPr>
          <p:cNvPr id="19" name="Title 1"/>
          <p:cNvSpPr txBox="1">
            <a:spLocks/>
          </p:cNvSpPr>
          <p:nvPr/>
        </p:nvSpPr>
        <p:spPr>
          <a:xfrm>
            <a:off x="6789652" y="1153297"/>
            <a:ext cx="1169361" cy="4056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00FF"/>
                </a:solidFill>
                <a:latin typeface="+mj-lt"/>
                <a:ea typeface="+mj-ea"/>
                <a:cs typeface="+mj-cs"/>
              </a:defRPr>
            </a:lvl1pPr>
          </a:lstStyle>
          <a:p>
            <a:pPr algn="ctr"/>
            <a:r>
              <a:rPr lang="en-US" sz="1800" dirty="0" smtClean="0">
                <a:latin typeface="+mn-lt"/>
              </a:rPr>
              <a:t>Controllers</a:t>
            </a:r>
            <a:endParaRPr lang="en-US" sz="1800" dirty="0">
              <a:latin typeface="+mn-lt"/>
            </a:endParaRPr>
          </a:p>
        </p:txBody>
      </p:sp>
      <p:sp>
        <p:nvSpPr>
          <p:cNvPr id="20" name="Title 1"/>
          <p:cNvSpPr txBox="1">
            <a:spLocks/>
          </p:cNvSpPr>
          <p:nvPr/>
        </p:nvSpPr>
        <p:spPr>
          <a:xfrm>
            <a:off x="8359917" y="6494105"/>
            <a:ext cx="1577305" cy="4056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00FF"/>
                </a:solidFill>
                <a:latin typeface="+mj-lt"/>
                <a:ea typeface="+mj-ea"/>
                <a:cs typeface="+mj-cs"/>
              </a:defRPr>
            </a:lvl1pPr>
          </a:lstStyle>
          <a:p>
            <a:pPr algn="ctr"/>
            <a:r>
              <a:rPr lang="en-US" sz="1800" dirty="0" smtClean="0">
                <a:latin typeface="+mn-lt"/>
              </a:rPr>
              <a:t>Focal Plane</a:t>
            </a:r>
            <a:endParaRPr lang="en-US" sz="1800" dirty="0">
              <a:latin typeface="+mn-lt"/>
            </a:endParaRPr>
          </a:p>
        </p:txBody>
      </p:sp>
      <p:sp>
        <p:nvSpPr>
          <p:cNvPr id="21" name="Title 1"/>
          <p:cNvSpPr txBox="1">
            <a:spLocks/>
          </p:cNvSpPr>
          <p:nvPr/>
        </p:nvSpPr>
        <p:spPr>
          <a:xfrm>
            <a:off x="9224287" y="1153297"/>
            <a:ext cx="2240351" cy="4056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00FF"/>
                </a:solidFill>
                <a:latin typeface="+mj-lt"/>
                <a:ea typeface="+mj-ea"/>
                <a:cs typeface="+mj-cs"/>
              </a:defRPr>
            </a:lvl1pPr>
          </a:lstStyle>
          <a:p>
            <a:pPr algn="ctr"/>
            <a:r>
              <a:rPr lang="en-US" sz="1800" dirty="0" smtClean="0">
                <a:latin typeface="+mn-lt"/>
              </a:rPr>
              <a:t>Vacuum Interface Board</a:t>
            </a:r>
            <a:endParaRPr lang="en-US" sz="1800" dirty="0">
              <a:latin typeface="+mn-lt"/>
            </a:endParaRPr>
          </a:p>
        </p:txBody>
      </p:sp>
      <p:pic>
        <p:nvPicPr>
          <p:cNvPr id="22" name="Picture 2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334533" y="1465199"/>
            <a:ext cx="2162393" cy="2245335"/>
          </a:xfrm>
          <a:prstGeom prst="rect">
            <a:avLst/>
          </a:prstGeom>
        </p:spPr>
      </p:pic>
      <p:sp>
        <p:nvSpPr>
          <p:cNvPr id="25" name="TextBox 24"/>
          <p:cNvSpPr txBox="1"/>
          <p:nvPr/>
        </p:nvSpPr>
        <p:spPr>
          <a:xfrm>
            <a:off x="10554318" y="5589037"/>
            <a:ext cx="1415772" cy="369332"/>
          </a:xfrm>
          <a:prstGeom prst="rect">
            <a:avLst/>
          </a:prstGeom>
          <a:noFill/>
        </p:spPr>
        <p:txBody>
          <a:bodyPr wrap="none" rtlCol="0">
            <a:spAutoFit/>
          </a:bodyPr>
          <a:lstStyle/>
          <a:p>
            <a:r>
              <a:rPr lang="en-US" dirty="0" smtClean="0"/>
              <a:t>Science CCDs</a:t>
            </a:r>
            <a:endParaRPr lang="en-US" dirty="0"/>
          </a:p>
        </p:txBody>
      </p:sp>
      <p:cxnSp>
        <p:nvCxnSpPr>
          <p:cNvPr id="27" name="Straight Arrow Connector 26"/>
          <p:cNvCxnSpPr>
            <a:stCxn id="25" idx="1"/>
          </p:cNvCxnSpPr>
          <p:nvPr/>
        </p:nvCxnSpPr>
        <p:spPr>
          <a:xfrm flipH="1">
            <a:off x="9731829" y="5773703"/>
            <a:ext cx="822489" cy="18466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p:cNvCxnSpPr>
            <a:stCxn id="25" idx="1"/>
          </p:cNvCxnSpPr>
          <p:nvPr/>
        </p:nvCxnSpPr>
        <p:spPr>
          <a:xfrm flipH="1" flipV="1">
            <a:off x="9311951" y="4907902"/>
            <a:ext cx="1242367" cy="865801"/>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960783" y="4261571"/>
            <a:ext cx="1322798" cy="646331"/>
          </a:xfrm>
          <a:prstGeom prst="rect">
            <a:avLst/>
          </a:prstGeom>
          <a:noFill/>
        </p:spPr>
        <p:txBody>
          <a:bodyPr wrap="none" rtlCol="0">
            <a:spAutoFit/>
          </a:bodyPr>
          <a:lstStyle/>
          <a:p>
            <a:pPr algn="ctr"/>
            <a:r>
              <a:rPr lang="en-US" dirty="0" smtClean="0"/>
              <a:t>Guider/Focus</a:t>
            </a:r>
          </a:p>
          <a:p>
            <a:pPr algn="ctr"/>
            <a:r>
              <a:rPr lang="en-US" dirty="0" smtClean="0"/>
              <a:t> CCDs</a:t>
            </a:r>
            <a:endParaRPr lang="en-US" dirty="0"/>
          </a:p>
        </p:txBody>
      </p:sp>
      <p:cxnSp>
        <p:nvCxnSpPr>
          <p:cNvPr id="31" name="Straight Arrow Connector 30"/>
          <p:cNvCxnSpPr>
            <a:stCxn id="30" idx="3"/>
          </p:cNvCxnSpPr>
          <p:nvPr/>
        </p:nvCxnSpPr>
        <p:spPr>
          <a:xfrm>
            <a:off x="7283581" y="4584737"/>
            <a:ext cx="759407" cy="59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a:stCxn id="30" idx="3"/>
          </p:cNvCxnSpPr>
          <p:nvPr/>
        </p:nvCxnSpPr>
        <p:spPr>
          <a:xfrm>
            <a:off x="7283581" y="4584737"/>
            <a:ext cx="675432" cy="1018707"/>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graphicFrame>
        <p:nvGraphicFramePr>
          <p:cNvPr id="23" name="Content Placeholder 4"/>
          <p:cNvGraphicFramePr>
            <a:graphicFrameLocks/>
          </p:cNvGraphicFramePr>
          <p:nvPr>
            <p:extLst>
              <p:ext uri="{D42A27DB-BD31-4B8C-83A1-F6EECF244321}">
                <p14:modId xmlns:p14="http://schemas.microsoft.com/office/powerpoint/2010/main" val="1910084735"/>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System</a:t>
                      </a:r>
                      <a:r>
                        <a:rPr lang="en-US" sz="1400" b="0" baseline="0" dirty="0" smtClean="0">
                          <a:solidFill>
                            <a:srgbClr val="FF8B4C"/>
                          </a:solidFill>
                        </a:rPr>
                        <a:t> Overview</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322076592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660" y="452693"/>
            <a:ext cx="10515600" cy="1313601"/>
          </a:xfrm>
        </p:spPr>
        <p:txBody>
          <a:bodyPr>
            <a:noAutofit/>
          </a:bodyPr>
          <a:lstStyle/>
          <a:p>
            <a:r>
              <a:rPr lang="en-US" sz="4000" dirty="0" smtClean="0"/>
              <a:t>CCD Testing: Noise Single Sided vs. Differential</a:t>
            </a:r>
            <a:endParaRPr lang="en-US" sz="4000" dirty="0"/>
          </a:p>
        </p:txBody>
      </p:sp>
      <p:sp>
        <p:nvSpPr>
          <p:cNvPr id="13" name="Content Placeholder 12"/>
          <p:cNvSpPr>
            <a:spLocks noGrp="1"/>
          </p:cNvSpPr>
          <p:nvPr>
            <p:ph sz="half" idx="1"/>
          </p:nvPr>
        </p:nvSpPr>
        <p:spPr/>
        <p:txBody>
          <a:bodyPr/>
          <a:lstStyle/>
          <a:p>
            <a:r>
              <a:rPr lang="en-US" dirty="0" smtClean="0"/>
              <a:t>Loop back </a:t>
            </a:r>
            <a:endParaRPr lang="en-US"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30</a:t>
            </a:fld>
            <a:endParaRPr lang="en-US"/>
          </a:p>
        </p:txBody>
      </p:sp>
      <p:graphicFrame>
        <p:nvGraphicFramePr>
          <p:cNvPr id="14" name="Content Placeholder 4"/>
          <p:cNvGraphicFramePr>
            <a:graphicFrameLocks/>
          </p:cNvGraphicFramePr>
          <p:nvPr>
            <p:extLst>
              <p:ext uri="{D42A27DB-BD31-4B8C-83A1-F6EECF244321}">
                <p14:modId xmlns:p14="http://schemas.microsoft.com/office/powerpoint/2010/main" val="565296730"/>
              </p:ext>
            </p:extLst>
          </p:nvPr>
        </p:nvGraphicFramePr>
        <p:xfrm>
          <a:off x="25401" y="38100"/>
          <a:ext cx="5518595" cy="518160"/>
        </p:xfrm>
        <a:graphic>
          <a:graphicData uri="http://schemas.openxmlformats.org/drawingml/2006/table">
            <a:tbl>
              <a:tblPr firstRow="1" bandRow="1">
                <a:tableStyleId>{5C22544A-7EE6-4342-B048-85BDC9FD1C3A}</a:tableStyleId>
              </a:tblPr>
              <a:tblGrid>
                <a:gridCol w="1103719">
                  <a:extLst>
                    <a:ext uri="{9D8B030D-6E8A-4147-A177-3AD203B41FA5}">
                      <a16:colId xmlns:a16="http://schemas.microsoft.com/office/drawing/2014/main" val="275938058"/>
                    </a:ext>
                  </a:extLst>
                </a:gridCol>
                <a:gridCol w="1103719">
                  <a:extLst>
                    <a:ext uri="{9D8B030D-6E8A-4147-A177-3AD203B41FA5}">
                      <a16:colId xmlns:a16="http://schemas.microsoft.com/office/drawing/2014/main" val="2082098756"/>
                    </a:ext>
                  </a:extLst>
                </a:gridCol>
                <a:gridCol w="1103719">
                  <a:extLst>
                    <a:ext uri="{9D8B030D-6E8A-4147-A177-3AD203B41FA5}">
                      <a16:colId xmlns:a16="http://schemas.microsoft.com/office/drawing/2014/main" val="1439725036"/>
                    </a:ext>
                  </a:extLst>
                </a:gridCol>
                <a:gridCol w="1103719">
                  <a:extLst>
                    <a:ext uri="{9D8B030D-6E8A-4147-A177-3AD203B41FA5}">
                      <a16:colId xmlns:a16="http://schemas.microsoft.com/office/drawing/2014/main" val="3237513321"/>
                    </a:ext>
                  </a:extLst>
                </a:gridCol>
                <a:gridCol w="1103719">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Backup Slides</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pic>
        <p:nvPicPr>
          <p:cNvPr id="9" name="Content Placeholder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6660" y="2339375"/>
            <a:ext cx="4038600" cy="3028950"/>
          </a:xfrm>
          <a:prstGeom prst="rect">
            <a:avLst/>
          </a:prstGeom>
        </p:spPr>
      </p:pic>
    </p:spTree>
    <p:extLst>
      <p:ext uri="{BB962C8B-B14F-4D97-AF65-F5344CB8AC3E}">
        <p14:creationId xmlns:p14="http://schemas.microsoft.com/office/powerpoint/2010/main" val="24295721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9660" y="452693"/>
            <a:ext cx="10515600" cy="1313601"/>
          </a:xfrm>
        </p:spPr>
        <p:txBody>
          <a:bodyPr>
            <a:noAutofit/>
          </a:bodyPr>
          <a:lstStyle/>
          <a:p>
            <a:r>
              <a:rPr lang="en-US" sz="4000" dirty="0" smtClean="0"/>
              <a:t>CCD Testing: Noise FFTs</a:t>
            </a:r>
            <a:endParaRPr lang="en-US" sz="4000" dirty="0"/>
          </a:p>
        </p:txBody>
      </p:sp>
      <p:sp>
        <p:nvSpPr>
          <p:cNvPr id="13" name="Content Placeholder 12"/>
          <p:cNvSpPr>
            <a:spLocks noGrp="1"/>
          </p:cNvSpPr>
          <p:nvPr>
            <p:ph sz="half" idx="1"/>
          </p:nvPr>
        </p:nvSpPr>
        <p:spPr/>
        <p:txBody>
          <a:bodyPr/>
          <a:lstStyle/>
          <a:p>
            <a:r>
              <a:rPr lang="en-US" dirty="0"/>
              <a:t>Using FFTs of the raw data to see dominant frequencies</a:t>
            </a:r>
          </a:p>
          <a:p>
            <a:r>
              <a:rPr lang="en-US" dirty="0"/>
              <a:t>Can we understand what is causing the noise by dominant frequency</a:t>
            </a:r>
          </a:p>
          <a:p>
            <a:r>
              <a:rPr lang="en-US" dirty="0"/>
              <a:t>Dominant frequency is 53.88 kHz.  Maybe a switching supply?</a:t>
            </a:r>
          </a:p>
          <a:p>
            <a:r>
              <a:rPr lang="en-US" dirty="0"/>
              <a:t>FFTs were interesting, but minimally useful to solve the noise problem</a:t>
            </a:r>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31</a:t>
            </a:fld>
            <a:endParaRPr lang="en-US"/>
          </a:p>
        </p:txBody>
      </p:sp>
      <p:graphicFrame>
        <p:nvGraphicFramePr>
          <p:cNvPr id="14" name="Content Placeholder 4"/>
          <p:cNvGraphicFramePr>
            <a:graphicFrameLocks/>
          </p:cNvGraphicFramePr>
          <p:nvPr>
            <p:extLst>
              <p:ext uri="{D42A27DB-BD31-4B8C-83A1-F6EECF244321}">
                <p14:modId xmlns:p14="http://schemas.microsoft.com/office/powerpoint/2010/main" val="1455369213"/>
              </p:ext>
            </p:extLst>
          </p:nvPr>
        </p:nvGraphicFramePr>
        <p:xfrm>
          <a:off x="25401" y="38100"/>
          <a:ext cx="5518595" cy="518160"/>
        </p:xfrm>
        <a:graphic>
          <a:graphicData uri="http://schemas.openxmlformats.org/drawingml/2006/table">
            <a:tbl>
              <a:tblPr firstRow="1" bandRow="1">
                <a:tableStyleId>{5C22544A-7EE6-4342-B048-85BDC9FD1C3A}</a:tableStyleId>
              </a:tblPr>
              <a:tblGrid>
                <a:gridCol w="1103719">
                  <a:extLst>
                    <a:ext uri="{9D8B030D-6E8A-4147-A177-3AD203B41FA5}">
                      <a16:colId xmlns:a16="http://schemas.microsoft.com/office/drawing/2014/main" val="275938058"/>
                    </a:ext>
                  </a:extLst>
                </a:gridCol>
                <a:gridCol w="1103719">
                  <a:extLst>
                    <a:ext uri="{9D8B030D-6E8A-4147-A177-3AD203B41FA5}">
                      <a16:colId xmlns:a16="http://schemas.microsoft.com/office/drawing/2014/main" val="2082098756"/>
                    </a:ext>
                  </a:extLst>
                </a:gridCol>
                <a:gridCol w="1103719">
                  <a:extLst>
                    <a:ext uri="{9D8B030D-6E8A-4147-A177-3AD203B41FA5}">
                      <a16:colId xmlns:a16="http://schemas.microsoft.com/office/drawing/2014/main" val="1439725036"/>
                    </a:ext>
                  </a:extLst>
                </a:gridCol>
                <a:gridCol w="1103719">
                  <a:extLst>
                    <a:ext uri="{9D8B030D-6E8A-4147-A177-3AD203B41FA5}">
                      <a16:colId xmlns:a16="http://schemas.microsoft.com/office/drawing/2014/main" val="3237513321"/>
                    </a:ext>
                  </a:extLst>
                </a:gridCol>
                <a:gridCol w="1103719">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Backup Slides</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pic>
        <p:nvPicPr>
          <p:cNvPr id="11"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647129" y="1825625"/>
            <a:ext cx="6544871" cy="3504953"/>
          </a:xfrm>
        </p:spPr>
      </p:pic>
    </p:spTree>
    <p:extLst>
      <p:ext uri="{BB962C8B-B14F-4D97-AF65-F5344CB8AC3E}">
        <p14:creationId xmlns:p14="http://schemas.microsoft.com/office/powerpoint/2010/main" val="3686872054"/>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0933" y="4310622"/>
            <a:ext cx="5136391" cy="2702806"/>
          </a:xfrm>
          <a:prstGeom prst="rect">
            <a:avLst/>
          </a:prstGeom>
        </p:spPr>
      </p:pic>
      <p:sp>
        <p:nvSpPr>
          <p:cNvPr id="2" name="Title 1"/>
          <p:cNvSpPr>
            <a:spLocks noGrp="1"/>
          </p:cNvSpPr>
          <p:nvPr>
            <p:ph type="title"/>
          </p:nvPr>
        </p:nvSpPr>
        <p:spPr>
          <a:xfrm>
            <a:off x="429660" y="452693"/>
            <a:ext cx="10515600" cy="1313601"/>
          </a:xfrm>
        </p:spPr>
        <p:txBody>
          <a:bodyPr>
            <a:noAutofit/>
          </a:bodyPr>
          <a:lstStyle/>
          <a:p>
            <a:r>
              <a:rPr lang="en-US" sz="4000" dirty="0" smtClean="0"/>
              <a:t>CCD Testing: Noise FFTs</a:t>
            </a:r>
            <a:endParaRPr lang="en-US" sz="4000"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32</a:t>
            </a:fld>
            <a:endParaRPr lang="en-US"/>
          </a:p>
        </p:txBody>
      </p:sp>
      <p:graphicFrame>
        <p:nvGraphicFramePr>
          <p:cNvPr id="14" name="Content Placeholder 4"/>
          <p:cNvGraphicFramePr>
            <a:graphicFrameLocks/>
          </p:cNvGraphicFramePr>
          <p:nvPr>
            <p:extLst>
              <p:ext uri="{D42A27DB-BD31-4B8C-83A1-F6EECF244321}">
                <p14:modId xmlns:p14="http://schemas.microsoft.com/office/powerpoint/2010/main" val="2311934079"/>
              </p:ext>
            </p:extLst>
          </p:nvPr>
        </p:nvGraphicFramePr>
        <p:xfrm>
          <a:off x="25401" y="38100"/>
          <a:ext cx="5518595" cy="518160"/>
        </p:xfrm>
        <a:graphic>
          <a:graphicData uri="http://schemas.openxmlformats.org/drawingml/2006/table">
            <a:tbl>
              <a:tblPr firstRow="1" bandRow="1">
                <a:tableStyleId>{5C22544A-7EE6-4342-B048-85BDC9FD1C3A}</a:tableStyleId>
              </a:tblPr>
              <a:tblGrid>
                <a:gridCol w="1103719">
                  <a:extLst>
                    <a:ext uri="{9D8B030D-6E8A-4147-A177-3AD203B41FA5}">
                      <a16:colId xmlns:a16="http://schemas.microsoft.com/office/drawing/2014/main" val="275938058"/>
                    </a:ext>
                  </a:extLst>
                </a:gridCol>
                <a:gridCol w="1103719">
                  <a:extLst>
                    <a:ext uri="{9D8B030D-6E8A-4147-A177-3AD203B41FA5}">
                      <a16:colId xmlns:a16="http://schemas.microsoft.com/office/drawing/2014/main" val="2082098756"/>
                    </a:ext>
                  </a:extLst>
                </a:gridCol>
                <a:gridCol w="1103719">
                  <a:extLst>
                    <a:ext uri="{9D8B030D-6E8A-4147-A177-3AD203B41FA5}">
                      <a16:colId xmlns:a16="http://schemas.microsoft.com/office/drawing/2014/main" val="1439725036"/>
                    </a:ext>
                  </a:extLst>
                </a:gridCol>
                <a:gridCol w="1103719">
                  <a:extLst>
                    <a:ext uri="{9D8B030D-6E8A-4147-A177-3AD203B41FA5}">
                      <a16:colId xmlns:a16="http://schemas.microsoft.com/office/drawing/2014/main" val="3237513321"/>
                    </a:ext>
                  </a:extLst>
                </a:gridCol>
                <a:gridCol w="1103719">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Backup Slides</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pic>
        <p:nvPicPr>
          <p:cNvPr id="5" name="Content Placeholder 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29660" y="1361134"/>
            <a:ext cx="5181600" cy="2727157"/>
          </a:xfrm>
        </p:spPr>
      </p:pic>
      <p:sp>
        <p:nvSpPr>
          <p:cNvPr id="7" name="TextBox 6"/>
          <p:cNvSpPr txBox="1"/>
          <p:nvPr/>
        </p:nvSpPr>
        <p:spPr>
          <a:xfrm>
            <a:off x="2465692" y="4088291"/>
            <a:ext cx="1109535" cy="369332"/>
          </a:xfrm>
          <a:prstGeom prst="rect">
            <a:avLst/>
          </a:prstGeom>
          <a:noFill/>
        </p:spPr>
        <p:txBody>
          <a:bodyPr wrap="none" rtlCol="0">
            <a:spAutoFit/>
          </a:bodyPr>
          <a:lstStyle/>
          <a:p>
            <a:r>
              <a:rPr lang="en-US" dirty="0" smtClean="0"/>
              <a:t>FFT In Lab</a:t>
            </a:r>
            <a:endParaRPr lang="en-US" dirty="0"/>
          </a:p>
        </p:txBody>
      </p:sp>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653790" y="1361134"/>
            <a:ext cx="5109882" cy="2689411"/>
          </a:xfrm>
          <a:prstGeom prst="rect">
            <a:avLst/>
          </a:prstGeom>
        </p:spPr>
      </p:pic>
      <p:sp>
        <p:nvSpPr>
          <p:cNvPr id="9" name="TextBox 8"/>
          <p:cNvSpPr txBox="1"/>
          <p:nvPr/>
        </p:nvSpPr>
        <p:spPr>
          <a:xfrm>
            <a:off x="8460001" y="4088291"/>
            <a:ext cx="1497461" cy="369332"/>
          </a:xfrm>
          <a:prstGeom prst="rect">
            <a:avLst/>
          </a:prstGeom>
          <a:noFill/>
        </p:spPr>
        <p:txBody>
          <a:bodyPr wrap="none" rtlCol="0">
            <a:spAutoFit/>
          </a:bodyPr>
          <a:lstStyle/>
          <a:p>
            <a:r>
              <a:rPr lang="en-US" dirty="0" smtClean="0"/>
              <a:t>FFT at Palomar</a:t>
            </a:r>
            <a:endParaRPr lang="en-US" dirty="0"/>
          </a:p>
        </p:txBody>
      </p:sp>
      <p:sp>
        <p:nvSpPr>
          <p:cNvPr id="15" name="TextBox 14"/>
          <p:cNvSpPr txBox="1"/>
          <p:nvPr/>
        </p:nvSpPr>
        <p:spPr>
          <a:xfrm>
            <a:off x="8585762" y="6472532"/>
            <a:ext cx="2702919" cy="369332"/>
          </a:xfrm>
          <a:prstGeom prst="rect">
            <a:avLst/>
          </a:prstGeom>
          <a:noFill/>
        </p:spPr>
        <p:txBody>
          <a:bodyPr wrap="none" rtlCol="0">
            <a:spAutoFit/>
          </a:bodyPr>
          <a:lstStyle/>
          <a:p>
            <a:r>
              <a:rPr lang="en-US" dirty="0" smtClean="0"/>
              <a:t>FFT in Lab Mounted to Spider</a:t>
            </a:r>
            <a:endParaRPr lang="en-US" dirty="0"/>
          </a:p>
        </p:txBody>
      </p:sp>
    </p:spTree>
    <p:extLst>
      <p:ext uri="{BB962C8B-B14F-4D97-AF65-F5344CB8AC3E}">
        <p14:creationId xmlns:p14="http://schemas.microsoft.com/office/powerpoint/2010/main" val="26355077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ZTF System</a:t>
            </a:r>
            <a:endParaRPr lang="en-US" sz="4000" dirty="0"/>
          </a:p>
        </p:txBody>
      </p:sp>
      <p:sp>
        <p:nvSpPr>
          <p:cNvPr id="13" name="Content Placeholder 12"/>
          <p:cNvSpPr>
            <a:spLocks noGrp="1"/>
          </p:cNvSpPr>
          <p:nvPr>
            <p:ph sz="half" idx="1"/>
          </p:nvPr>
        </p:nvSpPr>
        <p:spPr/>
        <p:txBody>
          <a:bodyPr>
            <a:normAutofit/>
          </a:bodyPr>
          <a:lstStyle/>
          <a:p>
            <a:r>
              <a:rPr lang="en-US" dirty="0"/>
              <a:t>Testing occurs on components as the system builds </a:t>
            </a:r>
            <a:r>
              <a:rPr lang="en-US" dirty="0" smtClean="0"/>
              <a:t>up</a:t>
            </a:r>
          </a:p>
          <a:p>
            <a:r>
              <a:rPr lang="en-US" dirty="0" smtClean="0"/>
              <a:t>Knowing the sources of problems before putting the system together</a:t>
            </a:r>
          </a:p>
          <a:p>
            <a:r>
              <a:rPr lang="en-US" dirty="0" smtClean="0"/>
              <a:t>The key is that we use the system to test the system</a:t>
            </a:r>
          </a:p>
          <a:p>
            <a:pPr lvl="1"/>
            <a:r>
              <a:rPr lang="en-US" dirty="0" smtClean="0"/>
              <a:t>Software and analysis infrastructure is re-used at each level of testing</a:t>
            </a:r>
            <a:endParaRPr lang="en-US" dirty="0"/>
          </a:p>
          <a:p>
            <a:endParaRPr lang="en-US" dirty="0"/>
          </a:p>
          <a:p>
            <a:endParaRPr lang="en-US" dirty="0" smtClean="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4</a:t>
            </a:fld>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22163" y="2319964"/>
            <a:ext cx="3551853" cy="2663890"/>
          </a:xfrm>
          <a:prstGeom prst="rect">
            <a:avLst/>
          </a:prstGeom>
        </p:spPr>
      </p:pic>
      <p:graphicFrame>
        <p:nvGraphicFramePr>
          <p:cNvPr id="11" name="Content Placeholder 4"/>
          <p:cNvGraphicFramePr>
            <a:graphicFrameLocks/>
          </p:cNvGraphicFramePr>
          <p:nvPr>
            <p:extLst>
              <p:ext uri="{D42A27DB-BD31-4B8C-83A1-F6EECF244321}">
                <p14:modId xmlns:p14="http://schemas.microsoft.com/office/powerpoint/2010/main" val="420481599"/>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System</a:t>
                      </a:r>
                      <a:r>
                        <a:rPr lang="en-US" sz="1400" b="0" baseline="0" dirty="0" smtClean="0">
                          <a:solidFill>
                            <a:srgbClr val="FF8B4C"/>
                          </a:solidFill>
                        </a:rPr>
                        <a:t> Overview</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Controller</a:t>
                      </a:r>
                      <a:r>
                        <a:rPr lang="en-US" sz="1400" b="0" baseline="0" dirty="0" smtClean="0">
                          <a:solidFill>
                            <a:schemeClr val="tx1">
                              <a:lumMod val="40000"/>
                              <a:lumOff val="60000"/>
                            </a:schemeClr>
                          </a:solidFill>
                        </a:rPr>
                        <a:t>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149067722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Controllers</a:t>
            </a:r>
            <a:endParaRPr lang="en-US" sz="4000" dirty="0"/>
          </a:p>
        </p:txBody>
      </p:sp>
      <p:sp>
        <p:nvSpPr>
          <p:cNvPr id="13" name="Content Placeholder 12"/>
          <p:cNvSpPr>
            <a:spLocks noGrp="1"/>
          </p:cNvSpPr>
          <p:nvPr>
            <p:ph sz="half" idx="1"/>
          </p:nvPr>
        </p:nvSpPr>
        <p:spPr/>
        <p:txBody>
          <a:bodyPr>
            <a:normAutofit lnSpcReduction="10000"/>
          </a:bodyPr>
          <a:lstStyle/>
          <a:p>
            <a:r>
              <a:rPr lang="en-US" dirty="0" smtClean="0"/>
              <a:t>Using Semiconductor Technology Associate’s Archon Controller</a:t>
            </a:r>
          </a:p>
          <a:p>
            <a:r>
              <a:rPr lang="en-US" dirty="0" smtClean="0"/>
              <a:t>Controller chassis contains cards for each function: ADC card, Driver card, bias card, and LVDS card</a:t>
            </a:r>
          </a:p>
          <a:p>
            <a:r>
              <a:rPr lang="en-US" dirty="0" smtClean="0"/>
              <a:t>Signals from cards are routed through a transition card for connections to standard off-the-shelf cables</a:t>
            </a:r>
          </a:p>
          <a:p>
            <a:r>
              <a:rPr lang="en-US" dirty="0" smtClean="0"/>
              <a:t>Test connector for all transition card signals added</a:t>
            </a:r>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5</a:t>
            </a:fld>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22437" y="1556240"/>
            <a:ext cx="2615664" cy="1953675"/>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50289" y="1556240"/>
            <a:ext cx="2615664" cy="1953675"/>
          </a:xfrm>
          <a:prstGeom prst="rect">
            <a:avLst/>
          </a:prstGeom>
        </p:spPr>
      </p:pic>
      <p:sp>
        <p:nvSpPr>
          <p:cNvPr id="12" name="Title 1"/>
          <p:cNvSpPr txBox="1">
            <a:spLocks/>
          </p:cNvSpPr>
          <p:nvPr/>
        </p:nvSpPr>
        <p:spPr>
          <a:xfrm>
            <a:off x="7889788" y="1159616"/>
            <a:ext cx="2051086" cy="4056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00FF"/>
                </a:solidFill>
                <a:latin typeface="+mj-lt"/>
                <a:ea typeface="+mj-ea"/>
                <a:cs typeface="+mj-cs"/>
              </a:defRPr>
            </a:lvl1pPr>
          </a:lstStyle>
          <a:p>
            <a:pPr algn="ctr"/>
            <a:r>
              <a:rPr lang="en-US" sz="1800" dirty="0" smtClean="0">
                <a:latin typeface="+mn-lt"/>
              </a:rPr>
              <a:t>Transition Card</a:t>
            </a:r>
            <a:endParaRPr lang="en-US" sz="1800" dirty="0">
              <a:latin typeface="+mn-lt"/>
            </a:endParaRPr>
          </a:p>
        </p:txBody>
      </p:sp>
      <p:sp>
        <p:nvSpPr>
          <p:cNvPr id="15" name="TextBox 14"/>
          <p:cNvSpPr txBox="1"/>
          <p:nvPr/>
        </p:nvSpPr>
        <p:spPr>
          <a:xfrm>
            <a:off x="7124338" y="3509915"/>
            <a:ext cx="627096" cy="369332"/>
          </a:xfrm>
          <a:prstGeom prst="rect">
            <a:avLst/>
          </a:prstGeom>
          <a:noFill/>
        </p:spPr>
        <p:txBody>
          <a:bodyPr wrap="none" rtlCol="0">
            <a:spAutoFit/>
          </a:bodyPr>
          <a:lstStyle/>
          <a:p>
            <a:pPr algn="ctr"/>
            <a:r>
              <a:rPr lang="en-US" dirty="0" smtClean="0"/>
              <a:t>Front</a:t>
            </a:r>
            <a:endParaRPr lang="en-US" dirty="0"/>
          </a:p>
        </p:txBody>
      </p:sp>
      <p:sp>
        <p:nvSpPr>
          <p:cNvPr id="16" name="TextBox 15"/>
          <p:cNvSpPr txBox="1"/>
          <p:nvPr/>
        </p:nvSpPr>
        <p:spPr>
          <a:xfrm>
            <a:off x="10249761" y="3509915"/>
            <a:ext cx="606256" cy="369332"/>
          </a:xfrm>
          <a:prstGeom prst="rect">
            <a:avLst/>
          </a:prstGeom>
          <a:noFill/>
        </p:spPr>
        <p:txBody>
          <a:bodyPr wrap="none" rtlCol="0">
            <a:spAutoFit/>
          </a:bodyPr>
          <a:lstStyle/>
          <a:p>
            <a:pPr algn="ctr"/>
            <a:r>
              <a:rPr lang="en-US" dirty="0" smtClean="0"/>
              <a:t>Back</a:t>
            </a:r>
            <a:endParaRPr lang="en-US" dirty="0"/>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255922" y="4001294"/>
            <a:ext cx="3318817" cy="2489113"/>
          </a:xfrm>
          <a:prstGeom prst="rect">
            <a:avLst/>
          </a:prstGeom>
        </p:spPr>
      </p:pic>
      <p:sp>
        <p:nvSpPr>
          <p:cNvPr id="17" name="Title 1"/>
          <p:cNvSpPr txBox="1">
            <a:spLocks/>
          </p:cNvSpPr>
          <p:nvPr/>
        </p:nvSpPr>
        <p:spPr>
          <a:xfrm>
            <a:off x="7889788" y="6490407"/>
            <a:ext cx="2051086" cy="40560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rgbClr val="0000FF"/>
                </a:solidFill>
                <a:latin typeface="+mj-lt"/>
                <a:ea typeface="+mj-ea"/>
                <a:cs typeface="+mj-cs"/>
              </a:defRPr>
            </a:lvl1pPr>
          </a:lstStyle>
          <a:p>
            <a:pPr algn="ctr"/>
            <a:r>
              <a:rPr lang="en-US" sz="1800" dirty="0" smtClean="0">
                <a:latin typeface="+mn-lt"/>
              </a:rPr>
              <a:t>Controller</a:t>
            </a:r>
            <a:endParaRPr lang="en-US" sz="1800" dirty="0">
              <a:latin typeface="+mn-lt"/>
            </a:endParaRPr>
          </a:p>
        </p:txBody>
      </p:sp>
      <p:graphicFrame>
        <p:nvGraphicFramePr>
          <p:cNvPr id="18" name="Content Placeholder 4"/>
          <p:cNvGraphicFramePr>
            <a:graphicFrameLocks/>
          </p:cNvGraphicFramePr>
          <p:nvPr>
            <p:extLst>
              <p:ext uri="{D42A27DB-BD31-4B8C-83A1-F6EECF244321}">
                <p14:modId xmlns:p14="http://schemas.microsoft.com/office/powerpoint/2010/main" val="168818385"/>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Controller</a:t>
                      </a:r>
                      <a:r>
                        <a:rPr lang="en-US" sz="1400" b="0" baseline="0" dirty="0" smtClean="0">
                          <a:solidFill>
                            <a:srgbClr val="FF8B4C"/>
                          </a:solidFill>
                        </a:rPr>
                        <a:t>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192510899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Controllers</a:t>
            </a:r>
            <a:endParaRPr lang="en-US" dirty="0"/>
          </a:p>
        </p:txBody>
      </p:sp>
      <p:pic>
        <p:nvPicPr>
          <p:cNvPr id="9" name="Content Placeholder 8"/>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38200" y="2058194"/>
            <a:ext cx="5181600" cy="3886200"/>
          </a:xfrm>
        </p:spPr>
      </p:pic>
      <p:pic>
        <p:nvPicPr>
          <p:cNvPr id="10" name="Content Placeholder 9"/>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6172200" y="2058194"/>
            <a:ext cx="5181600" cy="3886200"/>
          </a:xfrm>
        </p:spPr>
      </p:pic>
      <p:sp>
        <p:nvSpPr>
          <p:cNvPr id="5" name="Date Placeholder 4"/>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smtClean="0"/>
              <a:t>Timothee Greffe</a:t>
            </a:r>
            <a:endParaRPr lang="en-US"/>
          </a:p>
        </p:txBody>
      </p:sp>
      <p:sp>
        <p:nvSpPr>
          <p:cNvPr id="7" name="Slide Number Placeholder 6"/>
          <p:cNvSpPr>
            <a:spLocks noGrp="1"/>
          </p:cNvSpPr>
          <p:nvPr>
            <p:ph type="sldNum" sz="quarter" idx="12"/>
          </p:nvPr>
        </p:nvSpPr>
        <p:spPr/>
        <p:txBody>
          <a:bodyPr/>
          <a:lstStyle/>
          <a:p>
            <a:fld id="{D6C291E0-6990-45B0-801E-8025551EDCE0}" type="slidenum">
              <a:rPr lang="en-US" smtClean="0"/>
              <a:t>6</a:t>
            </a:fld>
            <a:endParaRPr lang="en-US"/>
          </a:p>
        </p:txBody>
      </p:sp>
      <p:graphicFrame>
        <p:nvGraphicFramePr>
          <p:cNvPr id="8" name="Content Placeholder 4"/>
          <p:cNvGraphicFramePr>
            <a:graphicFrameLocks/>
          </p:cNvGraphicFramePr>
          <p:nvPr>
            <p:extLst>
              <p:ext uri="{D42A27DB-BD31-4B8C-83A1-F6EECF244321}">
                <p14:modId xmlns:p14="http://schemas.microsoft.com/office/powerpoint/2010/main" val="2999810403"/>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Controller</a:t>
                      </a:r>
                      <a:r>
                        <a:rPr lang="en-US" sz="1400" b="0" baseline="0" dirty="0" smtClean="0">
                          <a:solidFill>
                            <a:srgbClr val="FF8B4C"/>
                          </a:solidFill>
                        </a:rPr>
                        <a:t>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330100303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Multiplexer Loopback Board</a:t>
            </a:r>
            <a:endParaRPr lang="en-US" sz="4000" dirty="0"/>
          </a:p>
        </p:txBody>
      </p:sp>
      <p:sp>
        <p:nvSpPr>
          <p:cNvPr id="13" name="Content Placeholder 12"/>
          <p:cNvSpPr>
            <a:spLocks noGrp="1"/>
          </p:cNvSpPr>
          <p:nvPr>
            <p:ph sz="half" idx="1"/>
          </p:nvPr>
        </p:nvSpPr>
        <p:spPr/>
        <p:txBody>
          <a:bodyPr>
            <a:normAutofit fontScale="92500" lnSpcReduction="10000"/>
          </a:bodyPr>
          <a:lstStyle/>
          <a:p>
            <a:r>
              <a:rPr lang="en-US" dirty="0" smtClean="0"/>
              <a:t>The test point connector with all of the signals provides a connection point for a multiplexer board</a:t>
            </a:r>
            <a:endParaRPr lang="en-US" dirty="0"/>
          </a:p>
          <a:p>
            <a:r>
              <a:rPr lang="en-US" dirty="0"/>
              <a:t>Multiplexer board allows for any signal to be connected to any ADC input</a:t>
            </a:r>
          </a:p>
          <a:p>
            <a:r>
              <a:rPr lang="en-US" dirty="0" smtClean="0"/>
              <a:t>LVDS signals are used to dynamically route ground, clock and biases to any ADC input via AC coupler at Archon video input.</a:t>
            </a:r>
          </a:p>
          <a:p>
            <a:r>
              <a:rPr lang="en-US" dirty="0"/>
              <a:t>The video channels can</a:t>
            </a:r>
            <a:r>
              <a:rPr lang="en-US" dirty="0">
                <a:solidFill>
                  <a:srgbClr val="FF16F9"/>
                </a:solidFill>
              </a:rPr>
              <a:t> </a:t>
            </a:r>
            <a:r>
              <a:rPr lang="en-US" dirty="0" smtClean="0"/>
              <a:t>thus</a:t>
            </a:r>
            <a:r>
              <a:rPr lang="en-US" dirty="0" smtClean="0">
                <a:solidFill>
                  <a:srgbClr val="FF16F9"/>
                </a:solidFill>
              </a:rPr>
              <a:t> </a:t>
            </a:r>
            <a:r>
              <a:rPr lang="en-US" dirty="0"/>
              <a:t>be used </a:t>
            </a:r>
            <a:r>
              <a:rPr lang="en-US" dirty="0" smtClean="0"/>
              <a:t>for all controller testing</a:t>
            </a:r>
            <a:endParaRPr lang="en-US" dirty="0"/>
          </a:p>
          <a:p>
            <a:endParaRPr lang="en-US" dirty="0"/>
          </a:p>
          <a:p>
            <a:endParaRPr lang="en-US"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7</a:t>
            </a:fld>
            <a:endParaRPr lang="en-US"/>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6588" y="2021864"/>
            <a:ext cx="5278480" cy="3958860"/>
          </a:xfrm>
          <a:prstGeom prst="rect">
            <a:avLst/>
          </a:prstGeom>
        </p:spPr>
      </p:pic>
      <p:graphicFrame>
        <p:nvGraphicFramePr>
          <p:cNvPr id="9" name="Content Placeholder 4"/>
          <p:cNvGraphicFramePr>
            <a:graphicFrameLocks/>
          </p:cNvGraphicFramePr>
          <p:nvPr>
            <p:extLst>
              <p:ext uri="{D42A27DB-BD31-4B8C-83A1-F6EECF244321}">
                <p14:modId xmlns:p14="http://schemas.microsoft.com/office/powerpoint/2010/main" val="3565682912"/>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Controller</a:t>
                      </a:r>
                      <a:r>
                        <a:rPr lang="en-US" sz="1400" b="0" baseline="0" dirty="0" smtClean="0">
                          <a:solidFill>
                            <a:srgbClr val="FF8B4C"/>
                          </a:solidFill>
                        </a:rPr>
                        <a:t>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415921056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Controller Testing Noise</a:t>
            </a:r>
            <a:endParaRPr lang="en-US" sz="4000" dirty="0"/>
          </a:p>
        </p:txBody>
      </p:sp>
      <p:sp>
        <p:nvSpPr>
          <p:cNvPr id="13" name="Content Placeholder 12"/>
          <p:cNvSpPr>
            <a:spLocks noGrp="1"/>
          </p:cNvSpPr>
          <p:nvPr>
            <p:ph sz="half" idx="1"/>
          </p:nvPr>
        </p:nvSpPr>
        <p:spPr/>
        <p:txBody>
          <a:bodyPr/>
          <a:lstStyle/>
          <a:p>
            <a:r>
              <a:rPr lang="en-US" dirty="0"/>
              <a:t>All inputs to the ADC are grounded</a:t>
            </a:r>
          </a:p>
          <a:p>
            <a:r>
              <a:rPr lang="en-US" dirty="0"/>
              <a:t>Raw data is collected and the standard deviation is calculated for the </a:t>
            </a:r>
            <a:r>
              <a:rPr lang="en-US" dirty="0" smtClean="0"/>
              <a:t>data</a:t>
            </a:r>
            <a:endParaRPr lang="en-US" dirty="0"/>
          </a:p>
          <a:p>
            <a:endParaRPr lang="en-US"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8</a:t>
            </a:fld>
            <a:endParaRPr lang="en-US"/>
          </a:p>
        </p:txBody>
      </p:sp>
      <p:pic>
        <p:nvPicPr>
          <p:cNvPr id="17" name="Content Placeholder 6"/>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172200" y="2048230"/>
            <a:ext cx="5181600" cy="3906128"/>
          </a:xfrm>
        </p:spPr>
      </p:pic>
      <p:graphicFrame>
        <p:nvGraphicFramePr>
          <p:cNvPr id="9" name="Content Placeholder 4"/>
          <p:cNvGraphicFramePr>
            <a:graphicFrameLocks/>
          </p:cNvGraphicFramePr>
          <p:nvPr>
            <p:extLst>
              <p:ext uri="{D42A27DB-BD31-4B8C-83A1-F6EECF244321}">
                <p14:modId xmlns:p14="http://schemas.microsoft.com/office/powerpoint/2010/main" val="660238050"/>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Controller</a:t>
                      </a:r>
                      <a:r>
                        <a:rPr lang="en-US" sz="1400" b="0" baseline="0" dirty="0" smtClean="0">
                          <a:solidFill>
                            <a:srgbClr val="FF8B4C"/>
                          </a:solidFill>
                        </a:rPr>
                        <a:t>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1916549578"/>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4000" dirty="0" smtClean="0"/>
              <a:t>Controller Testing Crosstalk</a:t>
            </a:r>
            <a:endParaRPr lang="en-US" sz="4000" dirty="0"/>
          </a:p>
        </p:txBody>
      </p:sp>
      <p:sp>
        <p:nvSpPr>
          <p:cNvPr id="13" name="Content Placeholder 12"/>
          <p:cNvSpPr>
            <a:spLocks noGrp="1"/>
          </p:cNvSpPr>
          <p:nvPr>
            <p:ph sz="half" idx="1"/>
          </p:nvPr>
        </p:nvSpPr>
        <p:spPr/>
        <p:txBody>
          <a:bodyPr/>
          <a:lstStyle/>
          <a:p>
            <a:r>
              <a:rPr lang="en-US" dirty="0"/>
              <a:t>Provide a signal to one input and ground the other video channels</a:t>
            </a:r>
          </a:p>
          <a:p>
            <a:r>
              <a:rPr lang="en-US" dirty="0"/>
              <a:t>Raw data for the grounded channels reveal the crosstalk on a single ADC </a:t>
            </a:r>
            <a:r>
              <a:rPr lang="en-US" dirty="0" smtClean="0"/>
              <a:t>board</a:t>
            </a:r>
          </a:p>
          <a:p>
            <a:r>
              <a:rPr lang="en-US" dirty="0" smtClean="0"/>
              <a:t>This maps the crosstalk across any given ADC board.</a:t>
            </a:r>
            <a:endParaRPr lang="en-US" dirty="0"/>
          </a:p>
          <a:p>
            <a:endParaRPr lang="en-US" dirty="0"/>
          </a:p>
        </p:txBody>
      </p:sp>
      <p:sp>
        <p:nvSpPr>
          <p:cNvPr id="10" name="Date Placeholder 9"/>
          <p:cNvSpPr>
            <a:spLocks noGrp="1"/>
          </p:cNvSpPr>
          <p:nvPr>
            <p:ph type="dt" sz="half" idx="10"/>
          </p:nvPr>
        </p:nvSpPr>
        <p:spPr/>
        <p:txBody>
          <a:bodyPr/>
          <a:lstStyle/>
          <a:p>
            <a:r>
              <a:rPr lang="en-US" smtClean="0"/>
              <a:t>2017-09-27</a:t>
            </a:r>
            <a:endParaRPr lang="en-US"/>
          </a:p>
        </p:txBody>
      </p:sp>
      <p:sp>
        <p:nvSpPr>
          <p:cNvPr id="6" name="Footer Placeholder 5"/>
          <p:cNvSpPr>
            <a:spLocks noGrp="1"/>
          </p:cNvSpPr>
          <p:nvPr>
            <p:ph type="ftr" sz="quarter" idx="11"/>
          </p:nvPr>
        </p:nvSpPr>
        <p:spPr/>
        <p:txBody>
          <a:bodyPr/>
          <a:lstStyle/>
          <a:p>
            <a:r>
              <a:rPr lang="en-US" dirty="0" smtClean="0"/>
              <a:t>Stephen Kaye</a:t>
            </a:r>
            <a:endParaRPr lang="en-US" dirty="0"/>
          </a:p>
        </p:txBody>
      </p:sp>
      <p:sp>
        <p:nvSpPr>
          <p:cNvPr id="3" name="Slide Number Placeholder 2"/>
          <p:cNvSpPr>
            <a:spLocks noGrp="1"/>
          </p:cNvSpPr>
          <p:nvPr>
            <p:ph type="sldNum" sz="quarter" idx="12"/>
          </p:nvPr>
        </p:nvSpPr>
        <p:spPr/>
        <p:txBody>
          <a:bodyPr/>
          <a:lstStyle/>
          <a:p>
            <a:fld id="{D6C291E0-6990-45B0-801E-8025551EDCE0}" type="slidenum">
              <a:rPr lang="en-US" smtClean="0"/>
              <a:t>9</a:t>
            </a:fld>
            <a:endParaRPr lang="en-US"/>
          </a:p>
        </p:txBody>
      </p:sp>
      <p:pic>
        <p:nvPicPr>
          <p:cNvPr id="11" name="Content Placeholder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587331" y="1825625"/>
            <a:ext cx="4351338" cy="4351338"/>
          </a:xfrm>
          <a:prstGeom prst="rect">
            <a:avLst/>
          </a:prstGeom>
        </p:spPr>
      </p:pic>
      <p:graphicFrame>
        <p:nvGraphicFramePr>
          <p:cNvPr id="9" name="Content Placeholder 4"/>
          <p:cNvGraphicFramePr>
            <a:graphicFrameLocks/>
          </p:cNvGraphicFramePr>
          <p:nvPr>
            <p:extLst>
              <p:ext uri="{D42A27DB-BD31-4B8C-83A1-F6EECF244321}">
                <p14:modId xmlns:p14="http://schemas.microsoft.com/office/powerpoint/2010/main" val="660238050"/>
              </p:ext>
            </p:extLst>
          </p:nvPr>
        </p:nvGraphicFramePr>
        <p:xfrm>
          <a:off x="25401" y="38100"/>
          <a:ext cx="5518596" cy="518160"/>
        </p:xfrm>
        <a:graphic>
          <a:graphicData uri="http://schemas.openxmlformats.org/drawingml/2006/table">
            <a:tbl>
              <a:tblPr firstRow="1" bandRow="1">
                <a:tableStyleId>{5C22544A-7EE6-4342-B048-85BDC9FD1C3A}</a:tableStyleId>
              </a:tblPr>
              <a:tblGrid>
                <a:gridCol w="919766">
                  <a:extLst>
                    <a:ext uri="{9D8B030D-6E8A-4147-A177-3AD203B41FA5}">
                      <a16:colId xmlns:a16="http://schemas.microsoft.com/office/drawing/2014/main" val="1552882048"/>
                    </a:ext>
                  </a:extLst>
                </a:gridCol>
                <a:gridCol w="919766">
                  <a:extLst>
                    <a:ext uri="{9D8B030D-6E8A-4147-A177-3AD203B41FA5}">
                      <a16:colId xmlns:a16="http://schemas.microsoft.com/office/drawing/2014/main" val="275938058"/>
                    </a:ext>
                  </a:extLst>
                </a:gridCol>
                <a:gridCol w="919766">
                  <a:extLst>
                    <a:ext uri="{9D8B030D-6E8A-4147-A177-3AD203B41FA5}">
                      <a16:colId xmlns:a16="http://schemas.microsoft.com/office/drawing/2014/main" val="2082098756"/>
                    </a:ext>
                  </a:extLst>
                </a:gridCol>
                <a:gridCol w="919766">
                  <a:extLst>
                    <a:ext uri="{9D8B030D-6E8A-4147-A177-3AD203B41FA5}">
                      <a16:colId xmlns:a16="http://schemas.microsoft.com/office/drawing/2014/main" val="1439725036"/>
                    </a:ext>
                  </a:extLst>
                </a:gridCol>
                <a:gridCol w="919766">
                  <a:extLst>
                    <a:ext uri="{9D8B030D-6E8A-4147-A177-3AD203B41FA5}">
                      <a16:colId xmlns:a16="http://schemas.microsoft.com/office/drawing/2014/main" val="3237513321"/>
                    </a:ext>
                  </a:extLst>
                </a:gridCol>
                <a:gridCol w="919766">
                  <a:extLst>
                    <a:ext uri="{9D8B030D-6E8A-4147-A177-3AD203B41FA5}">
                      <a16:colId xmlns:a16="http://schemas.microsoft.com/office/drawing/2014/main" val="1231940773"/>
                    </a:ext>
                  </a:extLst>
                </a:gridCol>
              </a:tblGrid>
              <a:tr h="370840">
                <a:tc>
                  <a:txBody>
                    <a:bodyPr/>
                    <a:lstStyle/>
                    <a:p>
                      <a:pPr algn="ctr"/>
                      <a:r>
                        <a:rPr lang="en-US" sz="1400" b="0" dirty="0" smtClean="0">
                          <a:solidFill>
                            <a:schemeClr val="tx1">
                              <a:lumMod val="40000"/>
                              <a:lumOff val="60000"/>
                            </a:schemeClr>
                          </a:solidFill>
                        </a:rPr>
                        <a:t>Intro</a:t>
                      </a:r>
                      <a:endParaRPr lang="en-US" sz="1400" b="0" dirty="0">
                        <a:solidFill>
                          <a:schemeClr val="tx1">
                            <a:lumMod val="40000"/>
                            <a:lumOff val="60000"/>
                          </a:schemeClr>
                        </a:solidFill>
                      </a:endParaRPr>
                    </a:p>
                  </a:txBody>
                  <a:tcPr>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System</a:t>
                      </a:r>
                      <a:r>
                        <a:rPr lang="en-US" sz="1400" b="0" baseline="0" dirty="0" smtClean="0">
                          <a:solidFill>
                            <a:schemeClr val="tx1">
                              <a:lumMod val="40000"/>
                              <a:lumOff val="60000"/>
                            </a:schemeClr>
                          </a:solidFill>
                        </a:rPr>
                        <a:t> Overview</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rgbClr val="FF8B4C"/>
                          </a:solidFill>
                        </a:rPr>
                        <a:t>Controller</a:t>
                      </a:r>
                      <a:r>
                        <a:rPr lang="en-US" sz="1400" b="0" baseline="0" dirty="0" smtClean="0">
                          <a:solidFill>
                            <a:srgbClr val="FF8B4C"/>
                          </a:solidFill>
                        </a:rPr>
                        <a:t> Testing</a:t>
                      </a:r>
                      <a:endParaRPr lang="en-US" sz="1400" b="0" dirty="0">
                        <a:solidFill>
                          <a:srgbClr val="FF8B4C"/>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VIB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CCD Testing</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lnR w="19050" cap="flat" cmpd="sng" algn="ctr">
                      <a:solidFill>
                        <a:schemeClr val="tx1">
                          <a:lumMod val="60000"/>
                          <a:lumOff val="40000"/>
                        </a:schemeClr>
                      </a:solidFill>
                      <a:prstDash val="solid"/>
                      <a:round/>
                      <a:headEnd type="none" w="med" len="med"/>
                      <a:tailEnd type="none" w="med" len="med"/>
                    </a:lnR>
                    <a:solidFill>
                      <a:schemeClr val="bg1">
                        <a:lumMod val="95000"/>
                      </a:schemeClr>
                    </a:solidFill>
                  </a:tcPr>
                </a:tc>
                <a:tc>
                  <a:txBody>
                    <a:bodyPr/>
                    <a:lstStyle/>
                    <a:p>
                      <a:pPr algn="ctr"/>
                      <a:r>
                        <a:rPr lang="en-US" sz="1400" b="0" dirty="0" smtClean="0">
                          <a:solidFill>
                            <a:schemeClr val="tx1">
                              <a:lumMod val="40000"/>
                              <a:lumOff val="60000"/>
                            </a:schemeClr>
                          </a:solidFill>
                        </a:rPr>
                        <a:t>Conclusion</a:t>
                      </a:r>
                      <a:endParaRPr lang="en-US" sz="1400" b="0" dirty="0">
                        <a:solidFill>
                          <a:schemeClr val="tx1">
                            <a:lumMod val="40000"/>
                            <a:lumOff val="60000"/>
                          </a:schemeClr>
                        </a:solidFill>
                      </a:endParaRPr>
                    </a:p>
                  </a:txBody>
                  <a:tcPr>
                    <a:lnL w="19050" cap="flat" cmpd="sng" algn="ctr">
                      <a:solidFill>
                        <a:schemeClr val="tx1">
                          <a:lumMod val="60000"/>
                          <a:lumOff val="40000"/>
                        </a:schemeClr>
                      </a:solidFill>
                      <a:prstDash val="solid"/>
                      <a:round/>
                      <a:headEnd type="none" w="med" len="med"/>
                      <a:tailEnd type="none" w="med" len="med"/>
                    </a:lnL>
                    <a:solidFill>
                      <a:schemeClr val="bg1">
                        <a:lumMod val="95000"/>
                      </a:schemeClr>
                    </a:solidFill>
                  </a:tcPr>
                </a:tc>
                <a:extLst>
                  <a:ext uri="{0D108BD9-81ED-4DB2-BD59-A6C34878D82A}">
                    <a16:rowId xmlns:a16="http://schemas.microsoft.com/office/drawing/2014/main" val="3953175400"/>
                  </a:ext>
                </a:extLst>
              </a:tr>
            </a:tbl>
          </a:graphicData>
        </a:graphic>
      </p:graphicFrame>
    </p:spTree>
    <p:extLst>
      <p:ext uri="{BB962C8B-B14F-4D97-AF65-F5344CB8AC3E}">
        <p14:creationId xmlns:p14="http://schemas.microsoft.com/office/powerpoint/2010/main" val="234254476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3F3F3F"/>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ustom 2">
      <a:majorFont>
        <a:latin typeface="Arial"/>
        <a:ea typeface=""/>
        <a:cs typeface=""/>
      </a:majorFont>
      <a:minorFont>
        <a:latin typeface="Arial Narrow"/>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DWTemplate.potx" id="{000A803D-E712-41FC-865E-E3182BAF4682}" vid="{92D5616C-1604-4922-A321-9819A4547C6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SDWTemplate</Template>
  <TotalTime>4913</TotalTime>
  <Words>2305</Words>
  <Application>Microsoft Office PowerPoint</Application>
  <PresentationFormat>Widescreen</PresentationFormat>
  <Paragraphs>467</Paragraphs>
  <Slides>32</Slides>
  <Notes>17</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Arial</vt:lpstr>
      <vt:lpstr>Arial Narrow</vt:lpstr>
      <vt:lpstr>Calibri</vt:lpstr>
      <vt:lpstr>Wingdings</vt:lpstr>
      <vt:lpstr>Office Theme</vt:lpstr>
      <vt:lpstr>ZTF CCD and Controller Performance</vt:lpstr>
      <vt:lpstr>Introduction</vt:lpstr>
      <vt:lpstr>ZTF System</vt:lpstr>
      <vt:lpstr>ZTF System</vt:lpstr>
      <vt:lpstr>Controllers</vt:lpstr>
      <vt:lpstr>Controllers</vt:lpstr>
      <vt:lpstr>Multiplexer Loopback Board</vt:lpstr>
      <vt:lpstr>Controller Testing Noise</vt:lpstr>
      <vt:lpstr>Controller Testing Crosstalk</vt:lpstr>
      <vt:lpstr>Controller Crosstalk</vt:lpstr>
      <vt:lpstr>Controller DNL Testing</vt:lpstr>
      <vt:lpstr>Vacuum Interface Board Overview</vt:lpstr>
      <vt:lpstr>VIB Overview</vt:lpstr>
      <vt:lpstr>VIB Overview</vt:lpstr>
      <vt:lpstr>VIB Noise Testing</vt:lpstr>
      <vt:lpstr>VIB Gain Testing</vt:lpstr>
      <vt:lpstr>VIB CMRR Testing</vt:lpstr>
      <vt:lpstr>CCD Overview</vt:lpstr>
      <vt:lpstr>Single Sided vs Differential</vt:lpstr>
      <vt:lpstr>Reset Feedthrough Minimization</vt:lpstr>
      <vt:lpstr>Transfer Gate Feedthrough</vt:lpstr>
      <vt:lpstr>On-Chip Amplifier Gain</vt:lpstr>
      <vt:lpstr>Noise</vt:lpstr>
      <vt:lpstr>Slew Rate and Clock Feedthrough</vt:lpstr>
      <vt:lpstr>System Gain and Full Well</vt:lpstr>
      <vt:lpstr>System Gain and Full Well</vt:lpstr>
      <vt:lpstr>System Gain</vt:lpstr>
      <vt:lpstr>In Conclusion</vt:lpstr>
      <vt:lpstr>Backup slides Start Here</vt:lpstr>
      <vt:lpstr>CCD Testing: Noise Single Sided vs. Differential</vt:lpstr>
      <vt:lpstr>CCD Testing: Noise FFTs</vt:lpstr>
      <vt:lpstr>CCD Testing: Noise FFTs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Flat Field Forensics</dc:title>
  <dc:creator>Timothee Greffe</dc:creator>
  <cp:lastModifiedBy>Kaye, Stephen</cp:lastModifiedBy>
  <cp:revision>253</cp:revision>
  <dcterms:created xsi:type="dcterms:W3CDTF">2017-08-31T15:31:05Z</dcterms:created>
  <dcterms:modified xsi:type="dcterms:W3CDTF">2017-09-26T18:48:12Z</dcterms:modified>
</cp:coreProperties>
</file>