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24"/>
  </p:notesMasterIdLst>
  <p:handoutMasterIdLst>
    <p:handoutMasterId r:id="rId25"/>
  </p:handoutMasterIdLst>
  <p:sldIdLst>
    <p:sldId id="256" r:id="rId2"/>
    <p:sldId id="283" r:id="rId3"/>
    <p:sldId id="304" r:id="rId4"/>
    <p:sldId id="320" r:id="rId5"/>
    <p:sldId id="287" r:id="rId6"/>
    <p:sldId id="289" r:id="rId7"/>
    <p:sldId id="281" r:id="rId8"/>
    <p:sldId id="308" r:id="rId9"/>
    <p:sldId id="331" r:id="rId10"/>
    <p:sldId id="326" r:id="rId11"/>
    <p:sldId id="321" r:id="rId12"/>
    <p:sldId id="315" r:id="rId13"/>
    <p:sldId id="323" r:id="rId14"/>
    <p:sldId id="279" r:id="rId15"/>
    <p:sldId id="291" r:id="rId16"/>
    <p:sldId id="292" r:id="rId17"/>
    <p:sldId id="293" r:id="rId18"/>
    <p:sldId id="294" r:id="rId19"/>
    <p:sldId id="332" r:id="rId20"/>
    <p:sldId id="295" r:id="rId21"/>
    <p:sldId id="324" r:id="rId22"/>
    <p:sldId id="325" r:id="rId2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6945" autoAdjust="0"/>
    <p:restoredTop sz="89216" autoAdjust="0"/>
  </p:normalViewPr>
  <p:slideViewPr>
    <p:cSldViewPr>
      <p:cViewPr varScale="1">
        <p:scale>
          <a:sx n="58" d="100"/>
          <a:sy n="58" d="100"/>
        </p:scale>
        <p:origin x="-509" y="-77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ravin\Desktop\FromBhushanForSDW\SBC_overall_nois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IN"/>
  <c:chart>
    <c:plotArea>
      <c:layout>
        <c:manualLayout>
          <c:layoutTarget val="inner"/>
          <c:xMode val="edge"/>
          <c:yMode val="edge"/>
          <c:x val="0.11461887464579"/>
          <c:y val="2.1547830538650024E-2"/>
          <c:w val="0.68856824805096606"/>
          <c:h val="0.8626134396955879"/>
        </c:manualLayout>
      </c:layout>
      <c:scatterChart>
        <c:scatterStyle val="lineMarker"/>
        <c:ser>
          <c:idx val="1"/>
          <c:order val="1"/>
          <c:tx>
            <c:v>100 Kpps</c:v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xVal>
            <c:numRef>
              <c:f>'All Combine'!$D$10:$D$21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</c:numCache>
            </c:numRef>
          </c:xVal>
          <c:yVal>
            <c:numRef>
              <c:f>'All Combine'!$E$10:$E$21</c:f>
              <c:numCache>
                <c:formatCode>0.00</c:formatCode>
                <c:ptCount val="12"/>
                <c:pt idx="0">
                  <c:v>6.58</c:v>
                </c:pt>
                <c:pt idx="1">
                  <c:v>6.09</c:v>
                </c:pt>
                <c:pt idx="2">
                  <c:v>5.5474999999999985</c:v>
                </c:pt>
                <c:pt idx="3">
                  <c:v>5.0924999999999985</c:v>
                </c:pt>
                <c:pt idx="4">
                  <c:v>4.8999999999999995</c:v>
                </c:pt>
                <c:pt idx="5">
                  <c:v>4.6199999999999966</c:v>
                </c:pt>
                <c:pt idx="6">
                  <c:v>4.38375</c:v>
                </c:pt>
                <c:pt idx="7">
                  <c:v>4.2524999999999995</c:v>
                </c:pt>
                <c:pt idx="8">
                  <c:v>4.0775000000000006</c:v>
                </c:pt>
                <c:pt idx="9">
                  <c:v>3.9024999999999967</c:v>
                </c:pt>
                <c:pt idx="10">
                  <c:v>3.9024999999999967</c:v>
                </c:pt>
                <c:pt idx="11">
                  <c:v>3.7800000000000002</c:v>
                </c:pt>
              </c:numCache>
            </c:numRef>
          </c:yVal>
        </c:ser>
        <c:ser>
          <c:idx val="2"/>
          <c:order val="2"/>
          <c:tx>
            <c:v>200 Kpps</c:v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xVal>
            <c:numRef>
              <c:f>'All Combine'!$D$10:$D$21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</c:numCache>
            </c:numRef>
          </c:xVal>
          <c:yVal>
            <c:numRef>
              <c:f>'All Combine'!$F$10:$F$15</c:f>
              <c:numCache>
                <c:formatCode>0.00</c:formatCode>
                <c:ptCount val="6"/>
                <c:pt idx="0">
                  <c:v>6.6499999999999995</c:v>
                </c:pt>
                <c:pt idx="1">
                  <c:v>6.1599999999999975</c:v>
                </c:pt>
                <c:pt idx="2">
                  <c:v>5.5649999999999897</c:v>
                </c:pt>
                <c:pt idx="3">
                  <c:v>5.0750000000000002</c:v>
                </c:pt>
                <c:pt idx="4">
                  <c:v>4.8649999999999869</c:v>
                </c:pt>
                <c:pt idx="5">
                  <c:v>4.55</c:v>
                </c:pt>
              </c:numCache>
            </c:numRef>
          </c:yVal>
        </c:ser>
        <c:ser>
          <c:idx val="0"/>
          <c:order val="0"/>
          <c:tx>
            <c:v>350 Kpps</c:v>
          </c:tx>
          <c:xVal>
            <c:numRef>
              <c:f>'All Combine'!$D$10:$D$21</c:f>
              <c:numCache>
                <c:formatCode>General</c:formatCode>
                <c:ptCount val="12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8</c:v>
                </c:pt>
                <c:pt idx="6">
                  <c:v>9</c:v>
                </c:pt>
                <c:pt idx="7">
                  <c:v>10</c:v>
                </c:pt>
                <c:pt idx="8">
                  <c:v>11</c:v>
                </c:pt>
                <c:pt idx="9">
                  <c:v>12</c:v>
                </c:pt>
                <c:pt idx="10">
                  <c:v>13</c:v>
                </c:pt>
                <c:pt idx="11">
                  <c:v>14</c:v>
                </c:pt>
              </c:numCache>
            </c:numRef>
          </c:xVal>
          <c:yVal>
            <c:numRef>
              <c:f>'All Combine'!$G$10:$G$12</c:f>
              <c:numCache>
                <c:formatCode>General</c:formatCode>
                <c:ptCount val="3"/>
                <c:pt idx="0">
                  <c:v>7.63</c:v>
                </c:pt>
                <c:pt idx="1">
                  <c:v>6.8</c:v>
                </c:pt>
                <c:pt idx="2">
                  <c:v>6.02</c:v>
                </c:pt>
              </c:numCache>
            </c:numRef>
          </c:yVal>
        </c:ser>
        <c:axId val="93344512"/>
        <c:axId val="93346432"/>
      </c:scatterChart>
      <c:valAx>
        <c:axId val="93344512"/>
        <c:scaling>
          <c:orientation val="minMax"/>
          <c:max val="16"/>
          <c:min val="0"/>
        </c:scaling>
        <c:axPos val="b"/>
        <c:majorGridlines/>
        <c:minorGridlines/>
        <c:title>
          <c:tx>
            <c:rich>
              <a:bodyPr/>
              <a:lstStyle/>
              <a:p>
                <a:pPr>
                  <a:defRPr lang="en-US" sz="1800"/>
                </a:pPr>
                <a:r>
                  <a:rPr lang="en-US" sz="1800"/>
                  <a:t>No.</a:t>
                </a:r>
                <a:r>
                  <a:rPr lang="en-US" sz="1800" baseline="0"/>
                  <a:t> of Samples</a:t>
                </a:r>
                <a:endParaRPr lang="en-US" sz="1800"/>
              </a:p>
            </c:rich>
          </c:tx>
        </c:title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3346432"/>
        <c:crosses val="autoZero"/>
        <c:crossBetween val="midCat"/>
        <c:majorUnit val="1"/>
        <c:minorUnit val="0.2"/>
      </c:valAx>
      <c:valAx>
        <c:axId val="93346432"/>
        <c:scaling>
          <c:orientation val="minMax"/>
          <c:max val="8"/>
          <c:min val="3"/>
        </c:scaling>
        <c:axPos val="l"/>
        <c:majorGridlines/>
        <c:minorGridlines/>
        <c:title>
          <c:tx>
            <c:rich>
              <a:bodyPr/>
              <a:lstStyle/>
              <a:p>
                <a:pPr>
                  <a:defRPr lang="en-US" sz="1800"/>
                </a:pPr>
                <a:r>
                  <a:rPr lang="en-US" sz="1800"/>
                  <a:t>Overall Noise (Electrons)</a:t>
                </a:r>
              </a:p>
            </c:rich>
          </c:tx>
        </c:title>
        <c:numFmt formatCode="0.00" sourceLinked="1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93344512"/>
        <c:crosses val="autoZero"/>
        <c:crossBetween val="midCat"/>
        <c:majorUnit val="1"/>
        <c:minorUnit val="0.1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81462260680312715"/>
          <c:y val="0.36196148016709284"/>
          <c:w val="0.12224033833226675"/>
          <c:h val="0.1419600014786884"/>
        </c:manualLayout>
      </c:layout>
      <c:txPr>
        <a:bodyPr/>
        <a:lstStyle/>
        <a:p>
          <a:pPr>
            <a:defRPr lang="en-US"/>
          </a:pPr>
          <a:endParaRPr lang="en-US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2A92C-99B9-4923-9668-B77363481345}" type="datetimeFigureOut">
              <a:rPr lang="en-US" smtClean="0"/>
              <a:pPr/>
              <a:t>9/27/2017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BE7E1-0496-44DE-8AEF-4945ADE42F82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2EE93-CE5C-4F78-9A16-50D573AB60DA}" type="datetimeFigureOut">
              <a:rPr lang="en-US" smtClean="0"/>
              <a:pPr/>
              <a:t>9/27/2017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DD730-BCE4-42F5-BD28-E2D90868C97A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1</a:t>
            </a:fld>
            <a:endParaRPr lang="en-I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20</a:t>
            </a:fld>
            <a:endParaRPr lang="en-I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The Image on Left had side was used for ROI testing. </a:t>
            </a:r>
          </a:p>
          <a:p>
            <a:r>
              <a:rPr lang="en-IN" dirty="0" smtClean="0"/>
              <a:t>Right</a:t>
            </a:r>
            <a:r>
              <a:rPr lang="en-IN" baseline="0" dirty="0" smtClean="0"/>
              <a:t> side image was taken to check proper fits creation and gray levels</a:t>
            </a:r>
            <a:endParaRPr lang="en-I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21</a:t>
            </a:fld>
            <a:endParaRPr lang="en-I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2</a:t>
            </a:fld>
            <a:endParaRPr lang="en-I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5</a:t>
            </a:fld>
            <a:endParaRPr lang="en-I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7</a:t>
            </a:fld>
            <a:endParaRPr lang="en-I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8</a:t>
            </a:fld>
            <a:endParaRPr lang="en-I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9</a:t>
            </a:fld>
            <a:endParaRPr lang="en-I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Tri or</a:t>
            </a:r>
            <a:r>
              <a:rPr lang="en-IN" baseline="0" dirty="0" smtClean="0"/>
              <a:t> quad level clocks for no blooming (No Blooming is observed without Clocked Anti Blooming CAB ) and so the less clock induced charge (CIC)</a:t>
            </a:r>
          </a:p>
          <a:p>
            <a:r>
              <a:rPr lang="en-IN" baseline="0" dirty="0" smtClean="0">
                <a:solidFill>
                  <a:srgbClr val="FF0000"/>
                </a:solidFill>
              </a:rPr>
              <a:t>Maximum Line Clock speed achieved using DACs is in excess of 10 KHz</a:t>
            </a:r>
            <a:endParaRPr lang="en-IN" dirty="0" smtClean="0">
              <a:solidFill>
                <a:srgbClr val="FF0000"/>
              </a:solidFill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10</a:t>
            </a:fld>
            <a:endParaRPr lang="en-I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CCD</a:t>
            </a:r>
            <a:r>
              <a:rPr lang="en-IN" baseline="0" dirty="0" smtClean="0"/>
              <a:t> 42-40 2 output 2K*2K from the </a:t>
            </a:r>
            <a:r>
              <a:rPr lang="en-IN" baseline="0" dirty="0" err="1" smtClean="0"/>
              <a:t>ccd</a:t>
            </a:r>
            <a:r>
              <a:rPr lang="en-IN" baseline="0" dirty="0" smtClean="0"/>
              <a:t> graph</a:t>
            </a:r>
          </a:p>
          <a:p>
            <a:r>
              <a:rPr lang="en-IN" baseline="0" dirty="0" smtClean="0"/>
              <a:t>Noise at 100 KHz : 3.5 e-</a:t>
            </a:r>
            <a:r>
              <a:rPr lang="en-IN" baseline="0" dirty="0"/>
              <a:t> </a:t>
            </a:r>
            <a:r>
              <a:rPr lang="en-IN" baseline="0" dirty="0" smtClean="0"/>
              <a:t>, at 200 </a:t>
            </a:r>
            <a:r>
              <a:rPr lang="en-IN" baseline="0" dirty="0" err="1" smtClean="0"/>
              <a:t>Khz</a:t>
            </a:r>
            <a:r>
              <a:rPr lang="en-IN" baseline="0" dirty="0" smtClean="0"/>
              <a:t> – 4.1 e-, at 350 KHz – 5.1 e-</a:t>
            </a:r>
          </a:p>
          <a:p>
            <a:endParaRPr lang="en-IN" baseline="0" dirty="0" smtClean="0"/>
          </a:p>
          <a:p>
            <a:endParaRPr lang="en-IN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11</a:t>
            </a:fld>
            <a:endParaRPr lang="en-I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Tri or</a:t>
            </a:r>
            <a:r>
              <a:rPr lang="en-IN" baseline="0" dirty="0" smtClean="0"/>
              <a:t> quad level clocks for no blooming (No Blooming is observed without Clocked Anti Blooming CAB ) and so the less clock induced charge (CIC)</a:t>
            </a:r>
          </a:p>
          <a:p>
            <a:r>
              <a:rPr lang="en-IN" baseline="0" dirty="0" smtClean="0">
                <a:solidFill>
                  <a:srgbClr val="FF0000"/>
                </a:solidFill>
              </a:rPr>
              <a:t>Maximum Line Clock speed achieved using DACs is in excess of 10 KHz</a:t>
            </a:r>
            <a:endParaRPr lang="en-IN" dirty="0" smtClean="0">
              <a:solidFill>
                <a:srgbClr val="FF0000"/>
              </a:solidFill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7DD730-BCE4-42F5-BD28-E2D90868C97A}" type="slidenum">
              <a:rPr lang="en-IN" smtClean="0"/>
              <a:pPr/>
              <a:t>12</a:t>
            </a:fld>
            <a:endParaRPr lang="en-I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015" y="1371600"/>
            <a:ext cx="1046613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015" y="3228536"/>
            <a:ext cx="10470201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914402"/>
            <a:ext cx="2742486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914402"/>
            <a:ext cx="802431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52" y="1316736"/>
            <a:ext cx="10360501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52" y="2704664"/>
            <a:ext cx="10360501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0969943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920085"/>
            <a:ext cx="5383398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920085"/>
            <a:ext cx="5383398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0969943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855248"/>
            <a:ext cx="5385514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1754" y="1859758"/>
            <a:ext cx="5387630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441" y="2514600"/>
            <a:ext cx="5385514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514600"/>
            <a:ext cx="538763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1071516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514352"/>
            <a:ext cx="3656648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162" y="1676400"/>
            <a:ext cx="3656648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5492" y="1676400"/>
            <a:ext cx="6813892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19905" y="1108077"/>
            <a:ext cx="7008574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69399" y="5359769"/>
            <a:ext cx="207210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8" y="1176997"/>
            <a:ext cx="2949696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" y="2828785"/>
            <a:ext cx="2945633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6796" y="6356351"/>
            <a:ext cx="812588" cy="365125"/>
          </a:xfrm>
        </p:spPr>
        <p:txBody>
          <a:bodyPr/>
          <a:lstStyle/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6513" y="1199517"/>
            <a:ext cx="6155357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697" y="5816600"/>
            <a:ext cx="1221421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0479" y="6219826"/>
            <a:ext cx="6348346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697" y="-7144"/>
            <a:ext cx="12214218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0479" y="-7144"/>
            <a:ext cx="6348346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441" y="704088"/>
            <a:ext cx="10969943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441" y="1935480"/>
            <a:ext cx="10969943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5074" y="6356351"/>
            <a:ext cx="446923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3649" y="6356351"/>
            <a:ext cx="1015735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EA8412C-BCD4-463D-B5C4-629FC18E0D1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49" y="202408"/>
            <a:ext cx="12237543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d\Desktop\Desktop 2016\iucaa2.bmp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8594" y="714356"/>
            <a:ext cx="1632377" cy="151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36826" y="2285992"/>
            <a:ext cx="7000924" cy="40005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I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UCAA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D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igital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S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ampler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A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rray 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C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ontroller 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Calibri" pitchFamily="34" charset="0"/>
                <a:cs typeface="Arial" pitchFamily="34" charset="0"/>
              </a:rPr>
              <a:t>(IDSAC)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SDW 2017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dirty="0" smtClean="0"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cs typeface="Arial" pitchFamily="34" charset="0"/>
              </a:rPr>
              <a:t>Pravin Chordia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200" b="1" i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Email :pravin@iucaa.in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b="1" i="1" dirty="0" smtClean="0">
              <a:solidFill>
                <a:srgbClr val="7030A0"/>
              </a:solidFill>
              <a:latin typeface="Calibri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smtClean="0">
                <a:solidFill>
                  <a:srgbClr val="C00000"/>
                </a:solidFill>
                <a:latin typeface="Calibri" pitchFamily="34" charset="0"/>
                <a:cs typeface="Arial" pitchFamily="34" charset="0"/>
              </a:rPr>
              <a:t>SPIE PAPER</a:t>
            </a:r>
            <a:endParaRPr lang="en-US" sz="2500" b="1" i="1" dirty="0" smtClean="0">
              <a:solidFill>
                <a:srgbClr val="C00000"/>
              </a:solidFill>
              <a:latin typeface="Calibri" pitchFamily="34" charset="0"/>
              <a:cs typeface="Arial" pitchFamily="34" charset="0"/>
            </a:endParaRPr>
          </a:p>
          <a:p>
            <a:pPr algn="ctr"/>
            <a:r>
              <a:rPr lang="en-US" sz="2000" b="1" i="1" dirty="0" smtClean="0"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SPIE 2016 : 9915/1/IDSAC-IUCAA-Digital-Sampler-Array-Controller – </a:t>
            </a:r>
            <a:r>
              <a:rPr lang="en-IN" sz="2000" b="1" i="1" dirty="0" err="1" smtClean="0">
                <a:solidFill>
                  <a:srgbClr val="7030A0"/>
                </a:solidFill>
              </a:rPr>
              <a:t>Sabyasachi</a:t>
            </a:r>
            <a:r>
              <a:rPr lang="en-IN" sz="2000" b="1" i="1" dirty="0" smtClean="0">
                <a:solidFill>
                  <a:srgbClr val="7030A0"/>
                </a:solidFill>
              </a:rPr>
              <a:t> </a:t>
            </a:r>
            <a:r>
              <a:rPr lang="en-IN" sz="2000" b="1" i="1" dirty="0" err="1" smtClean="0">
                <a:solidFill>
                  <a:srgbClr val="7030A0"/>
                </a:solidFill>
              </a:rPr>
              <a:t>Chattopadhyay</a:t>
            </a:r>
            <a:endParaRPr lang="en-IN" sz="2000" b="1" i="1" dirty="0" smtClean="0">
              <a:solidFill>
                <a:srgbClr val="7030A0"/>
              </a:solidFill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28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022710" y="6286520"/>
            <a:ext cx="4469236" cy="293687"/>
          </a:xfrm>
        </p:spPr>
        <p:txBody>
          <a:bodyPr/>
          <a:lstStyle/>
          <a:p>
            <a:r>
              <a:rPr lang="en-US" sz="1600" dirty="0" err="1" smtClean="0"/>
              <a:t>Pravin</a:t>
            </a:r>
            <a:r>
              <a:rPr lang="en-US" sz="1600" dirty="0" smtClean="0"/>
              <a:t> </a:t>
            </a:r>
            <a:r>
              <a:rPr lang="en-US" sz="1600" dirty="0" err="1" smtClean="0"/>
              <a:t>Chordia</a:t>
            </a:r>
            <a:r>
              <a:rPr lang="en-US" sz="1600" dirty="0" smtClean="0"/>
              <a:t> email : pravin@iucaa.in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36826" y="6492875"/>
            <a:ext cx="4469236" cy="365125"/>
          </a:xfrm>
        </p:spPr>
        <p:txBody>
          <a:bodyPr/>
          <a:lstStyle/>
          <a:p>
            <a:r>
              <a:rPr lang="en-US" dirty="0" err="1" smtClean="0"/>
              <a:t>Pravin</a:t>
            </a:r>
            <a:r>
              <a:rPr lang="en-US" dirty="0" smtClean="0"/>
              <a:t> </a:t>
            </a:r>
            <a:r>
              <a:rPr lang="en-US" dirty="0" err="1" smtClean="0"/>
              <a:t>Chordia</a:t>
            </a:r>
            <a:r>
              <a:rPr lang="en-US" dirty="0" smtClean="0"/>
              <a:t> email : pravin@iucaa.in</a:t>
            </a:r>
            <a:endParaRPr lang="en-US" dirty="0"/>
          </a:p>
        </p:txBody>
      </p:sp>
      <p:sp>
        <p:nvSpPr>
          <p:cNvPr id="6" name="Slide Number Placeholder 25"/>
          <p:cNvSpPr txBox="1">
            <a:spLocks/>
          </p:cNvSpPr>
          <p:nvPr/>
        </p:nvSpPr>
        <p:spPr>
          <a:xfrm>
            <a:off x="9954208" y="6284913"/>
            <a:ext cx="1015735" cy="365125"/>
          </a:xfrm>
          <a:prstGeom prst="rect">
            <a:avLst/>
          </a:prstGeom>
        </p:spPr>
        <p:txBody>
          <a:bodyPr vert="horz" lIns="0" tIns="0" rIns="0" bIns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8412C-BCD4-463D-B5C4-629FC18E0D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2">
                    <a:shade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9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7121" y="214290"/>
            <a:ext cx="5266390" cy="6162676"/>
            <a:chOff x="1556173" y="285728"/>
            <a:chExt cx="5153775" cy="6162676"/>
          </a:xfrm>
        </p:grpSpPr>
        <p:sp>
          <p:nvSpPr>
            <p:cNvPr id="8" name="Rectangle 7"/>
            <p:cNvSpPr/>
            <p:nvPr/>
          </p:nvSpPr>
          <p:spPr>
            <a:xfrm>
              <a:off x="2211742" y="428604"/>
              <a:ext cx="4191000" cy="6019800"/>
            </a:xfrm>
            <a:prstGeom prst="rect">
              <a:avLst/>
            </a:prstGeom>
            <a:solidFill>
              <a:srgbClr val="38BA7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2819400"/>
              <a:ext cx="762000" cy="759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1981200" y="609600"/>
              <a:ext cx="457200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Shutter and Temperature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81200" y="1828800"/>
              <a:ext cx="457200" cy="1981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CCD</a:t>
              </a:r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Connector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81200" y="4114800"/>
              <a:ext cx="457200" cy="533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3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USB 3.0</a:t>
              </a:r>
              <a:endParaRPr lang="en-US" sz="1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72200" y="3200400"/>
              <a:ext cx="457200" cy="1219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3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Power</a:t>
              </a:r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Connector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43200" y="457200"/>
              <a:ext cx="2057400" cy="2057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Video Processor     </a:t>
              </a:r>
              <a:r>
                <a:rPr lang="en-US" sz="1200" dirty="0" smtClean="0">
                  <a:solidFill>
                    <a:srgbClr val="FF0000"/>
                  </a:solidFill>
                </a:rPr>
                <a:t>(4 Video Channels)  </a:t>
              </a:r>
              <a:r>
                <a:rPr lang="en-US" dirty="0" smtClean="0">
                  <a:solidFill>
                    <a:srgbClr val="FF0000"/>
                  </a:solidFill>
                </a:rPr>
                <a:t>        DCDS </a:t>
              </a:r>
              <a:r>
                <a:rPr lang="en-US" sz="1200" dirty="0" smtClean="0">
                  <a:solidFill>
                    <a:srgbClr val="FF0000"/>
                  </a:solidFill>
                </a:rPr>
                <a:t>Throughput 500Kpps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ADC</a:t>
              </a:r>
              <a:r>
                <a:rPr lang="en-US" sz="1200" dirty="0" smtClean="0">
                  <a:solidFill>
                    <a:srgbClr val="FF0000"/>
                  </a:solidFill>
                </a:rPr>
                <a:t> 16bit, LVDS, 10MSPS</a:t>
              </a:r>
            </a:p>
            <a:p>
              <a:endParaRPr lang="en-US" dirty="0" smtClean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53000" y="500042"/>
              <a:ext cx="1295400" cy="224315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BIAS Driver</a:t>
              </a:r>
            </a:p>
            <a:p>
              <a:r>
                <a:rPr lang="en-US" sz="1300" dirty="0" smtClean="0">
                  <a:solidFill>
                    <a:srgbClr val="FF0000"/>
                  </a:solidFill>
                </a:rPr>
                <a:t>(16 Nos.)</a:t>
              </a:r>
            </a:p>
            <a:p>
              <a:endParaRPr lang="en-US" sz="1300" dirty="0" smtClean="0">
                <a:solidFill>
                  <a:srgbClr val="FF0000"/>
                </a:solidFill>
              </a:endParaRPr>
            </a:p>
            <a:p>
              <a:r>
                <a:rPr lang="en-US" sz="1300" dirty="0" smtClean="0">
                  <a:solidFill>
                    <a:srgbClr val="FF0000"/>
                  </a:solidFill>
                </a:rPr>
                <a:t>0-34V (12 Nos.)</a:t>
              </a:r>
            </a:p>
            <a:p>
              <a:endParaRPr lang="en-US" sz="1300" dirty="0" smtClean="0">
                <a:solidFill>
                  <a:srgbClr val="FF0000"/>
                </a:solidFill>
              </a:endParaRPr>
            </a:p>
            <a:p>
              <a:r>
                <a:rPr lang="en-US" sz="1300" dirty="0" smtClean="0">
                  <a:solidFill>
                    <a:srgbClr val="FF0000"/>
                  </a:solidFill>
                </a:rPr>
                <a:t>-14V to +14V (4Nos.)</a:t>
              </a:r>
            </a:p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>
              <a:off x="1080950" y="830862"/>
              <a:ext cx="1391463" cy="30119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rtlCol="0">
              <a:spAutoFit/>
            </a:bodyPr>
            <a:lstStyle/>
            <a:p>
              <a:r>
                <a:rPr lang="en-US" sz="1400" b="1" dirty="0" smtClean="0"/>
                <a:t>9 pin  D Sub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10800000">
              <a:off x="1556173" y="1643050"/>
              <a:ext cx="391554" cy="242889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vert" wrap="square" rtlCol="0">
              <a:spAutoFit/>
            </a:bodyPr>
            <a:lstStyle/>
            <a:p>
              <a:r>
                <a:rPr lang="en-US" sz="1400" b="1" dirty="0" smtClean="0"/>
                <a:t>78 pin High Density D Sub</a:t>
              </a:r>
              <a:endParaRPr lang="en-US" sz="14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67000" y="3886200"/>
              <a:ext cx="762000" cy="838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USB 3.0 Chipset  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00348" y="2714620"/>
              <a:ext cx="609600" cy="52322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15 pin </a:t>
              </a:r>
              <a:r>
                <a:rPr lang="en-US" sz="1100" dirty="0" smtClean="0"/>
                <a:t>D </a:t>
              </a:r>
              <a:r>
                <a:rPr lang="en-US" sz="1400" dirty="0" smtClean="0"/>
                <a:t>Sub</a:t>
              </a:r>
              <a:endParaRPr lang="en-US" sz="14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43200" y="2667000"/>
              <a:ext cx="990600" cy="76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Feed through Filters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953000" y="3200400"/>
              <a:ext cx="963993" cy="1066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300" dirty="0" smtClean="0">
                  <a:solidFill>
                    <a:srgbClr val="FF0000"/>
                  </a:solidFill>
                </a:rPr>
                <a:t>Voltage Regulators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86200" y="3810000"/>
              <a:ext cx="982136" cy="547694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JTAG                   </a:t>
              </a:r>
              <a:r>
                <a:rPr lang="en-US" sz="1000" dirty="0" smtClean="0">
                  <a:solidFill>
                    <a:srgbClr val="FF0000"/>
                  </a:solidFill>
                </a:rPr>
                <a:t> for FPGA Programming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362200" y="4953000"/>
              <a:ext cx="2514600" cy="1295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Pixel  or Serial Clocks (Bi-level) (10Nos.)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953000" y="4572000"/>
              <a:ext cx="1295400" cy="1676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Line or Parallel </a:t>
              </a:r>
              <a:r>
                <a:rPr lang="en-US" sz="1400" b="1" smtClean="0">
                  <a:solidFill>
                    <a:srgbClr val="FF0000"/>
                  </a:solidFill>
                </a:rPr>
                <a:t>Clocks                     (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Tri-level) clocks                        (10 Nos.)</a:t>
              </a:r>
            </a:p>
          </p:txBody>
        </p:sp>
        <p:sp>
          <p:nvSpPr>
            <p:cNvPr id="25" name="Right Arrow 24"/>
            <p:cNvSpPr/>
            <p:nvPr/>
          </p:nvSpPr>
          <p:spPr>
            <a:xfrm rot="5400000">
              <a:off x="3943350" y="2571750"/>
              <a:ext cx="342900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26" name="Right Arrow 25"/>
            <p:cNvSpPr/>
            <p:nvPr/>
          </p:nvSpPr>
          <p:spPr>
            <a:xfrm>
              <a:off x="4572000" y="2524962"/>
              <a:ext cx="425826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572000" y="2667000"/>
              <a:ext cx="152400" cy="1524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28" name="Right Arrow 27"/>
            <p:cNvSpPr/>
            <p:nvPr/>
          </p:nvSpPr>
          <p:spPr>
            <a:xfrm rot="10800000">
              <a:off x="5872846" y="3588685"/>
              <a:ext cx="299354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29" name="Right Arrow 28"/>
            <p:cNvSpPr/>
            <p:nvPr/>
          </p:nvSpPr>
          <p:spPr>
            <a:xfrm rot="10800000">
              <a:off x="4724400" y="3352800"/>
              <a:ext cx="223154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30" name="Left-Right Arrow 29"/>
            <p:cNvSpPr/>
            <p:nvPr/>
          </p:nvSpPr>
          <p:spPr>
            <a:xfrm>
              <a:off x="2400300" y="4267200"/>
              <a:ext cx="266700" cy="152400"/>
            </a:xfrm>
            <a:prstGeom prst="left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31" name="Right Arrow 30"/>
            <p:cNvSpPr/>
            <p:nvPr/>
          </p:nvSpPr>
          <p:spPr>
            <a:xfrm rot="10800000">
              <a:off x="2438400" y="2895600"/>
              <a:ext cx="304800" cy="3048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32" name="Right Arrow 31"/>
            <p:cNvSpPr/>
            <p:nvPr/>
          </p:nvSpPr>
          <p:spPr>
            <a:xfrm rot="16200000">
              <a:off x="2819400" y="4076700"/>
              <a:ext cx="1524000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81400" y="4648200"/>
              <a:ext cx="1371600" cy="1080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34" name="Right Arrow 33"/>
            <p:cNvSpPr/>
            <p:nvPr/>
          </p:nvSpPr>
          <p:spPr>
            <a:xfrm rot="16200000">
              <a:off x="4460423" y="3616777"/>
              <a:ext cx="223154" cy="1524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259338" y="642918"/>
            <a:ext cx="6929487" cy="6284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500" dirty="0" smtClean="0"/>
              <a:t>Average Current Driving - 130 mA.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endParaRPr lang="en-US" sz="700" dirty="0" smtClean="0"/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500" dirty="0" smtClean="0"/>
              <a:t>Easy Rise &amp; fall time control in hardware.</a:t>
            </a:r>
          </a:p>
          <a:p>
            <a:pPr marL="27432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700" dirty="0" smtClean="0"/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en-US" sz="700" b="1" dirty="0" smtClean="0"/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500" dirty="0" smtClean="0"/>
              <a:t>Multilevel Line clocks possible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endParaRPr lang="en-US" sz="700" dirty="0" smtClean="0"/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500" dirty="0" smtClean="0"/>
              <a:t>Noise &lt; 1 mV RMS for Biases and , 2 mV for Clock Driver Amplifiers</a:t>
            </a:r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r>
              <a:rPr lang="en-US" sz="2500" dirty="0" smtClean="0"/>
              <a:t>Out of 16, 12 are </a:t>
            </a:r>
            <a:r>
              <a:rPr lang="en-US" sz="2500" dirty="0" err="1" smtClean="0"/>
              <a:t>Unipolar</a:t>
            </a:r>
            <a:r>
              <a:rPr lang="en-US" sz="2500" dirty="0" smtClean="0"/>
              <a:t> Biases having range of 0 to 34 V and 4 Bipolar Biases with Range – +/- 14 V</a:t>
            </a:r>
          </a:p>
          <a:p>
            <a:pPr lvl="0">
              <a:lnSpc>
                <a:spcPct val="110000"/>
              </a:lnSpc>
              <a:buClr>
                <a:schemeClr val="bg2">
                  <a:lumMod val="50000"/>
                </a:schemeClr>
              </a:buClr>
            </a:pPr>
            <a:endParaRPr lang="en-IN" sz="800" dirty="0" smtClean="0"/>
          </a:p>
          <a:p>
            <a:pPr lvl="0"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200" dirty="0" smtClean="0"/>
              <a:t>   </a:t>
            </a:r>
            <a:r>
              <a:rPr lang="en-IN" sz="2500" dirty="0" smtClean="0"/>
              <a:t>Reconfigurable hardware (Xilinx Virtex-5 FPGA) as a master controller.  Could easily be adapted or customized  for  specific  requirements.</a:t>
            </a:r>
          </a:p>
          <a:p>
            <a:pPr lvl="0">
              <a:buClr>
                <a:schemeClr val="bg2">
                  <a:lumMod val="50000"/>
                </a:schemeClr>
              </a:buClr>
            </a:pPr>
            <a:endParaRPr lang="en-IN" sz="2200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950876" y="571480"/>
            <a:ext cx="9429816" cy="50006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Video</a:t>
            </a:r>
            <a:r>
              <a:rPr kumimoji="0" lang="en-US" sz="25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Channel Noise V/S No. of samples </a:t>
            </a:r>
            <a:r>
              <a:rPr kumimoji="0" lang="en-US" sz="25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( With CCD )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Chart 10"/>
          <p:cNvGraphicFramePr/>
          <p:nvPr/>
        </p:nvGraphicFramePr>
        <p:xfrm>
          <a:off x="3808396" y="1357298"/>
          <a:ext cx="8380429" cy="5072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0" y="1214421"/>
          <a:ext cx="4022710" cy="5357844"/>
        </p:xfrm>
        <a:graphic>
          <a:graphicData uri="http://schemas.openxmlformats.org/drawingml/2006/table">
            <a:tbl>
              <a:tblPr/>
              <a:tblGrid>
                <a:gridCol w="906871"/>
                <a:gridCol w="1020231"/>
                <a:gridCol w="1053931"/>
                <a:gridCol w="1041677"/>
              </a:tblGrid>
              <a:tr h="495056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No. of Samples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Overall Noise                   </a:t>
                      </a:r>
                      <a:r>
                        <a:rPr lang="en-IN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(Electrons)</a:t>
                      </a:r>
                      <a:endParaRPr lang="en-IN" sz="2000" b="1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734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Readout Speeds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7342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100Kpps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200Kpps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350Kpps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6.58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7.63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5.57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5.09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Max. No. of Samples can accommodate are 5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4.87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4.62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4.55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4.38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IN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Max. No. of Samples can accommodate are 8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4.25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4.08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3.90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  <a:tr h="34734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3.78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950876" y="571480"/>
            <a:ext cx="5929354" cy="4286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Clock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Driver 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Waveforms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E:\tek00034.t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10" y="1285860"/>
            <a:ext cx="10787138" cy="522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2665388" y="5143512"/>
            <a:ext cx="6429420" cy="5715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IN" sz="2800" dirty="0" smtClean="0"/>
              <a:t> Tri Level Line Clocks driving 47nF Load</a:t>
            </a:r>
          </a:p>
          <a:p>
            <a:r>
              <a:rPr lang="en-IN" sz="2800" dirty="0" smtClean="0"/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50876" y="571480"/>
            <a:ext cx="5929354" cy="4286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Clock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Driver 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Waveforms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Bhushan_backup\SBC_IUCAA\IDSAC_Testing\clock testing\SBC CARD 2\tek00112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14" y="1643050"/>
            <a:ext cx="10287071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022446" y="4857760"/>
            <a:ext cx="8858312" cy="5715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IN" sz="2800" dirty="0" smtClean="0"/>
              <a:t>  Pixel Clocks Rise and Fall ~ 45 </a:t>
            </a:r>
            <a:r>
              <a:rPr lang="en-IN" sz="2800" dirty="0" err="1" smtClean="0"/>
              <a:t>nS</a:t>
            </a:r>
            <a:r>
              <a:rPr lang="en-IN" sz="2800" dirty="0" smtClean="0"/>
              <a:t> driving 470pF Load</a:t>
            </a:r>
          </a:p>
          <a:p>
            <a:r>
              <a:rPr lang="en-IN" sz="2800" dirty="0" smtClean="0"/>
              <a:t> 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2813" y="533400"/>
            <a:ext cx="10610887" cy="590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372" y="285728"/>
            <a:ext cx="10969943" cy="1143000"/>
          </a:xfrm>
        </p:spPr>
        <p:txBody>
          <a:bodyPr/>
          <a:lstStyle/>
          <a:p>
            <a:r>
              <a:rPr lang="en-US" dirty="0" smtClean="0"/>
              <a:t>		IDSAC S/W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428736"/>
            <a:ext cx="10969943" cy="4895864"/>
          </a:xfrm>
        </p:spPr>
        <p:txBody>
          <a:bodyPr>
            <a:normAutofit/>
          </a:bodyPr>
          <a:lstStyle/>
          <a:p>
            <a:r>
              <a:rPr lang="en-US" dirty="0" smtClean="0"/>
              <a:t>OS: Linux (Wide variety of flavors) </a:t>
            </a:r>
          </a:p>
          <a:p>
            <a:r>
              <a:rPr lang="en-US" dirty="0" smtClean="0"/>
              <a:t>H/W Interface: USB 3.0</a:t>
            </a:r>
          </a:p>
          <a:p>
            <a:r>
              <a:rPr lang="en-US" dirty="0" err="1" smtClean="0"/>
              <a:t>Makefile</a:t>
            </a:r>
            <a:r>
              <a:rPr lang="en-US" dirty="0" smtClean="0"/>
              <a:t> based installation</a:t>
            </a:r>
          </a:p>
          <a:p>
            <a:r>
              <a:rPr lang="en-US" dirty="0" smtClean="0"/>
              <a:t>C++ Command line standalone program</a:t>
            </a:r>
          </a:p>
          <a:p>
            <a:r>
              <a:rPr lang="en-US" dirty="0" smtClean="0"/>
              <a:t>Input to s/w: 11 Parameter files (flat files) </a:t>
            </a:r>
          </a:p>
          <a:p>
            <a:r>
              <a:rPr lang="en-US" dirty="0" smtClean="0"/>
              <a:t>Output:  Date Time stamped FITS with headers containing configuration information</a:t>
            </a:r>
          </a:p>
          <a:p>
            <a:r>
              <a:rPr lang="en-US" dirty="0" smtClean="0"/>
              <a:t>Libraries Used: </a:t>
            </a:r>
            <a:r>
              <a:rPr lang="en-US" dirty="0" err="1" smtClean="0"/>
              <a:t>libusb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argtable</a:t>
            </a:r>
            <a:r>
              <a:rPr lang="en-US" dirty="0" smtClean="0"/>
              <a:t>, </a:t>
            </a:r>
            <a:r>
              <a:rPr lang="en-US" dirty="0" err="1" smtClean="0"/>
              <a:t>autoopts</a:t>
            </a:r>
            <a:r>
              <a:rPr lang="en-US" dirty="0" smtClean="0"/>
              <a:t>, </a:t>
            </a:r>
            <a:r>
              <a:rPr lang="en-US" dirty="0" err="1" smtClean="0"/>
              <a:t>cfitsio</a:t>
            </a:r>
            <a:endParaRPr lang="en-US" dirty="0" smtClean="0"/>
          </a:p>
          <a:p>
            <a:r>
              <a:rPr lang="en-US" dirty="0" smtClean="0"/>
              <a:t>API can be made available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808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Parameter files (Input to S/W)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ParameterFile.txt					</a:t>
            </a:r>
          </a:p>
          <a:p>
            <a:r>
              <a:rPr lang="en-US" dirty="0" smtClean="0"/>
              <a:t>DACParameterFile.txt</a:t>
            </a:r>
          </a:p>
          <a:p>
            <a:r>
              <a:rPr lang="en-US" dirty="0" smtClean="0"/>
              <a:t>DumpLineDet1.txt</a:t>
            </a:r>
          </a:p>
          <a:p>
            <a:r>
              <a:rPr lang="en-US" dirty="0" smtClean="0"/>
              <a:t>IgnorePixelDet1.txt</a:t>
            </a:r>
          </a:p>
          <a:p>
            <a:r>
              <a:rPr lang="en-US" dirty="0" smtClean="0"/>
              <a:t>NoADCDataPixTxDet1.txt</a:t>
            </a:r>
          </a:p>
          <a:p>
            <a:r>
              <a:rPr lang="en-US" dirty="0" smtClean="0"/>
              <a:t>PixelTxDet1.txt</a:t>
            </a:r>
          </a:p>
          <a:p>
            <a:r>
              <a:rPr lang="en-US" dirty="0" smtClean="0"/>
              <a:t>TrilevelClockFile.txt (5 files)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05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562" y="1357298"/>
            <a:ext cx="10787138" cy="513794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950876" y="571480"/>
            <a:ext cx="5929354" cy="4286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879570" y="3357562"/>
            <a:ext cx="10969943" cy="438896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``</a:t>
            </a:r>
            <a:endParaRPr lang="en-IN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3687" y="357166"/>
            <a:ext cx="6572296" cy="500066"/>
          </a:xfrm>
          <a:prstGeom prst="rect">
            <a:avLst/>
          </a:prstGeom>
        </p:spPr>
        <p:txBody>
          <a:bodyPr vert="horz" lIns="0" rIns="0" bIns="0" anchor="b">
            <a:normAutofit fontScale="67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		Exposure Parameter File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7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0969943" cy="5817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	DAC Parameter File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686" y="1357298"/>
            <a:ext cx="10001320" cy="528641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235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810" y="214290"/>
            <a:ext cx="9217291" cy="606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0094940" y="1285860"/>
            <a:ext cx="2093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Test Setup</a:t>
            </a:r>
            <a:endParaRPr lang="en-IN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571480"/>
            <a:ext cx="5357271" cy="57150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IDSAC Unit Features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2314" y="1071546"/>
            <a:ext cx="10715700" cy="63401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   IDSAC is a Generic Focal Plane Array Controller that can handle wide        </a:t>
            </a:r>
          </a:p>
          <a:p>
            <a:pPr lvl="0">
              <a:buClr>
                <a:schemeClr val="bg2">
                  <a:lumMod val="50000"/>
                </a:schemeClr>
              </a:buClr>
            </a:pPr>
            <a:r>
              <a:rPr lang="en-IN" sz="2500" dirty="0" smtClean="0"/>
              <a:t>     variety of detectors (FF-CCD, FT-CCD, IR-CCD</a:t>
            </a:r>
            <a:r>
              <a:rPr lang="en-IN" sz="2400" dirty="0" smtClean="0"/>
              <a:t>, HYBRIDS, CMOS-CCD</a:t>
            </a:r>
            <a:r>
              <a:rPr lang="en-IN" sz="2500" dirty="0" smtClean="0"/>
              <a:t>)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IN" sz="800" dirty="0" smtClean="0"/>
              <a:t>   </a:t>
            </a:r>
            <a:endParaRPr lang="en-IN" sz="500" dirty="0" smtClean="0"/>
          </a:p>
          <a:p>
            <a:pPr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    Smallest IDSAC unit has one IDSAC card and one Power supply card   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r>
              <a:rPr lang="en-IN" sz="2500" dirty="0" smtClean="0"/>
              <a:t>     packaged inside the box.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endParaRPr lang="en-IN" sz="500" dirty="0" smtClean="0"/>
          </a:p>
          <a:p>
            <a:pPr>
              <a:buClr>
                <a:schemeClr val="bg2">
                  <a:lumMod val="50000"/>
                </a:schemeClr>
              </a:buClr>
              <a:buNone/>
            </a:pPr>
            <a:endParaRPr lang="en-IN" sz="500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    Single Board IDSAC Card has all the resources to run one CCD having up                                               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IN" sz="2500" dirty="0" smtClean="0"/>
              <a:t>     to four outputs, with or without, dummy outputs.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900" dirty="0" smtClean="0"/>
              <a:t>    </a:t>
            </a:r>
            <a:r>
              <a:rPr lang="en-US" sz="500" dirty="0" smtClean="0"/>
              <a:t> </a:t>
            </a:r>
            <a:endParaRPr lang="en-IN" sz="500" dirty="0" smtClean="0"/>
          </a:p>
          <a:p>
            <a:pPr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    Available in both backplane and non-backplane packaging architecture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IN" sz="2500" dirty="0" smtClean="0"/>
              <a:t>     options for easy scalability and flexibility, while running multiple CCDs   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IN" sz="2500" dirty="0" smtClean="0"/>
              <a:t>     independently or in a mosaic.</a:t>
            </a:r>
          </a:p>
          <a:p>
            <a:pPr lvl="0">
              <a:buClr>
                <a:schemeClr val="bg2">
                  <a:lumMod val="50000"/>
                </a:schemeClr>
              </a:buClr>
            </a:pPr>
            <a:endParaRPr lang="en-IN" sz="500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    Single 78 Pin standard  HD D sub connector for CCD Connections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US" sz="500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US" sz="500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   Few spare pins for Temperature Controller enabling use of Single   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r>
              <a:rPr lang="en-US" sz="2500" dirty="0" smtClean="0"/>
              <a:t>    Connector at CCD end, either  Hermetic or Vacuum interface board.</a:t>
            </a:r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US" sz="2500" dirty="0" smtClean="0"/>
          </a:p>
          <a:p>
            <a:pPr>
              <a:buClr>
                <a:schemeClr val="tx2">
                  <a:lumMod val="60000"/>
                  <a:lumOff val="40000"/>
                </a:schemeClr>
              </a:buClr>
            </a:pPr>
            <a:endParaRPr lang="en-IN" sz="2500" dirty="0" smtClean="0"/>
          </a:p>
          <a:p>
            <a:pPr>
              <a:buClr>
                <a:schemeClr val="bg2">
                  <a:lumMod val="50000"/>
                </a:schemeClr>
              </a:buClr>
            </a:pPr>
            <a:endParaRPr lang="en-IN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686" y="6492875"/>
            <a:ext cx="2844059" cy="365125"/>
          </a:xfrm>
        </p:spPr>
        <p:txBody>
          <a:bodyPr/>
          <a:lstStyle/>
          <a:p>
            <a:r>
              <a:rPr lang="en-US" dirty="0" smtClean="0"/>
              <a:t>9/27/2017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94082" y="6492875"/>
            <a:ext cx="4469236" cy="365125"/>
          </a:xfrm>
        </p:spPr>
        <p:txBody>
          <a:bodyPr/>
          <a:lstStyle/>
          <a:p>
            <a:r>
              <a:rPr lang="en-US" dirty="0" smtClean="0"/>
              <a:t>Pravin Chordia email : pravin@iucaa.in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0969943" cy="4388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934" y="1000108"/>
            <a:ext cx="11880891" cy="5857892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50876" y="428604"/>
            <a:ext cx="5929354" cy="4286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FITS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Image and Header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2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C:\Users\pravin\Desktop\FromBhushanForSDW\FocusedScreen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5850" y="1285860"/>
            <a:ext cx="553912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Users\pravin\Desktop\FromBhushanForSDW\ROI_test_full_frame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810" y="1428736"/>
            <a:ext cx="542928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3686" y="500042"/>
            <a:ext cx="10969943" cy="5817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		</a:t>
            </a:r>
            <a:r>
              <a:rPr lang="en-US" sz="3600" dirty="0" smtClean="0"/>
              <a:t>Images Taken Using IDSAC Controller in the LAB</a:t>
            </a:r>
            <a:endParaRPr lang="en-US" sz="36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704088"/>
            <a:ext cx="10969943" cy="581772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Engineers At Work!!!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190" y="1451610"/>
            <a:ext cx="9144064" cy="483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686" y="1071546"/>
            <a:ext cx="11287204" cy="5572140"/>
          </a:xfrm>
        </p:spPr>
        <p:txBody>
          <a:bodyPr>
            <a:noAutofit/>
          </a:bodyPr>
          <a:lstStyle/>
          <a:p>
            <a:pPr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300" dirty="0" smtClean="0"/>
              <a:t>Mains Powered Unit has all required Switched Mode Power Supplies in compact form factor on single Power Supply Card.</a:t>
            </a:r>
          </a:p>
          <a:p>
            <a:pPr>
              <a:buClr>
                <a:schemeClr val="bg2">
                  <a:lumMod val="50000"/>
                </a:schemeClr>
              </a:buClr>
              <a:buNone/>
            </a:pPr>
            <a:endParaRPr lang="en-IN" sz="700" dirty="0" smtClean="0"/>
          </a:p>
          <a:p>
            <a:pPr>
              <a:buFont typeface="Arial" pitchFamily="34" charset="0"/>
              <a:buChar char="•"/>
            </a:pPr>
            <a:r>
              <a:rPr lang="en-IN" sz="2300" dirty="0" smtClean="0"/>
              <a:t>One Power Supply card has the ability to two drive two IDSAC Boards. </a:t>
            </a:r>
          </a:p>
          <a:p>
            <a:pPr>
              <a:buNone/>
            </a:pPr>
            <a:endParaRPr lang="en-IN" sz="700" dirty="0" smtClean="0"/>
          </a:p>
          <a:p>
            <a:pPr>
              <a:buFont typeface="Arial" pitchFamily="34" charset="0"/>
              <a:buChar char="•"/>
            </a:pPr>
            <a:r>
              <a:rPr lang="en-IN" sz="2300" dirty="0" smtClean="0"/>
              <a:t>Power Consumption &lt; 25 W and  weight &lt; 2.5 Kg</a:t>
            </a:r>
          </a:p>
          <a:p>
            <a:pPr>
              <a:buFont typeface="Arial" pitchFamily="34" charset="0"/>
              <a:buChar char="•"/>
            </a:pPr>
            <a:endParaRPr lang="en-IN" sz="700" dirty="0" smtClean="0"/>
          </a:p>
          <a:p>
            <a:pPr>
              <a:buFont typeface="Arial" pitchFamily="34" charset="0"/>
              <a:buChar char="•"/>
            </a:pPr>
            <a:r>
              <a:rPr lang="en-IN" sz="2500" dirty="0" smtClean="0"/>
              <a:t> </a:t>
            </a:r>
            <a:r>
              <a:rPr lang="en-IN" sz="2300" dirty="0" smtClean="0"/>
              <a:t>USB 3.0 interface provides connection to Linux host via optional, off the shelf, USB to      Fibre converters. </a:t>
            </a:r>
          </a:p>
          <a:p>
            <a:pPr>
              <a:buNone/>
            </a:pPr>
            <a:endParaRPr lang="en-IN" sz="700" dirty="0" smtClean="0"/>
          </a:p>
          <a:p>
            <a:pPr>
              <a:buFont typeface="Arial" pitchFamily="34" charset="0"/>
              <a:buChar char="•"/>
            </a:pPr>
            <a:r>
              <a:rPr lang="en-IN" sz="2500" dirty="0" smtClean="0"/>
              <a:t> </a:t>
            </a:r>
            <a:r>
              <a:rPr lang="en-IN" sz="2300" dirty="0" smtClean="0"/>
              <a:t>Sustained Data Rate : </a:t>
            </a:r>
            <a:r>
              <a:rPr lang="en-IN" sz="2300" b="1" dirty="0" smtClean="0"/>
              <a:t>320 </a:t>
            </a:r>
            <a:r>
              <a:rPr lang="en-IN" sz="2300" b="1" dirty="0" err="1" smtClean="0"/>
              <a:t>MBps</a:t>
            </a:r>
            <a:endParaRPr lang="en-IN" sz="2300" b="1" dirty="0" smtClean="0"/>
          </a:p>
          <a:p>
            <a:pPr>
              <a:buFont typeface="Arial" pitchFamily="34" charset="0"/>
              <a:buChar char="•"/>
            </a:pPr>
            <a:endParaRPr lang="en-IN" sz="700" dirty="0" smtClean="0"/>
          </a:p>
          <a:p>
            <a:pPr>
              <a:buFont typeface="Arial" pitchFamily="34" charset="0"/>
              <a:buChar char="•"/>
            </a:pPr>
            <a:r>
              <a:rPr lang="en-IN" sz="2300" dirty="0" smtClean="0"/>
              <a:t>The host software can be installed either as a command line interface or an Application Programming Interface (API)</a:t>
            </a:r>
          </a:p>
          <a:p>
            <a:pPr>
              <a:buFont typeface="Arial" pitchFamily="34" charset="0"/>
              <a:buChar char="•"/>
            </a:pPr>
            <a:endParaRPr lang="en-IN" sz="700" dirty="0" smtClean="0"/>
          </a:p>
          <a:p>
            <a:pPr>
              <a:buFont typeface="Arial" pitchFamily="34" charset="0"/>
              <a:buChar char="•"/>
            </a:pPr>
            <a:r>
              <a:rPr lang="en-IN" sz="2300" dirty="0" smtClean="0"/>
              <a:t>The simple “</a:t>
            </a:r>
            <a:r>
              <a:rPr lang="en-IN" sz="2300" dirty="0" err="1" smtClean="0"/>
              <a:t>makefile</a:t>
            </a:r>
            <a:r>
              <a:rPr lang="en-IN" sz="2300" dirty="0" smtClean="0"/>
              <a:t>” based installation process is very convenient.</a:t>
            </a:r>
          </a:p>
          <a:p>
            <a:pPr>
              <a:buFont typeface="Arial" pitchFamily="34" charset="0"/>
              <a:buChar char="•"/>
            </a:pPr>
            <a:endParaRPr lang="en-IN" sz="700" dirty="0" smtClean="0"/>
          </a:p>
          <a:p>
            <a:pPr>
              <a:buFont typeface="Arial" pitchFamily="34" charset="0"/>
              <a:buChar char="•"/>
            </a:pPr>
            <a:r>
              <a:rPr lang="en-IN" sz="2500" dirty="0" smtClean="0"/>
              <a:t>It is written in C, C++ and is compatible with a variety of Linux flavours..</a:t>
            </a:r>
          </a:p>
          <a:p>
            <a:pPr>
              <a:buFont typeface="Arial" pitchFamily="34" charset="0"/>
              <a:buChar char="•"/>
            </a:pPr>
            <a:endParaRPr lang="en-IN" sz="2500" dirty="0" smtClean="0"/>
          </a:p>
          <a:p>
            <a:pPr>
              <a:buFont typeface="Arial" pitchFamily="34" charset="0"/>
              <a:buChar char="•"/>
            </a:pPr>
            <a:endParaRPr lang="en-IN" sz="2500" dirty="0" smtClean="0"/>
          </a:p>
          <a:p>
            <a:pPr>
              <a:buFont typeface="Arial" pitchFamily="34" charset="0"/>
              <a:buChar char="•"/>
            </a:pPr>
            <a:endParaRPr lang="en-IN" sz="2500" dirty="0" smtClean="0"/>
          </a:p>
          <a:p>
            <a:pPr>
              <a:buFont typeface="Arial" pitchFamily="34" charset="0"/>
              <a:buChar char="•"/>
            </a:pPr>
            <a:endParaRPr lang="en-IN" sz="2500" dirty="0" smtClean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93686" y="428604"/>
            <a:ext cx="5357271" cy="6429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IDSAC Unit Features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593686" y="6492875"/>
            <a:ext cx="2844059" cy="365125"/>
          </a:xfrm>
        </p:spPr>
        <p:txBody>
          <a:bodyPr/>
          <a:lstStyle/>
          <a:p>
            <a:r>
              <a:rPr lang="en-US" dirty="0" smtClean="0"/>
              <a:t>9/27/2017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951272" y="6492875"/>
            <a:ext cx="4469236" cy="365125"/>
          </a:xfrm>
        </p:spPr>
        <p:txBody>
          <a:bodyPr/>
          <a:lstStyle/>
          <a:p>
            <a:r>
              <a:rPr lang="en-US" dirty="0" err="1" smtClean="0"/>
              <a:t>Pravin</a:t>
            </a:r>
            <a:r>
              <a:rPr lang="en-US" dirty="0" smtClean="0"/>
              <a:t> </a:t>
            </a:r>
            <a:r>
              <a:rPr lang="en-US" dirty="0" err="1" smtClean="0"/>
              <a:t>Chordia</a:t>
            </a:r>
            <a:r>
              <a:rPr lang="en-US" dirty="0" smtClean="0"/>
              <a:t> email : pravin@iucaa.in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22249" y="357166"/>
            <a:ext cx="4000528" cy="6429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IDSAC Unit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79504" y="785794"/>
            <a:ext cx="9572692" cy="5672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\Desktop\IMG_20170608_103429_edi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616" y="304800"/>
            <a:ext cx="7887035" cy="58674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 rot="10800000" flipV="1">
            <a:off x="5942012" y="1219200"/>
            <a:ext cx="2438400" cy="6858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456612" y="990603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 Desktop PC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13012" y="1600200"/>
            <a:ext cx="1371600" cy="228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60411" y="1295402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Power Adapter for PC</a:t>
            </a:r>
            <a:endParaRPr lang="en-US" dirty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522248" y="357166"/>
            <a:ext cx="5357271" cy="6429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IDSAC Unit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79900" y="1643050"/>
            <a:ext cx="7315200" cy="4431268"/>
            <a:chOff x="2615738" y="1174866"/>
            <a:chExt cx="7315200" cy="4431268"/>
          </a:xfrm>
        </p:grpSpPr>
        <p:grpSp>
          <p:nvGrpSpPr>
            <p:cNvPr id="3" name="Group 74"/>
            <p:cNvGrpSpPr/>
            <p:nvPr/>
          </p:nvGrpSpPr>
          <p:grpSpPr>
            <a:xfrm>
              <a:off x="2615738" y="1174866"/>
              <a:ext cx="7315200" cy="4431268"/>
              <a:chOff x="2615738" y="1174866"/>
              <a:chExt cx="7315200" cy="4431268"/>
            </a:xfrm>
          </p:grpSpPr>
          <p:grpSp>
            <p:nvGrpSpPr>
              <p:cNvPr id="5" name="Group 72"/>
              <p:cNvGrpSpPr/>
              <p:nvPr/>
            </p:nvGrpSpPr>
            <p:grpSpPr>
              <a:xfrm>
                <a:off x="2615738" y="1174866"/>
                <a:ext cx="7315200" cy="4419600"/>
                <a:chOff x="304800" y="152400"/>
                <a:chExt cx="7315200" cy="4419600"/>
              </a:xfrm>
            </p:grpSpPr>
            <p:grpSp>
              <p:nvGrpSpPr>
                <p:cNvPr id="7" name="Group 48"/>
                <p:cNvGrpSpPr/>
                <p:nvPr/>
              </p:nvGrpSpPr>
              <p:grpSpPr>
                <a:xfrm>
                  <a:off x="304800" y="152400"/>
                  <a:ext cx="2133600" cy="1969532"/>
                  <a:chOff x="304800" y="457200"/>
                  <a:chExt cx="2133600" cy="1969532"/>
                </a:xfrm>
              </p:grpSpPr>
              <p:grpSp>
                <p:nvGrpSpPr>
                  <p:cNvPr id="65" name="Group 14"/>
                  <p:cNvGrpSpPr/>
                  <p:nvPr/>
                </p:nvGrpSpPr>
                <p:grpSpPr>
                  <a:xfrm>
                    <a:off x="304800" y="457200"/>
                    <a:ext cx="2133600" cy="1905000"/>
                    <a:chOff x="304800" y="457200"/>
                    <a:chExt cx="2133600" cy="1905000"/>
                  </a:xfrm>
                </p:grpSpPr>
                <p:sp>
                  <p:nvSpPr>
                    <p:cNvPr id="70" name="Rectangle 10"/>
                    <p:cNvSpPr/>
                    <p:nvPr/>
                  </p:nvSpPr>
                  <p:spPr>
                    <a:xfrm>
                      <a:off x="609600" y="762000"/>
                      <a:ext cx="1524000" cy="1295400"/>
                    </a:xfrm>
                    <a:prstGeom prst="rect">
                      <a:avLst/>
                    </a:prstGeom>
                    <a:solidFill>
                      <a:schemeClr val="accent1">
                        <a:alpha val="34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71" name="Straight Arrow Connector 11"/>
                    <p:cNvCxnSpPr/>
                    <p:nvPr/>
                  </p:nvCxnSpPr>
                  <p:spPr>
                    <a:xfrm>
                      <a:off x="2133600" y="2057400"/>
                      <a:ext cx="304800" cy="30480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Arrow Connector 12"/>
                    <p:cNvCxnSpPr/>
                    <p:nvPr/>
                  </p:nvCxnSpPr>
                  <p:spPr>
                    <a:xfrm flipH="1" flipV="1">
                      <a:off x="304800" y="457200"/>
                      <a:ext cx="304800" cy="30480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Connector 13"/>
                    <p:cNvCxnSpPr/>
                    <p:nvPr/>
                  </p:nvCxnSpPr>
                  <p:spPr>
                    <a:xfrm>
                      <a:off x="381000" y="1447800"/>
                      <a:ext cx="2057400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4" name="Straight Connector 14"/>
                    <p:cNvCxnSpPr/>
                    <p:nvPr/>
                  </p:nvCxnSpPr>
                  <p:spPr>
                    <a:xfrm>
                      <a:off x="1371600" y="457200"/>
                      <a:ext cx="0" cy="1905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6" name="TextBox 6"/>
                  <p:cNvSpPr txBox="1"/>
                  <p:nvPr/>
                </p:nvSpPr>
                <p:spPr>
                  <a:xfrm>
                    <a:off x="381000" y="20574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E</a:t>
                    </a:r>
                    <a:endParaRPr lang="en-US" dirty="0"/>
                  </a:p>
                </p:txBody>
              </p:sp>
              <p:sp>
                <p:nvSpPr>
                  <p:cNvPr id="67" name="TextBox 7"/>
                  <p:cNvSpPr txBox="1"/>
                  <p:nvPr/>
                </p:nvSpPr>
                <p:spPr>
                  <a:xfrm>
                    <a:off x="1905000" y="20574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F</a:t>
                    </a:r>
                    <a:endParaRPr lang="en-US" dirty="0"/>
                  </a:p>
                </p:txBody>
              </p:sp>
              <p:sp>
                <p:nvSpPr>
                  <p:cNvPr id="68" name="TextBox 8"/>
                  <p:cNvSpPr txBox="1"/>
                  <p:nvPr/>
                </p:nvSpPr>
                <p:spPr>
                  <a:xfrm>
                    <a:off x="5334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H</a:t>
                    </a:r>
                    <a:endParaRPr lang="en-US" dirty="0"/>
                  </a:p>
                </p:txBody>
              </p:sp>
              <p:sp>
                <p:nvSpPr>
                  <p:cNvPr id="69" name="TextBox 9"/>
                  <p:cNvSpPr txBox="1"/>
                  <p:nvPr/>
                </p:nvSpPr>
                <p:spPr>
                  <a:xfrm>
                    <a:off x="20574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G</a:t>
                    </a:r>
                    <a:endParaRPr lang="en-US" dirty="0"/>
                  </a:p>
                </p:txBody>
              </p:sp>
            </p:grpSp>
            <p:grpSp>
              <p:nvGrpSpPr>
                <p:cNvPr id="8" name="Group 81"/>
                <p:cNvGrpSpPr/>
                <p:nvPr/>
              </p:nvGrpSpPr>
              <p:grpSpPr>
                <a:xfrm>
                  <a:off x="2743200" y="152400"/>
                  <a:ext cx="2209800" cy="1981200"/>
                  <a:chOff x="2743200" y="457200"/>
                  <a:chExt cx="2209800" cy="1981200"/>
                </a:xfrm>
              </p:grpSpPr>
              <p:grpSp>
                <p:nvGrpSpPr>
                  <p:cNvPr id="55" name="Group 15"/>
                  <p:cNvGrpSpPr/>
                  <p:nvPr/>
                </p:nvGrpSpPr>
                <p:grpSpPr>
                  <a:xfrm>
                    <a:off x="2819400" y="457200"/>
                    <a:ext cx="2057400" cy="1905000"/>
                    <a:chOff x="381000" y="457200"/>
                    <a:chExt cx="2057400" cy="1905000"/>
                  </a:xfrm>
                </p:grpSpPr>
                <p:sp>
                  <p:nvSpPr>
                    <p:cNvPr id="62" name="Rectangle 61"/>
                    <p:cNvSpPr/>
                    <p:nvPr/>
                  </p:nvSpPr>
                  <p:spPr>
                    <a:xfrm>
                      <a:off x="609600" y="762000"/>
                      <a:ext cx="1524000" cy="1295400"/>
                    </a:xfrm>
                    <a:prstGeom prst="rect">
                      <a:avLst/>
                    </a:prstGeom>
                    <a:solidFill>
                      <a:schemeClr val="accent1">
                        <a:alpha val="34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63" name="Straight Connector 24"/>
                    <p:cNvCxnSpPr/>
                    <p:nvPr/>
                  </p:nvCxnSpPr>
                  <p:spPr>
                    <a:xfrm>
                      <a:off x="381000" y="1447800"/>
                      <a:ext cx="2057400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" name="Straight Connector 63"/>
                    <p:cNvCxnSpPr/>
                    <p:nvPr/>
                  </p:nvCxnSpPr>
                  <p:spPr>
                    <a:xfrm>
                      <a:off x="1371600" y="457200"/>
                      <a:ext cx="0" cy="1905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4572000" y="457200"/>
                    <a:ext cx="381000" cy="30480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H="1">
                    <a:off x="2743200" y="2057400"/>
                    <a:ext cx="304800" cy="38100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2971800" y="2069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E</a:t>
                    </a:r>
                    <a:endParaRPr lang="en-US" dirty="0"/>
                  </a:p>
                </p:txBody>
              </p:sp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4419600" y="20690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F</a:t>
                    </a:r>
                    <a:endParaRPr lang="en-US" dirty="0"/>
                  </a:p>
                </p:txBody>
              </p: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2971800" y="4688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H</a:t>
                    </a:r>
                    <a:endParaRPr lang="en-US" dirty="0"/>
                  </a:p>
                </p:txBody>
              </p:sp>
              <p:sp>
                <p:nvSpPr>
                  <p:cNvPr id="61" name="TextBox 60"/>
                  <p:cNvSpPr txBox="1"/>
                  <p:nvPr/>
                </p:nvSpPr>
                <p:spPr>
                  <a:xfrm>
                    <a:off x="43434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G</a:t>
                    </a:r>
                    <a:endParaRPr lang="en-US" dirty="0"/>
                  </a:p>
                </p:txBody>
              </p:sp>
            </p:grpSp>
            <p:grpSp>
              <p:nvGrpSpPr>
                <p:cNvPr id="9" name="Group 80"/>
                <p:cNvGrpSpPr/>
                <p:nvPr/>
              </p:nvGrpSpPr>
              <p:grpSpPr>
                <a:xfrm>
                  <a:off x="5410200" y="152400"/>
                  <a:ext cx="2209800" cy="1981200"/>
                  <a:chOff x="5410200" y="457200"/>
                  <a:chExt cx="2209800" cy="1981200"/>
                </a:xfrm>
              </p:grpSpPr>
              <p:grpSp>
                <p:nvGrpSpPr>
                  <p:cNvPr id="43" name="Group 26"/>
                  <p:cNvGrpSpPr/>
                  <p:nvPr/>
                </p:nvGrpSpPr>
                <p:grpSpPr>
                  <a:xfrm>
                    <a:off x="5410200" y="457200"/>
                    <a:ext cx="2133600" cy="1905000"/>
                    <a:chOff x="304800" y="457200"/>
                    <a:chExt cx="2133600" cy="1905000"/>
                  </a:xfrm>
                </p:grpSpPr>
                <p:sp>
                  <p:nvSpPr>
                    <p:cNvPr id="50" name="Rectangle 49"/>
                    <p:cNvSpPr/>
                    <p:nvPr/>
                  </p:nvSpPr>
                  <p:spPr>
                    <a:xfrm>
                      <a:off x="609600" y="762000"/>
                      <a:ext cx="1524000" cy="1295400"/>
                    </a:xfrm>
                    <a:prstGeom prst="rect">
                      <a:avLst/>
                    </a:prstGeom>
                    <a:solidFill>
                      <a:schemeClr val="accent1">
                        <a:alpha val="34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51" name="Straight Arrow Connector 50"/>
                    <p:cNvCxnSpPr/>
                    <p:nvPr/>
                  </p:nvCxnSpPr>
                  <p:spPr>
                    <a:xfrm>
                      <a:off x="2133600" y="2057400"/>
                      <a:ext cx="304800" cy="30480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Arrow Connector 51"/>
                    <p:cNvCxnSpPr/>
                    <p:nvPr/>
                  </p:nvCxnSpPr>
                  <p:spPr>
                    <a:xfrm flipH="1" flipV="1">
                      <a:off x="304800" y="457200"/>
                      <a:ext cx="304800" cy="30480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Straight Connector 52"/>
                    <p:cNvCxnSpPr/>
                    <p:nvPr/>
                  </p:nvCxnSpPr>
                  <p:spPr>
                    <a:xfrm>
                      <a:off x="381000" y="1447800"/>
                      <a:ext cx="2057400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Straight Connector 53"/>
                    <p:cNvCxnSpPr/>
                    <p:nvPr/>
                  </p:nvCxnSpPr>
                  <p:spPr>
                    <a:xfrm>
                      <a:off x="1371600" y="457200"/>
                      <a:ext cx="0" cy="1905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4" name="Straight Arrow Connector 43"/>
                  <p:cNvCxnSpPr/>
                  <p:nvPr/>
                </p:nvCxnSpPr>
                <p:spPr>
                  <a:xfrm flipV="1">
                    <a:off x="7239000" y="457200"/>
                    <a:ext cx="381000" cy="30480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/>
                  <p:cNvCxnSpPr/>
                  <p:nvPr/>
                </p:nvCxnSpPr>
                <p:spPr>
                  <a:xfrm flipH="1">
                    <a:off x="5410200" y="2057400"/>
                    <a:ext cx="304800" cy="381000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638800" y="19928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E</a:t>
                    </a:r>
                    <a:endParaRPr lang="en-US" dirty="0"/>
                  </a:p>
                </p:txBody>
              </p:sp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7010400" y="19928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F</a:t>
                    </a:r>
                    <a:endParaRPr lang="en-US" dirty="0"/>
                  </a:p>
                </p:txBody>
              </p: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6388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H</a:t>
                    </a:r>
                    <a:endParaRPr lang="en-US" dirty="0"/>
                  </a:p>
                </p:txBody>
              </p:sp>
              <p:sp>
                <p:nvSpPr>
                  <p:cNvPr id="49" name="TextBox 33"/>
                  <p:cNvSpPr txBox="1"/>
                  <p:nvPr/>
                </p:nvSpPr>
                <p:spPr>
                  <a:xfrm>
                    <a:off x="70104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G</a:t>
                    </a:r>
                    <a:endParaRPr lang="en-US" dirty="0"/>
                  </a:p>
                </p:txBody>
              </p:sp>
            </p:grpSp>
            <p:grpSp>
              <p:nvGrpSpPr>
                <p:cNvPr id="10" name="Group 49"/>
                <p:cNvGrpSpPr/>
                <p:nvPr/>
              </p:nvGrpSpPr>
              <p:grpSpPr>
                <a:xfrm>
                  <a:off x="381000" y="2602468"/>
                  <a:ext cx="2057400" cy="1969532"/>
                  <a:chOff x="381000" y="457200"/>
                  <a:chExt cx="2057400" cy="1969532"/>
                </a:xfrm>
              </p:grpSpPr>
              <p:grpSp>
                <p:nvGrpSpPr>
                  <p:cNvPr id="34" name="Group 14"/>
                  <p:cNvGrpSpPr/>
                  <p:nvPr/>
                </p:nvGrpSpPr>
                <p:grpSpPr>
                  <a:xfrm>
                    <a:off x="381000" y="457200"/>
                    <a:ext cx="2057400" cy="1905000"/>
                    <a:chOff x="381000" y="457200"/>
                    <a:chExt cx="2057400" cy="1905000"/>
                  </a:xfrm>
                </p:grpSpPr>
                <p:sp>
                  <p:nvSpPr>
                    <p:cNvPr id="39" name="Rectangle 38"/>
                    <p:cNvSpPr/>
                    <p:nvPr/>
                  </p:nvSpPr>
                  <p:spPr>
                    <a:xfrm>
                      <a:off x="609600" y="762000"/>
                      <a:ext cx="1524000" cy="1295400"/>
                    </a:xfrm>
                    <a:prstGeom prst="rect">
                      <a:avLst/>
                    </a:prstGeom>
                    <a:solidFill>
                      <a:schemeClr val="accent1">
                        <a:alpha val="34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40" name="Straight Arrow Connector 39"/>
                    <p:cNvCxnSpPr/>
                    <p:nvPr/>
                  </p:nvCxnSpPr>
                  <p:spPr>
                    <a:xfrm>
                      <a:off x="2133600" y="2057400"/>
                      <a:ext cx="304800" cy="30480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>
                      <a:off x="381000" y="1436132"/>
                      <a:ext cx="2057400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Straight Connector 41"/>
                    <p:cNvCxnSpPr/>
                    <p:nvPr/>
                  </p:nvCxnSpPr>
                  <p:spPr>
                    <a:xfrm>
                      <a:off x="1371600" y="457200"/>
                      <a:ext cx="0" cy="1905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457200" y="20574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E</a:t>
                    </a:r>
                    <a:endParaRPr lang="en-US" dirty="0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1905000" y="20574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F</a:t>
                    </a:r>
                    <a:endParaRPr lang="en-US" dirty="0"/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5334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H</a:t>
                    </a:r>
                    <a:endParaRPr lang="en-US" dirty="0"/>
                  </a:p>
                </p:txBody>
              </p:sp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20574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G</a:t>
                    </a:r>
                    <a:endParaRPr lang="en-US" dirty="0"/>
                  </a:p>
                </p:txBody>
              </p:sp>
            </p:grpSp>
            <p:grpSp>
              <p:nvGrpSpPr>
                <p:cNvPr id="11" name="Group 61"/>
                <p:cNvGrpSpPr/>
                <p:nvPr/>
              </p:nvGrpSpPr>
              <p:grpSpPr>
                <a:xfrm>
                  <a:off x="2743200" y="2602468"/>
                  <a:ext cx="2133600" cy="1969532"/>
                  <a:chOff x="304800" y="457200"/>
                  <a:chExt cx="2133600" cy="1969532"/>
                </a:xfrm>
              </p:grpSpPr>
              <p:grpSp>
                <p:nvGrpSpPr>
                  <p:cNvPr id="25" name="Group 14"/>
                  <p:cNvGrpSpPr/>
                  <p:nvPr/>
                </p:nvGrpSpPr>
                <p:grpSpPr>
                  <a:xfrm>
                    <a:off x="304800" y="457200"/>
                    <a:ext cx="2133600" cy="1905000"/>
                    <a:chOff x="304800" y="457200"/>
                    <a:chExt cx="2133600" cy="1905000"/>
                  </a:xfrm>
                </p:grpSpPr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609600" y="762000"/>
                      <a:ext cx="1524000" cy="1295400"/>
                    </a:xfrm>
                    <a:prstGeom prst="rect">
                      <a:avLst/>
                    </a:prstGeom>
                    <a:solidFill>
                      <a:schemeClr val="accent1">
                        <a:alpha val="34000"/>
                      </a:schemeClr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1" name="Straight Arrow Connector 30"/>
                    <p:cNvCxnSpPr/>
                    <p:nvPr/>
                  </p:nvCxnSpPr>
                  <p:spPr>
                    <a:xfrm flipH="1" flipV="1">
                      <a:off x="304800" y="457200"/>
                      <a:ext cx="304800" cy="304800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2" name="Straight Connector 31"/>
                    <p:cNvCxnSpPr/>
                    <p:nvPr/>
                  </p:nvCxnSpPr>
                  <p:spPr>
                    <a:xfrm>
                      <a:off x="381000" y="1447800"/>
                      <a:ext cx="2057400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3" name="Straight Connector 32"/>
                    <p:cNvCxnSpPr/>
                    <p:nvPr/>
                  </p:nvCxnSpPr>
                  <p:spPr>
                    <a:xfrm>
                      <a:off x="1371600" y="457200"/>
                      <a:ext cx="0" cy="1905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381000" y="20574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E</a:t>
                    </a:r>
                    <a:endParaRPr lang="en-US" dirty="0"/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1905000" y="20574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F</a:t>
                    </a:r>
                    <a:endParaRPr lang="en-US" dirty="0"/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5334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H</a:t>
                    </a:r>
                    <a:endParaRPr lang="en-US" dirty="0"/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19050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G</a:t>
                    </a:r>
                    <a:endParaRPr lang="en-US" dirty="0"/>
                  </a:p>
                </p:txBody>
              </p:sp>
            </p:grpSp>
            <p:grpSp>
              <p:nvGrpSpPr>
                <p:cNvPr id="12" name="Group 82"/>
                <p:cNvGrpSpPr/>
                <p:nvPr/>
              </p:nvGrpSpPr>
              <p:grpSpPr>
                <a:xfrm>
                  <a:off x="5410200" y="2590800"/>
                  <a:ext cx="2209800" cy="1981200"/>
                  <a:chOff x="5410200" y="457200"/>
                  <a:chExt cx="2209800" cy="1981200"/>
                </a:xfrm>
              </p:grpSpPr>
              <p:grpSp>
                <p:nvGrpSpPr>
                  <p:cNvPr id="13" name="Group 26"/>
                  <p:cNvGrpSpPr/>
                  <p:nvPr/>
                </p:nvGrpSpPr>
                <p:grpSpPr>
                  <a:xfrm>
                    <a:off x="5410200" y="457200"/>
                    <a:ext cx="2209800" cy="1981200"/>
                    <a:chOff x="304800" y="457200"/>
                    <a:chExt cx="2209800" cy="1981200"/>
                  </a:xfrm>
                </p:grpSpPr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609600" y="762000"/>
                      <a:ext cx="1524000" cy="12954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21" name="Straight Arrow Connector 20"/>
                    <p:cNvCxnSpPr/>
                    <p:nvPr/>
                  </p:nvCxnSpPr>
                  <p:spPr>
                    <a:xfrm>
                      <a:off x="2133600" y="2057400"/>
                      <a:ext cx="381000" cy="381000"/>
                    </a:xfrm>
                    <a:prstGeom prst="straightConnector1">
                      <a:avLst/>
                    </a:prstGeom>
                    <a:ln w="19050">
                      <a:solidFill>
                        <a:srgbClr val="FFC000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/>
                    <p:cNvCxnSpPr/>
                    <p:nvPr/>
                  </p:nvCxnSpPr>
                  <p:spPr>
                    <a:xfrm flipH="1" flipV="1">
                      <a:off x="304800" y="457200"/>
                      <a:ext cx="304800" cy="304800"/>
                    </a:xfrm>
                    <a:prstGeom prst="straightConnector1">
                      <a:avLst/>
                    </a:prstGeom>
                    <a:ln w="19050">
                      <a:solidFill>
                        <a:schemeClr val="accent2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381000" y="1447800"/>
                      <a:ext cx="2057400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1371600" y="457200"/>
                      <a:ext cx="0" cy="190500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4" name="Straight Arrow Connector 13"/>
                  <p:cNvCxnSpPr/>
                  <p:nvPr/>
                </p:nvCxnSpPr>
                <p:spPr>
                  <a:xfrm flipV="1">
                    <a:off x="7239000" y="457200"/>
                    <a:ext cx="381000" cy="304800"/>
                  </a:xfrm>
                  <a:prstGeom prst="straightConnector1">
                    <a:avLst/>
                  </a:prstGeom>
                  <a:ln w="19050">
                    <a:solidFill>
                      <a:srgbClr val="00B05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Arrow Connector 14"/>
                  <p:cNvCxnSpPr/>
                  <p:nvPr/>
                </p:nvCxnSpPr>
                <p:spPr>
                  <a:xfrm flipH="1">
                    <a:off x="5410200" y="2057400"/>
                    <a:ext cx="304800" cy="381000"/>
                  </a:xfrm>
                  <a:prstGeom prst="straightConnector1">
                    <a:avLst/>
                  </a:prstGeom>
                  <a:ln w="19050">
                    <a:solidFill>
                      <a:srgbClr val="00B0F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5"/>
                  <p:cNvSpPr txBox="1"/>
                  <p:nvPr/>
                </p:nvSpPr>
                <p:spPr>
                  <a:xfrm>
                    <a:off x="5638800" y="19928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E</a:t>
                    </a:r>
                    <a:endParaRPr lang="en-US" dirty="0"/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010400" y="1992868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F</a:t>
                    </a:r>
                    <a:endParaRPr lang="en-US" dirty="0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56388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H</a:t>
                    </a:r>
                    <a:endParaRPr lang="en-US" dirty="0"/>
                  </a:p>
                </p:txBody>
              </p: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7010400" y="457200"/>
                    <a:ext cx="38100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G</a:t>
                    </a:r>
                    <a:endParaRPr lang="en-US" dirty="0"/>
                  </a:p>
                </p:txBody>
              </p:sp>
            </p:grpSp>
          </p:grpSp>
          <p:cxnSp>
            <p:nvCxnSpPr>
              <p:cNvPr id="6" name="Straight Arrow Connector 5"/>
              <p:cNvCxnSpPr/>
              <p:nvPr/>
            </p:nvCxnSpPr>
            <p:spPr>
              <a:xfrm flipH="1">
                <a:off x="2615738" y="5225134"/>
                <a:ext cx="304800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Arrow Connector 3"/>
            <p:cNvCxnSpPr/>
            <p:nvPr/>
          </p:nvCxnSpPr>
          <p:spPr>
            <a:xfrm flipV="1">
              <a:off x="6882938" y="3624934"/>
              <a:ext cx="3810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/>
          <p:cNvSpPr/>
          <p:nvPr/>
        </p:nvSpPr>
        <p:spPr>
          <a:xfrm>
            <a:off x="5737222" y="500042"/>
            <a:ext cx="6451603" cy="857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500" dirty="0" smtClean="0"/>
              <a:t>Possible Full Frame Readout options With four output CCD </a:t>
            </a:r>
            <a:endParaRPr lang="en-US" sz="2500" dirty="0"/>
          </a:p>
        </p:txBody>
      </p:sp>
      <p:grpSp>
        <p:nvGrpSpPr>
          <p:cNvPr id="76" name="Group 75"/>
          <p:cNvGrpSpPr/>
          <p:nvPr/>
        </p:nvGrpSpPr>
        <p:grpSpPr>
          <a:xfrm>
            <a:off x="808000" y="3500438"/>
            <a:ext cx="3027218" cy="2618509"/>
            <a:chOff x="228600" y="1371600"/>
            <a:chExt cx="3886200" cy="3276600"/>
          </a:xfrm>
        </p:grpSpPr>
        <p:grpSp>
          <p:nvGrpSpPr>
            <p:cNvPr id="77" name="Group 5"/>
            <p:cNvGrpSpPr/>
            <p:nvPr/>
          </p:nvGrpSpPr>
          <p:grpSpPr>
            <a:xfrm>
              <a:off x="228600" y="1371600"/>
              <a:ext cx="3886200" cy="3276600"/>
              <a:chOff x="1828800" y="1219200"/>
              <a:chExt cx="5105400" cy="4495800"/>
            </a:xfrm>
          </p:grpSpPr>
          <p:grpSp>
            <p:nvGrpSpPr>
              <p:cNvPr id="79" name="Group 82"/>
              <p:cNvGrpSpPr/>
              <p:nvPr/>
            </p:nvGrpSpPr>
            <p:grpSpPr>
              <a:xfrm>
                <a:off x="1828800" y="1219200"/>
                <a:ext cx="5105400" cy="4495800"/>
                <a:chOff x="5410200" y="457200"/>
                <a:chExt cx="2209800" cy="1981200"/>
              </a:xfrm>
            </p:grpSpPr>
            <p:grpSp>
              <p:nvGrpSpPr>
                <p:cNvPr id="83" name="Group 26"/>
                <p:cNvGrpSpPr/>
                <p:nvPr/>
              </p:nvGrpSpPr>
              <p:grpSpPr>
                <a:xfrm>
                  <a:off x="5410200" y="457200"/>
                  <a:ext cx="2133600" cy="1905000"/>
                  <a:chOff x="304800" y="457200"/>
                  <a:chExt cx="2133600" cy="1905000"/>
                </a:xfrm>
              </p:grpSpPr>
              <p:sp>
                <p:nvSpPr>
                  <p:cNvPr id="90" name="Rectangle 89"/>
                  <p:cNvSpPr/>
                  <p:nvPr/>
                </p:nvSpPr>
                <p:spPr>
                  <a:xfrm>
                    <a:off x="609600" y="762000"/>
                    <a:ext cx="1524000" cy="12954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1" name="Straight Arrow Connector 90"/>
                  <p:cNvCxnSpPr/>
                  <p:nvPr/>
                </p:nvCxnSpPr>
                <p:spPr>
                  <a:xfrm>
                    <a:off x="2133600" y="2057400"/>
                    <a:ext cx="304800" cy="304800"/>
                  </a:xfrm>
                  <a:prstGeom prst="straightConnector1">
                    <a:avLst/>
                  </a:prstGeom>
                  <a:ln w="19050">
                    <a:solidFill>
                      <a:srgbClr val="FFC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" name="Straight Arrow Connector 91"/>
                  <p:cNvCxnSpPr/>
                  <p:nvPr/>
                </p:nvCxnSpPr>
                <p:spPr>
                  <a:xfrm flipH="1" flipV="1">
                    <a:off x="304800" y="457200"/>
                    <a:ext cx="304800" cy="304800"/>
                  </a:xfrm>
                  <a:prstGeom prst="straightConnector1">
                    <a:avLst/>
                  </a:prstGeom>
                  <a:ln w="19050">
                    <a:solidFill>
                      <a:schemeClr val="accent2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/>
                  <p:cNvCxnSpPr/>
                  <p:nvPr/>
                </p:nvCxnSpPr>
                <p:spPr>
                  <a:xfrm>
                    <a:off x="381000" y="1447800"/>
                    <a:ext cx="2057400" cy="0"/>
                  </a:xfrm>
                  <a:prstGeom prst="line">
                    <a:avLst/>
                  </a:prstGeom>
                  <a:ln w="3175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/>
                  <p:cNvCxnSpPr/>
                  <p:nvPr/>
                </p:nvCxnSpPr>
                <p:spPr>
                  <a:xfrm>
                    <a:off x="1371600" y="457200"/>
                    <a:ext cx="0" cy="1905000"/>
                  </a:xfrm>
                  <a:prstGeom prst="line">
                    <a:avLst/>
                  </a:prstGeom>
                  <a:ln w="28575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4" name="Straight Arrow Connector 83"/>
                <p:cNvCxnSpPr/>
                <p:nvPr/>
              </p:nvCxnSpPr>
              <p:spPr>
                <a:xfrm flipV="1">
                  <a:off x="7239000" y="457200"/>
                  <a:ext cx="381000" cy="304800"/>
                </a:xfrm>
                <a:prstGeom prst="straightConnector1">
                  <a:avLst/>
                </a:prstGeom>
                <a:ln w="19050">
                  <a:solidFill>
                    <a:srgbClr val="00B05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/>
                <p:nvPr/>
              </p:nvCxnSpPr>
              <p:spPr>
                <a:xfrm flipH="1">
                  <a:off x="5410200" y="2057400"/>
                  <a:ext cx="304800" cy="381000"/>
                </a:xfrm>
                <a:prstGeom prst="straightConnector1">
                  <a:avLst/>
                </a:prstGeom>
                <a:ln w="19050">
                  <a:solidFill>
                    <a:schemeClr val="accent5">
                      <a:lumMod val="75000"/>
                    </a:schemeClr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6" name="TextBox 85"/>
                <p:cNvSpPr txBox="1"/>
                <p:nvPr/>
              </p:nvSpPr>
              <p:spPr>
                <a:xfrm>
                  <a:off x="5631180" y="2069024"/>
                  <a:ext cx="381000" cy="279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E</a:t>
                  </a:r>
                  <a:endParaRPr lang="en-US" dirty="0"/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7158251" y="2069024"/>
                  <a:ext cx="381000" cy="279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F</a:t>
                  </a:r>
                  <a:endParaRPr lang="en-US" dirty="0"/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5631180" y="510746"/>
                  <a:ext cx="381000" cy="279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H</a:t>
                  </a:r>
                  <a:endParaRPr lang="en-US" dirty="0"/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7128510" y="510746"/>
                  <a:ext cx="381000" cy="2794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G</a:t>
                  </a:r>
                  <a:endParaRPr lang="en-US" dirty="0"/>
                </a:p>
              </p:txBody>
            </p:sp>
          </p:grpSp>
          <p:sp>
            <p:nvSpPr>
              <p:cNvPr id="80" name="Rectangle 79"/>
              <p:cNvSpPr/>
              <p:nvPr/>
            </p:nvSpPr>
            <p:spPr>
              <a:xfrm>
                <a:off x="2895600" y="2971800"/>
                <a:ext cx="1828800" cy="1447800"/>
              </a:xfrm>
              <a:prstGeom prst="rect">
                <a:avLst/>
              </a:prstGeom>
              <a:solidFill>
                <a:schemeClr val="accent1">
                  <a:alpha val="2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667000" y="2057400"/>
                <a:ext cx="1524000" cy="60960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3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 rot="5400000">
                <a:off x="3848099" y="3086100"/>
                <a:ext cx="2819400" cy="609600"/>
              </a:xfrm>
              <a:prstGeom prst="rect">
                <a:avLst/>
              </a:prstGeom>
              <a:solidFill>
                <a:srgbClr val="FFFF00">
                  <a:alpha val="30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762000" y="2743200"/>
              <a:ext cx="2667000" cy="4572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3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Rectangle 95"/>
          <p:cNvSpPr/>
          <p:nvPr/>
        </p:nvSpPr>
        <p:spPr>
          <a:xfrm>
            <a:off x="307934" y="1285860"/>
            <a:ext cx="4000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sz="2400" dirty="0" smtClean="0"/>
              <a:t>Any rectangular / square shape of frame from anywhere on the detector plane, can be read out.</a:t>
            </a:r>
            <a:endParaRPr lang="en-US" dirty="0"/>
          </a:p>
        </p:txBody>
      </p:sp>
      <p:sp>
        <p:nvSpPr>
          <p:cNvPr id="97" name="Date Placeholder 9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8" name="Footer Placeholder 9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\Desktop\ANR\Setup Photos\IMG_20170607_100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296" y="1013790"/>
            <a:ext cx="4240318" cy="5715000"/>
          </a:xfrm>
          <a:prstGeom prst="rect">
            <a:avLst/>
          </a:prstGeom>
          <a:noFill/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808000" y="357166"/>
            <a:ext cx="3714776" cy="4286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Backplane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Version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6594478" y="357166"/>
            <a:ext cx="3714776" cy="42862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Standalone</a:t>
            </a:r>
            <a:r>
              <a:rPr kumimoji="0" lang="en-US" sz="2800" b="1" i="0" u="none" strike="noStrike" cap="none" normalizeH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Version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4237024" y="6286520"/>
            <a:ext cx="4469236" cy="365125"/>
          </a:xfrm>
        </p:spPr>
        <p:txBody>
          <a:bodyPr/>
          <a:lstStyle/>
          <a:p>
            <a:r>
              <a:rPr lang="en-US" dirty="0" smtClean="0"/>
              <a:t>Pravin Chordia email : pravin@iucaa.in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5819229" y="1989671"/>
            <a:ext cx="562246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4665652" y="1071546"/>
            <a:ext cx="1714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BACKPLANE HAS NO ACTIVE PARTS</a:t>
            </a:r>
            <a:endParaRPr lang="en-IN" b="1" dirty="0"/>
          </a:p>
        </p:txBody>
      </p:sp>
      <p:pic>
        <p:nvPicPr>
          <p:cNvPr id="14" name="Picture 2" descr="C:\Users\d\Desktop\ANR\Setup Photos\IMG_20170607_1008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10" y="1143000"/>
            <a:ext cx="4240318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>
          <a:xfrm>
            <a:off x="0" y="6284913"/>
            <a:ext cx="2844059" cy="365125"/>
          </a:xfrm>
        </p:spPr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9954208" y="6284913"/>
            <a:ext cx="1015735" cy="365125"/>
          </a:xfrm>
        </p:spPr>
        <p:txBody>
          <a:bodyPr/>
          <a:lstStyle/>
          <a:p>
            <a:fld id="{9EA8412C-BCD4-463D-B5C4-629FC18E0D1E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127121" y="214290"/>
            <a:ext cx="5266390" cy="6162676"/>
            <a:chOff x="1556173" y="285728"/>
            <a:chExt cx="5153775" cy="6162676"/>
          </a:xfrm>
        </p:grpSpPr>
        <p:sp>
          <p:nvSpPr>
            <p:cNvPr id="27" name="Rectangle 26"/>
            <p:cNvSpPr/>
            <p:nvPr/>
          </p:nvSpPr>
          <p:spPr>
            <a:xfrm>
              <a:off x="2211742" y="428604"/>
              <a:ext cx="4191000" cy="6019800"/>
            </a:xfrm>
            <a:prstGeom prst="rect">
              <a:avLst/>
            </a:prstGeom>
            <a:solidFill>
              <a:srgbClr val="38BA7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2819400"/>
              <a:ext cx="762000" cy="759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Rectangle 28"/>
            <p:cNvSpPr/>
            <p:nvPr/>
          </p:nvSpPr>
          <p:spPr>
            <a:xfrm>
              <a:off x="1981200" y="609600"/>
              <a:ext cx="457200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Shutter and Temperature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81200" y="1828800"/>
              <a:ext cx="457200" cy="1981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CCD</a:t>
              </a:r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Connector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981200" y="4114800"/>
              <a:ext cx="457200" cy="533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3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USB 3.0</a:t>
              </a:r>
              <a:endParaRPr lang="en-US" sz="1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172200" y="3200400"/>
              <a:ext cx="457200" cy="1219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3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Power</a:t>
              </a:r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Connector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43200" y="457200"/>
              <a:ext cx="2057400" cy="2057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Video Processor     </a:t>
              </a:r>
              <a:r>
                <a:rPr lang="en-US" sz="1200" dirty="0" smtClean="0">
                  <a:solidFill>
                    <a:srgbClr val="FF0000"/>
                  </a:solidFill>
                </a:rPr>
                <a:t>(4 Video Channels)  </a:t>
              </a:r>
              <a:r>
                <a:rPr lang="en-US" dirty="0" smtClean="0">
                  <a:solidFill>
                    <a:srgbClr val="FF0000"/>
                  </a:solidFill>
                </a:rPr>
                <a:t>        DCDS </a:t>
              </a:r>
              <a:r>
                <a:rPr lang="en-US" sz="1200" dirty="0" smtClean="0">
                  <a:solidFill>
                    <a:srgbClr val="FF0000"/>
                  </a:solidFill>
                </a:rPr>
                <a:t>Throughput 500Kpps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ADC</a:t>
              </a:r>
              <a:r>
                <a:rPr lang="en-US" sz="1200" dirty="0" smtClean="0">
                  <a:solidFill>
                    <a:srgbClr val="FF0000"/>
                  </a:solidFill>
                </a:rPr>
                <a:t> 16bit, LVDS, 10MSPS</a:t>
              </a:r>
            </a:p>
            <a:p>
              <a:endParaRPr lang="en-US" dirty="0" smtClean="0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1080950" y="830862"/>
              <a:ext cx="1391463" cy="30119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rtlCol="0">
              <a:spAutoFit/>
            </a:bodyPr>
            <a:lstStyle/>
            <a:p>
              <a:r>
                <a:rPr lang="en-US" sz="1400" b="1" dirty="0" smtClean="0"/>
                <a:t>9 pin  D Sub</a:t>
              </a:r>
              <a:endParaRPr lang="en-US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 rot="10800000">
              <a:off x="1556173" y="1643050"/>
              <a:ext cx="391554" cy="242889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vert" wrap="square" rtlCol="0">
              <a:spAutoFit/>
            </a:bodyPr>
            <a:lstStyle/>
            <a:p>
              <a:r>
                <a:rPr lang="en-US" sz="1400" b="1" dirty="0" smtClean="0"/>
                <a:t>78 pin High Density D Sub</a:t>
              </a:r>
              <a:endParaRPr lang="en-US" sz="1400" b="1" dirty="0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67000" y="3886200"/>
              <a:ext cx="762000" cy="838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USB 3.0 Chipset  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00348" y="2714620"/>
              <a:ext cx="609600" cy="52322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15 pin </a:t>
              </a:r>
              <a:r>
                <a:rPr lang="en-US" sz="1100" dirty="0" smtClean="0"/>
                <a:t>D </a:t>
              </a:r>
              <a:r>
                <a:rPr lang="en-US" sz="1400" dirty="0" smtClean="0"/>
                <a:t>Sub</a:t>
              </a:r>
              <a:endParaRPr lang="en-US" sz="1400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43200" y="2667000"/>
              <a:ext cx="990600" cy="76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Feed through Filters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953000" y="3200400"/>
              <a:ext cx="963993" cy="1066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300" dirty="0" smtClean="0">
                  <a:solidFill>
                    <a:srgbClr val="FF0000"/>
                  </a:solidFill>
                </a:rPr>
                <a:t>Voltage Regulators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3886200" y="3810000"/>
              <a:ext cx="982136" cy="547694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JTAG                   </a:t>
              </a:r>
              <a:r>
                <a:rPr lang="en-US" sz="1000" dirty="0" smtClean="0">
                  <a:solidFill>
                    <a:srgbClr val="FF0000"/>
                  </a:solidFill>
                </a:rPr>
                <a:t> for FPGA Programming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362200" y="4953000"/>
              <a:ext cx="2514600" cy="1295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Pixel  or Serial Clocks (Bi-level) (10Nos.)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953000" y="4572000"/>
              <a:ext cx="1295400" cy="1676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Line or Parallel </a:t>
              </a:r>
              <a:r>
                <a:rPr lang="en-US" sz="1400" b="1" smtClean="0">
                  <a:solidFill>
                    <a:srgbClr val="FF0000"/>
                  </a:solidFill>
                </a:rPr>
                <a:t>Clocks                     (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Tri-level) clocks                        (10 Nos.)</a:t>
              </a:r>
            </a:p>
          </p:txBody>
        </p:sp>
        <p:sp>
          <p:nvSpPr>
            <p:cNvPr id="44" name="Right Arrow 43"/>
            <p:cNvSpPr/>
            <p:nvPr/>
          </p:nvSpPr>
          <p:spPr>
            <a:xfrm rot="5400000">
              <a:off x="3943350" y="2571750"/>
              <a:ext cx="342900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572000" y="2667000"/>
              <a:ext cx="152400" cy="1524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47" name="Right Arrow 46"/>
            <p:cNvSpPr/>
            <p:nvPr/>
          </p:nvSpPr>
          <p:spPr>
            <a:xfrm rot="10800000">
              <a:off x="5872846" y="3588685"/>
              <a:ext cx="299354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48" name="Right Arrow 47"/>
            <p:cNvSpPr/>
            <p:nvPr/>
          </p:nvSpPr>
          <p:spPr>
            <a:xfrm rot="10800000">
              <a:off x="4724400" y="3352800"/>
              <a:ext cx="223154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49" name="Left-Right Arrow 48"/>
            <p:cNvSpPr/>
            <p:nvPr/>
          </p:nvSpPr>
          <p:spPr>
            <a:xfrm>
              <a:off x="2400300" y="4267200"/>
              <a:ext cx="266700" cy="152400"/>
            </a:xfrm>
            <a:prstGeom prst="left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50" name="Right Arrow 49"/>
            <p:cNvSpPr/>
            <p:nvPr/>
          </p:nvSpPr>
          <p:spPr>
            <a:xfrm rot="10800000">
              <a:off x="2438400" y="2895600"/>
              <a:ext cx="304800" cy="3048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51" name="Right Arrow 50"/>
            <p:cNvSpPr/>
            <p:nvPr/>
          </p:nvSpPr>
          <p:spPr>
            <a:xfrm rot="16200000">
              <a:off x="2819400" y="4076700"/>
              <a:ext cx="1524000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581400" y="4648200"/>
              <a:ext cx="1371600" cy="1080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53" name="Right Arrow 52"/>
            <p:cNvSpPr/>
            <p:nvPr/>
          </p:nvSpPr>
          <p:spPr>
            <a:xfrm rot="16200000">
              <a:off x="4460423" y="3616777"/>
              <a:ext cx="223154" cy="1524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45" name="Right Arrow 44"/>
            <p:cNvSpPr/>
            <p:nvPr/>
          </p:nvSpPr>
          <p:spPr>
            <a:xfrm>
              <a:off x="4572000" y="2524962"/>
              <a:ext cx="425826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</p:grp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>
          <a:xfrm>
            <a:off x="2945633" y="6284913"/>
            <a:ext cx="4469236" cy="365125"/>
          </a:xfrm>
        </p:spPr>
        <p:txBody>
          <a:bodyPr/>
          <a:lstStyle/>
          <a:p>
            <a:r>
              <a:rPr lang="en-US" smtClean="0"/>
              <a:t>Pravin Chordia email : pravin@iucaa.in</a:t>
            </a:r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665785" y="571480"/>
            <a:ext cx="6523040" cy="11549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 </a:t>
            </a:r>
            <a:r>
              <a:rPr lang="en-US" sz="2500" dirty="0" smtClean="0"/>
              <a:t>Four Channel Fully Differential Digital Correlated Double Sampling (DCDS) Video Processor for  eliminating </a:t>
            </a:r>
            <a:r>
              <a:rPr lang="en-US" sz="2500" dirty="0" err="1" smtClean="0"/>
              <a:t>kTC</a:t>
            </a:r>
            <a:r>
              <a:rPr lang="en-US" sz="2500" dirty="0" smtClean="0"/>
              <a:t>  noise and reducing read noise.</a:t>
            </a:r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US" sz="700" dirty="0" smtClean="0"/>
          </a:p>
          <a:p>
            <a:pPr lvl="0"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 User  selectable  number of samples for both                                               Reset and Signal levels</a:t>
            </a:r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</a:pPr>
            <a:endParaRPr lang="en-US" sz="7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 Programmable Speeds of up-to 0.5 Megapixels /Sec/Channel with 16 bit resolution. Can go up to 1Mpps per channel.</a:t>
            </a:r>
            <a:endParaRPr lang="en-IN" sz="25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IN" sz="7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3 Programmable gain settings.</a:t>
            </a:r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</a:pPr>
            <a:endParaRPr lang="en-IN" sz="700" dirty="0" smtClean="0"/>
          </a:p>
          <a:p>
            <a:pPr lvl="0"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Gain and offset matching better than 0.5 %</a:t>
            </a:r>
          </a:p>
          <a:p>
            <a:pPr lvl="0"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IN" sz="7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16 bit, 10 MSPS, Differential Input, LVDS serial ADC having No missing code</a:t>
            </a:r>
          </a:p>
          <a:p>
            <a:pPr lvl="0"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IN" sz="25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IN" sz="1000" dirty="0" smtClean="0"/>
          </a:p>
          <a:p>
            <a:pPr lvl="0"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IN" sz="1000" dirty="0" smtClean="0"/>
          </a:p>
          <a:p>
            <a:pPr marL="274320" lvl="0" indent="-274320">
              <a:spcBef>
                <a:spcPct val="20000"/>
              </a:spcBef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pPr>
            <a:endParaRPr lang="en-IN" sz="2000" dirty="0" smtClean="0"/>
          </a:p>
          <a:p>
            <a:pPr lvl="0"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IN" sz="24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IN" sz="24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IN" sz="24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IN" sz="24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US" sz="22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US" sz="22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</a:pPr>
            <a:endParaRPr lang="en-US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</a:pPr>
            <a:r>
              <a:rPr lang="en-US" dirty="0" smtClean="0"/>
              <a:t> </a:t>
            </a:r>
            <a:endParaRPr lang="en-IN" dirty="0"/>
          </a:p>
        </p:txBody>
      </p:sp>
      <p:sp>
        <p:nvSpPr>
          <p:cNvPr id="57" name="Rectangle 56"/>
          <p:cNvSpPr/>
          <p:nvPr/>
        </p:nvSpPr>
        <p:spPr>
          <a:xfrm>
            <a:off x="3598172" y="428604"/>
            <a:ext cx="1323706" cy="22431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BIAS Driver</a:t>
            </a:r>
          </a:p>
          <a:p>
            <a:r>
              <a:rPr lang="en-US" sz="1300" dirty="0" smtClean="0">
                <a:solidFill>
                  <a:srgbClr val="FF0000"/>
                </a:solidFill>
              </a:rPr>
              <a:t>(16 Nos.)</a:t>
            </a:r>
          </a:p>
          <a:p>
            <a:endParaRPr lang="en-US" sz="1300" dirty="0" smtClean="0">
              <a:solidFill>
                <a:srgbClr val="FF0000"/>
              </a:solidFill>
            </a:endParaRPr>
          </a:p>
          <a:p>
            <a:r>
              <a:rPr lang="en-US" sz="1300" dirty="0" smtClean="0">
                <a:solidFill>
                  <a:srgbClr val="FF0000"/>
                </a:solidFill>
              </a:rPr>
              <a:t>0-34V (12 Nos.)</a:t>
            </a:r>
          </a:p>
          <a:p>
            <a:endParaRPr lang="en-US" sz="1300" dirty="0" smtClean="0">
              <a:solidFill>
                <a:srgbClr val="FF0000"/>
              </a:solidFill>
            </a:endParaRPr>
          </a:p>
          <a:p>
            <a:r>
              <a:rPr lang="en-US" sz="1300" dirty="0" smtClean="0">
                <a:solidFill>
                  <a:srgbClr val="FF0000"/>
                </a:solidFill>
              </a:rPr>
              <a:t>-14V to +14V (4Nos.)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9/27/2017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50942" y="6492875"/>
            <a:ext cx="4469236" cy="365125"/>
          </a:xfrm>
        </p:spPr>
        <p:txBody>
          <a:bodyPr/>
          <a:lstStyle/>
          <a:p>
            <a:r>
              <a:rPr lang="en-US" dirty="0" err="1" smtClean="0"/>
              <a:t>Pravin</a:t>
            </a:r>
            <a:r>
              <a:rPr lang="en-US" dirty="0" smtClean="0"/>
              <a:t> </a:t>
            </a:r>
            <a:r>
              <a:rPr lang="en-US" dirty="0" err="1" smtClean="0"/>
              <a:t>Chordia</a:t>
            </a:r>
            <a:r>
              <a:rPr lang="en-US" dirty="0" smtClean="0"/>
              <a:t> email : pravin@iucaa.in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8412C-BCD4-463D-B5C4-629FC18E0D1E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6"/>
          <p:cNvGrpSpPr/>
          <p:nvPr/>
        </p:nvGrpSpPr>
        <p:grpSpPr>
          <a:xfrm>
            <a:off x="127121" y="214290"/>
            <a:ext cx="5266390" cy="6162676"/>
            <a:chOff x="1556173" y="285728"/>
            <a:chExt cx="5153775" cy="6162676"/>
          </a:xfrm>
        </p:grpSpPr>
        <p:sp>
          <p:nvSpPr>
            <p:cNvPr id="8" name="Rectangle 7"/>
            <p:cNvSpPr/>
            <p:nvPr/>
          </p:nvSpPr>
          <p:spPr>
            <a:xfrm>
              <a:off x="2211742" y="428604"/>
              <a:ext cx="4191000" cy="6019800"/>
            </a:xfrm>
            <a:prstGeom prst="rect">
              <a:avLst/>
            </a:prstGeom>
            <a:solidFill>
              <a:srgbClr val="38BA7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62400" y="2819400"/>
              <a:ext cx="762000" cy="759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1981200" y="609600"/>
              <a:ext cx="457200" cy="914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Shutter and Temperature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81200" y="1828800"/>
              <a:ext cx="457200" cy="1981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CCD</a:t>
              </a:r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1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Connector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81200" y="4114800"/>
              <a:ext cx="457200" cy="5334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3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USB 3.0</a:t>
              </a:r>
              <a:endParaRPr lang="en-US" sz="13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72200" y="3200400"/>
              <a:ext cx="457200" cy="1219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3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Power</a:t>
              </a:r>
              <a:r>
                <a:rPr lang="en-US" sz="11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Connector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743200" y="457200"/>
              <a:ext cx="2057400" cy="205740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Video Processor     </a:t>
              </a:r>
              <a:r>
                <a:rPr lang="en-US" sz="1200" dirty="0" smtClean="0">
                  <a:solidFill>
                    <a:srgbClr val="FF0000"/>
                  </a:solidFill>
                </a:rPr>
                <a:t>(4 Video Channels)  </a:t>
              </a:r>
              <a:r>
                <a:rPr lang="en-US" dirty="0" smtClean="0">
                  <a:solidFill>
                    <a:srgbClr val="FF0000"/>
                  </a:solidFill>
                </a:rPr>
                <a:t>        DCDS </a:t>
              </a:r>
              <a:r>
                <a:rPr lang="en-US" sz="1200" dirty="0" smtClean="0">
                  <a:solidFill>
                    <a:srgbClr val="FF0000"/>
                  </a:solidFill>
                </a:rPr>
                <a:t>Throughput 500Kpps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ADC</a:t>
              </a:r>
              <a:r>
                <a:rPr lang="en-US" sz="1200" dirty="0" smtClean="0">
                  <a:solidFill>
                    <a:srgbClr val="FF0000"/>
                  </a:solidFill>
                </a:rPr>
                <a:t> 16bit, LVDS, 10MSPS</a:t>
              </a:r>
            </a:p>
            <a:p>
              <a:endParaRPr lang="en-US" dirty="0" smtClean="0"/>
            </a:p>
          </p:txBody>
        </p:sp>
        <p:sp>
          <p:nvSpPr>
            <p:cNvPr id="15" name="TextBox 14"/>
            <p:cNvSpPr txBox="1"/>
            <p:nvPr/>
          </p:nvSpPr>
          <p:spPr>
            <a:xfrm rot="16200000">
              <a:off x="1080950" y="830862"/>
              <a:ext cx="1391463" cy="30119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rtlCol="0">
              <a:spAutoFit/>
            </a:bodyPr>
            <a:lstStyle/>
            <a:p>
              <a:r>
                <a:rPr lang="en-US" sz="1400" b="1" dirty="0" smtClean="0"/>
                <a:t>9 pin  D Sub</a:t>
              </a:r>
              <a:endParaRPr lang="en-US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0800000">
              <a:off x="1556173" y="1643050"/>
              <a:ext cx="391554" cy="242889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vert" wrap="square" rtlCol="0">
              <a:spAutoFit/>
            </a:bodyPr>
            <a:lstStyle/>
            <a:p>
              <a:r>
                <a:rPr lang="en-US" sz="1400" b="1" dirty="0" smtClean="0"/>
                <a:t>78 pin High Density D Sub</a:t>
              </a:r>
              <a:endParaRPr lang="en-US" sz="1400" b="1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67000" y="3886200"/>
              <a:ext cx="762000" cy="838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USB 3.0 Chipset  </a:t>
              </a:r>
              <a:endParaRPr lang="en-US" sz="1100" dirty="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100348" y="2714620"/>
              <a:ext cx="609600" cy="523220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15 pin </a:t>
              </a:r>
              <a:r>
                <a:rPr lang="en-US" sz="1100" dirty="0" smtClean="0"/>
                <a:t>D </a:t>
              </a:r>
              <a:r>
                <a:rPr lang="en-US" sz="1400" dirty="0" smtClean="0"/>
                <a:t>Sub</a:t>
              </a:r>
              <a:endParaRPr lang="en-US" sz="14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43200" y="2667000"/>
              <a:ext cx="990600" cy="762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100" dirty="0" smtClean="0">
                  <a:solidFill>
                    <a:srgbClr val="FF0000"/>
                  </a:solidFill>
                </a:rPr>
                <a:t>Feed through Filters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953000" y="3200400"/>
              <a:ext cx="963993" cy="10668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300" dirty="0" smtClean="0">
                  <a:solidFill>
                    <a:srgbClr val="FF0000"/>
                  </a:solidFill>
                </a:rPr>
                <a:t>Voltage Regulators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86200" y="3810000"/>
              <a:ext cx="982136" cy="547694"/>
            </a:xfrm>
            <a:prstGeom prst="rect">
              <a:avLst/>
            </a:prstGeom>
            <a:solidFill>
              <a:srgbClr val="FFC000">
                <a:alpha val="60000"/>
              </a:srgb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dirty="0" smtClean="0">
                  <a:solidFill>
                    <a:srgbClr val="FF0000"/>
                  </a:solidFill>
                </a:rPr>
                <a:t>JTAG                   </a:t>
              </a:r>
              <a:r>
                <a:rPr lang="en-US" sz="1000" dirty="0" smtClean="0">
                  <a:solidFill>
                    <a:srgbClr val="FF0000"/>
                  </a:solidFill>
                </a:rPr>
                <a:t> for FPGA Programming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362200" y="4953000"/>
              <a:ext cx="2514600" cy="1295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Pixel  or Serial Clocks (Bi-level) (10Nos.)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53000" y="4572000"/>
              <a:ext cx="1295400" cy="1676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Line or Parallel </a:t>
              </a:r>
              <a:r>
                <a:rPr lang="en-US" sz="1400" b="1" smtClean="0">
                  <a:solidFill>
                    <a:srgbClr val="FF0000"/>
                  </a:solidFill>
                </a:rPr>
                <a:t>Clocks                     (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Tri-level) clocks                        (10 Nos.)</a:t>
              </a:r>
            </a:p>
          </p:txBody>
        </p:sp>
        <p:sp>
          <p:nvSpPr>
            <p:cNvPr id="24" name="Right Arrow 23"/>
            <p:cNvSpPr/>
            <p:nvPr/>
          </p:nvSpPr>
          <p:spPr>
            <a:xfrm rot="5400000">
              <a:off x="3943350" y="2571750"/>
              <a:ext cx="342900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572000" y="2667000"/>
              <a:ext cx="152400" cy="1524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26" name="Right Arrow 25"/>
            <p:cNvSpPr/>
            <p:nvPr/>
          </p:nvSpPr>
          <p:spPr>
            <a:xfrm rot="10800000">
              <a:off x="5872846" y="3588685"/>
              <a:ext cx="299354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27" name="Right Arrow 26"/>
            <p:cNvSpPr/>
            <p:nvPr/>
          </p:nvSpPr>
          <p:spPr>
            <a:xfrm rot="10800000">
              <a:off x="4724400" y="3352800"/>
              <a:ext cx="223154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28" name="Left-Right Arrow 27"/>
            <p:cNvSpPr/>
            <p:nvPr/>
          </p:nvSpPr>
          <p:spPr>
            <a:xfrm>
              <a:off x="2400300" y="4267200"/>
              <a:ext cx="266700" cy="152400"/>
            </a:xfrm>
            <a:prstGeom prst="left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29" name="Right Arrow 28"/>
            <p:cNvSpPr/>
            <p:nvPr/>
          </p:nvSpPr>
          <p:spPr>
            <a:xfrm rot="10800000">
              <a:off x="2438400" y="2895600"/>
              <a:ext cx="304800" cy="3048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30" name="Right Arrow 29"/>
            <p:cNvSpPr/>
            <p:nvPr/>
          </p:nvSpPr>
          <p:spPr>
            <a:xfrm rot="16200000">
              <a:off x="2819400" y="4076700"/>
              <a:ext cx="1524000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581400" y="4648200"/>
              <a:ext cx="1371600" cy="1080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32" name="Right Arrow 31"/>
            <p:cNvSpPr/>
            <p:nvPr/>
          </p:nvSpPr>
          <p:spPr>
            <a:xfrm rot="16200000">
              <a:off x="4460423" y="3616777"/>
              <a:ext cx="223154" cy="1524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4572000" y="2524962"/>
              <a:ext cx="425826" cy="228600"/>
            </a:xfrm>
            <a:prstGeom prst="rightArrow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endParaRPr lang="en-IN" sz="1100" dirty="0" smtClean="0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3598172" y="428604"/>
            <a:ext cx="1323706" cy="22431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US" dirty="0" smtClean="0">
                <a:solidFill>
                  <a:srgbClr val="FF0000"/>
                </a:solidFill>
              </a:rPr>
              <a:t>BIAS Driver</a:t>
            </a:r>
          </a:p>
          <a:p>
            <a:r>
              <a:rPr lang="en-US" sz="1300" dirty="0" smtClean="0">
                <a:solidFill>
                  <a:srgbClr val="FF0000"/>
                </a:solidFill>
              </a:rPr>
              <a:t>(16 Nos.)</a:t>
            </a:r>
          </a:p>
          <a:p>
            <a:endParaRPr lang="en-US" sz="1300" dirty="0" smtClean="0">
              <a:solidFill>
                <a:srgbClr val="FF0000"/>
              </a:solidFill>
            </a:endParaRPr>
          </a:p>
          <a:p>
            <a:r>
              <a:rPr lang="en-US" sz="1300" dirty="0" smtClean="0">
                <a:solidFill>
                  <a:srgbClr val="FF0000"/>
                </a:solidFill>
              </a:rPr>
              <a:t>0-34V (12 Nos.)</a:t>
            </a:r>
          </a:p>
          <a:p>
            <a:endParaRPr lang="en-US" sz="1300" dirty="0" smtClean="0">
              <a:solidFill>
                <a:srgbClr val="FF0000"/>
              </a:solidFill>
            </a:endParaRPr>
          </a:p>
          <a:p>
            <a:r>
              <a:rPr lang="en-US" sz="1300" dirty="0" smtClean="0">
                <a:solidFill>
                  <a:srgbClr val="FF0000"/>
                </a:solidFill>
              </a:rPr>
              <a:t>-14V to +14V (4Nos.)</a:t>
            </a:r>
          </a:p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451470" y="357166"/>
            <a:ext cx="6429420" cy="7378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2">
                  <a:lumMod val="50000"/>
                </a:schemeClr>
              </a:buClr>
            </a:pPr>
            <a:endParaRPr lang="en-IN" sz="800" dirty="0" smtClean="0"/>
          </a:p>
          <a:p>
            <a:pPr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    </a:t>
            </a:r>
            <a:r>
              <a:rPr lang="en-IN" sz="2300" dirty="0" smtClean="0"/>
              <a:t>Noise characterization of the IDSAC CDS signal chain has been performed by analytical modelling, simulation and practical measurements. </a:t>
            </a:r>
          </a:p>
          <a:p>
            <a:pPr>
              <a:buClr>
                <a:schemeClr val="bg2">
                  <a:lumMod val="50000"/>
                </a:schemeClr>
              </a:buClr>
            </a:pPr>
            <a:endParaRPr lang="en-IN" sz="700" dirty="0" smtClean="0"/>
          </a:p>
          <a:p>
            <a:pPr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    </a:t>
            </a:r>
            <a:r>
              <a:rPr lang="en-IN" sz="2300" dirty="0" smtClean="0"/>
              <a:t>Theoretical calculation matches very well </a:t>
            </a:r>
          </a:p>
          <a:p>
            <a:pPr>
              <a:buClr>
                <a:schemeClr val="bg2">
                  <a:lumMod val="50000"/>
                </a:schemeClr>
              </a:buClr>
            </a:pPr>
            <a:r>
              <a:rPr lang="en-IN" sz="2300" dirty="0" smtClean="0"/>
              <a:t>with practical measurements within 10%.</a:t>
            </a:r>
          </a:p>
          <a:p>
            <a:pPr>
              <a:buClr>
                <a:schemeClr val="bg2">
                  <a:lumMod val="50000"/>
                </a:schemeClr>
              </a:buClr>
            </a:pPr>
            <a:endParaRPr lang="en-IN" sz="700" dirty="0" smtClean="0"/>
          </a:p>
          <a:p>
            <a:pPr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500" dirty="0" smtClean="0"/>
              <a:t>  </a:t>
            </a:r>
            <a:r>
              <a:rPr lang="en-IN" sz="2300" dirty="0" smtClean="0"/>
              <a:t>At a readout speed of 350 KSPS net noise of 3.5 electrons RMS from the controller and 2. 7 electrons at 200 KSPS. </a:t>
            </a:r>
            <a:r>
              <a:rPr lang="en-IN" sz="2500" dirty="0" smtClean="0"/>
              <a:t/>
            </a:r>
            <a:br>
              <a:rPr lang="en-IN" sz="2500" dirty="0" smtClean="0"/>
            </a:br>
            <a:endParaRPr lang="en-IN" sz="7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IN" sz="2800" dirty="0" smtClean="0"/>
              <a:t> </a:t>
            </a:r>
            <a:r>
              <a:rPr lang="en-IN" sz="2300" dirty="0" smtClean="0"/>
              <a:t>On the fly configurable , </a:t>
            </a:r>
            <a:r>
              <a:rPr lang="en-US" sz="2300" dirty="0" smtClean="0"/>
              <a:t>10 Pixel clocks  </a:t>
            </a:r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</a:pPr>
            <a:r>
              <a:rPr lang="en-US" sz="2300" dirty="0" smtClean="0"/>
              <a:t>   10 Line clocks and 16 Biases</a:t>
            </a:r>
            <a:r>
              <a:rPr lang="en-US" sz="2500" dirty="0" smtClean="0"/>
              <a:t>.</a:t>
            </a:r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</a:pPr>
            <a:endParaRPr lang="en-US" sz="700" dirty="0" smtClean="0"/>
          </a:p>
          <a:p>
            <a:pPr lvl="0"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 </a:t>
            </a:r>
            <a:r>
              <a:rPr lang="en-US" sz="2300" dirty="0" smtClean="0"/>
              <a:t>12 bit resolution for Both Bias and Clocks</a:t>
            </a:r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</a:pPr>
            <a:endParaRPr lang="en-US" sz="700" dirty="0" smtClean="0"/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 </a:t>
            </a:r>
            <a:r>
              <a:rPr lang="en-US" sz="2300" dirty="0" smtClean="0"/>
              <a:t>Clock driver voltage range   +/- 13V</a:t>
            </a:r>
          </a:p>
          <a:p>
            <a:pPr>
              <a:lnSpc>
                <a:spcPct val="110000"/>
              </a:lnSpc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r>
              <a:rPr lang="en-US" sz="2500" dirty="0" smtClean="0"/>
              <a:t> </a:t>
            </a:r>
            <a:r>
              <a:rPr lang="en-US" sz="2300" dirty="0" smtClean="0"/>
              <a:t>Due to wide range clocks, CCDs can be operated in Inverted mode Operation.</a:t>
            </a:r>
            <a:endParaRPr lang="en-IN" sz="2300" dirty="0" smtClean="0"/>
          </a:p>
          <a:p>
            <a:pPr>
              <a:buClr>
                <a:schemeClr val="bg2">
                  <a:lumMod val="50000"/>
                </a:schemeClr>
              </a:buClr>
              <a:buFont typeface="Arial" pitchFamily="34" charset="0"/>
              <a:buChar char="•"/>
            </a:pPr>
            <a:endParaRPr lang="en-IN" sz="2500" dirty="0" smtClean="0"/>
          </a:p>
          <a:p>
            <a:endParaRPr lang="en-IN" sz="25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40189</TotalTime>
  <Words>1366</Words>
  <Application>Microsoft Office PowerPoint</Application>
  <PresentationFormat>Custom</PresentationFormat>
  <Paragraphs>357</Paragraphs>
  <Slides>22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Flow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  IDSAC S/W features</vt:lpstr>
      <vt:lpstr>  Parameter files (Input to S/W)</vt:lpstr>
      <vt:lpstr>``</vt:lpstr>
      <vt:lpstr>   DAC Parameter File</vt:lpstr>
      <vt:lpstr>Slide 19</vt:lpstr>
      <vt:lpstr>                     </vt:lpstr>
      <vt:lpstr>  Images Taken Using IDSAC Controller in the LAB</vt:lpstr>
      <vt:lpstr>Engineers At Work!!!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</dc:creator>
  <cp:lastModifiedBy>Pravin</cp:lastModifiedBy>
  <cp:revision>513</cp:revision>
  <dcterms:created xsi:type="dcterms:W3CDTF">2017-05-18T04:25:16Z</dcterms:created>
  <dcterms:modified xsi:type="dcterms:W3CDTF">2017-09-27T13:26:28Z</dcterms:modified>
</cp:coreProperties>
</file>