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7" r:id="rId3"/>
    <p:sldId id="338" r:id="rId4"/>
    <p:sldId id="334" r:id="rId5"/>
    <p:sldId id="332" r:id="rId6"/>
    <p:sldId id="333" r:id="rId7"/>
    <p:sldId id="335" r:id="rId8"/>
    <p:sldId id="336" r:id="rId9"/>
    <p:sldId id="341" r:id="rId10"/>
    <p:sldId id="339" r:id="rId11"/>
    <p:sldId id="342" r:id="rId12"/>
    <p:sldId id="343" r:id="rId13"/>
    <p:sldId id="347" r:id="rId14"/>
    <p:sldId id="350" r:id="rId15"/>
    <p:sldId id="344" r:id="rId16"/>
    <p:sldId id="346" r:id="rId17"/>
    <p:sldId id="348" r:id="rId18"/>
    <p:sldId id="34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1F"/>
    <a:srgbClr val="B16363"/>
    <a:srgbClr val="0016B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571" autoAdjust="0"/>
  </p:normalViewPr>
  <p:slideViewPr>
    <p:cSldViewPr>
      <p:cViewPr varScale="1">
        <p:scale>
          <a:sx n="125" d="100"/>
          <a:sy n="125" d="100"/>
        </p:scale>
        <p:origin x="-9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32A4F-7DDB-4C11-9785-6FEF19CC380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B7F6-F805-4FDE-AE98-7CD074B63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871F-3762-410C-B6B4-55E02CDC387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A1D1-C867-4643-8AB9-B2ACEDC34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4767263"/>
            <a:ext cx="4343400" cy="273844"/>
          </a:xfrm>
        </p:spPr>
        <p:txBody>
          <a:bodyPr/>
          <a:lstStyle/>
          <a:p>
            <a:r>
              <a:rPr lang="en-US" dirty="0" smtClean="0"/>
              <a:t>Scientific Detector Workshop, Baltimore, September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arkur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782" y="4583430"/>
            <a:ext cx="1694298" cy="480914"/>
          </a:xfrm>
          <a:prstGeom prst="rect">
            <a:avLst/>
          </a:prstGeom>
        </p:spPr>
      </p:pic>
      <p:pic>
        <p:nvPicPr>
          <p:cNvPr id="8" name="Picture 6" descr="Meatball_(HQ_ppt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354830"/>
            <a:ext cx="868680" cy="74913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18" y="64525"/>
            <a:ext cx="8229600" cy="58698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270"/>
            <a:ext cx="8229600" cy="3394472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6166" y="4720590"/>
            <a:ext cx="798498" cy="273844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D291DEBB-304E-4BB5-BC30-F7EA42CAF4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27170"/>
            <a:ext cx="9144000" cy="34289"/>
          </a:xfrm>
          <a:prstGeom prst="rect">
            <a:avLst/>
          </a:prstGeom>
          <a:solidFill>
            <a:srgbClr val="EFA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1459"/>
            <a:ext cx="9144000" cy="127211"/>
          </a:xfrm>
          <a:prstGeom prst="rect">
            <a:avLst/>
          </a:prstGeom>
          <a:gradFill flip="none" rotWithShape="1">
            <a:gsLst>
              <a:gs pos="0">
                <a:srgbClr val="B84700"/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4720590"/>
            <a:ext cx="4343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13" name="Picture 12" descr="Markur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782" y="4629150"/>
            <a:ext cx="1533223" cy="435194"/>
          </a:xfrm>
          <a:prstGeom prst="rect">
            <a:avLst/>
          </a:prstGeom>
        </p:spPr>
      </p:pic>
      <p:pic>
        <p:nvPicPr>
          <p:cNvPr id="15" name="Picture 6" descr="Meatball_(HQ_ppt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354830"/>
            <a:ext cx="868680" cy="74913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 15,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Scientific Detector Workshop, Garching,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DEBB-304E-4BB5-BC30-F7EA42CA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ransition>
    <p:diamond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5895"/>
            <a:ext cx="9144000" cy="110251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ACADIA </a:t>
            </a:r>
            <a:r>
              <a:rPr lang="en-US" sz="3600" b="1" dirty="0" smtClean="0"/>
              <a:t>ASIC - Next </a:t>
            </a:r>
            <a:r>
              <a:rPr lang="en-US" sz="3600" b="1" dirty="0" smtClean="0"/>
              <a:t>Generation Detector Control and Digitization for WFIRST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2708910"/>
            <a:ext cx="8275320" cy="13144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400"/>
              </a:lnSpc>
            </a:pPr>
            <a:r>
              <a:rPr lang="en-US" dirty="0" smtClean="0"/>
              <a:t>Markus Loose, </a:t>
            </a:r>
            <a:r>
              <a:rPr lang="en-US" dirty="0" smtClean="0"/>
              <a:t>Brian Smith, Greg </a:t>
            </a:r>
            <a:r>
              <a:rPr lang="en-US" dirty="0" err="1" smtClean="0"/>
              <a:t>Alkire</a:t>
            </a:r>
            <a:r>
              <a:rPr lang="en-US" dirty="0" smtClean="0"/>
              <a:t>, Atul Joshi, Daniel Kelly, Eric </a:t>
            </a:r>
            <a:r>
              <a:rPr lang="en-US" dirty="0" err="1" smtClean="0"/>
              <a:t>Siskind</a:t>
            </a:r>
            <a:r>
              <a:rPr lang="en-US" dirty="0" smtClean="0"/>
              <a:t>, </a:t>
            </a:r>
            <a:r>
              <a:rPr lang="en-US" dirty="0" smtClean="0"/>
              <a:t>Steven Mann, </a:t>
            </a:r>
            <a:r>
              <a:rPr lang="en-US" dirty="0" smtClean="0"/>
              <a:t>Jing Chen,</a:t>
            </a:r>
            <a:r>
              <a:rPr lang="en-US" dirty="0" smtClean="0"/>
              <a:t> </a:t>
            </a:r>
            <a:r>
              <a:rPr lang="en-US" dirty="0" err="1" smtClean="0"/>
              <a:t>Atilla</a:t>
            </a:r>
            <a:r>
              <a:rPr lang="en-US" dirty="0" smtClean="0"/>
              <a:t> </a:t>
            </a:r>
            <a:r>
              <a:rPr lang="en-US" dirty="0" err="1" smtClean="0"/>
              <a:t>Askarov</a:t>
            </a:r>
            <a:r>
              <a:rPr lang="en-US" dirty="0" smtClean="0"/>
              <a:t>, Joseph Fox-</a:t>
            </a:r>
            <a:r>
              <a:rPr lang="en-US" dirty="0" err="1" smtClean="0"/>
              <a:t>Rabinovitz</a:t>
            </a:r>
            <a:r>
              <a:rPr lang="en-US" dirty="0" smtClean="0"/>
              <a:t>, Edward Leong, Amber Goodwin, </a:t>
            </a:r>
            <a:r>
              <a:rPr lang="en-US" dirty="0" err="1" smtClean="0"/>
              <a:t>Decosta</a:t>
            </a:r>
            <a:r>
              <a:rPr lang="en-US" dirty="0" smtClean="0"/>
              <a:t> Lindsay, Dino </a:t>
            </a:r>
            <a:r>
              <a:rPr lang="en-US" dirty="0" err="1" smtClean="0"/>
              <a:t>Rosetti</a:t>
            </a:r>
            <a:r>
              <a:rPr lang="en-US" dirty="0" smtClean="0"/>
              <a:t>, Jonathan </a:t>
            </a:r>
            <a:r>
              <a:rPr lang="en-US" dirty="0" err="1" smtClean="0"/>
              <a:t>Mah</a:t>
            </a:r>
            <a:r>
              <a:rPr lang="en-US" dirty="0" smtClean="0"/>
              <a:t>, Edward Cheng, </a:t>
            </a:r>
            <a:r>
              <a:rPr lang="en-US" dirty="0" err="1" smtClean="0"/>
              <a:t>Laddawan</a:t>
            </a:r>
            <a:r>
              <a:rPr lang="en-US" dirty="0" smtClean="0"/>
              <a:t> </a:t>
            </a:r>
            <a:r>
              <a:rPr lang="en-US" dirty="0" err="1" smtClean="0"/>
              <a:t>Miko</a:t>
            </a:r>
            <a:r>
              <a:rPr lang="en-US" dirty="0" smtClean="0"/>
              <a:t>, Harry Culver, Edward </a:t>
            </a:r>
            <a:r>
              <a:rPr lang="en-US" dirty="0" err="1" smtClean="0"/>
              <a:t>Wollack</a:t>
            </a:r>
            <a:r>
              <a:rPr lang="en-US" dirty="0" smtClean="0"/>
              <a:t>, David Content </a:t>
            </a:r>
            <a:endParaRPr lang="en-US" dirty="0" smtClean="0"/>
          </a:p>
        </p:txBody>
      </p:sp>
      <p:pic>
        <p:nvPicPr>
          <p:cNvPr id="5" name="Picture 4" descr="wfirstlogo-august 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8589"/>
            <a:ext cx="2657308" cy="132556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4720590"/>
            <a:ext cx="4343400" cy="2738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Scientific Detector Workshop, Baltimore, September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SGS_LOGO_NOSHDW_NOINC_precrop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" y="4126230"/>
            <a:ext cx="2240279" cy="38951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0146" r="2780"/>
          <a:stretch/>
        </p:blipFill>
        <p:spPr bwMode="auto">
          <a:xfrm>
            <a:off x="2971800" y="4245020"/>
            <a:ext cx="1920240" cy="2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240" y="4229944"/>
            <a:ext cx="2743200" cy="2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1470"/>
            <a:ext cx="338118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2920" y="88011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programmable analog bias output</a:t>
            </a:r>
            <a:r>
              <a:rPr lang="en-US" sz="2300" b="1" dirty="0" smtClean="0"/>
              <a:t> channels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/>
              <a:t>U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detector biasing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detector power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 can be configured as voltage source or current source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noProof="0" dirty="0" smtClean="0"/>
              <a:t>Voltages and currents are programmable over </a:t>
            </a:r>
            <a:r>
              <a:rPr lang="en-US" sz="2100" dirty="0" smtClean="0"/>
              <a:t>full supply </a:t>
            </a:r>
            <a:r>
              <a:rPr lang="en-US" sz="2100" noProof="0" dirty="0" smtClean="0"/>
              <a:t>range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12 programmable internal voltage references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100" dirty="0" smtClean="0"/>
              <a:t>Used as Preamp and ADC references</a:t>
            </a:r>
            <a:endParaRPr lang="en-US" sz="21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32 programmable internal bias currents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100" dirty="0" smtClean="0"/>
              <a:t>Programmable over larger current range from 100nA to 6.4mA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100" dirty="0" smtClean="0"/>
              <a:t>Used for biasing preamps, ADCs, and other auxiliary on-chip circuitry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Bandgap reference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100" dirty="0" smtClean="0"/>
              <a:t>Operates from room temperature to cryogenic temperatures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Special measurement circuitry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100" dirty="0" smtClean="0"/>
              <a:t>Measure voltage and current on all biases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100" dirty="0" smtClean="0"/>
              <a:t>I</a:t>
            </a:r>
            <a:r>
              <a:rPr lang="en-US" sz="2100" dirty="0" smtClean="0"/>
              <a:t>nternal temperature sensor</a:t>
            </a:r>
            <a:endParaRPr lang="en-US" sz="21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9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9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sf\Home\Desktop\Screen Shot 2017-09-26 at 11.23.05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2068830"/>
            <a:ext cx="1656397" cy="2389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18" y="64525"/>
            <a:ext cx="6474822" cy="586985"/>
          </a:xfrm>
        </p:spPr>
        <p:txBody>
          <a:bodyPr/>
          <a:lstStyle/>
          <a:p>
            <a:r>
              <a:rPr lang="en-US" dirty="0" smtClean="0"/>
              <a:t>Sequencer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880" y="4766310"/>
            <a:ext cx="4343400" cy="273844"/>
          </a:xfrm>
        </p:spPr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" y="834390"/>
            <a:ext cx="8001000" cy="3520440"/>
          </a:xfrm>
          <a:prstGeom prst="rect">
            <a:avLst/>
          </a:prstGeom>
        </p:spPr>
      </p:pic>
      <p:pic>
        <p:nvPicPr>
          <p:cNvPr id="14337" name="Picture 1" descr="\\psf\Home\Desktop\Screen Shot 2017-09-26 at 11.14.26 P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216" y="148590"/>
            <a:ext cx="3022344" cy="246888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and Memories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" y="880110"/>
            <a:ext cx="8229600" cy="3794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open source MSP430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microcontroller was chosen instead of a custom one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 time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Has ample software support, including assembler, C-compiler, debugger, etc.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noProof="0" dirty="0" smtClean="0"/>
              <a:t>However, performance is limited, not a perfect fit for the application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 concern for WFIRST</a:t>
            </a: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most other possible applications.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Properties of the MSP430 as implemented into the ACADIA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16-bit controller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16 </a:t>
            </a:r>
            <a:r>
              <a:rPr lang="en-US" sz="2000" dirty="0" err="1" smtClean="0"/>
              <a:t>kword</a:t>
            </a:r>
            <a:r>
              <a:rPr lang="en-US" sz="2000" dirty="0" smtClean="0"/>
              <a:t> of program memory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32 </a:t>
            </a:r>
            <a:r>
              <a:rPr lang="en-US" sz="2000" dirty="0" err="1" smtClean="0"/>
              <a:t>kword</a:t>
            </a:r>
            <a:r>
              <a:rPr lang="en-US" sz="2000" dirty="0" smtClean="0"/>
              <a:t> of data memory (paged access due to limited address access range by CPU)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61 interrupt channels plus non-</a:t>
            </a:r>
            <a:r>
              <a:rPr lang="en-US" sz="2000" dirty="0" err="1" smtClean="0"/>
              <a:t>maskable</a:t>
            </a:r>
            <a:r>
              <a:rPr lang="en-US" sz="2000" dirty="0" smtClean="0"/>
              <a:t> interrupt</a:t>
            </a:r>
            <a:endParaRPr lang="en-US" sz="2000" dirty="0" smtClean="0"/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Other Memories and Registers (non-microcontroller related)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16 </a:t>
            </a:r>
            <a:r>
              <a:rPr lang="en-US" sz="2000" dirty="0" err="1" smtClean="0"/>
              <a:t>kword</a:t>
            </a:r>
            <a:r>
              <a:rPr lang="en-US" sz="2000" dirty="0" smtClean="0"/>
              <a:t> of science data memory (FIFO)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12 </a:t>
            </a:r>
            <a:r>
              <a:rPr lang="en-US" sz="2000" dirty="0" err="1" smtClean="0"/>
              <a:t>kword</a:t>
            </a:r>
            <a:r>
              <a:rPr lang="en-US" sz="2000" dirty="0" smtClean="0"/>
              <a:t> of sequencer and DMA configuration memory</a:t>
            </a:r>
            <a:endParaRPr lang="en-US" sz="2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Over 1000 digital 16-bit configuration registers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Designed for radiation environments (Space)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All memories, registers, and logic has been protected against  Single-Event-Effects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9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9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040" y="880110"/>
            <a:ext cx="7680960" cy="3794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structures chip (2014)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exact behavior of transistors and bandgap circuits under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cryogenic conditions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aseline="0" dirty="0" smtClean="0"/>
              <a:t>All tests</a:t>
            </a:r>
            <a:r>
              <a:rPr lang="en-US" sz="2000" dirty="0" smtClean="0"/>
              <a:t> completed, results applied to ACADIA design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ADC test chip </a:t>
            </a:r>
            <a:r>
              <a:rPr lang="en-US" sz="2300" b="1" dirty="0" smtClean="0"/>
              <a:t>(</a:t>
            </a:r>
            <a:r>
              <a:rPr lang="en-US" sz="2300" b="1" dirty="0" smtClean="0"/>
              <a:t>2015/16)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8-channel ADC chip with complete preamp and representative bias circuits</a:t>
            </a:r>
            <a:endParaRPr lang="en-US" sz="2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Performance has been characterized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All circuits performed well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ADC had some DNL issues with non-uniformities (spikes and low density areas)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Revision of ADC test chip has been built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Testing ongoing, but results so far indicate significant improvement in DNL</a:t>
            </a:r>
            <a:endParaRPr lang="en-US" sz="2000" dirty="0" smtClean="0"/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300" b="1" dirty="0" smtClean="0"/>
              <a:t>ACADIA Full Chip</a:t>
            </a:r>
            <a:endParaRPr lang="en-US" sz="23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Design was completed in Spring 2017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Wafers have been received back from the foundry in August 2017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Testing of first packaged ASIC has begun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Digital circuits have been successfully verified (command interface, registers, memories, science data outputs, microcontroller, etc.)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Analog circuits not yet tested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9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9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ac 10.9:Users:dpkelly:Documents:WFIRST:Papers:SPIE 2016:May 18, 2016:WFIRST ADC Package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07" t="5155" r="18567" b="9897"/>
          <a:stretch/>
        </p:blipFill>
        <p:spPr bwMode="auto">
          <a:xfrm>
            <a:off x="7315200" y="1703070"/>
            <a:ext cx="1691640" cy="173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2360" y="1383030"/>
            <a:ext cx="1357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ADC Test Chip</a:t>
            </a:r>
            <a:endParaRPr lang="en-US" sz="1600" b="1" dirty="0"/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Test Results Preamp + ADC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095994"/>
              </p:ext>
            </p:extLst>
          </p:nvPr>
        </p:nvGraphicFramePr>
        <p:xfrm>
          <a:off x="954338" y="1565910"/>
          <a:ext cx="7183822" cy="2834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0200"/>
                <a:gridCol w="825823"/>
                <a:gridCol w="713139"/>
                <a:gridCol w="1279454"/>
                <a:gridCol w="1132632"/>
                <a:gridCol w="1268967"/>
                <a:gridCol w="1153607"/>
              </a:tblGrid>
              <a:tr h="7324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 (pF)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</a:t>
                      </a:r>
                      <a:r>
                        <a:rPr lang="en-US" sz="1600" baseline="0" dirty="0" smtClean="0"/>
                        <a:t> (pF)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Noise (ADU)</a:t>
                      </a:r>
                    </a:p>
                    <a:p>
                      <a:pPr algn="ctr"/>
                      <a:r>
                        <a:rPr lang="en-US" sz="1600" dirty="0" smtClean="0"/>
                        <a:t>(Output)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Noise (μV)</a:t>
                      </a:r>
                    </a:p>
                    <a:p>
                      <a:pPr algn="ctr"/>
                      <a:r>
                        <a:rPr lang="en-US" sz="1600" dirty="0" smtClean="0"/>
                        <a:t>(RTI)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Noise (ADU)</a:t>
                      </a:r>
                    </a:p>
                    <a:p>
                      <a:pPr algn="ctr"/>
                      <a:r>
                        <a:rPr lang="en-US" sz="1600" dirty="0" smtClean="0"/>
                        <a:t>(Output)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Noise (μV)</a:t>
                      </a:r>
                    </a:p>
                    <a:p>
                      <a:pPr algn="ctr"/>
                      <a:r>
                        <a:rPr lang="en-US" sz="1600" dirty="0" smtClean="0"/>
                        <a:t>(RTI)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300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67.8 μV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46.4 μV</a:t>
                      </a:r>
                    </a:p>
                  </a:txBody>
                  <a:tcPr/>
                </a:tc>
              </a:tr>
              <a:tr h="330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37.5 μV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28.8 μV</a:t>
                      </a:r>
                      <a:endParaRPr lang="en-US" sz="1600" dirty="0"/>
                    </a:p>
                  </a:txBody>
                  <a:tcPr/>
                </a:tc>
              </a:tr>
              <a:tr h="330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20.4 μV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16.7 μV</a:t>
                      </a:r>
                      <a:endParaRPr lang="en-US" sz="1600" dirty="0"/>
                    </a:p>
                  </a:txBody>
                  <a:tcPr/>
                </a:tc>
              </a:tr>
              <a:tr h="330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12.4 μV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11.0 μV</a:t>
                      </a:r>
                      <a:endParaRPr lang="en-US" sz="1600" dirty="0"/>
                    </a:p>
                  </a:txBody>
                  <a:tcPr/>
                </a:tc>
              </a:tr>
              <a:tr h="330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8.5 μV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8.1 μV</a:t>
                      </a:r>
                      <a:endParaRPr lang="en-US" sz="1600" dirty="0"/>
                    </a:p>
                  </a:txBody>
                  <a:tcPr/>
                </a:tc>
              </a:tr>
              <a:tr h="330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 μV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 μV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8215054"/>
              </p:ext>
            </p:extLst>
          </p:nvPr>
        </p:nvGraphicFramePr>
        <p:xfrm>
          <a:off x="3265816" y="1154430"/>
          <a:ext cx="4872344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30888"/>
                <a:gridCol w="2441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295K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155" y="834390"/>
            <a:ext cx="2671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/>
              <a:t>100 kHz ADC sample rate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dirty="0" smtClean="0"/>
              <a:t>Measured on ADC Test Chip</a:t>
            </a:r>
            <a:endParaRPr lang="en-US" sz="1600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525"/>
            <a:ext cx="8641080" cy="586985"/>
          </a:xfrm>
        </p:spPr>
        <p:txBody>
          <a:bodyPr/>
          <a:lstStyle/>
          <a:p>
            <a:r>
              <a:rPr lang="en-US" dirty="0" smtClean="0"/>
              <a:t>Preamp &amp; ADC Combined Noise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10200" y="5455920"/>
            <a:ext cx="2484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kTC noise removed:σ= 2.7 ADU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990" y="788670"/>
            <a:ext cx="29218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ACADIA (ADC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Test Chip data)</a:t>
            </a:r>
          </a:p>
          <a:p>
            <a:pPr marL="0" lvl="1" indent="171450">
              <a:buFont typeface="Arial" pitchFamily="34" charset="0"/>
              <a:buChar char="•"/>
            </a:pPr>
            <a:r>
              <a:rPr lang="en-US" sz="1400" dirty="0" smtClean="0"/>
              <a:t>ADC </a:t>
            </a:r>
            <a:r>
              <a:rPr lang="en-US" sz="1400" dirty="0" smtClean="0"/>
              <a:t>noise: </a:t>
            </a:r>
            <a:r>
              <a:rPr lang="en-US" sz="1400" b="1" dirty="0" smtClean="0"/>
              <a:t>1.1 ADU (67µV)</a:t>
            </a:r>
          </a:p>
          <a:p>
            <a:pPr marL="0" lvl="1" indent="171450">
              <a:buFont typeface="Arial" pitchFamily="34" charset="0"/>
              <a:buChar char="•"/>
            </a:pPr>
            <a:r>
              <a:rPr lang="en-US" sz="1400" dirty="0" smtClean="0"/>
              <a:t>Preamp noise (gain 16): </a:t>
            </a:r>
            <a:r>
              <a:rPr lang="en-US" sz="1400" b="1" dirty="0" smtClean="0"/>
              <a:t>8.2µV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4920" y="788670"/>
            <a:ext cx="29424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SIDECAR ASIC (HST test data)</a:t>
            </a:r>
          </a:p>
          <a:p>
            <a:pPr marL="0" lvl="1" indent="171450">
              <a:buFont typeface="Arial" pitchFamily="34" charset="0"/>
              <a:buChar char="•"/>
            </a:pPr>
            <a:r>
              <a:rPr lang="en-US" sz="1400" dirty="0" smtClean="0"/>
              <a:t>ADC </a:t>
            </a:r>
            <a:r>
              <a:rPr lang="en-US" sz="1400" dirty="0" smtClean="0"/>
              <a:t>noise: </a:t>
            </a:r>
            <a:r>
              <a:rPr lang="en-US" sz="1400" b="1" dirty="0" smtClean="0"/>
              <a:t>2.6 ADU (150µV)</a:t>
            </a:r>
          </a:p>
          <a:p>
            <a:pPr marL="0" lvl="1" indent="171450">
              <a:buFont typeface="Arial" pitchFamily="34" charset="0"/>
              <a:buChar char="•"/>
            </a:pPr>
            <a:r>
              <a:rPr lang="en-US" sz="1400" dirty="0" smtClean="0"/>
              <a:t>Preamp noise (gain 16): </a:t>
            </a:r>
            <a:r>
              <a:rPr lang="en-US" sz="1400" b="1" dirty="0" smtClean="0"/>
              <a:t>18µV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86" y="1565910"/>
            <a:ext cx="3988854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280" y="1565910"/>
            <a:ext cx="3977640" cy="31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Bias Noise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37760" y="1428750"/>
            <a:ext cx="3291840" cy="3201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1" y="1428750"/>
            <a:ext cx="3291839" cy="3201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36" descr="Bias_3Ohm_1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880" y="1611630"/>
            <a:ext cx="2870965" cy="282587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7888" y="834390"/>
            <a:ext cx="3615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ACADIA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Design (ADC Test Chip data)</a:t>
            </a:r>
          </a:p>
          <a:p>
            <a:pPr marL="0" lvl="1" indent="171450">
              <a:buFont typeface="Arial" pitchFamily="34" charset="0"/>
              <a:buChar char="•"/>
            </a:pPr>
            <a:r>
              <a:rPr lang="en-US" sz="1400" dirty="0" smtClean="0"/>
              <a:t>Bias </a:t>
            </a:r>
            <a:r>
              <a:rPr lang="en-US" sz="1400" dirty="0" smtClean="0"/>
              <a:t>buffer noise: </a:t>
            </a:r>
            <a:r>
              <a:rPr lang="en-US" sz="1400" b="1" dirty="0" smtClean="0"/>
              <a:t>6.8µV</a:t>
            </a:r>
          </a:p>
        </p:txBody>
      </p:sp>
      <p:pic>
        <p:nvPicPr>
          <p:cNvPr id="15" name="Picture 14" descr="Vref1_no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1611630"/>
            <a:ext cx="2948475" cy="28409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5648" y="834390"/>
            <a:ext cx="2942472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SIDECAR ASIC (HST test data)</a:t>
            </a:r>
          </a:p>
          <a:p>
            <a:pPr marL="0" lvl="1" indent="171450">
              <a:lnSpc>
                <a:spcPts val="1600"/>
              </a:lnSpc>
              <a:buFont typeface="Arial" pitchFamily="34" charset="0"/>
              <a:buChar char="•"/>
            </a:pPr>
            <a:r>
              <a:rPr lang="en-US" sz="1400" dirty="0" smtClean="0"/>
              <a:t>Bias </a:t>
            </a:r>
            <a:r>
              <a:rPr lang="en-US" sz="1400" dirty="0" smtClean="0"/>
              <a:t>buffer noise: </a:t>
            </a:r>
            <a:r>
              <a:rPr lang="en-US" sz="1400" b="1" dirty="0" smtClean="0"/>
              <a:t>35µV</a:t>
            </a:r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MCE - </a:t>
            </a:r>
            <a:r>
              <a:rPr lang="en-US" sz="2800" dirty="0" smtClean="0"/>
              <a:t>Multi-ASIC Control Electronics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6" name="Picture 5" descr="LTE M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39" y="971551"/>
            <a:ext cx="3615111" cy="337642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4320" y="971550"/>
            <a:ext cx="4160520" cy="3394472"/>
          </a:xfrm>
        </p:spPr>
        <p:txBody>
          <a:bodyPr>
            <a:normAutofit fontScale="92500"/>
          </a:bodyPr>
          <a:lstStyle/>
          <a:p>
            <a:r>
              <a:rPr lang="en-US" sz="1700" dirty="0" smtClean="0"/>
              <a:t>Camera Link Acquisition System</a:t>
            </a:r>
          </a:p>
          <a:p>
            <a:pPr lvl="1"/>
            <a:r>
              <a:rPr lang="en-US" sz="1500" b="0" dirty="0" smtClean="0"/>
              <a:t>Can operate up to 32 ASICs in parallel</a:t>
            </a:r>
          </a:p>
          <a:p>
            <a:pPr lvl="1"/>
            <a:r>
              <a:rPr lang="en-US" sz="1500" b="0" dirty="0" smtClean="0"/>
              <a:t>Compatible with SIDECAR and ACADIA ASICs</a:t>
            </a:r>
          </a:p>
          <a:p>
            <a:pPr lvl="1"/>
            <a:r>
              <a:rPr lang="en-US" sz="1500" b="0" dirty="0" smtClean="0"/>
              <a:t>Individually programmable supplies (voltage, current limit, voltage limit)</a:t>
            </a:r>
          </a:p>
          <a:p>
            <a:pPr lvl="1"/>
            <a:r>
              <a:rPr lang="en-US" sz="1500" b="0" dirty="0" smtClean="0"/>
              <a:t>Integrated measurement functions of supply voltage levels and current consumption</a:t>
            </a:r>
          </a:p>
          <a:p>
            <a:pPr lvl="1"/>
            <a:r>
              <a:rPr lang="en-US" sz="1500" b="0" dirty="0" smtClean="0"/>
              <a:t>Software support for Linux and Windows</a:t>
            </a:r>
          </a:p>
          <a:p>
            <a:r>
              <a:rPr lang="en-US" sz="1700" dirty="0" smtClean="0"/>
              <a:t>In use for several applications</a:t>
            </a:r>
          </a:p>
          <a:p>
            <a:pPr lvl="1"/>
            <a:r>
              <a:rPr lang="en-US" sz="1500" b="0" dirty="0" smtClean="0"/>
              <a:t>Euclid H2RG/SIDECAR ASIC testing and ground calibration</a:t>
            </a:r>
          </a:p>
          <a:p>
            <a:pPr lvl="1"/>
            <a:r>
              <a:rPr lang="en-US" sz="1500" b="0" dirty="0" smtClean="0"/>
              <a:t>WFIRST detector testing</a:t>
            </a:r>
          </a:p>
          <a:p>
            <a:pPr lvl="1"/>
            <a:r>
              <a:rPr lang="en-US" sz="1500" b="0" dirty="0" smtClean="0"/>
              <a:t>ACADIA testing</a:t>
            </a: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525"/>
            <a:ext cx="8641080" cy="586985"/>
          </a:xfrm>
        </p:spPr>
        <p:txBody>
          <a:bodyPr/>
          <a:lstStyle/>
          <a:p>
            <a:r>
              <a:rPr lang="en-US" dirty="0" smtClean="0"/>
              <a:t>MACIE </a:t>
            </a:r>
            <a:r>
              <a:rPr lang="en-US" sz="2400" dirty="0" smtClean="0"/>
              <a:t>– Multi-purpose ASIC Control and Interface Electronics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1275"/>
          <a:stretch/>
        </p:blipFill>
        <p:spPr bwMode="auto">
          <a:xfrm>
            <a:off x="4297680" y="925830"/>
            <a:ext cx="4706724" cy="3402657"/>
          </a:xfrm>
          <a:prstGeom prst="rect">
            <a:avLst/>
          </a:prstGeom>
          <a:noFill/>
          <a:ln>
            <a:solidFill>
              <a:srgbClr val="7F7F7F"/>
            </a:solidFill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31" name="Content Placeholder 2"/>
          <p:cNvSpPr>
            <a:spLocks noGrp="1"/>
          </p:cNvSpPr>
          <p:nvPr>
            <p:ph idx="1"/>
          </p:nvPr>
        </p:nvSpPr>
        <p:spPr>
          <a:xfrm>
            <a:off x="137160" y="925830"/>
            <a:ext cx="4114800" cy="3394472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Single-board controller card</a:t>
            </a:r>
          </a:p>
          <a:p>
            <a:pPr lvl="1"/>
            <a:r>
              <a:rPr lang="en-US" sz="1500" b="0" dirty="0" smtClean="0"/>
              <a:t>Gigabit Ethernet Interface</a:t>
            </a:r>
          </a:p>
          <a:p>
            <a:pPr lvl="1"/>
            <a:r>
              <a:rPr lang="en-US" sz="1500" b="0" dirty="0" smtClean="0"/>
              <a:t>USB 3.0 Interface</a:t>
            </a:r>
          </a:p>
          <a:p>
            <a:pPr lvl="1"/>
            <a:r>
              <a:rPr lang="en-US" sz="1500" b="0" dirty="0" smtClean="0"/>
              <a:t>Camera Link Interface</a:t>
            </a:r>
          </a:p>
          <a:p>
            <a:pPr lvl="1"/>
            <a:r>
              <a:rPr lang="en-US" sz="1500" b="0" dirty="0" smtClean="0"/>
              <a:t>Compatible with SIDECAR and ACADIA ASICs</a:t>
            </a:r>
          </a:p>
          <a:p>
            <a:pPr lvl="1"/>
            <a:r>
              <a:rPr lang="en-US" sz="1500" b="0" dirty="0" smtClean="0"/>
              <a:t>Individually programmable supplies (voltage, current limit, voltage limit)</a:t>
            </a:r>
          </a:p>
          <a:p>
            <a:pPr lvl="1"/>
            <a:r>
              <a:rPr lang="en-US" sz="1500" b="0" dirty="0" smtClean="0"/>
              <a:t>Integrated measurement functions of supply voltage levels and current consumption</a:t>
            </a:r>
          </a:p>
          <a:p>
            <a:pPr lvl="1"/>
            <a:r>
              <a:rPr lang="en-US" sz="1500" b="0" dirty="0" smtClean="0"/>
              <a:t>Operates up to 2 ASICs per board</a:t>
            </a:r>
          </a:p>
          <a:p>
            <a:pPr lvl="1"/>
            <a:r>
              <a:rPr lang="en-US" sz="1500" b="0" dirty="0" smtClean="0"/>
              <a:t>Software support for Linux and Windows</a:t>
            </a: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880110"/>
            <a:ext cx="8641080" cy="384048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Over </a:t>
            </a:r>
            <a:r>
              <a:rPr lang="en-US" sz="2600" dirty="0" smtClean="0"/>
              <a:t>the</a:t>
            </a:r>
            <a:r>
              <a:rPr lang="en-US" sz="2600" dirty="0" smtClean="0"/>
              <a:t> last decade, many instruments and missions have used ASICs as detector controllers</a:t>
            </a:r>
          </a:p>
          <a:p>
            <a:pPr lvl="1"/>
            <a:r>
              <a:rPr lang="en-US" b="0" dirty="0" smtClean="0"/>
              <a:t>HST (ASC-R), JWST, Euclid,</a:t>
            </a:r>
            <a:r>
              <a:rPr lang="en-US" b="0" dirty="0" smtClean="0"/>
              <a:t> </a:t>
            </a:r>
            <a:r>
              <a:rPr lang="en-US" b="0" dirty="0" smtClean="0"/>
              <a:t>OSIRIS-Rex, LDCM</a:t>
            </a:r>
          </a:p>
          <a:p>
            <a:pPr lvl="1"/>
            <a:r>
              <a:rPr lang="en-US" b="0" dirty="0" smtClean="0"/>
              <a:t>Several ground-based instruments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ASICs </a:t>
            </a:r>
            <a:r>
              <a:rPr lang="en-US" sz="2600" dirty="0" smtClean="0"/>
              <a:t>are</a:t>
            </a:r>
            <a:r>
              <a:rPr lang="en-US" sz="2600" dirty="0" smtClean="0"/>
              <a:t> particularly useful for large detector mosaics</a:t>
            </a:r>
          </a:p>
          <a:p>
            <a:pPr lvl="1"/>
            <a:r>
              <a:rPr lang="en-US" b="0" dirty="0" smtClean="0"/>
              <a:t>Can digitize many detector outputs in parallel</a:t>
            </a:r>
          </a:p>
          <a:p>
            <a:pPr lvl="1"/>
            <a:r>
              <a:rPr lang="en-US" b="0" dirty="0" smtClean="0"/>
              <a:t>Can operate cryogenically, close to the detector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Lower power, lower mass than conventional electronics</a:t>
            </a:r>
          </a:p>
          <a:p>
            <a:pPr lvl="1"/>
            <a:r>
              <a:rPr lang="en-US" b="0" dirty="0" smtClean="0"/>
              <a:t>Ideal for space applications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The WFIRST Wide Field Camera is a perfect application for ASICs</a:t>
            </a:r>
          </a:p>
          <a:p>
            <a:pPr lvl="1"/>
            <a:r>
              <a:rPr lang="en-US" b="0" dirty="0" smtClean="0"/>
              <a:t>Large Mosaic of 18 4k x 4k H4RG detectors in space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WFIRST decided to develop a new ASIC with improvements in several areas compared to prior technology (like the SIDECAR ASIC):</a:t>
            </a:r>
          </a:p>
          <a:p>
            <a:pPr lvl="1"/>
            <a:r>
              <a:rPr lang="en-US" b="0" dirty="0" smtClean="0"/>
              <a:t>Lower noise on bias voltages and currents</a:t>
            </a:r>
          </a:p>
          <a:p>
            <a:pPr lvl="1"/>
            <a:r>
              <a:rPr lang="en-US" b="0" dirty="0" smtClean="0"/>
              <a:t>Higher signal-to-noise ratio in digitization chain (Preamps &amp; ADCs)</a:t>
            </a:r>
          </a:p>
          <a:p>
            <a:pPr lvl="1"/>
            <a:r>
              <a:rPr lang="en-US" b="0" dirty="0" smtClean="0"/>
              <a:t>Easier to use system design</a:t>
            </a:r>
          </a:p>
          <a:p>
            <a:pPr lvl="1"/>
            <a:r>
              <a:rPr lang="en-US" b="0" dirty="0" smtClean="0"/>
              <a:t>Some WFIRST specific capabilities like on-the-fly bright pixel detection)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Scientific Detector Workshop, Baltimore, September 2017</a:t>
            </a:r>
            <a:endParaRPr lang="en-US" dirty="0"/>
          </a:p>
        </p:txBody>
      </p:sp>
      <p:pic>
        <p:nvPicPr>
          <p:cNvPr id="6147" name="Picture 3" descr="\\psf\Home\Downloads\Wfirstprintstill2.png"/>
          <p:cNvPicPr>
            <a:picLocks noChangeAspect="1" noChangeArrowheads="1"/>
          </p:cNvPicPr>
          <p:nvPr/>
        </p:nvPicPr>
        <p:blipFill>
          <a:blip r:embed="rId2" cstate="print"/>
          <a:srcRect l="9901" t="9601" r="8101" b="11201"/>
          <a:stretch>
            <a:fillRect/>
          </a:stretch>
        </p:blipFill>
        <p:spPr bwMode="auto">
          <a:xfrm>
            <a:off x="5715000" y="1337310"/>
            <a:ext cx="3281999" cy="1783080"/>
          </a:xfrm>
          <a:prstGeom prst="rect">
            <a:avLst/>
          </a:prstGeom>
          <a:noFill/>
        </p:spPr>
      </p:pic>
      <p:pic>
        <p:nvPicPr>
          <p:cNvPr id="6149" name="Picture 5" descr="\\psf\Home\Desktop\Screen Shot 2017-09-27 at 9.59.01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360" y="3461514"/>
            <a:ext cx="1864042" cy="121335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ACADIA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2990"/>
            <a:ext cx="8641080" cy="37033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sz="2300" dirty="0" smtClean="0"/>
              <a:t>40 Digitization Channels, each providing</a:t>
            </a:r>
            <a:endParaRPr lang="en-US" sz="2300" b="0" dirty="0" smtClean="0"/>
          </a:p>
          <a:p>
            <a:pPr lvl="1"/>
            <a:r>
              <a:rPr lang="en-US" b="0" dirty="0" smtClean="0"/>
              <a:t>Pre-amplifier with programmable gain, bandwidth, and feedback type (resistive or capacitive)</a:t>
            </a:r>
          </a:p>
          <a:p>
            <a:pPr lvl="1"/>
            <a:r>
              <a:rPr lang="en-US" b="0" dirty="0" smtClean="0"/>
              <a:t>16-bit ADC, up to 1 MHz sample rate (3 – 5 MHz at 14-bit)</a:t>
            </a:r>
          </a:p>
          <a:p>
            <a:pPr lvl="1"/>
            <a:r>
              <a:rPr lang="en-US" b="0" dirty="0" smtClean="0"/>
              <a:t>Digital processing capability for adding/multiplying and threshold detection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24 Analog bias outputs</a:t>
            </a:r>
            <a:endParaRPr lang="en-US" sz="2300" dirty="0" smtClean="0"/>
          </a:p>
          <a:p>
            <a:pPr lvl="1"/>
            <a:r>
              <a:rPr lang="en-US" b="0" dirty="0" smtClean="0"/>
              <a:t>12-bit Digital-to-Analog Converters with configurable output buffer</a:t>
            </a:r>
          </a:p>
          <a:p>
            <a:pPr lvl="1"/>
            <a:r>
              <a:rPr lang="en-US" b="0" dirty="0" smtClean="0"/>
              <a:t>Programmable current sources </a:t>
            </a:r>
          </a:p>
          <a:p>
            <a:pPr lvl="1"/>
            <a:r>
              <a:rPr lang="en-US" b="0" dirty="0" smtClean="0"/>
              <a:t>Internal bandgap for reference voltage  (operational across full temperature range)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32 Clock Inputs/Outputs</a:t>
            </a:r>
          </a:p>
          <a:p>
            <a:pPr lvl="1"/>
            <a:r>
              <a:rPr lang="en-US" b="0" dirty="0" smtClean="0"/>
              <a:t>Programmable drive strength, driver mode, and signal delays</a:t>
            </a:r>
          </a:p>
          <a:p>
            <a:pPr lvl="1"/>
            <a:r>
              <a:rPr lang="en-US" b="0" dirty="0" smtClean="0"/>
              <a:t>Additional dedicated SPI port for serial detector configuration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Custom Sequencer for Timing Generation</a:t>
            </a:r>
            <a:endParaRPr lang="en-US" sz="2300" dirty="0" smtClean="0"/>
          </a:p>
          <a:p>
            <a:pPr lvl="1"/>
            <a:r>
              <a:rPr lang="en-US" b="0" dirty="0" smtClean="0"/>
              <a:t>Programmable timing patterns with 47 simultaneous signals (32 external, 15 internal)</a:t>
            </a:r>
          </a:p>
          <a:p>
            <a:pPr lvl="1"/>
            <a:r>
              <a:rPr lang="en-US" b="0" dirty="0" smtClean="0"/>
              <a:t>Small set of instructions achieves fast learning curve and easy programming</a:t>
            </a:r>
          </a:p>
          <a:p>
            <a:pPr lvl="1"/>
            <a:r>
              <a:rPr lang="en-US" b="0" dirty="0" smtClean="0"/>
              <a:t>Dedicated support structures like timers, DMA engines, and FIFO</a:t>
            </a:r>
          </a:p>
          <a:p>
            <a:pPr lvl="1"/>
            <a:r>
              <a:rPr lang="en-US" b="0" dirty="0" smtClean="0"/>
              <a:t>Open Source Microcontroller (MSP430) for applications that require more complex operations</a:t>
            </a:r>
            <a:endParaRPr lang="en-US" b="0" dirty="0" smtClean="0"/>
          </a:p>
          <a:p>
            <a:pPr lvl="1"/>
            <a:endParaRPr lang="en-US" b="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7086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B16363"/>
                </a:solidFill>
              </a:rPr>
              <a:t>ASIC for Control And Digitization of Imagers for Astronomy</a:t>
            </a: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ACADIA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8262" y="4812506"/>
            <a:ext cx="798498" cy="273844"/>
          </a:xfrm>
        </p:spPr>
        <p:txBody>
          <a:bodyPr/>
          <a:lstStyle/>
          <a:p>
            <a:r>
              <a:rPr lang="en-US" dirty="0" smtClean="0"/>
              <a:t>Slide </a:t>
            </a:r>
            <a:fld id="{D291DEBB-304E-4BB5-BC30-F7EA42CAF42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-3952" r="-3952"/>
          <a:stretch>
            <a:fillRect/>
          </a:stretch>
        </p:blipFill>
        <p:spPr>
          <a:xfrm>
            <a:off x="1271847" y="788670"/>
            <a:ext cx="7003473" cy="4175129"/>
          </a:xfr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ACADIA </a:t>
            </a:r>
            <a:r>
              <a:rPr lang="en-US" dirty="0" err="1" smtClean="0"/>
              <a:t>Floorplan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96166" y="4858226"/>
            <a:ext cx="798498" cy="273844"/>
          </a:xfrm>
        </p:spPr>
        <p:txBody>
          <a:bodyPr/>
          <a:lstStyle/>
          <a:p>
            <a:r>
              <a:rPr lang="en-US" dirty="0" smtClean="0"/>
              <a:t>Slide </a:t>
            </a:r>
            <a:fld id="{D291DEBB-304E-4BB5-BC30-F7EA42CAF42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4858226"/>
            <a:ext cx="4343400" cy="273844"/>
          </a:xfrm>
        </p:spPr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520" y="651510"/>
            <a:ext cx="5705371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ACADIA Layout Micrograph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96166" y="4858226"/>
            <a:ext cx="798498" cy="273844"/>
          </a:xfrm>
        </p:spPr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4858226"/>
            <a:ext cx="4343400" cy="273844"/>
          </a:xfrm>
        </p:spPr>
        <p:txBody>
          <a:bodyPr/>
          <a:lstStyle/>
          <a:p>
            <a:r>
              <a:rPr lang="en-US" dirty="0" smtClean="0"/>
              <a:t>Scientific Detector Workshop, Baltimore, September 2017</a:t>
            </a:r>
            <a:endParaRPr lang="en-US" dirty="0"/>
          </a:p>
        </p:txBody>
      </p:sp>
      <p:pic>
        <p:nvPicPr>
          <p:cNvPr id="3074" name="Picture 2" descr="C:\Users\Markus\Documents\Papers\SDW2017\ACADIA_Die_small.jpg"/>
          <p:cNvPicPr>
            <a:picLocks noChangeAspect="1" noChangeArrowheads="1"/>
          </p:cNvPicPr>
          <p:nvPr/>
        </p:nvPicPr>
        <p:blipFill>
          <a:blip r:embed="rId2" cstate="print"/>
          <a:srcRect t="-7815"/>
          <a:stretch>
            <a:fillRect/>
          </a:stretch>
        </p:blipFill>
        <p:spPr bwMode="auto">
          <a:xfrm>
            <a:off x="2011680" y="521002"/>
            <a:ext cx="5440680" cy="4323497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880" y="971550"/>
            <a:ext cx="1828800" cy="1508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dirty="0" smtClean="0"/>
              <a:t>Die size:</a:t>
            </a:r>
          </a:p>
          <a:p>
            <a:pPr>
              <a:buNone/>
            </a:pPr>
            <a:r>
              <a:rPr lang="en-US" sz="1600" dirty="0" smtClean="0"/>
              <a:t>20.5mm x 15.1mm</a:t>
            </a:r>
          </a:p>
          <a:p>
            <a:pPr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500" b="0" dirty="0" smtClean="0"/>
              <a:t>This is a stitched image made from several smaller microscope images. </a:t>
            </a:r>
            <a:endParaRPr lang="en-US" sz="1500" b="0" dirty="0" smtClean="0"/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Preamp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" y="742818"/>
            <a:ext cx="6720840" cy="41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64525"/>
            <a:ext cx="8595360" cy="586985"/>
          </a:xfrm>
        </p:spPr>
        <p:txBody>
          <a:bodyPr/>
          <a:lstStyle/>
          <a:p>
            <a:r>
              <a:rPr lang="en-US" dirty="0" smtClean="0"/>
              <a:t>Two Different Preamp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931670"/>
            <a:ext cx="2917502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0" y="1921842"/>
            <a:ext cx="3291840" cy="27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TextBox 102"/>
          <p:cNvSpPr txBox="1"/>
          <p:nvPr/>
        </p:nvSpPr>
        <p:spPr>
          <a:xfrm>
            <a:off x="1005840" y="834390"/>
            <a:ext cx="291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Capacitive Feedback Preamp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212080" y="834390"/>
            <a:ext cx="277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Resistive Feedback Preamp</a:t>
            </a:r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868680" y="1154430"/>
            <a:ext cx="3030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/>
              <a:t>Slightly lower noise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/>
              <a:t>High impedance inputs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/>
              <a:t>Requires periodic resets -&gt; </a:t>
            </a:r>
            <a:r>
              <a:rPr lang="en-US" sz="1400" dirty="0" err="1" smtClean="0"/>
              <a:t>kTC</a:t>
            </a:r>
            <a:r>
              <a:rPr lang="en-US" sz="1400" dirty="0" smtClean="0"/>
              <a:t> noise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107843" y="1154430"/>
            <a:ext cx="3888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/>
              <a:t>Slightly higher noise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/>
              <a:t>Continues operation (no resets required)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/>
              <a:t>Requires additional buffers (for high impedance)</a:t>
            </a:r>
            <a:endParaRPr lang="en-US" sz="1400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91DEBB-304E-4BB5-BC30-F7EA42CAF4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Scientific Detector Workshop, Baltimore, September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80110"/>
            <a:ext cx="6615599" cy="37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" y="3531870"/>
            <a:ext cx="3703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Architecture is a combination of </a:t>
            </a:r>
            <a:r>
              <a:rPr lang="en-US" dirty="0" err="1" smtClean="0"/>
              <a:t>subranging</a:t>
            </a:r>
            <a:r>
              <a:rPr lang="en-US" dirty="0" smtClean="0"/>
              <a:t> ADC (flash) and successive approximation register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017270"/>
            <a:ext cx="8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Preamp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34640" y="1017270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Sample/Hold</a:t>
            </a:r>
            <a:endParaRPr lang="en-US" sz="1600" b="1" dirty="0"/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15405</TotalTime>
  <Words>1332</Words>
  <Application>Microsoft Office PowerPoint</Application>
  <PresentationFormat>On-screen Show (16:9)</PresentationFormat>
  <Paragraphs>245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ACADIA ASIC - Next Generation Detector Control and Digitization for WFIRST</vt:lpstr>
      <vt:lpstr>Motivation</vt:lpstr>
      <vt:lpstr>ACADIA Overview</vt:lpstr>
      <vt:lpstr>ACADIA Block Diagram</vt:lpstr>
      <vt:lpstr>ACADIA Floorplan</vt:lpstr>
      <vt:lpstr>ACADIA Layout Micrograph</vt:lpstr>
      <vt:lpstr>Preamp Block Diagram</vt:lpstr>
      <vt:lpstr>Two Different Preamp Options</vt:lpstr>
      <vt:lpstr>ADC Architecture</vt:lpstr>
      <vt:lpstr>Bias Generator</vt:lpstr>
      <vt:lpstr>Sequencer</vt:lpstr>
      <vt:lpstr>Microcontroller and Memories</vt:lpstr>
      <vt:lpstr>Development Status</vt:lpstr>
      <vt:lpstr>Noise Test Results Preamp + ADC</vt:lpstr>
      <vt:lpstr>Preamp &amp; ADC Combined Noise Comparison</vt:lpstr>
      <vt:lpstr>Voltage Bias Noise</vt:lpstr>
      <vt:lpstr>MCE - Multi-ASIC Control Electronics</vt:lpstr>
      <vt:lpstr>MACIE – Multi-purpose ASIC Control and Interface Electronics</vt:lpstr>
    </vt:vector>
  </TitlesOfParts>
  <Company>Markury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and Operations Concept for the Advanced Camera for Surveys Repair</dc:title>
  <dc:creator>Markus Loose</dc:creator>
  <cp:lastModifiedBy>Markus Loose</cp:lastModifiedBy>
  <cp:revision>195</cp:revision>
  <dcterms:created xsi:type="dcterms:W3CDTF">2009-09-14T05:50:25Z</dcterms:created>
  <dcterms:modified xsi:type="dcterms:W3CDTF">2017-09-27T17:08:56Z</dcterms:modified>
</cp:coreProperties>
</file>