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4" r:id="rId2"/>
    <p:sldId id="538" r:id="rId3"/>
    <p:sldId id="539" r:id="rId4"/>
    <p:sldId id="513" r:id="rId5"/>
    <p:sldId id="454" r:id="rId6"/>
    <p:sldId id="543" r:id="rId7"/>
    <p:sldId id="524" r:id="rId8"/>
    <p:sldId id="541" r:id="rId9"/>
    <p:sldId id="547" r:id="rId10"/>
    <p:sldId id="549" r:id="rId11"/>
    <p:sldId id="550" r:id="rId12"/>
    <p:sldId id="460" r:id="rId13"/>
    <p:sldId id="461" r:id="rId14"/>
    <p:sldId id="516" r:id="rId15"/>
    <p:sldId id="540" r:id="rId16"/>
    <p:sldId id="542" r:id="rId17"/>
    <p:sldId id="554" r:id="rId18"/>
    <p:sldId id="551" r:id="rId19"/>
    <p:sldId id="502" r:id="rId20"/>
    <p:sldId id="483" r:id="rId21"/>
    <p:sldId id="512" r:id="rId22"/>
    <p:sldId id="527" r:id="rId23"/>
    <p:sldId id="528" r:id="rId24"/>
    <p:sldId id="529" r:id="rId25"/>
    <p:sldId id="530" r:id="rId26"/>
    <p:sldId id="531" r:id="rId27"/>
    <p:sldId id="532" r:id="rId28"/>
    <p:sldId id="553" r:id="rId29"/>
    <p:sldId id="548" r:id="rId30"/>
    <p:sldId id="506" r:id="rId31"/>
    <p:sldId id="496" r:id="rId32"/>
    <p:sldId id="535" r:id="rId33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00000"/>
    <a:srgbClr val="0000FF"/>
    <a:srgbClr val="CCECFF"/>
    <a:srgbClr val="FF0066"/>
    <a:srgbClr val="CC00CC"/>
    <a:srgbClr val="FFCCCC"/>
    <a:srgbClr val="0066CC"/>
    <a:srgbClr val="FFCC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6439" autoAdjust="0"/>
  </p:normalViewPr>
  <p:slideViewPr>
    <p:cSldViewPr>
      <p:cViewPr>
        <p:scale>
          <a:sx n="57" d="100"/>
          <a:sy n="57" d="100"/>
        </p:scale>
        <p:origin x="72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2874" y="-90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1168" cy="4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t" anchorCtr="0" compatLnSpc="1">
            <a:prstTxWarp prst="textNoShape">
              <a:avLst/>
            </a:prstTxWarp>
          </a:bodyPr>
          <a:lstStyle>
            <a:lvl1pPr defTabSz="942132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5433" y="1"/>
            <a:ext cx="3071167" cy="4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t" anchorCtr="0" compatLnSpc="1">
            <a:prstTxWarp prst="textNoShape">
              <a:avLst/>
            </a:prstTxWarp>
          </a:bodyPr>
          <a:lstStyle>
            <a:lvl1pPr algn="r" defTabSz="942132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3041"/>
            <a:ext cx="3071168" cy="4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b" anchorCtr="0" compatLnSpc="1">
            <a:prstTxWarp prst="textNoShape">
              <a:avLst/>
            </a:prstTxWarp>
          </a:bodyPr>
          <a:lstStyle>
            <a:lvl1pPr defTabSz="942132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5433" y="8903041"/>
            <a:ext cx="3071167" cy="4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b" anchorCtr="0" compatLnSpc="1">
            <a:prstTxWarp prst="textNoShape">
              <a:avLst/>
            </a:prstTxWarp>
          </a:bodyPr>
          <a:lstStyle>
            <a:lvl1pPr algn="r" defTabSz="942132">
              <a:defRPr sz="1300" smtClean="0"/>
            </a:lvl1pPr>
          </a:lstStyle>
          <a:p>
            <a:pPr>
              <a:defRPr/>
            </a:pPr>
            <a:fld id="{5F7D5C79-134A-4FC2-9621-C3EFE4015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1168" cy="4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t" anchorCtr="0" compatLnSpc="1">
            <a:prstTxWarp prst="textNoShape">
              <a:avLst/>
            </a:prstTxWarp>
          </a:bodyPr>
          <a:lstStyle>
            <a:lvl1pPr defTabSz="942132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433" y="1"/>
            <a:ext cx="3071167" cy="4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t" anchorCtr="0" compatLnSpc="1">
            <a:prstTxWarp prst="textNoShape">
              <a:avLst/>
            </a:prstTxWarp>
          </a:bodyPr>
          <a:lstStyle>
            <a:lvl1pPr algn="r" defTabSz="942132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1675"/>
            <a:ext cx="4687888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265" y="4452296"/>
            <a:ext cx="5198070" cy="421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3041"/>
            <a:ext cx="3071168" cy="4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b" anchorCtr="0" compatLnSpc="1">
            <a:prstTxWarp prst="textNoShape">
              <a:avLst/>
            </a:prstTxWarp>
          </a:bodyPr>
          <a:lstStyle>
            <a:lvl1pPr defTabSz="942132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433" y="8903041"/>
            <a:ext cx="3071167" cy="4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56" tIns="47127" rIns="94256" bIns="47127" numCol="1" anchor="b" anchorCtr="0" compatLnSpc="1">
            <a:prstTxWarp prst="textNoShape">
              <a:avLst/>
            </a:prstTxWarp>
          </a:bodyPr>
          <a:lstStyle>
            <a:lvl1pPr algn="r" defTabSz="942132">
              <a:defRPr sz="1300" smtClean="0"/>
            </a:lvl1pPr>
          </a:lstStyle>
          <a:p>
            <a:pPr>
              <a:defRPr/>
            </a:pPr>
            <a:fld id="{444D37F8-F3FA-42E4-AB66-588C2340B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1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2816" indent="-278006" defTabSz="9421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2025" indent="-222405" defTabSz="9421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6835" indent="-222405" defTabSz="9421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1644" indent="-222405" defTabSz="94213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46454" indent="-222405" defTabSz="942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1264" indent="-222405" defTabSz="942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36074" indent="-222405" defTabSz="942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80884" indent="-222405" defTabSz="942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E792DA-8B9E-47B4-A815-CFED988F8534}" type="slidenum">
              <a:rPr lang="en-US" sz="1300"/>
              <a:pPr eaLnBrk="1" hangingPunct="1"/>
              <a:t>1</a:t>
            </a:fld>
            <a:endParaRPr lang="en-US" sz="13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9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8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6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8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56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6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93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D37F8-F3FA-42E4-AB66-588C2340BD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9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5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D37F8-F3FA-42E4-AB66-588C2340BD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2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D37F8-F3FA-42E4-AB66-588C2340BD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2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D37F8-F3FA-42E4-AB66-588C2340BD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0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5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F68E1-3B1F-4EF0-8AE1-258F458070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CF1BA7-7547-49D8-8EEA-85361742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2AB1-112A-4272-80C9-692D7197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F18B8-6FF2-4A2B-A3DD-60971A0B6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9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457200"/>
          </a:xfrm>
        </p:spPr>
        <p:txBody>
          <a:bodyPr/>
          <a:lstStyle>
            <a:lvl1pPr algn="l">
              <a:defRPr sz="24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1371600" cy="228600"/>
          </a:xfrm>
          <a:ln/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38425" y="6553200"/>
            <a:ext cx="3468688" cy="228600"/>
          </a:xfrm>
          <a:ln/>
        </p:spPr>
        <p:txBody>
          <a:bodyPr/>
          <a:lstStyle>
            <a:lvl1pPr>
              <a:defRPr sz="1000" b="1"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4572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E7C6-A1E3-4DEB-9F0A-6163268E7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685800"/>
            <a:ext cx="7848600" cy="0"/>
          </a:xfrm>
          <a:prstGeom prst="line">
            <a:avLst/>
          </a:prstGeom>
          <a:ln w="381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87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E7C6-A1E3-4DEB-9F0A-6163268E7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E7C6-A1E3-4DEB-9F0A-6163268E7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E7C6-A1E3-4DEB-9F0A-6163268E7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51EF-9482-4D88-9BC1-D44E2218B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1749-B48B-438E-89B7-21E38BBF2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0" y="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>
                <a:solidFill>
                  <a:schemeClr val="accent2"/>
                </a:solidFill>
              </a:rPr>
              <a:t>November 19, 2015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0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E36B2-795E-447A-8C7F-2082B3AE5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0" y="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>
                <a:solidFill>
                  <a:schemeClr val="accent2"/>
                </a:solidFill>
              </a:rPr>
              <a:t>November 19, 2015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58841-8452-4870-B4A7-19526DB3E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0" y="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>
                <a:solidFill>
                  <a:schemeClr val="accent2"/>
                </a:solidFill>
              </a:rPr>
              <a:t>November 19, 2015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8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410C1-500C-425F-9265-4C7B08013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 bwMode="auto">
          <a:xfrm>
            <a:off x="0" y="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>
                <a:solidFill>
                  <a:schemeClr val="accent2"/>
                </a:solidFill>
              </a:rPr>
              <a:t>November 19, 2015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6AC5-4681-4769-B85F-CB6B2F698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5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E744-884E-4E5C-BA7D-33CB41CC2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September 27, 2017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8425" y="6664325"/>
            <a:ext cx="34686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rgbClr val="3366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Slide contains SCI proprietary information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18EEF19-59F1-4922-8C70-821E4C824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6900" y="0"/>
            <a:ext cx="927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Zurich BlkEx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Zurich BlkEx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Zurich BlkEx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Zurich BlkEx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Zurich BlkEx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Zurich BlkEx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Zurich BlkEx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9933"/>
          </a:solidFill>
          <a:latin typeface="Zurich BlkEx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41820"/>
            <a:ext cx="8818880" cy="2286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Readout Integrated Circuit with Individual Pixel Programmability for Astronomy Infrared Focal Plane Arrays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165488" cy="2299104"/>
          </a:xfrm>
        </p:spPr>
        <p:txBody>
          <a:bodyPr/>
          <a:lstStyle/>
          <a:p>
            <a:r>
              <a:rPr lang="en-US" sz="2000" u="sng" dirty="0"/>
              <a:t>Stefan Lauxtermann</a:t>
            </a:r>
            <a:r>
              <a:rPr lang="en-US" sz="2000" dirty="0"/>
              <a:t>, P.O. </a:t>
            </a:r>
            <a:r>
              <a:rPr lang="en-US" sz="2000" dirty="0" err="1"/>
              <a:t>Pettersson</a:t>
            </a:r>
            <a:r>
              <a:rPr lang="en-US" sz="2000" dirty="0"/>
              <a:t>, </a:t>
            </a:r>
            <a:r>
              <a:rPr lang="en-US" sz="2000" dirty="0" err="1"/>
              <a:t>Kadri</a:t>
            </a:r>
            <a:r>
              <a:rPr lang="en-US" sz="2000" dirty="0"/>
              <a:t> </a:t>
            </a:r>
            <a:r>
              <a:rPr lang="en-US" sz="2000" dirty="0" err="1"/>
              <a:t>Vural</a:t>
            </a:r>
            <a:r>
              <a:rPr lang="en-US" sz="2000" dirty="0"/>
              <a:t>, Selmer Wong </a:t>
            </a:r>
          </a:p>
          <a:p>
            <a:r>
              <a:rPr lang="en-US" sz="2000" dirty="0"/>
              <a:t>Sensor Creations, Inc., 5251 Verdugo Way, </a:t>
            </a:r>
            <a:r>
              <a:rPr lang="en-US" sz="2000" dirty="0" err="1"/>
              <a:t>Ste</a:t>
            </a:r>
            <a:r>
              <a:rPr lang="en-US" sz="2000" dirty="0"/>
              <a:t> I, Camarillo, CA 93012</a:t>
            </a:r>
          </a:p>
          <a:p>
            <a:pPr eaLnBrk="1" hangingPunct="1"/>
            <a:endParaRPr lang="en-US" sz="2000" b="0" dirty="0">
              <a:solidFill>
                <a:srgbClr val="0000FF"/>
              </a:solidFill>
              <a:latin typeface="Zurich BlkEx BT" pitchFamily="34" charset="0"/>
            </a:endParaRPr>
          </a:p>
          <a:p>
            <a:pPr eaLnBrk="1" hangingPunct="1"/>
            <a:r>
              <a:rPr lang="en-US" sz="2000" b="0" dirty="0">
                <a:latin typeface="Zurich BlkEx BT" pitchFamily="34" charset="0"/>
              </a:rPr>
              <a:t>Scientific Detector Workshop 2017, Baltimore</a:t>
            </a:r>
          </a:p>
          <a:p>
            <a:pPr eaLnBrk="1" hangingPunct="1"/>
            <a:endParaRPr lang="en-US" sz="2000" b="0" dirty="0">
              <a:latin typeface="Zurich BlkEx BT" pitchFamily="34" charset="0"/>
            </a:endParaRPr>
          </a:p>
          <a:p>
            <a:pPr eaLnBrk="1" hangingPunct="1"/>
            <a:r>
              <a:rPr lang="en-US" sz="2000" b="0" dirty="0">
                <a:latin typeface="Zurich BlkEx BT" pitchFamily="34" charset="0"/>
              </a:rPr>
              <a:t>September 24 – 29, 2017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154" y="5966393"/>
            <a:ext cx="6085693" cy="73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F439FD-6F3B-4E05-8D96-C935EB5036C1}"/>
              </a:ext>
            </a:extLst>
          </p:cNvPr>
          <p:cNvSpPr/>
          <p:nvPr/>
        </p:nvSpPr>
        <p:spPr>
          <a:xfrm>
            <a:off x="762000" y="5112603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+mn-lt"/>
              </a:rPr>
              <a:t>This work is supported by NASA SBIR funding Contract # NNX17CG17C, COR/PM Laddawan R. Miko</a:t>
            </a:r>
          </a:p>
        </p:txBody>
      </p:sp>
    </p:spTree>
    <p:extLst>
      <p:ext uri="{BB962C8B-B14F-4D97-AF65-F5344CB8AC3E}">
        <p14:creationId xmlns:p14="http://schemas.microsoft.com/office/powerpoint/2010/main" val="90382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F2D4-AE5C-4BA4-8211-1A5CEEEA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457200"/>
          </a:xfrm>
        </p:spPr>
        <p:txBody>
          <a:bodyPr/>
          <a:lstStyle/>
          <a:p>
            <a:r>
              <a:rPr lang="en-US" dirty="0"/>
              <a:t>Other Features Common in Space Based Astronomy ROIC’s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D60C-0BC2-48F2-BAC3-B601F66A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4876800"/>
          </a:xfrm>
        </p:spPr>
        <p:txBody>
          <a:bodyPr/>
          <a:lstStyle/>
          <a:p>
            <a:r>
              <a:rPr lang="en-US" sz="2000" dirty="0"/>
              <a:t>Logic and slow scanners designed with SEU flip flops</a:t>
            </a:r>
          </a:p>
          <a:p>
            <a:pPr lvl="1"/>
            <a:r>
              <a:rPr lang="en-US" sz="2000" dirty="0"/>
              <a:t>Horizontal scanner uses standard flip flops</a:t>
            </a:r>
          </a:p>
          <a:p>
            <a:r>
              <a:rPr lang="en-US" sz="2000" dirty="0"/>
              <a:t>Entire design based on 3.3V transistors</a:t>
            </a:r>
          </a:p>
          <a:p>
            <a:pPr lvl="1"/>
            <a:r>
              <a:rPr lang="en-US" sz="2000" dirty="0"/>
              <a:t>No Level shifters</a:t>
            </a:r>
          </a:p>
          <a:p>
            <a:r>
              <a:rPr lang="en-US" sz="2000" dirty="0"/>
              <a:t>Contiguous light shield</a:t>
            </a:r>
          </a:p>
          <a:p>
            <a:pPr lvl="1"/>
            <a:r>
              <a:rPr lang="en-US" sz="2000" dirty="0"/>
              <a:t>Connection to detector “pierces” light shield</a:t>
            </a:r>
          </a:p>
          <a:p>
            <a:pPr lvl="1"/>
            <a:r>
              <a:rPr lang="en-US" sz="2000" dirty="0"/>
              <a:t>2 overlapping metals are used</a:t>
            </a:r>
          </a:p>
          <a:p>
            <a:r>
              <a:rPr lang="en-US" sz="2000" dirty="0"/>
              <a:t>Minimum IPC contribution from ROIC</a:t>
            </a:r>
          </a:p>
          <a:p>
            <a:pPr lvl="1"/>
            <a:r>
              <a:rPr lang="en-US" sz="2000" dirty="0"/>
              <a:t>2D and 3D parasitic extraction</a:t>
            </a:r>
          </a:p>
          <a:p>
            <a:r>
              <a:rPr lang="en-US" sz="2000" dirty="0"/>
              <a:t>Identical pixels for entire array</a:t>
            </a:r>
          </a:p>
          <a:p>
            <a:pPr lvl="1"/>
            <a:r>
              <a:rPr lang="en-US" sz="2000" dirty="0"/>
              <a:t>All pixels comply with stitch rules</a:t>
            </a:r>
          </a:p>
          <a:p>
            <a:r>
              <a:rPr lang="en-US" sz="2000" dirty="0"/>
              <a:t>Reference pixels</a:t>
            </a:r>
          </a:p>
          <a:p>
            <a:pPr lvl="1"/>
            <a:r>
              <a:rPr lang="en-US" sz="2000" dirty="0"/>
              <a:t>Ring of columns and rows with fixed capacitance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49099-144D-4F80-AC1C-EBDDCDF2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AA008-B290-419E-818E-0C0A2C92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27D99-6B34-4166-A2E3-C5BD0C0C642E}"/>
              </a:ext>
            </a:extLst>
          </p:cNvPr>
          <p:cNvSpPr txBox="1"/>
          <p:nvPr/>
        </p:nvSpPr>
        <p:spPr>
          <a:xfrm>
            <a:off x="3124200" y="6019800"/>
            <a:ext cx="2687444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… were implemented</a:t>
            </a:r>
          </a:p>
        </p:txBody>
      </p:sp>
    </p:spTree>
    <p:extLst>
      <p:ext uri="{BB962C8B-B14F-4D97-AF65-F5344CB8AC3E}">
        <p14:creationId xmlns:p14="http://schemas.microsoft.com/office/powerpoint/2010/main" val="223216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4D72-ED91-42C1-B205-19A4FF25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Mode Programmability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F43A6-B23E-400C-8D11-7E674958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AA474-B957-4103-B5F1-ADFCEB8C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F8FA15-C878-49A2-B081-1A4A98ED42E8}"/>
              </a:ext>
            </a:extLst>
          </p:cNvPr>
          <p:cNvSpPr txBox="1">
            <a:spLocks/>
          </p:cNvSpPr>
          <p:nvPr/>
        </p:nvSpPr>
        <p:spPr bwMode="auto">
          <a:xfrm>
            <a:off x="152400" y="814192"/>
            <a:ext cx="8534400" cy="551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Uploading Reset Mode information into ROIC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dirty="0"/>
              <a:t>Pixel has permanent defect</a:t>
            </a:r>
          </a:p>
          <a:p>
            <a:pPr marL="457200" lvl="1" indent="0">
              <a:buNone/>
            </a:pPr>
            <a:r>
              <a:rPr lang="en-US" sz="2000" kern="0" dirty="0"/>
              <a:t>	←</a:t>
            </a:r>
            <a:r>
              <a:rPr lang="en-US" sz="1800" kern="0" dirty="0"/>
              <a:t> </a:t>
            </a:r>
            <a:r>
              <a:rPr lang="en-US" sz="2000" kern="0" dirty="0"/>
              <a:t>Information can be uploaded before start of exposure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000" kern="0" dirty="0"/>
              <a:t>Single pixel saturates during exposure</a:t>
            </a:r>
          </a:p>
          <a:p>
            <a:pPr marL="457200" lvl="1" indent="0">
              <a:buNone/>
            </a:pPr>
            <a:r>
              <a:rPr lang="en-US" sz="2000" kern="0" dirty="0"/>
              <a:t>	←</a:t>
            </a:r>
            <a:r>
              <a:rPr lang="en-US" sz="1800" kern="0" dirty="0"/>
              <a:t> </a:t>
            </a:r>
            <a:r>
              <a:rPr lang="en-US" sz="2000" kern="0" dirty="0"/>
              <a:t>Information must be uploaded immediately after exposure 	     to minimize persistence</a:t>
            </a:r>
          </a:p>
          <a:p>
            <a:r>
              <a:rPr lang="en-US" sz="2000" kern="0" dirty="0"/>
              <a:t>Upload bandwidth is limited</a:t>
            </a:r>
          </a:p>
          <a:p>
            <a:pPr lvl="1"/>
            <a:r>
              <a:rPr lang="en-US" sz="2000" kern="0" dirty="0"/>
              <a:t>Data output clock should be the highest frequency on chip</a:t>
            </a:r>
          </a:p>
          <a:p>
            <a:pPr lvl="1"/>
            <a:r>
              <a:rPr lang="en-US" sz="2000" kern="0" dirty="0"/>
              <a:t>No additional pads </a:t>
            </a:r>
            <a:r>
              <a:rPr lang="en-US" sz="2000" kern="0" dirty="0" err="1"/>
              <a:t>availalbe</a:t>
            </a:r>
            <a:endParaRPr lang="en-US" sz="2000" kern="0" dirty="0"/>
          </a:p>
          <a:p>
            <a:r>
              <a:rPr lang="en-US" sz="2000" kern="0" dirty="0"/>
              <a:t>Data upload bandwidth requirements</a:t>
            </a:r>
          </a:p>
          <a:p>
            <a:pPr lvl="1"/>
            <a:r>
              <a:rPr lang="en-US" sz="2000" kern="0" dirty="0"/>
              <a:t>Up to 64 pixels per clock cycle</a:t>
            </a:r>
          </a:p>
          <a:p>
            <a:pPr lvl="1"/>
            <a:r>
              <a:rPr lang="en-US" sz="2000" kern="0" dirty="0"/>
              <a:t>Up to 4 states per pixel</a:t>
            </a:r>
          </a:p>
          <a:p>
            <a:pPr marL="457200" lvl="1" indent="0">
              <a:buNone/>
            </a:pPr>
            <a:r>
              <a:rPr lang="en-US" sz="2000" kern="0" dirty="0"/>
              <a:t>	←</a:t>
            </a:r>
            <a:r>
              <a:rPr lang="en-US" sz="1800" kern="0" dirty="0"/>
              <a:t> </a:t>
            </a:r>
            <a:r>
              <a:rPr lang="en-US" sz="2000" kern="0" dirty="0"/>
              <a:t>128 bits/clock cycle</a:t>
            </a:r>
          </a:p>
          <a:p>
            <a:r>
              <a:rPr lang="en-US" sz="2000" kern="0" dirty="0"/>
              <a:t>Only very few pixels will require “special” reset</a:t>
            </a:r>
          </a:p>
          <a:p>
            <a:pPr lvl="1"/>
            <a:r>
              <a:rPr lang="en-US" sz="2000" kern="0" dirty="0"/>
              <a:t>Default (right now): 1 reset state is uploaded per clock cycle</a:t>
            </a:r>
          </a:p>
          <a:p>
            <a:pPr lvl="1"/>
            <a:endParaRPr lang="en-US" sz="20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0C1C8-333F-4BB1-906B-F24B53B588E9}"/>
              </a:ext>
            </a:extLst>
          </p:cNvPr>
          <p:cNvSpPr txBox="1"/>
          <p:nvPr/>
        </p:nvSpPr>
        <p:spPr>
          <a:xfrm>
            <a:off x="5257800" y="3886200"/>
            <a:ext cx="2687444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1 reset state is uploaded per clock cycle through 8bit parallel interface</a:t>
            </a:r>
          </a:p>
        </p:txBody>
      </p:sp>
    </p:spTree>
    <p:extLst>
      <p:ext uri="{BB962C8B-B14F-4D97-AF65-F5344CB8AC3E}">
        <p14:creationId xmlns:p14="http://schemas.microsoft.com/office/powerpoint/2010/main" val="8017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457200"/>
          </a:xfrm>
        </p:spPr>
        <p:txBody>
          <a:bodyPr/>
          <a:lstStyle/>
          <a:p>
            <a:r>
              <a:rPr lang="en-US" dirty="0"/>
              <a:t>ROIC Specifications (1/2)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707404"/>
              </p:ext>
            </p:extLst>
          </p:nvPr>
        </p:nvGraphicFramePr>
        <p:xfrm>
          <a:off x="381000" y="838200"/>
          <a:ext cx="8381999" cy="5276792"/>
        </p:xfrm>
        <a:graphic>
          <a:graphicData uri="http://schemas.openxmlformats.org/drawingml/2006/table">
            <a:tbl>
              <a:tblPr firstRow="1" firstCol="1" band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Parameter</a:t>
                      </a:r>
                      <a:endParaRPr lang="en-US" sz="12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Value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Comment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46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General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Array format / resolution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4096 x 6144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Any 2D pixel array &gt; 2k x 2k with steps of 1024x2048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Pixel size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10 µm x 10 µm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Pitch defines other parameters like array size 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Die size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~ 42 x 63.5 mm</a:t>
                      </a:r>
                      <a:r>
                        <a:rPr lang="en-US" sz="9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2  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Database will be prepared to implement a 4K x 6K array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Number of analog outputs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1, 4,16, 32, 64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User may select effective number of output channels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846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Electrical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Pixel polarity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p-on-n or n-on-p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SFD pixel suited for readout of either detector polarity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Pixel input circuitry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SFD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15 micron pixel has circular source follower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Master clock (f</a:t>
                      </a:r>
                      <a:r>
                        <a:rPr lang="en-US" sz="900" b="1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clk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)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Programmable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ROIC has no lower clock limit; upper clock limit will be ~8MHz corresponding to 16 Mpixels/sec per channel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System clock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Internal / external option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Master clock and several timing control signals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Logic and bias voltages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3.3V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No 1.8V devices will be used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Detector bias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Fixed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Provided externally through pad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ROIC biasing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Externally provided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Bias for 2 source followers in readout chain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Analog output swing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2.0V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No voltage gain will be provided on-chip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Expected load drive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&lt; 250pF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For pixel data rates &lt;100 kHz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Charge capacity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50 Ke</a:t>
                      </a:r>
                      <a:r>
                        <a:rPr lang="en-US" sz="9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-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 to 200 Ke</a:t>
                      </a:r>
                      <a:r>
                        <a:rPr lang="en-US" sz="9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-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Depending upon specific detector and operating temperature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Integration mode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Rolling line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Non-destructive read (NDR) to support up-the-ramp sampling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Integration time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Programmable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Via externally provided timing control signals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Pixel rate/output (p</a:t>
                      </a:r>
                      <a:r>
                        <a:rPr lang="en-US" sz="900" b="1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clk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)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132 kPixel/sec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Exact rate defined by external f</a:t>
                      </a:r>
                      <a:r>
                        <a:rPr lang="en-US" sz="9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clk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; data is transferred off-chip on rising and falling edge of f</a:t>
                      </a:r>
                      <a:r>
                        <a:rPr lang="en-US" sz="9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clk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; p</a:t>
                      </a:r>
                      <a:r>
                        <a:rPr lang="en-US" sz="9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clk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 = 2 x f</a:t>
                      </a:r>
                      <a:r>
                        <a:rPr lang="en-US" sz="9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clk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 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Frame rate (F</a:t>
                      </a:r>
                      <a:r>
                        <a:rPr lang="en-US" sz="900" b="1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Hz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)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&lt;1 Hz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Varies depending on array resolution and readout mode; F</a:t>
                      </a:r>
                      <a:r>
                        <a:rPr lang="en-US" sz="9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Hz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 = f</a:t>
                      </a:r>
                      <a:r>
                        <a:rPr lang="en-US" sz="9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clk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 x n</a:t>
                      </a:r>
                      <a:r>
                        <a:rPr lang="en-US" sz="9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ch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/M</a:t>
                      </a:r>
                      <a:r>
                        <a:rPr lang="en-US" sz="9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pix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4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Input-referred noise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5 e</a:t>
                      </a:r>
                      <a:r>
                        <a:rPr lang="en-US" sz="9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-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 to 15 e</a:t>
                      </a:r>
                      <a:r>
                        <a:rPr lang="en-US" sz="9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-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Difference of two non-destructive reads using off-chip correlated double sampling (CDS); less noise corresponds to lower detector capacitance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Power dissipation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1mW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Two-output mode, 100 kHz pixel rate</a:t>
                      </a:r>
                      <a:endParaRPr lang="en-US" sz="12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9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457200"/>
          </a:xfrm>
        </p:spPr>
        <p:txBody>
          <a:bodyPr/>
          <a:lstStyle/>
          <a:p>
            <a:r>
              <a:rPr lang="en-US" dirty="0"/>
              <a:t>ROIC Specifications (2/2)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98338"/>
              </p:ext>
            </p:extLst>
          </p:nvPr>
        </p:nvGraphicFramePr>
        <p:xfrm>
          <a:off x="304800" y="914400"/>
          <a:ext cx="8381999" cy="2506130"/>
        </p:xfrm>
        <a:graphic>
          <a:graphicData uri="http://schemas.openxmlformats.org/drawingml/2006/table">
            <a:tbl>
              <a:tblPr firstRow="1" firstCol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Courier"/>
                        </a:rPr>
                        <a:t>Parameter</a:t>
                      </a:r>
                      <a:endParaRPr lang="en-US" sz="1000" dirty="0">
                        <a:effectLst/>
                        <a:latin typeface="Courier"/>
                        <a:ea typeface="Times New Roman"/>
                        <a:cs typeface="Courier"/>
                      </a:endParaRPr>
                    </a:p>
                  </a:txBody>
                  <a:tcPr marL="22334" marR="22334" marT="22334" marB="223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Courier"/>
                        </a:rPr>
                        <a:t>Value</a:t>
                      </a:r>
                      <a:endParaRPr lang="en-US" sz="1000" dirty="0">
                        <a:effectLst/>
                        <a:latin typeface="Courier"/>
                        <a:ea typeface="Times New Roman"/>
                        <a:cs typeface="Courier"/>
                      </a:endParaRPr>
                    </a:p>
                  </a:txBody>
                  <a:tcPr marL="22334" marR="22334" marT="22334" marB="223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Courier"/>
                        </a:rPr>
                        <a:t>Comment</a:t>
                      </a:r>
                      <a:endParaRPr lang="en-US" sz="1000">
                        <a:effectLst/>
                        <a:latin typeface="Courier"/>
                        <a:ea typeface="Times New Roman"/>
                        <a:cs typeface="Courier"/>
                      </a:endParaRPr>
                    </a:p>
                  </a:txBody>
                  <a:tcPr marL="22334" marR="22334" marT="22334" marB="223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46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Special features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Flexible reset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Yes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Programmable reset voltage and duration for every pixel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Guide window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Yes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Any number of guide star windows, with programmable location and size in multiples of 8 pixels in both dimensions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Independent guide window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Yes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Guide window can be read out independently and simultaneously with science data readout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Light shielding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Yes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Contiguous metal shield in top 2 CMOS metal layers prevent light emission from switching transistors and/or glowing amplifiers from reaching the detector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846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Other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CMOS technology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0.18 µm CMOS with 6 LM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ONC18, Gresham (OR)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Operating temperature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30 - 120K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Cryogenic models were used</a:t>
                      </a:r>
                      <a:endParaRPr lang="en-US" sz="12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Temperature sensor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Diode </a:t>
                      </a:r>
                      <a:endParaRPr lang="en-US" sz="120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"/>
                        </a:rPr>
                        <a:t>Readout through Kelvin probe type pad configuration</a:t>
                      </a:r>
                      <a:endParaRPr lang="en-US" sz="1200" dirty="0">
                        <a:effectLst/>
                        <a:latin typeface="Courier"/>
                        <a:ea typeface="Times New Roman" panose="02020603050405020304" pitchFamily="18" charset="0"/>
                        <a:cs typeface="Courier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4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569913"/>
          </a:xfrm>
        </p:spPr>
        <p:txBody>
          <a:bodyPr/>
          <a:lstStyle/>
          <a:p>
            <a:r>
              <a:rPr lang="en-US" dirty="0"/>
              <a:t>4K x 6K ROIC Schematics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752600" y="6285735"/>
            <a:ext cx="49657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ROIC schematic has been completed</a:t>
            </a: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3"/>
          <a:srcRect l="21649" t="3602" r="28192" b="2766"/>
          <a:stretch/>
        </p:blipFill>
        <p:spPr>
          <a:xfrm>
            <a:off x="381000" y="646113"/>
            <a:ext cx="4367524" cy="56483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0" y="6553200"/>
            <a:ext cx="1371600" cy="228600"/>
          </a:xfrm>
        </p:spPr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BFCE9-6571-4E8D-BD36-136F0C436E61}"/>
              </a:ext>
            </a:extLst>
          </p:cNvPr>
          <p:cNvSpPr txBox="1">
            <a:spLocks/>
          </p:cNvSpPr>
          <p:nvPr/>
        </p:nvSpPr>
        <p:spPr bwMode="auto">
          <a:xfrm>
            <a:off x="4748524" y="1556934"/>
            <a:ext cx="4328812" cy="309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Schematic is segmented into stitch blocks</a:t>
            </a:r>
          </a:p>
          <a:p>
            <a:pPr lvl="1"/>
            <a:r>
              <a:rPr lang="en-US" sz="1600" kern="0" dirty="0"/>
              <a:t>Not required for manufacturing</a:t>
            </a:r>
          </a:p>
          <a:p>
            <a:pPr lvl="1"/>
            <a:r>
              <a:rPr lang="en-US" sz="1600" kern="0" dirty="0"/>
              <a:t>Beneficial when fabricating ROICs with other resolutions from the same mask set</a:t>
            </a:r>
          </a:p>
          <a:p>
            <a:r>
              <a:rPr lang="en-US" sz="1800" kern="0" dirty="0"/>
              <a:t>Schematic is independent of pixel pitch</a:t>
            </a:r>
          </a:p>
          <a:p>
            <a:pPr lvl="1"/>
            <a:r>
              <a:rPr lang="en-US" sz="1800" kern="0" dirty="0"/>
              <a:t>The same schematic can be used for ROIC with different pixel pitch, if the resolution is the same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19267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17" y="64849"/>
            <a:ext cx="7654060" cy="581264"/>
          </a:xfrm>
        </p:spPr>
        <p:txBody>
          <a:bodyPr/>
          <a:lstStyle/>
          <a:p>
            <a:r>
              <a:rPr lang="en-US" dirty="0"/>
              <a:t>Floor plan for 4K x 6K ROIC with 10micron Pixels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6413695" y="4214660"/>
            <a:ext cx="2573534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Larger or smaller arrays with multiples of 1Kx2K pixels in X and Y can be built.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909ED6-4CB9-41FA-A648-62E3F67357B1}"/>
              </a:ext>
            </a:extLst>
          </p:cNvPr>
          <p:cNvGrpSpPr/>
          <p:nvPr/>
        </p:nvGrpSpPr>
        <p:grpSpPr>
          <a:xfrm>
            <a:off x="152400" y="846263"/>
            <a:ext cx="3874354" cy="5884737"/>
            <a:chOff x="2316896" y="846263"/>
            <a:chExt cx="3874354" cy="5884737"/>
          </a:xfrm>
        </p:grpSpPr>
        <p:sp>
          <p:nvSpPr>
            <p:cNvPr id="41" name="Rectangle 40"/>
            <p:cNvSpPr/>
            <p:nvPr/>
          </p:nvSpPr>
          <p:spPr>
            <a:xfrm>
              <a:off x="3352800" y="846263"/>
              <a:ext cx="925818" cy="289318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err="1">
                  <a:solidFill>
                    <a:schemeClr val="tx1"/>
                  </a:solidFill>
                </a:rPr>
                <a:t>B_top</a:t>
              </a:r>
              <a:endParaRPr lang="en-US" sz="8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1024 Columns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76565" y="846263"/>
              <a:ext cx="925818" cy="289318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err="1">
                  <a:solidFill>
                    <a:schemeClr val="tx1"/>
                  </a:solidFill>
                </a:rPr>
                <a:t>B_top</a:t>
              </a:r>
              <a:endParaRPr lang="en-US" sz="8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1024 Columns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16896" y="846263"/>
              <a:ext cx="1032193" cy="289318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 err="1">
                  <a:solidFill>
                    <a:schemeClr val="tx1"/>
                  </a:solidFill>
                </a:rPr>
                <a:t>D_top_left</a:t>
              </a:r>
              <a:endParaRPr lang="en-US" sz="8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512 Columns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05264" y="846263"/>
              <a:ext cx="985542" cy="289318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 err="1">
                  <a:solidFill>
                    <a:schemeClr val="tx1"/>
                  </a:solidFill>
                </a:rPr>
                <a:t>D_top_right</a:t>
              </a:r>
              <a:endParaRPr lang="en-US" sz="8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512 Columns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427040" y="4819528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317341" y="4819528"/>
              <a:ext cx="113467" cy="1851638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C_left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200116" y="4819528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426596" y="1127582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16897" y="1127582"/>
              <a:ext cx="113467" cy="1851638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C_left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352039" y="1127582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273684" y="1127582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199672" y="1127582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426596" y="2971093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316897" y="2971093"/>
              <a:ext cx="113467" cy="1851638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C_left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199672" y="2971093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352039" y="2971093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52483" y="4819528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273684" y="2971093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274128" y="4819528"/>
              <a:ext cx="925818" cy="18516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7195" y="6673136"/>
              <a:ext cx="1038285" cy="57856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D_bot_left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02384" y="6673128"/>
              <a:ext cx="988722" cy="57864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D_bot_right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2800" y="6673136"/>
              <a:ext cx="925818" cy="57864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B_bot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77296" y="6673136"/>
              <a:ext cx="918496" cy="57856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</a:rPr>
                <a:t>B_bot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121552" y="4819528"/>
              <a:ext cx="69698" cy="1851638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 err="1">
                  <a:solidFill>
                    <a:schemeClr val="tx1"/>
                  </a:solidFill>
                </a:rPr>
                <a:t>C_right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21108" y="1127582"/>
              <a:ext cx="69698" cy="1851638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 err="1">
                  <a:solidFill>
                    <a:schemeClr val="tx1"/>
                  </a:solidFill>
                </a:rPr>
                <a:t>C_right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121108" y="2971093"/>
              <a:ext cx="69698" cy="1851638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 err="1">
                  <a:solidFill>
                    <a:schemeClr val="tx1"/>
                  </a:solidFill>
                </a:rPr>
                <a:t>C_right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391400" y="6553200"/>
            <a:ext cx="1371600" cy="228600"/>
          </a:xfrm>
        </p:spPr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8320CC-60D7-4B35-B264-6DFCF17BD057}"/>
              </a:ext>
            </a:extLst>
          </p:cNvPr>
          <p:cNvCxnSpPr>
            <a:cxnSpLocks/>
          </p:cNvCxnSpPr>
          <p:nvPr/>
        </p:nvCxnSpPr>
        <p:spPr>
          <a:xfrm>
            <a:off x="1818438" y="914400"/>
            <a:ext cx="411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52A8A4BD-B438-4F3E-987F-83ACF4F7FE55}"/>
              </a:ext>
            </a:extLst>
          </p:cNvPr>
          <p:cNvSpPr txBox="1">
            <a:spLocks/>
          </p:cNvSpPr>
          <p:nvPr/>
        </p:nvSpPr>
        <p:spPr bwMode="auto">
          <a:xfrm>
            <a:off x="4038600" y="838200"/>
            <a:ext cx="5038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162 pads</a:t>
            </a:r>
          </a:p>
          <a:p>
            <a:pPr lvl="1"/>
            <a:r>
              <a:rPr lang="en-US" sz="1800" kern="0" dirty="0"/>
              <a:t>All placed along top edge</a:t>
            </a:r>
          </a:p>
          <a:p>
            <a:r>
              <a:rPr lang="en-US" sz="1800" kern="0" dirty="0"/>
              <a:t>Three side </a:t>
            </a:r>
            <a:r>
              <a:rPr lang="en-US" sz="1800" kern="0" dirty="0" err="1"/>
              <a:t>buttable</a:t>
            </a:r>
            <a:endParaRPr lang="en-US" sz="1800" kern="0" dirty="0"/>
          </a:p>
          <a:p>
            <a:pPr lvl="1"/>
            <a:r>
              <a:rPr lang="en-US" sz="1800" kern="0" dirty="0"/>
              <a:t>No pixels on left, right or bottom</a:t>
            </a:r>
          </a:p>
          <a:p>
            <a:r>
              <a:rPr lang="en-US" sz="1800" kern="0" dirty="0"/>
              <a:t>Chip size 41.76 x 63.21 mm</a:t>
            </a:r>
            <a:r>
              <a:rPr lang="en-US" sz="1800" kern="0" baseline="30000" dirty="0"/>
              <a:t>2</a:t>
            </a:r>
            <a:r>
              <a:rPr lang="en-US" sz="1800" kern="0" dirty="0"/>
              <a:t> </a:t>
            </a:r>
          </a:p>
          <a:p>
            <a:r>
              <a:rPr lang="en-US" sz="1800" kern="0" dirty="0"/>
              <a:t>Minimum Array size</a:t>
            </a:r>
          </a:p>
          <a:p>
            <a:pPr lvl="1"/>
            <a:r>
              <a:rPr lang="en-US" sz="1600" kern="0" dirty="0"/>
              <a:t>2k x 2k</a:t>
            </a:r>
          </a:p>
          <a:p>
            <a:endParaRPr lang="en-US" sz="2000" kern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85C312-0DE7-4EF9-ABB9-27DA7E6CC98C}"/>
              </a:ext>
            </a:extLst>
          </p:cNvPr>
          <p:cNvGrpSpPr/>
          <p:nvPr/>
        </p:nvGrpSpPr>
        <p:grpSpPr>
          <a:xfrm>
            <a:off x="4191000" y="3269077"/>
            <a:ext cx="2209800" cy="3436523"/>
            <a:chOff x="6248400" y="2583277"/>
            <a:chExt cx="2209800" cy="3436523"/>
          </a:xfrm>
        </p:grpSpPr>
        <p:sp>
          <p:nvSpPr>
            <p:cNvPr id="55" name="TextBox 54"/>
            <p:cNvSpPr txBox="1"/>
            <p:nvPr/>
          </p:nvSpPr>
          <p:spPr>
            <a:xfrm>
              <a:off x="6433286" y="5496580"/>
              <a:ext cx="2024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</a:rPr>
                <a:t>Reticle Size</a:t>
              </a:r>
            </a:p>
            <a:p>
              <a:pPr algn="ctr"/>
              <a:r>
                <a:rPr lang="en-US" sz="1200" b="1" dirty="0">
                  <a:latin typeface="Calibri" panose="020F0502020204030204" pitchFamily="34" charset="0"/>
                </a:rPr>
                <a:t>11.74mm (H) x 25.08 mm (V)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A7C5008-E0AF-4AE3-9ADE-8E59C97F1CC5}"/>
                </a:ext>
              </a:extLst>
            </p:cNvPr>
            <p:cNvGrpSpPr/>
            <p:nvPr/>
          </p:nvGrpSpPr>
          <p:grpSpPr>
            <a:xfrm>
              <a:off x="6248400" y="2583277"/>
              <a:ext cx="2174150" cy="2853815"/>
              <a:chOff x="6248400" y="1151844"/>
              <a:chExt cx="2174150" cy="2853815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6248400" y="1151844"/>
                <a:ext cx="2174150" cy="28538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188092" y="1676287"/>
                <a:ext cx="931670" cy="1866395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400" b="1" dirty="0">
                    <a:solidFill>
                      <a:schemeClr val="tx1"/>
                    </a:solidFill>
                  </a:rPr>
                  <a:t>1024 x 2048</a:t>
                </a:r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7188092" y="3587472"/>
                <a:ext cx="931670" cy="365703"/>
                <a:chOff x="5913662" y="1843485"/>
                <a:chExt cx="1463040" cy="574278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5913662" y="1960563"/>
                  <a:ext cx="1463040" cy="457200"/>
                </a:xfrm>
                <a:prstGeom prst="rect">
                  <a:avLst/>
                </a:prstGeom>
                <a:solidFill>
                  <a:srgbClr val="FFCC9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b="1" dirty="0" err="1">
                      <a:solidFill>
                        <a:schemeClr val="tx1"/>
                      </a:solidFill>
                    </a:rPr>
                    <a:t>B_top</a:t>
                  </a:r>
                  <a:endParaRPr lang="en-US" sz="400" b="1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400" b="1" dirty="0">
                      <a:solidFill>
                        <a:schemeClr val="tx1"/>
                      </a:solidFill>
                    </a:rPr>
                    <a:t>1024 Columns</a:t>
                  </a: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5913662" y="1843485"/>
                  <a:ext cx="1463040" cy="91440"/>
                </a:xfrm>
                <a:prstGeom prst="rect">
                  <a:avLst/>
                </a:prstGeom>
                <a:solidFill>
                  <a:srgbClr val="FFCC9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b="1" dirty="0" err="1">
                      <a:solidFill>
                        <a:schemeClr val="tx1"/>
                      </a:solidFill>
                    </a:rPr>
                    <a:t>B_bot</a:t>
                  </a:r>
                  <a:endParaRPr lang="en-US" sz="4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ectangle 139"/>
              <p:cNvSpPr/>
              <p:nvPr/>
            </p:nvSpPr>
            <p:spPr>
              <a:xfrm>
                <a:off x="8245235" y="1676288"/>
                <a:ext cx="121868" cy="1866395"/>
              </a:xfrm>
              <a:prstGeom prst="rect">
                <a:avLst/>
              </a:prstGeom>
              <a:solidFill>
                <a:srgbClr val="66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400" b="1" dirty="0" err="1">
                    <a:solidFill>
                      <a:schemeClr val="tx1"/>
                    </a:solidFill>
                  </a:rPr>
                  <a:t>C_left</a:t>
                </a:r>
                <a:endParaRPr lang="en-US" sz="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8166448" y="1676288"/>
                <a:ext cx="52717" cy="1866395"/>
              </a:xfrm>
              <a:prstGeom prst="rect">
                <a:avLst/>
              </a:prstGeom>
              <a:solidFill>
                <a:srgbClr val="66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400" b="1" dirty="0" err="1">
                    <a:solidFill>
                      <a:schemeClr val="tx1"/>
                    </a:solidFill>
                  </a:rPr>
                  <a:t>C_right</a:t>
                </a:r>
                <a:endParaRPr lang="en-US" sz="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8E70306-735F-45D3-8988-7B7FF88E5AD6}"/>
                  </a:ext>
                </a:extLst>
              </p:cNvPr>
              <p:cNvGrpSpPr/>
              <p:nvPr/>
            </p:nvGrpSpPr>
            <p:grpSpPr>
              <a:xfrm>
                <a:off x="6292409" y="1223146"/>
                <a:ext cx="2054491" cy="377054"/>
                <a:chOff x="4038599" y="-773536"/>
                <a:chExt cx="2054491" cy="37705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EDCE5ACD-99EA-4555-A239-6DB345AEB7C1}"/>
                    </a:ext>
                  </a:extLst>
                </p:cNvPr>
                <p:cNvSpPr/>
                <p:nvPr/>
              </p:nvSpPr>
              <p:spPr>
                <a:xfrm>
                  <a:off x="5107547" y="-685800"/>
                  <a:ext cx="985542" cy="289318"/>
                </a:xfrm>
                <a:prstGeom prst="rect">
                  <a:avLst/>
                </a:prstGeom>
                <a:solidFill>
                  <a:srgbClr val="CCFFCC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800" b="1" dirty="0" err="1">
                      <a:solidFill>
                        <a:schemeClr val="tx1"/>
                      </a:solidFill>
                    </a:rPr>
                    <a:t>D_top_right</a:t>
                  </a:r>
                  <a:endParaRPr lang="en-US" sz="800" b="1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800" b="1" dirty="0">
                      <a:solidFill>
                        <a:schemeClr val="tx1"/>
                      </a:solidFill>
                    </a:rPr>
                    <a:t>1024 Columns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D2642A0-C03F-45AA-95D4-0DC193616045}"/>
                    </a:ext>
                  </a:extLst>
                </p:cNvPr>
                <p:cNvSpPr/>
                <p:nvPr/>
              </p:nvSpPr>
              <p:spPr>
                <a:xfrm>
                  <a:off x="4038600" y="-685800"/>
                  <a:ext cx="1032193" cy="289318"/>
                </a:xfrm>
                <a:prstGeom prst="rect">
                  <a:avLst/>
                </a:prstGeom>
                <a:solidFill>
                  <a:srgbClr val="CCFFCC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800" b="1" dirty="0" err="1">
                      <a:solidFill>
                        <a:schemeClr val="tx1"/>
                      </a:solidFill>
                    </a:rPr>
                    <a:t>D_top_left</a:t>
                  </a:r>
                  <a:endParaRPr lang="en-US" sz="800" b="1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800" b="1" dirty="0">
                      <a:solidFill>
                        <a:schemeClr val="tx1"/>
                      </a:solidFill>
                    </a:rPr>
                    <a:t>1024 Columns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C52B361-95BA-4D82-A052-E7ACC2E7E51A}"/>
                    </a:ext>
                  </a:extLst>
                </p:cNvPr>
                <p:cNvSpPr/>
                <p:nvPr/>
              </p:nvSpPr>
              <p:spPr>
                <a:xfrm>
                  <a:off x="4038599" y="-773536"/>
                  <a:ext cx="1032193" cy="57864"/>
                </a:xfrm>
                <a:prstGeom prst="rect">
                  <a:avLst/>
                </a:prstGeom>
                <a:solidFill>
                  <a:srgbClr val="CCFFCC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600" b="1" dirty="0" err="1">
                      <a:solidFill>
                        <a:schemeClr val="tx1"/>
                      </a:solidFill>
                    </a:rPr>
                    <a:t>D_bot_right</a:t>
                  </a:r>
                  <a:endParaRPr lang="en-US" sz="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C846DBF-FE13-4D53-81D1-37FFDC061B76}"/>
                    </a:ext>
                  </a:extLst>
                </p:cNvPr>
                <p:cNvSpPr/>
                <p:nvPr/>
              </p:nvSpPr>
              <p:spPr>
                <a:xfrm>
                  <a:off x="5107548" y="-773528"/>
                  <a:ext cx="985542" cy="57856"/>
                </a:xfrm>
                <a:prstGeom prst="rect">
                  <a:avLst/>
                </a:prstGeom>
                <a:solidFill>
                  <a:srgbClr val="CCFFCC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600" b="1" dirty="0" err="1">
                      <a:solidFill>
                        <a:schemeClr val="tx1"/>
                      </a:solidFill>
                    </a:rPr>
                    <a:t>D_bot_left</a:t>
                  </a:r>
                  <a:endParaRPr lang="en-US" sz="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19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81641" cy="646113"/>
          </a:xfrm>
        </p:spPr>
        <p:txBody>
          <a:bodyPr/>
          <a:lstStyle/>
          <a:p>
            <a:r>
              <a:rPr lang="en-US" dirty="0"/>
              <a:t>Reticle with Stitch Blocks for 10µm and 15µm Pixel ROICs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4401" y="6096000"/>
            <a:ext cx="7664034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ctr" eaLnBrk="1" hangingPunct="1">
              <a:buFont typeface="Arial" panose="020B0604020202020204" pitchFamily="34" charset="0"/>
              <a:buNone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Two Different ROICs can be Fabricated with only 1 </a:t>
            </a:r>
            <a:r>
              <a:rPr lang="en-US" dirty="0" err="1"/>
              <a:t>Maskset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98595C-462F-4C48-BBAE-D92CFB740942}"/>
              </a:ext>
            </a:extLst>
          </p:cNvPr>
          <p:cNvGrpSpPr/>
          <p:nvPr/>
        </p:nvGrpSpPr>
        <p:grpSpPr>
          <a:xfrm>
            <a:off x="3955106" y="5715000"/>
            <a:ext cx="4876800" cy="381000"/>
            <a:chOff x="3124200" y="5810154"/>
            <a:chExt cx="4876800" cy="369332"/>
          </a:xfrm>
        </p:grpSpPr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>
              <a:off x="3124200" y="5978149"/>
              <a:ext cx="4876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946887" y="5810154"/>
              <a:ext cx="12314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dk1"/>
                  </a:solidFill>
                  <a:latin typeface="+mn-lt"/>
                </a:rPr>
                <a:t>&lt; 32000 µm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7CC4653-24EC-45F5-BAFE-36293041C9EC}"/>
              </a:ext>
            </a:extLst>
          </p:cNvPr>
          <p:cNvGrpSpPr/>
          <p:nvPr/>
        </p:nvGrpSpPr>
        <p:grpSpPr>
          <a:xfrm>
            <a:off x="3810000" y="825037"/>
            <a:ext cx="5040478" cy="290869"/>
            <a:chOff x="2979094" y="825037"/>
            <a:chExt cx="5040478" cy="290869"/>
          </a:xfrm>
        </p:grpSpPr>
        <p:grpSp>
          <p:nvGrpSpPr>
            <p:cNvPr id="66" name="Group 65"/>
            <p:cNvGrpSpPr/>
            <p:nvPr/>
          </p:nvGrpSpPr>
          <p:grpSpPr>
            <a:xfrm>
              <a:off x="2979094" y="829660"/>
              <a:ext cx="526106" cy="286246"/>
              <a:chOff x="307034" y="5039076"/>
              <a:chExt cx="526106" cy="28624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81000" y="5039076"/>
                <a:ext cx="381000" cy="28624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07034" y="5043700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n-lt"/>
                  </a:rPr>
                  <a:t>15µm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493466" y="825037"/>
              <a:ext cx="526106" cy="286246"/>
              <a:chOff x="307034" y="5039076"/>
              <a:chExt cx="526106" cy="286246"/>
            </a:xfrm>
            <a:solidFill>
              <a:srgbClr val="66FF33"/>
            </a:solidFill>
          </p:grpSpPr>
          <p:sp>
            <p:nvSpPr>
              <p:cNvPr id="68" name="Rectangle 67"/>
              <p:cNvSpPr/>
              <p:nvPr/>
            </p:nvSpPr>
            <p:spPr>
              <a:xfrm>
                <a:off x="381000" y="5039076"/>
                <a:ext cx="381000" cy="28624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07034" y="5043700"/>
                <a:ext cx="52610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+mn-lt"/>
                  </a:rPr>
                  <a:t>10µm</a:t>
                </a:r>
              </a:p>
            </p:txBody>
          </p:sp>
        </p:grp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26591E22-C752-4A76-B4E3-0B7F160CF8DA}"/>
              </a:ext>
            </a:extLst>
          </p:cNvPr>
          <p:cNvSpPr txBox="1">
            <a:spLocks/>
          </p:cNvSpPr>
          <p:nvPr/>
        </p:nvSpPr>
        <p:spPr bwMode="auto">
          <a:xfrm>
            <a:off x="129696" y="1752600"/>
            <a:ext cx="3618931" cy="387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Optimization of Resources</a:t>
            </a:r>
          </a:p>
          <a:p>
            <a:r>
              <a:rPr lang="en-US" sz="1800" kern="0" dirty="0"/>
              <a:t>Fabricate ROICs with different resolution on same wafer</a:t>
            </a:r>
          </a:p>
          <a:p>
            <a:pPr lvl="1"/>
            <a:r>
              <a:rPr lang="en-US" sz="1800" kern="0" dirty="0"/>
              <a:t>Non very well compatible with CMOS fabrication constraints</a:t>
            </a:r>
          </a:p>
          <a:p>
            <a:r>
              <a:rPr lang="en-US" sz="1800" kern="0" dirty="0"/>
              <a:t>Utilize Reticle for different designs</a:t>
            </a:r>
          </a:p>
          <a:p>
            <a:pPr lvl="1"/>
            <a:r>
              <a:rPr lang="en-US" sz="1800" kern="0" dirty="0"/>
              <a:t>Fabricate only one type of sensor per wafer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25BA28C-C68B-4221-9AF5-4E44EE1ADFBB}"/>
              </a:ext>
            </a:extLst>
          </p:cNvPr>
          <p:cNvGrpSpPr/>
          <p:nvPr/>
        </p:nvGrpSpPr>
        <p:grpSpPr>
          <a:xfrm>
            <a:off x="3650696" y="1221064"/>
            <a:ext cx="5264704" cy="4435747"/>
            <a:chOff x="2754868" y="1221064"/>
            <a:chExt cx="5264704" cy="443574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53D0597-80A8-493A-9178-3A520A2C752F}"/>
                </a:ext>
              </a:extLst>
            </p:cNvPr>
            <p:cNvSpPr/>
            <p:nvPr/>
          </p:nvSpPr>
          <p:spPr>
            <a:xfrm>
              <a:off x="6019800" y="1905000"/>
              <a:ext cx="1953486" cy="3698489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5B33097-9622-426E-B77D-8FDA2535DC25}"/>
                </a:ext>
              </a:extLst>
            </p:cNvPr>
            <p:cNvSpPr/>
            <p:nvPr/>
          </p:nvSpPr>
          <p:spPr>
            <a:xfrm>
              <a:off x="3124200" y="1221064"/>
              <a:ext cx="4895372" cy="732631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FB0C7A2-F246-4D47-8DC0-77A174B309A0}"/>
                </a:ext>
              </a:extLst>
            </p:cNvPr>
            <p:cNvSpPr/>
            <p:nvPr/>
          </p:nvSpPr>
          <p:spPr>
            <a:xfrm>
              <a:off x="3124200" y="1970591"/>
              <a:ext cx="2895600" cy="3686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2396E63-1B27-42CD-B9B8-4935985F6418}"/>
                </a:ext>
              </a:extLst>
            </p:cNvPr>
            <p:cNvGrpSpPr/>
            <p:nvPr/>
          </p:nvGrpSpPr>
          <p:grpSpPr>
            <a:xfrm>
              <a:off x="2754868" y="1221064"/>
              <a:ext cx="369332" cy="4402620"/>
              <a:chOff x="8088868" y="1221064"/>
              <a:chExt cx="369332" cy="440262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8275815" y="1221064"/>
                <a:ext cx="0" cy="44026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 rot="16200000">
                <a:off x="7739573" y="3238006"/>
                <a:ext cx="106792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dk1"/>
                    </a:solidFill>
                    <a:latin typeface="+mn-lt"/>
                  </a:rPr>
                  <a:t>25080 µm</a:t>
                </a: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BCCEAF3-0022-4CCE-BCB4-A308286DFCF6}"/>
                </a:ext>
              </a:extLst>
            </p:cNvPr>
            <p:cNvSpPr/>
            <p:nvPr/>
          </p:nvSpPr>
          <p:spPr>
            <a:xfrm>
              <a:off x="3124200" y="1237211"/>
              <a:ext cx="4876800" cy="4403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12027" y="2693094"/>
              <a:ext cx="2194560" cy="2194560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1024 x 1024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Pitch:15µm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99686" y="2693095"/>
              <a:ext cx="19137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75964" y="2693095"/>
              <a:ext cx="8278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C0D2A61-1E30-436A-9CCF-D9502584D767}"/>
                </a:ext>
              </a:extLst>
            </p:cNvPr>
            <p:cNvSpPr/>
            <p:nvPr/>
          </p:nvSpPr>
          <p:spPr>
            <a:xfrm>
              <a:off x="6096224" y="2046430"/>
              <a:ext cx="1437572" cy="287985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1024 x 2048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4D39A78-91C4-4F4F-8E7B-93D34220369E}"/>
                </a:ext>
              </a:extLst>
            </p:cNvPr>
            <p:cNvGrpSpPr/>
            <p:nvPr/>
          </p:nvGrpSpPr>
          <p:grpSpPr>
            <a:xfrm>
              <a:off x="3212027" y="1360216"/>
              <a:ext cx="1437572" cy="564282"/>
              <a:chOff x="5913662" y="1843485"/>
              <a:chExt cx="1463040" cy="57427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FEF99FD-4F29-4FB1-A9CA-D6185577FEAC}"/>
                  </a:ext>
                </a:extLst>
              </p:cNvPr>
              <p:cNvSpPr/>
              <p:nvPr/>
            </p:nvSpPr>
            <p:spPr>
              <a:xfrm>
                <a:off x="5913662" y="1960563"/>
                <a:ext cx="1463040" cy="457200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>
                    <a:solidFill>
                      <a:schemeClr val="tx1"/>
                    </a:solidFill>
                  </a:rPr>
                  <a:t>B_top</a:t>
                </a:r>
                <a:endParaRPr lang="en-US" sz="1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1024 Columns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18A4A23-3B11-459F-AE8B-A91C648DF8BB}"/>
                  </a:ext>
                </a:extLst>
              </p:cNvPr>
              <p:cNvSpPr/>
              <p:nvPr/>
            </p:nvSpPr>
            <p:spPr>
              <a:xfrm>
                <a:off x="5913662" y="1843485"/>
                <a:ext cx="1463040" cy="91440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>
                    <a:solidFill>
                      <a:schemeClr val="tx1"/>
                    </a:solidFill>
                  </a:rPr>
                  <a:t>B_bot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02068AF-A4DD-4F59-A86E-07095E445135}"/>
                </a:ext>
              </a:extLst>
            </p:cNvPr>
            <p:cNvSpPr/>
            <p:nvPr/>
          </p:nvSpPr>
          <p:spPr>
            <a:xfrm>
              <a:off x="7727402" y="2046431"/>
              <a:ext cx="188043" cy="2879858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b="1" dirty="0" err="1">
                  <a:solidFill>
                    <a:schemeClr val="tx1"/>
                  </a:solidFill>
                </a:rPr>
                <a:t>C_left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0C27EC1-3719-4FAB-A5A9-93FDA4200D97}"/>
                </a:ext>
              </a:extLst>
            </p:cNvPr>
            <p:cNvSpPr/>
            <p:nvPr/>
          </p:nvSpPr>
          <p:spPr>
            <a:xfrm>
              <a:off x="7605833" y="2046431"/>
              <a:ext cx="81343" cy="2879858"/>
            </a:xfrm>
            <a:prstGeom prst="rect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b="1" dirty="0" err="1">
                  <a:solidFill>
                    <a:schemeClr val="tx1"/>
                  </a:solidFill>
                </a:rPr>
                <a:t>C_right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A18F570-85DB-4538-BCE6-47423697556B}"/>
                </a:ext>
              </a:extLst>
            </p:cNvPr>
            <p:cNvGrpSpPr/>
            <p:nvPr/>
          </p:nvGrpSpPr>
          <p:grpSpPr>
            <a:xfrm>
              <a:off x="4714180" y="1347230"/>
              <a:ext cx="3170091" cy="581796"/>
              <a:chOff x="4038599" y="-773536"/>
              <a:chExt cx="2054491" cy="377054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F7AC434-0F01-4052-8047-57CEFB1A7182}"/>
                  </a:ext>
                </a:extLst>
              </p:cNvPr>
              <p:cNvSpPr/>
              <p:nvPr/>
            </p:nvSpPr>
            <p:spPr>
              <a:xfrm>
                <a:off x="5107547" y="-685800"/>
                <a:ext cx="985542" cy="289318"/>
              </a:xfrm>
              <a:prstGeom prst="rect">
                <a:avLst/>
              </a:prstGeom>
              <a:solidFill>
                <a:srgbClr val="CCFFCC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</a:rPr>
                  <a:t>D_top_right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1024 Columns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DE82352-0221-4F80-9FB8-3231D9E42A4C}"/>
                  </a:ext>
                </a:extLst>
              </p:cNvPr>
              <p:cNvSpPr/>
              <p:nvPr/>
            </p:nvSpPr>
            <p:spPr>
              <a:xfrm>
                <a:off x="4038600" y="-685800"/>
                <a:ext cx="1032193" cy="289318"/>
              </a:xfrm>
              <a:prstGeom prst="rect">
                <a:avLst/>
              </a:prstGeom>
              <a:solidFill>
                <a:srgbClr val="CCFFCC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</a:rPr>
                  <a:t>D_top_left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1024 Columns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D02D4BE-ABF9-452E-AFFB-C2D01E72D40D}"/>
                  </a:ext>
                </a:extLst>
              </p:cNvPr>
              <p:cNvSpPr/>
              <p:nvPr/>
            </p:nvSpPr>
            <p:spPr>
              <a:xfrm>
                <a:off x="4038599" y="-773536"/>
                <a:ext cx="1032193" cy="57864"/>
              </a:xfrm>
              <a:prstGeom prst="rect">
                <a:avLst/>
              </a:prstGeom>
              <a:solidFill>
                <a:srgbClr val="CCFFCC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</a:rPr>
                  <a:t>D_bot_right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1110BB8-5F04-496B-BFA5-B3C142B18C57}"/>
                  </a:ext>
                </a:extLst>
              </p:cNvPr>
              <p:cNvSpPr/>
              <p:nvPr/>
            </p:nvSpPr>
            <p:spPr>
              <a:xfrm>
                <a:off x="5107548" y="-773528"/>
                <a:ext cx="985542" cy="57856"/>
              </a:xfrm>
              <a:prstGeom prst="rect">
                <a:avLst/>
              </a:prstGeom>
              <a:solidFill>
                <a:srgbClr val="CCFFCC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</a:rPr>
                  <a:t>D_bot_left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6C7F059-3F31-4F7B-BA8B-90FEBCD7F306}"/>
                </a:ext>
              </a:extLst>
            </p:cNvPr>
            <p:cNvGrpSpPr/>
            <p:nvPr/>
          </p:nvGrpSpPr>
          <p:grpSpPr>
            <a:xfrm>
              <a:off x="3212027" y="4967253"/>
              <a:ext cx="2502973" cy="592428"/>
              <a:chOff x="-3493573" y="2173893"/>
              <a:chExt cx="1124712" cy="592428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A5C4FEE-27E3-4E64-96CA-3A2E209CAE3D}"/>
                  </a:ext>
                </a:extLst>
              </p:cNvPr>
              <p:cNvSpPr/>
              <p:nvPr/>
            </p:nvSpPr>
            <p:spPr>
              <a:xfrm>
                <a:off x="-3493573" y="2309121"/>
                <a:ext cx="1124712" cy="4572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D left</a:t>
                </a:r>
              </a:p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512 Columns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EA90289-B51A-431B-BF9E-95AA0F8420BC}"/>
                  </a:ext>
                </a:extLst>
              </p:cNvPr>
              <p:cNvSpPr/>
              <p:nvPr/>
            </p:nvSpPr>
            <p:spPr>
              <a:xfrm>
                <a:off x="-3493573" y="2173893"/>
                <a:ext cx="1124712" cy="91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957C5A0-F464-47BB-9CDC-963F402440D6}"/>
                </a:ext>
              </a:extLst>
            </p:cNvPr>
            <p:cNvGrpSpPr/>
            <p:nvPr/>
          </p:nvGrpSpPr>
          <p:grpSpPr>
            <a:xfrm>
              <a:off x="3212027" y="2003814"/>
              <a:ext cx="2502973" cy="592428"/>
              <a:chOff x="-3493573" y="2173893"/>
              <a:chExt cx="1124712" cy="592428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D2F40DB-E408-40CC-871E-3A0947A27FD4}"/>
                  </a:ext>
                </a:extLst>
              </p:cNvPr>
              <p:cNvSpPr/>
              <p:nvPr/>
            </p:nvSpPr>
            <p:spPr>
              <a:xfrm>
                <a:off x="-3493573" y="2309121"/>
                <a:ext cx="1124712" cy="4572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D right</a:t>
                </a:r>
              </a:p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512 Columns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FA83842-0B74-4F49-8650-3C0A39C6C1CA}"/>
                  </a:ext>
                </a:extLst>
              </p:cNvPr>
              <p:cNvSpPr/>
              <p:nvPr/>
            </p:nvSpPr>
            <p:spPr>
              <a:xfrm>
                <a:off x="-3493573" y="2173893"/>
                <a:ext cx="1124712" cy="91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EC1635-7F28-40E6-BB78-2CAF9AE6DBF7}"/>
                </a:ext>
              </a:extLst>
            </p:cNvPr>
            <p:cNvSpPr/>
            <p:nvPr/>
          </p:nvSpPr>
          <p:spPr>
            <a:xfrm>
              <a:off x="5984928" y="4942436"/>
              <a:ext cx="2004832" cy="682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CD6FF88-FB25-44A0-B988-87AF412A1FFA}"/>
                </a:ext>
              </a:extLst>
            </p:cNvPr>
            <p:cNvGrpSpPr/>
            <p:nvPr/>
          </p:nvGrpSpPr>
          <p:grpSpPr>
            <a:xfrm>
              <a:off x="5746863" y="4979092"/>
              <a:ext cx="2194560" cy="574278"/>
              <a:chOff x="5283263" y="4116477"/>
              <a:chExt cx="2194560" cy="57427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283263" y="4233555"/>
                <a:ext cx="2194560" cy="45720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283263" y="4116477"/>
                <a:ext cx="2194560" cy="9144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412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17" y="64849"/>
            <a:ext cx="7654060" cy="581264"/>
          </a:xfrm>
        </p:spPr>
        <p:txBody>
          <a:bodyPr/>
          <a:lstStyle/>
          <a:p>
            <a:r>
              <a:rPr lang="en-US" dirty="0"/>
              <a:t>Floor plan for 4K x 4K ROIC with 15micron Pixels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391400" y="6553200"/>
            <a:ext cx="1371600" cy="228600"/>
          </a:xfrm>
        </p:spPr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52A8A4BD-B438-4F3E-987F-83ACF4F7FE55}"/>
              </a:ext>
            </a:extLst>
          </p:cNvPr>
          <p:cNvSpPr txBox="1">
            <a:spLocks/>
          </p:cNvSpPr>
          <p:nvPr/>
        </p:nvSpPr>
        <p:spPr bwMode="auto">
          <a:xfrm>
            <a:off x="5029200" y="1746799"/>
            <a:ext cx="3962400" cy="16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32 stitch shots</a:t>
            </a:r>
          </a:p>
          <a:p>
            <a:pPr lvl="1"/>
            <a:r>
              <a:rPr lang="en-US" sz="1800" kern="0" dirty="0"/>
              <a:t>C left and right are together</a:t>
            </a:r>
          </a:p>
          <a:p>
            <a:pPr lvl="1"/>
            <a:r>
              <a:rPr lang="en-US" sz="1800" kern="0" dirty="0"/>
              <a:t>All other block are single</a:t>
            </a:r>
          </a:p>
          <a:p>
            <a:r>
              <a:rPr lang="en-US" sz="1800" kern="0" dirty="0"/>
              <a:t>Minimum Array size</a:t>
            </a:r>
          </a:p>
          <a:p>
            <a:pPr lvl="1"/>
            <a:r>
              <a:rPr lang="en-US" sz="1600" kern="0" dirty="0"/>
              <a:t>2k x 1k</a:t>
            </a:r>
          </a:p>
          <a:p>
            <a:r>
              <a:rPr lang="en-US" sz="2000" kern="0" dirty="0"/>
              <a:t>Chip size 41.76 x 63.21 mm</a:t>
            </a:r>
            <a:r>
              <a:rPr lang="en-US" sz="2000" kern="0" baseline="30000" dirty="0"/>
              <a:t>2</a:t>
            </a:r>
            <a:r>
              <a:rPr lang="en-US" sz="2000" kern="0" dirty="0"/>
              <a:t> </a:t>
            </a:r>
          </a:p>
          <a:p>
            <a:endParaRPr lang="en-US" sz="20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B177D0-A985-4E6C-905D-E168F62D6A67}"/>
              </a:ext>
            </a:extLst>
          </p:cNvPr>
          <p:cNvGrpSpPr/>
          <p:nvPr/>
        </p:nvGrpSpPr>
        <p:grpSpPr>
          <a:xfrm>
            <a:off x="228600" y="1295400"/>
            <a:ext cx="4751196" cy="4883049"/>
            <a:chOff x="-5501240" y="831951"/>
            <a:chExt cx="9066285" cy="931788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33B3F3A-B5A0-47CF-8C0B-43470FC7D9A6}"/>
                </a:ext>
              </a:extLst>
            </p:cNvPr>
            <p:cNvSpPr/>
            <p:nvPr/>
          </p:nvSpPr>
          <p:spPr>
            <a:xfrm>
              <a:off x="-5314361" y="1289151"/>
              <a:ext cx="2194560" cy="2194560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1024 x 1024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Pitch:15µm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4F8783C-9A64-4CBE-B59F-A82EB14C6A75}"/>
                </a:ext>
              </a:extLst>
            </p:cNvPr>
            <p:cNvSpPr/>
            <p:nvPr/>
          </p:nvSpPr>
          <p:spPr>
            <a:xfrm>
              <a:off x="-5501240" y="1295400"/>
              <a:ext cx="19137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ADD6A95-80E8-4EDD-AD35-BF463AA3F95C}"/>
                </a:ext>
              </a:extLst>
            </p:cNvPr>
            <p:cNvSpPr/>
            <p:nvPr/>
          </p:nvSpPr>
          <p:spPr>
            <a:xfrm>
              <a:off x="3482261" y="1289151"/>
              <a:ext cx="8278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BAE509-11C9-4A73-95A3-7F58C70D4742}"/>
                </a:ext>
              </a:extLst>
            </p:cNvPr>
            <p:cNvSpPr/>
            <p:nvPr/>
          </p:nvSpPr>
          <p:spPr>
            <a:xfrm>
              <a:off x="-5501240" y="838200"/>
              <a:ext cx="2453240" cy="457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D left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512 Columns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D22254C-775F-495A-92E4-5805861BDC16}"/>
                </a:ext>
              </a:extLst>
            </p:cNvPr>
            <p:cNvSpPr/>
            <p:nvPr/>
          </p:nvSpPr>
          <p:spPr>
            <a:xfrm>
              <a:off x="1280161" y="831951"/>
              <a:ext cx="2284884" cy="457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D right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512 Columns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6C24304-7093-4CF7-8C48-69727C090DE7}"/>
                </a:ext>
              </a:extLst>
            </p:cNvPr>
            <p:cNvSpPr/>
            <p:nvPr/>
          </p:nvSpPr>
          <p:spPr>
            <a:xfrm>
              <a:off x="-3108960" y="838200"/>
              <a:ext cx="2183719" cy="45720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DF6345-E8CE-4792-81C4-FBFE8756F7C9}"/>
                </a:ext>
              </a:extLst>
            </p:cNvPr>
            <p:cNvSpPr/>
            <p:nvPr/>
          </p:nvSpPr>
          <p:spPr>
            <a:xfrm>
              <a:off x="-3119801" y="1289151"/>
              <a:ext cx="2194560" cy="2194560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1024 x 1024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Pitch:15µm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54D7574-C59F-4EE3-ABFF-7F5247C234A0}"/>
                </a:ext>
              </a:extLst>
            </p:cNvPr>
            <p:cNvSpPr/>
            <p:nvPr/>
          </p:nvSpPr>
          <p:spPr>
            <a:xfrm>
              <a:off x="-925241" y="1289151"/>
              <a:ext cx="2194560" cy="2194560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1024 x 1024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Pitch:15µm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9A9766C-5552-4F58-88B0-5635BB81F9B2}"/>
                </a:ext>
              </a:extLst>
            </p:cNvPr>
            <p:cNvSpPr/>
            <p:nvPr/>
          </p:nvSpPr>
          <p:spPr>
            <a:xfrm>
              <a:off x="1269319" y="1289151"/>
              <a:ext cx="2194560" cy="2194560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1024 x 1024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Pitch:15µm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F10283-8ECA-4BC9-83F3-FB21A6DA55A9}"/>
                </a:ext>
              </a:extLst>
            </p:cNvPr>
            <p:cNvGrpSpPr/>
            <p:nvPr/>
          </p:nvGrpSpPr>
          <p:grpSpPr>
            <a:xfrm>
              <a:off x="-5314361" y="3498011"/>
              <a:ext cx="8778240" cy="2194560"/>
              <a:chOff x="-5334000" y="3503910"/>
              <a:chExt cx="8778240" cy="219456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9D94817-39DC-484E-9624-24187F5F57AE}"/>
                  </a:ext>
                </a:extLst>
              </p:cNvPr>
              <p:cNvSpPr/>
              <p:nvPr/>
            </p:nvSpPr>
            <p:spPr>
              <a:xfrm>
                <a:off x="-533400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E8E85D-7EA5-437C-8F2A-7F7AC7E4271D}"/>
                  </a:ext>
                </a:extLst>
              </p:cNvPr>
              <p:cNvSpPr/>
              <p:nvPr/>
            </p:nvSpPr>
            <p:spPr>
              <a:xfrm>
                <a:off x="-313944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D43C84E-2DD5-4B93-934D-41E5D801FEDA}"/>
                  </a:ext>
                </a:extLst>
              </p:cNvPr>
              <p:cNvSpPr/>
              <p:nvPr/>
            </p:nvSpPr>
            <p:spPr>
              <a:xfrm>
                <a:off x="-94488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84731E8-3BBB-485F-A9BF-82CBDF6F3047}"/>
                  </a:ext>
                </a:extLst>
              </p:cNvPr>
              <p:cNvSpPr/>
              <p:nvPr/>
            </p:nvSpPr>
            <p:spPr>
              <a:xfrm>
                <a:off x="124968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E91691E-D4E0-4146-80D1-1707648E2F43}"/>
                </a:ext>
              </a:extLst>
            </p:cNvPr>
            <p:cNvGrpSpPr/>
            <p:nvPr/>
          </p:nvGrpSpPr>
          <p:grpSpPr>
            <a:xfrm>
              <a:off x="-5314361" y="5689434"/>
              <a:ext cx="8778240" cy="2194560"/>
              <a:chOff x="-5334000" y="3503910"/>
              <a:chExt cx="8778240" cy="219456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207A5BD-4F3B-47D6-AE8B-53A91EF8C653}"/>
                  </a:ext>
                </a:extLst>
              </p:cNvPr>
              <p:cNvSpPr/>
              <p:nvPr/>
            </p:nvSpPr>
            <p:spPr>
              <a:xfrm>
                <a:off x="-533400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66AD610-189C-4D93-B8E4-0542C31C3F89}"/>
                  </a:ext>
                </a:extLst>
              </p:cNvPr>
              <p:cNvSpPr/>
              <p:nvPr/>
            </p:nvSpPr>
            <p:spPr>
              <a:xfrm>
                <a:off x="-313944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EB0BBFC-E1B7-43A6-AD34-8435C8E2C1FC}"/>
                  </a:ext>
                </a:extLst>
              </p:cNvPr>
              <p:cNvSpPr/>
              <p:nvPr/>
            </p:nvSpPr>
            <p:spPr>
              <a:xfrm>
                <a:off x="-94488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7C33124-E638-433B-9C63-6478E24E7B75}"/>
                  </a:ext>
                </a:extLst>
              </p:cNvPr>
              <p:cNvSpPr/>
              <p:nvPr/>
            </p:nvSpPr>
            <p:spPr>
              <a:xfrm>
                <a:off x="124968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372CB3E-611D-4899-9D36-1F6738C6834A}"/>
                </a:ext>
              </a:extLst>
            </p:cNvPr>
            <p:cNvGrpSpPr/>
            <p:nvPr/>
          </p:nvGrpSpPr>
          <p:grpSpPr>
            <a:xfrm>
              <a:off x="-5314361" y="7883994"/>
              <a:ext cx="8778240" cy="2194560"/>
              <a:chOff x="-5334000" y="3503910"/>
              <a:chExt cx="8778240" cy="219456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ED827C4-25E6-4E03-AC4C-8C1440677E9D}"/>
                  </a:ext>
                </a:extLst>
              </p:cNvPr>
              <p:cNvSpPr/>
              <p:nvPr/>
            </p:nvSpPr>
            <p:spPr>
              <a:xfrm>
                <a:off x="-533400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671F701-D6DF-4DB1-848D-0B2B001EBED9}"/>
                  </a:ext>
                </a:extLst>
              </p:cNvPr>
              <p:cNvSpPr/>
              <p:nvPr/>
            </p:nvSpPr>
            <p:spPr>
              <a:xfrm>
                <a:off x="-313944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E8B2020-8A3D-41F4-9A3C-2C9603E790FF}"/>
                  </a:ext>
                </a:extLst>
              </p:cNvPr>
              <p:cNvSpPr/>
              <p:nvPr/>
            </p:nvSpPr>
            <p:spPr>
              <a:xfrm>
                <a:off x="-94488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1215E58-351F-4370-8E87-45D1D86CDFE4}"/>
                  </a:ext>
                </a:extLst>
              </p:cNvPr>
              <p:cNvSpPr/>
              <p:nvPr/>
            </p:nvSpPr>
            <p:spPr>
              <a:xfrm>
                <a:off x="1249680" y="3503910"/>
                <a:ext cx="2194560" cy="2194560"/>
              </a:xfrm>
              <a:prstGeom prst="rect">
                <a:avLst/>
              </a:prstGeom>
              <a:solidFill>
                <a:srgbClr val="FFFF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1024 x 1024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Pitch:15µm</a:t>
                </a: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4BDA7EA-C517-4EDA-B853-A89E5A8AA939}"/>
                </a:ext>
              </a:extLst>
            </p:cNvPr>
            <p:cNvSpPr/>
            <p:nvPr/>
          </p:nvSpPr>
          <p:spPr>
            <a:xfrm>
              <a:off x="-3124200" y="10058400"/>
              <a:ext cx="2194560" cy="9144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E72E156-A2F4-486F-815D-2081B40CEED3}"/>
                </a:ext>
              </a:extLst>
            </p:cNvPr>
            <p:cNvSpPr/>
            <p:nvPr/>
          </p:nvSpPr>
          <p:spPr>
            <a:xfrm>
              <a:off x="-914400" y="10058400"/>
              <a:ext cx="2194560" cy="9144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710E44C-5429-4DEB-B4E7-CF9115FD102D}"/>
                </a:ext>
              </a:extLst>
            </p:cNvPr>
            <p:cNvSpPr/>
            <p:nvPr/>
          </p:nvSpPr>
          <p:spPr>
            <a:xfrm>
              <a:off x="-5501240" y="3498011"/>
              <a:ext cx="19137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995130F-D6C4-4ED1-8AA0-E1BAABF9E115}"/>
                </a:ext>
              </a:extLst>
            </p:cNvPr>
            <p:cNvSpPr/>
            <p:nvPr/>
          </p:nvSpPr>
          <p:spPr>
            <a:xfrm>
              <a:off x="-5486400" y="5689434"/>
              <a:ext cx="19137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6DC28A6-1FA2-4F7B-B48C-0775B8A76ED1}"/>
                </a:ext>
              </a:extLst>
            </p:cNvPr>
            <p:cNvSpPr/>
            <p:nvPr/>
          </p:nvSpPr>
          <p:spPr>
            <a:xfrm>
              <a:off x="-5486400" y="7883994"/>
              <a:ext cx="19137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BC2374F-C5BF-425D-90A0-27920AB62415}"/>
                </a:ext>
              </a:extLst>
            </p:cNvPr>
            <p:cNvSpPr/>
            <p:nvPr/>
          </p:nvSpPr>
          <p:spPr>
            <a:xfrm>
              <a:off x="1281611" y="10065820"/>
              <a:ext cx="2283433" cy="840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16AC412-7BE0-4339-BB76-48B2D836855A}"/>
                </a:ext>
              </a:extLst>
            </p:cNvPr>
            <p:cNvSpPr/>
            <p:nvPr/>
          </p:nvSpPr>
          <p:spPr>
            <a:xfrm>
              <a:off x="-5486400" y="10058400"/>
              <a:ext cx="2346960" cy="91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C03322-FDBD-40D3-AA38-640AC80A262E}"/>
                </a:ext>
              </a:extLst>
            </p:cNvPr>
            <p:cNvSpPr/>
            <p:nvPr/>
          </p:nvSpPr>
          <p:spPr>
            <a:xfrm>
              <a:off x="-914107" y="838200"/>
              <a:ext cx="2183719" cy="45720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4FBB4B3-A2D6-4049-8911-E2203169E1E1}"/>
                </a:ext>
              </a:extLst>
            </p:cNvPr>
            <p:cNvSpPr/>
            <p:nvPr/>
          </p:nvSpPr>
          <p:spPr>
            <a:xfrm>
              <a:off x="3482261" y="3505200"/>
              <a:ext cx="8278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1DC207D-9182-438A-8A02-5AA0848D6CFA}"/>
                </a:ext>
              </a:extLst>
            </p:cNvPr>
            <p:cNvSpPr/>
            <p:nvPr/>
          </p:nvSpPr>
          <p:spPr>
            <a:xfrm>
              <a:off x="3482261" y="5709374"/>
              <a:ext cx="8278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EA2B69-8801-470A-B068-7DD27D50E50A}"/>
                </a:ext>
              </a:extLst>
            </p:cNvPr>
            <p:cNvSpPr/>
            <p:nvPr/>
          </p:nvSpPr>
          <p:spPr>
            <a:xfrm>
              <a:off x="3482261" y="7891201"/>
              <a:ext cx="82784" cy="219456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CA99BB0A-0D25-4CFB-8582-3DC4BE7800FF}"/>
              </a:ext>
            </a:extLst>
          </p:cNvPr>
          <p:cNvSpPr txBox="1"/>
          <p:nvPr/>
        </p:nvSpPr>
        <p:spPr>
          <a:xfrm>
            <a:off x="5257800" y="4410670"/>
            <a:ext cx="3581400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Larger or smaller arrays with multiples of 1Kx1K pixels in X and Y can be built.</a:t>
            </a:r>
          </a:p>
        </p:txBody>
      </p:sp>
    </p:spTree>
    <p:extLst>
      <p:ext uri="{BB962C8B-B14F-4D97-AF65-F5344CB8AC3E}">
        <p14:creationId xmlns:p14="http://schemas.microsoft.com/office/powerpoint/2010/main" val="199058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ACE6-47A7-4DDF-969C-71603F49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Derivative: 15 Micron Pitch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76526-7F00-4899-9DB3-CEA144F6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BE550-DCC9-49AA-83E5-DCD1EF4B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0C3193-DA5D-48EB-A305-AC510133CB17}"/>
              </a:ext>
            </a:extLst>
          </p:cNvPr>
          <p:cNvSpPr txBox="1">
            <a:spLocks/>
          </p:cNvSpPr>
          <p:nvPr/>
        </p:nvSpPr>
        <p:spPr bwMode="auto">
          <a:xfrm>
            <a:off x="152400" y="9144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Source follower transistor with circular gate layout</a:t>
            </a:r>
          </a:p>
          <a:p>
            <a:pPr lvl="1"/>
            <a:r>
              <a:rPr lang="en-US" sz="2000" kern="0" dirty="0"/>
              <a:t>Source in center</a:t>
            </a:r>
          </a:p>
          <a:p>
            <a:pPr lvl="1"/>
            <a:r>
              <a:rPr lang="en-US" sz="2000" kern="0" dirty="0"/>
              <a:t>Effective width comparable to SF in 10 micron pixel</a:t>
            </a:r>
          </a:p>
          <a:p>
            <a:r>
              <a:rPr lang="en-US" sz="2000" kern="0" dirty="0"/>
              <a:t>Same schematic as 10 micron pixel</a:t>
            </a:r>
          </a:p>
          <a:p>
            <a:pPr lvl="1"/>
            <a:r>
              <a:rPr lang="en-US" sz="2000" kern="0" dirty="0"/>
              <a:t>Pixel has the same functionality</a:t>
            </a:r>
          </a:p>
          <a:p>
            <a:r>
              <a:rPr lang="en-US" sz="2000" kern="0" dirty="0"/>
              <a:t>Expected advantages</a:t>
            </a:r>
          </a:p>
          <a:p>
            <a:pPr lvl="1"/>
            <a:r>
              <a:rPr lang="en-US" sz="2000" kern="0" dirty="0"/>
              <a:t>Lower 1/f noise</a:t>
            </a:r>
          </a:p>
          <a:p>
            <a:pPr lvl="1"/>
            <a:r>
              <a:rPr lang="en-US" sz="2000" kern="0" dirty="0"/>
              <a:t>Less pixels with RTS</a:t>
            </a:r>
          </a:p>
          <a:p>
            <a:pPr lvl="1"/>
            <a:r>
              <a:rPr lang="en-US" sz="2000" kern="0" dirty="0"/>
              <a:t>Higher yield</a:t>
            </a:r>
          </a:p>
          <a:p>
            <a:pPr lvl="1"/>
            <a:endParaRPr lang="en-US" sz="2000" kern="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A1AC3E-A9F7-4C7A-8B85-0A597F2E3856}"/>
              </a:ext>
            </a:extLst>
          </p:cNvPr>
          <p:cNvGrpSpPr/>
          <p:nvPr/>
        </p:nvGrpSpPr>
        <p:grpSpPr>
          <a:xfrm>
            <a:off x="5562600" y="1922063"/>
            <a:ext cx="3337084" cy="4250137"/>
            <a:chOff x="5454621" y="2286000"/>
            <a:chExt cx="3337084" cy="42501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4A2B19-8BCC-47C6-AE14-5D36004FE05F}"/>
                </a:ext>
              </a:extLst>
            </p:cNvPr>
            <p:cNvGrpSpPr/>
            <p:nvPr/>
          </p:nvGrpSpPr>
          <p:grpSpPr>
            <a:xfrm>
              <a:off x="5493483" y="2286000"/>
              <a:ext cx="3298222" cy="3810000"/>
              <a:chOff x="5493483" y="1828800"/>
              <a:chExt cx="3298222" cy="3810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9DF54B9-099D-4408-A395-DDF1150E7961}"/>
                  </a:ext>
                </a:extLst>
              </p:cNvPr>
              <p:cNvGrpSpPr/>
              <p:nvPr/>
            </p:nvGrpSpPr>
            <p:grpSpPr>
              <a:xfrm>
                <a:off x="5532870" y="1828800"/>
                <a:ext cx="3219449" cy="461665"/>
                <a:chOff x="5581651" y="1828800"/>
                <a:chExt cx="3219449" cy="461665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DAB25BA3-5C56-4900-85BF-4AB3753B38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81651" y="2286000"/>
                  <a:ext cx="3219449" cy="0"/>
                </a:xfrm>
                <a:prstGeom prst="straightConnector1">
                  <a:avLst/>
                </a:prstGeom>
                <a:ln w="38100">
                  <a:solidFill>
                    <a:srgbClr val="66FF33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3D13794-78AA-4116-9467-17AA0D318CBD}"/>
                    </a:ext>
                  </a:extLst>
                </p:cNvPr>
                <p:cNvSpPr/>
                <p:nvPr/>
              </p:nvSpPr>
              <p:spPr>
                <a:xfrm>
                  <a:off x="6505575" y="1828800"/>
                  <a:ext cx="13716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66FF33"/>
                      </a:solidFill>
                      <a:latin typeface="+mn-lt"/>
                    </a:rPr>
                    <a:t>15 micron</a:t>
                  </a: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4436D44-26E0-4558-A056-F42708F6F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93483" y="2364964"/>
                <a:ext cx="3298222" cy="3273836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B35773-3986-4415-A44B-FF7950E39300}"/>
                </a:ext>
              </a:extLst>
            </p:cNvPr>
            <p:cNvSpPr txBox="1"/>
            <p:nvPr/>
          </p:nvSpPr>
          <p:spPr>
            <a:xfrm>
              <a:off x="5454621" y="6136027"/>
              <a:ext cx="3297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n-lt"/>
                </a:rPr>
                <a:t>Only M1 through M4 are shown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BF3A41-53CB-49CF-8EE2-E67A45BD52CC}"/>
              </a:ext>
            </a:extLst>
          </p:cNvPr>
          <p:cNvGrpSpPr/>
          <p:nvPr/>
        </p:nvGrpSpPr>
        <p:grpSpPr>
          <a:xfrm>
            <a:off x="76200" y="4267200"/>
            <a:ext cx="3814465" cy="2458660"/>
            <a:chOff x="605135" y="4268861"/>
            <a:chExt cx="3814465" cy="245866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1A12C61-9231-473D-B66C-845C501C2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00" y="4343400"/>
              <a:ext cx="0" cy="2057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D50EA60-1966-429A-BE36-6B4005E3752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6324600"/>
              <a:ext cx="3429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C4BAF8-0EA3-4724-9E99-B1691551FC7C}"/>
                </a:ext>
              </a:extLst>
            </p:cNvPr>
            <p:cNvSpPr txBox="1"/>
            <p:nvPr/>
          </p:nvSpPr>
          <p:spPr>
            <a:xfrm>
              <a:off x="2204998" y="6265856"/>
              <a:ext cx="845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noise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2F3CEC-D0C3-4376-81C7-7C0F5E5F041E}"/>
                </a:ext>
              </a:extLst>
            </p:cNvPr>
            <p:cNvSpPr txBox="1"/>
            <p:nvPr/>
          </p:nvSpPr>
          <p:spPr>
            <a:xfrm rot="16200000">
              <a:off x="-239006" y="5113002"/>
              <a:ext cx="2149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Pixel Population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F2F55A-CD99-48B8-9D32-CD7FF7E924FA}"/>
                </a:ext>
              </a:extLst>
            </p:cNvPr>
            <p:cNvSpPr/>
            <p:nvPr/>
          </p:nvSpPr>
          <p:spPr>
            <a:xfrm>
              <a:off x="986135" y="4366142"/>
              <a:ext cx="1820488" cy="1957346"/>
            </a:xfrm>
            <a:custGeom>
              <a:avLst/>
              <a:gdLst>
                <a:gd name="connsiteX0" fmla="*/ 0 w 1828800"/>
                <a:gd name="connsiteY0" fmla="*/ 1772433 h 1772433"/>
                <a:gd name="connsiteX1" fmla="*/ 501041 w 1828800"/>
                <a:gd name="connsiteY1" fmla="*/ 1772433 h 1772433"/>
                <a:gd name="connsiteX2" fmla="*/ 745299 w 1828800"/>
                <a:gd name="connsiteY2" fmla="*/ 118997 h 1772433"/>
                <a:gd name="connsiteX3" fmla="*/ 989556 w 1828800"/>
                <a:gd name="connsiteY3" fmla="*/ 0 h 1772433"/>
                <a:gd name="connsiteX4" fmla="*/ 1164920 w 1828800"/>
                <a:gd name="connsiteY4" fmla="*/ 118997 h 1772433"/>
                <a:gd name="connsiteX5" fmla="*/ 1371600 w 1828800"/>
                <a:gd name="connsiteY5" fmla="*/ 1747381 h 1772433"/>
                <a:gd name="connsiteX6" fmla="*/ 1828800 w 1828800"/>
                <a:gd name="connsiteY6" fmla="*/ 1747381 h 1772433"/>
                <a:gd name="connsiteX0" fmla="*/ 0 w 1828800"/>
                <a:gd name="connsiteY0" fmla="*/ 1772433 h 1772433"/>
                <a:gd name="connsiteX1" fmla="*/ 501041 w 1828800"/>
                <a:gd name="connsiteY1" fmla="*/ 1772433 h 1772433"/>
                <a:gd name="connsiteX2" fmla="*/ 745299 w 1828800"/>
                <a:gd name="connsiteY2" fmla="*/ 118997 h 1772433"/>
                <a:gd name="connsiteX3" fmla="*/ 989556 w 1828800"/>
                <a:gd name="connsiteY3" fmla="*/ 0 h 1772433"/>
                <a:gd name="connsiteX4" fmla="*/ 1164920 w 1828800"/>
                <a:gd name="connsiteY4" fmla="*/ 118997 h 1772433"/>
                <a:gd name="connsiteX5" fmla="*/ 1381991 w 1828800"/>
                <a:gd name="connsiteY5" fmla="*/ 1757772 h 1772433"/>
                <a:gd name="connsiteX6" fmla="*/ 1828800 w 1828800"/>
                <a:gd name="connsiteY6" fmla="*/ 1747381 h 1772433"/>
                <a:gd name="connsiteX0" fmla="*/ 0 w 1824644"/>
                <a:gd name="connsiteY0" fmla="*/ 1772433 h 1780632"/>
                <a:gd name="connsiteX1" fmla="*/ 501041 w 1824644"/>
                <a:gd name="connsiteY1" fmla="*/ 1772433 h 1780632"/>
                <a:gd name="connsiteX2" fmla="*/ 745299 w 1824644"/>
                <a:gd name="connsiteY2" fmla="*/ 118997 h 1780632"/>
                <a:gd name="connsiteX3" fmla="*/ 989556 w 1824644"/>
                <a:gd name="connsiteY3" fmla="*/ 0 h 1780632"/>
                <a:gd name="connsiteX4" fmla="*/ 1164920 w 1824644"/>
                <a:gd name="connsiteY4" fmla="*/ 118997 h 1780632"/>
                <a:gd name="connsiteX5" fmla="*/ 1381991 w 1824644"/>
                <a:gd name="connsiteY5" fmla="*/ 1757772 h 1780632"/>
                <a:gd name="connsiteX6" fmla="*/ 1824644 w 1824644"/>
                <a:gd name="connsiteY6" fmla="*/ 1780632 h 1780632"/>
                <a:gd name="connsiteX0" fmla="*/ 0 w 1824644"/>
                <a:gd name="connsiteY0" fmla="*/ 1772433 h 1788945"/>
                <a:gd name="connsiteX1" fmla="*/ 501041 w 1824644"/>
                <a:gd name="connsiteY1" fmla="*/ 1772433 h 1788945"/>
                <a:gd name="connsiteX2" fmla="*/ 745299 w 1824644"/>
                <a:gd name="connsiteY2" fmla="*/ 118997 h 1788945"/>
                <a:gd name="connsiteX3" fmla="*/ 989556 w 1824644"/>
                <a:gd name="connsiteY3" fmla="*/ 0 h 1788945"/>
                <a:gd name="connsiteX4" fmla="*/ 1164920 w 1824644"/>
                <a:gd name="connsiteY4" fmla="*/ 118997 h 1788945"/>
                <a:gd name="connsiteX5" fmla="*/ 1384069 w 1824644"/>
                <a:gd name="connsiteY5" fmla="*/ 1788945 h 1788945"/>
                <a:gd name="connsiteX6" fmla="*/ 1824644 w 1824644"/>
                <a:gd name="connsiteY6" fmla="*/ 1780632 h 1788945"/>
                <a:gd name="connsiteX0" fmla="*/ 0 w 1824644"/>
                <a:gd name="connsiteY0" fmla="*/ 1772433 h 1782710"/>
                <a:gd name="connsiteX1" fmla="*/ 501041 w 1824644"/>
                <a:gd name="connsiteY1" fmla="*/ 1772433 h 1782710"/>
                <a:gd name="connsiteX2" fmla="*/ 745299 w 1824644"/>
                <a:gd name="connsiteY2" fmla="*/ 118997 h 1782710"/>
                <a:gd name="connsiteX3" fmla="*/ 989556 w 1824644"/>
                <a:gd name="connsiteY3" fmla="*/ 0 h 1782710"/>
                <a:gd name="connsiteX4" fmla="*/ 1164920 w 1824644"/>
                <a:gd name="connsiteY4" fmla="*/ 118997 h 1782710"/>
                <a:gd name="connsiteX5" fmla="*/ 1384069 w 1824644"/>
                <a:gd name="connsiteY5" fmla="*/ 1782710 h 1782710"/>
                <a:gd name="connsiteX6" fmla="*/ 1824644 w 1824644"/>
                <a:gd name="connsiteY6" fmla="*/ 1780632 h 1782710"/>
                <a:gd name="connsiteX0" fmla="*/ 0 w 1824644"/>
                <a:gd name="connsiteY0" fmla="*/ 1825387 h 1835664"/>
                <a:gd name="connsiteX1" fmla="*/ 501041 w 1824644"/>
                <a:gd name="connsiteY1" fmla="*/ 1825387 h 1835664"/>
                <a:gd name="connsiteX2" fmla="*/ 745299 w 1824644"/>
                <a:gd name="connsiteY2" fmla="*/ 171951 h 1835664"/>
                <a:gd name="connsiteX3" fmla="*/ 989556 w 1824644"/>
                <a:gd name="connsiteY3" fmla="*/ 52954 h 1835664"/>
                <a:gd name="connsiteX4" fmla="*/ 1164920 w 1824644"/>
                <a:gd name="connsiteY4" fmla="*/ 171951 h 1835664"/>
                <a:gd name="connsiteX5" fmla="*/ 1384069 w 1824644"/>
                <a:gd name="connsiteY5" fmla="*/ 1835664 h 1835664"/>
                <a:gd name="connsiteX6" fmla="*/ 1824644 w 1824644"/>
                <a:gd name="connsiteY6" fmla="*/ 1833586 h 1835664"/>
                <a:gd name="connsiteX0" fmla="*/ 0 w 1824644"/>
                <a:gd name="connsiteY0" fmla="*/ 1825387 h 1835664"/>
                <a:gd name="connsiteX1" fmla="*/ 501041 w 1824644"/>
                <a:gd name="connsiteY1" fmla="*/ 1825387 h 1835664"/>
                <a:gd name="connsiteX2" fmla="*/ 745299 w 1824644"/>
                <a:gd name="connsiteY2" fmla="*/ 171951 h 1835664"/>
                <a:gd name="connsiteX3" fmla="*/ 989556 w 1824644"/>
                <a:gd name="connsiteY3" fmla="*/ 52954 h 1835664"/>
                <a:gd name="connsiteX4" fmla="*/ 1164920 w 1824644"/>
                <a:gd name="connsiteY4" fmla="*/ 171951 h 1835664"/>
                <a:gd name="connsiteX5" fmla="*/ 1384069 w 1824644"/>
                <a:gd name="connsiteY5" fmla="*/ 1835664 h 1835664"/>
                <a:gd name="connsiteX6" fmla="*/ 1824644 w 1824644"/>
                <a:gd name="connsiteY6" fmla="*/ 1833586 h 1835664"/>
                <a:gd name="connsiteX0" fmla="*/ 0 w 1824644"/>
                <a:gd name="connsiteY0" fmla="*/ 1935054 h 1945331"/>
                <a:gd name="connsiteX1" fmla="*/ 501041 w 1824644"/>
                <a:gd name="connsiteY1" fmla="*/ 1935054 h 1945331"/>
                <a:gd name="connsiteX2" fmla="*/ 745299 w 1824644"/>
                <a:gd name="connsiteY2" fmla="*/ 281618 h 1945331"/>
                <a:gd name="connsiteX3" fmla="*/ 989556 w 1824644"/>
                <a:gd name="connsiteY3" fmla="*/ 162621 h 1945331"/>
                <a:gd name="connsiteX4" fmla="*/ 1164920 w 1824644"/>
                <a:gd name="connsiteY4" fmla="*/ 281618 h 1945331"/>
                <a:gd name="connsiteX5" fmla="*/ 1384069 w 1824644"/>
                <a:gd name="connsiteY5" fmla="*/ 1945331 h 1945331"/>
                <a:gd name="connsiteX6" fmla="*/ 1824644 w 1824644"/>
                <a:gd name="connsiteY6" fmla="*/ 1943253 h 1945331"/>
                <a:gd name="connsiteX0" fmla="*/ 0 w 1824644"/>
                <a:gd name="connsiteY0" fmla="*/ 1935054 h 2191422"/>
                <a:gd name="connsiteX1" fmla="*/ 501041 w 1824644"/>
                <a:gd name="connsiteY1" fmla="*/ 1935054 h 2191422"/>
                <a:gd name="connsiteX2" fmla="*/ 745299 w 1824644"/>
                <a:gd name="connsiteY2" fmla="*/ 281618 h 2191422"/>
                <a:gd name="connsiteX3" fmla="*/ 989556 w 1824644"/>
                <a:gd name="connsiteY3" fmla="*/ 162621 h 2191422"/>
                <a:gd name="connsiteX4" fmla="*/ 1164920 w 1824644"/>
                <a:gd name="connsiteY4" fmla="*/ 281618 h 2191422"/>
                <a:gd name="connsiteX5" fmla="*/ 1384069 w 1824644"/>
                <a:gd name="connsiteY5" fmla="*/ 1945331 h 2191422"/>
                <a:gd name="connsiteX6" fmla="*/ 1824644 w 1824644"/>
                <a:gd name="connsiteY6" fmla="*/ 1943253 h 2191422"/>
                <a:gd name="connsiteX0" fmla="*/ 0 w 1824644"/>
                <a:gd name="connsiteY0" fmla="*/ 1935054 h 2191422"/>
                <a:gd name="connsiteX1" fmla="*/ 501041 w 1824644"/>
                <a:gd name="connsiteY1" fmla="*/ 1935054 h 2191422"/>
                <a:gd name="connsiteX2" fmla="*/ 745299 w 1824644"/>
                <a:gd name="connsiteY2" fmla="*/ 281618 h 2191422"/>
                <a:gd name="connsiteX3" fmla="*/ 989556 w 1824644"/>
                <a:gd name="connsiteY3" fmla="*/ 162621 h 2191422"/>
                <a:gd name="connsiteX4" fmla="*/ 1164920 w 1824644"/>
                <a:gd name="connsiteY4" fmla="*/ 281618 h 2191422"/>
                <a:gd name="connsiteX5" fmla="*/ 1384069 w 1824644"/>
                <a:gd name="connsiteY5" fmla="*/ 1945331 h 2191422"/>
                <a:gd name="connsiteX6" fmla="*/ 1824644 w 1824644"/>
                <a:gd name="connsiteY6" fmla="*/ 1943253 h 2191422"/>
                <a:gd name="connsiteX0" fmla="*/ 0 w 1824644"/>
                <a:gd name="connsiteY0" fmla="*/ 1935054 h 2191422"/>
                <a:gd name="connsiteX1" fmla="*/ 532214 w 1824644"/>
                <a:gd name="connsiteY1" fmla="*/ 1716845 h 2191422"/>
                <a:gd name="connsiteX2" fmla="*/ 745299 w 1824644"/>
                <a:gd name="connsiteY2" fmla="*/ 281618 h 2191422"/>
                <a:gd name="connsiteX3" fmla="*/ 989556 w 1824644"/>
                <a:gd name="connsiteY3" fmla="*/ 162621 h 2191422"/>
                <a:gd name="connsiteX4" fmla="*/ 1164920 w 1824644"/>
                <a:gd name="connsiteY4" fmla="*/ 281618 h 2191422"/>
                <a:gd name="connsiteX5" fmla="*/ 1384069 w 1824644"/>
                <a:gd name="connsiteY5" fmla="*/ 1945331 h 2191422"/>
                <a:gd name="connsiteX6" fmla="*/ 1824644 w 1824644"/>
                <a:gd name="connsiteY6" fmla="*/ 1943253 h 2191422"/>
                <a:gd name="connsiteX0" fmla="*/ 0 w 1824644"/>
                <a:gd name="connsiteY0" fmla="*/ 1811303 h 1925584"/>
                <a:gd name="connsiteX1" fmla="*/ 532214 w 1824644"/>
                <a:gd name="connsiteY1" fmla="*/ 1593094 h 1925584"/>
                <a:gd name="connsiteX2" fmla="*/ 745299 w 1824644"/>
                <a:gd name="connsiteY2" fmla="*/ 157867 h 1925584"/>
                <a:gd name="connsiteX3" fmla="*/ 989556 w 1824644"/>
                <a:gd name="connsiteY3" fmla="*/ 38870 h 1925584"/>
                <a:gd name="connsiteX4" fmla="*/ 1164920 w 1824644"/>
                <a:gd name="connsiteY4" fmla="*/ 157867 h 1925584"/>
                <a:gd name="connsiteX5" fmla="*/ 1348740 w 1824644"/>
                <a:gd name="connsiteY5" fmla="*/ 1609606 h 1925584"/>
                <a:gd name="connsiteX6" fmla="*/ 1824644 w 1824644"/>
                <a:gd name="connsiteY6" fmla="*/ 1819502 h 1925584"/>
                <a:gd name="connsiteX0" fmla="*/ 0 w 1824644"/>
                <a:gd name="connsiteY0" fmla="*/ 1953235 h 2067516"/>
                <a:gd name="connsiteX1" fmla="*/ 532214 w 1824644"/>
                <a:gd name="connsiteY1" fmla="*/ 1735026 h 2067516"/>
                <a:gd name="connsiteX2" fmla="*/ 745299 w 1824644"/>
                <a:gd name="connsiteY2" fmla="*/ 299799 h 2067516"/>
                <a:gd name="connsiteX3" fmla="*/ 954227 w 1824644"/>
                <a:gd name="connsiteY3" fmla="*/ 0 h 2067516"/>
                <a:gd name="connsiteX4" fmla="*/ 1164920 w 1824644"/>
                <a:gd name="connsiteY4" fmla="*/ 299799 h 2067516"/>
                <a:gd name="connsiteX5" fmla="*/ 1348740 w 1824644"/>
                <a:gd name="connsiteY5" fmla="*/ 1751538 h 2067516"/>
                <a:gd name="connsiteX6" fmla="*/ 1824644 w 1824644"/>
                <a:gd name="connsiteY6" fmla="*/ 1961434 h 2067516"/>
                <a:gd name="connsiteX0" fmla="*/ 0 w 1824644"/>
                <a:gd name="connsiteY0" fmla="*/ 1953235 h 1962007"/>
                <a:gd name="connsiteX1" fmla="*/ 532214 w 1824644"/>
                <a:gd name="connsiteY1" fmla="*/ 1735026 h 1962007"/>
                <a:gd name="connsiteX2" fmla="*/ 745299 w 1824644"/>
                <a:gd name="connsiteY2" fmla="*/ 299799 h 1962007"/>
                <a:gd name="connsiteX3" fmla="*/ 954227 w 1824644"/>
                <a:gd name="connsiteY3" fmla="*/ 0 h 1962007"/>
                <a:gd name="connsiteX4" fmla="*/ 1164920 w 1824644"/>
                <a:gd name="connsiteY4" fmla="*/ 299799 h 1962007"/>
                <a:gd name="connsiteX5" fmla="*/ 1348740 w 1824644"/>
                <a:gd name="connsiteY5" fmla="*/ 1751538 h 1962007"/>
                <a:gd name="connsiteX6" fmla="*/ 1824644 w 1824644"/>
                <a:gd name="connsiteY6" fmla="*/ 1961434 h 1962007"/>
                <a:gd name="connsiteX0" fmla="*/ 0 w 1824644"/>
                <a:gd name="connsiteY0" fmla="*/ 1955509 h 1964281"/>
                <a:gd name="connsiteX1" fmla="*/ 532214 w 1824644"/>
                <a:gd name="connsiteY1" fmla="*/ 1737300 h 1964281"/>
                <a:gd name="connsiteX2" fmla="*/ 803488 w 1824644"/>
                <a:gd name="connsiteY2" fmla="*/ 368575 h 1964281"/>
                <a:gd name="connsiteX3" fmla="*/ 954227 w 1824644"/>
                <a:gd name="connsiteY3" fmla="*/ 2274 h 1964281"/>
                <a:gd name="connsiteX4" fmla="*/ 1164920 w 1824644"/>
                <a:gd name="connsiteY4" fmla="*/ 302073 h 1964281"/>
                <a:gd name="connsiteX5" fmla="*/ 1348740 w 1824644"/>
                <a:gd name="connsiteY5" fmla="*/ 1753812 h 1964281"/>
                <a:gd name="connsiteX6" fmla="*/ 1824644 w 1824644"/>
                <a:gd name="connsiteY6" fmla="*/ 1963708 h 1964281"/>
                <a:gd name="connsiteX0" fmla="*/ 0 w 1824644"/>
                <a:gd name="connsiteY0" fmla="*/ 1953452 h 1967663"/>
                <a:gd name="connsiteX1" fmla="*/ 532214 w 1824644"/>
                <a:gd name="connsiteY1" fmla="*/ 1735243 h 1967663"/>
                <a:gd name="connsiteX2" fmla="*/ 803488 w 1824644"/>
                <a:gd name="connsiteY2" fmla="*/ 366518 h 1967663"/>
                <a:gd name="connsiteX3" fmla="*/ 954227 w 1824644"/>
                <a:gd name="connsiteY3" fmla="*/ 217 h 1967663"/>
                <a:gd name="connsiteX4" fmla="*/ 1100496 w 1824644"/>
                <a:gd name="connsiteY4" fmla="*/ 341580 h 1967663"/>
                <a:gd name="connsiteX5" fmla="*/ 1348740 w 1824644"/>
                <a:gd name="connsiteY5" fmla="*/ 1751755 h 1967663"/>
                <a:gd name="connsiteX6" fmla="*/ 1824644 w 1824644"/>
                <a:gd name="connsiteY6" fmla="*/ 1961651 h 1967663"/>
                <a:gd name="connsiteX0" fmla="*/ 0 w 1820488"/>
                <a:gd name="connsiteY0" fmla="*/ 1953452 h 1962703"/>
                <a:gd name="connsiteX1" fmla="*/ 532214 w 1820488"/>
                <a:gd name="connsiteY1" fmla="*/ 1735243 h 1962703"/>
                <a:gd name="connsiteX2" fmla="*/ 803488 w 1820488"/>
                <a:gd name="connsiteY2" fmla="*/ 366518 h 1962703"/>
                <a:gd name="connsiteX3" fmla="*/ 954227 w 1820488"/>
                <a:gd name="connsiteY3" fmla="*/ 217 h 1962703"/>
                <a:gd name="connsiteX4" fmla="*/ 1100496 w 1820488"/>
                <a:gd name="connsiteY4" fmla="*/ 341580 h 1962703"/>
                <a:gd name="connsiteX5" fmla="*/ 1348740 w 1820488"/>
                <a:gd name="connsiteY5" fmla="*/ 1751755 h 1962703"/>
                <a:gd name="connsiteX6" fmla="*/ 1820488 w 1820488"/>
                <a:gd name="connsiteY6" fmla="*/ 1955417 h 1962703"/>
                <a:gd name="connsiteX0" fmla="*/ 0 w 1820488"/>
                <a:gd name="connsiteY0" fmla="*/ 1953432 h 1956542"/>
                <a:gd name="connsiteX1" fmla="*/ 532214 w 1820488"/>
                <a:gd name="connsiteY1" fmla="*/ 1735223 h 1956542"/>
                <a:gd name="connsiteX2" fmla="*/ 803488 w 1820488"/>
                <a:gd name="connsiteY2" fmla="*/ 366498 h 1956542"/>
                <a:gd name="connsiteX3" fmla="*/ 954227 w 1820488"/>
                <a:gd name="connsiteY3" fmla="*/ 197 h 1956542"/>
                <a:gd name="connsiteX4" fmla="*/ 1100496 w 1820488"/>
                <a:gd name="connsiteY4" fmla="*/ 341560 h 1956542"/>
                <a:gd name="connsiteX5" fmla="*/ 1334193 w 1820488"/>
                <a:gd name="connsiteY5" fmla="*/ 1712250 h 1956542"/>
                <a:gd name="connsiteX6" fmla="*/ 1820488 w 1820488"/>
                <a:gd name="connsiteY6" fmla="*/ 1955397 h 1956542"/>
                <a:gd name="connsiteX0" fmla="*/ 0 w 1820488"/>
                <a:gd name="connsiteY0" fmla="*/ 1953308 h 1957413"/>
                <a:gd name="connsiteX1" fmla="*/ 532214 w 1820488"/>
                <a:gd name="connsiteY1" fmla="*/ 1735099 h 1957413"/>
                <a:gd name="connsiteX2" fmla="*/ 817556 w 1820488"/>
                <a:gd name="connsiteY2" fmla="*/ 328860 h 1957413"/>
                <a:gd name="connsiteX3" fmla="*/ 954227 w 1820488"/>
                <a:gd name="connsiteY3" fmla="*/ 73 h 1957413"/>
                <a:gd name="connsiteX4" fmla="*/ 1100496 w 1820488"/>
                <a:gd name="connsiteY4" fmla="*/ 341436 h 1957413"/>
                <a:gd name="connsiteX5" fmla="*/ 1334193 w 1820488"/>
                <a:gd name="connsiteY5" fmla="*/ 1712126 h 1957413"/>
                <a:gd name="connsiteX6" fmla="*/ 1820488 w 1820488"/>
                <a:gd name="connsiteY6" fmla="*/ 1955273 h 1957413"/>
                <a:gd name="connsiteX0" fmla="*/ 0 w 1820488"/>
                <a:gd name="connsiteY0" fmla="*/ 1953241 h 1957346"/>
                <a:gd name="connsiteX1" fmla="*/ 532214 w 1820488"/>
                <a:gd name="connsiteY1" fmla="*/ 1735032 h 1957346"/>
                <a:gd name="connsiteX2" fmla="*/ 817556 w 1820488"/>
                <a:gd name="connsiteY2" fmla="*/ 328793 h 1957346"/>
                <a:gd name="connsiteX3" fmla="*/ 954227 w 1820488"/>
                <a:gd name="connsiteY3" fmla="*/ 6 h 1957346"/>
                <a:gd name="connsiteX4" fmla="*/ 1077049 w 1820488"/>
                <a:gd name="connsiteY4" fmla="*/ 331991 h 1957346"/>
                <a:gd name="connsiteX5" fmla="*/ 1334193 w 1820488"/>
                <a:gd name="connsiteY5" fmla="*/ 1712059 h 1957346"/>
                <a:gd name="connsiteX6" fmla="*/ 1820488 w 1820488"/>
                <a:gd name="connsiteY6" fmla="*/ 1955206 h 195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488" h="1957346">
                  <a:moveTo>
                    <a:pt x="0" y="1953241"/>
                  </a:moveTo>
                  <a:cubicBezTo>
                    <a:pt x="167014" y="1953241"/>
                    <a:pt x="395955" y="2005773"/>
                    <a:pt x="532214" y="1735032"/>
                  </a:cubicBezTo>
                  <a:cubicBezTo>
                    <a:pt x="668473" y="1464291"/>
                    <a:pt x="747220" y="617964"/>
                    <a:pt x="817556" y="328793"/>
                  </a:cubicBezTo>
                  <a:cubicBezTo>
                    <a:pt x="887892" y="39622"/>
                    <a:pt x="910978" y="-527"/>
                    <a:pt x="954227" y="6"/>
                  </a:cubicBezTo>
                  <a:cubicBezTo>
                    <a:pt x="997476" y="539"/>
                    <a:pt x="1013721" y="46649"/>
                    <a:pt x="1077049" y="331991"/>
                  </a:cubicBezTo>
                  <a:cubicBezTo>
                    <a:pt x="1140377" y="617333"/>
                    <a:pt x="1210287" y="1441523"/>
                    <a:pt x="1334193" y="1712059"/>
                  </a:cubicBezTo>
                  <a:cubicBezTo>
                    <a:pt x="1458100" y="1982595"/>
                    <a:pt x="1673630" y="1955899"/>
                    <a:pt x="1820488" y="1955206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084DDB-2CC5-4B01-8269-CC114E04D4CB}"/>
                </a:ext>
              </a:extLst>
            </p:cNvPr>
            <p:cNvSpPr/>
            <p:nvPr/>
          </p:nvSpPr>
          <p:spPr>
            <a:xfrm>
              <a:off x="1002644" y="4616995"/>
              <a:ext cx="2977661" cy="1713466"/>
            </a:xfrm>
            <a:custGeom>
              <a:avLst/>
              <a:gdLst>
                <a:gd name="connsiteX0" fmla="*/ 0 w 2954215"/>
                <a:gd name="connsiteY0" fmla="*/ 1974167 h 1974167"/>
                <a:gd name="connsiteX1" fmla="*/ 806547 w 2954215"/>
                <a:gd name="connsiteY1" fmla="*/ 1566203 h 1974167"/>
                <a:gd name="connsiteX2" fmla="*/ 998806 w 2954215"/>
                <a:gd name="connsiteY2" fmla="*/ 314179 h 1974167"/>
                <a:gd name="connsiteX3" fmla="*/ 1106658 w 2954215"/>
                <a:gd name="connsiteY3" fmla="*/ 0 h 1974167"/>
                <a:gd name="connsiteX4" fmla="*/ 1256713 w 2954215"/>
                <a:gd name="connsiteY4" fmla="*/ 84407 h 1974167"/>
                <a:gd name="connsiteX5" fmla="*/ 1416147 w 2954215"/>
                <a:gd name="connsiteY5" fmla="*/ 876887 h 1974167"/>
                <a:gd name="connsiteX6" fmla="*/ 1702190 w 2954215"/>
                <a:gd name="connsiteY6" fmla="*/ 1477108 h 1974167"/>
                <a:gd name="connsiteX7" fmla="*/ 2091396 w 2954215"/>
                <a:gd name="connsiteY7" fmla="*/ 1744394 h 1974167"/>
                <a:gd name="connsiteX8" fmla="*/ 2480603 w 2954215"/>
                <a:gd name="connsiteY8" fmla="*/ 1856936 h 1974167"/>
                <a:gd name="connsiteX9" fmla="*/ 2954215 w 2954215"/>
                <a:gd name="connsiteY9" fmla="*/ 1810043 h 1974167"/>
                <a:gd name="connsiteX10" fmla="*/ 2954215 w 2954215"/>
                <a:gd name="connsiteY10" fmla="*/ 1810043 h 1974167"/>
                <a:gd name="connsiteX11" fmla="*/ 2926080 w 2954215"/>
                <a:gd name="connsiteY11" fmla="*/ 1786597 h 1974167"/>
                <a:gd name="connsiteX0" fmla="*/ 0 w 2954215"/>
                <a:gd name="connsiteY0" fmla="*/ 1974167 h 1974167"/>
                <a:gd name="connsiteX1" fmla="*/ 806547 w 2954215"/>
                <a:gd name="connsiteY1" fmla="*/ 1566203 h 1974167"/>
                <a:gd name="connsiteX2" fmla="*/ 998806 w 2954215"/>
                <a:gd name="connsiteY2" fmla="*/ 314179 h 1974167"/>
                <a:gd name="connsiteX3" fmla="*/ 1106658 w 2954215"/>
                <a:gd name="connsiteY3" fmla="*/ 0 h 1974167"/>
                <a:gd name="connsiteX4" fmla="*/ 1256713 w 2954215"/>
                <a:gd name="connsiteY4" fmla="*/ 84407 h 1974167"/>
                <a:gd name="connsiteX5" fmla="*/ 1416147 w 2954215"/>
                <a:gd name="connsiteY5" fmla="*/ 876887 h 1974167"/>
                <a:gd name="connsiteX6" fmla="*/ 1702190 w 2954215"/>
                <a:gd name="connsiteY6" fmla="*/ 1477108 h 1974167"/>
                <a:gd name="connsiteX7" fmla="*/ 2091396 w 2954215"/>
                <a:gd name="connsiteY7" fmla="*/ 1744394 h 1974167"/>
                <a:gd name="connsiteX8" fmla="*/ 2480603 w 2954215"/>
                <a:gd name="connsiteY8" fmla="*/ 1856936 h 1974167"/>
                <a:gd name="connsiteX9" fmla="*/ 2954215 w 2954215"/>
                <a:gd name="connsiteY9" fmla="*/ 1810043 h 1974167"/>
                <a:gd name="connsiteX10" fmla="*/ 2954215 w 2954215"/>
                <a:gd name="connsiteY10" fmla="*/ 1810043 h 1974167"/>
                <a:gd name="connsiteX11" fmla="*/ 2926080 w 2954215"/>
                <a:gd name="connsiteY11" fmla="*/ 1786597 h 1974167"/>
                <a:gd name="connsiteX0" fmla="*/ 0 w 2954215"/>
                <a:gd name="connsiteY0" fmla="*/ 1974167 h 1974167"/>
                <a:gd name="connsiteX1" fmla="*/ 806547 w 2954215"/>
                <a:gd name="connsiteY1" fmla="*/ 1566203 h 1974167"/>
                <a:gd name="connsiteX2" fmla="*/ 998806 w 2954215"/>
                <a:gd name="connsiteY2" fmla="*/ 314179 h 1974167"/>
                <a:gd name="connsiteX3" fmla="*/ 1106658 w 2954215"/>
                <a:gd name="connsiteY3" fmla="*/ 0 h 1974167"/>
                <a:gd name="connsiteX4" fmla="*/ 1256713 w 2954215"/>
                <a:gd name="connsiteY4" fmla="*/ 84407 h 1974167"/>
                <a:gd name="connsiteX5" fmla="*/ 1416147 w 2954215"/>
                <a:gd name="connsiteY5" fmla="*/ 876887 h 1974167"/>
                <a:gd name="connsiteX6" fmla="*/ 1702190 w 2954215"/>
                <a:gd name="connsiteY6" fmla="*/ 1477108 h 1974167"/>
                <a:gd name="connsiteX7" fmla="*/ 2091396 w 2954215"/>
                <a:gd name="connsiteY7" fmla="*/ 1744394 h 1974167"/>
                <a:gd name="connsiteX8" fmla="*/ 2480603 w 2954215"/>
                <a:gd name="connsiteY8" fmla="*/ 1856936 h 1974167"/>
                <a:gd name="connsiteX9" fmla="*/ 2954215 w 2954215"/>
                <a:gd name="connsiteY9" fmla="*/ 1810043 h 1974167"/>
                <a:gd name="connsiteX10" fmla="*/ 2954215 w 2954215"/>
                <a:gd name="connsiteY10" fmla="*/ 1810043 h 1974167"/>
                <a:gd name="connsiteX11" fmla="*/ 2926080 w 2954215"/>
                <a:gd name="connsiteY11" fmla="*/ 1786597 h 1974167"/>
                <a:gd name="connsiteX0" fmla="*/ 0 w 2954215"/>
                <a:gd name="connsiteY0" fmla="*/ 1974167 h 1974167"/>
                <a:gd name="connsiteX1" fmla="*/ 806547 w 2954215"/>
                <a:gd name="connsiteY1" fmla="*/ 1566203 h 1974167"/>
                <a:gd name="connsiteX2" fmla="*/ 998806 w 2954215"/>
                <a:gd name="connsiteY2" fmla="*/ 314179 h 1974167"/>
                <a:gd name="connsiteX3" fmla="*/ 1106658 w 2954215"/>
                <a:gd name="connsiteY3" fmla="*/ 0 h 1974167"/>
                <a:gd name="connsiteX4" fmla="*/ 1256713 w 2954215"/>
                <a:gd name="connsiteY4" fmla="*/ 84407 h 1974167"/>
                <a:gd name="connsiteX5" fmla="*/ 1416147 w 2954215"/>
                <a:gd name="connsiteY5" fmla="*/ 876887 h 1974167"/>
                <a:gd name="connsiteX6" fmla="*/ 1702190 w 2954215"/>
                <a:gd name="connsiteY6" fmla="*/ 1477108 h 1974167"/>
                <a:gd name="connsiteX7" fmla="*/ 2091396 w 2954215"/>
                <a:gd name="connsiteY7" fmla="*/ 1744394 h 1974167"/>
                <a:gd name="connsiteX8" fmla="*/ 2480603 w 2954215"/>
                <a:gd name="connsiteY8" fmla="*/ 1856936 h 1974167"/>
                <a:gd name="connsiteX9" fmla="*/ 2954215 w 2954215"/>
                <a:gd name="connsiteY9" fmla="*/ 1810043 h 1974167"/>
                <a:gd name="connsiteX10" fmla="*/ 2954215 w 2954215"/>
                <a:gd name="connsiteY10" fmla="*/ 1810043 h 1974167"/>
                <a:gd name="connsiteX11" fmla="*/ 2926080 w 2954215"/>
                <a:gd name="connsiteY11" fmla="*/ 1786597 h 1974167"/>
                <a:gd name="connsiteX0" fmla="*/ 0 w 2954215"/>
                <a:gd name="connsiteY0" fmla="*/ 2003116 h 2003116"/>
                <a:gd name="connsiteX1" fmla="*/ 806547 w 2954215"/>
                <a:gd name="connsiteY1" fmla="*/ 1595152 h 2003116"/>
                <a:gd name="connsiteX2" fmla="*/ 998806 w 2954215"/>
                <a:gd name="connsiteY2" fmla="*/ 343128 h 2003116"/>
                <a:gd name="connsiteX3" fmla="*/ 1106658 w 2954215"/>
                <a:gd name="connsiteY3" fmla="*/ 28949 h 2003116"/>
                <a:gd name="connsiteX4" fmla="*/ 1256713 w 2954215"/>
                <a:gd name="connsiteY4" fmla="*/ 113356 h 2003116"/>
                <a:gd name="connsiteX5" fmla="*/ 1416147 w 2954215"/>
                <a:gd name="connsiteY5" fmla="*/ 905836 h 2003116"/>
                <a:gd name="connsiteX6" fmla="*/ 1702190 w 2954215"/>
                <a:gd name="connsiteY6" fmla="*/ 1506057 h 2003116"/>
                <a:gd name="connsiteX7" fmla="*/ 2091396 w 2954215"/>
                <a:gd name="connsiteY7" fmla="*/ 1773343 h 2003116"/>
                <a:gd name="connsiteX8" fmla="*/ 2480603 w 2954215"/>
                <a:gd name="connsiteY8" fmla="*/ 1885885 h 2003116"/>
                <a:gd name="connsiteX9" fmla="*/ 2954215 w 2954215"/>
                <a:gd name="connsiteY9" fmla="*/ 1838992 h 2003116"/>
                <a:gd name="connsiteX10" fmla="*/ 2954215 w 2954215"/>
                <a:gd name="connsiteY10" fmla="*/ 1838992 h 2003116"/>
                <a:gd name="connsiteX11" fmla="*/ 2926080 w 2954215"/>
                <a:gd name="connsiteY11" fmla="*/ 1815546 h 2003116"/>
                <a:gd name="connsiteX0" fmla="*/ 0 w 2954215"/>
                <a:gd name="connsiteY0" fmla="*/ 2003116 h 2003116"/>
                <a:gd name="connsiteX1" fmla="*/ 806547 w 2954215"/>
                <a:gd name="connsiteY1" fmla="*/ 1595152 h 2003116"/>
                <a:gd name="connsiteX2" fmla="*/ 998806 w 2954215"/>
                <a:gd name="connsiteY2" fmla="*/ 343128 h 2003116"/>
                <a:gd name="connsiteX3" fmla="*/ 1106658 w 2954215"/>
                <a:gd name="connsiteY3" fmla="*/ 28949 h 2003116"/>
                <a:gd name="connsiteX4" fmla="*/ 1256713 w 2954215"/>
                <a:gd name="connsiteY4" fmla="*/ 113356 h 2003116"/>
                <a:gd name="connsiteX5" fmla="*/ 1416147 w 2954215"/>
                <a:gd name="connsiteY5" fmla="*/ 905836 h 2003116"/>
                <a:gd name="connsiteX6" fmla="*/ 1702190 w 2954215"/>
                <a:gd name="connsiteY6" fmla="*/ 1506057 h 2003116"/>
                <a:gd name="connsiteX7" fmla="*/ 2091396 w 2954215"/>
                <a:gd name="connsiteY7" fmla="*/ 1773343 h 2003116"/>
                <a:gd name="connsiteX8" fmla="*/ 2480603 w 2954215"/>
                <a:gd name="connsiteY8" fmla="*/ 1885885 h 2003116"/>
                <a:gd name="connsiteX9" fmla="*/ 2954215 w 2954215"/>
                <a:gd name="connsiteY9" fmla="*/ 1838992 h 2003116"/>
                <a:gd name="connsiteX10" fmla="*/ 2954215 w 2954215"/>
                <a:gd name="connsiteY10" fmla="*/ 1838992 h 2003116"/>
                <a:gd name="connsiteX11" fmla="*/ 2926080 w 2954215"/>
                <a:gd name="connsiteY11" fmla="*/ 1815546 h 2003116"/>
                <a:gd name="connsiteX0" fmla="*/ 0 w 2954215"/>
                <a:gd name="connsiteY0" fmla="*/ 2032017 h 2032017"/>
                <a:gd name="connsiteX1" fmla="*/ 806547 w 2954215"/>
                <a:gd name="connsiteY1" fmla="*/ 1624053 h 2032017"/>
                <a:gd name="connsiteX2" fmla="*/ 998806 w 2954215"/>
                <a:gd name="connsiteY2" fmla="*/ 372029 h 2032017"/>
                <a:gd name="connsiteX3" fmla="*/ 1106658 w 2954215"/>
                <a:gd name="connsiteY3" fmla="*/ 57850 h 2032017"/>
                <a:gd name="connsiteX4" fmla="*/ 1256713 w 2954215"/>
                <a:gd name="connsiteY4" fmla="*/ 142257 h 2032017"/>
                <a:gd name="connsiteX5" fmla="*/ 1416147 w 2954215"/>
                <a:gd name="connsiteY5" fmla="*/ 934737 h 2032017"/>
                <a:gd name="connsiteX6" fmla="*/ 1702190 w 2954215"/>
                <a:gd name="connsiteY6" fmla="*/ 1534958 h 2032017"/>
                <a:gd name="connsiteX7" fmla="*/ 2091396 w 2954215"/>
                <a:gd name="connsiteY7" fmla="*/ 1802244 h 2032017"/>
                <a:gd name="connsiteX8" fmla="*/ 2480603 w 2954215"/>
                <a:gd name="connsiteY8" fmla="*/ 1914786 h 2032017"/>
                <a:gd name="connsiteX9" fmla="*/ 2954215 w 2954215"/>
                <a:gd name="connsiteY9" fmla="*/ 1867893 h 2032017"/>
                <a:gd name="connsiteX10" fmla="*/ 2954215 w 2954215"/>
                <a:gd name="connsiteY10" fmla="*/ 1867893 h 2032017"/>
                <a:gd name="connsiteX11" fmla="*/ 2926080 w 2954215"/>
                <a:gd name="connsiteY11" fmla="*/ 1844447 h 2032017"/>
                <a:gd name="connsiteX0" fmla="*/ 0 w 2954215"/>
                <a:gd name="connsiteY0" fmla="*/ 2032017 h 2032017"/>
                <a:gd name="connsiteX1" fmla="*/ 806547 w 2954215"/>
                <a:gd name="connsiteY1" fmla="*/ 1624053 h 2032017"/>
                <a:gd name="connsiteX2" fmla="*/ 998806 w 2954215"/>
                <a:gd name="connsiteY2" fmla="*/ 372029 h 2032017"/>
                <a:gd name="connsiteX3" fmla="*/ 1106658 w 2954215"/>
                <a:gd name="connsiteY3" fmla="*/ 57850 h 2032017"/>
                <a:gd name="connsiteX4" fmla="*/ 1256713 w 2954215"/>
                <a:gd name="connsiteY4" fmla="*/ 142257 h 2032017"/>
                <a:gd name="connsiteX5" fmla="*/ 1416147 w 2954215"/>
                <a:gd name="connsiteY5" fmla="*/ 934737 h 2032017"/>
                <a:gd name="connsiteX6" fmla="*/ 1702190 w 2954215"/>
                <a:gd name="connsiteY6" fmla="*/ 1534958 h 2032017"/>
                <a:gd name="connsiteX7" fmla="*/ 2091396 w 2954215"/>
                <a:gd name="connsiteY7" fmla="*/ 1802244 h 2032017"/>
                <a:gd name="connsiteX8" fmla="*/ 2480603 w 2954215"/>
                <a:gd name="connsiteY8" fmla="*/ 1914786 h 2032017"/>
                <a:gd name="connsiteX9" fmla="*/ 2954215 w 2954215"/>
                <a:gd name="connsiteY9" fmla="*/ 1867893 h 2032017"/>
                <a:gd name="connsiteX10" fmla="*/ 2954215 w 2954215"/>
                <a:gd name="connsiteY10" fmla="*/ 1867893 h 2032017"/>
                <a:gd name="connsiteX11" fmla="*/ 2926080 w 2954215"/>
                <a:gd name="connsiteY11" fmla="*/ 1844447 h 2032017"/>
                <a:gd name="connsiteX0" fmla="*/ 0 w 2954215"/>
                <a:gd name="connsiteY0" fmla="*/ 2032017 h 2032017"/>
                <a:gd name="connsiteX1" fmla="*/ 806547 w 2954215"/>
                <a:gd name="connsiteY1" fmla="*/ 1624053 h 2032017"/>
                <a:gd name="connsiteX2" fmla="*/ 998806 w 2954215"/>
                <a:gd name="connsiteY2" fmla="*/ 372029 h 2032017"/>
                <a:gd name="connsiteX3" fmla="*/ 1106658 w 2954215"/>
                <a:gd name="connsiteY3" fmla="*/ 57850 h 2032017"/>
                <a:gd name="connsiteX4" fmla="*/ 1256713 w 2954215"/>
                <a:gd name="connsiteY4" fmla="*/ 142257 h 2032017"/>
                <a:gd name="connsiteX5" fmla="*/ 1416147 w 2954215"/>
                <a:gd name="connsiteY5" fmla="*/ 934737 h 2032017"/>
                <a:gd name="connsiteX6" fmla="*/ 1702190 w 2954215"/>
                <a:gd name="connsiteY6" fmla="*/ 1534958 h 2032017"/>
                <a:gd name="connsiteX7" fmla="*/ 2091396 w 2954215"/>
                <a:gd name="connsiteY7" fmla="*/ 1802244 h 2032017"/>
                <a:gd name="connsiteX8" fmla="*/ 2480603 w 2954215"/>
                <a:gd name="connsiteY8" fmla="*/ 1914786 h 2032017"/>
                <a:gd name="connsiteX9" fmla="*/ 2954215 w 2954215"/>
                <a:gd name="connsiteY9" fmla="*/ 1867893 h 2032017"/>
                <a:gd name="connsiteX10" fmla="*/ 2954215 w 2954215"/>
                <a:gd name="connsiteY10" fmla="*/ 1867893 h 2032017"/>
                <a:gd name="connsiteX11" fmla="*/ 2926080 w 2954215"/>
                <a:gd name="connsiteY11" fmla="*/ 1844447 h 2032017"/>
                <a:gd name="connsiteX0" fmla="*/ 0 w 2954215"/>
                <a:gd name="connsiteY0" fmla="*/ 2032017 h 2032017"/>
                <a:gd name="connsiteX1" fmla="*/ 806547 w 2954215"/>
                <a:gd name="connsiteY1" fmla="*/ 1624053 h 2032017"/>
                <a:gd name="connsiteX2" fmla="*/ 998806 w 2954215"/>
                <a:gd name="connsiteY2" fmla="*/ 372029 h 2032017"/>
                <a:gd name="connsiteX3" fmla="*/ 1106658 w 2954215"/>
                <a:gd name="connsiteY3" fmla="*/ 57850 h 2032017"/>
                <a:gd name="connsiteX4" fmla="*/ 1256713 w 2954215"/>
                <a:gd name="connsiteY4" fmla="*/ 142257 h 2032017"/>
                <a:gd name="connsiteX5" fmla="*/ 1416147 w 2954215"/>
                <a:gd name="connsiteY5" fmla="*/ 934737 h 2032017"/>
                <a:gd name="connsiteX6" fmla="*/ 1702190 w 2954215"/>
                <a:gd name="connsiteY6" fmla="*/ 1534958 h 2032017"/>
                <a:gd name="connsiteX7" fmla="*/ 2091396 w 2954215"/>
                <a:gd name="connsiteY7" fmla="*/ 1802244 h 2032017"/>
                <a:gd name="connsiteX8" fmla="*/ 2480603 w 2954215"/>
                <a:gd name="connsiteY8" fmla="*/ 1914786 h 2032017"/>
                <a:gd name="connsiteX9" fmla="*/ 2954215 w 2954215"/>
                <a:gd name="connsiteY9" fmla="*/ 1867893 h 2032017"/>
                <a:gd name="connsiteX10" fmla="*/ 2954215 w 2954215"/>
                <a:gd name="connsiteY10" fmla="*/ 1867893 h 2032017"/>
                <a:gd name="connsiteX11" fmla="*/ 2926080 w 2954215"/>
                <a:gd name="connsiteY11" fmla="*/ 1844447 h 2032017"/>
                <a:gd name="connsiteX0" fmla="*/ 0 w 2954215"/>
                <a:gd name="connsiteY0" fmla="*/ 2032017 h 2032017"/>
                <a:gd name="connsiteX1" fmla="*/ 806547 w 2954215"/>
                <a:gd name="connsiteY1" fmla="*/ 1624053 h 2032017"/>
                <a:gd name="connsiteX2" fmla="*/ 998806 w 2954215"/>
                <a:gd name="connsiteY2" fmla="*/ 372029 h 2032017"/>
                <a:gd name="connsiteX3" fmla="*/ 1106658 w 2954215"/>
                <a:gd name="connsiteY3" fmla="*/ 57850 h 2032017"/>
                <a:gd name="connsiteX4" fmla="*/ 1256713 w 2954215"/>
                <a:gd name="connsiteY4" fmla="*/ 142257 h 2032017"/>
                <a:gd name="connsiteX5" fmla="*/ 1416147 w 2954215"/>
                <a:gd name="connsiteY5" fmla="*/ 934737 h 2032017"/>
                <a:gd name="connsiteX6" fmla="*/ 1702190 w 2954215"/>
                <a:gd name="connsiteY6" fmla="*/ 1534958 h 2032017"/>
                <a:gd name="connsiteX7" fmla="*/ 2091396 w 2954215"/>
                <a:gd name="connsiteY7" fmla="*/ 1802244 h 2032017"/>
                <a:gd name="connsiteX8" fmla="*/ 2480603 w 2954215"/>
                <a:gd name="connsiteY8" fmla="*/ 1914786 h 2032017"/>
                <a:gd name="connsiteX9" fmla="*/ 2954215 w 2954215"/>
                <a:gd name="connsiteY9" fmla="*/ 1867893 h 2032017"/>
                <a:gd name="connsiteX10" fmla="*/ 2954215 w 2954215"/>
                <a:gd name="connsiteY10" fmla="*/ 1867893 h 2032017"/>
                <a:gd name="connsiteX0" fmla="*/ 0 w 2996022"/>
                <a:gd name="connsiteY0" fmla="*/ 2032017 h 2032017"/>
                <a:gd name="connsiteX1" fmla="*/ 806547 w 2996022"/>
                <a:gd name="connsiteY1" fmla="*/ 1624053 h 2032017"/>
                <a:gd name="connsiteX2" fmla="*/ 998806 w 2996022"/>
                <a:gd name="connsiteY2" fmla="*/ 372029 h 2032017"/>
                <a:gd name="connsiteX3" fmla="*/ 1106658 w 2996022"/>
                <a:gd name="connsiteY3" fmla="*/ 57850 h 2032017"/>
                <a:gd name="connsiteX4" fmla="*/ 1256713 w 2996022"/>
                <a:gd name="connsiteY4" fmla="*/ 142257 h 2032017"/>
                <a:gd name="connsiteX5" fmla="*/ 1416147 w 2996022"/>
                <a:gd name="connsiteY5" fmla="*/ 934737 h 2032017"/>
                <a:gd name="connsiteX6" fmla="*/ 1702190 w 2996022"/>
                <a:gd name="connsiteY6" fmla="*/ 1534958 h 2032017"/>
                <a:gd name="connsiteX7" fmla="*/ 2091396 w 2996022"/>
                <a:gd name="connsiteY7" fmla="*/ 1802244 h 2032017"/>
                <a:gd name="connsiteX8" fmla="*/ 2480603 w 2996022"/>
                <a:gd name="connsiteY8" fmla="*/ 1914786 h 2032017"/>
                <a:gd name="connsiteX9" fmla="*/ 2954215 w 2996022"/>
                <a:gd name="connsiteY9" fmla="*/ 1867893 h 2032017"/>
                <a:gd name="connsiteX10" fmla="*/ 2977661 w 2996022"/>
                <a:gd name="connsiteY10" fmla="*/ 1989813 h 2032017"/>
                <a:gd name="connsiteX0" fmla="*/ 0 w 2977661"/>
                <a:gd name="connsiteY0" fmla="*/ 2032017 h 2032017"/>
                <a:gd name="connsiteX1" fmla="*/ 806547 w 2977661"/>
                <a:gd name="connsiteY1" fmla="*/ 1624053 h 2032017"/>
                <a:gd name="connsiteX2" fmla="*/ 998806 w 2977661"/>
                <a:gd name="connsiteY2" fmla="*/ 372029 h 2032017"/>
                <a:gd name="connsiteX3" fmla="*/ 1106658 w 2977661"/>
                <a:gd name="connsiteY3" fmla="*/ 57850 h 2032017"/>
                <a:gd name="connsiteX4" fmla="*/ 1256713 w 2977661"/>
                <a:gd name="connsiteY4" fmla="*/ 142257 h 2032017"/>
                <a:gd name="connsiteX5" fmla="*/ 1416147 w 2977661"/>
                <a:gd name="connsiteY5" fmla="*/ 934737 h 2032017"/>
                <a:gd name="connsiteX6" fmla="*/ 1702190 w 2977661"/>
                <a:gd name="connsiteY6" fmla="*/ 1534958 h 2032017"/>
                <a:gd name="connsiteX7" fmla="*/ 2091396 w 2977661"/>
                <a:gd name="connsiteY7" fmla="*/ 1802244 h 2032017"/>
                <a:gd name="connsiteX8" fmla="*/ 2480603 w 2977661"/>
                <a:gd name="connsiteY8" fmla="*/ 1914786 h 2032017"/>
                <a:gd name="connsiteX9" fmla="*/ 2977661 w 2977661"/>
                <a:gd name="connsiteY9" fmla="*/ 1989813 h 2032017"/>
                <a:gd name="connsiteX0" fmla="*/ 0 w 2977661"/>
                <a:gd name="connsiteY0" fmla="*/ 1974213 h 1974213"/>
                <a:gd name="connsiteX1" fmla="*/ 806547 w 2977661"/>
                <a:gd name="connsiteY1" fmla="*/ 1566249 h 1974213"/>
                <a:gd name="connsiteX2" fmla="*/ 998806 w 2977661"/>
                <a:gd name="connsiteY2" fmla="*/ 314225 h 1974213"/>
                <a:gd name="connsiteX3" fmla="*/ 1106658 w 2977661"/>
                <a:gd name="connsiteY3" fmla="*/ 46 h 1974213"/>
                <a:gd name="connsiteX4" fmla="*/ 1289537 w 2977661"/>
                <a:gd name="connsiteY4" fmla="*/ 295783 h 1974213"/>
                <a:gd name="connsiteX5" fmla="*/ 1416147 w 2977661"/>
                <a:gd name="connsiteY5" fmla="*/ 876933 h 1974213"/>
                <a:gd name="connsiteX6" fmla="*/ 1702190 w 2977661"/>
                <a:gd name="connsiteY6" fmla="*/ 1477154 h 1974213"/>
                <a:gd name="connsiteX7" fmla="*/ 2091396 w 2977661"/>
                <a:gd name="connsiteY7" fmla="*/ 1744440 h 1974213"/>
                <a:gd name="connsiteX8" fmla="*/ 2480603 w 2977661"/>
                <a:gd name="connsiteY8" fmla="*/ 1856982 h 1974213"/>
                <a:gd name="connsiteX9" fmla="*/ 2977661 w 2977661"/>
                <a:gd name="connsiteY9" fmla="*/ 1932009 h 1974213"/>
                <a:gd name="connsiteX0" fmla="*/ 0 w 2977661"/>
                <a:gd name="connsiteY0" fmla="*/ 1979629 h 1979629"/>
                <a:gd name="connsiteX1" fmla="*/ 806547 w 2977661"/>
                <a:gd name="connsiteY1" fmla="*/ 1571665 h 1979629"/>
                <a:gd name="connsiteX2" fmla="*/ 998806 w 2977661"/>
                <a:gd name="connsiteY2" fmla="*/ 319641 h 1979629"/>
                <a:gd name="connsiteX3" fmla="*/ 1148861 w 2977661"/>
                <a:gd name="connsiteY3" fmla="*/ 44 h 1979629"/>
                <a:gd name="connsiteX4" fmla="*/ 1289537 w 2977661"/>
                <a:gd name="connsiteY4" fmla="*/ 301199 h 1979629"/>
                <a:gd name="connsiteX5" fmla="*/ 1416147 w 2977661"/>
                <a:gd name="connsiteY5" fmla="*/ 882349 h 1979629"/>
                <a:gd name="connsiteX6" fmla="*/ 1702190 w 2977661"/>
                <a:gd name="connsiteY6" fmla="*/ 1482570 h 1979629"/>
                <a:gd name="connsiteX7" fmla="*/ 2091396 w 2977661"/>
                <a:gd name="connsiteY7" fmla="*/ 1749856 h 1979629"/>
                <a:gd name="connsiteX8" fmla="*/ 2480603 w 2977661"/>
                <a:gd name="connsiteY8" fmla="*/ 1862398 h 1979629"/>
                <a:gd name="connsiteX9" fmla="*/ 2977661 w 2977661"/>
                <a:gd name="connsiteY9" fmla="*/ 1937425 h 1979629"/>
                <a:gd name="connsiteX0" fmla="*/ 0 w 2977661"/>
                <a:gd name="connsiteY0" fmla="*/ 1979629 h 1979629"/>
                <a:gd name="connsiteX1" fmla="*/ 806547 w 2977661"/>
                <a:gd name="connsiteY1" fmla="*/ 1571665 h 1979629"/>
                <a:gd name="connsiteX2" fmla="*/ 998806 w 2977661"/>
                <a:gd name="connsiteY2" fmla="*/ 319641 h 1979629"/>
                <a:gd name="connsiteX3" fmla="*/ 1148861 w 2977661"/>
                <a:gd name="connsiteY3" fmla="*/ 44 h 1979629"/>
                <a:gd name="connsiteX4" fmla="*/ 1289537 w 2977661"/>
                <a:gd name="connsiteY4" fmla="*/ 301199 h 1979629"/>
                <a:gd name="connsiteX5" fmla="*/ 1416147 w 2977661"/>
                <a:gd name="connsiteY5" fmla="*/ 882349 h 1979629"/>
                <a:gd name="connsiteX6" fmla="*/ 1702190 w 2977661"/>
                <a:gd name="connsiteY6" fmla="*/ 1482570 h 1979629"/>
                <a:gd name="connsiteX7" fmla="*/ 2091396 w 2977661"/>
                <a:gd name="connsiteY7" fmla="*/ 1749856 h 1979629"/>
                <a:gd name="connsiteX8" fmla="*/ 2480603 w 2977661"/>
                <a:gd name="connsiteY8" fmla="*/ 1862398 h 1979629"/>
                <a:gd name="connsiteX9" fmla="*/ 2977661 w 2977661"/>
                <a:gd name="connsiteY9" fmla="*/ 1937425 h 1979629"/>
                <a:gd name="connsiteX0" fmla="*/ 0 w 2977661"/>
                <a:gd name="connsiteY0" fmla="*/ 1979629 h 1979629"/>
                <a:gd name="connsiteX1" fmla="*/ 806547 w 2977661"/>
                <a:gd name="connsiteY1" fmla="*/ 1571665 h 1979629"/>
                <a:gd name="connsiteX2" fmla="*/ 998806 w 2977661"/>
                <a:gd name="connsiteY2" fmla="*/ 319641 h 1979629"/>
                <a:gd name="connsiteX3" fmla="*/ 1148861 w 2977661"/>
                <a:gd name="connsiteY3" fmla="*/ 44 h 1979629"/>
                <a:gd name="connsiteX4" fmla="*/ 1289537 w 2977661"/>
                <a:gd name="connsiteY4" fmla="*/ 301199 h 1979629"/>
                <a:gd name="connsiteX5" fmla="*/ 1416147 w 2977661"/>
                <a:gd name="connsiteY5" fmla="*/ 882349 h 1979629"/>
                <a:gd name="connsiteX6" fmla="*/ 1702190 w 2977661"/>
                <a:gd name="connsiteY6" fmla="*/ 1482570 h 1979629"/>
                <a:gd name="connsiteX7" fmla="*/ 2091396 w 2977661"/>
                <a:gd name="connsiteY7" fmla="*/ 1749856 h 1979629"/>
                <a:gd name="connsiteX8" fmla="*/ 2480603 w 2977661"/>
                <a:gd name="connsiteY8" fmla="*/ 1862398 h 1979629"/>
                <a:gd name="connsiteX9" fmla="*/ 2977661 w 2977661"/>
                <a:gd name="connsiteY9" fmla="*/ 1937425 h 1979629"/>
                <a:gd name="connsiteX0" fmla="*/ 0 w 2977661"/>
                <a:gd name="connsiteY0" fmla="*/ 1979629 h 1979629"/>
                <a:gd name="connsiteX1" fmla="*/ 759655 w 2977661"/>
                <a:gd name="connsiteY1" fmla="*/ 1403685 h 1979629"/>
                <a:gd name="connsiteX2" fmla="*/ 998806 w 2977661"/>
                <a:gd name="connsiteY2" fmla="*/ 319641 h 1979629"/>
                <a:gd name="connsiteX3" fmla="*/ 1148861 w 2977661"/>
                <a:gd name="connsiteY3" fmla="*/ 44 h 1979629"/>
                <a:gd name="connsiteX4" fmla="*/ 1289537 w 2977661"/>
                <a:gd name="connsiteY4" fmla="*/ 301199 h 1979629"/>
                <a:gd name="connsiteX5" fmla="*/ 1416147 w 2977661"/>
                <a:gd name="connsiteY5" fmla="*/ 882349 h 1979629"/>
                <a:gd name="connsiteX6" fmla="*/ 1702190 w 2977661"/>
                <a:gd name="connsiteY6" fmla="*/ 1482570 h 1979629"/>
                <a:gd name="connsiteX7" fmla="*/ 2091396 w 2977661"/>
                <a:gd name="connsiteY7" fmla="*/ 1749856 h 1979629"/>
                <a:gd name="connsiteX8" fmla="*/ 2480603 w 2977661"/>
                <a:gd name="connsiteY8" fmla="*/ 1862398 h 1979629"/>
                <a:gd name="connsiteX9" fmla="*/ 2977661 w 2977661"/>
                <a:gd name="connsiteY9" fmla="*/ 1937425 h 1979629"/>
                <a:gd name="connsiteX0" fmla="*/ 0 w 2977661"/>
                <a:gd name="connsiteY0" fmla="*/ 1979629 h 1979629"/>
                <a:gd name="connsiteX1" fmla="*/ 759655 w 2977661"/>
                <a:gd name="connsiteY1" fmla="*/ 1403685 h 1979629"/>
                <a:gd name="connsiteX2" fmla="*/ 998806 w 2977661"/>
                <a:gd name="connsiteY2" fmla="*/ 319641 h 1979629"/>
                <a:gd name="connsiteX3" fmla="*/ 1148861 w 2977661"/>
                <a:gd name="connsiteY3" fmla="*/ 44 h 1979629"/>
                <a:gd name="connsiteX4" fmla="*/ 1289537 w 2977661"/>
                <a:gd name="connsiteY4" fmla="*/ 301199 h 1979629"/>
                <a:gd name="connsiteX5" fmla="*/ 1416147 w 2977661"/>
                <a:gd name="connsiteY5" fmla="*/ 882349 h 1979629"/>
                <a:gd name="connsiteX6" fmla="*/ 1702190 w 2977661"/>
                <a:gd name="connsiteY6" fmla="*/ 1482570 h 1979629"/>
                <a:gd name="connsiteX7" fmla="*/ 2091396 w 2977661"/>
                <a:gd name="connsiteY7" fmla="*/ 1749856 h 1979629"/>
                <a:gd name="connsiteX8" fmla="*/ 2480603 w 2977661"/>
                <a:gd name="connsiteY8" fmla="*/ 1862398 h 1979629"/>
                <a:gd name="connsiteX9" fmla="*/ 2977661 w 2977661"/>
                <a:gd name="connsiteY9" fmla="*/ 1937425 h 1979629"/>
                <a:gd name="connsiteX0" fmla="*/ 0 w 2977661"/>
                <a:gd name="connsiteY0" fmla="*/ 1979629 h 1979629"/>
                <a:gd name="connsiteX1" fmla="*/ 759655 w 2977661"/>
                <a:gd name="connsiteY1" fmla="*/ 1403685 h 1979629"/>
                <a:gd name="connsiteX2" fmla="*/ 998806 w 2977661"/>
                <a:gd name="connsiteY2" fmla="*/ 319641 h 1979629"/>
                <a:gd name="connsiteX3" fmla="*/ 1148861 w 2977661"/>
                <a:gd name="connsiteY3" fmla="*/ 44 h 1979629"/>
                <a:gd name="connsiteX4" fmla="*/ 1289537 w 2977661"/>
                <a:gd name="connsiteY4" fmla="*/ 301199 h 1979629"/>
                <a:gd name="connsiteX5" fmla="*/ 1416147 w 2977661"/>
                <a:gd name="connsiteY5" fmla="*/ 882349 h 1979629"/>
                <a:gd name="connsiteX6" fmla="*/ 1702190 w 2977661"/>
                <a:gd name="connsiteY6" fmla="*/ 1482570 h 1979629"/>
                <a:gd name="connsiteX7" fmla="*/ 2091396 w 2977661"/>
                <a:gd name="connsiteY7" fmla="*/ 1749856 h 1979629"/>
                <a:gd name="connsiteX8" fmla="*/ 2480603 w 2977661"/>
                <a:gd name="connsiteY8" fmla="*/ 1862398 h 1979629"/>
                <a:gd name="connsiteX9" fmla="*/ 2977661 w 2977661"/>
                <a:gd name="connsiteY9" fmla="*/ 1937425 h 1979629"/>
                <a:gd name="connsiteX0" fmla="*/ 0 w 2977661"/>
                <a:gd name="connsiteY0" fmla="*/ 1979597 h 1979597"/>
                <a:gd name="connsiteX1" fmla="*/ 759655 w 2977661"/>
                <a:gd name="connsiteY1" fmla="*/ 1403653 h 1979597"/>
                <a:gd name="connsiteX2" fmla="*/ 998806 w 2977661"/>
                <a:gd name="connsiteY2" fmla="*/ 319609 h 1979597"/>
                <a:gd name="connsiteX3" fmla="*/ 1148861 w 2977661"/>
                <a:gd name="connsiteY3" fmla="*/ 12 h 1979597"/>
                <a:gd name="connsiteX4" fmla="*/ 1289537 w 2977661"/>
                <a:gd name="connsiteY4" fmla="*/ 301167 h 1979597"/>
                <a:gd name="connsiteX5" fmla="*/ 1416147 w 2977661"/>
                <a:gd name="connsiteY5" fmla="*/ 882317 h 1979597"/>
                <a:gd name="connsiteX6" fmla="*/ 1702190 w 2977661"/>
                <a:gd name="connsiteY6" fmla="*/ 1482538 h 1979597"/>
                <a:gd name="connsiteX7" fmla="*/ 2091396 w 2977661"/>
                <a:gd name="connsiteY7" fmla="*/ 1749824 h 1979597"/>
                <a:gd name="connsiteX8" fmla="*/ 2480603 w 2977661"/>
                <a:gd name="connsiteY8" fmla="*/ 1862366 h 1979597"/>
                <a:gd name="connsiteX9" fmla="*/ 2977661 w 2977661"/>
                <a:gd name="connsiteY9" fmla="*/ 1937393 h 1979597"/>
                <a:gd name="connsiteX0" fmla="*/ 0 w 2977661"/>
                <a:gd name="connsiteY0" fmla="*/ 1979600 h 1979600"/>
                <a:gd name="connsiteX1" fmla="*/ 759655 w 2977661"/>
                <a:gd name="connsiteY1" fmla="*/ 1403656 h 1979600"/>
                <a:gd name="connsiteX2" fmla="*/ 998806 w 2977661"/>
                <a:gd name="connsiteY2" fmla="*/ 319612 h 1979600"/>
                <a:gd name="connsiteX3" fmla="*/ 1148861 w 2977661"/>
                <a:gd name="connsiteY3" fmla="*/ 15 h 1979600"/>
                <a:gd name="connsiteX4" fmla="*/ 1289537 w 2977661"/>
                <a:gd name="connsiteY4" fmla="*/ 301170 h 1979600"/>
                <a:gd name="connsiteX5" fmla="*/ 1416147 w 2977661"/>
                <a:gd name="connsiteY5" fmla="*/ 882320 h 1979600"/>
                <a:gd name="connsiteX6" fmla="*/ 1702190 w 2977661"/>
                <a:gd name="connsiteY6" fmla="*/ 1482541 h 1979600"/>
                <a:gd name="connsiteX7" fmla="*/ 2091396 w 2977661"/>
                <a:gd name="connsiteY7" fmla="*/ 1749827 h 1979600"/>
                <a:gd name="connsiteX8" fmla="*/ 2480603 w 2977661"/>
                <a:gd name="connsiteY8" fmla="*/ 1862369 h 1979600"/>
                <a:gd name="connsiteX9" fmla="*/ 2977661 w 2977661"/>
                <a:gd name="connsiteY9" fmla="*/ 1937396 h 1979600"/>
                <a:gd name="connsiteX0" fmla="*/ 0 w 2977661"/>
                <a:gd name="connsiteY0" fmla="*/ 1979612 h 1979612"/>
                <a:gd name="connsiteX1" fmla="*/ 759655 w 2977661"/>
                <a:gd name="connsiteY1" fmla="*/ 1403668 h 1979612"/>
                <a:gd name="connsiteX2" fmla="*/ 998806 w 2977661"/>
                <a:gd name="connsiteY2" fmla="*/ 319624 h 1979612"/>
                <a:gd name="connsiteX3" fmla="*/ 1148861 w 2977661"/>
                <a:gd name="connsiteY3" fmla="*/ 27 h 1979612"/>
                <a:gd name="connsiteX4" fmla="*/ 1278811 w 2977661"/>
                <a:gd name="connsiteY4" fmla="*/ 307380 h 1979612"/>
                <a:gd name="connsiteX5" fmla="*/ 1416147 w 2977661"/>
                <a:gd name="connsiteY5" fmla="*/ 882332 h 1979612"/>
                <a:gd name="connsiteX6" fmla="*/ 1702190 w 2977661"/>
                <a:gd name="connsiteY6" fmla="*/ 1482553 h 1979612"/>
                <a:gd name="connsiteX7" fmla="*/ 2091396 w 2977661"/>
                <a:gd name="connsiteY7" fmla="*/ 1749839 h 1979612"/>
                <a:gd name="connsiteX8" fmla="*/ 2480603 w 2977661"/>
                <a:gd name="connsiteY8" fmla="*/ 1862381 h 1979612"/>
                <a:gd name="connsiteX9" fmla="*/ 2977661 w 2977661"/>
                <a:gd name="connsiteY9" fmla="*/ 1937408 h 1979612"/>
                <a:gd name="connsiteX0" fmla="*/ 0 w 2977661"/>
                <a:gd name="connsiteY0" fmla="*/ 1979612 h 1979612"/>
                <a:gd name="connsiteX1" fmla="*/ 759655 w 2977661"/>
                <a:gd name="connsiteY1" fmla="*/ 1403668 h 1979612"/>
                <a:gd name="connsiteX2" fmla="*/ 998806 w 2977661"/>
                <a:gd name="connsiteY2" fmla="*/ 319624 h 1979612"/>
                <a:gd name="connsiteX3" fmla="*/ 1148861 w 2977661"/>
                <a:gd name="connsiteY3" fmla="*/ 27 h 1979612"/>
                <a:gd name="connsiteX4" fmla="*/ 1278811 w 2977661"/>
                <a:gd name="connsiteY4" fmla="*/ 307380 h 1979612"/>
                <a:gd name="connsiteX5" fmla="*/ 1416147 w 2977661"/>
                <a:gd name="connsiteY5" fmla="*/ 882332 h 1979612"/>
                <a:gd name="connsiteX6" fmla="*/ 1702190 w 2977661"/>
                <a:gd name="connsiteY6" fmla="*/ 1482553 h 1979612"/>
                <a:gd name="connsiteX7" fmla="*/ 2091396 w 2977661"/>
                <a:gd name="connsiteY7" fmla="*/ 1749839 h 1979612"/>
                <a:gd name="connsiteX8" fmla="*/ 2480603 w 2977661"/>
                <a:gd name="connsiteY8" fmla="*/ 1862381 h 1979612"/>
                <a:gd name="connsiteX9" fmla="*/ 2977661 w 2977661"/>
                <a:gd name="connsiteY9" fmla="*/ 1937408 h 1979612"/>
                <a:gd name="connsiteX0" fmla="*/ 0 w 2977661"/>
                <a:gd name="connsiteY0" fmla="*/ 1979604 h 1979604"/>
                <a:gd name="connsiteX1" fmla="*/ 759655 w 2977661"/>
                <a:gd name="connsiteY1" fmla="*/ 1403660 h 1979604"/>
                <a:gd name="connsiteX2" fmla="*/ 998806 w 2977661"/>
                <a:gd name="connsiteY2" fmla="*/ 319616 h 1979604"/>
                <a:gd name="connsiteX3" fmla="*/ 1148861 w 2977661"/>
                <a:gd name="connsiteY3" fmla="*/ 19 h 1979604"/>
                <a:gd name="connsiteX4" fmla="*/ 1278811 w 2977661"/>
                <a:gd name="connsiteY4" fmla="*/ 307372 h 1979604"/>
                <a:gd name="connsiteX5" fmla="*/ 1446984 w 2977661"/>
                <a:gd name="connsiteY5" fmla="*/ 874577 h 1979604"/>
                <a:gd name="connsiteX6" fmla="*/ 1702190 w 2977661"/>
                <a:gd name="connsiteY6" fmla="*/ 1482545 h 1979604"/>
                <a:gd name="connsiteX7" fmla="*/ 2091396 w 2977661"/>
                <a:gd name="connsiteY7" fmla="*/ 1749831 h 1979604"/>
                <a:gd name="connsiteX8" fmla="*/ 2480603 w 2977661"/>
                <a:gd name="connsiteY8" fmla="*/ 1862373 h 1979604"/>
                <a:gd name="connsiteX9" fmla="*/ 2977661 w 2977661"/>
                <a:gd name="connsiteY9" fmla="*/ 1937400 h 1979604"/>
                <a:gd name="connsiteX0" fmla="*/ 0 w 2977661"/>
                <a:gd name="connsiteY0" fmla="*/ 1979604 h 1979604"/>
                <a:gd name="connsiteX1" fmla="*/ 759655 w 2977661"/>
                <a:gd name="connsiteY1" fmla="*/ 1403660 h 1979604"/>
                <a:gd name="connsiteX2" fmla="*/ 998806 w 2977661"/>
                <a:gd name="connsiteY2" fmla="*/ 319616 h 1979604"/>
                <a:gd name="connsiteX3" fmla="*/ 1148861 w 2977661"/>
                <a:gd name="connsiteY3" fmla="*/ 19 h 1979604"/>
                <a:gd name="connsiteX4" fmla="*/ 1278811 w 2977661"/>
                <a:gd name="connsiteY4" fmla="*/ 307372 h 1979604"/>
                <a:gd name="connsiteX5" fmla="*/ 1429554 w 2977661"/>
                <a:gd name="connsiteY5" fmla="*/ 879225 h 1979604"/>
                <a:gd name="connsiteX6" fmla="*/ 1702190 w 2977661"/>
                <a:gd name="connsiteY6" fmla="*/ 1482545 h 1979604"/>
                <a:gd name="connsiteX7" fmla="*/ 2091396 w 2977661"/>
                <a:gd name="connsiteY7" fmla="*/ 1749831 h 1979604"/>
                <a:gd name="connsiteX8" fmla="*/ 2480603 w 2977661"/>
                <a:gd name="connsiteY8" fmla="*/ 1862373 h 1979604"/>
                <a:gd name="connsiteX9" fmla="*/ 2977661 w 2977661"/>
                <a:gd name="connsiteY9" fmla="*/ 1937400 h 1979604"/>
                <a:gd name="connsiteX0" fmla="*/ 0 w 2977661"/>
                <a:gd name="connsiteY0" fmla="*/ 1979604 h 1979604"/>
                <a:gd name="connsiteX1" fmla="*/ 759655 w 2977661"/>
                <a:gd name="connsiteY1" fmla="*/ 1403660 h 1979604"/>
                <a:gd name="connsiteX2" fmla="*/ 998806 w 2977661"/>
                <a:gd name="connsiteY2" fmla="*/ 319616 h 1979604"/>
                <a:gd name="connsiteX3" fmla="*/ 1148861 w 2977661"/>
                <a:gd name="connsiteY3" fmla="*/ 19 h 1979604"/>
                <a:gd name="connsiteX4" fmla="*/ 1278811 w 2977661"/>
                <a:gd name="connsiteY4" fmla="*/ 307372 h 1979604"/>
                <a:gd name="connsiteX5" fmla="*/ 1429554 w 2977661"/>
                <a:gd name="connsiteY5" fmla="*/ 879225 h 1979604"/>
                <a:gd name="connsiteX6" fmla="*/ 1702190 w 2977661"/>
                <a:gd name="connsiteY6" fmla="*/ 1482545 h 1979604"/>
                <a:gd name="connsiteX7" fmla="*/ 2091396 w 2977661"/>
                <a:gd name="connsiteY7" fmla="*/ 1749831 h 1979604"/>
                <a:gd name="connsiteX8" fmla="*/ 2480603 w 2977661"/>
                <a:gd name="connsiteY8" fmla="*/ 1862373 h 1979604"/>
                <a:gd name="connsiteX9" fmla="*/ 2977661 w 2977661"/>
                <a:gd name="connsiteY9" fmla="*/ 1937400 h 1979604"/>
                <a:gd name="connsiteX0" fmla="*/ 0 w 2977661"/>
                <a:gd name="connsiteY0" fmla="*/ 1980022 h 1980022"/>
                <a:gd name="connsiteX1" fmla="*/ 759655 w 2977661"/>
                <a:gd name="connsiteY1" fmla="*/ 1404078 h 1980022"/>
                <a:gd name="connsiteX2" fmla="*/ 998806 w 2977661"/>
                <a:gd name="connsiteY2" fmla="*/ 320034 h 1980022"/>
                <a:gd name="connsiteX3" fmla="*/ 1148861 w 2977661"/>
                <a:gd name="connsiteY3" fmla="*/ 437 h 1980022"/>
                <a:gd name="connsiteX4" fmla="*/ 1278811 w 2977661"/>
                <a:gd name="connsiteY4" fmla="*/ 307790 h 1980022"/>
                <a:gd name="connsiteX5" fmla="*/ 1429554 w 2977661"/>
                <a:gd name="connsiteY5" fmla="*/ 879643 h 1980022"/>
                <a:gd name="connsiteX6" fmla="*/ 1702190 w 2977661"/>
                <a:gd name="connsiteY6" fmla="*/ 1482963 h 1980022"/>
                <a:gd name="connsiteX7" fmla="*/ 2091396 w 2977661"/>
                <a:gd name="connsiteY7" fmla="*/ 1750249 h 1980022"/>
                <a:gd name="connsiteX8" fmla="*/ 2480603 w 2977661"/>
                <a:gd name="connsiteY8" fmla="*/ 1862791 h 1980022"/>
                <a:gd name="connsiteX9" fmla="*/ 2977661 w 2977661"/>
                <a:gd name="connsiteY9" fmla="*/ 1937818 h 1980022"/>
                <a:gd name="connsiteX0" fmla="*/ 0 w 2977661"/>
                <a:gd name="connsiteY0" fmla="*/ 1980022 h 1980022"/>
                <a:gd name="connsiteX1" fmla="*/ 759655 w 2977661"/>
                <a:gd name="connsiteY1" fmla="*/ 1404078 h 1980022"/>
                <a:gd name="connsiteX2" fmla="*/ 998806 w 2977661"/>
                <a:gd name="connsiteY2" fmla="*/ 320034 h 1980022"/>
                <a:gd name="connsiteX3" fmla="*/ 1148861 w 2977661"/>
                <a:gd name="connsiteY3" fmla="*/ 437 h 1980022"/>
                <a:gd name="connsiteX4" fmla="*/ 1278811 w 2977661"/>
                <a:gd name="connsiteY4" fmla="*/ 307790 h 1980022"/>
                <a:gd name="connsiteX5" fmla="*/ 1429554 w 2977661"/>
                <a:gd name="connsiteY5" fmla="*/ 879643 h 1980022"/>
                <a:gd name="connsiteX6" fmla="*/ 1702190 w 2977661"/>
                <a:gd name="connsiteY6" fmla="*/ 1535973 h 1980022"/>
                <a:gd name="connsiteX7" fmla="*/ 2091396 w 2977661"/>
                <a:gd name="connsiteY7" fmla="*/ 1750249 h 1980022"/>
                <a:gd name="connsiteX8" fmla="*/ 2480603 w 2977661"/>
                <a:gd name="connsiteY8" fmla="*/ 1862791 h 1980022"/>
                <a:gd name="connsiteX9" fmla="*/ 2977661 w 2977661"/>
                <a:gd name="connsiteY9" fmla="*/ 1937818 h 1980022"/>
                <a:gd name="connsiteX0" fmla="*/ 0 w 2977661"/>
                <a:gd name="connsiteY0" fmla="*/ 1980022 h 1980022"/>
                <a:gd name="connsiteX1" fmla="*/ 759655 w 2977661"/>
                <a:gd name="connsiteY1" fmla="*/ 1404078 h 1980022"/>
                <a:gd name="connsiteX2" fmla="*/ 998806 w 2977661"/>
                <a:gd name="connsiteY2" fmla="*/ 320034 h 1980022"/>
                <a:gd name="connsiteX3" fmla="*/ 1148861 w 2977661"/>
                <a:gd name="connsiteY3" fmla="*/ 437 h 1980022"/>
                <a:gd name="connsiteX4" fmla="*/ 1278811 w 2977661"/>
                <a:gd name="connsiteY4" fmla="*/ 307790 h 1980022"/>
                <a:gd name="connsiteX5" fmla="*/ 1429554 w 2977661"/>
                <a:gd name="connsiteY5" fmla="*/ 879643 h 1980022"/>
                <a:gd name="connsiteX6" fmla="*/ 1702190 w 2977661"/>
                <a:gd name="connsiteY6" fmla="*/ 1535973 h 1980022"/>
                <a:gd name="connsiteX7" fmla="*/ 2085280 w 2977661"/>
                <a:gd name="connsiteY7" fmla="*/ 1796191 h 1980022"/>
                <a:gd name="connsiteX8" fmla="*/ 2480603 w 2977661"/>
                <a:gd name="connsiteY8" fmla="*/ 1862791 h 1980022"/>
                <a:gd name="connsiteX9" fmla="*/ 2977661 w 2977661"/>
                <a:gd name="connsiteY9" fmla="*/ 1937818 h 1980022"/>
                <a:gd name="connsiteX0" fmla="*/ 0 w 2977661"/>
                <a:gd name="connsiteY0" fmla="*/ 1980022 h 1980022"/>
                <a:gd name="connsiteX1" fmla="*/ 759655 w 2977661"/>
                <a:gd name="connsiteY1" fmla="*/ 1404078 h 1980022"/>
                <a:gd name="connsiteX2" fmla="*/ 998806 w 2977661"/>
                <a:gd name="connsiteY2" fmla="*/ 320034 h 1980022"/>
                <a:gd name="connsiteX3" fmla="*/ 1148861 w 2977661"/>
                <a:gd name="connsiteY3" fmla="*/ 437 h 1980022"/>
                <a:gd name="connsiteX4" fmla="*/ 1278811 w 2977661"/>
                <a:gd name="connsiteY4" fmla="*/ 307790 h 1980022"/>
                <a:gd name="connsiteX5" fmla="*/ 1429554 w 2977661"/>
                <a:gd name="connsiteY5" fmla="*/ 879643 h 1980022"/>
                <a:gd name="connsiteX6" fmla="*/ 1702190 w 2977661"/>
                <a:gd name="connsiteY6" fmla="*/ 1535973 h 1980022"/>
                <a:gd name="connsiteX7" fmla="*/ 2085280 w 2977661"/>
                <a:gd name="connsiteY7" fmla="*/ 1796191 h 1980022"/>
                <a:gd name="connsiteX8" fmla="*/ 2505068 w 2977661"/>
                <a:gd name="connsiteY8" fmla="*/ 1901664 h 1980022"/>
                <a:gd name="connsiteX9" fmla="*/ 2977661 w 2977661"/>
                <a:gd name="connsiteY9" fmla="*/ 1937818 h 1980022"/>
                <a:gd name="connsiteX0" fmla="*/ 0 w 2977661"/>
                <a:gd name="connsiteY0" fmla="*/ 1980022 h 1980022"/>
                <a:gd name="connsiteX1" fmla="*/ 759655 w 2977661"/>
                <a:gd name="connsiteY1" fmla="*/ 1404078 h 1980022"/>
                <a:gd name="connsiteX2" fmla="*/ 998806 w 2977661"/>
                <a:gd name="connsiteY2" fmla="*/ 320034 h 1980022"/>
                <a:gd name="connsiteX3" fmla="*/ 1148861 w 2977661"/>
                <a:gd name="connsiteY3" fmla="*/ 437 h 1980022"/>
                <a:gd name="connsiteX4" fmla="*/ 1278811 w 2977661"/>
                <a:gd name="connsiteY4" fmla="*/ 307790 h 1980022"/>
                <a:gd name="connsiteX5" fmla="*/ 1429554 w 2977661"/>
                <a:gd name="connsiteY5" fmla="*/ 879643 h 1980022"/>
                <a:gd name="connsiteX6" fmla="*/ 1702190 w 2977661"/>
                <a:gd name="connsiteY6" fmla="*/ 1535973 h 1980022"/>
                <a:gd name="connsiteX7" fmla="*/ 2085280 w 2977661"/>
                <a:gd name="connsiteY7" fmla="*/ 1796191 h 1980022"/>
                <a:gd name="connsiteX8" fmla="*/ 2505068 w 2977661"/>
                <a:gd name="connsiteY8" fmla="*/ 1901664 h 1980022"/>
                <a:gd name="connsiteX9" fmla="*/ 2977661 w 2977661"/>
                <a:gd name="connsiteY9" fmla="*/ 1966089 h 1980022"/>
                <a:gd name="connsiteX0" fmla="*/ 0 w 2977661"/>
                <a:gd name="connsiteY0" fmla="*/ 1980022 h 1980022"/>
                <a:gd name="connsiteX1" fmla="*/ 759655 w 2977661"/>
                <a:gd name="connsiteY1" fmla="*/ 1404078 h 1980022"/>
                <a:gd name="connsiteX2" fmla="*/ 998806 w 2977661"/>
                <a:gd name="connsiteY2" fmla="*/ 320034 h 1980022"/>
                <a:gd name="connsiteX3" fmla="*/ 1148861 w 2977661"/>
                <a:gd name="connsiteY3" fmla="*/ 437 h 1980022"/>
                <a:gd name="connsiteX4" fmla="*/ 1278811 w 2977661"/>
                <a:gd name="connsiteY4" fmla="*/ 307790 h 1980022"/>
                <a:gd name="connsiteX5" fmla="*/ 1429554 w 2977661"/>
                <a:gd name="connsiteY5" fmla="*/ 879643 h 1980022"/>
                <a:gd name="connsiteX6" fmla="*/ 1702190 w 2977661"/>
                <a:gd name="connsiteY6" fmla="*/ 1535973 h 1980022"/>
                <a:gd name="connsiteX7" fmla="*/ 2085280 w 2977661"/>
                <a:gd name="connsiteY7" fmla="*/ 1796191 h 1980022"/>
                <a:gd name="connsiteX8" fmla="*/ 2505068 w 2977661"/>
                <a:gd name="connsiteY8" fmla="*/ 1901664 h 1980022"/>
                <a:gd name="connsiteX9" fmla="*/ 2977661 w 2977661"/>
                <a:gd name="connsiteY9" fmla="*/ 1966089 h 19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661" h="1980022">
                  <a:moveTo>
                    <a:pt x="0" y="1980022"/>
                  </a:moveTo>
                  <a:cubicBezTo>
                    <a:pt x="587716" y="1979502"/>
                    <a:pt x="640079" y="1718674"/>
                    <a:pt x="759655" y="1404078"/>
                  </a:cubicBezTo>
                  <a:cubicBezTo>
                    <a:pt x="879231" y="1089482"/>
                    <a:pt x="948006" y="564810"/>
                    <a:pt x="998806" y="320034"/>
                  </a:cubicBezTo>
                  <a:cubicBezTo>
                    <a:pt x="1049606" y="75258"/>
                    <a:pt x="1083422" y="-6818"/>
                    <a:pt x="1148861" y="437"/>
                  </a:cubicBezTo>
                  <a:cubicBezTo>
                    <a:pt x="1214300" y="7692"/>
                    <a:pt x="1232029" y="161256"/>
                    <a:pt x="1278811" y="307790"/>
                  </a:cubicBezTo>
                  <a:cubicBezTo>
                    <a:pt x="1325593" y="454324"/>
                    <a:pt x="1358991" y="674946"/>
                    <a:pt x="1429554" y="879643"/>
                  </a:cubicBezTo>
                  <a:cubicBezTo>
                    <a:pt x="1500117" y="1084340"/>
                    <a:pt x="1592902" y="1383215"/>
                    <a:pt x="1702190" y="1535973"/>
                  </a:cubicBezTo>
                  <a:cubicBezTo>
                    <a:pt x="1811478" y="1688731"/>
                    <a:pt x="1951467" y="1735242"/>
                    <a:pt x="2085280" y="1796191"/>
                  </a:cubicBezTo>
                  <a:cubicBezTo>
                    <a:pt x="2219093" y="1857140"/>
                    <a:pt x="2356338" y="1873348"/>
                    <a:pt x="2505068" y="1901664"/>
                  </a:cubicBezTo>
                  <a:cubicBezTo>
                    <a:pt x="2653798" y="1929980"/>
                    <a:pt x="2746733" y="1937546"/>
                    <a:pt x="2977661" y="1966089"/>
                  </a:cubicBezTo>
                </a:path>
              </a:pathLst>
            </a:custGeom>
            <a:solidFill>
              <a:srgbClr val="C00000">
                <a:alpha val="4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750FCE8-4685-4F34-AAB6-45A7E13276DE}"/>
              </a:ext>
            </a:extLst>
          </p:cNvPr>
          <p:cNvSpPr txBox="1"/>
          <p:nvPr/>
        </p:nvSpPr>
        <p:spPr>
          <a:xfrm>
            <a:off x="2133600" y="4492039"/>
            <a:ext cx="3254978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ctr" eaLnBrk="1" hangingPunct="1">
              <a:buFont typeface="Arial" panose="020B0604020202020204" pitchFamily="34" charset="0"/>
              <a:buNone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Pixel Array with Circular SF Expected to have “tighter” Noise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9367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01353"/>
            <a:ext cx="7162799" cy="443408"/>
          </a:xfrm>
        </p:spPr>
        <p:txBody>
          <a:bodyPr/>
          <a:lstStyle/>
          <a:p>
            <a:pPr algn="ctr"/>
            <a:r>
              <a:rPr lang="en-US" dirty="0"/>
              <a:t>                 Focal Plane Array Fabrication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96562" y="5334000"/>
            <a:ext cx="4167158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SCI is Currently Collecting Alignment Mark Information from Potential Detector Vendors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8600" y="1102475"/>
            <a:ext cx="3674403" cy="5161967"/>
            <a:chOff x="601210" y="1102475"/>
            <a:chExt cx="3674403" cy="5161967"/>
          </a:xfrm>
        </p:grpSpPr>
        <p:sp>
          <p:nvSpPr>
            <p:cNvPr id="55" name="Rectangle 54"/>
            <p:cNvSpPr/>
            <p:nvPr/>
          </p:nvSpPr>
          <p:spPr>
            <a:xfrm>
              <a:off x="601210" y="1102475"/>
              <a:ext cx="3674403" cy="51619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3158" y="1576391"/>
              <a:ext cx="3088792" cy="448056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6038" y="1759271"/>
              <a:ext cx="2743200" cy="41148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4K x 6K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Pixel Array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67536" y="1286770"/>
              <a:ext cx="3341750" cy="85725"/>
              <a:chOff x="799056" y="1219658"/>
              <a:chExt cx="3341750" cy="8572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99056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61985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24914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87843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50772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13701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76630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39559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02488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265417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8346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91275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754204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17133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80062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42991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405920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568849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31778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94707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057636" y="1219658"/>
                <a:ext cx="83170" cy="85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56813" y="3759304"/>
              <a:ext cx="3496986" cy="114734"/>
              <a:chOff x="756813" y="3752027"/>
              <a:chExt cx="3496986" cy="114734"/>
            </a:xfrm>
          </p:grpSpPr>
          <p:sp>
            <p:nvSpPr>
              <p:cNvPr id="54" name="Isosceles Triangle 53"/>
              <p:cNvSpPr/>
              <p:nvPr/>
            </p:nvSpPr>
            <p:spPr>
              <a:xfrm rot="5400000" flipH="1">
                <a:off x="4145235" y="3758197"/>
                <a:ext cx="114734" cy="102394"/>
              </a:xfrm>
              <a:prstGeom prst="triangl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6200000">
                <a:off x="750643" y="3758197"/>
                <a:ext cx="114734" cy="102394"/>
              </a:xfrm>
              <a:prstGeom prst="triangl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460271" y="1127643"/>
              <a:ext cx="114734" cy="5072082"/>
              <a:chOff x="2460271" y="1127643"/>
              <a:chExt cx="114734" cy="5072082"/>
            </a:xfrm>
          </p:grpSpPr>
          <p:sp>
            <p:nvSpPr>
              <p:cNvPr id="10" name="Isosceles Triangle 9"/>
              <p:cNvSpPr/>
              <p:nvPr/>
            </p:nvSpPr>
            <p:spPr>
              <a:xfrm flipV="1">
                <a:off x="2460271" y="6097331"/>
                <a:ext cx="114734" cy="102394"/>
              </a:xfrm>
              <a:prstGeom prst="triangl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>
                <a:off x="2460271" y="1127643"/>
                <a:ext cx="114734" cy="102394"/>
              </a:xfrm>
              <a:prstGeom prst="triangle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Cross 20"/>
            <p:cNvSpPr>
              <a:spLocks noChangeAspect="1"/>
            </p:cNvSpPr>
            <p:nvPr/>
          </p:nvSpPr>
          <p:spPr>
            <a:xfrm>
              <a:off x="811149" y="1424178"/>
              <a:ext cx="179822" cy="179822"/>
            </a:xfrm>
            <a:prstGeom prst="plus">
              <a:avLst>
                <a:gd name="adj" fmla="val 38793"/>
              </a:avLst>
            </a:prstGeom>
            <a:solidFill>
              <a:srgbClr val="74A4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ross 57"/>
            <p:cNvSpPr>
              <a:spLocks noChangeAspect="1"/>
            </p:cNvSpPr>
            <p:nvPr/>
          </p:nvSpPr>
          <p:spPr>
            <a:xfrm>
              <a:off x="802760" y="6028207"/>
              <a:ext cx="179822" cy="179822"/>
            </a:xfrm>
            <a:prstGeom prst="plus">
              <a:avLst>
                <a:gd name="adj" fmla="val 38793"/>
              </a:avLst>
            </a:prstGeom>
            <a:solidFill>
              <a:srgbClr val="74A4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ross 58"/>
            <p:cNvSpPr>
              <a:spLocks noChangeAspect="1"/>
            </p:cNvSpPr>
            <p:nvPr/>
          </p:nvSpPr>
          <p:spPr>
            <a:xfrm>
              <a:off x="4051026" y="1424178"/>
              <a:ext cx="179822" cy="179822"/>
            </a:xfrm>
            <a:prstGeom prst="plus">
              <a:avLst>
                <a:gd name="adj" fmla="val 38793"/>
              </a:avLst>
            </a:prstGeom>
            <a:solidFill>
              <a:srgbClr val="74A4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ross 59"/>
            <p:cNvSpPr>
              <a:spLocks noChangeAspect="1"/>
            </p:cNvSpPr>
            <p:nvPr/>
          </p:nvSpPr>
          <p:spPr>
            <a:xfrm>
              <a:off x="4042637" y="6028207"/>
              <a:ext cx="179822" cy="179822"/>
            </a:xfrm>
            <a:prstGeom prst="plus">
              <a:avLst>
                <a:gd name="adj" fmla="val 38793"/>
              </a:avLst>
            </a:prstGeom>
            <a:solidFill>
              <a:srgbClr val="74A4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6136" y="5349077"/>
              <a:ext cx="183071" cy="3903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1189920" y="5969913"/>
              <a:ext cx="135538" cy="3903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: Rounded Corners 73"/>
          <p:cNvSpPr/>
          <p:nvPr/>
        </p:nvSpPr>
        <p:spPr>
          <a:xfrm>
            <a:off x="4269296" y="2900138"/>
            <a:ext cx="2782484" cy="901530"/>
          </a:xfrm>
          <a:prstGeom prst="roundRect">
            <a:avLst>
              <a:gd name="adj" fmla="val 18963"/>
            </a:avLst>
          </a:prstGeom>
          <a:solidFill>
            <a:srgbClr val="99CCFF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628825" y="329067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Center Mark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4085883" y="4007941"/>
            <a:ext cx="4981917" cy="1097459"/>
          </a:xfrm>
        </p:spPr>
        <p:txBody>
          <a:bodyPr/>
          <a:lstStyle/>
          <a:p>
            <a:r>
              <a:rPr lang="en-US" sz="1800" dirty="0">
                <a:solidFill>
                  <a:srgbClr val="0000FF"/>
                </a:solidFill>
              </a:rPr>
              <a:t>Reference Pixels</a:t>
            </a:r>
          </a:p>
          <a:p>
            <a:r>
              <a:rPr lang="en-US" sz="1800" dirty="0">
                <a:solidFill>
                  <a:srgbClr val="0000FF"/>
                </a:solidFill>
              </a:rPr>
              <a:t>15 micron version should be compatible with existing packages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4267200" y="838201"/>
            <a:ext cx="2782485" cy="1795564"/>
          </a:xfrm>
          <a:prstGeom prst="roundRect">
            <a:avLst>
              <a:gd name="adj" fmla="val 8757"/>
            </a:avLst>
          </a:prstGeom>
          <a:solidFill>
            <a:srgbClr val="99CCFF">
              <a:alpha val="1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361378" y="1275191"/>
            <a:ext cx="2489351" cy="1192642"/>
            <a:chOff x="4361378" y="1401026"/>
            <a:chExt cx="2489351" cy="1192642"/>
          </a:xfrm>
        </p:grpSpPr>
        <p:grpSp>
          <p:nvGrpSpPr>
            <p:cNvPr id="42" name="Group 41"/>
            <p:cNvGrpSpPr/>
            <p:nvPr/>
          </p:nvGrpSpPr>
          <p:grpSpPr>
            <a:xfrm>
              <a:off x="4361378" y="1401026"/>
              <a:ext cx="2489351" cy="400110"/>
              <a:chOff x="4361378" y="1401026"/>
              <a:chExt cx="2489351" cy="400110"/>
            </a:xfrm>
          </p:grpSpPr>
          <p:sp>
            <p:nvSpPr>
              <p:cNvPr id="63" name="Cross 62"/>
              <p:cNvSpPr>
                <a:spLocks noChangeAspect="1"/>
              </p:cNvSpPr>
              <p:nvPr/>
            </p:nvSpPr>
            <p:spPr>
              <a:xfrm>
                <a:off x="4361378" y="1511170"/>
                <a:ext cx="179822" cy="179822"/>
              </a:xfrm>
              <a:prstGeom prst="plus">
                <a:avLst>
                  <a:gd name="adj" fmla="val 38793"/>
                </a:avLst>
              </a:prstGeom>
              <a:solidFill>
                <a:srgbClr val="74A4F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801770" y="1401026"/>
                <a:ext cx="20489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+mn-lt"/>
                  </a:rPr>
                  <a:t>Hybridization</a:t>
                </a:r>
                <a:r>
                  <a:rPr lang="en-US" sz="2000" b="1" dirty="0">
                    <a:latin typeface="+mn-lt"/>
                  </a:rPr>
                  <a:t> Marks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361378" y="1950989"/>
              <a:ext cx="1931506" cy="642679"/>
              <a:chOff x="4361378" y="1950989"/>
              <a:chExt cx="1931506" cy="64267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4801770" y="2087662"/>
                <a:ext cx="1491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+mn-lt"/>
                  </a:rPr>
                  <a:t>Stepper Marks</a:t>
                </a: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4361378" y="1950989"/>
                <a:ext cx="390372" cy="642679"/>
                <a:chOff x="4361378" y="1950989"/>
                <a:chExt cx="390372" cy="642679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4361378" y="1950989"/>
                  <a:ext cx="183071" cy="390372"/>
                </a:xfrm>
                <a:prstGeom prst="rect">
                  <a:avLst/>
                </a:prstGeom>
                <a:solidFill>
                  <a:srgbClr val="FFCC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16200000">
                  <a:off x="4488795" y="2330713"/>
                  <a:ext cx="135538" cy="390372"/>
                </a:xfrm>
                <a:prstGeom prst="rect">
                  <a:avLst/>
                </a:prstGeom>
                <a:solidFill>
                  <a:srgbClr val="FFCC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4296562" y="880797"/>
            <a:ext cx="272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FPA Hybrid Fabrication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9377" y="2921344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FPA Assembly</a:t>
            </a:r>
          </a:p>
        </p:txBody>
      </p:sp>
      <p:sp>
        <p:nvSpPr>
          <p:cNvPr id="77" name="Isosceles Triangle 76"/>
          <p:cNvSpPr/>
          <p:nvPr/>
        </p:nvSpPr>
        <p:spPr>
          <a:xfrm rot="5400000" flipH="1">
            <a:off x="4393922" y="3424145"/>
            <a:ext cx="114734" cy="102394"/>
          </a:xfrm>
          <a:prstGeom prst="triangle">
            <a:avLst/>
          </a:prstGeom>
          <a:solidFill>
            <a:srgbClr val="66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1DE2AA-D318-4B7A-BB88-6DA1ACF6B8FE}"/>
              </a:ext>
            </a:extLst>
          </p:cNvPr>
          <p:cNvCxnSpPr>
            <a:cxnSpLocks/>
          </p:cNvCxnSpPr>
          <p:nvPr/>
        </p:nvCxnSpPr>
        <p:spPr>
          <a:xfrm flipH="1" flipV="1">
            <a:off x="3573747" y="3906958"/>
            <a:ext cx="541053" cy="2410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3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2" y="914400"/>
            <a:ext cx="7860098" cy="4953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FF"/>
                </a:solidFill>
              </a:rPr>
              <a:t>Founded in 2010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Located in Camarillo, Southern California (USA)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Staff of 7 engineers plus 1 operating manager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FF"/>
                </a:solidFill>
              </a:rPr>
              <a:t>Core competencies and development services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Large area ROIC for IR FPAs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Analog and digital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Low noise high performance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Custom CMOS imagers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Monolithic BSI CMOS sensor with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dirty="0"/>
              <a:t>    &gt; 50micron depletion thickness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Sensors for high energy radiation</a:t>
            </a:r>
          </a:p>
          <a:p>
            <a:pPr lvl="2">
              <a:spcBef>
                <a:spcPts val="600"/>
              </a:spcBef>
            </a:pPr>
            <a:r>
              <a:rPr lang="en-US" sz="1600" dirty="0"/>
              <a:t>X-rays, Minimum Ionizing Particles (MIP), Neutrons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Packages for thinned BSI imagers and cooled IR FPAs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Prototype testing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Data acquisition electronics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306742"/>
            <a:ext cx="3962400" cy="234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457200"/>
          </a:xfrm>
        </p:spPr>
        <p:txBody>
          <a:bodyPr/>
          <a:lstStyle/>
          <a:p>
            <a:r>
              <a:rPr lang="en-US" dirty="0"/>
              <a:t>About Sensor Creations, Inc.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5433" y="6074097"/>
            <a:ext cx="7237718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Independent Supplier of Innovative Image Sensor Technology</a:t>
            </a:r>
          </a:p>
        </p:txBody>
      </p:sp>
    </p:spTree>
    <p:extLst>
      <p:ext uri="{BB962C8B-B14F-4D97-AF65-F5344CB8AC3E}">
        <p14:creationId xmlns:p14="http://schemas.microsoft.com/office/powerpoint/2010/main" val="165285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905876" cy="493712"/>
          </a:xfrm>
        </p:spPr>
        <p:txBody>
          <a:bodyPr/>
          <a:lstStyle/>
          <a:p>
            <a:r>
              <a:rPr lang="en-US" dirty="0"/>
              <a:t>Wafer Maps – 10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Pixels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9506"/>
          <a:stretch/>
        </p:blipFill>
        <p:spPr>
          <a:xfrm>
            <a:off x="4728085" y="1632152"/>
            <a:ext cx="3737487" cy="3647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3938" y="1130308"/>
            <a:ext cx="244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4Kx4K-10µm ROIC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3482" y="1130308"/>
            <a:ext cx="244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4Kx6K-10µm ROIC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6000" y="5279134"/>
            <a:ext cx="16794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Die Size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41.76mm x 42.73mm</a:t>
            </a:r>
          </a:p>
          <a:p>
            <a:pPr algn="ctr"/>
            <a:endParaRPr lang="en-US" sz="800" dirty="0">
              <a:latin typeface="Calibri" panose="020F0502020204030204" pitchFamily="34" charset="0"/>
            </a:endParaRPr>
          </a:p>
          <a:p>
            <a:pPr algn="ctr"/>
            <a:r>
              <a:rPr lang="en-US" sz="1800" b="1" dirty="0">
                <a:latin typeface="Calibri" panose="020F0502020204030204" pitchFamily="34" charset="0"/>
              </a:rPr>
              <a:t>9 Die per Wafer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3428" y="5279134"/>
            <a:ext cx="16794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Die Size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41.76mm x 63.21mm</a:t>
            </a:r>
          </a:p>
          <a:p>
            <a:pPr algn="ctr"/>
            <a:endParaRPr lang="en-US" sz="800" dirty="0">
              <a:latin typeface="Calibri" panose="020F0502020204030204" pitchFamily="34" charset="0"/>
            </a:endParaRPr>
          </a:p>
          <a:p>
            <a:pPr algn="ctr"/>
            <a:r>
              <a:rPr lang="en-US" sz="1800" b="1" dirty="0">
                <a:latin typeface="Calibri" panose="020F0502020204030204" pitchFamily="34" charset="0"/>
              </a:rPr>
              <a:t>6 Die per Wafer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 b="9492"/>
          <a:stretch/>
        </p:blipFill>
        <p:spPr>
          <a:xfrm>
            <a:off x="599413" y="1645222"/>
            <a:ext cx="3727196" cy="36316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27125" y="1772490"/>
            <a:ext cx="1609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200mm Wafers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6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Wafer Map – 15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534400" cy="1295400"/>
          </a:xfrm>
        </p:spPr>
        <p:txBody>
          <a:bodyPr/>
          <a:lstStyle/>
          <a:p>
            <a:r>
              <a:rPr lang="en-US" sz="1800" dirty="0"/>
              <a:t>20%-30% yield is Expected </a:t>
            </a:r>
          </a:p>
          <a:p>
            <a:pPr lvl="1"/>
            <a:r>
              <a:rPr lang="en-US" sz="1600" dirty="0"/>
              <a:t>1 working die per wafer</a:t>
            </a:r>
          </a:p>
          <a:p>
            <a:r>
              <a:rPr lang="en-US" sz="1800" dirty="0"/>
              <a:t>“Working die” is not uniquely defined for these large ROICs</a:t>
            </a:r>
          </a:p>
          <a:p>
            <a:pPr lvl="1"/>
            <a:r>
              <a:rPr lang="en-US" sz="1600" dirty="0"/>
              <a:t>Often defined in retrospect to match initial yield assumptions and budgets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0"/>
            <a:ext cx="3560373" cy="3511600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47800" y="4312036"/>
            <a:ext cx="5122026" cy="6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Wafer Map for the proposed 4k x 4k ROIC with 15micron pitch on 8 inch wafer.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4 ROIC’s can be fabricated per wafer.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contains SCI proprietary information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152400" y="6510337"/>
            <a:ext cx="14478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September 11,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7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294" y="0"/>
            <a:ext cx="9246770" cy="646113"/>
          </a:xfrm>
        </p:spPr>
        <p:txBody>
          <a:bodyPr/>
          <a:lstStyle/>
          <a:p>
            <a:pPr algn="l"/>
            <a:r>
              <a:rPr lang="en-US" dirty="0"/>
              <a:t>               Output Mode-1: 1-Output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16185" y="1693840"/>
            <a:ext cx="4610100" cy="230832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ROIC Supports: 1, 4, 8, 16-Outputs per 1K Block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4Kx6K ROIC supports 1, 4, 16, 32, and 64 outputs in total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1-Output Mode: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    1 Stripe of 4096 columns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63" y="862965"/>
            <a:ext cx="3657600" cy="5486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75119" y="3313778"/>
            <a:ext cx="8370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4K x 6K</a:t>
            </a:r>
          </a:p>
          <a:p>
            <a:pPr algn="ctr"/>
            <a:r>
              <a:rPr lang="en-US" sz="1600" dirty="0">
                <a:latin typeface="+mn-lt"/>
              </a:rPr>
              <a:t>1-Output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FD21E9-FAB2-40AC-B427-5D8C9FD5ED2F}"/>
              </a:ext>
            </a:extLst>
          </p:cNvPr>
          <p:cNvCxnSpPr>
            <a:cxnSpLocks/>
          </p:cNvCxnSpPr>
          <p:nvPr/>
        </p:nvCxnSpPr>
        <p:spPr>
          <a:xfrm>
            <a:off x="522248" y="2286000"/>
            <a:ext cx="358906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C885B3-BE92-4952-A3CC-366FC6776AE4}"/>
              </a:ext>
            </a:extLst>
          </p:cNvPr>
          <p:cNvCxnSpPr>
            <a:cxnSpLocks/>
          </p:cNvCxnSpPr>
          <p:nvPr/>
        </p:nvCxnSpPr>
        <p:spPr>
          <a:xfrm flipV="1">
            <a:off x="1676400" y="936487"/>
            <a:ext cx="0" cy="538811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87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294" y="0"/>
            <a:ext cx="9246770" cy="646113"/>
          </a:xfrm>
        </p:spPr>
        <p:txBody>
          <a:bodyPr/>
          <a:lstStyle/>
          <a:p>
            <a:pPr algn="l"/>
            <a:r>
              <a:rPr lang="en-US" dirty="0"/>
              <a:t>               Output Mode-2: 4-Output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36215" y="1905000"/>
            <a:ext cx="4610100" cy="230832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ROIC Supports: 1, 4, 8, 16-Outputs per 1K Block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4Kx6K ROIC supports 1, 4, 16, 32, and 64 outputs in total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4-Output Mode: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    4 Stripes of 1024 columns 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863" y="862965"/>
            <a:ext cx="3657600" cy="5486400"/>
            <a:chOff x="464863" y="862965"/>
            <a:chExt cx="3657600" cy="5486400"/>
          </a:xfrm>
        </p:grpSpPr>
        <p:sp>
          <p:nvSpPr>
            <p:cNvPr id="8" name="Rectangle 7"/>
            <p:cNvSpPr/>
            <p:nvPr/>
          </p:nvSpPr>
          <p:spPr>
            <a:xfrm>
              <a:off x="464863" y="862965"/>
              <a:ext cx="914400" cy="548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9263" y="862965"/>
              <a:ext cx="914400" cy="5486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93663" y="862965"/>
              <a:ext cx="914400" cy="548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8063" y="862965"/>
              <a:ext cx="914400" cy="5486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75119" y="3313778"/>
            <a:ext cx="8370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4K x 6K</a:t>
            </a:r>
          </a:p>
          <a:p>
            <a:pPr algn="ctr"/>
            <a:r>
              <a:rPr lang="en-US" sz="1600" dirty="0">
                <a:latin typeface="+mn-lt"/>
              </a:rPr>
              <a:t>4-Output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BEF4E2-E847-43EF-A66C-CA0122701E38}"/>
              </a:ext>
            </a:extLst>
          </p:cNvPr>
          <p:cNvCxnSpPr/>
          <p:nvPr/>
        </p:nvCxnSpPr>
        <p:spPr>
          <a:xfrm>
            <a:off x="1407143" y="2286000"/>
            <a:ext cx="83053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124BEA-6BFC-4A78-A5D3-798051716FC7}"/>
              </a:ext>
            </a:extLst>
          </p:cNvPr>
          <p:cNvCxnSpPr>
            <a:cxnSpLocks/>
          </p:cNvCxnSpPr>
          <p:nvPr/>
        </p:nvCxnSpPr>
        <p:spPr>
          <a:xfrm flipV="1">
            <a:off x="1676400" y="936487"/>
            <a:ext cx="0" cy="538811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0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294" y="0"/>
            <a:ext cx="9246770" cy="646113"/>
          </a:xfrm>
        </p:spPr>
        <p:txBody>
          <a:bodyPr/>
          <a:lstStyle/>
          <a:p>
            <a:pPr algn="l"/>
            <a:r>
              <a:rPr lang="en-US" dirty="0"/>
              <a:t>               Output Mode-3: 16-Output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6230" y="1828800"/>
            <a:ext cx="4610100" cy="230832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ROIC Supports: 1, 4, 8, 16-Outputs per 1K Block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4Kx6K ROIC supports 1, 4, 16, 32, and 64 outputs in total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16-Output Mode</a:t>
            </a:r>
          </a:p>
          <a:p>
            <a:pPr lvl="1" indent="0"/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- 16 Stripes of 256 columns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863" y="862965"/>
            <a:ext cx="3657598" cy="5486400"/>
            <a:chOff x="464863" y="862965"/>
            <a:chExt cx="3657598" cy="5486400"/>
          </a:xfrm>
        </p:grpSpPr>
        <p:grpSp>
          <p:nvGrpSpPr>
            <p:cNvPr id="4" name="Group 3"/>
            <p:cNvGrpSpPr/>
            <p:nvPr/>
          </p:nvGrpSpPr>
          <p:grpSpPr>
            <a:xfrm>
              <a:off x="464863" y="862965"/>
              <a:ext cx="913567" cy="5486400"/>
              <a:chOff x="464863" y="862965"/>
              <a:chExt cx="913567" cy="5486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64863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3048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1645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49830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378427" y="862965"/>
              <a:ext cx="913567" cy="5486400"/>
              <a:chOff x="464863" y="862965"/>
              <a:chExt cx="913567" cy="5486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64863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93048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21645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9830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295330" y="862965"/>
              <a:ext cx="913567" cy="5486400"/>
              <a:chOff x="464863" y="862965"/>
              <a:chExt cx="913567" cy="5486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64863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93048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21645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9830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208894" y="862965"/>
              <a:ext cx="913567" cy="5486400"/>
              <a:chOff x="464863" y="862965"/>
              <a:chExt cx="913567" cy="5486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4863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93048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21645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149830" y="862965"/>
                <a:ext cx="228600" cy="5486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828631" y="3313778"/>
            <a:ext cx="9300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4K x 6K</a:t>
            </a:r>
          </a:p>
          <a:p>
            <a:pPr algn="ctr"/>
            <a:r>
              <a:rPr lang="en-US" sz="1600" dirty="0">
                <a:latin typeface="+mn-lt"/>
              </a:rPr>
              <a:t>16-Output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B00DAB-41D5-4841-A8C3-A187688695FE}"/>
              </a:ext>
            </a:extLst>
          </p:cNvPr>
          <p:cNvCxnSpPr>
            <a:cxnSpLocks/>
          </p:cNvCxnSpPr>
          <p:nvPr/>
        </p:nvCxnSpPr>
        <p:spPr>
          <a:xfrm>
            <a:off x="1369572" y="2252544"/>
            <a:ext cx="2370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4A80750-5AD1-4217-887B-EA48AFA2D676}"/>
              </a:ext>
            </a:extLst>
          </p:cNvPr>
          <p:cNvCxnSpPr>
            <a:cxnSpLocks/>
          </p:cNvCxnSpPr>
          <p:nvPr/>
        </p:nvCxnSpPr>
        <p:spPr>
          <a:xfrm flipV="1">
            <a:off x="1259857" y="903031"/>
            <a:ext cx="0" cy="538811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83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294" y="0"/>
            <a:ext cx="9246770" cy="646113"/>
          </a:xfrm>
        </p:spPr>
        <p:txBody>
          <a:bodyPr/>
          <a:lstStyle/>
          <a:p>
            <a:pPr algn="l"/>
            <a:r>
              <a:rPr lang="en-US" dirty="0"/>
              <a:t>               Output Mode-4: 32-Output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57700" y="1981200"/>
            <a:ext cx="4610100" cy="230832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ROIC Supports: 1, 4, 8, 16-Outputs per 1K Block</a:t>
            </a:r>
          </a:p>
          <a:p>
            <a:endParaRPr lang="en-US" dirty="0"/>
          </a:p>
          <a:p>
            <a:r>
              <a:rPr lang="en-US" dirty="0"/>
              <a:t>4Kx6K ROIC supports 1, 4, 16, 32, and 64 outputs in total</a:t>
            </a:r>
          </a:p>
          <a:p>
            <a:endParaRPr lang="en-US" dirty="0"/>
          </a:p>
          <a:p>
            <a:r>
              <a:rPr lang="en-US" dirty="0"/>
              <a:t>32-Output Mode:</a:t>
            </a:r>
          </a:p>
          <a:p>
            <a:pPr marL="0" indent="0">
              <a:buNone/>
            </a:pPr>
            <a:r>
              <a:rPr lang="en-US" dirty="0"/>
              <a:t>     - 32 Stripes of 128 columns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4863" y="862965"/>
            <a:ext cx="3807318" cy="5486400"/>
            <a:chOff x="464863" y="862965"/>
            <a:chExt cx="3807318" cy="5486400"/>
          </a:xfrm>
        </p:grpSpPr>
        <p:grpSp>
          <p:nvGrpSpPr>
            <p:cNvPr id="7" name="Group 6"/>
            <p:cNvGrpSpPr/>
            <p:nvPr/>
          </p:nvGrpSpPr>
          <p:grpSpPr>
            <a:xfrm>
              <a:off x="464863" y="862965"/>
              <a:ext cx="1903360" cy="5486400"/>
              <a:chOff x="464863" y="862965"/>
              <a:chExt cx="1903360" cy="54864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64863" y="862965"/>
                <a:ext cx="952146" cy="5486400"/>
                <a:chOff x="464863" y="862965"/>
                <a:chExt cx="952146" cy="54864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464863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8271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2388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822623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94037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060612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177902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29813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1416077" y="862965"/>
                <a:ext cx="952146" cy="5486400"/>
                <a:chOff x="464863" y="862965"/>
                <a:chExt cx="952146" cy="54864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464863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8271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02388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22623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94037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060612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177902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29813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2368821" y="862965"/>
              <a:ext cx="1903360" cy="5486400"/>
              <a:chOff x="464863" y="862965"/>
              <a:chExt cx="1903360" cy="548640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64863" y="862965"/>
                <a:ext cx="952146" cy="5486400"/>
                <a:chOff x="464863" y="862965"/>
                <a:chExt cx="952146" cy="548640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464863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8271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02388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822623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94037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060612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177902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29813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416077" y="862965"/>
                <a:ext cx="952146" cy="5486400"/>
                <a:chOff x="464863" y="862965"/>
                <a:chExt cx="952146" cy="548640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64863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8271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02388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822623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94037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060612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177902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298137" y="862965"/>
                  <a:ext cx="118872" cy="54864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" name="TextBox 9"/>
          <p:cNvSpPr txBox="1"/>
          <p:nvPr/>
        </p:nvSpPr>
        <p:spPr>
          <a:xfrm>
            <a:off x="1903491" y="3313778"/>
            <a:ext cx="9300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4K x 6K</a:t>
            </a:r>
          </a:p>
          <a:p>
            <a:pPr algn="ctr"/>
            <a:r>
              <a:rPr lang="en-US" sz="1600" dirty="0">
                <a:latin typeface="+mn-lt"/>
              </a:rPr>
              <a:t>32-Output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F9D8163-72E8-428D-A981-AD4E78FADFCF}"/>
              </a:ext>
            </a:extLst>
          </p:cNvPr>
          <p:cNvCxnSpPr>
            <a:cxnSpLocks/>
          </p:cNvCxnSpPr>
          <p:nvPr/>
        </p:nvCxnSpPr>
        <p:spPr>
          <a:xfrm>
            <a:off x="1423733" y="2209800"/>
            <a:ext cx="11019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EA80E6B-5B0D-4CC3-81A6-7ACECAFAA15D}"/>
              </a:ext>
            </a:extLst>
          </p:cNvPr>
          <p:cNvCxnSpPr>
            <a:cxnSpLocks/>
          </p:cNvCxnSpPr>
          <p:nvPr/>
        </p:nvCxnSpPr>
        <p:spPr>
          <a:xfrm flipV="1">
            <a:off x="1219200" y="903031"/>
            <a:ext cx="0" cy="538811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63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294" y="0"/>
            <a:ext cx="9246770" cy="646113"/>
          </a:xfrm>
        </p:spPr>
        <p:txBody>
          <a:bodyPr/>
          <a:lstStyle/>
          <a:p>
            <a:pPr algn="l"/>
            <a:r>
              <a:rPr lang="en-US" dirty="0"/>
              <a:t>               Output Mode-5: 64-Output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0076" y="894348"/>
            <a:ext cx="4610100" cy="30469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ROIC Supports: 1, 4, 8, 16-Outputs per 1K Block</a:t>
            </a:r>
          </a:p>
          <a:p>
            <a:endParaRPr lang="en-US" dirty="0"/>
          </a:p>
          <a:p>
            <a:r>
              <a:rPr lang="en-US" dirty="0"/>
              <a:t>4Kx6K ROIC supports 1, 4, 16, 32, and 64 outputs in total</a:t>
            </a:r>
          </a:p>
          <a:p>
            <a:endParaRPr lang="en-US" dirty="0"/>
          </a:p>
          <a:p>
            <a:r>
              <a:rPr lang="en-US" dirty="0"/>
              <a:t>64-Output Mode:</a:t>
            </a:r>
          </a:p>
          <a:p>
            <a:pPr marL="0" indent="0">
              <a:buNone/>
            </a:pPr>
            <a:r>
              <a:rPr lang="en-US" dirty="0"/>
              <a:t>     - 64 Stripes of 64 columns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4863" y="862965"/>
            <a:ext cx="3506672" cy="5486400"/>
            <a:chOff x="464863" y="862965"/>
            <a:chExt cx="3506672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464863" y="862965"/>
              <a:ext cx="1753336" cy="5486400"/>
              <a:chOff x="464863" y="862965"/>
              <a:chExt cx="1753336" cy="54864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64863" y="862965"/>
                <a:ext cx="876668" cy="5486400"/>
                <a:chOff x="464863" y="862965"/>
                <a:chExt cx="876668" cy="54864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64863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684030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903197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1122364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" name="Group 90"/>
              <p:cNvGrpSpPr/>
              <p:nvPr/>
            </p:nvGrpSpPr>
            <p:grpSpPr>
              <a:xfrm>
                <a:off x="1341531" y="862965"/>
                <a:ext cx="876668" cy="5486400"/>
                <a:chOff x="464863" y="862965"/>
                <a:chExt cx="876668" cy="5486400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464863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684030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903197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1122364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2" name="Group 111"/>
            <p:cNvGrpSpPr/>
            <p:nvPr/>
          </p:nvGrpSpPr>
          <p:grpSpPr>
            <a:xfrm>
              <a:off x="2218199" y="862965"/>
              <a:ext cx="1753336" cy="5486400"/>
              <a:chOff x="464863" y="862965"/>
              <a:chExt cx="1753336" cy="54864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464863" y="862965"/>
                <a:ext cx="876668" cy="5486400"/>
                <a:chOff x="464863" y="862965"/>
                <a:chExt cx="876668" cy="548640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464863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/>
                <p:cNvGrpSpPr/>
                <p:nvPr/>
              </p:nvGrpSpPr>
              <p:grpSpPr>
                <a:xfrm>
                  <a:off x="684030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903197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43" name="Rectangle 142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1122364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1341531" y="862965"/>
                <a:ext cx="876668" cy="5486400"/>
                <a:chOff x="464863" y="862965"/>
                <a:chExt cx="876668" cy="5486400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464863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684030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27" name="Rectangle 126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903197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1122364" y="862965"/>
                  <a:ext cx="219167" cy="5486400"/>
                  <a:chOff x="464863" y="862965"/>
                  <a:chExt cx="219167" cy="5486400"/>
                </a:xfrm>
              </p:grpSpPr>
              <p:sp>
                <p:nvSpPr>
                  <p:cNvPr id="119" name="Rectangle 118"/>
                  <p:cNvSpPr/>
                  <p:nvPr/>
                </p:nvSpPr>
                <p:spPr>
                  <a:xfrm>
                    <a:off x="464863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519217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574812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629166" y="862965"/>
                    <a:ext cx="54864" cy="5486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0" name="TextBox 9"/>
          <p:cNvSpPr txBox="1"/>
          <p:nvPr/>
        </p:nvSpPr>
        <p:spPr>
          <a:xfrm>
            <a:off x="1753168" y="3313778"/>
            <a:ext cx="9300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4K x 6K</a:t>
            </a:r>
          </a:p>
          <a:p>
            <a:pPr algn="ctr"/>
            <a:r>
              <a:rPr lang="en-US" sz="1600" dirty="0">
                <a:latin typeface="+mn-lt"/>
              </a:rPr>
              <a:t>64-Output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2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294" y="0"/>
            <a:ext cx="9246770" cy="646113"/>
          </a:xfrm>
        </p:spPr>
        <p:txBody>
          <a:bodyPr/>
          <a:lstStyle/>
          <a:p>
            <a:r>
              <a:rPr lang="en-US" dirty="0"/>
              <a:t>               Output Mode-6: 64-Output of 64 Contiguous Pixels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1371600"/>
            <a:ext cx="4610100" cy="34163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High speed windowing</a:t>
            </a:r>
          </a:p>
          <a:p>
            <a:pPr lvl="1"/>
            <a:r>
              <a:rPr lang="en-US" dirty="0"/>
              <a:t>Group of adjacent pixels multiplexed simultaneously to all outputs</a:t>
            </a:r>
          </a:p>
          <a:p>
            <a:endParaRPr lang="en-US" dirty="0"/>
          </a:p>
          <a:p>
            <a:r>
              <a:rPr lang="en-US" dirty="0"/>
              <a:t>Example: 64-Output mode,</a:t>
            </a:r>
          </a:p>
          <a:p>
            <a:pPr lvl="1"/>
            <a:r>
              <a:rPr lang="en-US" dirty="0"/>
              <a:t>columns 0, 1, 2, …, 64 are simultaneously to 64 outputs</a:t>
            </a:r>
          </a:p>
          <a:p>
            <a:endParaRPr lang="en-US" dirty="0"/>
          </a:p>
          <a:p>
            <a:r>
              <a:rPr lang="en-US" dirty="0"/>
              <a:t>4Kx6K ROIC supports 1, 4, 16, 32, and 64 outputs in continuous multiplexing modes (mode-6)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63" y="862965"/>
            <a:ext cx="3657600" cy="5486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6459" y="3381962"/>
            <a:ext cx="1114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4K x 6K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3306" y="6257240"/>
            <a:ext cx="1280371" cy="77191"/>
            <a:chOff x="464863" y="6272174"/>
            <a:chExt cx="1280371" cy="77191"/>
          </a:xfrm>
        </p:grpSpPr>
        <p:sp>
          <p:nvSpPr>
            <p:cNvPr id="4" name="Rectangle 3"/>
            <p:cNvSpPr/>
            <p:nvPr/>
          </p:nvSpPr>
          <p:spPr>
            <a:xfrm>
              <a:off x="464863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5075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5287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499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5711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5923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46135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26347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06559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6771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66983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47195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27407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7619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87831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68043" y="6272174"/>
              <a:ext cx="77191" cy="77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3306" y="5409709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Group of 1 x 64 pixels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564657" y="5871374"/>
            <a:ext cx="252344" cy="285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27, 2017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92FCD-A27D-412C-B9A3-F5ABF94DC830}"/>
              </a:ext>
            </a:extLst>
          </p:cNvPr>
          <p:cNvCxnSpPr>
            <a:cxnSpLocks/>
          </p:cNvCxnSpPr>
          <p:nvPr/>
        </p:nvCxnSpPr>
        <p:spPr>
          <a:xfrm>
            <a:off x="522248" y="2286000"/>
            <a:ext cx="358906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BD5A5F-D3AD-437F-B29A-095CCDB9F431}"/>
              </a:ext>
            </a:extLst>
          </p:cNvPr>
          <p:cNvCxnSpPr>
            <a:cxnSpLocks/>
          </p:cNvCxnSpPr>
          <p:nvPr/>
        </p:nvCxnSpPr>
        <p:spPr>
          <a:xfrm flipV="1">
            <a:off x="3581400" y="936487"/>
            <a:ext cx="0" cy="538811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712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Design, Fabrication and Test Schedule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37104" cy="13795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contains SCI proprietary information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8F7B2-459C-4906-9F18-79B23ABC1A10}"/>
              </a:ext>
            </a:extLst>
          </p:cNvPr>
          <p:cNvSpPr txBox="1"/>
          <p:nvPr/>
        </p:nvSpPr>
        <p:spPr>
          <a:xfrm>
            <a:off x="864704" y="5004872"/>
            <a:ext cx="7364896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First Wafers are Expected to Become Available in Late Q1/2018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7B74FF0-6F5E-4C9A-97E7-41788A5B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1371600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27, 2017</a:t>
            </a:r>
          </a:p>
        </p:txBody>
      </p:sp>
    </p:spTree>
    <p:extLst>
      <p:ext uri="{BB962C8B-B14F-4D97-AF65-F5344CB8AC3E}">
        <p14:creationId xmlns:p14="http://schemas.microsoft.com/office/powerpoint/2010/main" val="2573405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D62F-F5EC-4BAE-8927-D6BEAF82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CC69C-64CF-4C89-8981-F9BB6570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2895600"/>
          </a:xfrm>
        </p:spPr>
        <p:txBody>
          <a:bodyPr/>
          <a:lstStyle/>
          <a:p>
            <a:r>
              <a:rPr lang="en-US" dirty="0"/>
              <a:t>Thank You for your invaluable contributions through many discussions:</a:t>
            </a:r>
          </a:p>
          <a:p>
            <a:pPr lvl="1"/>
            <a:r>
              <a:rPr lang="en-US" dirty="0"/>
              <a:t>Markus Loose</a:t>
            </a:r>
          </a:p>
          <a:p>
            <a:pPr lvl="1"/>
            <a:r>
              <a:rPr lang="en-US" dirty="0"/>
              <a:t>Ed Cheng</a:t>
            </a:r>
          </a:p>
          <a:p>
            <a:pPr lvl="1"/>
            <a:r>
              <a:rPr lang="en-US" dirty="0"/>
              <a:t>Srikanth Thota</a:t>
            </a:r>
          </a:p>
          <a:p>
            <a:pPr lvl="1"/>
            <a:r>
              <a:rPr lang="en-US" dirty="0"/>
              <a:t>Viswa Ramireddy</a:t>
            </a:r>
          </a:p>
          <a:p>
            <a:pPr lvl="1"/>
            <a:r>
              <a:rPr lang="en-US" dirty="0"/>
              <a:t>Raghu </a:t>
            </a:r>
            <a:r>
              <a:rPr lang="en-US" dirty="0" err="1"/>
              <a:t>Singameni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67CA3-7225-4F1B-A30B-5BBE7CDE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AA118-84EE-4732-A0DE-2B4F3440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3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8DC4ECB-F07D-4F10-998E-54A3260C3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/>
        </p:blipFill>
        <p:spPr>
          <a:xfrm>
            <a:off x="2321108" y="4703541"/>
            <a:ext cx="1749346" cy="1556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457200"/>
          </a:xfrm>
        </p:spPr>
        <p:txBody>
          <a:bodyPr/>
          <a:lstStyle/>
          <a:p>
            <a:r>
              <a:rPr lang="en-US" dirty="0"/>
              <a:t>Sensor Creations Facilities and Equipment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" r="50000" b="-1"/>
          <a:stretch/>
        </p:blipFill>
        <p:spPr>
          <a:xfrm>
            <a:off x="228600" y="838200"/>
            <a:ext cx="3841854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" t="60783" r="26416" b="2514"/>
          <a:stretch/>
        </p:blipFill>
        <p:spPr>
          <a:xfrm>
            <a:off x="228601" y="3442843"/>
            <a:ext cx="3841853" cy="1205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35177" y="3810000"/>
            <a:ext cx="458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 and TCAD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Optoelectronic characterization UV-NIR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sensor test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 and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assembly, rework,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Wafer-level probe testing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" t="1926" r="60642" b="56919"/>
          <a:stretch/>
        </p:blipFill>
        <p:spPr>
          <a:xfrm>
            <a:off x="228600" y="4690923"/>
            <a:ext cx="2010843" cy="134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553" y="838200"/>
            <a:ext cx="4899247" cy="2850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591902"/>
            <a:ext cx="1371600" cy="10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0DB09-6DD1-470B-9C79-E22AAE6308D5}"/>
              </a:ext>
            </a:extLst>
          </p:cNvPr>
          <p:cNvSpPr txBox="1"/>
          <p:nvPr/>
        </p:nvSpPr>
        <p:spPr>
          <a:xfrm>
            <a:off x="1390076" y="4257851"/>
            <a:ext cx="26191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>
                <a:latin typeface="+mn-lt"/>
              </a:defRPr>
            </a:lvl1pPr>
          </a:lstStyle>
          <a:p>
            <a:r>
              <a:rPr lang="en-US" dirty="0"/>
              <a:t>Die Attach and Ball Bonder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7A21D-1743-402C-AA6A-05E04D747BE3}"/>
              </a:ext>
            </a:extLst>
          </p:cNvPr>
          <p:cNvSpPr txBox="1"/>
          <p:nvPr/>
        </p:nvSpPr>
        <p:spPr>
          <a:xfrm>
            <a:off x="4552821" y="5550931"/>
            <a:ext cx="4057779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ctr" eaLnBrk="1" hangingPunct="1">
              <a:buFont typeface="Arial" panose="020B0604020202020204" pitchFamily="34" charset="0"/>
              <a:buNone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Complete Infrastructure for Design and Prototyping of Low Volume CMOS Sensor IC’s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28FF5C-A900-492B-A0DA-5E92586CCA5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3"/>
          <a:stretch/>
        </p:blipFill>
        <p:spPr>
          <a:xfrm>
            <a:off x="5029199" y="2604177"/>
            <a:ext cx="1295400" cy="1082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044F81-65C7-4970-BA5D-5CF60B84843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696200" y="2591902"/>
            <a:ext cx="1371600" cy="109480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2B02D26-875F-4682-844B-0060BBBE5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87" b="895"/>
          <a:stretch/>
        </p:blipFill>
        <p:spPr bwMode="auto">
          <a:xfrm>
            <a:off x="7748261" y="2743200"/>
            <a:ext cx="769123" cy="32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E0CBD8-E7C5-4B63-BD34-C1ACEC092350}"/>
              </a:ext>
            </a:extLst>
          </p:cNvPr>
          <p:cNvSpPr txBox="1"/>
          <p:nvPr/>
        </p:nvSpPr>
        <p:spPr>
          <a:xfrm>
            <a:off x="532738" y="2913355"/>
            <a:ext cx="3233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15 x 10 </a:t>
            </a:r>
            <a:r>
              <a:rPr lang="en-US" sz="1800" b="1" dirty="0" err="1">
                <a:latin typeface="+mn-lt"/>
              </a:rPr>
              <a:t>ft</a:t>
            </a:r>
            <a:r>
              <a:rPr lang="en-US" sz="1800" b="1" dirty="0">
                <a:latin typeface="+mn-lt"/>
              </a:rPr>
              <a:t> Class 10,000 Cleanroom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D683CD-008B-4447-BC57-7FC22DBC15BA}"/>
              </a:ext>
            </a:extLst>
          </p:cNvPr>
          <p:cNvSpPr txBox="1"/>
          <p:nvPr/>
        </p:nvSpPr>
        <p:spPr>
          <a:xfrm>
            <a:off x="219691" y="5955302"/>
            <a:ext cx="19154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>
                <a:latin typeface="+mn-lt"/>
              </a:defRPr>
            </a:lvl1pPr>
          </a:lstStyle>
          <a:p>
            <a:r>
              <a:rPr lang="en-US" dirty="0"/>
              <a:t>8” Semi Automatic </a:t>
            </a:r>
          </a:p>
          <a:p>
            <a:r>
              <a:rPr lang="en-US" dirty="0"/>
              <a:t>Probe Station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8A4D59-08C6-4165-9693-00E6C60B733A}"/>
              </a:ext>
            </a:extLst>
          </p:cNvPr>
          <p:cNvSpPr txBox="1"/>
          <p:nvPr/>
        </p:nvSpPr>
        <p:spPr>
          <a:xfrm>
            <a:off x="2135151" y="6148080"/>
            <a:ext cx="22000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lt"/>
              </a:defRPr>
            </a:lvl1pPr>
          </a:lstStyle>
          <a:p>
            <a:pPr algn="ctr"/>
            <a:r>
              <a:rPr lang="en-US" dirty="0" err="1"/>
              <a:t>Trinocular</a:t>
            </a:r>
            <a:r>
              <a:rPr lang="en-US" dirty="0"/>
              <a:t> Microscope</a:t>
            </a:r>
          </a:p>
          <a:p>
            <a:pPr algn="ctr"/>
            <a:r>
              <a:rPr lang="en-US" dirty="0"/>
              <a:t>Micro Solder Station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1F8E66B-2B8B-495E-ABAB-B8328C4E3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87" b="895"/>
          <a:stretch/>
        </p:blipFill>
        <p:spPr bwMode="auto">
          <a:xfrm>
            <a:off x="8006929" y="3192975"/>
            <a:ext cx="303633" cy="3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44D183-C763-4101-BC04-05973DCCE46F}"/>
              </a:ext>
            </a:extLst>
          </p:cNvPr>
          <p:cNvSpPr/>
          <p:nvPr/>
        </p:nvSpPr>
        <p:spPr>
          <a:xfrm>
            <a:off x="8077200" y="2636460"/>
            <a:ext cx="381000" cy="8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C1ACE0C8-BADC-40FF-9399-B368F0C5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7" y="2643803"/>
            <a:ext cx="640731" cy="7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049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85692"/>
            <a:ext cx="8077200" cy="9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621768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 team, Camarillo, CA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9E625B-77CD-48F1-96A1-6A8BD5B43A79}"/>
              </a:ext>
            </a:extLst>
          </p:cNvPr>
          <p:cNvGrpSpPr/>
          <p:nvPr/>
        </p:nvGrpSpPr>
        <p:grpSpPr>
          <a:xfrm>
            <a:off x="1905000" y="1037063"/>
            <a:ext cx="4876800" cy="4486712"/>
            <a:chOff x="1600200" y="1152088"/>
            <a:chExt cx="4876800" cy="4486712"/>
          </a:xfrm>
        </p:grpSpPr>
        <p:pic>
          <p:nvPicPr>
            <p:cNvPr id="8" name="Picture 7" descr="A group of people standing in front of a building&#10;&#10;Description generated with very high confidence">
              <a:extLst>
                <a:ext uri="{FF2B5EF4-FFF2-40B4-BE49-F238E27FC236}">
                  <a16:creationId xmlns:a16="http://schemas.microsoft.com/office/drawing/2014/main" id="{C79C753F-DBA1-44F9-87C1-8178C6AC6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5" t="2799" r="13794" b="3713"/>
            <a:stretch/>
          </p:blipFill>
          <p:spPr>
            <a:xfrm>
              <a:off x="1676400" y="1268106"/>
              <a:ext cx="4800600" cy="437069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00200" y="1152088"/>
              <a:ext cx="19539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Thank You for your attention!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69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294" y="0"/>
            <a:ext cx="9246770" cy="646113"/>
          </a:xfrm>
        </p:spPr>
        <p:txBody>
          <a:bodyPr/>
          <a:lstStyle/>
          <a:p>
            <a:r>
              <a:rPr lang="en-US" dirty="0"/>
              <a:t>Pad Frame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54756" y="1828800"/>
            <a:ext cx="2784444" cy="2031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PADs are located on the top side only.</a:t>
            </a:r>
          </a:p>
          <a:p>
            <a:endParaRPr lang="en-US" dirty="0"/>
          </a:p>
          <a:p>
            <a:r>
              <a:rPr lang="en-US" dirty="0"/>
              <a:t>Total PAD count: 162</a:t>
            </a:r>
          </a:p>
          <a:p>
            <a:r>
              <a:rPr lang="en-US" dirty="0"/>
              <a:t>for 4K x 6K format</a:t>
            </a:r>
          </a:p>
          <a:p>
            <a:endParaRPr lang="en-US" dirty="0"/>
          </a:p>
          <a:p>
            <a:r>
              <a:rPr lang="en-US" dirty="0"/>
              <a:t>Pad Pitch: ≥ 10 mil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179" y="709840"/>
            <a:ext cx="4184696" cy="57796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92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905876" cy="493712"/>
          </a:xfrm>
        </p:spPr>
        <p:txBody>
          <a:bodyPr/>
          <a:lstStyle/>
          <a:p>
            <a:r>
              <a:rPr lang="en-US" dirty="0"/>
              <a:t>Wafer Maps – Various Configurations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9506"/>
          <a:stretch/>
        </p:blipFill>
        <p:spPr>
          <a:xfrm>
            <a:off x="3170074" y="1611233"/>
            <a:ext cx="2465589" cy="2406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078" y="1149570"/>
            <a:ext cx="244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4Kx4K-10µm ROIC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1149569"/>
            <a:ext cx="244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4Kx6K-10µm ROIC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380" y="4252135"/>
            <a:ext cx="16794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Die Size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41.76mm x 42.73mm</a:t>
            </a:r>
          </a:p>
          <a:p>
            <a:pPr algn="ctr"/>
            <a:endParaRPr lang="en-US" sz="800" dirty="0">
              <a:latin typeface="Calibri" panose="020F0502020204030204" pitchFamily="34" charset="0"/>
            </a:endParaRPr>
          </a:p>
          <a:p>
            <a:pPr algn="ctr"/>
            <a:r>
              <a:rPr lang="en-US" sz="1800" b="1" dirty="0">
                <a:latin typeface="Calibri" panose="020F0502020204030204" pitchFamily="34" charset="0"/>
              </a:rPr>
              <a:t>9 Die per Wafer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2352" y="4252135"/>
            <a:ext cx="16794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Die Size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41.76mm x 63.21mm</a:t>
            </a:r>
          </a:p>
          <a:p>
            <a:pPr algn="ctr"/>
            <a:endParaRPr lang="en-US" sz="800" dirty="0">
              <a:latin typeface="Calibri" panose="020F0502020204030204" pitchFamily="34" charset="0"/>
            </a:endParaRPr>
          </a:p>
          <a:p>
            <a:pPr algn="ctr"/>
            <a:r>
              <a:rPr lang="en-US" sz="1800" b="1" dirty="0">
                <a:latin typeface="Calibri" panose="020F0502020204030204" pitchFamily="34" charset="0"/>
              </a:rPr>
              <a:t>6 Die per Wafer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 b="9492"/>
          <a:stretch/>
        </p:blipFill>
        <p:spPr>
          <a:xfrm>
            <a:off x="599413" y="1611233"/>
            <a:ext cx="2456361" cy="23933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44576" y="5186611"/>
            <a:ext cx="1609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200mm Wafers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B5A6E8-54D6-4FB7-9128-8A0CC12E70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b="9506"/>
          <a:stretch/>
        </p:blipFill>
        <p:spPr>
          <a:xfrm>
            <a:off x="5714529" y="1611233"/>
            <a:ext cx="2451635" cy="23835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C10EFC-162C-4ABF-BAD4-318229E7C006}"/>
              </a:ext>
            </a:extLst>
          </p:cNvPr>
          <p:cNvSpPr txBox="1"/>
          <p:nvPr/>
        </p:nvSpPr>
        <p:spPr>
          <a:xfrm>
            <a:off x="5791721" y="114956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2Kx2K-15µm ROIC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3D286-AEB3-4300-8A70-CA0F56CB3B6F}"/>
              </a:ext>
            </a:extLst>
          </p:cNvPr>
          <p:cNvSpPr/>
          <p:nvPr/>
        </p:nvSpPr>
        <p:spPr>
          <a:xfrm>
            <a:off x="4478648" y="3906291"/>
            <a:ext cx="1038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</a:rPr>
              <a:t>5mm Wafer Exclusion Zone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7B00B-856A-4836-81E2-FD498A187C76}"/>
              </a:ext>
            </a:extLst>
          </p:cNvPr>
          <p:cNvSpPr txBox="1"/>
          <p:nvPr/>
        </p:nvSpPr>
        <p:spPr>
          <a:xfrm>
            <a:off x="5943600" y="4252135"/>
            <a:ext cx="1801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Die Size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31.52mm x 32.52mm</a:t>
            </a:r>
          </a:p>
          <a:p>
            <a:pPr algn="ctr"/>
            <a:endParaRPr lang="en-US" sz="800" dirty="0">
              <a:latin typeface="Calibri" panose="020F0502020204030204" pitchFamily="34" charset="0"/>
            </a:endParaRPr>
          </a:p>
          <a:p>
            <a:pPr algn="ctr"/>
            <a:r>
              <a:rPr lang="en-US" sz="1800" b="1" dirty="0">
                <a:latin typeface="Calibri" panose="020F0502020204030204" pitchFamily="34" charset="0"/>
              </a:rPr>
              <a:t>21 Die per Wafer</a:t>
            </a:r>
          </a:p>
        </p:txBody>
      </p:sp>
    </p:spTree>
    <p:extLst>
      <p:ext uri="{BB962C8B-B14F-4D97-AF65-F5344CB8AC3E}">
        <p14:creationId xmlns:p14="http://schemas.microsoft.com/office/powerpoint/2010/main" val="338735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Previous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77" y="841009"/>
            <a:ext cx="4739531" cy="26895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Stitched ROICs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Custom wafer post processing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Packages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Cameras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Test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9638" r="15844"/>
          <a:stretch/>
        </p:blipFill>
        <p:spPr bwMode="auto">
          <a:xfrm>
            <a:off x="4309225" y="4105836"/>
            <a:ext cx="1833434" cy="144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1361" y="5546471"/>
            <a:ext cx="1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8‘’ High resistivity FZ Wafer thinned to 50 µm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E1EA04-D8EF-47D3-9AF7-D814568C258C}"/>
              </a:ext>
            </a:extLst>
          </p:cNvPr>
          <p:cNvGrpSpPr/>
          <p:nvPr/>
        </p:nvGrpSpPr>
        <p:grpSpPr>
          <a:xfrm>
            <a:off x="2618154" y="5106182"/>
            <a:ext cx="1461832" cy="1181848"/>
            <a:chOff x="8480969" y="8337957"/>
            <a:chExt cx="2412896" cy="203076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2DB2A99B-AF46-4EA6-884F-4CCD7A8AE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7" t="12297" r="54836" b="8186"/>
            <a:stretch/>
          </p:blipFill>
          <p:spPr bwMode="auto">
            <a:xfrm>
              <a:off x="8480969" y="8337957"/>
              <a:ext cx="2372865" cy="2030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47DC01-C885-4A66-8D71-6B8D9C5330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6531" y="9168372"/>
              <a:ext cx="1173243" cy="228011"/>
            </a:xfrm>
            <a:prstGeom prst="straightConnector1">
              <a:avLst/>
            </a:prstGeom>
            <a:ln w="28575">
              <a:solidFill>
                <a:srgbClr val="66FF33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104BC-3AC2-42DB-9F69-81A075C3B7BF}"/>
                </a:ext>
              </a:extLst>
            </p:cNvPr>
            <p:cNvSpPr txBox="1"/>
            <p:nvPr/>
          </p:nvSpPr>
          <p:spPr>
            <a:xfrm rot="21168855">
              <a:off x="9378922" y="8472963"/>
              <a:ext cx="1514943" cy="79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6FF33"/>
                  </a:solidFill>
                  <a:latin typeface="+mn-lt"/>
                </a:rPr>
                <a:t>86mm</a:t>
              </a:r>
            </a:p>
          </p:txBody>
        </p:sp>
      </p:grpSp>
      <p:pic>
        <p:nvPicPr>
          <p:cNvPr id="15" name="Picture 14" descr="F:\20170908_172011.jpg">
            <a:extLst>
              <a:ext uri="{FF2B5EF4-FFF2-40B4-BE49-F238E27FC236}">
                <a16:creationId xmlns:a16="http://schemas.microsoft.com/office/drawing/2014/main" id="{9781778D-913B-4D52-837A-4BE93D58AD5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2" t="28644" r="16508" b="1422"/>
          <a:stretch/>
        </p:blipFill>
        <p:spPr bwMode="auto">
          <a:xfrm>
            <a:off x="4800601" y="977370"/>
            <a:ext cx="1760512" cy="1965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CB8CCF9-4C7C-4E66-91EB-FB8C29449005}"/>
              </a:ext>
            </a:extLst>
          </p:cNvPr>
          <p:cNvGrpSpPr/>
          <p:nvPr/>
        </p:nvGrpSpPr>
        <p:grpSpPr>
          <a:xfrm>
            <a:off x="2721201" y="2960931"/>
            <a:ext cx="1334536" cy="1931583"/>
            <a:chOff x="116038" y="782096"/>
            <a:chExt cx="2250476" cy="30538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AA9078-0844-44BE-AA0A-2F3D58242712}"/>
                </a:ext>
              </a:extLst>
            </p:cNvPr>
            <p:cNvSpPr txBox="1"/>
            <p:nvPr/>
          </p:nvSpPr>
          <p:spPr>
            <a:xfrm>
              <a:off x="116038" y="2814069"/>
              <a:ext cx="2250476" cy="102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n-lt"/>
                </a:rPr>
                <a:t>Sensor assembled and wire bonded into LCC package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9AEAB1-D38E-437B-90EC-E72CF598F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34674" y="782096"/>
              <a:ext cx="1987411" cy="198741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A8DA16E-863E-4A20-970A-A01E93319E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22223"/>
          <a:stretch/>
        </p:blipFill>
        <p:spPr>
          <a:xfrm>
            <a:off x="315277" y="3782947"/>
            <a:ext cx="2084994" cy="16238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FAD2F4-C789-435E-B897-CCEB2FBC1199}"/>
              </a:ext>
            </a:extLst>
          </p:cNvPr>
          <p:cNvSpPr txBox="1"/>
          <p:nvPr/>
        </p:nvSpPr>
        <p:spPr>
          <a:xfrm>
            <a:off x="282508" y="5435022"/>
            <a:ext cx="2117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Custom electronics for low noise readout of ROICs and sensors with 10 </a:t>
            </a:r>
            <a:r>
              <a:rPr lang="en-US" sz="1400" b="1" dirty="0" err="1">
                <a:latin typeface="+mn-lt"/>
              </a:rPr>
              <a:t>Gbps</a:t>
            </a:r>
            <a:r>
              <a:rPr lang="en-US" sz="1400" b="1" dirty="0">
                <a:latin typeface="+mn-lt"/>
              </a:rPr>
              <a:t> digital data output via GigE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A38D2-1D55-4895-8680-C2547C669291}"/>
              </a:ext>
            </a:extLst>
          </p:cNvPr>
          <p:cNvSpPr txBox="1"/>
          <p:nvPr/>
        </p:nvSpPr>
        <p:spPr>
          <a:xfrm>
            <a:off x="2433766" y="6331019"/>
            <a:ext cx="183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Compact camera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4CA61541-105D-4BA6-A9E1-44FF1ECF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449" y="2934275"/>
            <a:ext cx="1917192" cy="76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400" b="1" dirty="0">
                <a:latin typeface="+mn-lt"/>
                <a:ea typeface="Times New Roman" panose="02020603050405020304" pitchFamily="18" charset="0"/>
              </a:rPr>
              <a:t>Layout of the 4 stitch blocks used to fabricate complete ROIC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91E7EA-3094-4DC2-82D6-1DCC6620A3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0000" r="21667" b="7037"/>
          <a:stretch/>
        </p:blipFill>
        <p:spPr>
          <a:xfrm>
            <a:off x="6719945" y="956595"/>
            <a:ext cx="2234830" cy="198651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7A5AD1-0A27-4A62-8130-8FB47B69E1B8}"/>
              </a:ext>
            </a:extLst>
          </p:cNvPr>
          <p:cNvCxnSpPr>
            <a:cxnSpLocks/>
          </p:cNvCxnSpPr>
          <p:nvPr/>
        </p:nvCxnSpPr>
        <p:spPr>
          <a:xfrm>
            <a:off x="3810000" y="2960931"/>
            <a:ext cx="0" cy="1179399"/>
          </a:xfrm>
          <a:prstGeom prst="straightConnector1">
            <a:avLst/>
          </a:prstGeom>
          <a:ln w="38100">
            <a:solidFill>
              <a:srgbClr val="66FF33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AD4F4-DA5B-47E5-88E2-F9A75B6CA69C}"/>
              </a:ext>
            </a:extLst>
          </p:cNvPr>
          <p:cNvGrpSpPr/>
          <p:nvPr/>
        </p:nvGrpSpPr>
        <p:grpSpPr>
          <a:xfrm>
            <a:off x="3370047" y="1917652"/>
            <a:ext cx="1246026" cy="1034697"/>
            <a:chOff x="6340358" y="3886200"/>
            <a:chExt cx="1967867" cy="16341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318595-BC29-460F-A357-105DE898CAD1}"/>
                </a:ext>
              </a:extLst>
            </p:cNvPr>
            <p:cNvSpPr txBox="1"/>
            <p:nvPr/>
          </p:nvSpPr>
          <p:spPr>
            <a:xfrm>
              <a:off x="6340358" y="4791198"/>
              <a:ext cx="1967867" cy="729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n-lt"/>
                </a:rPr>
                <a:t>Test key flip-chip bonded into LGA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380819B-C208-433A-82F1-03BFFC027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6088" y="3886200"/>
              <a:ext cx="991864" cy="836885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BC9D3C-E85A-480F-9A83-F503B57AAA5F}"/>
              </a:ext>
            </a:extLst>
          </p:cNvPr>
          <p:cNvGrpSpPr/>
          <p:nvPr/>
        </p:nvGrpSpPr>
        <p:grpSpPr>
          <a:xfrm>
            <a:off x="6532065" y="3573140"/>
            <a:ext cx="2147449" cy="1478403"/>
            <a:chOff x="298124" y="901700"/>
            <a:chExt cx="4599884" cy="316677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350457D-284E-4CAA-94A6-D8AE8CF3DA3D}"/>
                </a:ext>
              </a:extLst>
            </p:cNvPr>
            <p:cNvGrpSpPr/>
            <p:nvPr/>
          </p:nvGrpSpPr>
          <p:grpSpPr>
            <a:xfrm>
              <a:off x="298124" y="901700"/>
              <a:ext cx="4599884" cy="2527300"/>
              <a:chOff x="298124" y="901700"/>
              <a:chExt cx="4599884" cy="252730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9ABC4B2-D5AF-422C-93A2-92A4119356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90800" y="901700"/>
                <a:ext cx="2307208" cy="2508354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497F487-81BE-4E37-9142-5CCF16D762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8124" y="914400"/>
                <a:ext cx="2125744" cy="25146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B15DB7-9330-42B3-B37A-9E8734AB416A}"/>
                </a:ext>
              </a:extLst>
            </p:cNvPr>
            <p:cNvSpPr txBox="1"/>
            <p:nvPr/>
          </p:nvSpPr>
          <p:spPr>
            <a:xfrm>
              <a:off x="755609" y="3409207"/>
              <a:ext cx="4060923" cy="65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Ceramic LGA Package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5B123F-F449-46EB-96A2-05B162A3DFDE}"/>
              </a:ext>
            </a:extLst>
          </p:cNvPr>
          <p:cNvGrpSpPr/>
          <p:nvPr/>
        </p:nvGrpSpPr>
        <p:grpSpPr>
          <a:xfrm>
            <a:off x="6532065" y="5185859"/>
            <a:ext cx="1995507" cy="1195623"/>
            <a:chOff x="2867273" y="3629194"/>
            <a:chExt cx="3787590" cy="226936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37EC26A-2FFE-4E49-AFFF-BFC2269AF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20837" y="3629194"/>
              <a:ext cx="3102325" cy="174165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38E6514-9456-4AE2-951C-65F65F0051AF}"/>
                </a:ext>
              </a:extLst>
            </p:cNvPr>
            <p:cNvSpPr txBox="1"/>
            <p:nvPr/>
          </p:nvSpPr>
          <p:spPr>
            <a:xfrm>
              <a:off x="2867273" y="5314378"/>
              <a:ext cx="3787590" cy="58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Chip on board assembly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CD92A5C-C056-4999-A375-1386B09FEAA2}"/>
              </a:ext>
            </a:extLst>
          </p:cNvPr>
          <p:cNvCxnSpPr>
            <a:cxnSpLocks/>
          </p:cNvCxnSpPr>
          <p:nvPr/>
        </p:nvCxnSpPr>
        <p:spPr>
          <a:xfrm flipV="1">
            <a:off x="7037080" y="1236784"/>
            <a:ext cx="1399051" cy="1330115"/>
          </a:xfrm>
          <a:prstGeom prst="straightConnector1">
            <a:avLst/>
          </a:prstGeom>
          <a:ln w="38100">
            <a:solidFill>
              <a:srgbClr val="66FF33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0C97000-0B1B-4824-981D-FBE4F57FCB65}"/>
              </a:ext>
            </a:extLst>
          </p:cNvPr>
          <p:cNvCxnSpPr>
            <a:cxnSpLocks/>
          </p:cNvCxnSpPr>
          <p:nvPr/>
        </p:nvCxnSpPr>
        <p:spPr>
          <a:xfrm>
            <a:off x="7699445" y="4297151"/>
            <a:ext cx="828127" cy="13737"/>
          </a:xfrm>
          <a:prstGeom prst="straightConnector1">
            <a:avLst/>
          </a:prstGeom>
          <a:ln w="38100">
            <a:solidFill>
              <a:srgbClr val="66FF33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2377325-52FB-4430-9E67-E9610859A40F}"/>
              </a:ext>
            </a:extLst>
          </p:cNvPr>
          <p:cNvCxnSpPr>
            <a:cxnSpLocks/>
          </p:cNvCxnSpPr>
          <p:nvPr/>
        </p:nvCxnSpPr>
        <p:spPr>
          <a:xfrm flipV="1">
            <a:off x="457200" y="3962400"/>
            <a:ext cx="228600" cy="1295400"/>
          </a:xfrm>
          <a:prstGeom prst="straightConnector1">
            <a:avLst/>
          </a:prstGeom>
          <a:ln w="38100">
            <a:solidFill>
              <a:srgbClr val="66FF33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C4A070E-0C25-4080-B873-4BF305988AE4}"/>
              </a:ext>
            </a:extLst>
          </p:cNvPr>
          <p:cNvCxnSpPr>
            <a:cxnSpLocks/>
          </p:cNvCxnSpPr>
          <p:nvPr/>
        </p:nvCxnSpPr>
        <p:spPr>
          <a:xfrm flipV="1">
            <a:off x="6601549" y="5946635"/>
            <a:ext cx="728838" cy="14104"/>
          </a:xfrm>
          <a:prstGeom prst="straightConnector1">
            <a:avLst/>
          </a:prstGeom>
          <a:ln w="38100">
            <a:solidFill>
              <a:srgbClr val="66FF33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67F6806-3525-4DAF-9B3A-B239CA374C12}"/>
              </a:ext>
            </a:extLst>
          </p:cNvPr>
          <p:cNvCxnSpPr>
            <a:cxnSpLocks/>
          </p:cNvCxnSpPr>
          <p:nvPr/>
        </p:nvCxnSpPr>
        <p:spPr>
          <a:xfrm flipV="1">
            <a:off x="3696600" y="1917652"/>
            <a:ext cx="0" cy="529904"/>
          </a:xfrm>
          <a:prstGeom prst="straightConnector1">
            <a:avLst/>
          </a:prstGeom>
          <a:ln w="38100">
            <a:solidFill>
              <a:srgbClr val="66FF33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AE9C1E7A-CEC7-4921-A33E-E0D577100890}"/>
              </a:ext>
            </a:extLst>
          </p:cNvPr>
          <p:cNvSpPr/>
          <p:nvPr/>
        </p:nvSpPr>
        <p:spPr>
          <a:xfrm rot="19030241">
            <a:off x="7109530" y="1485647"/>
            <a:ext cx="109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FF33"/>
                </a:solidFill>
                <a:latin typeface="+mn-lt"/>
              </a:rPr>
              <a:t>200 mm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3594B9C-4241-4F08-A18C-CAF936B43FE8}"/>
              </a:ext>
            </a:extLst>
          </p:cNvPr>
          <p:cNvSpPr/>
          <p:nvPr/>
        </p:nvSpPr>
        <p:spPr>
          <a:xfrm rot="16728566">
            <a:off x="187542" y="4338515"/>
            <a:ext cx="1175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FF33"/>
                </a:solidFill>
                <a:latin typeface="+mn-lt"/>
              </a:rPr>
              <a:t>130 mm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FC6686-21A3-4F47-8B1D-5FEED81730B1}"/>
              </a:ext>
            </a:extLst>
          </p:cNvPr>
          <p:cNvSpPr/>
          <p:nvPr/>
        </p:nvSpPr>
        <p:spPr>
          <a:xfrm>
            <a:off x="2791484" y="3445352"/>
            <a:ext cx="109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FF33"/>
                </a:solidFill>
                <a:latin typeface="+mn-lt"/>
              </a:rPr>
              <a:t>16 mm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FC4F728-9F0D-4446-ABA8-693F470B9637}"/>
              </a:ext>
            </a:extLst>
          </p:cNvPr>
          <p:cNvSpPr/>
          <p:nvPr/>
        </p:nvSpPr>
        <p:spPr>
          <a:xfrm rot="16200000">
            <a:off x="3153617" y="2030726"/>
            <a:ext cx="75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8 mm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F84CD8-0661-491C-BA7E-B0EBCAE9869D}"/>
              </a:ext>
            </a:extLst>
          </p:cNvPr>
          <p:cNvSpPr/>
          <p:nvPr/>
        </p:nvSpPr>
        <p:spPr>
          <a:xfrm>
            <a:off x="7854666" y="3952737"/>
            <a:ext cx="109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FF33"/>
                </a:solidFill>
                <a:latin typeface="+mn-lt"/>
              </a:rPr>
              <a:t>20 mm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ED3A334-2C9F-4445-A679-8CFF9FD05BE3}"/>
              </a:ext>
            </a:extLst>
          </p:cNvPr>
          <p:cNvSpPr/>
          <p:nvPr/>
        </p:nvSpPr>
        <p:spPr>
          <a:xfrm>
            <a:off x="6697085" y="5530364"/>
            <a:ext cx="109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FF33"/>
                </a:solidFill>
                <a:latin typeface="+mn-lt"/>
              </a:rPr>
              <a:t>20 mm</a:t>
            </a:r>
          </a:p>
        </p:txBody>
      </p:sp>
      <p:sp>
        <p:nvSpPr>
          <p:cNvPr id="79" name="TextBox 2">
            <a:extLst>
              <a:ext uri="{FF2B5EF4-FFF2-40B4-BE49-F238E27FC236}">
                <a16:creationId xmlns:a16="http://schemas.microsoft.com/office/drawing/2014/main" id="{12416F8C-9C67-461D-A5D8-AFF52DEAD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669" y="2988842"/>
            <a:ext cx="2133599" cy="3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</a:rPr>
              <a:t>Sti</a:t>
            </a:r>
            <a:r>
              <a:rPr lang="en-US" sz="1400" b="1" dirty="0">
                <a:latin typeface="+mn-lt"/>
                <a:ea typeface="Times New Roman" panose="02020603050405020304" pitchFamily="18" charset="0"/>
              </a:rPr>
              <a:t>tched ROIC wafer</a:t>
            </a: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924800" cy="5627132"/>
          </a:xfrm>
        </p:spPr>
        <p:txBody>
          <a:bodyPr/>
          <a:lstStyle/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Optimize performance and functionality of large area IR FPAs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Independent guide star window readout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Fewer blinking pixels in active array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Isolate malfunctioning photodiodes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Platform to investigate and cure detrimental detector phenomena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Image persistence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Maintain already solved ROIC problems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Glow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Inter Pixel Capacitance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Fabricate one of the largest ROICs for astronomy FPA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Resolution:		4k x 6k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Pixel type:			SFD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Flexible CMOS manufacturing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10 micron pixel arrays:	&gt; 2k x 2k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15 micron pixel arrays:	&gt; 1k x 1k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Available and compatible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Available to any detector vendor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Suited for P on N and N on P detector</a:t>
            </a:r>
          </a:p>
          <a:p>
            <a:pPr lvl="1"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457200"/>
          </a:xfrm>
        </p:spPr>
        <p:txBody>
          <a:bodyPr/>
          <a:lstStyle/>
          <a:p>
            <a:r>
              <a:rPr lang="en-US" dirty="0"/>
              <a:t>Goal of New ROIC Development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2481D-4D92-4B9A-9C25-9859B102C09F}"/>
              </a:ext>
            </a:extLst>
          </p:cNvPr>
          <p:cNvSpPr txBox="1"/>
          <p:nvPr/>
        </p:nvSpPr>
        <p:spPr>
          <a:xfrm>
            <a:off x="5867400" y="5096470"/>
            <a:ext cx="2971800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ctr" eaLnBrk="1" hangingPunct="1">
              <a:buFont typeface="Arial" panose="020B0604020202020204" pitchFamily="34" charset="0"/>
              <a:buNone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Innovative</a:t>
            </a:r>
          </a:p>
          <a:p>
            <a:r>
              <a:rPr lang="en-US" dirty="0"/>
              <a:t>Instrument compatible Affordable</a:t>
            </a:r>
          </a:p>
        </p:txBody>
      </p:sp>
    </p:spTree>
    <p:extLst>
      <p:ext uri="{BB962C8B-B14F-4D97-AF65-F5344CB8AC3E}">
        <p14:creationId xmlns:p14="http://schemas.microsoft.com/office/powerpoint/2010/main" val="30170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457200"/>
          </a:xfrm>
        </p:spPr>
        <p:txBody>
          <a:bodyPr/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Pixel Individual Set/Reset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20702" y="5726668"/>
            <a:ext cx="6624566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Pixel Can be Individually Reset in 4 Different Ways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63E76C-1B4F-4FD0-A5B6-A46A354C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433" y="1383268"/>
            <a:ext cx="4495800" cy="341733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4 reset options: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Periodic reset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Standard operation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Set Pixel to Detector bias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Pixel held in “white” state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Permanent reset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Pixel held in “black” state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Reset disabled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Photodiode in weak forward bias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190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457200"/>
          </a:xfrm>
        </p:spPr>
        <p:txBody>
          <a:bodyPr/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Parallel Readout/Reset of Guide and Science Pixel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52600" y="5841304"/>
            <a:ext cx="5073428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Star Window and Science Data Pixels can be Read out Simultaneously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556" r="51266" b="17080"/>
          <a:stretch/>
        </p:blipFill>
        <p:spPr bwMode="auto">
          <a:xfrm>
            <a:off x="810670" y="884587"/>
            <a:ext cx="2819400" cy="2392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E3E6AA-F3A7-4085-9856-87B1B10E5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223222"/>
            <a:ext cx="8686800" cy="166401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Conventional SFD pixel suffers from bus contention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Output of science data must be interrupted when guide window is read out in the same row or column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Science and guide window pixels cannot be read in the same row or column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Science and guide window pixels cannot be reset in the same row or column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ED476-0AF4-42C8-A79E-169260544D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2" t="2001" r="997" b="16982"/>
          <a:stretch/>
        </p:blipFill>
        <p:spPr bwMode="auto">
          <a:xfrm>
            <a:off x="4724400" y="884587"/>
            <a:ext cx="2847340" cy="2352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4A3F0F-14F5-4E33-95CF-399B921B6EB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87977" r="36428" b="-34"/>
          <a:stretch/>
        </p:blipFill>
        <p:spPr bwMode="auto">
          <a:xfrm>
            <a:off x="251706" y="3200400"/>
            <a:ext cx="8358894" cy="788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CCBD88-BE45-461F-B868-A9C825D81970}"/>
              </a:ext>
            </a:extLst>
          </p:cNvPr>
          <p:cNvGrpSpPr/>
          <p:nvPr/>
        </p:nvGrpSpPr>
        <p:grpSpPr>
          <a:xfrm>
            <a:off x="2133600" y="3864169"/>
            <a:ext cx="3278638" cy="338554"/>
            <a:chOff x="381000" y="4538246"/>
            <a:chExt cx="3278638" cy="3385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2CF657-5F9D-4AA1-95F8-1DA60001B9CD}"/>
                </a:ext>
              </a:extLst>
            </p:cNvPr>
            <p:cNvSpPr/>
            <p:nvPr/>
          </p:nvSpPr>
          <p:spPr>
            <a:xfrm>
              <a:off x="381000" y="4620156"/>
              <a:ext cx="230832" cy="2336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36C68F-1A72-421E-8916-90823192C93D}"/>
                </a:ext>
              </a:extLst>
            </p:cNvPr>
            <p:cNvSpPr txBox="1"/>
            <p:nvPr/>
          </p:nvSpPr>
          <p:spPr>
            <a:xfrm>
              <a:off x="810781" y="4538246"/>
              <a:ext cx="2848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+mn-lt"/>
                </a:rPr>
                <a:t>Pixels affected by bus contention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0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5172"/>
            <a:ext cx="8001000" cy="550941"/>
          </a:xfrm>
        </p:spPr>
        <p:txBody>
          <a:bodyPr/>
          <a:lstStyle/>
          <a:p>
            <a:r>
              <a:rPr lang="en-US" dirty="0"/>
              <a:t>Pixel Unit Cell Schematic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D0AA-E76C-40C0-961E-EA52564412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680492" y="5955268"/>
            <a:ext cx="5863308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27 Transistors, 2 DRAM Cells, 2 Output Ports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29234" y="5122925"/>
            <a:ext cx="735333" cy="311664"/>
            <a:chOff x="2493643" y="3552110"/>
            <a:chExt cx="735333" cy="311664"/>
          </a:xfrm>
        </p:grpSpPr>
        <p:sp>
          <p:nvSpPr>
            <p:cNvPr id="5" name="Arc 4"/>
            <p:cNvSpPr/>
            <p:nvPr/>
          </p:nvSpPr>
          <p:spPr>
            <a:xfrm>
              <a:off x="2628900" y="3552825"/>
              <a:ext cx="352425" cy="310949"/>
            </a:xfrm>
            <a:prstGeom prst="arc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Arc 33"/>
            <p:cNvSpPr/>
            <p:nvPr/>
          </p:nvSpPr>
          <p:spPr>
            <a:xfrm flipV="1">
              <a:off x="2628900" y="3552825"/>
              <a:ext cx="352425" cy="310949"/>
            </a:xfrm>
            <a:prstGeom prst="arc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2695575" y="3552110"/>
              <a:ext cx="0" cy="311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95575" y="3552110"/>
              <a:ext cx="1095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695575" y="3863774"/>
              <a:ext cx="1095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981325" y="3683361"/>
              <a:ext cx="45719" cy="491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493643" y="3603216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93643" y="3817529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27044" y="3707941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5F8956F-37FF-4495-BDC2-2E3D4A064B88}"/>
              </a:ext>
            </a:extLst>
          </p:cNvPr>
          <p:cNvGrpSpPr/>
          <p:nvPr/>
        </p:nvGrpSpPr>
        <p:grpSpPr>
          <a:xfrm>
            <a:off x="5017292" y="4531453"/>
            <a:ext cx="393860" cy="554447"/>
            <a:chOff x="5017292" y="4531453"/>
            <a:chExt cx="393860" cy="554447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5240178" y="4556126"/>
              <a:ext cx="0" cy="269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35415" y="4556126"/>
              <a:ext cx="170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240654" y="4821013"/>
              <a:ext cx="170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187790" y="4531453"/>
              <a:ext cx="0" cy="309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405913" y="4816250"/>
              <a:ext cx="0" cy="269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017292" y="4703288"/>
              <a:ext cx="170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>
            <a:cxnSpLocks/>
          </p:cNvCxnSpPr>
          <p:nvPr/>
        </p:nvCxnSpPr>
        <p:spPr>
          <a:xfrm flipV="1">
            <a:off x="5411946" y="2414927"/>
            <a:ext cx="0" cy="21411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5490608" y="3300498"/>
            <a:ext cx="731757" cy="797518"/>
            <a:chOff x="4478418" y="2526923"/>
            <a:chExt cx="731757" cy="797518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5039201" y="2794667"/>
              <a:ext cx="0" cy="269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034438" y="2794667"/>
              <a:ext cx="170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39677" y="3059554"/>
              <a:ext cx="170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4986813" y="2769994"/>
              <a:ext cx="0" cy="309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205888" y="2526923"/>
              <a:ext cx="0" cy="269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204936" y="3054791"/>
              <a:ext cx="0" cy="269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/>
              <a:endCxn id="11" idx="3"/>
            </p:cNvCxnSpPr>
            <p:nvPr/>
          </p:nvCxnSpPr>
          <p:spPr>
            <a:xfrm flipH="1" flipV="1">
              <a:off x="4478418" y="2936834"/>
              <a:ext cx="451260" cy="2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934913" y="2913284"/>
              <a:ext cx="45719" cy="491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617526" y="4334883"/>
            <a:ext cx="976343" cy="640080"/>
            <a:chOff x="1553497" y="1851660"/>
            <a:chExt cx="976343" cy="6400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553497" y="2222090"/>
              <a:ext cx="3286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882140" y="2042160"/>
              <a:ext cx="205740" cy="179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717818" y="1851660"/>
              <a:ext cx="640080" cy="6400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2087880" y="2222090"/>
              <a:ext cx="4419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>
            <a:off x="4547197" y="4705313"/>
            <a:ext cx="4911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939507" y="3710409"/>
            <a:ext cx="4086909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7" name="Group 116"/>
          <p:cNvGrpSpPr/>
          <p:nvPr/>
        </p:nvGrpSpPr>
        <p:grpSpPr>
          <a:xfrm>
            <a:off x="3864568" y="4967343"/>
            <a:ext cx="252104" cy="311164"/>
            <a:chOff x="2495188" y="2061023"/>
            <a:chExt cx="252104" cy="311164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2495188" y="2372187"/>
              <a:ext cx="252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747292" y="2061023"/>
              <a:ext cx="0" cy="31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818560" y="4513185"/>
            <a:ext cx="810580" cy="380206"/>
            <a:chOff x="1230598" y="2865120"/>
            <a:chExt cx="810580" cy="380206"/>
          </a:xfrm>
        </p:grpSpPr>
        <p:sp>
          <p:nvSpPr>
            <p:cNvPr id="121" name="Moon 120"/>
            <p:cNvSpPr/>
            <p:nvPr/>
          </p:nvSpPr>
          <p:spPr>
            <a:xfrm flipH="1">
              <a:off x="1389667" y="2865120"/>
              <a:ext cx="403860" cy="380206"/>
            </a:xfrm>
            <a:prstGeom prst="moon">
              <a:avLst>
                <a:gd name="adj" fmla="val 8273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230598" y="2945990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1793527" y="3030642"/>
              <a:ext cx="45719" cy="491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230598" y="3160303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39246" y="3055222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6843821" y="1699602"/>
            <a:ext cx="976343" cy="640080"/>
            <a:chOff x="1553497" y="1851660"/>
            <a:chExt cx="976343" cy="640080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1553497" y="2222090"/>
              <a:ext cx="3286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1882140" y="2042160"/>
              <a:ext cx="205740" cy="179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717818" y="1851660"/>
              <a:ext cx="640080" cy="6400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2087880" y="2222090"/>
              <a:ext cx="4419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6840010" y="2854349"/>
            <a:ext cx="976343" cy="640080"/>
            <a:chOff x="1553497" y="1851660"/>
            <a:chExt cx="976343" cy="64008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553497" y="2222090"/>
              <a:ext cx="3286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1882140" y="2042160"/>
              <a:ext cx="205740" cy="179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1717818" y="1851660"/>
              <a:ext cx="640080" cy="6400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2087880" y="2222090"/>
              <a:ext cx="4419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Straight Connector 136"/>
          <p:cNvCxnSpPr/>
          <p:nvPr/>
        </p:nvCxnSpPr>
        <p:spPr>
          <a:xfrm>
            <a:off x="6361520" y="2070032"/>
            <a:ext cx="4911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367870" y="3224779"/>
            <a:ext cx="4911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217126" y="2623393"/>
            <a:ext cx="0" cy="7075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6367870" y="2070032"/>
            <a:ext cx="0" cy="11610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217126" y="2623393"/>
            <a:ext cx="1507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row: Pentagon 147"/>
          <p:cNvSpPr/>
          <p:nvPr/>
        </p:nvSpPr>
        <p:spPr>
          <a:xfrm>
            <a:off x="7820164" y="2011546"/>
            <a:ext cx="232320" cy="130984"/>
          </a:xfrm>
          <a:prstGeom prst="homePlat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row: Pentagon 148"/>
          <p:cNvSpPr/>
          <p:nvPr/>
        </p:nvSpPr>
        <p:spPr>
          <a:xfrm>
            <a:off x="7805113" y="3160918"/>
            <a:ext cx="232320" cy="130984"/>
          </a:xfrm>
          <a:prstGeom prst="homePlat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Arrow: Pentagon 152"/>
          <p:cNvSpPr/>
          <p:nvPr/>
        </p:nvSpPr>
        <p:spPr>
          <a:xfrm>
            <a:off x="2588286" y="4742876"/>
            <a:ext cx="232320" cy="130984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Arrow: Pentagon 153"/>
          <p:cNvSpPr/>
          <p:nvPr/>
        </p:nvSpPr>
        <p:spPr>
          <a:xfrm>
            <a:off x="2588286" y="4526870"/>
            <a:ext cx="232320" cy="130984"/>
          </a:xfrm>
          <a:prstGeom prst="homePlat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row: Pentagon 154"/>
          <p:cNvSpPr/>
          <p:nvPr/>
        </p:nvSpPr>
        <p:spPr>
          <a:xfrm>
            <a:off x="2898453" y="5322852"/>
            <a:ext cx="232320" cy="130984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row: Pentagon 155"/>
          <p:cNvSpPr/>
          <p:nvPr/>
        </p:nvSpPr>
        <p:spPr>
          <a:xfrm>
            <a:off x="2898453" y="5113196"/>
            <a:ext cx="232320" cy="130984"/>
          </a:xfrm>
          <a:prstGeom prst="homePlat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Hexagon 157"/>
          <p:cNvSpPr/>
          <p:nvPr/>
        </p:nvSpPr>
        <p:spPr>
          <a:xfrm rot="16200000">
            <a:off x="5272646" y="5142970"/>
            <a:ext cx="264311" cy="138153"/>
          </a:xfrm>
          <a:prstGeom prst="hexagon">
            <a:avLst>
              <a:gd name="adj" fmla="val 30062"/>
              <a:gd name="vf" fmla="val 115470"/>
            </a:avLst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Hexagon 158"/>
          <p:cNvSpPr/>
          <p:nvPr/>
        </p:nvSpPr>
        <p:spPr>
          <a:xfrm rot="16200000">
            <a:off x="6084970" y="4165823"/>
            <a:ext cx="264311" cy="138153"/>
          </a:xfrm>
          <a:prstGeom prst="hexagon">
            <a:avLst>
              <a:gd name="adj" fmla="val 30062"/>
              <a:gd name="vf" fmla="val 115470"/>
            </a:avLst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5192182" y="5285601"/>
            <a:ext cx="627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Vreset</a:t>
            </a:r>
            <a:endParaRPr lang="en-US" sz="1400" b="1" dirty="0">
              <a:latin typeface="+mn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021308" y="3086279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out_guide</a:t>
            </a:r>
            <a:endParaRPr lang="en-US" sz="1400" b="1" dirty="0"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031939" y="1938538"/>
            <a:ext cx="1035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out_science</a:t>
            </a:r>
            <a:endParaRPr lang="en-US" sz="1400" b="1" dirty="0">
              <a:latin typeface="+mn-lt"/>
            </a:endParaRPr>
          </a:p>
        </p:txBody>
      </p:sp>
      <p:sp>
        <p:nvSpPr>
          <p:cNvPr id="165" name="Arrow: Pentagon 164"/>
          <p:cNvSpPr/>
          <p:nvPr/>
        </p:nvSpPr>
        <p:spPr>
          <a:xfrm>
            <a:off x="6833660" y="3749520"/>
            <a:ext cx="232320" cy="130984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>
            <a:off x="7072267" y="3497635"/>
            <a:ext cx="252104" cy="311164"/>
            <a:chOff x="2495188" y="2061023"/>
            <a:chExt cx="252104" cy="311164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2495188" y="2372187"/>
              <a:ext cx="252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2747292" y="2061023"/>
              <a:ext cx="0" cy="31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Arrow: Pentagon 168"/>
          <p:cNvSpPr/>
          <p:nvPr/>
        </p:nvSpPr>
        <p:spPr>
          <a:xfrm>
            <a:off x="6833163" y="2587017"/>
            <a:ext cx="232320" cy="130984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/>
          <p:cNvGrpSpPr/>
          <p:nvPr/>
        </p:nvGrpSpPr>
        <p:grpSpPr>
          <a:xfrm>
            <a:off x="7071770" y="2335132"/>
            <a:ext cx="252104" cy="311164"/>
            <a:chOff x="2495188" y="2061023"/>
            <a:chExt cx="252104" cy="311164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2495188" y="2372187"/>
              <a:ext cx="252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2747292" y="2061023"/>
              <a:ext cx="0" cy="31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/>
          <p:cNvSpPr txBox="1"/>
          <p:nvPr/>
        </p:nvSpPr>
        <p:spPr>
          <a:xfrm>
            <a:off x="6341962" y="3502160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rowsel_guide</a:t>
            </a:r>
            <a:endParaRPr lang="en-US" sz="1400" b="1" dirty="0">
              <a:latin typeface="+mn-lt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341962" y="2328977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rowsel_science</a:t>
            </a:r>
            <a:endParaRPr lang="en-US" sz="1400" b="1" dirty="0">
              <a:latin typeface="+mn-lt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996416" y="4330729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+mn-lt"/>
              </a:rPr>
              <a:t>vssa</a:t>
            </a:r>
            <a:endParaRPr lang="en-US" sz="1200" b="1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17247" y="1927904"/>
            <a:ext cx="976343" cy="640080"/>
            <a:chOff x="1553497" y="1851660"/>
            <a:chExt cx="976343" cy="64008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553497" y="2222090"/>
              <a:ext cx="3286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882140" y="2042160"/>
              <a:ext cx="205740" cy="179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717818" y="1851660"/>
              <a:ext cx="640080" cy="6400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087880" y="2222090"/>
              <a:ext cx="4419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94350" y="2690423"/>
            <a:ext cx="810580" cy="380206"/>
            <a:chOff x="1230598" y="2865120"/>
            <a:chExt cx="810580" cy="380206"/>
          </a:xfrm>
        </p:grpSpPr>
        <p:sp>
          <p:nvSpPr>
            <p:cNvPr id="21" name="Moon 20"/>
            <p:cNvSpPr/>
            <p:nvPr/>
          </p:nvSpPr>
          <p:spPr>
            <a:xfrm flipH="1">
              <a:off x="1389667" y="2865120"/>
              <a:ext cx="403860" cy="380206"/>
            </a:xfrm>
            <a:prstGeom prst="moon">
              <a:avLst>
                <a:gd name="adj" fmla="val 8273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30598" y="2945990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793527" y="3030642"/>
              <a:ext cx="45719" cy="491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230598" y="3160303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839246" y="3055222"/>
              <a:ext cx="2019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026520" y="1883736"/>
            <a:ext cx="393860" cy="552635"/>
            <a:chOff x="3678554" y="1799089"/>
            <a:chExt cx="393860" cy="552635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3901440" y="2066833"/>
              <a:ext cx="0" cy="269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896677" y="2066833"/>
              <a:ext cx="170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901916" y="2331720"/>
              <a:ext cx="170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849052" y="2042160"/>
              <a:ext cx="0" cy="309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068127" y="1799089"/>
              <a:ext cx="0" cy="269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678554" y="2213995"/>
              <a:ext cx="1704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3849504" y="2569361"/>
            <a:ext cx="252104" cy="311164"/>
            <a:chOff x="2495188" y="2061023"/>
            <a:chExt cx="252104" cy="311164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2495188" y="2372187"/>
              <a:ext cx="2521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2747292" y="2061023"/>
              <a:ext cx="0" cy="31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Arrow: Pentagon 145"/>
          <p:cNvSpPr/>
          <p:nvPr/>
        </p:nvSpPr>
        <p:spPr>
          <a:xfrm>
            <a:off x="3382546" y="2233760"/>
            <a:ext cx="232320" cy="130984"/>
          </a:xfrm>
          <a:prstGeom prst="homePlat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row: Pentagon 150"/>
          <p:cNvSpPr/>
          <p:nvPr/>
        </p:nvSpPr>
        <p:spPr>
          <a:xfrm>
            <a:off x="2854413" y="2920114"/>
            <a:ext cx="232320" cy="130984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Arrow: Pentagon 151"/>
          <p:cNvSpPr/>
          <p:nvPr/>
        </p:nvSpPr>
        <p:spPr>
          <a:xfrm>
            <a:off x="2854413" y="2704108"/>
            <a:ext cx="232320" cy="130984"/>
          </a:xfrm>
          <a:prstGeom prst="homePlat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Hexagon 156"/>
          <p:cNvSpPr/>
          <p:nvPr/>
        </p:nvSpPr>
        <p:spPr>
          <a:xfrm rot="16200000">
            <a:off x="5285842" y="1687542"/>
            <a:ext cx="264311" cy="138153"/>
          </a:xfrm>
          <a:prstGeom prst="hexagon">
            <a:avLst>
              <a:gd name="adj" fmla="val 30062"/>
              <a:gd name="vf" fmla="val 115470"/>
            </a:avLst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5200331" y="137160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Vset</a:t>
            </a:r>
            <a:endParaRPr lang="en-US" sz="1400" b="1" dirty="0">
              <a:latin typeface="+mn-lt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867628" y="214733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set_y</a:t>
            </a:r>
            <a:endParaRPr lang="en-US" sz="1400" b="1" dirty="0">
              <a:latin typeface="+mn-l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669276" y="2614790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set_sample_y</a:t>
            </a:r>
            <a:endParaRPr lang="en-US" sz="1400" b="1" dirty="0">
              <a:latin typeface="+mn-l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669276" y="2837040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set_sample_x</a:t>
            </a:r>
            <a:endParaRPr lang="en-US" sz="1400" b="1" dirty="0">
              <a:latin typeface="+mn-l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600200" y="5009539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reset_sample_y</a:t>
            </a:r>
            <a:endParaRPr lang="en-US" sz="1400" b="1" dirty="0">
              <a:latin typeface="+mn-l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600200" y="5231789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reset_sample_x</a:t>
            </a:r>
            <a:endParaRPr lang="en-US" sz="1400" b="1" dirty="0">
              <a:latin typeface="+mn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749661" y="4435604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reset_y</a:t>
            </a:r>
            <a:endParaRPr lang="en-US" sz="1400" b="1" dirty="0">
              <a:latin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749661" y="4657854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reset_x</a:t>
            </a:r>
            <a:endParaRPr lang="en-US" sz="1400" b="1" dirty="0">
              <a:latin typeface="+mn-lt"/>
            </a:endParaRPr>
          </a:p>
        </p:txBody>
      </p:sp>
      <p:sp>
        <p:nvSpPr>
          <p:cNvPr id="185" name="Arrow: Pentagon 184"/>
          <p:cNvSpPr/>
          <p:nvPr/>
        </p:nvSpPr>
        <p:spPr>
          <a:xfrm>
            <a:off x="2174846" y="949240"/>
            <a:ext cx="1121436" cy="422360"/>
          </a:xfrm>
          <a:prstGeom prst="homePlat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Vertical</a:t>
            </a:r>
          </a:p>
        </p:txBody>
      </p:sp>
      <p:sp>
        <p:nvSpPr>
          <p:cNvPr id="187" name="Arrow: Pentagon 186"/>
          <p:cNvSpPr/>
          <p:nvPr/>
        </p:nvSpPr>
        <p:spPr>
          <a:xfrm>
            <a:off x="2174846" y="1516163"/>
            <a:ext cx="1121436" cy="425954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Horizontal</a:t>
            </a: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95186D90-8561-4035-AA95-608A4B52CD0F}"/>
              </a:ext>
            </a:extLst>
          </p:cNvPr>
          <p:cNvSpPr/>
          <p:nvPr/>
        </p:nvSpPr>
        <p:spPr>
          <a:xfrm rot="16200000">
            <a:off x="3103816" y="1628418"/>
            <a:ext cx="609600" cy="4163983"/>
          </a:xfrm>
          <a:prstGeom prst="can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EBCF50-5094-4091-8E81-A13F038DB831}"/>
              </a:ext>
            </a:extLst>
          </p:cNvPr>
          <p:cNvGrpSpPr/>
          <p:nvPr/>
        </p:nvGrpSpPr>
        <p:grpSpPr>
          <a:xfrm>
            <a:off x="304800" y="926068"/>
            <a:ext cx="1322798" cy="2768211"/>
            <a:chOff x="-3362476" y="1246999"/>
            <a:chExt cx="1322798" cy="276821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FACA1B3-5449-463B-B713-6618FF187377}"/>
                </a:ext>
              </a:extLst>
            </p:cNvPr>
            <p:cNvGrpSpPr/>
            <p:nvPr/>
          </p:nvGrpSpPr>
          <p:grpSpPr>
            <a:xfrm rot="5400000">
              <a:off x="-3936755" y="2235155"/>
              <a:ext cx="2430206" cy="1129904"/>
              <a:chOff x="-3640752" y="432552"/>
              <a:chExt cx="2430206" cy="112990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E9E6B4F-64DE-4B6F-BF46-59BF3E9CF074}"/>
                  </a:ext>
                </a:extLst>
              </p:cNvPr>
              <p:cNvSpPr/>
              <p:nvPr/>
            </p:nvSpPr>
            <p:spPr>
              <a:xfrm rot="16200000">
                <a:off x="-3134901" y="173042"/>
                <a:ext cx="1129904" cy="164892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3D02AAB-8004-4D06-B81B-994CCDAE61EC}"/>
                  </a:ext>
                </a:extLst>
              </p:cNvPr>
              <p:cNvGrpSpPr/>
              <p:nvPr/>
            </p:nvGrpSpPr>
            <p:grpSpPr>
              <a:xfrm rot="16200000">
                <a:off x="-2938062" y="707405"/>
                <a:ext cx="914400" cy="580197"/>
                <a:chOff x="-1905000" y="2129456"/>
                <a:chExt cx="914400" cy="580197"/>
              </a:xfrm>
            </p:grpSpPr>
            <p:sp>
              <p:nvSpPr>
                <p:cNvPr id="4" name="Isosceles Triangle 3">
                  <a:extLst>
                    <a:ext uri="{FF2B5EF4-FFF2-40B4-BE49-F238E27FC236}">
                      <a16:creationId xmlns:a16="http://schemas.microsoft.com/office/drawing/2014/main" id="{890D680B-97E4-4AC1-8C92-9969246E6296}"/>
                    </a:ext>
                  </a:extLst>
                </p:cNvPr>
                <p:cNvSpPr/>
                <p:nvPr/>
              </p:nvSpPr>
              <p:spPr>
                <a:xfrm>
                  <a:off x="-1828800" y="2129456"/>
                  <a:ext cx="762000" cy="58019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E3A3918A-D8BF-44E5-A202-0629C82E6CB2}"/>
                    </a:ext>
                  </a:extLst>
                </p:cNvPr>
                <p:cNvCxnSpPr/>
                <p:nvPr/>
              </p:nvCxnSpPr>
              <p:spPr>
                <a:xfrm>
                  <a:off x="-1905000" y="2129456"/>
                  <a:ext cx="9144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80F5F45-4C24-49D5-A5B9-D725E2E13B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701844" y="506206"/>
                <a:ext cx="0" cy="9825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D27BD0B-B861-4FBA-AC37-A7A63C4EF23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205856" y="562608"/>
                <a:ext cx="0" cy="8697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92F1E78-EB6C-49DA-9FAC-1410A8BEAE3B}"/>
                </a:ext>
              </a:extLst>
            </p:cNvPr>
            <p:cNvSpPr txBox="1"/>
            <p:nvPr/>
          </p:nvSpPr>
          <p:spPr>
            <a:xfrm>
              <a:off x="-3362476" y="1246999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Detector Bias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95FA26-4435-4619-9A2F-5AEE5A43CF6B}"/>
                </a:ext>
              </a:extLst>
            </p:cNvPr>
            <p:cNvCxnSpPr/>
            <p:nvPr/>
          </p:nvCxnSpPr>
          <p:spPr>
            <a:xfrm>
              <a:off x="-3139755" y="1578496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D54BB35-EC4F-4A42-AC42-160136B718DA}"/>
              </a:ext>
            </a:extLst>
          </p:cNvPr>
          <p:cNvGrpSpPr/>
          <p:nvPr/>
        </p:nvGrpSpPr>
        <p:grpSpPr>
          <a:xfrm>
            <a:off x="4395445" y="2274238"/>
            <a:ext cx="633755" cy="912917"/>
            <a:chOff x="4545938" y="2274238"/>
            <a:chExt cx="633755" cy="912917"/>
          </a:xfrm>
        </p:grpSpPr>
        <p:cxnSp>
          <p:nvCxnSpPr>
            <p:cNvPr id="85" name="Straight Connector 84"/>
            <p:cNvCxnSpPr>
              <a:cxnSpLocks/>
            </p:cNvCxnSpPr>
            <p:nvPr/>
          </p:nvCxnSpPr>
          <p:spPr>
            <a:xfrm>
              <a:off x="4546918" y="2298334"/>
              <a:ext cx="6327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C7226731-614E-4879-BF40-6AF643BFB570}"/>
                </a:ext>
              </a:extLst>
            </p:cNvPr>
            <p:cNvSpPr/>
            <p:nvPr/>
          </p:nvSpPr>
          <p:spPr>
            <a:xfrm flipV="1">
              <a:off x="4648723" y="3017971"/>
              <a:ext cx="228600" cy="169184"/>
            </a:xfrm>
            <a:prstGeom prst="triangl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0522673-5AC4-4ECD-8B5A-2F08F17EC6E5}"/>
                </a:ext>
              </a:extLst>
            </p:cNvPr>
            <p:cNvGrpSpPr/>
            <p:nvPr/>
          </p:nvGrpSpPr>
          <p:grpSpPr>
            <a:xfrm>
              <a:off x="4545938" y="2609579"/>
              <a:ext cx="434170" cy="102104"/>
              <a:chOff x="4458223" y="2609579"/>
              <a:chExt cx="609600" cy="1524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0BE9244-B7DF-42D5-A329-5A4E93C64629}"/>
                  </a:ext>
                </a:extLst>
              </p:cNvPr>
              <p:cNvCxnSpPr/>
              <p:nvPr/>
            </p:nvCxnSpPr>
            <p:spPr>
              <a:xfrm>
                <a:off x="4458223" y="2761979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C58C39B-26FD-47B3-95ED-0E5F136DF765}"/>
                  </a:ext>
                </a:extLst>
              </p:cNvPr>
              <p:cNvCxnSpPr/>
              <p:nvPr/>
            </p:nvCxnSpPr>
            <p:spPr>
              <a:xfrm>
                <a:off x="4458223" y="2609579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2B8FCED-9D95-4871-8C11-A5D6D2BDB5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023" y="2294618"/>
              <a:ext cx="0" cy="3149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965EC60-D3C9-4A6A-A140-3E7D8BC21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023" y="2713419"/>
              <a:ext cx="0" cy="3149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7AEBB62-3C1A-4F63-8DD2-91602F24220B}"/>
                </a:ext>
              </a:extLst>
            </p:cNvPr>
            <p:cNvSpPr/>
            <p:nvPr/>
          </p:nvSpPr>
          <p:spPr>
            <a:xfrm flipV="1">
              <a:off x="4740164" y="227423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2147EB4-F938-4FAD-B49D-F7B5E017BD96}"/>
              </a:ext>
            </a:extLst>
          </p:cNvPr>
          <p:cNvGrpSpPr/>
          <p:nvPr/>
        </p:nvGrpSpPr>
        <p:grpSpPr>
          <a:xfrm>
            <a:off x="4398260" y="4682257"/>
            <a:ext cx="492170" cy="912917"/>
            <a:chOff x="4545938" y="2274238"/>
            <a:chExt cx="492170" cy="912917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D13B2F7-719B-43AA-AF87-1A1B370B3A31}"/>
                </a:ext>
              </a:extLst>
            </p:cNvPr>
            <p:cNvCxnSpPr/>
            <p:nvPr/>
          </p:nvCxnSpPr>
          <p:spPr>
            <a:xfrm>
              <a:off x="4546918" y="2298334"/>
              <a:ext cx="4911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Isosceles Triangle 192">
              <a:extLst>
                <a:ext uri="{FF2B5EF4-FFF2-40B4-BE49-F238E27FC236}">
                  <a16:creationId xmlns:a16="http://schemas.microsoft.com/office/drawing/2014/main" id="{B6ADF7C4-2155-421A-B79D-2C23E6AA7430}"/>
                </a:ext>
              </a:extLst>
            </p:cNvPr>
            <p:cNvSpPr/>
            <p:nvPr/>
          </p:nvSpPr>
          <p:spPr>
            <a:xfrm flipV="1">
              <a:off x="4648723" y="3017971"/>
              <a:ext cx="228600" cy="169184"/>
            </a:xfrm>
            <a:prstGeom prst="triangl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A42DB2D-1EA2-46F6-ACAB-8CA053249385}"/>
                </a:ext>
              </a:extLst>
            </p:cNvPr>
            <p:cNvGrpSpPr/>
            <p:nvPr/>
          </p:nvGrpSpPr>
          <p:grpSpPr>
            <a:xfrm>
              <a:off x="4545938" y="2609579"/>
              <a:ext cx="434170" cy="102104"/>
              <a:chOff x="4458223" y="2609579"/>
              <a:chExt cx="609600" cy="152400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0671AEED-12DF-493C-98EC-EA87404876D7}"/>
                  </a:ext>
                </a:extLst>
              </p:cNvPr>
              <p:cNvCxnSpPr/>
              <p:nvPr/>
            </p:nvCxnSpPr>
            <p:spPr>
              <a:xfrm>
                <a:off x="4458223" y="2761979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DAAE14C-0BDB-43CA-B946-9A315EE1717E}"/>
                  </a:ext>
                </a:extLst>
              </p:cNvPr>
              <p:cNvCxnSpPr/>
              <p:nvPr/>
            </p:nvCxnSpPr>
            <p:spPr>
              <a:xfrm>
                <a:off x="4458223" y="2609579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23612A9-162B-48EE-9720-DC5811394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023" y="2294618"/>
              <a:ext cx="0" cy="3149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3589A65-7A50-4FF4-A1E5-8800136705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023" y="2713419"/>
              <a:ext cx="0" cy="3149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E438A85-8C13-4C6B-93D1-B36AA5FD9273}"/>
                </a:ext>
              </a:extLst>
            </p:cNvPr>
            <p:cNvSpPr/>
            <p:nvPr/>
          </p:nvSpPr>
          <p:spPr>
            <a:xfrm flipV="1">
              <a:off x="4740164" y="227423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D27270-D7A4-4DF2-80BC-30F824D60ED1}"/>
              </a:ext>
            </a:extLst>
          </p:cNvPr>
          <p:cNvSpPr txBox="1"/>
          <p:nvPr/>
        </p:nvSpPr>
        <p:spPr>
          <a:xfrm>
            <a:off x="5356342" y="4493073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M</a:t>
            </a:r>
            <a:r>
              <a:rPr lang="en-US" b="1" baseline="-25000" dirty="0">
                <a:latin typeface="+mn-lt"/>
              </a:rPr>
              <a:t>RS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82A3C36-13C5-49F0-8D83-9CECFFAF2762}"/>
              </a:ext>
            </a:extLst>
          </p:cNvPr>
          <p:cNvSpPr txBox="1"/>
          <p:nvPr/>
        </p:nvSpPr>
        <p:spPr>
          <a:xfrm>
            <a:off x="5356342" y="2087122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M</a:t>
            </a:r>
            <a:r>
              <a:rPr lang="en-US" b="1" baseline="-25000" dirty="0">
                <a:latin typeface="+mn-lt"/>
              </a:rPr>
              <a:t>ST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8B4E01B-2CA3-4325-A02B-0AD1ABEDCB1D}"/>
              </a:ext>
            </a:extLst>
          </p:cNvPr>
          <p:cNvSpPr txBox="1"/>
          <p:nvPr/>
        </p:nvSpPr>
        <p:spPr>
          <a:xfrm>
            <a:off x="4675589" y="2635680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C</a:t>
            </a:r>
            <a:r>
              <a:rPr lang="en-US" b="1" baseline="-25000" dirty="0">
                <a:latin typeface="+mn-lt"/>
              </a:rPr>
              <a:t>ST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4231997-F446-4049-B86D-7E1120370257}"/>
              </a:ext>
            </a:extLst>
          </p:cNvPr>
          <p:cNvSpPr txBox="1"/>
          <p:nvPr/>
        </p:nvSpPr>
        <p:spPr>
          <a:xfrm>
            <a:off x="4656353" y="5046496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C</a:t>
            </a:r>
            <a:r>
              <a:rPr lang="en-US" b="1" baseline="-25000" dirty="0">
                <a:latin typeface="+mn-lt"/>
              </a:rPr>
              <a:t>RS</a:t>
            </a:r>
          </a:p>
        </p:txBody>
      </p:sp>
    </p:spTree>
    <p:extLst>
      <p:ext uri="{BB962C8B-B14F-4D97-AF65-F5344CB8AC3E}">
        <p14:creationId xmlns:p14="http://schemas.microsoft.com/office/powerpoint/2010/main" val="327651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73668"/>
            <a:ext cx="8534400" cy="53985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err="1"/>
              <a:t>x,y</a:t>
            </a:r>
            <a:r>
              <a:rPr lang="en-US" sz="1800" dirty="0"/>
              <a:t> addressable pixel reset to </a:t>
            </a:r>
            <a:r>
              <a:rPr lang="en-US" sz="1800" dirty="0" err="1"/>
              <a:t>v</a:t>
            </a:r>
            <a:r>
              <a:rPr lang="en-US" sz="1800" baseline="-25000" dirty="0" err="1"/>
              <a:t>reset</a:t>
            </a:r>
            <a:r>
              <a:rPr lang="en-US" sz="18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Start/Stop integration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Store reset state on C</a:t>
            </a:r>
            <a:r>
              <a:rPr lang="en-US" sz="1600" baseline="-25000" dirty="0"/>
              <a:t>RS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800" dirty="0"/>
              <a:t>x, y addressable pixel set to </a:t>
            </a:r>
            <a:r>
              <a:rPr lang="en-US" sz="1600" dirty="0" err="1"/>
              <a:t>v</a:t>
            </a:r>
            <a:r>
              <a:rPr lang="en-US" sz="1600" baseline="-25000" dirty="0" err="1"/>
              <a:t>set</a:t>
            </a:r>
            <a:r>
              <a:rPr lang="en-US" sz="1600" dirty="0"/>
              <a:t> or [</a:t>
            </a:r>
            <a:r>
              <a:rPr lang="en-US" sz="1600" dirty="0" err="1"/>
              <a:t>set</a:t>
            </a:r>
            <a:r>
              <a:rPr lang="en-US" sz="1600" baseline="-25000" dirty="0" err="1"/>
              <a:t>y</a:t>
            </a:r>
            <a:r>
              <a:rPr lang="en-US" sz="1600" dirty="0"/>
              <a:t> – </a:t>
            </a:r>
            <a:r>
              <a:rPr lang="en-US" sz="1600" dirty="0" err="1"/>
              <a:t>v</a:t>
            </a:r>
            <a:r>
              <a:rPr lang="en-US" sz="1600" baseline="-25000" dirty="0" err="1"/>
              <a:t>th</a:t>
            </a:r>
            <a:r>
              <a:rPr lang="en-US" sz="1600" dirty="0"/>
              <a:t>(</a:t>
            </a:r>
            <a:r>
              <a:rPr lang="en-US" sz="1600" dirty="0" err="1"/>
              <a:t>M</a:t>
            </a:r>
            <a:r>
              <a:rPr lang="en-US" sz="1600" baseline="-25000" dirty="0" err="1"/>
              <a:t>set</a:t>
            </a:r>
            <a:r>
              <a:rPr lang="en-US" sz="1600" dirty="0"/>
              <a:t>)]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Start/Stop integration at </a:t>
            </a:r>
            <a:r>
              <a:rPr lang="en-US" sz="1600" dirty="0" err="1"/>
              <a:t>v</a:t>
            </a:r>
            <a:r>
              <a:rPr lang="en-US" sz="1600" baseline="-25000" dirty="0" err="1"/>
              <a:t>set</a:t>
            </a:r>
            <a:r>
              <a:rPr lang="en-US" sz="1600" dirty="0"/>
              <a:t> or [</a:t>
            </a:r>
            <a:r>
              <a:rPr lang="en-US" sz="1600" dirty="0" err="1"/>
              <a:t>set</a:t>
            </a:r>
            <a:r>
              <a:rPr lang="en-US" sz="1600" baseline="-25000" dirty="0" err="1"/>
              <a:t>y</a:t>
            </a:r>
            <a:r>
              <a:rPr lang="en-US" sz="1600" dirty="0"/>
              <a:t> – </a:t>
            </a:r>
            <a:r>
              <a:rPr lang="en-US" sz="1600" dirty="0" err="1"/>
              <a:t>v</a:t>
            </a:r>
            <a:r>
              <a:rPr lang="en-US" sz="1600" baseline="-25000" dirty="0" err="1"/>
              <a:t>th</a:t>
            </a:r>
            <a:r>
              <a:rPr lang="en-US" sz="1600" dirty="0"/>
              <a:t>(</a:t>
            </a:r>
            <a:r>
              <a:rPr lang="en-US" sz="1600" dirty="0" err="1"/>
              <a:t>M</a:t>
            </a:r>
            <a:r>
              <a:rPr lang="en-US" sz="1600" baseline="-25000" dirty="0" err="1"/>
              <a:t>set</a:t>
            </a:r>
            <a:r>
              <a:rPr lang="en-US" sz="1600" dirty="0"/>
              <a:t>)] ≠ </a:t>
            </a:r>
            <a:r>
              <a:rPr lang="en-US" sz="1600" dirty="0" err="1"/>
              <a:t>v</a:t>
            </a:r>
            <a:r>
              <a:rPr lang="en-US" sz="1600" baseline="-25000" dirty="0" err="1"/>
              <a:t>reset</a:t>
            </a:r>
            <a:r>
              <a:rPr lang="en-US" sz="16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Store set state on C</a:t>
            </a:r>
            <a:r>
              <a:rPr lang="en-US" sz="1600" baseline="-25000" dirty="0"/>
              <a:t>ST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800" dirty="0"/>
              <a:t>Continuous readout of staring pixels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No interruption from guide star pixels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Stop integration in x, y addressable pixels permanently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… when saturation is reached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… if pixel has defect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Program offset voltage [</a:t>
            </a:r>
            <a:r>
              <a:rPr lang="en-US" sz="1800" dirty="0" err="1"/>
              <a:t>set</a:t>
            </a:r>
            <a:r>
              <a:rPr lang="en-US" sz="1800" baseline="-25000" dirty="0" err="1"/>
              <a:t>y</a:t>
            </a:r>
            <a:r>
              <a:rPr lang="en-US" sz="1800" dirty="0"/>
              <a:t> – </a:t>
            </a:r>
            <a:r>
              <a:rPr lang="en-US" sz="1800" dirty="0" err="1"/>
              <a:t>v</a:t>
            </a:r>
            <a:r>
              <a:rPr lang="en-US" sz="1800" baseline="-25000" dirty="0" err="1"/>
              <a:t>th</a:t>
            </a:r>
            <a:r>
              <a:rPr lang="en-US" sz="1800" dirty="0"/>
              <a:t>(</a:t>
            </a:r>
            <a:r>
              <a:rPr lang="en-US" sz="1800" dirty="0" err="1"/>
              <a:t>M</a:t>
            </a:r>
            <a:r>
              <a:rPr lang="en-US" sz="1800" baseline="-25000" dirty="0" err="1"/>
              <a:t>set</a:t>
            </a:r>
            <a:r>
              <a:rPr lang="en-US" sz="1800" dirty="0"/>
              <a:t>)] into pixel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Create offset for individual pixels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Drain charge before detector PD goes into forward bias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Isolate pixels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Leave integration node floating</a:t>
            </a:r>
          </a:p>
          <a:p>
            <a:pPr lvl="1"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E7C6-A1E3-4DEB-9F0A-6163268E78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457200"/>
          </a:xfrm>
        </p:spPr>
        <p:txBody>
          <a:bodyPr/>
          <a:lstStyle/>
          <a:p>
            <a:r>
              <a:rPr lang="en-US" dirty="0"/>
              <a:t>Pixel Functionality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27, 2017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DC1F8-652B-4606-B827-0DDBC35D128F}"/>
              </a:ext>
            </a:extLst>
          </p:cNvPr>
          <p:cNvSpPr txBox="1"/>
          <p:nvPr/>
        </p:nvSpPr>
        <p:spPr>
          <a:xfrm>
            <a:off x="2286000" y="6059269"/>
            <a:ext cx="5863308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rgbClr val="0000FF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0" eaLnBrk="0" hangingPunct="0">
              <a:defRPr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</a:pPr>
            <a:r>
              <a:rPr lang="en-US" dirty="0"/>
              <a:t>ROIC provides flexible and independent control of read and reset state in </a:t>
            </a:r>
            <a:r>
              <a:rPr lang="en-US" dirty="0" err="1"/>
              <a:t>sience</a:t>
            </a:r>
            <a:r>
              <a:rPr lang="en-US" dirty="0"/>
              <a:t> and guide star pixels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65A1DD-F18E-4DD1-846A-379A12FA8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13" y="914400"/>
            <a:ext cx="2319587" cy="2444432"/>
          </a:xfrm>
          <a:prstGeom prst="rect">
            <a:avLst/>
          </a:prstGeom>
          <a:noFill/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1C1B82-31ED-45CB-BF48-1A7F142F494C}"/>
              </a:ext>
            </a:extLst>
          </p:cNvPr>
          <p:cNvCxnSpPr>
            <a:cxnSpLocks/>
          </p:cNvCxnSpPr>
          <p:nvPr/>
        </p:nvCxnSpPr>
        <p:spPr>
          <a:xfrm>
            <a:off x="6612606" y="3505200"/>
            <a:ext cx="2286000" cy="0"/>
          </a:xfrm>
          <a:prstGeom prst="straightConnector1">
            <a:avLst/>
          </a:prstGeom>
          <a:ln w="38100">
            <a:solidFill>
              <a:srgbClr val="66FF33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1F25D-D070-4EBA-BE5A-0150C9DA61A4}"/>
              </a:ext>
            </a:extLst>
          </p:cNvPr>
          <p:cNvSpPr/>
          <p:nvPr/>
        </p:nvSpPr>
        <p:spPr>
          <a:xfrm>
            <a:off x="7069806" y="35007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FF33"/>
                </a:solidFill>
                <a:latin typeface="+mn-lt"/>
              </a:rPr>
              <a:t>10 micron</a:t>
            </a:r>
          </a:p>
        </p:txBody>
      </p:sp>
    </p:spTree>
    <p:extLst>
      <p:ext uri="{BB962C8B-B14F-4D97-AF65-F5344CB8AC3E}">
        <p14:creationId xmlns:p14="http://schemas.microsoft.com/office/powerpoint/2010/main" val="32750625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Zurich BlkEx B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30309</TotalTime>
  <Words>2664</Words>
  <Application>Microsoft Office PowerPoint</Application>
  <PresentationFormat>On-screen Show (4:3)</PresentationFormat>
  <Paragraphs>654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Courier</vt:lpstr>
      <vt:lpstr>Symbol</vt:lpstr>
      <vt:lpstr>Times New Roman</vt:lpstr>
      <vt:lpstr>Zurich BlkEx BT</vt:lpstr>
      <vt:lpstr>Default Design</vt:lpstr>
      <vt:lpstr>Novel Readout Integrated Circuit with Individual Pixel Programmability for Astronomy Infrared Focal Plane Arrays</vt:lpstr>
      <vt:lpstr>About Sensor Creations, Inc.</vt:lpstr>
      <vt:lpstr>Sensor Creations Facilities and Equipment</vt:lpstr>
      <vt:lpstr>Examples of Previous Developments</vt:lpstr>
      <vt:lpstr>Goal of New ROIC Development</vt:lpstr>
      <vt:lpstr>Pixel Individual Set/Reset Options</vt:lpstr>
      <vt:lpstr>Parallel Readout/Reset of Guide and Science Pixel</vt:lpstr>
      <vt:lpstr>Pixel Unit Cell Schematic</vt:lpstr>
      <vt:lpstr>Pixel Functionality</vt:lpstr>
      <vt:lpstr>Other Features Common in Space Based Astronomy ROIC’s</vt:lpstr>
      <vt:lpstr>Reset Mode Programmability</vt:lpstr>
      <vt:lpstr>ROIC Specifications (1/2)</vt:lpstr>
      <vt:lpstr>ROIC Specifications (2/2)</vt:lpstr>
      <vt:lpstr>4K x 6K ROIC Schematics</vt:lpstr>
      <vt:lpstr>Floor plan for 4K x 6K ROIC with 10micron Pixels</vt:lpstr>
      <vt:lpstr>Reticle with Stitch Blocks for 10µm and 15µm Pixel ROICs</vt:lpstr>
      <vt:lpstr>Floor plan for 4K x 4K ROIC with 15micron Pixels</vt:lpstr>
      <vt:lpstr>Pixel Derivative: 15 Micron Pitch</vt:lpstr>
      <vt:lpstr>                 Focal Plane Array Fabrication</vt:lpstr>
      <vt:lpstr>Wafer Maps – 10mm Pixels</vt:lpstr>
      <vt:lpstr>Wafer Map – 15mm Pixels</vt:lpstr>
      <vt:lpstr>               Output Mode-1: 1-Output</vt:lpstr>
      <vt:lpstr>               Output Mode-2: 4-Output</vt:lpstr>
      <vt:lpstr>               Output Mode-3: 16-Output</vt:lpstr>
      <vt:lpstr>               Output Mode-4: 32-Output</vt:lpstr>
      <vt:lpstr>               Output Mode-5: 64-Output</vt:lpstr>
      <vt:lpstr>               Output Mode-6: 64-Output of 64 Contiguous Pixels</vt:lpstr>
      <vt:lpstr>Design, Fabrication and Test Schedule</vt:lpstr>
      <vt:lpstr>Acknowledgement</vt:lpstr>
      <vt:lpstr>PowerPoint Presentation</vt:lpstr>
      <vt:lpstr>Pad Frame</vt:lpstr>
      <vt:lpstr>Wafer Maps – Various Configurations</vt:lpstr>
    </vt:vector>
  </TitlesOfParts>
  <Company>Sensor Creations,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NVL presentation</dc:title>
  <dc:creator>Stefan</dc:creator>
  <cp:lastModifiedBy>Stefan Lauxtermann</cp:lastModifiedBy>
  <cp:revision>1932</cp:revision>
  <cp:lastPrinted>2013-06-12T15:36:26Z</cp:lastPrinted>
  <dcterms:created xsi:type="dcterms:W3CDTF">2009-11-06T05:57:07Z</dcterms:created>
  <dcterms:modified xsi:type="dcterms:W3CDTF">2017-09-27T06:46:58Z</dcterms:modified>
</cp:coreProperties>
</file>