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0" r:id="rId4"/>
    <p:sldId id="267" r:id="rId5"/>
    <p:sldId id="271" r:id="rId6"/>
    <p:sldId id="272" r:id="rId7"/>
    <p:sldId id="273" r:id="rId8"/>
    <p:sldId id="257" r:id="rId9"/>
    <p:sldId id="275" r:id="rId10"/>
    <p:sldId id="279" r:id="rId11"/>
    <p:sldId id="274" r:id="rId12"/>
    <p:sldId id="264" r:id="rId13"/>
    <p:sldId id="276" r:id="rId14"/>
    <p:sldId id="261" r:id="rId15"/>
    <p:sldId id="265" r:id="rId16"/>
    <p:sldId id="258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2222"/>
    <a:srgbClr val="F2E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6754" autoAdjust="0"/>
    <p:restoredTop sz="94660"/>
  </p:normalViewPr>
  <p:slideViewPr>
    <p:cSldViewPr>
      <p:cViewPr varScale="1">
        <p:scale>
          <a:sx n="101" d="100"/>
          <a:sy n="101" d="100"/>
        </p:scale>
        <p:origin x="-18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5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3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3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7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8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2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1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6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0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93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40A11-55E2-4E9C-A284-89B6AA0A0166}" type="datetimeFigureOut">
              <a:rPr lang="en-US" smtClean="0"/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2F441-19B2-4D9B-87FB-F774ECAEC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2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0" y="294590"/>
            <a:ext cx="1366860" cy="122941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STA CCD Detector, Controller, and System Developments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2400" dirty="0" smtClean="0"/>
              <a:t>Scientific Detector Workshop</a:t>
            </a:r>
          </a:p>
          <a:p>
            <a:pPr marL="0" indent="0" algn="ctr">
              <a:buNone/>
            </a:pPr>
            <a:r>
              <a:rPr lang="en-US" sz="2400" dirty="0" smtClean="0"/>
              <a:t>Baltimore, Maryland</a:t>
            </a:r>
          </a:p>
          <a:p>
            <a:pPr marL="0" indent="0" algn="ctr">
              <a:buNone/>
            </a:pPr>
            <a:r>
              <a:rPr lang="en-US" sz="2400" dirty="0" smtClean="0"/>
              <a:t>26 September, 2017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Greg Bredthauer, Kasey Boggs, Joe Tufts</a:t>
            </a:r>
          </a:p>
          <a:p>
            <a:pPr marL="0" indent="0" algn="ctr">
              <a:buNone/>
            </a:pPr>
            <a:r>
              <a:rPr lang="en-US" sz="2400" dirty="0" smtClean="0"/>
              <a:t>greg.bredthauer@sta-inc.net</a:t>
            </a:r>
          </a:p>
          <a:p>
            <a:pPr marL="0" indent="0" algn="ctr">
              <a:buNone/>
            </a:pPr>
            <a:r>
              <a:rPr lang="en-US" sz="2400" dirty="0" smtClean="0"/>
              <a:t>http://www.sta-inc.net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35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3074" name="Picture 2" descr="D:\SDW2017\STA4850_FirstL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373722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STA4850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Improved 4k x 4k quad output </a:t>
            </a:r>
            <a:r>
              <a:rPr lang="en-US" sz="2800" dirty="0" smtClean="0"/>
              <a:t>with 15um </a:t>
            </a:r>
            <a:r>
              <a:rPr lang="en-US" sz="2800" dirty="0" smtClean="0"/>
              <a:t>pixels</a:t>
            </a:r>
          </a:p>
          <a:p>
            <a:r>
              <a:rPr lang="en-US" sz="2800" dirty="0" smtClean="0"/>
              <a:t>30um 1kOhm epi or 100um 10kOhm </a:t>
            </a:r>
            <a:r>
              <a:rPr lang="en-US" sz="2800" dirty="0" smtClean="0"/>
              <a:t>deep depletion</a:t>
            </a:r>
            <a:endParaRPr lang="en-US" sz="2800" dirty="0" smtClean="0"/>
          </a:p>
          <a:p>
            <a:endParaRPr lang="en-US" sz="2400" dirty="0"/>
          </a:p>
        </p:txBody>
      </p:sp>
      <p:pic>
        <p:nvPicPr>
          <p:cNvPr id="8" name="STA4400B_SN21476_Q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8600" y="2895600"/>
            <a:ext cx="4593679" cy="34714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267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STA4850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New </a:t>
            </a:r>
            <a:r>
              <a:rPr lang="en-US" sz="2400" dirty="0" smtClean="0"/>
              <a:t>package </a:t>
            </a:r>
            <a:r>
              <a:rPr lang="en-US" sz="2400" dirty="0" smtClean="0"/>
              <a:t>isolates thermal </a:t>
            </a:r>
            <a:r>
              <a:rPr lang="en-US" sz="2400" dirty="0" smtClean="0"/>
              <a:t>and </a:t>
            </a:r>
            <a:r>
              <a:rPr lang="en-US" sz="2400" dirty="0" smtClean="0"/>
              <a:t>mechanical support</a:t>
            </a:r>
          </a:p>
          <a:p>
            <a:r>
              <a:rPr lang="en-US" sz="2400" dirty="0" smtClean="0"/>
              <a:t>Package fits in the sensor footprint</a:t>
            </a:r>
            <a:endParaRPr lang="en-US" sz="2400" dirty="0" smtClean="0"/>
          </a:p>
          <a:p>
            <a:r>
              <a:rPr lang="en-US" sz="2400" dirty="0" smtClean="0"/>
              <a:t>Symmetric thermally and </a:t>
            </a:r>
            <a:br>
              <a:rPr lang="en-US" sz="2400" dirty="0" smtClean="0"/>
            </a:br>
            <a:r>
              <a:rPr lang="en-US" sz="2400" dirty="0" smtClean="0"/>
              <a:t>mechanically</a:t>
            </a:r>
          </a:p>
          <a:p>
            <a:r>
              <a:rPr lang="en-US" sz="2400" dirty="0" smtClean="0"/>
              <a:t>Designed for tight thermal </a:t>
            </a:r>
            <a:br>
              <a:rPr lang="en-US" sz="2400" dirty="0" smtClean="0"/>
            </a:br>
            <a:r>
              <a:rPr lang="en-US" sz="2400" dirty="0" smtClean="0"/>
              <a:t>control (</a:t>
            </a:r>
            <a:r>
              <a:rPr lang="en-US" sz="2400" dirty="0" err="1" smtClean="0"/>
              <a:t>SiC</a:t>
            </a:r>
            <a:r>
              <a:rPr lang="en-US" sz="2400" dirty="0" smtClean="0"/>
              <a:t> or </a:t>
            </a:r>
            <a:r>
              <a:rPr lang="en-US" sz="2400" dirty="0" err="1" smtClean="0"/>
              <a:t>AlSi</a:t>
            </a:r>
            <a:r>
              <a:rPr lang="en-US" sz="2400" dirty="0" smtClean="0"/>
              <a:t> or not invar)</a:t>
            </a:r>
            <a:endParaRPr lang="en-US" sz="2400" dirty="0" smtClean="0"/>
          </a:p>
          <a:p>
            <a:r>
              <a:rPr lang="en-US" sz="2400" dirty="0" smtClean="0"/>
              <a:t>Z stiffness 1um/N, X/Y stiffness</a:t>
            </a:r>
            <a:br>
              <a:rPr lang="en-US" sz="2400" dirty="0" smtClean="0"/>
            </a:br>
            <a:r>
              <a:rPr lang="en-US" sz="2400" dirty="0" smtClean="0"/>
              <a:t>&lt;=0.3um/N, compliant in R</a:t>
            </a:r>
            <a:endParaRPr lang="en-US" sz="2400" dirty="0" smtClean="0"/>
          </a:p>
          <a:p>
            <a:r>
              <a:rPr lang="en-US" sz="2400" dirty="0" smtClean="0"/>
              <a:t>Integrated JFET buffers</a:t>
            </a:r>
            <a:r>
              <a:rPr lang="en-US" sz="2400" dirty="0" smtClean="0"/>
              <a:t>, temp</a:t>
            </a:r>
            <a:br>
              <a:rPr lang="en-US" sz="2400" dirty="0" smtClean="0"/>
            </a:br>
            <a:r>
              <a:rPr lang="en-US" sz="2400" dirty="0" smtClean="0"/>
              <a:t>sensors, dump </a:t>
            </a:r>
            <a:r>
              <a:rPr lang="en-US" sz="2400" dirty="0" smtClean="0"/>
              <a:t>drain</a:t>
            </a:r>
          </a:p>
          <a:p>
            <a:endParaRPr lang="en-US" sz="2400" dirty="0"/>
          </a:p>
        </p:txBody>
      </p:sp>
      <p:pic>
        <p:nvPicPr>
          <p:cNvPr id="11" name="STA4850_PackageFEATemperatu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57166" y="3200400"/>
            <a:ext cx="3905766" cy="34730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86965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Custom 32 </a:t>
            </a:r>
            <a:br>
              <a:rPr lang="en-US" dirty="0" smtClean="0"/>
            </a:br>
            <a:r>
              <a:rPr lang="en-US" dirty="0" smtClean="0"/>
              <a:t>channel Archon</a:t>
            </a:r>
          </a:p>
          <a:p>
            <a:endParaRPr lang="en-US" dirty="0" smtClean="0"/>
          </a:p>
          <a:p>
            <a:r>
              <a:rPr lang="en-US" dirty="0" smtClean="0"/>
              <a:t>Custom higher </a:t>
            </a:r>
            <a:br>
              <a:rPr lang="en-US" dirty="0" smtClean="0"/>
            </a:br>
            <a:r>
              <a:rPr lang="en-US" dirty="0" smtClean="0"/>
              <a:t>bandwidth, fast </a:t>
            </a:r>
            <a:br>
              <a:rPr lang="en-US" dirty="0" smtClean="0"/>
            </a:br>
            <a:r>
              <a:rPr lang="en-US" dirty="0" smtClean="0"/>
              <a:t>settling ADF module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82713"/>
            <a:ext cx="2546717" cy="185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12" y="3733800"/>
            <a:ext cx="2796288" cy="185964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00600"/>
            <a:ext cx="2796288" cy="18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9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400MHz 14-bit Archon ADX</a:t>
            </a:r>
            <a:endParaRPr lang="en-US" dirty="0"/>
          </a:p>
        </p:txBody>
      </p:sp>
      <p:pic>
        <p:nvPicPr>
          <p:cNvPr id="4098" name="Picture 2" descr="D:\SDW2017\Archon10MHzRa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30359"/>
            <a:ext cx="86106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73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Archon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Daisy-chain </a:t>
            </a:r>
            <a:br>
              <a:rPr lang="en-US" dirty="0" smtClean="0"/>
            </a:br>
            <a:r>
              <a:rPr lang="en-US" dirty="0" smtClean="0"/>
              <a:t>synchronization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XV options: +/-95V biases for deep depletion</a:t>
            </a:r>
          </a:p>
          <a:p>
            <a:r>
              <a:rPr lang="en-US" dirty="0" smtClean="0"/>
              <a:t>VCPU for general purposes (vacuum gauges, motion control, I2C, RS232,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AC power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764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Archon Temperature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HeaterX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0.3mK RMS </a:t>
            </a:r>
            <a:br>
              <a:rPr lang="en-US" dirty="0" smtClean="0"/>
            </a:br>
            <a:r>
              <a:rPr lang="en-US" dirty="0" smtClean="0"/>
              <a:t>stability with </a:t>
            </a:r>
            <a:br>
              <a:rPr lang="en-US" dirty="0" smtClean="0"/>
            </a:br>
            <a:r>
              <a:rPr lang="en-US" dirty="0" smtClean="0"/>
              <a:t>1000 Ohm RTD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4183225" cy="303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68" y="1691927"/>
            <a:ext cx="5330825" cy="387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2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CCD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Comprehensive simulations of deep depletion CCDs that properly model fields, doping, mobility, interfaces, etc., are hard…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7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Current, +25C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pic>
        <p:nvPicPr>
          <p:cNvPr id="6146" name="Picture 2" descr="D:\SDW2017\Simulations_2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4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219200"/>
            <a:ext cx="8686800" cy="55626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Dark Current, -120C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pic>
        <p:nvPicPr>
          <p:cNvPr id="7170" name="Picture 2" descr="D:\SDW2017\Simulations_-120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4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1219200"/>
            <a:ext cx="8686800" cy="55626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7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Richard Bredthauer, 1975: </a:t>
            </a:r>
            <a:br>
              <a:rPr lang="en-US" dirty="0" smtClean="0"/>
            </a:br>
            <a:r>
              <a:rPr lang="en-US" sz="2400" dirty="0" smtClean="0"/>
              <a:t>“A </a:t>
            </a:r>
            <a:r>
              <a:rPr lang="en-US" sz="2400" dirty="0"/>
              <a:t>50-bit charge coupled device </a:t>
            </a:r>
            <a:r>
              <a:rPr lang="en-US" sz="2400" dirty="0" smtClean="0"/>
              <a:t>with </a:t>
            </a:r>
            <a:r>
              <a:rPr lang="en-US" sz="2400" dirty="0"/>
              <a:t>AC coupled </a:t>
            </a:r>
            <a:r>
              <a:rPr lang="en-US" sz="2400" dirty="0" smtClean="0"/>
              <a:t>inputs”</a:t>
            </a:r>
          </a:p>
          <a:p>
            <a:r>
              <a:rPr lang="en-US" dirty="0" smtClean="0"/>
              <a:t>Hubble WFPC2</a:t>
            </a:r>
          </a:p>
          <a:p>
            <a:r>
              <a:rPr lang="en-US" dirty="0" smtClean="0"/>
              <a:t>Mars Pathfinder </a:t>
            </a:r>
            <a:br>
              <a:rPr lang="en-US" dirty="0" smtClean="0"/>
            </a:br>
            <a:r>
              <a:rPr lang="en-US" dirty="0" smtClean="0"/>
              <a:t>Stereo Imager</a:t>
            </a:r>
          </a:p>
          <a:p>
            <a:r>
              <a:rPr lang="en-US" dirty="0" smtClean="0"/>
              <a:t>All Cassini CCDs</a:t>
            </a:r>
          </a:p>
          <a:p>
            <a:r>
              <a:rPr lang="en-US" dirty="0" smtClean="0"/>
              <a:t>STA founded 1999</a:t>
            </a:r>
          </a:p>
          <a:p>
            <a:r>
              <a:rPr lang="en-US" dirty="0" smtClean="0"/>
              <a:t>GLM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34" y="169682"/>
            <a:ext cx="2851067" cy="1887718"/>
          </a:xfrm>
          <a:prstGeom prst="rect">
            <a:avLst/>
          </a:prstGeom>
        </p:spPr>
      </p:pic>
      <p:pic>
        <p:nvPicPr>
          <p:cNvPr id="7" name="GLM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53560" y="29718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4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Changes at 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Dick and Ginny retired in 2016, sold STA</a:t>
            </a:r>
          </a:p>
          <a:p>
            <a:r>
              <a:rPr lang="en-US" dirty="0" smtClean="0"/>
              <a:t>Still 5 full time employees</a:t>
            </a:r>
          </a:p>
          <a:p>
            <a:r>
              <a:rPr lang="en-US" dirty="0" smtClean="0"/>
              <a:t>We moved from a 5000 sq. ft. leased building to a 7000 sq. ft. building we own on Friday</a:t>
            </a:r>
          </a:p>
          <a:p>
            <a:r>
              <a:rPr lang="en-US" dirty="0" smtClean="0"/>
              <a:t>Cleanroom upgraded from 180 sq. ft. to 480 sq. ft. (independent AC and humidity control)</a:t>
            </a:r>
          </a:p>
          <a:p>
            <a:r>
              <a:rPr lang="en-US" dirty="0" smtClean="0"/>
              <a:t>Move took 1 semi, 4 large box trucks, 4 small box trucks, countless car/minivan/pickup trips</a:t>
            </a:r>
          </a:p>
        </p:txBody>
      </p:sp>
    </p:spTree>
    <p:extLst>
      <p:ext uri="{BB962C8B-B14F-4D97-AF65-F5344CB8AC3E}">
        <p14:creationId xmlns:p14="http://schemas.microsoft.com/office/powerpoint/2010/main" val="257997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 CCDs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STA4600 (Metrology) </a:t>
            </a:r>
            <a:br>
              <a:rPr lang="en-US" dirty="0" smtClean="0"/>
            </a:br>
            <a:r>
              <a:rPr lang="en-US" dirty="0" smtClean="0"/>
              <a:t>4032 x 4032 22.5um</a:t>
            </a:r>
            <a:br>
              <a:rPr lang="en-US" dirty="0" smtClean="0"/>
            </a:br>
            <a:r>
              <a:rPr lang="en-US" dirty="0" smtClean="0"/>
              <a:t>32 outputs split frame</a:t>
            </a:r>
            <a:br>
              <a:rPr lang="en-US" dirty="0" smtClean="0"/>
            </a:br>
            <a:r>
              <a:rPr lang="en-US" dirty="0" smtClean="0"/>
              <a:t>4.6 Hz frame </a:t>
            </a:r>
            <a:r>
              <a:rPr lang="en-US" dirty="0" smtClean="0"/>
              <a:t>rate</a:t>
            </a:r>
          </a:p>
          <a:p>
            <a:endParaRPr lang="en-US" dirty="0"/>
          </a:p>
          <a:p>
            <a:endParaRPr lang="en-US" dirty="0" smtClean="0"/>
          </a:p>
          <a:p>
            <a:pPr marL="4687888"/>
            <a:r>
              <a:rPr lang="en-US" dirty="0" smtClean="0"/>
              <a:t>STA4500 wafer scale</a:t>
            </a:r>
            <a:br>
              <a:rPr lang="en-US" dirty="0" smtClean="0"/>
            </a:br>
            <a:r>
              <a:rPr lang="en-US" dirty="0" smtClean="0"/>
              <a:t>6k x 6k 15um</a:t>
            </a:r>
            <a:endParaRPr lang="en-US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3745974"/>
            <a:ext cx="285988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0"/>
            <a:ext cx="1776549" cy="11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685800" y="4965174"/>
            <a:ext cx="1409700" cy="368826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2286000" y="4965174"/>
            <a:ext cx="164671" cy="368826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71600"/>
            <a:ext cx="3307646" cy="313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PSF vs. Intensity</a:t>
            </a:r>
            <a:endParaRPr lang="en-US" dirty="0"/>
          </a:p>
        </p:txBody>
      </p:sp>
      <p:pic>
        <p:nvPicPr>
          <p:cNvPr id="14" name="psf_width_vs_intensity_tap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9604" y="1524000"/>
            <a:ext cx="7504791" cy="49684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58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Centroid vs. Intensity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3500"/>
            <a:ext cx="7745413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61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Etalon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Challenge: Measure etalon in the presence of </a:t>
            </a:r>
            <a:r>
              <a:rPr lang="en-US" dirty="0" smtClean="0"/>
              <a:t>fixed </a:t>
            </a:r>
            <a:r>
              <a:rPr lang="en-US" dirty="0" smtClean="0"/>
              <a:t>patterns</a:t>
            </a:r>
          </a:p>
          <a:p>
            <a:r>
              <a:rPr lang="en-US" dirty="0" smtClean="0"/>
              <a:t>Solution: Calculate 2</a:t>
            </a:r>
            <a:r>
              <a:rPr lang="en-US" baseline="30000" dirty="0" smtClean="0"/>
              <a:t>nd</a:t>
            </a:r>
            <a:r>
              <a:rPr lang="en-US" dirty="0" smtClean="0"/>
              <a:t> derivative imagery from flats taken at 3 </a:t>
            </a:r>
            <a:r>
              <a:rPr lang="en-US" dirty="0" smtClean="0"/>
              <a:t>wavelengths (930±5nm)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8" y="3771900"/>
            <a:ext cx="8981349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8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High(</a:t>
            </a:r>
            <a:r>
              <a:rPr lang="en-US" dirty="0" err="1" smtClean="0"/>
              <a:t>er</a:t>
            </a:r>
            <a:r>
              <a:rPr lang="en-US" dirty="0" smtClean="0"/>
              <a:t>) Resolution 1X Masks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STA3800 Revisions</a:t>
            </a:r>
            <a:br>
              <a:rPr lang="en-US" dirty="0" smtClean="0"/>
            </a:br>
            <a:r>
              <a:rPr lang="en-US" sz="1800" dirty="0" smtClean="0"/>
              <a:t>(Data courtesy of Mike Lesser </a:t>
            </a:r>
            <a:r>
              <a:rPr lang="en-US" sz="1800" smtClean="0"/>
              <a:t>at </a:t>
            </a:r>
            <a:br>
              <a:rPr lang="en-US" sz="1800" smtClean="0"/>
            </a:br>
            <a:r>
              <a:rPr lang="en-US" sz="1800" smtClean="0"/>
              <a:t> the </a:t>
            </a:r>
            <a:r>
              <a:rPr lang="en-US" sz="1800" dirty="0" smtClean="0"/>
              <a:t>U of A Imaging Technology</a:t>
            </a:r>
            <a:br>
              <a:rPr lang="en-US" sz="1800" dirty="0" smtClean="0"/>
            </a:br>
            <a:r>
              <a:rPr lang="en-US" sz="1800" dirty="0" smtClean="0"/>
              <a:t> Laboratory)</a:t>
            </a: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3" y="3352800"/>
            <a:ext cx="4398010" cy="32004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47800"/>
            <a:ext cx="43980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5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6" y="152400"/>
            <a:ext cx="762474" cy="6858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Resolution Pixel Mapping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STA1600 pixel centroids measured using </a:t>
            </a:r>
            <a:r>
              <a:rPr lang="en-US" dirty="0" smtClean="0"/>
              <a:t>a projected fringe pattern </a:t>
            </a:r>
            <a:r>
              <a:rPr lang="en-US" dirty="0" smtClean="0"/>
              <a:t>(courtesy of </a:t>
            </a:r>
            <a:r>
              <a:rPr lang="en-US" dirty="0" smtClean="0"/>
              <a:t>Dave </a:t>
            </a:r>
            <a:r>
              <a:rPr lang="en-US" dirty="0" smtClean="0"/>
              <a:t>Sawyer </a:t>
            </a:r>
            <a:r>
              <a:rPr lang="en-US" dirty="0" smtClean="0"/>
              <a:t>and Mike </a:t>
            </a:r>
            <a:r>
              <a:rPr lang="en-US" dirty="0" smtClean="0"/>
              <a:t>Shao) </a:t>
            </a:r>
            <a:r>
              <a:rPr lang="en-US" dirty="0" smtClean="0"/>
              <a:t>for </a:t>
            </a:r>
            <a:r>
              <a:rPr lang="en-US" dirty="0" smtClean="0"/>
              <a:t>the </a:t>
            </a:r>
            <a:r>
              <a:rPr lang="en-US" dirty="0" smtClean="0"/>
              <a:t>EXPRES </a:t>
            </a:r>
            <a:r>
              <a:rPr lang="en-US" dirty="0" smtClean="0"/>
              <a:t>spectrometer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703" y="3200400"/>
            <a:ext cx="4321694" cy="3400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263" y="4046537"/>
            <a:ext cx="31115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1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274</Words>
  <Application>Microsoft Office PowerPoint</Application>
  <PresentationFormat>On-screen Show (4:3)</PresentationFormat>
  <Paragraphs>68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STA CCD Detector, Controller, and System Developments</vt:lpstr>
      <vt:lpstr>STA</vt:lpstr>
      <vt:lpstr>Changes at STA</vt:lpstr>
      <vt:lpstr>Custom CCDs</vt:lpstr>
      <vt:lpstr>PSF vs. Intensity</vt:lpstr>
      <vt:lpstr>Centroid vs. Intensity</vt:lpstr>
      <vt:lpstr>Etalon</vt:lpstr>
      <vt:lpstr>High(er) Resolution 1X Masks</vt:lpstr>
      <vt:lpstr>High Resolution Pixel Mapping</vt:lpstr>
      <vt:lpstr>STA4850</vt:lpstr>
      <vt:lpstr>STA4850</vt:lpstr>
      <vt:lpstr>Custom Electronics</vt:lpstr>
      <vt:lpstr>400MHz 14-bit Archon ADX</vt:lpstr>
      <vt:lpstr>Archon Developments</vt:lpstr>
      <vt:lpstr>Archon Temperature Control</vt:lpstr>
      <vt:lpstr>CCD Simulations</vt:lpstr>
      <vt:lpstr>Dark Current, +25C</vt:lpstr>
      <vt:lpstr>Dark Current, -120C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greg</cp:lastModifiedBy>
  <cp:revision>61</cp:revision>
  <dcterms:created xsi:type="dcterms:W3CDTF">2014-05-07T03:52:12Z</dcterms:created>
  <dcterms:modified xsi:type="dcterms:W3CDTF">2017-09-26T03:57:50Z</dcterms:modified>
</cp:coreProperties>
</file>