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69" r:id="rId1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>
          <a:outerShdw blurRad="50800" dist="25400" dir="5400000" rotWithShape="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>
          <a:outerShdw blurRad="50800" dist="25400" dir="5400000" rotWithShape="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>
          <a:outerShdw blurRad="50800" dist="25400" dir="5400000" rotWithShape="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>
          <a:outerShdw blurRad="50800" dist="25400" dir="5400000" rotWithShape="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>
          <a:outerShdw blurRad="50800" dist="25400" dir="5400000" rotWithShape="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>
          <a:outerShdw blurRad="50800" dist="25400" dir="5400000" rotWithShape="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>
          <a:outerShdw blurRad="50800" dist="25400" dir="5400000" rotWithShape="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>
          <a:outerShdw blurRad="50800" dist="25400" dir="5400000" rotWithShape="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>
          <a:outerShdw blurRad="50800" dist="25400" dir="5400000" rotWithShape="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>
              <a:alpha val="41000"/>
            </a:srgbClr>
          </a:solidFill>
        </a:fill>
      </a:tcStyle>
    </a:wholeTbl>
    <a:band2H>
      <a:tcTxStyle/>
      <a:tcStyle>
        <a:tcBdr/>
        <a:fill>
          <a:solidFill>
            <a:srgbClr val="4E4E4E">
              <a:alpha val="41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0F0F0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6565">
              <a:alpha val="75000"/>
            </a:srgbClr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0F0F0"/>
              </a:solidFill>
              <a:prstDash val="solid"/>
              <a:miter lim="400000"/>
            </a:ln>
          </a:top>
          <a:bottom>
            <a:ln w="12700" cap="flat">
              <a:solidFill>
                <a:srgbClr val="F0F0F0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61A1">
              <a:alpha val="80000"/>
            </a:srgbClr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0F0F0"/>
              </a:solidFill>
              <a:prstDash val="solid"/>
              <a:miter lim="400000"/>
            </a:ln>
          </a:top>
          <a:bottom>
            <a:ln w="25400" cap="flat">
              <a:solidFill>
                <a:srgbClr val="F0F0F0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61A1">
              <a:alpha val="80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>
              <a:alpha val="41000"/>
            </a:srgbClr>
          </a:solidFill>
        </a:fill>
      </a:tcStyle>
    </a:wholeTbl>
    <a:band2H>
      <a:tcTxStyle/>
      <a:tcStyle>
        <a:tcBdr/>
        <a:fill>
          <a:solidFill>
            <a:srgbClr val="909090">
              <a:alpha val="41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6350" cap="flat">
              <a:solidFill>
                <a:srgbClr val="484745"/>
              </a:solidFill>
              <a:prstDash val="solid"/>
              <a:miter lim="400000"/>
            </a:ln>
          </a:left>
          <a:right>
            <a:ln w="6350" cap="flat">
              <a:solidFill>
                <a:srgbClr val="5E5D5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6350" cap="flat">
              <a:solidFill>
                <a:srgbClr val="5E5D5B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714717"/>
              </a:solidFill>
              <a:prstDash val="solid"/>
              <a:miter lim="400000"/>
            </a:ln>
          </a:left>
          <a:right>
            <a:ln w="12700" cap="flat">
              <a:solidFill>
                <a:srgbClr val="714717"/>
              </a:solidFill>
              <a:prstDash val="solid"/>
              <a:miter lim="400000"/>
            </a:ln>
          </a:right>
          <a:top>
            <a:ln w="6350" cap="flat">
              <a:solidFill>
                <a:srgbClr val="5E5D5B"/>
              </a:solidFill>
              <a:prstDash val="solid"/>
              <a:miter lim="400000"/>
            </a:ln>
          </a:top>
          <a:bottom>
            <a:ln w="6350" cap="flat">
              <a:solidFill>
                <a:srgbClr val="484745"/>
              </a:solidFill>
              <a:prstDash val="solid"/>
              <a:miter lim="400000"/>
            </a:ln>
          </a:bottom>
          <a:insideH>
            <a:ln w="12700" cap="flat">
              <a:solidFill>
                <a:srgbClr val="714717"/>
              </a:solidFill>
              <a:prstDash val="solid"/>
              <a:miter lim="400000"/>
            </a:ln>
          </a:insideH>
          <a:insideV>
            <a:ln w="12700" cap="flat">
              <a:solidFill>
                <a:srgbClr val="714717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714717"/>
              </a:solidFill>
              <a:prstDash val="solid"/>
              <a:miter lim="400000"/>
            </a:ln>
          </a:left>
          <a:right>
            <a:ln w="12700" cap="flat">
              <a:solidFill>
                <a:srgbClr val="714717"/>
              </a:solidFill>
              <a:prstDash val="solid"/>
              <a:miter lim="400000"/>
            </a:ln>
          </a:right>
          <a:top>
            <a:ln w="6350" cap="flat">
              <a:solidFill>
                <a:srgbClr val="484745"/>
              </a:solidFill>
              <a:prstDash val="solid"/>
              <a:miter lim="400000"/>
            </a:ln>
          </a:top>
          <a:bottom>
            <a:ln w="6350" cap="flat">
              <a:solidFill>
                <a:srgbClr val="5E5D5B"/>
              </a:solidFill>
              <a:prstDash val="solid"/>
              <a:miter lim="400000"/>
            </a:ln>
          </a:bottom>
          <a:insideH>
            <a:ln w="12700" cap="flat">
              <a:solidFill>
                <a:srgbClr val="714717"/>
              </a:solidFill>
              <a:prstDash val="solid"/>
              <a:miter lim="400000"/>
            </a:ln>
          </a:insideH>
          <a:insideV>
            <a:ln w="12700" cap="flat">
              <a:solidFill>
                <a:srgbClr val="714717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3F1D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3F1D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3F1D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D4D4D"/>
          </a:solidFill>
        </a:fill>
      </a:tcStyle>
    </a:wholeTbl>
    <a:band2H>
      <a:tcTxStyle/>
      <a:tcStyle>
        <a:tcBdr/>
        <a:fill>
          <a:solidFill>
            <a:srgbClr val="5A5A5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3F1DF"/>
              </a:solidFill>
              <a:prstDash val="solid"/>
              <a:miter lim="400000"/>
            </a:ln>
          </a:left>
          <a:right>
            <a:ln w="12700" cap="flat">
              <a:solidFill>
                <a:srgbClr val="F3F1DF"/>
              </a:solidFill>
              <a:prstDash val="solid"/>
              <a:miter lim="400000"/>
            </a:ln>
          </a:right>
          <a:top>
            <a:ln w="127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-1022247"/>
              <a:satOff val="34289"/>
              <a:lumOff val="-18384"/>
            </a:schemeClr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/>
          </a:solidFill>
        </a:fill>
      </a:tcStyle>
    </a:wholeTbl>
    <a:band2H>
      <a:tcTxStyle/>
      <a:tcStyle>
        <a:tcBdr/>
        <a:fill>
          <a:solidFill>
            <a:srgbClr val="7D7D7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C5C5B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2828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2A7A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3245"/>
              <a:satOff val="-16002"/>
              <a:lumOff val="283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FFFFF"/>
              </a:solidFill>
              <a:prstDash val="solid"/>
              <a:miter lim="400000"/>
            </a:ln>
          </a:top>
          <a:bottom>
            <a:ln w="635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D5D5D"/>
          </a:solidFill>
        </a:fill>
      </a:tcStyle>
    </a:wholeTbl>
    <a:band2H>
      <a:tcTxStyle/>
      <a:tcStyle>
        <a:tcBdr/>
        <a:fill>
          <a:solidFill>
            <a:srgbClr val="696969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6350" cap="flat">
              <a:solidFill>
                <a:srgbClr val="FFFFFF"/>
              </a:solidFill>
              <a:prstDash val="solid"/>
              <a:miter lim="400000"/>
            </a:ln>
          </a:right>
          <a:top>
            <a:ln w="6350" cap="flat">
              <a:solidFill>
                <a:srgbClr val="FFFFFF"/>
              </a:solidFill>
              <a:prstDash val="solid"/>
              <a:miter lim="400000"/>
            </a:ln>
          </a:top>
          <a:bottom>
            <a:ln w="635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635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8787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787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0000">
              <a:alpha val="10000"/>
            </a:srgbClr>
          </a:solidFill>
        </a:fill>
      </a:tcStyle>
    </a:wholeTbl>
    <a:band2H>
      <a:tcTxStyle/>
      <a:tcStyle>
        <a:tcBdr/>
        <a:fill>
          <a:solidFill>
            <a:srgbClr val="888888">
              <a:alpha val="10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0F0F0"/>
              </a:solidFill>
              <a:prstDash val="solid"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0F0F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53" d="100"/>
          <a:sy n="53" d="100"/>
        </p:scale>
        <p:origin x="-592" y="-112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handoutMaster" Target="handoutMasters/handout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8A9CC5-06F1-6441-BAD7-586931C08FBE}" type="datetimeFigureOut">
              <a:rPr lang="en-US" smtClean="0"/>
              <a:t>9/25/17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99748D-2153-B248-B1B8-47EBF2E9A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9951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90018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 picture of the movable secondary mirror during its installation in the </a:t>
            </a:r>
            <a:r>
              <a:rPr lang="en-US" dirty="0" err="1" smtClean="0"/>
              <a:t>Arcetri</a:t>
            </a:r>
            <a:r>
              <a:rPr lang="en-US" dirty="0" smtClean="0"/>
              <a:t> lab. The image shows the 672 tiny magnets spread over the back of the mirror. The reflecting face of the mirror is face down. The upper portion contains the electro-mechanical devices that control the magnets.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250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pn</a:t>
            </a:r>
            <a:r>
              <a:rPr lang="en-US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-CCDs are backside illuminated, 3-phase CCDs on a fully depleted silicon substrate. Their functioning is based on the principal of sideward depletion. A schematic drawing is shown in the picture below. In contrast to commonly used MOS-CCDs, the transfer registers of a </a:t>
            </a:r>
            <a:r>
              <a:rPr lang="en-US" sz="24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pn</a:t>
            </a:r>
            <a:r>
              <a:rPr lang="en-US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-CCD are formed by </a:t>
            </a:r>
            <a:r>
              <a:rPr lang="en-US" sz="24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pn</a:t>
            </a:r>
            <a:r>
              <a:rPr lang="en-US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-junctions. This allows for high radiation hardness, fast transfer modes and high full-well capacitances. The ultrathin and unstructured radiation entrance window enables a high quantum efficiency from the near IR and optical to the X-ray regime.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238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435100" y="3454400"/>
            <a:ext cx="21526500" cy="35687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35100" y="7264400"/>
            <a:ext cx="21526500" cy="12319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5253" y="13010554"/>
            <a:ext cx="453238" cy="461367"/>
          </a:xfrm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sz="half" idx="13"/>
          </p:nvPr>
        </p:nvSpPr>
        <p:spPr>
          <a:xfrm>
            <a:off x="4597400" y="1067257"/>
            <a:ext cx="15177586" cy="8356601"/>
          </a:xfrm>
          <a:prstGeom prst="rect">
            <a:avLst/>
          </a:prstGeom>
          <a:ln w="25400"/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435100" y="9677400"/>
            <a:ext cx="21526500" cy="1524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35100" y="11430000"/>
            <a:ext cx="21526500" cy="1282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5253" y="13004800"/>
            <a:ext cx="453238" cy="461366"/>
          </a:xfrm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422400" y="4940300"/>
            <a:ext cx="21526500" cy="38227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5253" y="13010554"/>
            <a:ext cx="453238" cy="461367"/>
          </a:xfrm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13398500" y="596900"/>
            <a:ext cx="9525000" cy="12166600"/>
          </a:xfrm>
          <a:prstGeom prst="rect">
            <a:avLst/>
          </a:prstGeom>
          <a:ln w="25400"/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435100" y="584200"/>
            <a:ext cx="10769600" cy="6464300"/>
          </a:xfrm>
          <a:prstGeom prst="rect">
            <a:avLst/>
          </a:prstGeom>
        </p:spPr>
        <p:txBody>
          <a:bodyPr anchor="b"/>
          <a:lstStyle>
            <a:lvl1pPr>
              <a:defRPr sz="72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35100" y="7378700"/>
            <a:ext cx="10769600" cy="5359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5253" y="13010554"/>
            <a:ext cx="453238" cy="461367"/>
          </a:xfrm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13398500" y="3213100"/>
            <a:ext cx="9525000" cy="9575800"/>
          </a:xfrm>
          <a:prstGeom prst="rect">
            <a:avLst/>
          </a:prstGeom>
          <a:ln w="25400"/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xfrm>
            <a:off x="1435100" y="1003300"/>
            <a:ext cx="21526500" cy="22098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422400" y="3302000"/>
            <a:ext cx="10109200" cy="9398000"/>
          </a:xfrm>
          <a:prstGeom prst="rect">
            <a:avLst/>
          </a:prstGeom>
        </p:spPr>
        <p:txBody>
          <a:bodyPr/>
          <a:lstStyle>
            <a:lvl1pPr marL="457200" indent="-457200">
              <a:spcBef>
                <a:spcPts val="4500"/>
              </a:spcBef>
              <a:defRPr sz="3800"/>
            </a:lvl1pPr>
            <a:lvl2pPr marL="914400" indent="-457200">
              <a:spcBef>
                <a:spcPts val="4500"/>
              </a:spcBef>
              <a:defRPr sz="3800"/>
            </a:lvl2pPr>
            <a:lvl3pPr marL="1371600" indent="-457200">
              <a:spcBef>
                <a:spcPts val="4500"/>
              </a:spcBef>
              <a:defRPr sz="3800"/>
            </a:lvl3pPr>
            <a:lvl4pPr marL="1828800" indent="-457200">
              <a:spcBef>
                <a:spcPts val="4500"/>
              </a:spcBef>
              <a:defRPr sz="3800"/>
            </a:lvl4pPr>
            <a:lvl5pPr marL="2286000" indent="-4572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13919200" y="7912100"/>
            <a:ext cx="9017000" cy="4838700"/>
          </a:xfrm>
          <a:prstGeom prst="rect">
            <a:avLst/>
          </a:prstGeom>
          <a:ln w="25400"/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13919200" y="596900"/>
            <a:ext cx="9017000" cy="6908800"/>
          </a:xfrm>
          <a:prstGeom prst="rect">
            <a:avLst/>
          </a:prstGeom>
          <a:ln w="25400"/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1422400" y="596900"/>
            <a:ext cx="12052300" cy="12166600"/>
          </a:xfrm>
          <a:prstGeom prst="rect">
            <a:avLst/>
          </a:prstGeom>
          <a:ln w="25400"/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2387600" y="8978900"/>
            <a:ext cx="19621500" cy="585112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sz="3200" b="1" i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2387600" y="6070600"/>
            <a:ext cx="19621500" cy="8636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sz="5000" b="1">
                <a:solidFill>
                  <a:srgbClr val="FFFFFF"/>
                </a:solidFill>
                <a:effectLst>
                  <a:outerShdw blurRad="50800" dist="25400" dir="5400000" rotWithShape="0">
                    <a:srgbClr val="020202"/>
                  </a:outerShdw>
                </a:effectLst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1435100" y="1574800"/>
            <a:ext cx="21526500" cy="1056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435100" y="330200"/>
            <a:ext cx="21526500" cy="356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5253" y="13049250"/>
            <a:ext cx="453238" cy="46136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solidFill>
                  <a:srgbClr val="EBEBEB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xmlns:p14="http://schemas.microsoft.com/office/powerpoint/2010/main" spd="med"/>
  <p:hf hdr="0" ftr="0" dt="0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1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254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1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254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1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254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1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254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1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254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1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254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1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254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1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254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1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254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546100" marR="0" indent="-5461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4600" b="0" i="0" u="none" strike="noStrike" cap="none" spc="0" baseline="0">
          <a:ln>
            <a:noFill/>
          </a:ln>
          <a:solidFill>
            <a:srgbClr val="EBEBEB"/>
          </a:solidFill>
          <a:effectLst>
            <a:outerShdw blurRad="50800" dist="25400" dir="5400000" rotWithShape="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1092200" marR="0" indent="-5461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4600" b="0" i="0" u="none" strike="noStrike" cap="none" spc="0" baseline="0">
          <a:ln>
            <a:noFill/>
          </a:ln>
          <a:solidFill>
            <a:srgbClr val="EBEBEB"/>
          </a:solidFill>
          <a:effectLst>
            <a:outerShdw blurRad="50800" dist="25400" dir="5400000" rotWithShape="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1638300" marR="0" indent="-5461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4600" b="0" i="0" u="none" strike="noStrike" cap="none" spc="0" baseline="0">
          <a:ln>
            <a:noFill/>
          </a:ln>
          <a:solidFill>
            <a:srgbClr val="EBEBEB"/>
          </a:solidFill>
          <a:effectLst>
            <a:outerShdw blurRad="50800" dist="25400" dir="5400000" rotWithShape="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2184400" marR="0" indent="-5461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4600" b="0" i="0" u="none" strike="noStrike" cap="none" spc="0" baseline="0">
          <a:ln>
            <a:noFill/>
          </a:ln>
          <a:solidFill>
            <a:srgbClr val="EBEBEB"/>
          </a:solidFill>
          <a:effectLst>
            <a:outerShdw blurRad="50800" dist="25400" dir="5400000" rotWithShape="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2730500" marR="0" indent="-5461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4600" b="0" i="0" u="none" strike="noStrike" cap="none" spc="0" baseline="0">
          <a:ln>
            <a:noFill/>
          </a:ln>
          <a:solidFill>
            <a:srgbClr val="EBEBEB"/>
          </a:solidFill>
          <a:effectLst>
            <a:outerShdw blurRad="50800" dist="25400" dir="5400000" rotWithShape="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3276600" marR="0" indent="-5461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4600" b="0" i="0" u="none" strike="noStrike" cap="none" spc="0" baseline="0">
          <a:ln>
            <a:noFill/>
          </a:ln>
          <a:solidFill>
            <a:srgbClr val="EBEBEB"/>
          </a:solidFill>
          <a:effectLst>
            <a:outerShdw blurRad="50800" dist="25400" dir="5400000" rotWithShape="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3822700" marR="0" indent="-5461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4600" b="0" i="0" u="none" strike="noStrike" cap="none" spc="0" baseline="0">
          <a:ln>
            <a:noFill/>
          </a:ln>
          <a:solidFill>
            <a:srgbClr val="EBEBEB"/>
          </a:solidFill>
          <a:effectLst>
            <a:outerShdw blurRad="50800" dist="25400" dir="5400000" rotWithShape="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4368800" marR="0" indent="-5461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4600" b="0" i="0" u="none" strike="noStrike" cap="none" spc="0" baseline="0">
          <a:ln>
            <a:noFill/>
          </a:ln>
          <a:solidFill>
            <a:srgbClr val="EBEBEB"/>
          </a:solidFill>
          <a:effectLst>
            <a:outerShdw blurRad="50800" dist="25400" dir="5400000" rotWithShape="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4914900" marR="0" indent="-5461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4600" b="0" i="0" u="none" strike="noStrike" cap="none" spc="0" baseline="0">
          <a:ln>
            <a:noFill/>
          </a:ln>
          <a:solidFill>
            <a:srgbClr val="EBEBEB"/>
          </a:solidFill>
          <a:effectLst>
            <a:outerShdw blurRad="50800" dist="25400" dir="5400000" rotWithShape="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emf"/><Relationship Id="rId3" Type="http://schemas.openxmlformats.org/officeDocument/2006/relationships/image" Target="../media/image22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4" Type="http://schemas.openxmlformats.org/officeDocument/2006/relationships/image" Target="../media/image2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Relationship Id="rId3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Current Status of the Facility Instrumentation Suite at The Large Binocular Telescope Observatory"/>
          <p:cNvSpPr txBox="1">
            <a:spLocks noGrp="1"/>
          </p:cNvSpPr>
          <p:nvPr>
            <p:ph type="ctrTitle"/>
          </p:nvPr>
        </p:nvSpPr>
        <p:spPr>
          <a:xfrm>
            <a:off x="1435100" y="154723"/>
            <a:ext cx="21526500" cy="2416199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/>
          <a:lstStyle>
            <a:lvl1pPr defTabSz="635634">
              <a:defRPr sz="6929">
                <a:effectLst>
                  <a:outerShdw blurRad="39116" dist="19558" dir="5400000" rotWithShape="0">
                    <a:srgbClr val="000000"/>
                  </a:outerShdw>
                </a:effectLst>
              </a:defRPr>
            </a:lvl1pPr>
          </a:lstStyle>
          <a:p>
            <a:r>
              <a:rPr lang="en-US" dirty="0" smtClean="0"/>
              <a:t>LBTO Instrumentation</a:t>
            </a:r>
            <a:br>
              <a:rPr lang="en-US" dirty="0" smtClean="0"/>
            </a:br>
            <a:r>
              <a:rPr lang="en-US" dirty="0" smtClean="0"/>
              <a:t>The Future</a:t>
            </a:r>
            <a:endParaRPr dirty="0"/>
          </a:p>
        </p:txBody>
      </p:sp>
      <p:sp>
        <p:nvSpPr>
          <p:cNvPr id="120" name="Dr. Barry Rothberg*…"/>
          <p:cNvSpPr txBox="1">
            <a:spLocks noGrp="1"/>
          </p:cNvSpPr>
          <p:nvPr>
            <p:ph type="subTitle" sz="quarter" idx="1"/>
          </p:nvPr>
        </p:nvSpPr>
        <p:spPr>
          <a:xfrm>
            <a:off x="2439251" y="10777088"/>
            <a:ext cx="19518199" cy="1606010"/>
          </a:xfrm>
          <a:prstGeom prst="rect">
            <a:avLst/>
          </a:prstGeom>
        </p:spPr>
        <p:txBody>
          <a:bodyPr/>
          <a:lstStyle/>
          <a:p>
            <a:pPr defTabSz="792479">
              <a:defRPr sz="4224">
                <a:effectLst>
                  <a:outerShdw blurRad="48768" dist="24384" dir="5400000" rotWithShape="0">
                    <a:srgbClr val="000000"/>
                  </a:outerShdw>
                </a:effectLst>
              </a:defRPr>
            </a:pPr>
            <a:r>
              <a:rPr lang="en-US" dirty="0" smtClean="0"/>
              <a:t>Gustavo </a:t>
            </a:r>
            <a:r>
              <a:rPr lang="en-US" dirty="0" err="1" smtClean="0"/>
              <a:t>Rahmer</a:t>
            </a:r>
            <a:endParaRPr dirty="0"/>
          </a:p>
          <a:p>
            <a:pPr defTabSz="792479">
              <a:defRPr sz="3264">
                <a:effectLst>
                  <a:outerShdw blurRad="48768" dist="24384" dir="5400000" rotWithShape="0">
                    <a:srgbClr val="000000"/>
                  </a:outerShdw>
                </a:effectLst>
              </a:defRPr>
            </a:pPr>
            <a:endParaRPr sz="1000" dirty="0"/>
          </a:p>
          <a:p>
            <a:pPr defTabSz="792479">
              <a:defRPr sz="3359">
                <a:effectLst>
                  <a:outerShdw blurRad="48768" dist="24384" dir="5400000" rotWithShape="0">
                    <a:srgbClr val="000000"/>
                  </a:outerShdw>
                </a:effectLst>
              </a:defRPr>
            </a:pPr>
            <a:r>
              <a:rPr lang="en-US" dirty="0"/>
              <a:t>Large Binocular Telescope Observatory</a:t>
            </a:r>
          </a:p>
        </p:txBody>
      </p:sp>
      <p:pic>
        <p:nvPicPr>
          <p:cNvPr id="121" name="LBC_Mount_Mosaic-smal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33"/>
          <a:stretch/>
        </p:blipFill>
        <p:spPr>
          <a:xfrm>
            <a:off x="3878982" y="3132927"/>
            <a:ext cx="10482192" cy="7086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LogoNew2.jpg" descr="LogoNew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0163" y="10864714"/>
            <a:ext cx="2379359" cy="250637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Footer Placeholder 5"/>
          <p:cNvSpPr txBox="1">
            <a:spLocks/>
          </p:cNvSpPr>
          <p:nvPr/>
        </p:nvSpPr>
        <p:spPr>
          <a:xfrm>
            <a:off x="8466444" y="13005959"/>
            <a:ext cx="7170014" cy="710041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r>
              <a:rPr lang="en-US" sz="2400" b="1" smtClean="0">
                <a:solidFill>
                  <a:schemeClr val="bg1"/>
                </a:solidFill>
              </a:rPr>
              <a:t>SDW 2017 </a:t>
            </a:r>
            <a:r>
              <a:rPr lang="mr-IN" sz="2400" b="1" smtClean="0">
                <a:solidFill>
                  <a:schemeClr val="bg1"/>
                </a:solidFill>
              </a:rPr>
              <a:t>–</a:t>
            </a:r>
            <a:r>
              <a:rPr lang="en-US" sz="2400" b="1" smtClean="0">
                <a:solidFill>
                  <a:schemeClr val="bg1"/>
                </a:solidFill>
              </a:rPr>
              <a:t> Baltimore </a:t>
            </a:r>
            <a:r>
              <a:rPr lang="mr-IN" sz="2400" b="1" smtClean="0">
                <a:solidFill>
                  <a:schemeClr val="bg1"/>
                </a:solidFill>
              </a:rPr>
              <a:t>–</a:t>
            </a:r>
            <a:r>
              <a:rPr lang="en-US" sz="2400" b="1" smtClean="0">
                <a:solidFill>
                  <a:schemeClr val="bg1"/>
                </a:solidFill>
              </a:rPr>
              <a:t> 25/September/2017 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5165" y="3010533"/>
            <a:ext cx="5824916" cy="776655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Options for SHARK</a:t>
            </a:r>
            <a:r>
              <a:rPr lang="en-US" dirty="0" smtClean="0"/>
              <a:t>-VIS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 lang="uk-UA" smtClean="0"/>
              <a:t>10</a:t>
            </a:fld>
            <a:endParaRPr lang="uk-UA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1"/>
          </p:nvPr>
        </p:nvSpPr>
        <p:spPr>
          <a:xfrm>
            <a:off x="1422399" y="3302000"/>
            <a:ext cx="14617198" cy="9052978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1500"/>
              </a:spcBef>
            </a:pPr>
            <a:r>
              <a:rPr lang="en-US" sz="4000" dirty="0" err="1"/>
              <a:t>sCMOS</a:t>
            </a:r>
            <a:r>
              <a:rPr lang="en-US" sz="4000" dirty="0"/>
              <a:t> vs. EMCCD</a:t>
            </a:r>
          </a:p>
          <a:p>
            <a:pPr>
              <a:lnSpc>
                <a:spcPct val="110000"/>
              </a:lnSpc>
              <a:spcBef>
                <a:spcPts val="1500"/>
              </a:spcBef>
            </a:pPr>
            <a:endParaRPr lang="en-US" sz="4000" dirty="0"/>
          </a:p>
          <a:p>
            <a:pPr>
              <a:lnSpc>
                <a:spcPct val="110000"/>
              </a:lnSpc>
              <a:spcBef>
                <a:spcPts val="1500"/>
              </a:spcBef>
            </a:pPr>
            <a:r>
              <a:rPr lang="en-US" sz="4000" dirty="0" err="1"/>
              <a:t>Zyla</a:t>
            </a:r>
            <a:r>
              <a:rPr lang="en-US" sz="4000" dirty="0"/>
              <a:t> 4.2+ (</a:t>
            </a:r>
            <a:r>
              <a:rPr lang="en-US" sz="4000" dirty="0" err="1"/>
              <a:t>sCMOS</a:t>
            </a:r>
            <a:r>
              <a:rPr lang="en-US" sz="4000" dirty="0"/>
              <a:t> 2K x 2K):</a:t>
            </a:r>
          </a:p>
          <a:p>
            <a:pPr lvl="1">
              <a:lnSpc>
                <a:spcPct val="110000"/>
              </a:lnSpc>
              <a:spcBef>
                <a:spcPts val="1500"/>
              </a:spcBef>
              <a:buFont typeface="Wingdings" charset="2"/>
              <a:buChar char="²"/>
            </a:pPr>
            <a:r>
              <a:rPr lang="en-US" sz="4000" dirty="0"/>
              <a:t>Pros: efficiency, dynamic range, FOV, rolling </a:t>
            </a:r>
            <a:r>
              <a:rPr lang="en-US" sz="4000" dirty="0" smtClean="0"/>
              <a:t>shutter.</a:t>
            </a:r>
            <a:endParaRPr lang="en-US" sz="4000" dirty="0"/>
          </a:p>
          <a:p>
            <a:pPr lvl="1">
              <a:lnSpc>
                <a:spcPct val="110000"/>
              </a:lnSpc>
              <a:spcBef>
                <a:spcPts val="1500"/>
              </a:spcBef>
              <a:buFont typeface="Wingdings" charset="2"/>
              <a:buChar char="²"/>
            </a:pPr>
            <a:r>
              <a:rPr lang="en-US" sz="4000" dirty="0"/>
              <a:t>Cons: requires LUT </a:t>
            </a:r>
            <a:r>
              <a:rPr lang="en-US" sz="4000" dirty="0" smtClean="0"/>
              <a:t>calibration.</a:t>
            </a:r>
            <a:endParaRPr lang="en-US" sz="4000" dirty="0"/>
          </a:p>
          <a:p>
            <a:pPr>
              <a:lnSpc>
                <a:spcPct val="110000"/>
              </a:lnSpc>
              <a:spcBef>
                <a:spcPts val="1500"/>
              </a:spcBef>
            </a:pPr>
            <a:endParaRPr lang="en-US" sz="4000" dirty="0"/>
          </a:p>
          <a:p>
            <a:pPr>
              <a:lnSpc>
                <a:spcPct val="110000"/>
              </a:lnSpc>
              <a:spcBef>
                <a:spcPts val="1500"/>
              </a:spcBef>
            </a:pPr>
            <a:r>
              <a:rPr lang="en-US" sz="4000" dirty="0" err="1"/>
              <a:t>Ixon</a:t>
            </a:r>
            <a:r>
              <a:rPr lang="en-US" sz="4000" dirty="0"/>
              <a:t> 888 (EMCCD 1K x 1K):</a:t>
            </a:r>
          </a:p>
          <a:p>
            <a:pPr lvl="1">
              <a:lnSpc>
                <a:spcPct val="110000"/>
              </a:lnSpc>
              <a:spcBef>
                <a:spcPts val="1500"/>
              </a:spcBef>
              <a:buFont typeface="Wingdings" charset="2"/>
              <a:buChar char="²"/>
            </a:pPr>
            <a:r>
              <a:rPr lang="en-US" sz="4000" dirty="0"/>
              <a:t>Pros: Low RON, no </a:t>
            </a:r>
            <a:r>
              <a:rPr lang="en-US" sz="4000" dirty="0" err="1"/>
              <a:t>cal</a:t>
            </a:r>
            <a:r>
              <a:rPr lang="en-US" sz="4000" dirty="0"/>
              <a:t> issues, high </a:t>
            </a:r>
            <a:r>
              <a:rPr lang="en-US" sz="4000" dirty="0" smtClean="0"/>
              <a:t>QE.</a:t>
            </a:r>
            <a:endParaRPr lang="en-US" sz="4000" dirty="0"/>
          </a:p>
          <a:p>
            <a:pPr lvl="1">
              <a:lnSpc>
                <a:spcPct val="110000"/>
              </a:lnSpc>
              <a:spcBef>
                <a:spcPts val="1500"/>
              </a:spcBef>
              <a:buFont typeface="Wingdings" charset="2"/>
              <a:buChar char="²"/>
            </a:pPr>
            <a:r>
              <a:rPr lang="en-US" sz="4000" dirty="0"/>
              <a:t>Cons: lower dynamic range, frame transfer, </a:t>
            </a:r>
            <a:r>
              <a:rPr lang="en-US" sz="4000" dirty="0" smtClean="0"/>
              <a:t>blooming.</a:t>
            </a:r>
            <a:endParaRPr lang="en-US" sz="4000" dirty="0"/>
          </a:p>
        </p:txBody>
      </p:sp>
      <p:sp>
        <p:nvSpPr>
          <p:cNvPr id="2" name="TextBox 1"/>
          <p:cNvSpPr txBox="1"/>
          <p:nvPr/>
        </p:nvSpPr>
        <p:spPr>
          <a:xfrm>
            <a:off x="21324838" y="5344841"/>
            <a:ext cx="102592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>
                <a:outerShdw blurRad="50800" dist="25400" dir="5400000" rotWithShape="0">
                  <a:srgbClr val="000000"/>
                </a:outerShdw>
              </a:effectLst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6195339" y="4249682"/>
            <a:ext cx="4340768" cy="37947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39597" y="8560218"/>
            <a:ext cx="4583043" cy="379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97742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SHARK-NIR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 lang="uk-UA" smtClean="0"/>
              <a:t>11</a:t>
            </a:fld>
            <a:endParaRPr lang="uk-UA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1"/>
          </p:nvPr>
        </p:nvSpPr>
        <p:spPr>
          <a:xfrm>
            <a:off x="1422399" y="3302000"/>
            <a:ext cx="11409545" cy="677911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1500"/>
              </a:spcBef>
            </a:pPr>
            <a:r>
              <a:rPr lang="en-US" sz="4400" dirty="0"/>
              <a:t>PI: Jacopo </a:t>
            </a:r>
            <a:r>
              <a:rPr lang="en-US" sz="4400" dirty="0" err="1"/>
              <a:t>Farinato</a:t>
            </a:r>
            <a:r>
              <a:rPr lang="en-US" sz="4400" dirty="0"/>
              <a:t> (INAF </a:t>
            </a:r>
            <a:r>
              <a:rPr lang="en-US" sz="4400" dirty="0" err="1"/>
              <a:t>Padova</a:t>
            </a:r>
            <a:r>
              <a:rPr lang="en-US" sz="4400" dirty="0"/>
              <a:t>)</a:t>
            </a:r>
          </a:p>
          <a:p>
            <a:pPr>
              <a:lnSpc>
                <a:spcPct val="110000"/>
              </a:lnSpc>
              <a:spcBef>
                <a:spcPts val="1500"/>
              </a:spcBef>
            </a:pPr>
            <a:r>
              <a:rPr lang="en-US" sz="4400" dirty="0" err="1"/>
              <a:t>Coronagraphic</a:t>
            </a:r>
            <a:r>
              <a:rPr lang="en-US" sz="4400" dirty="0"/>
              <a:t> camera with spectroscopic capabilities.</a:t>
            </a:r>
          </a:p>
          <a:p>
            <a:pPr>
              <a:lnSpc>
                <a:spcPct val="110000"/>
              </a:lnSpc>
              <a:spcBef>
                <a:spcPts val="1500"/>
              </a:spcBef>
            </a:pPr>
            <a:r>
              <a:rPr lang="en-US" sz="4400" dirty="0"/>
              <a:t>J and H bands.</a:t>
            </a:r>
          </a:p>
          <a:p>
            <a:pPr>
              <a:lnSpc>
                <a:spcPct val="110000"/>
              </a:lnSpc>
              <a:spcBef>
                <a:spcPts val="1500"/>
              </a:spcBef>
            </a:pPr>
            <a:r>
              <a:rPr lang="en-US" sz="4400" dirty="0"/>
              <a:t>Science camera: H2RG with SIDECAR</a:t>
            </a:r>
            <a:r>
              <a:rPr lang="en-US" sz="4400" dirty="0" smtClean="0"/>
              <a:t>.</a:t>
            </a:r>
          </a:p>
          <a:p>
            <a:pPr>
              <a:lnSpc>
                <a:spcPct val="110000"/>
              </a:lnSpc>
              <a:spcBef>
                <a:spcPts val="1500"/>
              </a:spcBef>
            </a:pPr>
            <a:r>
              <a:rPr lang="en-US" sz="4400" dirty="0"/>
              <a:t>First Light expected in 2019</a:t>
            </a:r>
            <a:r>
              <a:rPr lang="en-US" sz="4400" dirty="0" smtClean="0"/>
              <a:t>.</a:t>
            </a:r>
            <a:endParaRPr lang="en-US" sz="4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9435" y="6733956"/>
            <a:ext cx="10282667" cy="551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55704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iLocater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 lang="uk-UA" smtClean="0"/>
              <a:t>12</a:t>
            </a:fld>
            <a:endParaRPr lang="uk-UA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1"/>
          </p:nvPr>
        </p:nvSpPr>
        <p:spPr>
          <a:xfrm>
            <a:off x="1422400" y="3213100"/>
            <a:ext cx="11924254" cy="9778574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1500"/>
              </a:spcBef>
            </a:pPr>
            <a:r>
              <a:rPr lang="en-US" sz="4000" dirty="0"/>
              <a:t>PI: Justin </a:t>
            </a:r>
            <a:r>
              <a:rPr lang="en-US" sz="4000" dirty="0" err="1"/>
              <a:t>Crepp</a:t>
            </a:r>
            <a:r>
              <a:rPr lang="en-US" sz="4000" dirty="0"/>
              <a:t> (University of Notre Dame</a:t>
            </a:r>
            <a:r>
              <a:rPr lang="en-US" sz="4000" dirty="0" smtClean="0"/>
              <a:t>).</a:t>
            </a:r>
            <a:endParaRPr lang="en-US" sz="4000" dirty="0"/>
          </a:p>
          <a:p>
            <a:pPr>
              <a:lnSpc>
                <a:spcPct val="110000"/>
              </a:lnSpc>
              <a:spcBef>
                <a:spcPts val="1500"/>
              </a:spcBef>
            </a:pPr>
            <a:r>
              <a:rPr lang="en-US" sz="4000" dirty="0"/>
              <a:t>Diffraction-limited Doppler </a:t>
            </a:r>
            <a:r>
              <a:rPr lang="en-US" sz="4000" dirty="0" smtClean="0"/>
              <a:t>Spectrometer:</a:t>
            </a:r>
            <a:endParaRPr lang="en-US" sz="4000" dirty="0"/>
          </a:p>
          <a:p>
            <a:pPr lvl="1">
              <a:lnSpc>
                <a:spcPct val="110000"/>
              </a:lnSpc>
              <a:spcBef>
                <a:spcPts val="1500"/>
              </a:spcBef>
              <a:buFont typeface="Wingdings" charset="2"/>
              <a:buChar char="²"/>
            </a:pPr>
            <a:r>
              <a:rPr lang="en-US" sz="3600" dirty="0" err="1"/>
              <a:t>λ</a:t>
            </a:r>
            <a:r>
              <a:rPr lang="en-US" sz="3600" dirty="0"/>
              <a:t>/</a:t>
            </a:r>
            <a:r>
              <a:rPr lang="en-US" sz="3600" dirty="0" err="1"/>
              <a:t>Δλ</a:t>
            </a:r>
            <a:r>
              <a:rPr lang="en-US" sz="3600" dirty="0"/>
              <a:t> = </a:t>
            </a:r>
            <a:r>
              <a:rPr lang="en-US" sz="3600" dirty="0" smtClean="0"/>
              <a:t>110,000.</a:t>
            </a:r>
            <a:endParaRPr lang="en-US" sz="3600" dirty="0"/>
          </a:p>
          <a:p>
            <a:pPr lvl="1">
              <a:lnSpc>
                <a:spcPct val="110000"/>
              </a:lnSpc>
              <a:spcBef>
                <a:spcPts val="1500"/>
              </a:spcBef>
              <a:buFont typeface="Wingdings" charset="2"/>
              <a:buChar char="²"/>
            </a:pPr>
            <a:r>
              <a:rPr lang="en-US" sz="3600" dirty="0" smtClean="0"/>
              <a:t>~1 </a:t>
            </a:r>
            <a:r>
              <a:rPr lang="en-US" sz="3600" dirty="0"/>
              <a:t>m/s at near-infrared </a:t>
            </a:r>
            <a:r>
              <a:rPr lang="en-US" sz="3600" dirty="0" smtClean="0"/>
              <a:t>wavelengths.</a:t>
            </a:r>
            <a:endParaRPr lang="en-US" sz="3600" dirty="0"/>
          </a:p>
          <a:p>
            <a:pPr>
              <a:lnSpc>
                <a:spcPct val="110000"/>
              </a:lnSpc>
              <a:spcBef>
                <a:spcPts val="1500"/>
              </a:spcBef>
            </a:pPr>
            <a:r>
              <a:rPr lang="en-US" sz="4000" dirty="0"/>
              <a:t>Single mode fiber-</a:t>
            </a:r>
            <a:r>
              <a:rPr lang="en-US" sz="4000" dirty="0" smtClean="0"/>
              <a:t>fed.</a:t>
            </a:r>
            <a:endParaRPr lang="en-US" sz="4000" dirty="0"/>
          </a:p>
          <a:p>
            <a:pPr>
              <a:lnSpc>
                <a:spcPct val="110000"/>
              </a:lnSpc>
              <a:spcBef>
                <a:spcPts val="1500"/>
              </a:spcBef>
            </a:pPr>
            <a:r>
              <a:rPr lang="en-US" sz="4000" dirty="0"/>
              <a:t>Y – J bands (complementing PEPSI coverage in the visible).</a:t>
            </a:r>
          </a:p>
          <a:p>
            <a:pPr>
              <a:lnSpc>
                <a:spcPct val="110000"/>
              </a:lnSpc>
              <a:spcBef>
                <a:spcPts val="1500"/>
              </a:spcBef>
            </a:pPr>
            <a:r>
              <a:rPr lang="en-US" sz="4000" dirty="0"/>
              <a:t>Acquisition camera mounted on LBTI.</a:t>
            </a:r>
          </a:p>
          <a:p>
            <a:pPr>
              <a:lnSpc>
                <a:spcPct val="110000"/>
              </a:lnSpc>
              <a:spcBef>
                <a:spcPts val="1500"/>
              </a:spcBef>
            </a:pPr>
            <a:r>
              <a:rPr lang="en-US" sz="4000" dirty="0"/>
              <a:t>Spectrograph located in the telescope pier.</a:t>
            </a:r>
          </a:p>
          <a:p>
            <a:pPr lvl="1">
              <a:lnSpc>
                <a:spcPct val="110000"/>
              </a:lnSpc>
              <a:spcBef>
                <a:spcPts val="1500"/>
              </a:spcBef>
              <a:buFont typeface="Wingdings" charset="2"/>
              <a:buChar char="²"/>
            </a:pPr>
            <a:r>
              <a:rPr lang="en-US" sz="3600" dirty="0"/>
              <a:t>Science detector: 2x H2RG or 1x </a:t>
            </a:r>
            <a:r>
              <a:rPr lang="en-US" sz="3600" dirty="0" smtClean="0"/>
              <a:t>H4RG.</a:t>
            </a:r>
            <a:endParaRPr lang="en-US" sz="3600" dirty="0"/>
          </a:p>
          <a:p>
            <a:pPr>
              <a:lnSpc>
                <a:spcPct val="110000"/>
              </a:lnSpc>
              <a:spcBef>
                <a:spcPts val="1500"/>
              </a:spcBef>
            </a:pPr>
            <a:r>
              <a:rPr lang="en-US" sz="4000" dirty="0" smtClean="0"/>
              <a:t>FDR </a:t>
            </a:r>
            <a:r>
              <a:rPr lang="en-US" sz="4000" dirty="0"/>
              <a:t>in early 2018, commissioning in </a:t>
            </a:r>
            <a:r>
              <a:rPr lang="en-US" sz="4000" dirty="0" smtClean="0"/>
              <a:t>2019.</a:t>
            </a:r>
            <a:endParaRPr lang="en-US" sz="4000" dirty="0"/>
          </a:p>
          <a:p>
            <a:pPr>
              <a:lnSpc>
                <a:spcPct val="110000"/>
              </a:lnSpc>
              <a:spcBef>
                <a:spcPts val="1500"/>
              </a:spcBef>
            </a:pPr>
            <a:endParaRPr lang="en-US" sz="4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1337" y="3213099"/>
            <a:ext cx="8780263" cy="49893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7420" y="8632471"/>
            <a:ext cx="6304282" cy="452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16707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100" y="330200"/>
            <a:ext cx="21526500" cy="1970278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 lang="uk-UA" smtClean="0"/>
              <a:t>13</a:t>
            </a:fld>
            <a:endParaRPr lang="uk-UA"/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3363494"/>
              </p:ext>
            </p:extLst>
          </p:nvPr>
        </p:nvGraphicFramePr>
        <p:xfrm>
          <a:off x="3293112" y="2468211"/>
          <a:ext cx="17995218" cy="10024739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3919588"/>
                <a:gridCol w="4393007"/>
                <a:gridCol w="3579190"/>
                <a:gridCol w="2074131"/>
                <a:gridCol w="4029302"/>
              </a:tblGrid>
              <a:tr h="106204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System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Detector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Format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Pixel size</a:t>
                      </a:r>
                    </a:p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(µm)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Controller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6204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LBC Science</a:t>
                      </a:r>
                    </a:p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LBC Auxiliary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e2v 42-90 (mosaic of 4)</a:t>
                      </a:r>
                    </a:p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e2v 42-10 (2)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4.6K x 2.5K</a:t>
                      </a:r>
                    </a:p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512 x 2K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13.5</a:t>
                      </a:r>
                    </a:p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13.5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Rome + </a:t>
                      </a:r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Skytech</a:t>
                      </a:r>
                      <a:endParaRPr lang="en-US" sz="2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Rome + </a:t>
                      </a:r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Skytech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7074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MODS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e2v 231-68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8K x 3K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15.0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OSU </a:t>
                      </a:r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MkIX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6204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LUCI1</a:t>
                      </a:r>
                    </a:p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LUCI2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Hawaii-2 (2.5 µm)</a:t>
                      </a:r>
                    </a:p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H2RG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(2.5 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µm)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2K x 2K</a:t>
                      </a:r>
                    </a:p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2K x 2K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18.0</a:t>
                      </a:r>
                    </a:p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18.0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MPIA</a:t>
                      </a:r>
                    </a:p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MPIA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7126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LBTI - NOMIC</a:t>
                      </a:r>
                    </a:p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LBTI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LMIRcam</a:t>
                      </a:r>
                      <a:endParaRPr lang="en-US" sz="240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LBTI –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Phasecam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Aquarius (25 µm)</a:t>
                      </a:r>
                    </a:p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H2RG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µm)</a:t>
                      </a:r>
                    </a:p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PICNIC (2.5 µm)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1K x 1K</a:t>
                      </a:r>
                    </a:p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1K x 1K</a:t>
                      </a:r>
                    </a:p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256 x 256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30.0</a:t>
                      </a:r>
                    </a:p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18.0</a:t>
                      </a:r>
                    </a:p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40.0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4935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Cornell / FORCAST</a:t>
                      </a:r>
                    </a:p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Cornell / FORCAST</a:t>
                      </a:r>
                    </a:p>
                    <a:p>
                      <a:pPr marL="0" marR="0" indent="0" algn="ctr" defTabSz="44935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SciMeasure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Little Joe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0956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LINC-NIRVANA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Sci</a:t>
                      </a:r>
                      <a:endParaRPr lang="en-US" sz="240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LN Fringe/Flex Track</a:t>
                      </a:r>
                    </a:p>
                    <a:p>
                      <a:pPr algn="ctr"/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LN MHWS</a:t>
                      </a:r>
                    </a:p>
                    <a:p>
                      <a:pPr algn="ctr"/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LN GWS</a:t>
                      </a:r>
                    </a:p>
                    <a:p>
                      <a:pPr algn="ctr"/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LN Patrol Cameras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Hawaii-2 (2.5 µm)</a:t>
                      </a:r>
                    </a:p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Hawaii-1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(2.5 µm)</a:t>
                      </a:r>
                    </a:p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e2v CCD39</a:t>
                      </a:r>
                    </a:p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e2v CCD50</a:t>
                      </a:r>
                    </a:p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e2v CCD47-20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2K x 2K</a:t>
                      </a:r>
                    </a:p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512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x 512 (1 quad)</a:t>
                      </a:r>
                    </a:p>
                    <a:p>
                      <a:pPr algn="ctr"/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 x 80</a:t>
                      </a:r>
                    </a:p>
                    <a:p>
                      <a:pPr algn="ctr"/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 x 128</a:t>
                      </a:r>
                    </a:p>
                    <a:p>
                      <a:pPr algn="ctr"/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1K x 1K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18.0</a:t>
                      </a:r>
                    </a:p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18.5</a:t>
                      </a:r>
                    </a:p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24.0</a:t>
                      </a:r>
                    </a:p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24.0</a:t>
                      </a:r>
                    </a:p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13.0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MPIA</a:t>
                      </a:r>
                    </a:p>
                    <a:p>
                      <a:pPr algn="ctr"/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MPIfR</a:t>
                      </a:r>
                      <a:endParaRPr lang="en-US" sz="2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SciMeasure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Little Joe</a:t>
                      </a:r>
                    </a:p>
                    <a:p>
                      <a:pPr algn="ctr"/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SciMeasure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Little Joe</a:t>
                      </a:r>
                    </a:p>
                    <a:p>
                      <a:pPr marL="0" marR="0" indent="0" algn="ctr" defTabSz="44935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SciMeasure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Little Joe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8584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PEPSI Science</a:t>
                      </a:r>
                    </a:p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PEPSI AGW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 1600TA</a:t>
                      </a:r>
                    </a:p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e2v CCD57-10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10.6K x 10.6K</a:t>
                      </a:r>
                    </a:p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512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x 512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9.0</a:t>
                      </a:r>
                    </a:p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13.0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</a:t>
                      </a:r>
                    </a:p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Magellan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4270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AGW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e2v CCD57-10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512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x 512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4935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7921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FLAO 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4935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e2v CCD39</a:t>
                      </a:r>
                    </a:p>
                    <a:p>
                      <a:pPr marL="0" marR="0" indent="0" algn="ctr" defTabSz="44935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e2v CCD47-20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 x 80</a:t>
                      </a:r>
                    </a:p>
                    <a:p>
                      <a:pPr algn="ctr"/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1K x 1K</a:t>
                      </a:r>
                      <a:endParaRPr lang="en-US" sz="2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24.0</a:t>
                      </a:r>
                    </a:p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SciMeasure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Little Joe</a:t>
                      </a:r>
                    </a:p>
                    <a:p>
                      <a:pPr algn="ctr"/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SciMeasure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Little Joe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926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ARGOS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PnCCD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248 x 256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48.0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PNSensor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GmbH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723141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 lang="uk-UA" smtClean="0"/>
              <a:t>14</a:t>
            </a:fld>
            <a:endParaRPr lang="uk-UA"/>
          </a:p>
        </p:txBody>
      </p:sp>
      <p:pic>
        <p:nvPicPr>
          <p:cNvPr id="3" name="lbt_timelapse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5487" y="351260"/>
            <a:ext cx="16699612" cy="1252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7819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dSec.jpg"/>
          <p:cNvPicPr>
            <a:picLocks noGrp="1" noChangeAspect="1"/>
          </p:cNvPicPr>
          <p:nvPr>
            <p:ph type="pic" sz="half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447" b="-25447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Future is AO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"/>
          </p:nvPr>
        </p:nvSpPr>
        <p:spPr>
          <a:xfrm>
            <a:off x="1422400" y="3690350"/>
            <a:ext cx="10109200" cy="9009650"/>
          </a:xfrm>
        </p:spPr>
        <p:txBody>
          <a:bodyPr>
            <a:normAutofit/>
          </a:bodyPr>
          <a:lstStyle/>
          <a:p>
            <a:r>
              <a:rPr lang="en-US" sz="4400" dirty="0"/>
              <a:t>ARGOS (in progress)</a:t>
            </a:r>
          </a:p>
          <a:p>
            <a:r>
              <a:rPr lang="en-US" sz="4400" dirty="0"/>
              <a:t>LINC-NIRVANA – Lean MCAO (in progress)</a:t>
            </a:r>
          </a:p>
          <a:p>
            <a:r>
              <a:rPr lang="en-US" sz="4400" dirty="0"/>
              <a:t>SOUL – The FLAO/LBTI WFS Upgrade (2018)</a:t>
            </a:r>
          </a:p>
          <a:p>
            <a:r>
              <a:rPr lang="en-US" sz="4400" dirty="0"/>
              <a:t>SHARK-VIS (2019)</a:t>
            </a:r>
          </a:p>
          <a:p>
            <a:r>
              <a:rPr lang="en-US" sz="4400" dirty="0"/>
              <a:t>SHARK-NIR (2019)</a:t>
            </a:r>
          </a:p>
          <a:p>
            <a:r>
              <a:rPr lang="en-US" sz="4400" dirty="0" err="1"/>
              <a:t>iLocater</a:t>
            </a:r>
            <a:r>
              <a:rPr lang="en-US" sz="4400" dirty="0"/>
              <a:t> (2019)</a:t>
            </a:r>
          </a:p>
          <a:p>
            <a:endParaRPr lang="en-US" sz="4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 lang="uk-UA" smtClean="0"/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6258591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35100" y="368260"/>
            <a:ext cx="21526500" cy="2209800"/>
          </a:xfrm>
        </p:spPr>
        <p:txBody>
          <a:bodyPr>
            <a:normAutofit fontScale="90000"/>
          </a:bodyPr>
          <a:lstStyle/>
          <a:p>
            <a:r>
              <a:rPr lang="en-US" dirty="0"/>
              <a:t>ARGOS</a:t>
            </a:r>
            <a:br>
              <a:rPr lang="en-US" dirty="0"/>
            </a:br>
            <a:r>
              <a:rPr lang="en-US" sz="6000" dirty="0">
                <a:solidFill>
                  <a:srgbClr val="008000"/>
                </a:solidFill>
              </a:rPr>
              <a:t>A</a:t>
            </a:r>
            <a:r>
              <a:rPr lang="en-US" sz="6000" dirty="0"/>
              <a:t>dvanced </a:t>
            </a:r>
            <a:r>
              <a:rPr lang="en-US" sz="6000" dirty="0">
                <a:solidFill>
                  <a:srgbClr val="008000"/>
                </a:solidFill>
              </a:rPr>
              <a:t>R</a:t>
            </a:r>
            <a:r>
              <a:rPr lang="en-US" sz="6000" dirty="0"/>
              <a:t>ayleigh guided </a:t>
            </a:r>
            <a:r>
              <a:rPr lang="en-US" sz="6000" dirty="0">
                <a:solidFill>
                  <a:srgbClr val="008000"/>
                </a:solidFill>
              </a:rPr>
              <a:t>G</a:t>
            </a:r>
            <a:r>
              <a:rPr lang="en-US" sz="6000" dirty="0"/>
              <a:t>round layer adaptive </a:t>
            </a:r>
            <a:r>
              <a:rPr lang="en-US" sz="6000" dirty="0">
                <a:solidFill>
                  <a:srgbClr val="008000"/>
                </a:solidFill>
              </a:rPr>
              <a:t>O</a:t>
            </a:r>
            <a:r>
              <a:rPr lang="en-US" sz="6000" dirty="0"/>
              <a:t>ptics </a:t>
            </a:r>
            <a:r>
              <a:rPr lang="en-US" sz="6000" dirty="0">
                <a:solidFill>
                  <a:srgbClr val="008000"/>
                </a:solidFill>
              </a:rPr>
              <a:t>S</a:t>
            </a:r>
            <a:r>
              <a:rPr lang="en-US" sz="6000" dirty="0"/>
              <a:t>ystem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"/>
          </p:nvPr>
        </p:nvSpPr>
        <p:spPr>
          <a:xfrm>
            <a:off x="1422400" y="3302000"/>
            <a:ext cx="11356628" cy="9398000"/>
          </a:xfrm>
        </p:spPr>
        <p:txBody>
          <a:bodyPr>
            <a:normAutofit fontScale="92500"/>
          </a:bodyPr>
          <a:lstStyle/>
          <a:p>
            <a:pPr>
              <a:lnSpc>
                <a:spcPct val="120000"/>
              </a:lnSpc>
              <a:spcBef>
                <a:spcPts val="3000"/>
              </a:spcBef>
            </a:pPr>
            <a:r>
              <a:rPr lang="en-US" dirty="0"/>
              <a:t>PI: Sebastian </a:t>
            </a:r>
            <a:r>
              <a:rPr lang="en-US" dirty="0" err="1"/>
              <a:t>Rabien</a:t>
            </a:r>
            <a:r>
              <a:rPr lang="en-US" dirty="0"/>
              <a:t> (MPIA </a:t>
            </a:r>
            <a:r>
              <a:rPr lang="en-US" dirty="0" err="1"/>
              <a:t>Garching</a:t>
            </a:r>
            <a:r>
              <a:rPr lang="en-US" dirty="0"/>
              <a:t>).</a:t>
            </a:r>
          </a:p>
          <a:p>
            <a:pPr>
              <a:lnSpc>
                <a:spcPct val="120000"/>
              </a:lnSpc>
              <a:spcBef>
                <a:spcPts val="3000"/>
              </a:spcBef>
            </a:pPr>
            <a:r>
              <a:rPr lang="en-US" dirty="0"/>
              <a:t>Designed to work with the two LUCI.</a:t>
            </a:r>
          </a:p>
          <a:p>
            <a:pPr>
              <a:lnSpc>
                <a:spcPct val="120000"/>
              </a:lnSpc>
              <a:spcBef>
                <a:spcPts val="3000"/>
              </a:spcBef>
            </a:pPr>
            <a:r>
              <a:rPr lang="en-US" dirty="0"/>
              <a:t>Ground-layer AO for wide-field corrections (4x4 </a:t>
            </a:r>
            <a:r>
              <a:rPr lang="en-US" dirty="0" err="1"/>
              <a:t>arcmin</a:t>
            </a:r>
            <a:r>
              <a:rPr lang="en-US" dirty="0"/>
              <a:t>)  for a correction factor of 2-3.</a:t>
            </a:r>
          </a:p>
          <a:p>
            <a:pPr>
              <a:lnSpc>
                <a:spcPct val="120000"/>
              </a:lnSpc>
              <a:spcBef>
                <a:spcPts val="3000"/>
              </a:spcBef>
            </a:pPr>
            <a:r>
              <a:rPr lang="en-US" dirty="0"/>
              <a:t>3 “Rayleigh beacons” at 12 Km (above each mirror).</a:t>
            </a:r>
          </a:p>
          <a:p>
            <a:pPr>
              <a:lnSpc>
                <a:spcPct val="120000"/>
              </a:lnSpc>
              <a:spcBef>
                <a:spcPts val="3000"/>
              </a:spcBef>
            </a:pPr>
            <a:r>
              <a:rPr lang="en-US" dirty="0"/>
              <a:t>Each laser: </a:t>
            </a:r>
            <a:r>
              <a:rPr lang="en-US" dirty="0" err="1"/>
              <a:t>Nd:YAG</a:t>
            </a:r>
            <a:r>
              <a:rPr lang="en-US" dirty="0"/>
              <a:t>, 18 W,  pulsed @10KHz, 532 nm.</a:t>
            </a:r>
          </a:p>
          <a:p>
            <a:pPr>
              <a:lnSpc>
                <a:spcPct val="120000"/>
              </a:lnSpc>
              <a:spcBef>
                <a:spcPts val="3000"/>
              </a:spcBef>
            </a:pPr>
            <a:r>
              <a:rPr lang="en-US" dirty="0"/>
              <a:t>Shack-Hartmann </a:t>
            </a:r>
            <a:r>
              <a:rPr lang="en-US" dirty="0" err="1"/>
              <a:t>wavefront</a:t>
            </a:r>
            <a:r>
              <a:rPr lang="en-US" dirty="0"/>
              <a:t> sensor.</a:t>
            </a:r>
          </a:p>
          <a:p>
            <a:pPr>
              <a:lnSpc>
                <a:spcPct val="120000"/>
              </a:lnSpc>
              <a:spcBef>
                <a:spcPts val="3000"/>
              </a:spcBef>
            </a:pPr>
            <a:r>
              <a:rPr lang="en-US" dirty="0"/>
              <a:t>LGS pulse gating with </a:t>
            </a:r>
            <a:r>
              <a:rPr lang="en-US" dirty="0" err="1"/>
              <a:t>Pockels</a:t>
            </a:r>
            <a:r>
              <a:rPr lang="en-US" dirty="0"/>
              <a:t> cell shutters.</a:t>
            </a:r>
          </a:p>
          <a:p>
            <a:pPr>
              <a:lnSpc>
                <a:spcPct val="120000"/>
              </a:lnSpc>
              <a:spcBef>
                <a:spcPts val="3000"/>
              </a:spcBef>
            </a:pPr>
            <a:r>
              <a:rPr lang="en-US" dirty="0"/>
              <a:t>WFS cameras by </a:t>
            </a:r>
            <a:r>
              <a:rPr lang="en-US" dirty="0" err="1"/>
              <a:t>PNSensor</a:t>
            </a:r>
            <a:r>
              <a:rPr lang="en-US" dirty="0"/>
              <a:t> GmbH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 lang="uk-UA" smtClean="0"/>
              <a:t>3</a:t>
            </a:fld>
            <a:endParaRPr lang="uk-UA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0955" y="9161841"/>
            <a:ext cx="5307237" cy="3538159"/>
          </a:xfrm>
          <a:prstGeom prst="rect">
            <a:avLst/>
          </a:prstGeom>
        </p:spPr>
      </p:pic>
      <p:pic>
        <p:nvPicPr>
          <p:cNvPr id="8" name="closeup_open_night_LB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0365" y="3132927"/>
            <a:ext cx="5291917" cy="705589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0659941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ARGOS Detectors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"/>
          </p:nvPr>
        </p:nvSpPr>
        <p:spPr>
          <a:xfrm>
            <a:off x="1422400" y="3302000"/>
            <a:ext cx="11727036" cy="4688802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en-US" dirty="0" err="1"/>
              <a:t>pn</a:t>
            </a:r>
            <a:r>
              <a:rPr lang="en-US" dirty="0"/>
              <a:t>-CCD deep depletion CCD (HLL &amp; </a:t>
            </a:r>
            <a:r>
              <a:rPr lang="en-US" dirty="0" err="1"/>
              <a:t>PNSensor</a:t>
            </a:r>
            <a:r>
              <a:rPr lang="en-US" dirty="0"/>
              <a:t>)</a:t>
            </a:r>
          </a:p>
          <a:p>
            <a:pPr lvl="1">
              <a:lnSpc>
                <a:spcPct val="120000"/>
              </a:lnSpc>
              <a:spcBef>
                <a:spcPts val="1000"/>
              </a:spcBef>
              <a:buFont typeface="Wingdings" charset="2"/>
              <a:buChar char="²"/>
            </a:pPr>
            <a:r>
              <a:rPr lang="en-US" sz="3600" dirty="0"/>
              <a:t>248 x 256 illuminated pixels</a:t>
            </a:r>
          </a:p>
          <a:p>
            <a:pPr lvl="1">
              <a:lnSpc>
                <a:spcPct val="120000"/>
              </a:lnSpc>
              <a:spcBef>
                <a:spcPts val="1000"/>
              </a:spcBef>
              <a:buFont typeface="Wingdings" charset="2"/>
              <a:buChar char="²"/>
            </a:pPr>
            <a:r>
              <a:rPr lang="en-US" sz="3600" dirty="0"/>
              <a:t>48 µm pixel size</a:t>
            </a:r>
          </a:p>
          <a:p>
            <a:pPr lvl="1">
              <a:lnSpc>
                <a:spcPct val="120000"/>
              </a:lnSpc>
              <a:spcBef>
                <a:spcPts val="1000"/>
              </a:spcBef>
              <a:buFont typeface="Wingdings" charset="2"/>
              <a:buChar char="²"/>
            </a:pPr>
            <a:r>
              <a:rPr lang="en-US" sz="3600" dirty="0"/>
              <a:t>~3 - 4 e- read noise</a:t>
            </a:r>
          </a:p>
          <a:p>
            <a:pPr lvl="1">
              <a:lnSpc>
                <a:spcPct val="120000"/>
              </a:lnSpc>
              <a:spcBef>
                <a:spcPts val="1000"/>
              </a:spcBef>
              <a:buFont typeface="Wingdings" charset="2"/>
              <a:buChar char="²"/>
            </a:pPr>
            <a:r>
              <a:rPr lang="en-US" sz="3600" dirty="0"/>
              <a:t>QE ~1</a:t>
            </a:r>
          </a:p>
          <a:p>
            <a:pPr lvl="1">
              <a:lnSpc>
                <a:spcPct val="120000"/>
              </a:lnSpc>
              <a:spcBef>
                <a:spcPts val="1000"/>
              </a:spcBef>
              <a:buFont typeface="Wingdings" charset="2"/>
              <a:buChar char="²"/>
            </a:pPr>
            <a:r>
              <a:rPr lang="en-US" sz="3600" dirty="0"/>
              <a:t>1 kHz frame rate (split-frame</a:t>
            </a:r>
            <a:r>
              <a:rPr lang="en-US" sz="3600" dirty="0" smtClean="0"/>
              <a:t>)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 lang="uk-UA" smtClean="0"/>
              <a:t>4</a:t>
            </a:fld>
            <a:endParaRPr lang="uk-UA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86282" y="3689373"/>
            <a:ext cx="6164573" cy="4109715"/>
          </a:xfrm>
          <a:prstGeom prst="rect">
            <a:avLst/>
          </a:prstGeom>
        </p:spPr>
      </p:pic>
      <p:pic>
        <p:nvPicPr>
          <p:cNvPr id="14" name="Picture 13" descr="Screen Shot 2017-09-21 at 1.41.3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307" y="8242357"/>
            <a:ext cx="7400258" cy="4806893"/>
          </a:xfrm>
          <a:prstGeom prst="rect">
            <a:avLst/>
          </a:prstGeom>
        </p:spPr>
      </p:pic>
      <p:pic>
        <p:nvPicPr>
          <p:cNvPr id="15" name="Picture 14" descr="wfs_image_KLturb1_15x15_1109_Nois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7153" y="9055884"/>
            <a:ext cx="2386816" cy="2386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69262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LINC-NIRVANA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"/>
          </p:nvPr>
        </p:nvSpPr>
        <p:spPr/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1500"/>
              </a:spcBef>
            </a:pPr>
            <a:r>
              <a:rPr lang="en-US" sz="3600" dirty="0"/>
              <a:t>PI: Tom </a:t>
            </a:r>
            <a:r>
              <a:rPr lang="en-US" sz="3600" dirty="0" err="1"/>
              <a:t>Herbst</a:t>
            </a:r>
            <a:r>
              <a:rPr lang="en-US" sz="3600" dirty="0"/>
              <a:t> (MPIA Heidelberg</a:t>
            </a:r>
            <a:r>
              <a:rPr lang="en-US" sz="3600" dirty="0" smtClean="0"/>
              <a:t>).</a:t>
            </a:r>
            <a:endParaRPr lang="en-US" sz="3600" dirty="0"/>
          </a:p>
          <a:p>
            <a:pPr>
              <a:lnSpc>
                <a:spcPct val="110000"/>
              </a:lnSpc>
              <a:spcBef>
                <a:spcPts val="1500"/>
              </a:spcBef>
            </a:pPr>
            <a:r>
              <a:rPr lang="en-US" sz="3600" dirty="0"/>
              <a:t>High Resolution NIR Imager (MCAO</a:t>
            </a:r>
            <a:r>
              <a:rPr lang="en-US" sz="3600" dirty="0" smtClean="0"/>
              <a:t>).</a:t>
            </a:r>
          </a:p>
          <a:p>
            <a:pPr>
              <a:lnSpc>
                <a:spcPct val="110000"/>
              </a:lnSpc>
              <a:spcBef>
                <a:spcPts val="1500"/>
              </a:spcBef>
            </a:pPr>
            <a:r>
              <a:rPr lang="en-US" sz="3600" dirty="0" smtClean="0"/>
              <a:t>Strategic Instrument.</a:t>
            </a:r>
            <a:endParaRPr lang="en-US" sz="3600" dirty="0"/>
          </a:p>
          <a:p>
            <a:pPr>
              <a:lnSpc>
                <a:spcPct val="110000"/>
              </a:lnSpc>
              <a:spcBef>
                <a:spcPts val="1500"/>
              </a:spcBef>
            </a:pPr>
            <a:r>
              <a:rPr lang="en-US" sz="3600" dirty="0"/>
              <a:t>Natural Guide </a:t>
            </a:r>
            <a:r>
              <a:rPr lang="en-US" sz="3600" dirty="0" smtClean="0"/>
              <a:t>Stars.</a:t>
            </a:r>
            <a:endParaRPr lang="en-US" sz="3600" dirty="0"/>
          </a:p>
          <a:p>
            <a:pPr>
              <a:lnSpc>
                <a:spcPct val="110000"/>
              </a:lnSpc>
              <a:spcBef>
                <a:spcPts val="1500"/>
              </a:spcBef>
            </a:pPr>
            <a:r>
              <a:rPr lang="en-US" sz="3600" dirty="0"/>
              <a:t>Multiple Pyramid </a:t>
            </a:r>
            <a:r>
              <a:rPr lang="en-US" sz="3600" dirty="0" err="1"/>
              <a:t>Wavefront</a:t>
            </a:r>
            <a:r>
              <a:rPr lang="en-US" sz="3600" dirty="0"/>
              <a:t> </a:t>
            </a:r>
            <a:r>
              <a:rPr lang="en-US" sz="3600" dirty="0" smtClean="0"/>
              <a:t>Sensors.</a:t>
            </a:r>
            <a:endParaRPr lang="en-US" sz="3600" dirty="0"/>
          </a:p>
          <a:p>
            <a:pPr>
              <a:lnSpc>
                <a:spcPct val="110000"/>
              </a:lnSpc>
              <a:spcBef>
                <a:spcPts val="1500"/>
              </a:spcBef>
            </a:pPr>
            <a:r>
              <a:rPr lang="en-US" sz="3600" dirty="0"/>
              <a:t>Two Layer </a:t>
            </a:r>
            <a:r>
              <a:rPr lang="en-US" sz="3600" dirty="0" smtClean="0"/>
              <a:t>Correction:</a:t>
            </a:r>
            <a:endParaRPr lang="en-US" sz="3600" dirty="0"/>
          </a:p>
          <a:p>
            <a:pPr lvl="1">
              <a:lnSpc>
                <a:spcPct val="110000"/>
              </a:lnSpc>
              <a:spcBef>
                <a:spcPts val="1500"/>
              </a:spcBef>
              <a:buFont typeface="Wingdings" charset="2"/>
              <a:buChar char="²"/>
            </a:pPr>
            <a:r>
              <a:rPr lang="en-US" sz="3600" dirty="0"/>
              <a:t>Ground </a:t>
            </a:r>
            <a:r>
              <a:rPr lang="en-US" sz="3600" dirty="0" smtClean="0"/>
              <a:t>Layer:</a:t>
            </a:r>
            <a:endParaRPr lang="en-US" sz="3600" dirty="0"/>
          </a:p>
          <a:p>
            <a:pPr lvl="2">
              <a:lnSpc>
                <a:spcPct val="110000"/>
              </a:lnSpc>
              <a:spcBef>
                <a:spcPts val="1500"/>
              </a:spcBef>
              <a:buFont typeface="Wingdings" charset="2"/>
              <a:buChar char="v"/>
            </a:pPr>
            <a:r>
              <a:rPr lang="en-US" sz="3200" dirty="0"/>
              <a:t>Up to 12 </a:t>
            </a:r>
            <a:r>
              <a:rPr lang="en-US" sz="3200" dirty="0" smtClean="0"/>
              <a:t>NGS.</a:t>
            </a:r>
            <a:endParaRPr lang="en-US" sz="3200" dirty="0"/>
          </a:p>
          <a:p>
            <a:pPr lvl="2">
              <a:lnSpc>
                <a:spcPct val="110000"/>
              </a:lnSpc>
              <a:spcBef>
                <a:spcPts val="1500"/>
              </a:spcBef>
              <a:buFont typeface="Wingdings" charset="2"/>
              <a:buChar char="v"/>
            </a:pPr>
            <a:r>
              <a:rPr lang="en-US" sz="3200" dirty="0"/>
              <a:t>Adaptive </a:t>
            </a:r>
            <a:r>
              <a:rPr lang="en-US" sz="3200" dirty="0" err="1" smtClean="0"/>
              <a:t>Secondaries</a:t>
            </a:r>
            <a:r>
              <a:rPr lang="en-US" sz="3200" dirty="0" smtClean="0"/>
              <a:t>.</a:t>
            </a:r>
            <a:endParaRPr lang="en-US" sz="3600" dirty="0"/>
          </a:p>
          <a:p>
            <a:pPr lvl="1">
              <a:lnSpc>
                <a:spcPct val="110000"/>
              </a:lnSpc>
              <a:spcBef>
                <a:spcPts val="1500"/>
              </a:spcBef>
              <a:buFont typeface="Wingdings" charset="2"/>
              <a:buChar char="²"/>
            </a:pPr>
            <a:r>
              <a:rPr lang="en-US" sz="3600" dirty="0"/>
              <a:t>Higher Layer (7.1 km</a:t>
            </a:r>
            <a:r>
              <a:rPr lang="en-US" sz="3600" dirty="0" smtClean="0"/>
              <a:t>):</a:t>
            </a:r>
            <a:endParaRPr lang="en-US" sz="3600" dirty="0"/>
          </a:p>
          <a:p>
            <a:pPr lvl="2">
              <a:lnSpc>
                <a:spcPct val="110000"/>
              </a:lnSpc>
              <a:spcBef>
                <a:spcPts val="1500"/>
              </a:spcBef>
              <a:buFont typeface="Wingdings" charset="2"/>
              <a:buChar char="v"/>
            </a:pPr>
            <a:r>
              <a:rPr lang="en-US" sz="3200" dirty="0"/>
              <a:t>Up to 8 </a:t>
            </a:r>
            <a:r>
              <a:rPr lang="en-US" sz="3200" dirty="0" smtClean="0"/>
              <a:t>NGS.</a:t>
            </a:r>
            <a:endParaRPr lang="en-US" sz="3200" dirty="0"/>
          </a:p>
          <a:p>
            <a:pPr lvl="2">
              <a:lnSpc>
                <a:spcPct val="110000"/>
              </a:lnSpc>
              <a:spcBef>
                <a:spcPts val="1500"/>
              </a:spcBef>
              <a:buFont typeface="Wingdings" charset="2"/>
              <a:buChar char="v"/>
            </a:pPr>
            <a:r>
              <a:rPr lang="en-US" sz="3200" dirty="0"/>
              <a:t>349 Element </a:t>
            </a:r>
            <a:r>
              <a:rPr lang="en-US" sz="3200" dirty="0" err="1"/>
              <a:t>Xinetics</a:t>
            </a:r>
            <a:r>
              <a:rPr lang="en-US" sz="3200" dirty="0"/>
              <a:t> Deformable </a:t>
            </a:r>
            <a:r>
              <a:rPr lang="en-US" sz="3200" dirty="0" smtClean="0"/>
              <a:t>Mirror.</a:t>
            </a:r>
            <a:endParaRPr lang="en-US" sz="3600" dirty="0"/>
          </a:p>
          <a:p>
            <a:pPr>
              <a:lnSpc>
                <a:spcPct val="110000"/>
              </a:lnSpc>
              <a:spcBef>
                <a:spcPts val="1500"/>
              </a:spcBef>
            </a:pPr>
            <a:r>
              <a:rPr lang="en-US" sz="3600" dirty="0"/>
              <a:t>Located at Rear Bent Gregorian </a:t>
            </a:r>
            <a:r>
              <a:rPr lang="en-US" sz="3600" dirty="0" smtClean="0"/>
              <a:t>Ports.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 lang="uk-UA" smtClean="0"/>
              <a:t>5</a:t>
            </a:fld>
            <a:endParaRPr lang="uk-UA"/>
          </a:p>
        </p:txBody>
      </p:sp>
      <p:pic>
        <p:nvPicPr>
          <p:cNvPr id="6" name="Picture 8" descr="C:\Users\grahmer\Documents\SDW 2013\SDW Paper\Wagner - LBT Instrumentation Overview 2012 - LN.tif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8785" y="4047460"/>
            <a:ext cx="10452441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68009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LINC-NIRVANA Detector Systems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 lang="uk-UA" smtClean="0"/>
              <a:t>6</a:t>
            </a:fld>
            <a:endParaRPr lang="uk-UA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1"/>
          </p:nvPr>
        </p:nvSpPr>
        <p:spPr>
          <a:xfrm>
            <a:off x="1422399" y="3302000"/>
            <a:ext cx="11409545" cy="770519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1500"/>
              </a:spcBef>
            </a:pPr>
            <a:r>
              <a:rPr lang="en-US" sz="4000" dirty="0"/>
              <a:t>Science channel: Hawaii-2 (MPIA controller</a:t>
            </a:r>
            <a:r>
              <a:rPr lang="en-US" sz="4000" dirty="0" smtClean="0"/>
              <a:t>).</a:t>
            </a:r>
            <a:endParaRPr lang="en-US" sz="4000" dirty="0"/>
          </a:p>
          <a:p>
            <a:pPr>
              <a:lnSpc>
                <a:spcPct val="110000"/>
              </a:lnSpc>
              <a:spcBef>
                <a:spcPts val="1500"/>
              </a:spcBef>
            </a:pPr>
            <a:r>
              <a:rPr lang="en-US" sz="4000" dirty="0"/>
              <a:t>CCDs for AO WFS:</a:t>
            </a:r>
          </a:p>
          <a:p>
            <a:pPr lvl="1">
              <a:lnSpc>
                <a:spcPct val="110000"/>
              </a:lnSpc>
              <a:spcBef>
                <a:spcPts val="1500"/>
              </a:spcBef>
              <a:buFont typeface="Wingdings" charset="2"/>
              <a:buChar char="²"/>
            </a:pPr>
            <a:r>
              <a:rPr lang="en-US" sz="3600" dirty="0"/>
              <a:t>MHWS (Mid-High Layer): e2v CCD39 (</a:t>
            </a:r>
            <a:r>
              <a:rPr lang="en-US" sz="3600" dirty="0" err="1"/>
              <a:t>SciMeasure</a:t>
            </a:r>
            <a:r>
              <a:rPr lang="en-US" sz="3600" dirty="0" smtClean="0"/>
              <a:t>).</a:t>
            </a:r>
            <a:endParaRPr lang="en-US" sz="3600" dirty="0"/>
          </a:p>
          <a:p>
            <a:pPr lvl="1">
              <a:lnSpc>
                <a:spcPct val="110000"/>
              </a:lnSpc>
              <a:spcBef>
                <a:spcPts val="1500"/>
              </a:spcBef>
              <a:buFont typeface="Wingdings" charset="2"/>
              <a:buChar char="²"/>
            </a:pPr>
            <a:r>
              <a:rPr lang="en-US" sz="3600" dirty="0"/>
              <a:t>GWS (Ground Layer): e2v CCD50 (</a:t>
            </a:r>
            <a:r>
              <a:rPr lang="en-US" sz="3600" dirty="0" err="1"/>
              <a:t>SciMeasure</a:t>
            </a:r>
            <a:r>
              <a:rPr lang="en-US" sz="3600" dirty="0" smtClean="0"/>
              <a:t>).</a:t>
            </a:r>
            <a:endParaRPr lang="en-US" sz="3600" dirty="0"/>
          </a:p>
          <a:p>
            <a:pPr lvl="1">
              <a:lnSpc>
                <a:spcPct val="110000"/>
              </a:lnSpc>
              <a:spcBef>
                <a:spcPts val="1500"/>
              </a:spcBef>
              <a:buFont typeface="Wingdings" charset="2"/>
              <a:buChar char="²"/>
            </a:pPr>
            <a:r>
              <a:rPr lang="en-US" sz="3600" dirty="0"/>
              <a:t>Patrol Cameras: e2v CCD47-20 (</a:t>
            </a:r>
            <a:r>
              <a:rPr lang="en-US" sz="3600" dirty="0" err="1"/>
              <a:t>SciMeasure</a:t>
            </a:r>
            <a:r>
              <a:rPr lang="en-US" sz="3600" dirty="0" smtClean="0"/>
              <a:t>).</a:t>
            </a:r>
            <a:endParaRPr lang="en-US" sz="3600" dirty="0"/>
          </a:p>
          <a:p>
            <a:pPr>
              <a:lnSpc>
                <a:spcPct val="110000"/>
              </a:lnSpc>
              <a:spcBef>
                <a:spcPts val="1500"/>
              </a:spcBef>
            </a:pPr>
            <a:r>
              <a:rPr lang="en-US" sz="4000" dirty="0"/>
              <a:t>Fringe/Flexure Tracker (future </a:t>
            </a:r>
            <a:r>
              <a:rPr lang="en-US" sz="4000" dirty="0" err="1"/>
              <a:t>interferometric</a:t>
            </a:r>
            <a:r>
              <a:rPr lang="en-US" sz="4000" dirty="0"/>
              <a:t> option): Hawaii-1 (</a:t>
            </a:r>
            <a:r>
              <a:rPr lang="en-US" sz="4000" dirty="0" err="1"/>
              <a:t>MPIfR</a:t>
            </a:r>
            <a:r>
              <a:rPr lang="en-US" sz="4000" dirty="0"/>
              <a:t> controller).</a:t>
            </a:r>
          </a:p>
        </p:txBody>
      </p:sp>
      <p:pic>
        <p:nvPicPr>
          <p:cNvPr id="7" name="Picture 6" descr="ln07_lastLookInsi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4469" y="5100302"/>
            <a:ext cx="9533996" cy="715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40925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35100" y="368260"/>
            <a:ext cx="21526500" cy="2209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SOUL</a:t>
            </a:r>
            <a:r>
              <a:rPr lang="en-US" dirty="0"/>
              <a:t/>
            </a:r>
            <a:br>
              <a:rPr lang="en-US" dirty="0"/>
            </a:br>
            <a:r>
              <a:rPr lang="en-US" sz="6000" dirty="0">
                <a:solidFill>
                  <a:srgbClr val="FF0000"/>
                </a:solidFill>
              </a:rPr>
              <a:t>S</a:t>
            </a:r>
            <a:r>
              <a:rPr lang="en-US" sz="6000" dirty="0"/>
              <a:t>ingle conjugated adaptive </a:t>
            </a:r>
            <a:r>
              <a:rPr lang="en-US" sz="6000" dirty="0">
                <a:solidFill>
                  <a:srgbClr val="FF0000"/>
                </a:solidFill>
              </a:rPr>
              <a:t>O</a:t>
            </a:r>
            <a:r>
              <a:rPr lang="en-US" sz="6000" dirty="0"/>
              <a:t>ptics </a:t>
            </a:r>
            <a:r>
              <a:rPr lang="en-US" sz="6000" dirty="0">
                <a:solidFill>
                  <a:srgbClr val="FF0000"/>
                </a:solidFill>
              </a:rPr>
              <a:t>U</a:t>
            </a:r>
            <a:r>
              <a:rPr lang="en-US" sz="6000" dirty="0"/>
              <a:t>pgrade for </a:t>
            </a:r>
            <a:r>
              <a:rPr lang="en-US" sz="6000" dirty="0">
                <a:solidFill>
                  <a:srgbClr val="FF0000"/>
                </a:solidFill>
              </a:rPr>
              <a:t>L</a:t>
            </a:r>
            <a:r>
              <a:rPr lang="en-US" sz="6000" dirty="0"/>
              <a:t>BT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 lang="uk-UA" smtClean="0"/>
              <a:t>7</a:t>
            </a:fld>
            <a:endParaRPr lang="uk-UA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"/>
          </p:nvPr>
        </p:nvSpPr>
        <p:spPr>
          <a:xfrm>
            <a:off x="1422399" y="3302000"/>
            <a:ext cx="14425713" cy="9081097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1500"/>
              </a:spcBef>
            </a:pPr>
            <a:r>
              <a:rPr lang="en-US" sz="3600" dirty="0"/>
              <a:t>PI: Simone Esposito (INAF </a:t>
            </a:r>
            <a:r>
              <a:rPr lang="en-US" sz="3600" dirty="0" err="1"/>
              <a:t>Arcetri</a:t>
            </a:r>
            <a:r>
              <a:rPr lang="en-US" sz="3600" dirty="0"/>
              <a:t>).</a:t>
            </a:r>
          </a:p>
          <a:p>
            <a:pPr>
              <a:lnSpc>
                <a:spcPct val="110000"/>
              </a:lnSpc>
              <a:spcBef>
                <a:spcPts val="1500"/>
              </a:spcBef>
            </a:pPr>
            <a:r>
              <a:rPr lang="en-US" sz="3600" dirty="0"/>
              <a:t>4 units: 2 x FLAO + 2 x </a:t>
            </a:r>
            <a:r>
              <a:rPr lang="en-US" sz="3600" dirty="0" smtClean="0"/>
              <a:t>LBTI.</a:t>
            </a:r>
            <a:endParaRPr lang="en-US" sz="3600" dirty="0"/>
          </a:p>
          <a:p>
            <a:pPr>
              <a:lnSpc>
                <a:spcPct val="110000"/>
              </a:lnSpc>
              <a:spcBef>
                <a:spcPts val="1500"/>
              </a:spcBef>
            </a:pPr>
            <a:r>
              <a:rPr lang="en-US" sz="3600" dirty="0" err="1"/>
              <a:t>Wavefront</a:t>
            </a:r>
            <a:r>
              <a:rPr lang="en-US" sz="3600" dirty="0"/>
              <a:t> Sensor Upgrade:</a:t>
            </a:r>
          </a:p>
          <a:p>
            <a:pPr lvl="1">
              <a:lnSpc>
                <a:spcPct val="110000"/>
              </a:lnSpc>
              <a:spcBef>
                <a:spcPts val="1500"/>
              </a:spcBef>
              <a:buFont typeface="Wingdings" charset="2"/>
              <a:buChar char="²"/>
            </a:pPr>
            <a:r>
              <a:rPr lang="en-US" sz="3200" dirty="0"/>
              <a:t>Low-noise EMCCDs (First Light OCAM2K with e2v CCD220</a:t>
            </a:r>
            <a:r>
              <a:rPr lang="en-US" sz="3200" dirty="0" smtClean="0"/>
              <a:t>).</a:t>
            </a:r>
            <a:endParaRPr lang="en-US" sz="3200" dirty="0"/>
          </a:p>
          <a:p>
            <a:pPr lvl="1">
              <a:lnSpc>
                <a:spcPct val="110000"/>
              </a:lnSpc>
              <a:spcBef>
                <a:spcPts val="1500"/>
              </a:spcBef>
              <a:buFont typeface="Wingdings" charset="2"/>
              <a:buChar char="²"/>
            </a:pPr>
            <a:r>
              <a:rPr lang="en-US" sz="3200" dirty="0"/>
              <a:t>40 x 40 sub-</a:t>
            </a:r>
            <a:r>
              <a:rPr lang="en-US" sz="3200" dirty="0" smtClean="0"/>
              <a:t>apertures.</a:t>
            </a:r>
            <a:endParaRPr lang="en-US" sz="3200" dirty="0"/>
          </a:p>
          <a:p>
            <a:pPr>
              <a:lnSpc>
                <a:spcPct val="110000"/>
              </a:lnSpc>
              <a:spcBef>
                <a:spcPts val="1500"/>
              </a:spcBef>
            </a:pPr>
            <a:r>
              <a:rPr lang="en-US" sz="3600" dirty="0"/>
              <a:t>Benefits of </a:t>
            </a:r>
            <a:r>
              <a:rPr lang="en-US" sz="3600" dirty="0" smtClean="0"/>
              <a:t>Upgrade:</a:t>
            </a:r>
            <a:endParaRPr lang="en-US" sz="3600" dirty="0"/>
          </a:p>
          <a:p>
            <a:pPr lvl="1">
              <a:lnSpc>
                <a:spcPct val="110000"/>
              </a:lnSpc>
              <a:spcBef>
                <a:spcPts val="1500"/>
              </a:spcBef>
              <a:buFont typeface="Wingdings" charset="2"/>
              <a:buChar char="²"/>
            </a:pPr>
            <a:r>
              <a:rPr lang="en-US" sz="3200" dirty="0" smtClean="0"/>
              <a:t>~2 </a:t>
            </a:r>
            <a:r>
              <a:rPr lang="en-US" sz="3200" dirty="0"/>
              <a:t>magnitude gain in </a:t>
            </a:r>
            <a:r>
              <a:rPr lang="en-US" sz="3200" dirty="0" smtClean="0"/>
              <a:t>sensitivity.</a:t>
            </a:r>
            <a:endParaRPr lang="en-US" sz="3200" dirty="0"/>
          </a:p>
          <a:p>
            <a:pPr lvl="1">
              <a:lnSpc>
                <a:spcPct val="110000"/>
              </a:lnSpc>
              <a:spcBef>
                <a:spcPts val="1500"/>
              </a:spcBef>
              <a:buFont typeface="Wingdings" charset="2"/>
              <a:buChar char="²"/>
            </a:pPr>
            <a:r>
              <a:rPr lang="en-US" sz="3200" dirty="0"/>
              <a:t>Increased sky </a:t>
            </a:r>
            <a:r>
              <a:rPr lang="en-US" sz="3200" dirty="0" smtClean="0"/>
              <a:t>coverage.</a:t>
            </a:r>
            <a:endParaRPr lang="en-US" sz="3200" dirty="0"/>
          </a:p>
          <a:p>
            <a:pPr>
              <a:lnSpc>
                <a:spcPct val="110000"/>
              </a:lnSpc>
              <a:spcBef>
                <a:spcPts val="1500"/>
              </a:spcBef>
            </a:pPr>
            <a:r>
              <a:rPr lang="en-US" sz="3600" dirty="0" smtClean="0"/>
              <a:t>Schedule:</a:t>
            </a:r>
            <a:endParaRPr lang="en-US" sz="3600" dirty="0"/>
          </a:p>
          <a:p>
            <a:pPr lvl="1">
              <a:lnSpc>
                <a:spcPct val="110000"/>
              </a:lnSpc>
              <a:spcBef>
                <a:spcPts val="1500"/>
              </a:spcBef>
              <a:buFont typeface="Wingdings" charset="2"/>
              <a:buChar char="²"/>
            </a:pPr>
            <a:r>
              <a:rPr lang="en-US" sz="3200" dirty="0"/>
              <a:t>FLAO Upgrades - Summer Shutdown </a:t>
            </a:r>
            <a:r>
              <a:rPr lang="en-US" sz="3200" dirty="0" smtClean="0"/>
              <a:t>2018.</a:t>
            </a:r>
            <a:endParaRPr lang="en-US" sz="3200" dirty="0"/>
          </a:p>
          <a:p>
            <a:pPr lvl="1">
              <a:lnSpc>
                <a:spcPct val="110000"/>
              </a:lnSpc>
              <a:spcBef>
                <a:spcPts val="1500"/>
              </a:spcBef>
              <a:buFont typeface="Wingdings" charset="2"/>
              <a:buChar char="²"/>
            </a:pPr>
            <a:r>
              <a:rPr lang="en-US" sz="3200" dirty="0"/>
              <a:t>LBTI First Upgrade – </a:t>
            </a:r>
            <a:r>
              <a:rPr lang="en-US" sz="3200" dirty="0" smtClean="0"/>
              <a:t>2018A.</a:t>
            </a:r>
            <a:endParaRPr lang="en-US" sz="3200" dirty="0"/>
          </a:p>
          <a:p>
            <a:pPr lvl="1">
              <a:lnSpc>
                <a:spcPct val="110000"/>
              </a:lnSpc>
              <a:spcBef>
                <a:spcPts val="1500"/>
              </a:spcBef>
              <a:buFont typeface="Wingdings" charset="2"/>
              <a:buChar char="²"/>
            </a:pPr>
            <a:r>
              <a:rPr lang="en-US" sz="3200" dirty="0"/>
              <a:t>LBTI Second Upgrade – </a:t>
            </a:r>
            <a:r>
              <a:rPr lang="en-US" sz="3200" dirty="0" smtClean="0"/>
              <a:t>2018B.</a:t>
            </a:r>
            <a:endParaRPr lang="en-US" sz="3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9424" y="7982700"/>
            <a:ext cx="9573544" cy="461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2360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35100" y="368260"/>
            <a:ext cx="21526500" cy="2209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SHARK</a:t>
            </a:r>
            <a:r>
              <a:rPr lang="en-US" dirty="0"/>
              <a:t/>
            </a:r>
            <a:br>
              <a:rPr lang="en-US" dirty="0"/>
            </a:br>
            <a:r>
              <a:rPr lang="en-US" sz="4900" dirty="0">
                <a:solidFill>
                  <a:srgbClr val="3366FF"/>
                </a:solidFill>
              </a:rPr>
              <a:t>S</a:t>
            </a:r>
            <a:r>
              <a:rPr lang="en-US" sz="4900" dirty="0"/>
              <a:t>ystem for </a:t>
            </a:r>
            <a:r>
              <a:rPr lang="en-US" sz="4900" dirty="0" err="1"/>
              <a:t>coronagraphy</a:t>
            </a:r>
            <a:r>
              <a:rPr lang="en-US" sz="4900" dirty="0"/>
              <a:t> with </a:t>
            </a:r>
            <a:r>
              <a:rPr lang="en-US" sz="4900" dirty="0">
                <a:solidFill>
                  <a:srgbClr val="3366FF"/>
                </a:solidFill>
              </a:rPr>
              <a:t>H</a:t>
            </a:r>
            <a:r>
              <a:rPr lang="en-US" sz="4900" dirty="0"/>
              <a:t>igh-order </a:t>
            </a:r>
            <a:r>
              <a:rPr lang="en-US" sz="4900" dirty="0">
                <a:solidFill>
                  <a:srgbClr val="3366FF"/>
                </a:solidFill>
              </a:rPr>
              <a:t>A</a:t>
            </a:r>
            <a:r>
              <a:rPr lang="en-US" sz="4900" dirty="0"/>
              <a:t>daptive optics from </a:t>
            </a:r>
            <a:r>
              <a:rPr lang="en-US" sz="4900" dirty="0">
                <a:solidFill>
                  <a:srgbClr val="3366FF"/>
                </a:solidFill>
              </a:rPr>
              <a:t>R</a:t>
            </a:r>
            <a:r>
              <a:rPr lang="en-US" sz="4900" dirty="0"/>
              <a:t> to </a:t>
            </a:r>
            <a:r>
              <a:rPr lang="en-US" sz="4900" dirty="0">
                <a:solidFill>
                  <a:srgbClr val="3366FF"/>
                </a:solidFill>
              </a:rPr>
              <a:t>K </a:t>
            </a:r>
            <a:r>
              <a:rPr lang="en-US" sz="4900" dirty="0"/>
              <a:t>bands</a:t>
            </a:r>
            <a:endParaRPr lang="en-US" sz="8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 lang="uk-UA" smtClean="0"/>
              <a:t>8</a:t>
            </a:fld>
            <a:endParaRPr lang="uk-UA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"/>
          </p:nvPr>
        </p:nvSpPr>
        <p:spPr>
          <a:xfrm>
            <a:off x="1422399" y="7982700"/>
            <a:ext cx="21890569" cy="4400397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1500"/>
              </a:spcBef>
            </a:pPr>
            <a:r>
              <a:rPr lang="en-US" sz="4000" dirty="0"/>
              <a:t>Science cases:</a:t>
            </a:r>
          </a:p>
          <a:p>
            <a:pPr lvl="1">
              <a:lnSpc>
                <a:spcPct val="110000"/>
              </a:lnSpc>
              <a:spcBef>
                <a:spcPts val="1500"/>
              </a:spcBef>
              <a:buFont typeface="Wingdings" charset="2"/>
              <a:buChar char="²"/>
            </a:pPr>
            <a:r>
              <a:rPr lang="en-US" sz="3600" dirty="0"/>
              <a:t>Direct imaging of </a:t>
            </a:r>
            <a:r>
              <a:rPr lang="en-US" sz="3600" dirty="0" err="1"/>
              <a:t>exoplanets</a:t>
            </a:r>
            <a:r>
              <a:rPr lang="en-US" sz="3600" dirty="0"/>
              <a:t> (detection and characterization).</a:t>
            </a:r>
          </a:p>
          <a:p>
            <a:pPr lvl="1">
              <a:lnSpc>
                <a:spcPct val="110000"/>
              </a:lnSpc>
              <a:spcBef>
                <a:spcPts val="1500"/>
              </a:spcBef>
              <a:buFont typeface="Wingdings" charset="2"/>
              <a:buChar char="²"/>
            </a:pPr>
            <a:r>
              <a:rPr lang="en-US" sz="3600" dirty="0"/>
              <a:t>Proto-planetary disks and jets morphology.</a:t>
            </a:r>
          </a:p>
          <a:p>
            <a:pPr lvl="1">
              <a:lnSpc>
                <a:spcPct val="110000"/>
              </a:lnSpc>
              <a:spcBef>
                <a:spcPts val="1500"/>
              </a:spcBef>
              <a:buFont typeface="Wingdings" charset="2"/>
              <a:buChar char="²"/>
            </a:pPr>
            <a:r>
              <a:rPr lang="en-US" sz="3600" dirty="0"/>
              <a:t>Minor bodies and moons of the Solar System.</a:t>
            </a:r>
          </a:p>
          <a:p>
            <a:pPr lvl="1">
              <a:lnSpc>
                <a:spcPct val="110000"/>
              </a:lnSpc>
              <a:spcBef>
                <a:spcPts val="1500"/>
              </a:spcBef>
              <a:buFont typeface="Wingdings" charset="2"/>
              <a:buChar char="²"/>
            </a:pPr>
            <a:r>
              <a:rPr lang="en-US" sz="3600" dirty="0"/>
              <a:t>AGN, Black Holes, Supernovae at high resolution.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1172" y="2958784"/>
            <a:ext cx="11220867" cy="542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1464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SHARK-VIS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 lang="uk-UA" smtClean="0"/>
              <a:t>9</a:t>
            </a:fld>
            <a:endParaRPr lang="uk-UA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1"/>
          </p:nvPr>
        </p:nvSpPr>
        <p:spPr>
          <a:xfrm>
            <a:off x="1422399" y="3302000"/>
            <a:ext cx="11409545" cy="770519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1500"/>
              </a:spcBef>
            </a:pPr>
            <a:r>
              <a:rPr lang="en-US" sz="4000" dirty="0"/>
              <a:t>PI: Fernando </a:t>
            </a:r>
            <a:r>
              <a:rPr lang="en-US" sz="4000" dirty="0" err="1"/>
              <a:t>Pedichini</a:t>
            </a:r>
            <a:r>
              <a:rPr lang="en-US" sz="4000" dirty="0"/>
              <a:t> (INAF Rome)</a:t>
            </a:r>
          </a:p>
          <a:p>
            <a:pPr>
              <a:lnSpc>
                <a:spcPct val="110000"/>
              </a:lnSpc>
              <a:spcBef>
                <a:spcPts val="1500"/>
              </a:spcBef>
            </a:pPr>
            <a:r>
              <a:rPr lang="en-US" sz="4000" dirty="0"/>
              <a:t>“Diffraction limited” high contrast imaging in the visible (from 400 to 1000 nm).</a:t>
            </a:r>
          </a:p>
          <a:p>
            <a:pPr>
              <a:lnSpc>
                <a:spcPct val="110000"/>
              </a:lnSpc>
              <a:spcBef>
                <a:spcPts val="1500"/>
              </a:spcBef>
            </a:pPr>
            <a:r>
              <a:rPr lang="en-US" sz="4000" dirty="0"/>
              <a:t>10 </a:t>
            </a:r>
            <a:r>
              <a:rPr lang="en-US" sz="4000" dirty="0" err="1"/>
              <a:t>arcsec</a:t>
            </a:r>
            <a:r>
              <a:rPr lang="en-US" sz="4000" dirty="0"/>
              <a:t> fields.</a:t>
            </a:r>
          </a:p>
          <a:p>
            <a:pPr>
              <a:lnSpc>
                <a:spcPct val="110000"/>
              </a:lnSpc>
              <a:spcBef>
                <a:spcPts val="1500"/>
              </a:spcBef>
            </a:pPr>
            <a:r>
              <a:rPr lang="en-US" sz="4000" dirty="0"/>
              <a:t>Highly configurable:</a:t>
            </a:r>
          </a:p>
          <a:p>
            <a:pPr lvl="1">
              <a:lnSpc>
                <a:spcPct val="110000"/>
              </a:lnSpc>
              <a:spcBef>
                <a:spcPts val="1500"/>
              </a:spcBef>
              <a:buFont typeface="Wingdings" charset="2"/>
              <a:buChar char="²"/>
            </a:pPr>
            <a:r>
              <a:rPr lang="en-US" sz="3600" dirty="0"/>
              <a:t>Selectable pupil optics (stop, Wollaston, hologram, </a:t>
            </a:r>
            <a:r>
              <a:rPr lang="en-US" sz="3600" dirty="0" err="1" smtClean="0"/>
              <a:t>grism</a:t>
            </a:r>
            <a:r>
              <a:rPr lang="en-US" sz="3600" dirty="0" smtClean="0"/>
              <a:t>, …</a:t>
            </a:r>
            <a:r>
              <a:rPr lang="en-US" sz="3600" dirty="0"/>
              <a:t>.).</a:t>
            </a:r>
          </a:p>
          <a:p>
            <a:pPr lvl="1">
              <a:lnSpc>
                <a:spcPct val="110000"/>
              </a:lnSpc>
              <a:spcBef>
                <a:spcPts val="1500"/>
              </a:spcBef>
              <a:buFont typeface="Wingdings" charset="2"/>
              <a:buChar char="²"/>
            </a:pPr>
            <a:r>
              <a:rPr lang="en-US" sz="3600" dirty="0" err="1"/>
              <a:t>Coronagraphy</a:t>
            </a:r>
            <a:r>
              <a:rPr lang="en-US" sz="3600" dirty="0"/>
              <a:t> and IFU ready.</a:t>
            </a:r>
          </a:p>
          <a:p>
            <a:pPr>
              <a:lnSpc>
                <a:spcPct val="110000"/>
              </a:lnSpc>
              <a:spcBef>
                <a:spcPts val="1500"/>
              </a:spcBef>
            </a:pPr>
            <a:r>
              <a:rPr lang="en-US" sz="4000" dirty="0"/>
              <a:t>First Light expected in 2019.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5253" y="8027941"/>
            <a:ext cx="5348028" cy="4893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26602" y="3302000"/>
            <a:ext cx="6058760" cy="540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07045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New_Template2">
  <a:themeElements>
    <a:clrScheme name="New_Template2">
      <a:dk1>
        <a:srgbClr val="000000"/>
      </a:dk1>
      <a:lt1>
        <a:srgbClr val="FFFFFF"/>
      </a:lt1>
      <a:dk2>
        <a:srgbClr val="525252"/>
      </a:dk2>
      <a:lt2>
        <a:srgbClr val="C9C9C9"/>
      </a:lt2>
      <a:accent1>
        <a:srgbClr val="619AE3"/>
      </a:accent1>
      <a:accent2>
        <a:srgbClr val="54BFB9"/>
      </a:accent2>
      <a:accent3>
        <a:srgbClr val="29C439"/>
      </a:accent3>
      <a:accent4>
        <a:srgbClr val="EDAC0F"/>
      </a:accent4>
      <a:accent5>
        <a:srgbClr val="D41D04"/>
      </a:accent5>
      <a:accent6>
        <a:srgbClr val="B264DA"/>
      </a:accent6>
      <a:hlink>
        <a:srgbClr val="0000FF"/>
      </a:hlink>
      <a:folHlink>
        <a:srgbClr val="FF00FF"/>
      </a:folHlink>
    </a:clrScheme>
    <a:fontScheme name="New_Template2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New_Template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80000"/>
                </a:srgbClr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000000"/>
            </a:solidFill>
            <a:effectLst>
              <a:outerShdw blurRad="50800" dist="25400" dir="5400000" rotWithShape="0">
                <a:srgbClr val="000000"/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2">
  <a:themeElements>
    <a:clrScheme name="New_Template2">
      <a:dk1>
        <a:srgbClr val="000000"/>
      </a:dk1>
      <a:lt1>
        <a:srgbClr val="FFFFFF"/>
      </a:lt1>
      <a:dk2>
        <a:srgbClr val="525252"/>
      </a:dk2>
      <a:lt2>
        <a:srgbClr val="C9C9C9"/>
      </a:lt2>
      <a:accent1>
        <a:srgbClr val="619AE3"/>
      </a:accent1>
      <a:accent2>
        <a:srgbClr val="54BFB9"/>
      </a:accent2>
      <a:accent3>
        <a:srgbClr val="29C439"/>
      </a:accent3>
      <a:accent4>
        <a:srgbClr val="EDAC0F"/>
      </a:accent4>
      <a:accent5>
        <a:srgbClr val="D41D04"/>
      </a:accent5>
      <a:accent6>
        <a:srgbClr val="B264DA"/>
      </a:accent6>
      <a:hlink>
        <a:srgbClr val="0000FF"/>
      </a:hlink>
      <a:folHlink>
        <a:srgbClr val="FF00FF"/>
      </a:folHlink>
    </a:clrScheme>
    <a:fontScheme name="New_Template2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New_Template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80000"/>
                </a:srgbClr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000000"/>
            </a:solidFill>
            <a:effectLst>
              <a:outerShdw blurRad="50800" dist="25400" dir="5400000" rotWithShape="0">
                <a:srgbClr val="000000"/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1148</Words>
  <Application>Microsoft Macintosh PowerPoint</Application>
  <PresentationFormat>Custom</PresentationFormat>
  <Paragraphs>219</Paragraphs>
  <Slides>14</Slides>
  <Notes>2</Notes>
  <HiddenSlides>1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New_Template2</vt:lpstr>
      <vt:lpstr>LBTO Instrumentation The Future</vt:lpstr>
      <vt:lpstr>The Future is AO</vt:lpstr>
      <vt:lpstr>ARGOS Advanced Rayleigh guided Ground layer adaptive Optics System</vt:lpstr>
      <vt:lpstr>ARGOS Detectors</vt:lpstr>
      <vt:lpstr>LINC-NIRVANA</vt:lpstr>
      <vt:lpstr>LINC-NIRVANA Detector Systems</vt:lpstr>
      <vt:lpstr>SOUL Single conjugated adaptive Optics Upgrade for LBT</vt:lpstr>
      <vt:lpstr>SHARK System for coronagraphy with High-order Adaptive optics from R to K bands</vt:lpstr>
      <vt:lpstr>SHARK-VIS</vt:lpstr>
      <vt:lpstr>Detector Options for SHARK-VIS</vt:lpstr>
      <vt:lpstr>SHARK-NIR</vt:lpstr>
      <vt:lpstr>iLocater</vt:lpstr>
      <vt:lpstr>Summary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Current Status of the Facility Instrumentation Suite at The Large Binocular Telescope Observatory</dc:title>
  <cp:lastModifiedBy>Gustavo</cp:lastModifiedBy>
  <cp:revision>27</cp:revision>
  <dcterms:modified xsi:type="dcterms:W3CDTF">2017-09-25T11:57:34Z</dcterms:modified>
</cp:coreProperties>
</file>