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30"/>
  </p:notesMasterIdLst>
  <p:handoutMasterIdLst>
    <p:handoutMasterId r:id="rId31"/>
  </p:handoutMasterIdLst>
  <p:sldIdLst>
    <p:sldId id="422" r:id="rId5"/>
    <p:sldId id="421" r:id="rId6"/>
    <p:sldId id="424" r:id="rId7"/>
    <p:sldId id="423" r:id="rId8"/>
    <p:sldId id="425" r:id="rId9"/>
    <p:sldId id="428" r:id="rId10"/>
    <p:sldId id="426" r:id="rId11"/>
    <p:sldId id="427" r:id="rId12"/>
    <p:sldId id="446" r:id="rId13"/>
    <p:sldId id="429" r:id="rId14"/>
    <p:sldId id="430" r:id="rId15"/>
    <p:sldId id="431" r:id="rId16"/>
    <p:sldId id="432" r:id="rId17"/>
    <p:sldId id="433" r:id="rId18"/>
    <p:sldId id="434" r:id="rId19"/>
    <p:sldId id="444" r:id="rId20"/>
    <p:sldId id="442" r:id="rId21"/>
    <p:sldId id="435" r:id="rId22"/>
    <p:sldId id="436" r:id="rId23"/>
    <p:sldId id="437" r:id="rId24"/>
    <p:sldId id="439" r:id="rId25"/>
    <p:sldId id="440" r:id="rId26"/>
    <p:sldId id="438" r:id="rId27"/>
    <p:sldId id="441" r:id="rId28"/>
    <p:sldId id="44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054" autoAdjust="0"/>
  </p:normalViewPr>
  <p:slideViewPr>
    <p:cSldViewPr snapToGrid="0" snapToObjects="1">
      <p:cViewPr varScale="1">
        <p:scale>
          <a:sx n="46" d="100"/>
          <a:sy n="46" d="100"/>
        </p:scale>
        <p:origin x="1229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54" d="100"/>
          <a:sy n="54" d="100"/>
        </p:scale>
        <p:origin x="-2620" y="-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460B2-7882-4F14-BB9A-2894CD90BA63}" type="datetimeFigureOut">
              <a:rPr lang="en-US" smtClean="0"/>
              <a:pPr/>
              <a:t>9/24/2017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D883E-4AD4-427B-A8AD-C92F16BA83E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765D0-4809-1347-B630-8C2EEAAF8735}" type="datetimeFigureOut">
              <a:rPr lang="en-US" smtClean="0"/>
              <a:pPr/>
              <a:t>9/24/2017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A21A-F1D2-7D4C-8398-C9399E5F86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6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616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398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counting requirements for VLT instruments or AO etc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371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a pity Leander is not here, this would have been the basis of his poster with much more detail.</a:t>
            </a:r>
          </a:p>
          <a:p>
            <a:r>
              <a:rPr lang="en-US" dirty="0"/>
              <a:t>Problems throughout the VLTs already with obsolescence and even with NGC, older FPGAs no longer available.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94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1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163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141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755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107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Baltimore Museum of Art has one of the largest collections of MATISSE art work in the work, with 500 pieces.</a:t>
            </a:r>
          </a:p>
          <a:p>
            <a:endParaRPr lang="en-US" dirty="0"/>
          </a:p>
          <a:p>
            <a:r>
              <a:rPr lang="en-US" dirty="0"/>
              <a:t>The grandson of MATISSE came to us and the instrument to allow us to us the MATISSE name.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348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48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Been using cryogenic preamplifiers for IR detectors for many years but never for CCDs. But now for MOONS because of the complexities</a:t>
            </a:r>
          </a:p>
          <a:p>
            <a:r>
              <a:rPr lang="en-US" dirty="0"/>
              <a:t>of Schmidt camera design need a cryogenic preamplifier for the CCDs, with analog switches 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824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Detectors same size as the ESPRESSO CCDs – 90 mm x 90 mm</a:t>
            </a:r>
          </a:p>
          <a:p>
            <a:r>
              <a:rPr lang="en-US" dirty="0"/>
              <a:t>Same functionality as MUSE 4kx4k detectors, MUSE was an instrument with 24 of these</a:t>
            </a:r>
          </a:p>
          <a:p>
            <a:r>
              <a:rPr lang="en-US" dirty="0"/>
              <a:t>So well prepared to designed and test for these.</a:t>
            </a:r>
          </a:p>
          <a:p>
            <a:r>
              <a:rPr lang="en-US" dirty="0"/>
              <a:t>VISTA = Visible and Infrared Survey Telescope for Astronomy</a:t>
            </a:r>
          </a:p>
          <a:p>
            <a:r>
              <a:rPr lang="en-US" dirty="0"/>
              <a:t>VISTA = Visible and Infrared Survey Telescope for Astronomy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63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580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F0FE03AB-F708-4B02-9928-EA4302968AF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43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2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ESC October 2016 - E-ELT INS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2698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graphicFrame>
          <p:nvGraphicFramePr>
            <p:cNvPr id="4" name="Object 7"/>
            <p:cNvGraphicFramePr>
              <a:graphicFrameLocks noChangeAspect="1"/>
            </p:cNvGraphicFramePr>
            <p:nvPr userDrawn="1"/>
          </p:nvGraphicFramePr>
          <p:xfrm>
            <a:off x="0" y="0"/>
            <a:ext cx="501" cy="6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" name="Photo Editor Photo" r:id="rId3" imgW="4495238" imgH="5858693" progId="">
                    <p:embed/>
                  </p:oleObj>
                </mc:Choice>
                <mc:Fallback>
                  <p:oleObj name="Photo Editor Photo" r:id="rId3" imgW="4495238" imgH="5858693" progId="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501" cy="6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Line 8"/>
            <p:cNvSpPr>
              <a:spLocks noChangeShapeType="1"/>
            </p:cNvSpPr>
            <p:nvPr userDrawn="1"/>
          </p:nvSpPr>
          <p:spPr bwMode="auto">
            <a:xfrm>
              <a:off x="501" y="0"/>
              <a:ext cx="0" cy="4319"/>
            </a:xfrm>
            <a:prstGeom prst="line">
              <a:avLst/>
            </a:prstGeom>
            <a:noFill/>
            <a:ln w="9525">
              <a:solidFill>
                <a:srgbClr val="2764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6" name="Line 9"/>
            <p:cNvSpPr>
              <a:spLocks noChangeShapeType="1"/>
            </p:cNvSpPr>
            <p:nvPr userDrawn="1"/>
          </p:nvSpPr>
          <p:spPr bwMode="auto">
            <a:xfrm>
              <a:off x="0" y="652"/>
              <a:ext cx="5760" cy="0"/>
            </a:xfrm>
            <a:prstGeom prst="line">
              <a:avLst/>
            </a:prstGeom>
            <a:noFill/>
            <a:ln w="9525">
              <a:solidFill>
                <a:srgbClr val="2764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pic>
        <p:nvPicPr>
          <p:cNvPr id="7" name="Picture 16" descr="eso-flags-blackframes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6694488"/>
            <a:ext cx="2813050" cy="8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795338" y="6611938"/>
            <a:ext cx="43195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000" dirty="0">
                <a:latin typeface="Arial" panose="020B0604020202020204" pitchFamily="34" charset="0"/>
              </a:rPr>
              <a:t>Joël Vernet  -  STC meeting 7/4/2014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5338" y="0"/>
            <a:ext cx="8240678" cy="10350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DE8597-E2CD-4995-80B2-86297B463C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3871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338" y="1035049"/>
            <a:ext cx="8240678" cy="5400000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5338" y="0"/>
            <a:ext cx="8240678" cy="10350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4B37F95-7ABB-4E78-A662-FE206941CCF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5776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2EBAF-B928-4125-B094-E5CC4487A547}" type="datetime1">
              <a:rPr lang="en-GB" smtClean="0"/>
              <a:t>24/09/2017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E502-F630-4BC2-B196-2CBD6A25EAA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ESC October 2016 - E-ELT INS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52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ESC October 2016 - E-ELT INS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22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39248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355976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ESC October 2016 - E-ELT INS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22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ESC October 2016 - E-ELT INS</a:t>
            </a:r>
            <a:endParaRPr lang="en-GB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641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ESC October 2016 - E-ELT INS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904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/>
              <a:t>ESC October 2016 - E-ELT INS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20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95339" y="1035050"/>
            <a:ext cx="8240677" cy="540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5338" y="0"/>
            <a:ext cx="8240678" cy="10350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1011059-85BE-472C-B31E-B56C288CEC6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052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caption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95338" y="1035050"/>
            <a:ext cx="3960000" cy="369009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795338" y="4869160"/>
            <a:ext cx="3960000" cy="15658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5076056" y="1035049"/>
            <a:ext cx="3960000" cy="5400000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5338" y="0"/>
            <a:ext cx="8240678" cy="10350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GB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CDE6E-3F79-4686-800D-C3FFA6B069A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9567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122894"/>
            <a:ext cx="8748712" cy="529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1081959"/>
            <a:ext cx="9144000" cy="1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de-DE" dirty="0"/>
              <a:t>ESC October 2016 - E-ELT INS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888" y="6584764"/>
            <a:ext cx="2809875" cy="8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5"/>
          <a:srcRect/>
          <a:stretch/>
        </p:blipFill>
        <p:spPr>
          <a:xfrm>
            <a:off x="0" y="0"/>
            <a:ext cx="825500" cy="1079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8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24000" indent="-324000" algn="l" rtl="0" eaLnBrk="1" fontAlgn="base" hangingPunct="1">
        <a:spcBef>
          <a:spcPts val="1200"/>
        </a:spcBef>
        <a:spcAft>
          <a:spcPts val="0"/>
        </a:spcAft>
        <a:buClr>
          <a:srgbClr val="FF0000"/>
        </a:buClr>
        <a:buSzPct val="90000"/>
        <a:buFontTx/>
        <a:buBlip>
          <a:blip r:embed="rId16"/>
        </a:buBlip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ts val="0"/>
        </a:spcAft>
        <a:buClr>
          <a:schemeClr val="accent1"/>
        </a:buClr>
        <a:buFont typeface="Wingdings" charset="0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ts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ts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303_D800_695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r="5323"/>
          <a:stretch/>
        </p:blipFill>
        <p:spPr>
          <a:xfrm>
            <a:off x="1199367" y="1301924"/>
            <a:ext cx="6858000" cy="5143500"/>
          </a:xfrm>
          <a:prstGeom prst="rect">
            <a:avLst/>
          </a:prstGeom>
        </p:spPr>
      </p:pic>
      <p:sp>
        <p:nvSpPr>
          <p:cNvPr id="5123" name="Subtitle 1"/>
          <p:cNvSpPr>
            <a:spLocks noGrp="1"/>
          </p:cNvSpPr>
          <p:nvPr>
            <p:ph type="subTitle" idx="1"/>
          </p:nvPr>
        </p:nvSpPr>
        <p:spPr>
          <a:xfrm>
            <a:off x="1495269" y="1380387"/>
            <a:ext cx="6480000" cy="80515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Derek Ives</a:t>
            </a:r>
            <a:endParaRPr lang="en-GB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ESO Detector Systems Group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A4C824-2B21-407C-BF7B-DA6EFB2B34DB}"/>
              </a:ext>
            </a:extLst>
          </p:cNvPr>
          <p:cNvSpPr txBox="1"/>
          <p:nvPr/>
        </p:nvSpPr>
        <p:spPr>
          <a:xfrm>
            <a:off x="2217107" y="348931"/>
            <a:ext cx="5234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The European Southern Observatory</a:t>
            </a:r>
            <a:endParaRPr lang="en-DE" sz="2400" dirty="0">
              <a:solidFill>
                <a:srgbClr val="0070C0"/>
              </a:solidFill>
            </a:endParaRP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495A1196-6BF8-4396-842B-D503B0909DA3}"/>
              </a:ext>
            </a:extLst>
          </p:cNvPr>
          <p:cNvSpPr txBox="1">
            <a:spLocks/>
          </p:cNvSpPr>
          <p:nvPr/>
        </p:nvSpPr>
        <p:spPr bwMode="auto">
          <a:xfrm>
            <a:off x="1296347" y="5113385"/>
            <a:ext cx="6480000" cy="8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None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indent="0" algn="ctr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None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371600" indent="0" algn="ctr" rtl="0" eaLnBrk="1" fontAlgn="base" hangingPunct="1">
              <a:spcBef>
                <a:spcPts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828800" indent="0" algn="ctr" rtl="0" eaLnBrk="1" fontAlgn="base" hangingPunct="1">
              <a:spcBef>
                <a:spcPts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kern="0" dirty="0">
                <a:solidFill>
                  <a:srgbClr val="FFFF00"/>
                </a:solidFill>
              </a:rPr>
              <a:t>Overview talk on ESO’s present and future detector requirements</a:t>
            </a:r>
            <a:endParaRPr lang="en-GB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8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97" y="1227700"/>
            <a:ext cx="7275106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1052146" y="306355"/>
            <a:ext cx="7215809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ELT in numbers</a:t>
            </a:r>
            <a:br>
              <a:rPr lang="en-US" sz="2700" i="1" dirty="0">
                <a:solidFill>
                  <a:schemeClr val="bg2"/>
                </a:solidFill>
                <a:latin typeface="HelveticaNeueLT Com 65 Md" pitchFamily="34" charset="0"/>
              </a:rPr>
            </a:br>
            <a:endParaRPr lang="en-US" sz="2100" i="1" dirty="0">
              <a:solidFill>
                <a:schemeClr val="bg2"/>
              </a:solidFill>
              <a:latin typeface="HelveticaNeueLT Com 65 M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CAD7F5-5C9D-480A-90BB-EC243840ACED}"/>
              </a:ext>
            </a:extLst>
          </p:cNvPr>
          <p:cNvSpPr txBox="1"/>
          <p:nvPr/>
        </p:nvSpPr>
        <p:spPr>
          <a:xfrm>
            <a:off x="5132899" y="1213741"/>
            <a:ext cx="325602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ELT in numbers :-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M1 ~39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Light collecting ~978 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~800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4.2m secondary/3.5 tonnes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 mirror design with AO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3000 moveable 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First light ~2024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Cost ~1B Euro</a:t>
            </a:r>
            <a:endParaRPr lang="en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853733" y="50704"/>
            <a:ext cx="7886700" cy="994172"/>
          </a:xfrm>
        </p:spPr>
        <p:txBody>
          <a:bodyPr>
            <a:normAutofit/>
          </a:bodyPr>
          <a:lstStyle/>
          <a:p>
            <a:r>
              <a:rPr lang="fr-CA" sz="2400" b="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Telescope concept and M1 prototype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1817" y="1790992"/>
            <a:ext cx="5920572" cy="340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8D8588-C29F-460B-99AA-AA0AF6B92A7B}"/>
              </a:ext>
            </a:extLst>
          </p:cNvPr>
          <p:cNvSpPr txBox="1"/>
          <p:nvPr/>
        </p:nvSpPr>
        <p:spPr>
          <a:xfrm>
            <a:off x="1409192" y="1790992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ESO, Garching, Open Day 2014</a:t>
            </a:r>
            <a:endParaRPr lang="en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E60E77-9891-40F2-A282-C39EBAAC2F63}"/>
              </a:ext>
            </a:extLst>
          </p:cNvPr>
          <p:cNvSpPr txBox="1"/>
          <p:nvPr/>
        </p:nvSpPr>
        <p:spPr>
          <a:xfrm>
            <a:off x="1869461" y="1163284"/>
            <a:ext cx="519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Diameter = 39 metres, cf. tennis court = 23.77 m</a:t>
            </a:r>
            <a:endParaRPr lang="en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4142B-CA94-481B-B2A3-1B1BA2204EE7}"/>
              </a:ext>
            </a:extLst>
          </p:cNvPr>
          <p:cNvSpPr txBox="1"/>
          <p:nvPr/>
        </p:nvSpPr>
        <p:spPr>
          <a:xfrm>
            <a:off x="1683513" y="5383713"/>
            <a:ext cx="62311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798 hexagonal segments (931 including spares)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Dome and main structure contract placed – </a:t>
            </a:r>
            <a:r>
              <a:rPr lang="en-US" i="1" dirty="0">
                <a:solidFill>
                  <a:srgbClr val="FF0000"/>
                </a:solidFill>
              </a:rPr>
              <a:t>largest ever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Schott – to produce the blanks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Safran Reosc – to polish, mount and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 year production process plan</a:t>
            </a:r>
            <a:endParaRPr lang="en-DE" dirty="0"/>
          </a:p>
        </p:txBody>
      </p:sp>
      <p:pic>
        <p:nvPicPr>
          <p:cNvPr id="6148" name="Picture 4" descr="https://cdn.eso.org/images/large/eso1704a.jpg">
            <a:extLst>
              <a:ext uri="{FF2B5EF4-FFF2-40B4-BE49-F238E27FC236}">
                <a16:creationId xmlns:a16="http://schemas.microsoft.com/office/drawing/2014/main" id="{0C0B1A50-E59F-46BE-AAD9-DA686F102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817" y="1684849"/>
            <a:ext cx="5989320" cy="374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05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0874" y="3811"/>
            <a:ext cx="7886700" cy="994172"/>
          </a:xfrm>
          <a:noFill/>
        </p:spPr>
        <p:txBody>
          <a:bodyPr>
            <a:normAutofit/>
          </a:bodyPr>
          <a:lstStyle/>
          <a:p>
            <a:r>
              <a:rPr lang="en-GB" sz="2400" b="0" dirty="0">
                <a:latin typeface="+mn-lt"/>
              </a:rPr>
              <a:t>Site Preparatory Work;</a:t>
            </a:r>
            <a:br>
              <a:rPr lang="en-GB" sz="2400" b="0" dirty="0">
                <a:latin typeface="+mn-lt"/>
              </a:rPr>
            </a:br>
            <a:r>
              <a:rPr lang="en-GB" sz="2400" b="0" dirty="0">
                <a:latin typeface="+mn-lt"/>
              </a:rPr>
              <a:t>Access Road &amp; Platform completed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222" y="1225780"/>
            <a:ext cx="6416921" cy="479896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08CD4DF-BEE0-4FCC-89B2-F9FE2ED02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631" y="1225780"/>
            <a:ext cx="4149035" cy="277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e-elt-blast.jpg">
            <a:extLst>
              <a:ext uri="{FF2B5EF4-FFF2-40B4-BE49-F238E27FC236}">
                <a16:creationId xmlns:a16="http://schemas.microsoft.com/office/drawing/2014/main" id="{11251DFA-4699-4D19-A915-9CA75D7AFA3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5110" y="4047423"/>
            <a:ext cx="5478190" cy="2242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386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332195" y="6487037"/>
            <a:ext cx="47625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170F244-D237-4290-95C0-1A376EC99093}" type="slidenum">
              <a:rPr lang="en-GB" altLang="en-US"/>
              <a:pPr/>
              <a:t>13</a:t>
            </a:fld>
            <a:endParaRPr lang="en-GB" alt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047671364"/>
              </p:ext>
            </p:extLst>
          </p:nvPr>
        </p:nvGraphicFramePr>
        <p:xfrm>
          <a:off x="2133600" y="1267472"/>
          <a:ext cx="5728345" cy="3079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1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197">
                <a:tc>
                  <a:txBody>
                    <a:bodyPr/>
                    <a:lstStyle/>
                    <a:p>
                      <a:r>
                        <a:rPr lang="en-US" sz="1400" dirty="0"/>
                        <a:t>Instrument</a:t>
                      </a:r>
                      <a:endParaRPr lang="en-GB" sz="1400" dirty="0"/>
                    </a:p>
                  </a:txBody>
                  <a:tcPr marL="68577" marR="68577" marT="34287" marB="3428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Status</a:t>
                      </a:r>
                      <a:endParaRPr lang="en-GB" sz="1400" dirty="0"/>
                    </a:p>
                  </a:txBody>
                  <a:tcPr marL="68577" marR="68577" marT="34287" marB="3428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19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MICADO</a:t>
                      </a:r>
                      <a:endParaRPr lang="en-GB" sz="1400" dirty="0">
                        <a:solidFill>
                          <a:srgbClr val="00B050"/>
                        </a:solidFill>
                      </a:endParaRPr>
                    </a:p>
                  </a:txBody>
                  <a:tcPr marL="68577" marR="68577" marT="34287" marB="3428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Fully approved. To be delivered 2024.</a:t>
                      </a:r>
                      <a:endParaRPr lang="en-GB" sz="1400" dirty="0"/>
                    </a:p>
                  </a:txBody>
                  <a:tcPr marL="68577" marR="68577" marT="34287" marB="3428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19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MAORY(mcao)</a:t>
                      </a:r>
                      <a:endParaRPr lang="en-GB" sz="1400" dirty="0">
                        <a:solidFill>
                          <a:srgbClr val="00B050"/>
                        </a:solidFill>
                      </a:endParaRPr>
                    </a:p>
                  </a:txBody>
                  <a:tcPr marL="68577" marR="68577" marT="34287" marB="3428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Fully approved. To be delivered 2024.</a:t>
                      </a:r>
                      <a:endParaRPr lang="en-GB" sz="1400" dirty="0"/>
                    </a:p>
                  </a:txBody>
                  <a:tcPr marL="68577" marR="68577" marT="34287" marB="3428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19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HARMONI/LTAO</a:t>
                      </a:r>
                      <a:endParaRPr lang="en-GB" sz="1400" dirty="0">
                        <a:solidFill>
                          <a:srgbClr val="00B050"/>
                        </a:solidFill>
                      </a:endParaRPr>
                    </a:p>
                  </a:txBody>
                  <a:tcPr marL="68577" marR="68577" marT="34287" marB="3428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Fully approved. To be delivered 2024.</a:t>
                      </a:r>
                      <a:endParaRPr lang="en-GB" sz="1400" dirty="0"/>
                    </a:p>
                  </a:txBody>
                  <a:tcPr marL="68577" marR="68577" marT="34287" marB="3428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19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METIS</a:t>
                      </a:r>
                      <a:endParaRPr lang="en-GB" sz="1400" dirty="0">
                        <a:solidFill>
                          <a:srgbClr val="00B050"/>
                        </a:solidFill>
                      </a:endParaRPr>
                    </a:p>
                  </a:txBody>
                  <a:tcPr marL="68577" marR="68577" marT="34287" marB="3428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Fully approved. To be delivered 2024.</a:t>
                      </a:r>
                      <a:endParaRPr lang="en-GB" sz="1400" dirty="0"/>
                    </a:p>
                  </a:txBody>
                  <a:tcPr marL="68577" marR="68577" marT="34287" marB="3428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197">
                <a:tc>
                  <a:txBody>
                    <a:bodyPr/>
                    <a:lstStyle/>
                    <a:p>
                      <a:r>
                        <a:rPr lang="en-US" sz="1400" dirty="0"/>
                        <a:t>ELT-MOS</a:t>
                      </a:r>
                      <a:endParaRPr lang="en-GB" sz="1400" dirty="0"/>
                    </a:p>
                  </a:txBody>
                  <a:tcPr marL="68577" marR="68577" marT="34287" marB="3428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Call for Proposals issued July 2015</a:t>
                      </a:r>
                      <a:endParaRPr lang="en-GB" sz="1400" dirty="0"/>
                    </a:p>
                  </a:txBody>
                  <a:tcPr marL="68577" marR="68577" marT="34287" marB="3428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197">
                <a:tc>
                  <a:txBody>
                    <a:bodyPr/>
                    <a:lstStyle/>
                    <a:p>
                      <a:r>
                        <a:rPr lang="en-US" sz="1400" dirty="0"/>
                        <a:t>ELT-HIRES</a:t>
                      </a:r>
                      <a:endParaRPr lang="en-GB" sz="1400" dirty="0"/>
                    </a:p>
                  </a:txBody>
                  <a:tcPr marL="68577" marR="68577" marT="34287" marB="3428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Call for Proposals issued July 2015</a:t>
                      </a:r>
                      <a:endParaRPr lang="en-GB" sz="1400" dirty="0"/>
                    </a:p>
                  </a:txBody>
                  <a:tcPr marL="68577" marR="68577" marT="34287" marB="3428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197">
                <a:tc>
                  <a:txBody>
                    <a:bodyPr/>
                    <a:lstStyle/>
                    <a:p>
                      <a:r>
                        <a:rPr lang="en-US" sz="1400" dirty="0"/>
                        <a:t>ELT-6</a:t>
                      </a:r>
                      <a:endParaRPr lang="en-GB" sz="1400" dirty="0"/>
                    </a:p>
                  </a:txBody>
                  <a:tcPr marL="68577" marR="68577" marT="34287" marB="3428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Call for proposals  in 2016</a:t>
                      </a:r>
                      <a:endParaRPr lang="en-GB" sz="1400" dirty="0"/>
                    </a:p>
                  </a:txBody>
                  <a:tcPr marL="68577" marR="68577" marT="34287" marB="3428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197">
                <a:tc>
                  <a:txBody>
                    <a:bodyPr/>
                    <a:lstStyle/>
                    <a:p>
                      <a:r>
                        <a:rPr lang="en-US" sz="1400" dirty="0"/>
                        <a:t>ELT-PCS</a:t>
                      </a:r>
                      <a:endParaRPr lang="en-GB" sz="1400" dirty="0"/>
                    </a:p>
                  </a:txBody>
                  <a:tcPr marL="68577" marR="68577" marT="34287" marB="3428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 proceed</a:t>
                      </a:r>
                      <a:r>
                        <a:rPr lang="en-US" sz="1400" baseline="0" dirty="0"/>
                        <a:t> when technology is ready (2019)</a:t>
                      </a:r>
                      <a:endParaRPr lang="en-GB" sz="1400" dirty="0"/>
                    </a:p>
                  </a:txBody>
                  <a:tcPr marL="68577" marR="68577" marT="34287" marB="34287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5875" name="Title 4"/>
          <p:cNvSpPr>
            <a:spLocks noGrp="1"/>
          </p:cNvSpPr>
          <p:nvPr>
            <p:ph type="title"/>
          </p:nvPr>
        </p:nvSpPr>
        <p:spPr>
          <a:xfrm>
            <a:off x="1825854" y="26229"/>
            <a:ext cx="5948891" cy="994172"/>
          </a:xfrm>
          <a:noFill/>
        </p:spPr>
        <p:txBody>
          <a:bodyPr>
            <a:normAutofit/>
          </a:bodyPr>
          <a:lstStyle/>
          <a:p>
            <a:pPr algn="l"/>
            <a:r>
              <a:rPr lang="en-US" alt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Approved instruments and The Roadmap</a:t>
            </a:r>
            <a:endParaRPr lang="en-GB" alt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293" y="4516479"/>
            <a:ext cx="8440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Mix of Optical, NIR (1-2.5um), MWIR (3-5um) and LWIR (10-20 um) detector requirements</a:t>
            </a:r>
          </a:p>
          <a:p>
            <a:endParaRPr lang="en-US" dirty="0"/>
          </a:p>
          <a:p>
            <a:r>
              <a:rPr lang="en-US" dirty="0"/>
              <a:t>AO Detector Needs – low noise, optical and NIR  (L3CCDs and SAPHIRA), </a:t>
            </a:r>
          </a:p>
          <a:p>
            <a:r>
              <a:rPr lang="en-US" dirty="0"/>
              <a:t>				    - large format optical, low noise – new developments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0606853F-0E66-4CFB-88E6-938B607D3DF5}"/>
              </a:ext>
            </a:extLst>
          </p:cNvPr>
          <p:cNvSpPr/>
          <p:nvPr/>
        </p:nvSpPr>
        <p:spPr bwMode="auto">
          <a:xfrm>
            <a:off x="1825854" y="1798753"/>
            <a:ext cx="194872" cy="1071056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FAEB0-991E-40AB-AC60-CF00F6049C9F}"/>
              </a:ext>
            </a:extLst>
          </p:cNvPr>
          <p:cNvSpPr txBox="1"/>
          <p:nvPr/>
        </p:nvSpPr>
        <p:spPr>
          <a:xfrm>
            <a:off x="435729" y="1839394"/>
            <a:ext cx="1390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First Light</a:t>
            </a:r>
          </a:p>
          <a:p>
            <a:pPr algn="r"/>
            <a:r>
              <a:rPr lang="en-US" dirty="0"/>
              <a:t>Instruments</a:t>
            </a:r>
            <a:endParaRPr lang="en-GB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1EDFEB0F-6FF2-490B-A38A-CDF9B7E114A5}"/>
              </a:ext>
            </a:extLst>
          </p:cNvPr>
          <p:cNvSpPr/>
          <p:nvPr/>
        </p:nvSpPr>
        <p:spPr bwMode="auto">
          <a:xfrm>
            <a:off x="1825854" y="3112633"/>
            <a:ext cx="194872" cy="1071056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A1604B-7FC2-4802-8D4D-5EEF044DF3E6}"/>
              </a:ext>
            </a:extLst>
          </p:cNvPr>
          <p:cNvSpPr txBox="1"/>
          <p:nvPr/>
        </p:nvSpPr>
        <p:spPr>
          <a:xfrm>
            <a:off x="137570" y="3293428"/>
            <a:ext cx="1688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Generation</a:t>
            </a:r>
          </a:p>
          <a:p>
            <a:pPr algn="r"/>
            <a:r>
              <a:rPr lang="en-US" dirty="0"/>
              <a:t>Instruments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789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874077" y="3714"/>
            <a:ext cx="7886700" cy="994172"/>
          </a:xfrm>
          <a:noFill/>
        </p:spPr>
        <p:txBody>
          <a:bodyPr>
            <a:normAutofit/>
          </a:bodyPr>
          <a:lstStyle/>
          <a:p>
            <a:r>
              <a:rPr lang="en-US" sz="2400" b="0" dirty="0">
                <a:latin typeface="+mn-lt"/>
              </a:rPr>
              <a:t>Instruments Construction Agreements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32080" y="1625913"/>
            <a:ext cx="6541028" cy="4132462"/>
            <a:chOff x="-192829" y="1092530"/>
            <a:chExt cx="9149170" cy="5537322"/>
          </a:xfrm>
        </p:grpSpPr>
        <p:grpSp>
          <p:nvGrpSpPr>
            <p:cNvPr id="7" name="Group 6"/>
            <p:cNvGrpSpPr/>
            <p:nvPr/>
          </p:nvGrpSpPr>
          <p:grpSpPr>
            <a:xfrm>
              <a:off x="74084" y="1124104"/>
              <a:ext cx="3880613" cy="2454493"/>
              <a:chOff x="-12600" y="1073195"/>
              <a:chExt cx="9143640" cy="5783365"/>
            </a:xfrm>
            <a:effectLst/>
          </p:grpSpPr>
          <p:pic>
            <p:nvPicPr>
              <p:cNvPr id="31" name="Picture 4"/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4000" y="1073195"/>
                <a:ext cx="8719127" cy="574511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32" name="Picture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2600" y="5850720"/>
                <a:ext cx="9143640" cy="100584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4323994" y="1092530"/>
              <a:ext cx="4632347" cy="2377934"/>
              <a:chOff x="-352223" y="1288943"/>
              <a:chExt cx="9406561" cy="4828691"/>
            </a:xfrm>
            <a:effectLst/>
          </p:grpSpPr>
          <p:sp>
            <p:nvSpPr>
              <p:cNvPr id="22" name="TextBox 21"/>
              <p:cNvSpPr txBox="1"/>
              <p:nvPr/>
            </p:nvSpPr>
            <p:spPr>
              <a:xfrm>
                <a:off x="-352223" y="1353310"/>
                <a:ext cx="3595728" cy="3890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2pPr marL="0" lvl="1" indent="14288" algn="ctr">
                  <a:spcBef>
                    <a:spcPts val="500"/>
                  </a:spcBef>
                  <a:tabLst>
                    <a:tab pos="1257300" algn="l"/>
                    <a:tab pos="2171700" algn="l"/>
                    <a:tab pos="3086100" algn="l"/>
                    <a:tab pos="4000500" algn="l"/>
                    <a:tab pos="4914900" algn="l"/>
                    <a:tab pos="5829300" algn="l"/>
                    <a:tab pos="6743700" algn="l"/>
                    <a:tab pos="7658100" algn="l"/>
                    <a:tab pos="8572500" algn="l"/>
                    <a:tab pos="9486900" algn="l"/>
                    <a:tab pos="10401300" algn="l"/>
                  </a:tabLst>
                  <a:defRPr sz="240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defRPr>
                </a:lvl2pPr>
              </a:lstStyle>
              <a:p>
                <a:pPr lvl="1"/>
                <a:r>
                  <a:rPr lang="en-US" sz="788" dirty="0"/>
                  <a:t>INAF OA Bologna</a:t>
                </a:r>
              </a:p>
              <a:p>
                <a:pPr lvl="1"/>
                <a:r>
                  <a:rPr lang="en-US" sz="788" dirty="0"/>
                  <a:t>IASF Bologna </a:t>
                </a:r>
              </a:p>
              <a:p>
                <a:pPr lvl="1"/>
                <a:r>
                  <a:rPr lang="en-US" sz="788" dirty="0"/>
                  <a:t>OA Arcetri</a:t>
                </a:r>
              </a:p>
              <a:p>
                <a:pPr lvl="1"/>
                <a:r>
                  <a:rPr lang="en-US" sz="788" dirty="0"/>
                  <a:t>OA Brera</a:t>
                </a:r>
              </a:p>
              <a:p>
                <a:pPr lvl="1"/>
                <a:r>
                  <a:rPr lang="en-US" sz="788" dirty="0"/>
                  <a:t>OA </a:t>
                </a:r>
                <a:r>
                  <a:rPr lang="en-US" sz="788" dirty="0" err="1"/>
                  <a:t>Capodimonte</a:t>
                </a:r>
                <a:endParaRPr lang="en-US" sz="788" dirty="0"/>
              </a:p>
              <a:p>
                <a:pPr lvl="1"/>
                <a:r>
                  <a:rPr lang="en-US" sz="788" dirty="0"/>
                  <a:t>OA </a:t>
                </a:r>
                <a:r>
                  <a:rPr lang="en-US" sz="788" dirty="0" err="1"/>
                  <a:t>Padova</a:t>
                </a:r>
                <a:endParaRPr lang="en-US" sz="788" dirty="0"/>
              </a:p>
              <a:p>
                <a:pPr lvl="1"/>
                <a:r>
                  <a:rPr lang="en-US" sz="788" dirty="0"/>
                  <a:t>INSU/CNRS-IPAG </a:t>
                </a:r>
              </a:p>
              <a:p>
                <a:endParaRPr lang="en-GB" sz="675" dirty="0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3288475" y="2023422"/>
                <a:ext cx="5655045" cy="4094212"/>
                <a:chOff x="35875" y="2372497"/>
                <a:chExt cx="5175634" cy="3787388"/>
              </a:xfrm>
            </p:grpSpPr>
            <p:pic>
              <p:nvPicPr>
                <p:cNvPr id="2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96142" y="2372497"/>
                  <a:ext cx="5115367" cy="3787388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" name="TextBox 27"/>
                <p:cNvSpPr txBox="1"/>
                <p:nvPr/>
              </p:nvSpPr>
              <p:spPr>
                <a:xfrm rot="1816849">
                  <a:off x="3843749" y="2906996"/>
                  <a:ext cx="1174374" cy="6040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788" dirty="0"/>
                    <a:t>5.5m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 rot="19790430">
                  <a:off x="35875" y="3964189"/>
                  <a:ext cx="1334804" cy="6040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788" dirty="0"/>
                    <a:t>12.5m</a:t>
                  </a:r>
                </a:p>
              </p:txBody>
            </p:sp>
          </p:grpSp>
          <p:pic>
            <p:nvPicPr>
              <p:cNvPr id="24" name="Picture 4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2425" y="1288943"/>
                <a:ext cx="1331913" cy="11684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-192829" y="3872551"/>
              <a:ext cx="3487752" cy="2757301"/>
              <a:chOff x="-511714" y="1115056"/>
              <a:chExt cx="7349237" cy="5810062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9091" y="1115056"/>
                <a:ext cx="4528432" cy="5461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-511714" y="1321319"/>
                <a:ext cx="2731130" cy="5603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indent="10716" algn="ctr">
                  <a:spcBef>
                    <a:spcPts val="375"/>
                  </a:spcBef>
                  <a:tabLst>
                    <a:tab pos="942975" algn="l"/>
                    <a:tab pos="1628775" algn="l"/>
                    <a:tab pos="2314575" algn="l"/>
                    <a:tab pos="3000375" algn="l"/>
                    <a:tab pos="3686175" algn="l"/>
                    <a:tab pos="4371975" algn="l"/>
                    <a:tab pos="5057775" algn="l"/>
                    <a:tab pos="5743575" algn="l"/>
                    <a:tab pos="6429375" algn="l"/>
                    <a:tab pos="7115175" algn="l"/>
                    <a:tab pos="7800975" algn="l"/>
                  </a:tabLst>
                </a:pPr>
                <a:r>
                  <a:rPr lang="en-US" sz="788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Uni. Oxford, </a:t>
                </a:r>
              </a:p>
              <a:p>
                <a:pPr marL="0" lvl="1" indent="10716" algn="ctr">
                  <a:spcBef>
                    <a:spcPts val="375"/>
                  </a:spcBef>
                  <a:tabLst>
                    <a:tab pos="942975" algn="l"/>
                    <a:tab pos="1628775" algn="l"/>
                    <a:tab pos="2314575" algn="l"/>
                    <a:tab pos="3000375" algn="l"/>
                    <a:tab pos="3686175" algn="l"/>
                    <a:tab pos="4371975" algn="l"/>
                    <a:tab pos="5057775" algn="l"/>
                    <a:tab pos="5743575" algn="l"/>
                    <a:tab pos="6429375" algn="l"/>
                    <a:tab pos="7115175" algn="l"/>
                    <a:tab pos="7800975" algn="l"/>
                  </a:tabLst>
                </a:pPr>
                <a:r>
                  <a:rPr lang="en-US" sz="788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UK ATC, </a:t>
                </a:r>
              </a:p>
              <a:p>
                <a:pPr marL="0" lvl="1" indent="10716" algn="ctr">
                  <a:spcBef>
                    <a:spcPts val="375"/>
                  </a:spcBef>
                  <a:tabLst>
                    <a:tab pos="942975" algn="l"/>
                    <a:tab pos="1628775" algn="l"/>
                    <a:tab pos="2314575" algn="l"/>
                    <a:tab pos="3000375" algn="l"/>
                    <a:tab pos="3686175" algn="l"/>
                    <a:tab pos="4371975" algn="l"/>
                    <a:tab pos="5057775" algn="l"/>
                    <a:tab pos="5743575" algn="l"/>
                    <a:tab pos="6429375" algn="l"/>
                    <a:tab pos="7115175" algn="l"/>
                    <a:tab pos="7800975" algn="l"/>
                  </a:tabLst>
                </a:pPr>
                <a:r>
                  <a:rPr lang="en-US" sz="788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CRAL, </a:t>
                </a:r>
              </a:p>
              <a:p>
                <a:pPr marL="0" lvl="1" indent="10716" algn="ctr">
                  <a:spcBef>
                    <a:spcPts val="375"/>
                  </a:spcBef>
                  <a:tabLst>
                    <a:tab pos="942975" algn="l"/>
                    <a:tab pos="1628775" algn="l"/>
                    <a:tab pos="2314575" algn="l"/>
                    <a:tab pos="3000375" algn="l"/>
                    <a:tab pos="3686175" algn="l"/>
                    <a:tab pos="4371975" algn="l"/>
                    <a:tab pos="5057775" algn="l"/>
                    <a:tab pos="5743575" algn="l"/>
                    <a:tab pos="6429375" algn="l"/>
                    <a:tab pos="7115175" algn="l"/>
                    <a:tab pos="7800975" algn="l"/>
                  </a:tabLst>
                </a:pPr>
                <a:r>
                  <a:rPr lang="en-US" sz="788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CSIC, </a:t>
                </a:r>
              </a:p>
              <a:p>
                <a:pPr marL="0" lvl="1" indent="10716" algn="ctr">
                  <a:spcBef>
                    <a:spcPts val="375"/>
                  </a:spcBef>
                  <a:tabLst>
                    <a:tab pos="942975" algn="l"/>
                    <a:tab pos="1628775" algn="l"/>
                    <a:tab pos="2314575" algn="l"/>
                    <a:tab pos="3000375" algn="l"/>
                    <a:tab pos="3686175" algn="l"/>
                    <a:tab pos="4371975" algn="l"/>
                    <a:tab pos="5057775" algn="l"/>
                    <a:tab pos="5743575" algn="l"/>
                    <a:tab pos="6429375" algn="l"/>
                    <a:tab pos="7115175" algn="l"/>
                    <a:tab pos="7800975" algn="l"/>
                  </a:tabLst>
                </a:pPr>
                <a:r>
                  <a:rPr lang="en-US" sz="788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IAC, </a:t>
                </a:r>
              </a:p>
              <a:p>
                <a:pPr marL="0" lvl="1" indent="10716" algn="ctr">
                  <a:spcBef>
                    <a:spcPts val="375"/>
                  </a:spcBef>
                  <a:tabLst>
                    <a:tab pos="942975" algn="l"/>
                    <a:tab pos="1628775" algn="l"/>
                    <a:tab pos="2314575" algn="l"/>
                    <a:tab pos="3000375" algn="l"/>
                    <a:tab pos="3686175" algn="l"/>
                    <a:tab pos="4371975" algn="l"/>
                    <a:tab pos="5057775" algn="l"/>
                    <a:tab pos="5743575" algn="l"/>
                    <a:tab pos="6429375" algn="l"/>
                    <a:tab pos="7115175" algn="l"/>
                    <a:tab pos="7800975" algn="l"/>
                  </a:tabLst>
                </a:pPr>
                <a:r>
                  <a:rPr lang="en-US" sz="788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RAL, </a:t>
                </a:r>
              </a:p>
              <a:p>
                <a:pPr marL="0" lvl="1" indent="10716" algn="ctr">
                  <a:spcBef>
                    <a:spcPts val="375"/>
                  </a:spcBef>
                  <a:tabLst>
                    <a:tab pos="942975" algn="l"/>
                    <a:tab pos="1628775" algn="l"/>
                    <a:tab pos="2314575" algn="l"/>
                    <a:tab pos="3000375" algn="l"/>
                    <a:tab pos="3686175" algn="l"/>
                    <a:tab pos="4371975" algn="l"/>
                    <a:tab pos="5057775" algn="l"/>
                    <a:tab pos="5743575" algn="l"/>
                    <a:tab pos="6429375" algn="l"/>
                    <a:tab pos="7115175" algn="l"/>
                    <a:tab pos="7800975" algn="l"/>
                  </a:tabLst>
                </a:pPr>
                <a:r>
                  <a:rPr lang="en-US" sz="788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IPAG,  </a:t>
                </a:r>
              </a:p>
              <a:p>
                <a:pPr marL="0" lvl="1" indent="10716" algn="ctr">
                  <a:spcBef>
                    <a:spcPts val="375"/>
                  </a:spcBef>
                  <a:tabLst>
                    <a:tab pos="942975" algn="l"/>
                    <a:tab pos="1628775" algn="l"/>
                    <a:tab pos="2314575" algn="l"/>
                    <a:tab pos="3000375" algn="l"/>
                    <a:tab pos="3686175" algn="l"/>
                    <a:tab pos="4371975" algn="l"/>
                    <a:tab pos="5057775" algn="l"/>
                    <a:tab pos="5743575" algn="l"/>
                    <a:tab pos="6429375" algn="l"/>
                    <a:tab pos="7115175" algn="l"/>
                    <a:tab pos="7800975" algn="l"/>
                  </a:tabLst>
                </a:pPr>
                <a:r>
                  <a:rPr lang="en-US" sz="788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ONERA, </a:t>
                </a:r>
              </a:p>
              <a:p>
                <a:pPr marL="0" lvl="1" indent="10716" algn="ctr">
                  <a:spcBef>
                    <a:spcPts val="375"/>
                  </a:spcBef>
                  <a:tabLst>
                    <a:tab pos="942975" algn="l"/>
                    <a:tab pos="1628775" algn="l"/>
                    <a:tab pos="2314575" algn="l"/>
                    <a:tab pos="3000375" algn="l"/>
                    <a:tab pos="3686175" algn="l"/>
                    <a:tab pos="4371975" algn="l"/>
                    <a:tab pos="5057775" algn="l"/>
                    <a:tab pos="5743575" algn="l"/>
                    <a:tab pos="6429375" algn="l"/>
                    <a:tab pos="7115175" algn="l"/>
                    <a:tab pos="7800975" algn="l"/>
                  </a:tabLst>
                </a:pPr>
                <a:r>
                  <a:rPr lang="en-US" sz="788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LAM, </a:t>
                </a:r>
              </a:p>
              <a:p>
                <a:pPr marL="0" lvl="1" indent="10716" algn="ctr">
                  <a:spcBef>
                    <a:spcPts val="375"/>
                  </a:spcBef>
                  <a:tabLst>
                    <a:tab pos="942975" algn="l"/>
                    <a:tab pos="1628775" algn="l"/>
                    <a:tab pos="2314575" algn="l"/>
                    <a:tab pos="3000375" algn="l"/>
                    <a:tab pos="3686175" algn="l"/>
                    <a:tab pos="4371975" algn="l"/>
                    <a:tab pos="5057775" algn="l"/>
                    <a:tab pos="5743575" algn="l"/>
                    <a:tab pos="6429375" algn="l"/>
                    <a:tab pos="7115175" algn="l"/>
                    <a:tab pos="7800975" algn="l"/>
                  </a:tabLst>
                </a:pPr>
                <a:r>
                  <a:rPr lang="en-US" sz="788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ESO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221239" y="3649413"/>
              <a:ext cx="4735102" cy="2926878"/>
              <a:chOff x="533882" y="1089241"/>
              <a:chExt cx="8677794" cy="5363948"/>
            </a:xfrm>
            <a:noFill/>
          </p:grpSpPr>
          <p:grpSp>
            <p:nvGrpSpPr>
              <p:cNvPr id="13" name="Group 12"/>
              <p:cNvGrpSpPr/>
              <p:nvPr/>
            </p:nvGrpSpPr>
            <p:grpSpPr>
              <a:xfrm>
                <a:off x="533882" y="1754909"/>
                <a:ext cx="8610117" cy="4698280"/>
                <a:chOff x="1815970" y="3504931"/>
                <a:chExt cx="7248518" cy="3328323"/>
              </a:xfrm>
              <a:grpFill/>
            </p:grpSpPr>
            <p:pic>
              <p:nvPicPr>
                <p:cNvPr id="15" name="Picture 2" descr="metis7_en_8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11670" y="3504931"/>
                  <a:ext cx="6252818" cy="3328323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/>
                <a:extLst/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2425150" y="4850298"/>
                  <a:ext cx="974921" cy="41745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88" dirty="0"/>
                    <a:t>WFS</a:t>
                  </a:r>
                  <a:endParaRPr lang="en-GB" sz="788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4918445" y="4633366"/>
                  <a:ext cx="1351646" cy="41745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88" dirty="0"/>
                    <a:t>LM spec</a:t>
                  </a:r>
                  <a:endParaRPr lang="en-GB" sz="788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876800" y="3504931"/>
                  <a:ext cx="1134744" cy="41745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88" dirty="0" err="1"/>
                    <a:t>calunit</a:t>
                  </a:r>
                  <a:endParaRPr lang="en-GB" sz="788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815970" y="6375556"/>
                  <a:ext cx="2325802" cy="417453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88" dirty="0"/>
                    <a:t>Imaging channels</a:t>
                  </a:r>
                  <a:endParaRPr lang="en-GB" sz="788" dirty="0"/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533882" y="1089241"/>
                <a:ext cx="8677794" cy="1210396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2pPr marL="0" lvl="1" indent="14288" algn="ctr">
                  <a:spcBef>
                    <a:spcPts val="500"/>
                  </a:spcBef>
                  <a:tabLst>
                    <a:tab pos="1257300" algn="l"/>
                    <a:tab pos="2171700" algn="l"/>
                    <a:tab pos="3086100" algn="l"/>
                    <a:tab pos="4000500" algn="l"/>
                    <a:tab pos="4914900" algn="l"/>
                    <a:tab pos="5829300" algn="l"/>
                    <a:tab pos="6743700" algn="l"/>
                    <a:tab pos="7658100" algn="l"/>
                    <a:tab pos="8572500" algn="l"/>
                    <a:tab pos="9486900" algn="l"/>
                    <a:tab pos="10401300" algn="l"/>
                  </a:tabLst>
                  <a:defRPr sz="240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reflection blurRad="6350" stA="53000" endA="300" endPos="35500" dir="5400000" sy="-90000" algn="bl" rotWithShape="0"/>
                    </a:effectLst>
                  </a:defRPr>
                </a:lvl2pPr>
              </a:lstStyle>
              <a:p>
                <a:pPr lvl="1"/>
                <a:r>
                  <a:rPr lang="en-US" sz="788" dirty="0"/>
                  <a:t>NOVA, MPIA, CEA-</a:t>
                </a:r>
                <a:r>
                  <a:rPr lang="en-US" sz="788" dirty="0" err="1"/>
                  <a:t>Saclay</a:t>
                </a:r>
                <a:r>
                  <a:rPr lang="en-US" sz="788" dirty="0"/>
                  <a:t>, UK ATC, </a:t>
                </a:r>
                <a:r>
                  <a:rPr lang="en-US" sz="788" dirty="0" err="1"/>
                  <a:t>K.U.Leuven</a:t>
                </a:r>
                <a:r>
                  <a:rPr lang="en-US" sz="788" dirty="0"/>
                  <a:t>, ETH Zurich, A*</a:t>
                </a:r>
              </a:p>
              <a:p>
                <a:endParaRPr lang="en-GB" sz="675" dirty="0"/>
              </a:p>
            </p:txBody>
          </p:sp>
        </p:grpSp>
        <p:cxnSp>
          <p:nvCxnSpPr>
            <p:cNvPr id="11" name="Straight Connector 10"/>
            <p:cNvCxnSpPr/>
            <p:nvPr/>
          </p:nvCxnSpPr>
          <p:spPr bwMode="auto">
            <a:xfrm>
              <a:off x="187231" y="3657600"/>
              <a:ext cx="871453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H="1" flipV="1">
              <a:off x="4201228" y="1161719"/>
              <a:ext cx="38825" cy="542166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7496576" y="4422823"/>
            <a:ext cx="8771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MICADO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2979" y="4446309"/>
            <a:ext cx="10021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HARMONI</a:t>
            </a:r>
            <a:endParaRPr lang="en-GB" sz="1350" dirty="0"/>
          </a:p>
        </p:txBody>
      </p:sp>
      <p:sp>
        <p:nvSpPr>
          <p:cNvPr id="27" name="TextBox 26"/>
          <p:cNvSpPr txBox="1"/>
          <p:nvPr/>
        </p:nvSpPr>
        <p:spPr>
          <a:xfrm>
            <a:off x="318423" y="2463466"/>
            <a:ext cx="7136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METIS</a:t>
            </a:r>
            <a:endParaRPr lang="en-GB" sz="1350" dirty="0"/>
          </a:p>
        </p:txBody>
      </p:sp>
      <p:sp>
        <p:nvSpPr>
          <p:cNvPr id="30" name="TextBox 29"/>
          <p:cNvSpPr txBox="1"/>
          <p:nvPr/>
        </p:nvSpPr>
        <p:spPr>
          <a:xfrm>
            <a:off x="7650539" y="2346839"/>
            <a:ext cx="816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MAORY</a:t>
            </a:r>
            <a:endParaRPr lang="en-GB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193BBC-7BF2-4EBD-94CD-610291F9AE53}"/>
              </a:ext>
            </a:extLst>
          </p:cNvPr>
          <p:cNvSpPr txBox="1"/>
          <p:nvPr/>
        </p:nvSpPr>
        <p:spPr>
          <a:xfrm>
            <a:off x="874077" y="1048152"/>
            <a:ext cx="3175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Mid-IR Imager and Spectrometer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exo-planets</a:t>
            </a:r>
            <a:endParaRPr lang="en-DE" sz="1600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A82309-1350-43BD-A862-C06153ACA029}"/>
              </a:ext>
            </a:extLst>
          </p:cNvPr>
          <p:cNvSpPr/>
          <p:nvPr/>
        </p:nvSpPr>
        <p:spPr>
          <a:xfrm>
            <a:off x="324090" y="564181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Work-horse IFU optical/IR Spectrometer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Local universe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exo-planets</a:t>
            </a:r>
            <a:endParaRPr lang="en-DE" sz="16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01096D-2706-434F-AA9D-6DCF50BF5F49}"/>
              </a:ext>
            </a:extLst>
          </p:cNvPr>
          <p:cNvSpPr/>
          <p:nvPr/>
        </p:nvSpPr>
        <p:spPr>
          <a:xfrm>
            <a:off x="4509228" y="562772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Diffraction limited Imaging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Astrometry near black hole of our galaxy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Coronographic mode</a:t>
            </a:r>
            <a:endParaRPr lang="en-DE" sz="1600" dirty="0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4395950-72D8-4A11-85DC-197708A9A8C9}"/>
              </a:ext>
            </a:extLst>
          </p:cNvPr>
          <p:cNvSpPr/>
          <p:nvPr/>
        </p:nvSpPr>
        <p:spPr>
          <a:xfrm>
            <a:off x="5203381" y="102581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Multi-conjugate AO module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- 6 laser guide stars, 3 natural stars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Fed to MICADO</a:t>
            </a:r>
            <a:endParaRPr lang="en-D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0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9" y="1476710"/>
            <a:ext cx="4497559" cy="4378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2966" y="1515919"/>
            <a:ext cx="301108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Nasmyth platform </a:t>
            </a:r>
          </a:p>
          <a:p>
            <a:r>
              <a:rPr lang="en-US" b="1" dirty="0"/>
              <a:t>( ~1 tennis court)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Dimensions ~ 4x4x4 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Weight ~ 10 – 20 tons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AO feeds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Cooled to 4K/40K/140K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Delivery ~ 2023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Capital cost ~ 20M Euro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Staff effort &gt; 400 FTEs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0774" y="364303"/>
            <a:ext cx="3897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Typical first light instrument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87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54741" y="999206"/>
            <a:ext cx="8097496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b"/>
          <a:lstStyle/>
          <a:p>
            <a:pPr algn="ctr">
              <a:defRPr/>
            </a:pPr>
            <a:r>
              <a:rPr lang="en-US" b="1" kern="0" dirty="0">
                <a:solidFill>
                  <a:srgbClr val="006B61"/>
                </a:solidFill>
                <a:latin typeface="Arial"/>
                <a:ea typeface="ＭＳ Ｐゴシック" panose="020B0600070205080204" pitchFamily="34" charset="-128"/>
                <a:cs typeface="ＭＳ Ｐゴシック"/>
              </a:rPr>
              <a:t>IR Example - Teledyne HgCdTe H2RG arrays delivered to ESO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5" t="2398" r="18282" b="13273"/>
          <a:stretch/>
        </p:blipFill>
        <p:spPr>
          <a:xfrm>
            <a:off x="4855944" y="1686312"/>
            <a:ext cx="3833736" cy="2593380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320202" y="1732668"/>
            <a:ext cx="4136012" cy="303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/>
          <a:lstStyle/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Times New Roman" pitchFamily="18" charset="0"/>
                <a:ea typeface="ＭＳ Ｐゴシック" panose="020B0600070205080204" pitchFamily="34" charset="-128"/>
                <a:cs typeface="Times New Roman" pitchFamily="18" charset="0"/>
              </a:rPr>
              <a:t>1 Hawaii2 for MAD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Times New Roman" pitchFamily="18" charset="0"/>
                <a:ea typeface="ＭＳ Ｐゴシック" panose="020B0600070205080204" pitchFamily="34" charset="-128"/>
                <a:cs typeface="Times New Roman" pitchFamily="18" charset="0"/>
              </a:rPr>
              <a:t>1 Hawaii2RG for SPIFFI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Times New Roman" pitchFamily="18" charset="0"/>
                <a:ea typeface="ＭＳ Ｐゴシック" panose="020B0600070205080204" pitchFamily="34" charset="-128"/>
                <a:cs typeface="Times New Roman" pitchFamily="18" charset="0"/>
              </a:rPr>
              <a:t>4 Hawaii2RG for HAWKI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Times New Roman" pitchFamily="18" charset="0"/>
                <a:ea typeface="ＭＳ Ｐゴシック" panose="020B0600070205080204" pitchFamily="34" charset="-128"/>
                <a:cs typeface="Times New Roman" pitchFamily="18" charset="0"/>
              </a:rPr>
              <a:t>1 Hawaii2RG for X-SHOOTER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Times New Roman" pitchFamily="18" charset="0"/>
                <a:ea typeface="ＭＳ Ｐゴシック" panose="020B0600070205080204" pitchFamily="34" charset="-128"/>
                <a:cs typeface="Times New Roman" pitchFamily="18" charset="0"/>
              </a:rPr>
              <a:t>1 Hawaii2RG for IRDIS in SPHERE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Times New Roman" pitchFamily="18" charset="0"/>
                <a:ea typeface="ＭＳ Ｐゴシック" panose="020B0600070205080204" pitchFamily="34" charset="-128"/>
                <a:cs typeface="Times New Roman" pitchFamily="18" charset="0"/>
              </a:rPr>
              <a:t>1 Hawaii2RG for IFS in SPHERE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Times New Roman" pitchFamily="18" charset="0"/>
                <a:ea typeface="ＭＳ Ｐゴシック" panose="020B0600070205080204" pitchFamily="34" charset="-128"/>
                <a:cs typeface="Times New Roman" pitchFamily="18" charset="0"/>
              </a:rPr>
              <a:t>3 Hawaii2RG for KMOS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Times New Roman" pitchFamily="18" charset="0"/>
                <a:ea typeface="ＭＳ Ｐゴシック" panose="020B0600070205080204" pitchFamily="34" charset="-128"/>
                <a:cs typeface="Times New Roman" pitchFamily="18" charset="0"/>
              </a:rPr>
              <a:t>1 Hawaii2RG for GRAVITY spectrometer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Times New Roman" pitchFamily="18" charset="0"/>
                <a:ea typeface="ＭＳ Ｐゴシック" panose="020B0600070205080204" pitchFamily="34" charset="-128"/>
                <a:cs typeface="Times New Roman" pitchFamily="18" charset="0"/>
              </a:rPr>
              <a:t>1 Hawaii2RG for GRAVITY acquisition camera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Times New Roman" pitchFamily="18" charset="0"/>
                <a:ea typeface="ＭＳ Ｐゴシック" panose="020B0600070205080204" pitchFamily="34" charset="-128"/>
                <a:cs typeface="Times New Roman" pitchFamily="18" charset="0"/>
              </a:rPr>
              <a:t>1 Hawaii2RG for MATISSE – 2018 delivery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Times New Roman" pitchFamily="18" charset="0"/>
                <a:ea typeface="ＭＳ Ｐゴシック" panose="020B0600070205080204" pitchFamily="34" charset="-128"/>
                <a:cs typeface="Times New Roman" pitchFamily="18" charset="0"/>
              </a:rPr>
              <a:t>3 Hawaii2RG for CRIRES mosaic – 2018 delivery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Times New Roman" pitchFamily="18" charset="0"/>
                <a:ea typeface="ＭＳ Ｐゴシック" panose="020B0600070205080204" pitchFamily="34" charset="-128"/>
                <a:cs typeface="Times New Roman" pitchFamily="18" charset="0"/>
              </a:rPr>
              <a:t>1 Hawaii2RG for CRIRES slit viewer – 2018 delivery</a:t>
            </a:r>
          </a:p>
          <a:p>
            <a:pPr marL="137700" indent="-13716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350" kern="0" dirty="0">
                <a:latin typeface="Times New Roman" pitchFamily="18" charset="0"/>
                <a:ea typeface="ＭＳ Ｐゴシック" panose="020B0600070205080204" pitchFamily="34" charset="-128"/>
                <a:cs typeface="Times New Roman" pitchFamily="18" charset="0"/>
              </a:rPr>
              <a:t>2 Hawaii2RG for SPIFFIER/ERIS/NIX – 2019 delivery</a:t>
            </a:r>
          </a:p>
          <a:p>
            <a:pPr marL="540" eaLnBrk="0" hangingPunct="0">
              <a:spcBef>
                <a:spcPct val="20000"/>
              </a:spcBef>
              <a:buClr>
                <a:srgbClr val="FF00FF"/>
              </a:buClr>
              <a:buSzPct val="100000"/>
              <a:defRPr/>
            </a:pPr>
            <a:endParaRPr lang="en-US" sz="1350" kern="0" dirty="0">
              <a:solidFill>
                <a:srgbClr val="000000"/>
              </a:solidFill>
              <a:latin typeface="Times New Roman" pitchFamily="18" charset="0"/>
              <a:ea typeface="ＭＳ Ｐゴシック" panose="020B0600070205080204" pitchFamily="34" charset="-128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074" y="5133264"/>
            <a:ext cx="62760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~18 x H2RGs,  &gt;10 year period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( a very simple metric?</a:t>
            </a:r>
          </a:p>
          <a:p>
            <a:r>
              <a:rPr lang="en-US" dirty="0">
                <a:solidFill>
                  <a:srgbClr val="FF0000"/>
                </a:solidFill>
              </a:rPr>
              <a:t> number of pixels/year  ~ 80M IR pixels or &gt; 8M pixels/year)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8497" y="207077"/>
            <a:ext cx="7924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Challenges – numbers of future detectors required for VLT and ELT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207000" y="6453188"/>
            <a:ext cx="635000" cy="365125"/>
          </a:xfrm>
        </p:spPr>
        <p:txBody>
          <a:bodyPr/>
          <a:lstStyle/>
          <a:p>
            <a:fld id="{CD6CA89A-7F63-7545-9B43-AF7DF332BE1B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990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91035-EFFD-4FBF-A138-B173595C2E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4E937-5ECA-4A1C-ADA2-381E0ED644FC}"/>
              </a:ext>
            </a:extLst>
          </p:cNvPr>
          <p:cNvSpPr txBox="1"/>
          <p:nvPr/>
        </p:nvSpPr>
        <p:spPr>
          <a:xfrm>
            <a:off x="2347558" y="330377"/>
            <a:ext cx="493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ELT science instrument pixel count</a:t>
            </a:r>
            <a:endParaRPr lang="en-DE" sz="2400" dirty="0">
              <a:solidFill>
                <a:srgbClr val="0070C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9F459DD-666C-43F4-B15F-99AD628B5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526640"/>
              </p:ext>
            </p:extLst>
          </p:nvPr>
        </p:nvGraphicFramePr>
        <p:xfrm>
          <a:off x="2252896" y="1289538"/>
          <a:ext cx="6543207" cy="264038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99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3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6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3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7247">
                <a:tc>
                  <a:txBody>
                    <a:bodyPr/>
                    <a:lstStyle/>
                    <a:p>
                      <a:r>
                        <a:rPr lang="en-US" sz="1400" dirty="0"/>
                        <a:t>Instrument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Number of Pixels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Pixel format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Wavelength um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830">
                <a:tc>
                  <a:txBody>
                    <a:bodyPr/>
                    <a:lstStyle/>
                    <a:p>
                      <a:r>
                        <a:rPr lang="en-US" sz="1800" dirty="0"/>
                        <a:t>HARMONI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&gt;100M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4kx4k/2kx2k</a:t>
                      </a:r>
                    </a:p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Or other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0.8-2.5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83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3366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3366FF"/>
                          </a:solidFill>
                        </a:rPr>
                        <a:t>128M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3366FF"/>
                          </a:solidFill>
                        </a:rPr>
                        <a:t>4kx4k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3366FF"/>
                          </a:solidFill>
                        </a:rPr>
                        <a:t>0.47-0.95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7428427"/>
                  </a:ext>
                </a:extLst>
              </a:tr>
              <a:tr h="311830">
                <a:tc>
                  <a:txBody>
                    <a:bodyPr/>
                    <a:lstStyle/>
                    <a:p>
                      <a:r>
                        <a:rPr lang="en-US" sz="1800" dirty="0"/>
                        <a:t>MICADO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&gt;100M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4kx4k/2kx2k modules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0.8-2.45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830">
                <a:tc>
                  <a:txBody>
                    <a:bodyPr/>
                    <a:lstStyle/>
                    <a:p>
                      <a:r>
                        <a:rPr lang="en-US" sz="1800" dirty="0"/>
                        <a:t>METIS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1kx1k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5-14(28)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83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4M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2kx2k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3-5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F85BAAA9-C177-4B4C-901C-9B7DA992CAD0}"/>
              </a:ext>
            </a:extLst>
          </p:cNvPr>
          <p:cNvSpPr/>
          <p:nvPr/>
        </p:nvSpPr>
        <p:spPr bwMode="auto">
          <a:xfrm>
            <a:off x="1996504" y="3221502"/>
            <a:ext cx="194872" cy="703385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7D64F4-35E5-4B96-824B-A223E6521467}"/>
              </a:ext>
            </a:extLst>
          </p:cNvPr>
          <p:cNvSpPr txBox="1"/>
          <p:nvPr/>
        </p:nvSpPr>
        <p:spPr>
          <a:xfrm>
            <a:off x="233208" y="3250028"/>
            <a:ext cx="1809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Christopher</a:t>
            </a:r>
          </a:p>
          <a:p>
            <a:pPr algn="r"/>
            <a:r>
              <a:rPr lang="en-US" i="1" dirty="0">
                <a:solidFill>
                  <a:srgbClr val="FF0000"/>
                </a:solidFill>
              </a:rPr>
              <a:t>Mandla’s poster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E3C75-6FF5-4126-855D-98E0982CE2EB}"/>
              </a:ext>
            </a:extLst>
          </p:cNvPr>
          <p:cNvSpPr txBox="1"/>
          <p:nvPr/>
        </p:nvSpPr>
        <p:spPr>
          <a:xfrm>
            <a:off x="412156" y="4867895"/>
            <a:ext cx="88024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6 year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simple metric, number of pixels ~ 300M IR pixels =&gt; 50M pixels/year – x7 more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							     ~ 100M optical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E7B57DFC-39BF-4F08-9BEE-50BDF6E234F1}"/>
              </a:ext>
            </a:extLst>
          </p:cNvPr>
          <p:cNvSpPr/>
          <p:nvPr/>
        </p:nvSpPr>
        <p:spPr bwMode="auto">
          <a:xfrm>
            <a:off x="1996504" y="4058962"/>
            <a:ext cx="194872" cy="703385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F12A9-607E-4253-988C-CF4C6C073597}"/>
              </a:ext>
            </a:extLst>
          </p:cNvPr>
          <p:cNvSpPr txBox="1"/>
          <p:nvPr/>
        </p:nvSpPr>
        <p:spPr>
          <a:xfrm>
            <a:off x="20642" y="4099603"/>
            <a:ext cx="1975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Salima Mouzali’s </a:t>
            </a:r>
          </a:p>
          <a:p>
            <a:pPr algn="r"/>
            <a:r>
              <a:rPr lang="en-US" i="1" dirty="0">
                <a:solidFill>
                  <a:srgbClr val="FF0000"/>
                </a:solidFill>
              </a:rPr>
              <a:t>poster</a:t>
            </a: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11" name="Left Brace 10">
            <a:extLst/>
          </p:cNvPr>
          <p:cNvSpPr/>
          <p:nvPr/>
        </p:nvSpPr>
        <p:spPr bwMode="auto">
          <a:xfrm>
            <a:off x="1954032" y="1751975"/>
            <a:ext cx="194872" cy="703385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/>
          </p:cNvPr>
          <p:cNvSpPr txBox="1"/>
          <p:nvPr/>
        </p:nvSpPr>
        <p:spPr>
          <a:xfrm>
            <a:off x="499788" y="190956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>
                <a:solidFill>
                  <a:srgbClr val="FF0000"/>
                </a:solidFill>
              </a:rPr>
              <a:t>Speak to Liz</a:t>
            </a:r>
            <a:endParaRPr lang="en-GB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83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C383E0-1DA2-46A2-937B-54FAFBE7F8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205C22-16E9-42C9-9E65-918DBE813EC2}"/>
              </a:ext>
            </a:extLst>
          </p:cNvPr>
          <p:cNvSpPr txBox="1"/>
          <p:nvPr/>
        </p:nvSpPr>
        <p:spPr>
          <a:xfrm>
            <a:off x="1979820" y="317411"/>
            <a:ext cx="5660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Controller/ASIC developments at ESO ?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B0425A-4788-47C0-8C01-0F8212E2C2B6}"/>
              </a:ext>
            </a:extLst>
          </p:cNvPr>
          <p:cNvSpPr txBox="1"/>
          <p:nvPr/>
        </p:nvSpPr>
        <p:spPr>
          <a:xfrm>
            <a:off x="684628" y="1416148"/>
            <a:ext cx="841716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Full analog/digital ASIC design (such as SIDECAR) good fit for H*RG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detector types to support,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e.g. AQUARIUS, SAPHIRA, SOFRADIR ALFA, CCDs, CMOS, LBNL FDCCDs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outputs, ac/dc coupled, different clock swings, different biases etc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Implies inhouse controller needed for some detector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Staff required to support 2 developments of own controller and ASIC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Controller issues – can be fixed cheaply, upgrades simpler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Interfacing requirements – e.g. to our AO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Legacy software and systems – updating old instruments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61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81F431-60AD-4BAC-96FE-CBB8712575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4442A-08D9-493E-9D58-5EB4401609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51" t="16442" r="14469" b="7174"/>
          <a:stretch/>
        </p:blipFill>
        <p:spPr>
          <a:xfrm>
            <a:off x="256962" y="2194939"/>
            <a:ext cx="4976560" cy="3277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D9DD8C-D852-4DA0-B5BD-877F9E5E869D}"/>
              </a:ext>
            </a:extLst>
          </p:cNvPr>
          <p:cNvSpPr/>
          <p:nvPr/>
        </p:nvSpPr>
        <p:spPr>
          <a:xfrm>
            <a:off x="4820367" y="12101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Enclustra Mercury ZX1 ZYNQ SoC board</a:t>
            </a:r>
          </a:p>
        </p:txBody>
      </p:sp>
      <p:pic>
        <p:nvPicPr>
          <p:cNvPr id="3076" name="Picture 4" descr="Mercury KX1 FPGA Module">
            <a:extLst>
              <a:ext uri="{FF2B5EF4-FFF2-40B4-BE49-F238E27FC236}">
                <a16:creationId xmlns:a16="http://schemas.microsoft.com/office/drawing/2014/main" id="{EAA2D300-C796-4E46-8894-22D9DCC0E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389" y="1665905"/>
            <a:ext cx="3659503" cy="199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rs CA4 Module Architecture">
            <a:extLst>
              <a:ext uri="{FF2B5EF4-FFF2-40B4-BE49-F238E27FC236}">
                <a16:creationId xmlns:a16="http://schemas.microsoft.com/office/drawing/2014/main" id="{58CB5BFA-A202-4512-BF9B-DB2B846A6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110" y="3835791"/>
            <a:ext cx="3408515" cy="244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644D0D-DA17-436F-894B-FEFC22FF51F1}"/>
              </a:ext>
            </a:extLst>
          </p:cNvPr>
          <p:cNvSpPr txBox="1"/>
          <p:nvPr/>
        </p:nvSpPr>
        <p:spPr>
          <a:xfrm>
            <a:off x="572086" y="5636455"/>
            <a:ext cx="43204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Board easy to upgrade to latest FPGAs</a:t>
            </a:r>
          </a:p>
          <a:p>
            <a:r>
              <a:rPr lang="en-US" dirty="0"/>
              <a:t>More real-time processing achievable</a:t>
            </a:r>
          </a:p>
          <a:p>
            <a:r>
              <a:rPr lang="en-US" dirty="0"/>
              <a:t>(Fowler + sub-pixel sampling at 10 MHz)</a:t>
            </a:r>
          </a:p>
          <a:p>
            <a:r>
              <a:rPr lang="en-US" dirty="0"/>
              <a:t>Obsolescence management</a:t>
            </a:r>
            <a:endParaRPr lang="en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9F1A6-8DD2-48C8-98CB-C73E5D7004FF}"/>
              </a:ext>
            </a:extLst>
          </p:cNvPr>
          <p:cNvSpPr txBox="1"/>
          <p:nvPr/>
        </p:nvSpPr>
        <p:spPr>
          <a:xfrm>
            <a:off x="1979820" y="317411"/>
            <a:ext cx="520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NGC v2.0 - Controller Developments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D77429-E7D5-48D1-BB6D-4AF5D1140AEA}"/>
              </a:ext>
            </a:extLst>
          </p:cNvPr>
          <p:cNvSpPr txBox="1"/>
          <p:nvPr/>
        </p:nvSpPr>
        <p:spPr>
          <a:xfrm>
            <a:off x="506437" y="1824111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NGC upgraded for motherboard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709522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40A582-AD61-41F9-9CD3-E0407B3B2D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4703D-C65C-4751-9264-8787E31F1BED}"/>
              </a:ext>
            </a:extLst>
          </p:cNvPr>
          <p:cNvSpPr txBox="1"/>
          <p:nvPr/>
        </p:nvSpPr>
        <p:spPr>
          <a:xfrm>
            <a:off x="2217107" y="348931"/>
            <a:ext cx="5234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The European Southern Observatory</a:t>
            </a:r>
            <a:endParaRPr lang="en-DE" sz="2400" dirty="0">
              <a:solidFill>
                <a:srgbClr val="0070C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DE4040-FCB7-40E0-AE7C-214C8225C1F4}"/>
              </a:ext>
            </a:extLst>
          </p:cNvPr>
          <p:cNvSpPr txBox="1">
            <a:spLocks noChangeArrowheads="1"/>
          </p:cNvSpPr>
          <p:nvPr/>
        </p:nvSpPr>
        <p:spPr>
          <a:xfrm>
            <a:off x="9729" y="1085413"/>
            <a:ext cx="7441503" cy="435133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24000" indent="-324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Blip>
                <a:blip r:embed="rId2"/>
              </a:buBlip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charset="0"/>
              <a:buChar char="Ø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GB" sz="2000" kern="0" dirty="0"/>
              <a:t>Mission</a:t>
            </a:r>
          </a:p>
          <a:p>
            <a:pPr lvl="1" defTabSz="914400"/>
            <a:r>
              <a:rPr lang="en-GB" sz="2000" kern="0" dirty="0"/>
              <a:t>Develop and operate world-class observing facilities </a:t>
            </a:r>
          </a:p>
          <a:p>
            <a:pPr marL="457200" lvl="1" indent="0" defTabSz="914400">
              <a:buNone/>
            </a:pPr>
            <a:r>
              <a:rPr lang="en-GB" sz="2000" kern="0" dirty="0"/>
              <a:t>	for astronomical research</a:t>
            </a:r>
          </a:p>
          <a:p>
            <a:pPr lvl="1" defTabSz="914400"/>
            <a:r>
              <a:rPr lang="en-GB" sz="2000" kern="0" dirty="0"/>
              <a:t>Hosting, 22 telescopes at last count</a:t>
            </a:r>
          </a:p>
          <a:p>
            <a:pPr defTabSz="914400"/>
            <a:endParaRPr lang="en-GB" sz="2000" kern="0" dirty="0"/>
          </a:p>
          <a:p>
            <a:pPr defTabSz="914400"/>
            <a:r>
              <a:rPr lang="en-GB" sz="2000" kern="0" dirty="0"/>
              <a:t>Intergovernmental treaty-level organization</a:t>
            </a:r>
          </a:p>
          <a:p>
            <a:pPr lvl="1" defTabSz="914400"/>
            <a:r>
              <a:rPr lang="en-GB" sz="2000" kern="0" dirty="0"/>
              <a:t>Founded in 1962, by 5 countries</a:t>
            </a:r>
          </a:p>
          <a:p>
            <a:pPr lvl="1" defTabSz="914400"/>
            <a:r>
              <a:rPr lang="en-GB" sz="2000" kern="0" dirty="0"/>
              <a:t>Currently 15 Member States, including Poland</a:t>
            </a:r>
          </a:p>
          <a:p>
            <a:pPr lvl="1" defTabSz="914400"/>
            <a:r>
              <a:rPr lang="en-GB" sz="2000" kern="0" dirty="0"/>
              <a:t>New 10 year agreement with Australia</a:t>
            </a:r>
          </a:p>
          <a:p>
            <a:pPr lvl="1" defTabSz="914400"/>
            <a:r>
              <a:rPr lang="en-GB" sz="2000" kern="0" dirty="0"/>
              <a:t>~700 staff (44 nationalities)</a:t>
            </a:r>
          </a:p>
          <a:p>
            <a:pPr marL="457200" lvl="1" indent="0" defTabSz="914400">
              <a:buNone/>
            </a:pPr>
            <a:endParaRPr lang="en-GB" sz="2000" kern="0" dirty="0"/>
          </a:p>
          <a:p>
            <a:pPr defTabSz="914400"/>
            <a:r>
              <a:rPr lang="en-GB" sz="2000" kern="0" dirty="0"/>
              <a:t>Observatories in Chile</a:t>
            </a:r>
          </a:p>
          <a:p>
            <a:pPr defTabSz="914400"/>
            <a:r>
              <a:rPr lang="en-GB" sz="2000" kern="0" dirty="0"/>
              <a:t>HQ in Garching bei Munchen, Germany</a:t>
            </a:r>
          </a:p>
          <a:p>
            <a:pPr defTabSz="914400"/>
            <a:r>
              <a:rPr lang="en-GB" sz="2000" kern="0" dirty="0"/>
              <a:t>New SuperNova Visitor Centre</a:t>
            </a:r>
          </a:p>
        </p:txBody>
      </p:sp>
      <p:pic>
        <p:nvPicPr>
          <p:cNvPr id="5122" name="Picture 2" descr="https://cdn.eso.org/images/large/150828036-cc.jpg">
            <a:extLst>
              <a:ext uri="{FF2B5EF4-FFF2-40B4-BE49-F238E27FC236}">
                <a16:creationId xmlns:a16="http://schemas.microsoft.com/office/drawing/2014/main" id="{433817AC-35F3-4F0F-9D80-391D5A85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68" y="3413902"/>
            <a:ext cx="4123700" cy="309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dn.eso.org/images/large/ann15011c.jpg">
            <a:extLst>
              <a:ext uri="{FF2B5EF4-FFF2-40B4-BE49-F238E27FC236}">
                <a16:creationId xmlns:a16="http://schemas.microsoft.com/office/drawing/2014/main" id="{1A27D4FA-FC44-4BAE-9E22-A9164703E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12" y="5244582"/>
            <a:ext cx="3147461" cy="157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undefined">
            <a:extLst>
              <a:ext uri="{FF2B5EF4-FFF2-40B4-BE49-F238E27FC236}">
                <a16:creationId xmlns:a16="http://schemas.microsoft.com/office/drawing/2014/main" id="{07BB2AA8-B358-41C8-AB61-0CD69AE04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64" y="1140593"/>
            <a:ext cx="3272531" cy="218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898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CBFDC4-F09A-4D90-9EF1-F7EE36BD7A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E35D3C-2555-48F4-B0EC-A2DE3D971A9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5069" y="1471711"/>
            <a:ext cx="4788340" cy="1585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CA351C-70B2-4CCF-9969-C36998084D8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69169" y="1239422"/>
            <a:ext cx="3564132" cy="210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DB0B13-DC18-483D-93E1-BF569AB9C177}"/>
              </a:ext>
            </a:extLst>
          </p:cNvPr>
          <p:cNvSpPr txBox="1"/>
          <p:nvPr/>
        </p:nvSpPr>
        <p:spPr>
          <a:xfrm>
            <a:off x="1979820" y="317411"/>
            <a:ext cx="5337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New Cryo Preamp ASIC development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823ECA-C55B-4557-B8F5-DA53DC7CDCA6}"/>
              </a:ext>
            </a:extLst>
          </p:cNvPr>
          <p:cNvSpPr txBox="1"/>
          <p:nvPr/>
        </p:nvSpPr>
        <p:spPr>
          <a:xfrm>
            <a:off x="5288084" y="4200940"/>
            <a:ext cx="37263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chip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~32 differential amplifiers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Gain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Bandwidth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Matched to 2kx2k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Operational at 77K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Minimises PCB cross-talk</a:t>
            </a:r>
            <a:endParaRPr lang="en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EDAE36-F943-4E5C-A927-A8E5A8EA2B46}"/>
              </a:ext>
            </a:extLst>
          </p:cNvPr>
          <p:cNvSpPr txBox="1"/>
          <p:nvPr/>
        </p:nvSpPr>
        <p:spPr>
          <a:xfrm>
            <a:off x="1175584" y="6203852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ASIC single chip solution</a:t>
            </a:r>
            <a:endParaRPr lang="en-DE" dirty="0"/>
          </a:p>
        </p:txBody>
      </p:sp>
      <p:pic>
        <p:nvPicPr>
          <p:cNvPr id="4098" name="Picture 2" descr="http://www.ideas.no/wp-content/uploads/2015/09/DUT_in_Cryostat-600x384.jpg">
            <a:extLst>
              <a:ext uri="{FF2B5EF4-FFF2-40B4-BE49-F238E27FC236}">
                <a16:creationId xmlns:a16="http://schemas.microsoft.com/office/drawing/2014/main" id="{568E4F24-B472-42E6-B5DE-AD5724276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4" y="3882683"/>
            <a:ext cx="3626827" cy="23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A6FBFE-3E12-4A1B-8D30-D83FBC3FD200}"/>
              </a:ext>
            </a:extLst>
          </p:cNvPr>
          <p:cNvCxnSpPr>
            <a:cxnSpLocks/>
          </p:cNvCxnSpPr>
          <p:nvPr/>
        </p:nvCxnSpPr>
        <p:spPr bwMode="auto">
          <a:xfrm>
            <a:off x="2433711" y="2494671"/>
            <a:ext cx="220394" cy="286043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6D8C64B-B159-4DEB-927C-E0634228BF19}"/>
              </a:ext>
            </a:extLst>
          </p:cNvPr>
          <p:cNvSpPr txBox="1"/>
          <p:nvPr/>
        </p:nvSpPr>
        <p:spPr>
          <a:xfrm>
            <a:off x="1383323" y="3513351"/>
            <a:ext cx="281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Cryogenic testing of ASIC</a:t>
            </a:r>
            <a:endParaRPr lang="en-DE" dirty="0"/>
          </a:p>
        </p:txBody>
      </p:sp>
      <p:pic>
        <p:nvPicPr>
          <p:cNvPr id="4100" name="Picture 4" descr="IDEAS Logo">
            <a:extLst>
              <a:ext uri="{FF2B5EF4-FFF2-40B4-BE49-F238E27FC236}">
                <a16:creationId xmlns:a16="http://schemas.microsoft.com/office/drawing/2014/main" id="{89C77102-7169-4011-BD97-C60C0B279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925" y="3423048"/>
            <a:ext cx="3011025" cy="100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9F276C-1702-4A41-9196-4444B024778F}"/>
              </a:ext>
            </a:extLst>
          </p:cNvPr>
          <p:cNvSpPr txBox="1"/>
          <p:nvPr/>
        </p:nvSpPr>
        <p:spPr>
          <a:xfrm>
            <a:off x="1119087" y="1162871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ESO standard cryo preamp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258397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068BA5-20BB-47B3-85E3-80E9D4DE94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1FA6D-0BC0-419D-AE78-ECE8BA26A7A7}"/>
              </a:ext>
            </a:extLst>
          </p:cNvPr>
          <p:cNvSpPr txBox="1"/>
          <p:nvPr/>
        </p:nvSpPr>
        <p:spPr>
          <a:xfrm>
            <a:off x="2358683" y="145366"/>
            <a:ext cx="4087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Test Facilities Developments</a:t>
            </a:r>
          </a:p>
          <a:p>
            <a:pPr algn="ctr"/>
            <a:r>
              <a:rPr lang="en-US" sz="2400" i="1" dirty="0">
                <a:solidFill>
                  <a:srgbClr val="FF0000"/>
                </a:solidFill>
              </a:rPr>
              <a:t>FIAT and CRISLER</a:t>
            </a:r>
            <a:endParaRPr lang="en-DE" sz="2400" i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5E4C3A-04CD-4A9E-A790-243AB4770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928" y="1647529"/>
            <a:ext cx="3387314" cy="36409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FC5E1C-9E2F-4AAD-BA5D-8D7B3DAB3036}"/>
              </a:ext>
            </a:extLst>
          </p:cNvPr>
          <p:cNvSpPr txBox="1"/>
          <p:nvPr/>
        </p:nvSpPr>
        <p:spPr>
          <a:xfrm>
            <a:off x="281741" y="1482856"/>
            <a:ext cx="5213800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FIAT – </a:t>
            </a:r>
            <a:r>
              <a:rPr lang="en-US" sz="2400" i="1" dirty="0">
                <a:solidFill>
                  <a:srgbClr val="FF0000"/>
                </a:solidFill>
              </a:rPr>
              <a:t>F</a:t>
            </a:r>
            <a:r>
              <a:rPr lang="en-US" dirty="0"/>
              <a:t>acility for </a:t>
            </a:r>
            <a:r>
              <a:rPr lang="en-US" sz="2400" i="1" dirty="0">
                <a:solidFill>
                  <a:srgbClr val="FF0000"/>
                </a:solidFill>
              </a:rPr>
              <a:t>I</a:t>
            </a:r>
            <a:r>
              <a:rPr lang="en-US" dirty="0"/>
              <a:t>nfrared </a:t>
            </a:r>
            <a:r>
              <a:rPr lang="en-US" sz="2400" i="1" dirty="0">
                <a:solidFill>
                  <a:srgbClr val="FF0000"/>
                </a:solidFill>
              </a:rPr>
              <a:t>A</a:t>
            </a:r>
            <a:r>
              <a:rPr lang="en-US" dirty="0"/>
              <a:t>rray </a:t>
            </a:r>
            <a:r>
              <a:rPr lang="en-US" sz="2400" i="1" dirty="0">
                <a:solidFill>
                  <a:srgbClr val="FF0000"/>
                </a:solidFill>
              </a:rPr>
              <a:t>T</a:t>
            </a:r>
            <a:r>
              <a:rPr lang="en-US" dirty="0"/>
              <a:t>esting</a:t>
            </a:r>
          </a:p>
          <a:p>
            <a:endParaRPr lang="en-US" dirty="0"/>
          </a:p>
          <a:p>
            <a:r>
              <a:rPr lang="en-US" dirty="0"/>
              <a:t>Full astronomical instrument</a:t>
            </a:r>
          </a:p>
          <a:p>
            <a:r>
              <a:rPr lang="en-US" dirty="0"/>
              <a:t>For operation of MWIR detectors, 30K operation</a:t>
            </a:r>
          </a:p>
          <a:p>
            <a:r>
              <a:rPr lang="en-US" dirty="0"/>
              <a:t>Low thermal back-ground, cold stop design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Inhouse design -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Designed for 4kx4k mosaics of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30K at the detector, LN2 pre-cool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PLC controlled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Filter and ND wheels, cold shutter slide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cryogenic mechanisms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Darks, Flats, point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External black body, internal calibration diodes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Complete turn-around in 1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FF0000"/>
                </a:solidFill>
              </a:rPr>
              <a:t>See Liz’s talk.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243207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F8503F-5804-47B2-92BF-19CBA93BF7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50017-FA66-4F8E-B0B7-BCACA427CD20}"/>
              </a:ext>
            </a:extLst>
          </p:cNvPr>
          <p:cNvSpPr txBox="1"/>
          <p:nvPr/>
        </p:nvSpPr>
        <p:spPr>
          <a:xfrm>
            <a:off x="126604" y="1204738"/>
            <a:ext cx="556024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CRISLER – Simple, fast manufacture, test facility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Off-the-Shelf”, from Universal Cryogenics, Tucson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Copy of proven already delivered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4kx4k detector mosaic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30K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Simple motorized filter wheel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Early days testing of detectors</a:t>
            </a:r>
          </a:p>
          <a:p>
            <a:endParaRPr lang="en-US" dirty="0"/>
          </a:p>
          <a:p>
            <a:r>
              <a:rPr lang="en-US" dirty="0"/>
              <a:t>Shared optical table and test facilities with FIAT</a:t>
            </a:r>
            <a:endParaRPr lang="en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8ABA4C-EDA3-4B1C-973A-5A50A5D6B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401" y="1142730"/>
            <a:ext cx="3058677" cy="54090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BE1D0B-08E9-4964-AA14-538875FA1D47}"/>
              </a:ext>
            </a:extLst>
          </p:cNvPr>
          <p:cNvSpPr txBox="1"/>
          <p:nvPr/>
        </p:nvSpPr>
        <p:spPr>
          <a:xfrm>
            <a:off x="2068776" y="335564"/>
            <a:ext cx="5783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And CRISLER (good acronym required?)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ED96A7-BF1E-4EB4-9909-F78BFC011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26" y="4400389"/>
            <a:ext cx="3384913" cy="244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74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CDFA48-70F6-4638-8E1B-B923461D26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FA7288-96B5-4B89-A3B6-27A480E74344}"/>
              </a:ext>
            </a:extLst>
          </p:cNvPr>
          <p:cNvSpPr txBox="1"/>
          <p:nvPr/>
        </p:nvSpPr>
        <p:spPr>
          <a:xfrm>
            <a:off x="1979820" y="317411"/>
            <a:ext cx="5351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Optical/IR AO Detector Developments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B9EA5F-2D20-4623-BE4C-15A94D1A81A8}"/>
              </a:ext>
            </a:extLst>
          </p:cNvPr>
          <p:cNvSpPr txBox="1"/>
          <p:nvPr/>
        </p:nvSpPr>
        <p:spPr>
          <a:xfrm>
            <a:off x="5196905" y="2292555"/>
            <a:ext cx="38197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LVSM Detector development – High speed CMOS imager for laser guide stars - </a:t>
            </a:r>
            <a:r>
              <a:rPr lang="en-US" sz="1600" i="1" dirty="0">
                <a:solidFill>
                  <a:srgbClr val="FF0000"/>
                </a:solidFill>
              </a:rPr>
              <a:t>see Mark Downing’s  talk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ALICE/FREDA/LISA </a:t>
            </a:r>
            <a:r>
              <a:rPr lang="en-US" sz="1600" dirty="0"/>
              <a:t>– new AO Camera developments - based on common FPGA platform</a:t>
            </a:r>
          </a:p>
          <a:p>
            <a:endParaRPr lang="en-US" sz="1600" dirty="0"/>
          </a:p>
          <a:p>
            <a:r>
              <a:rPr lang="en-US" sz="1600" dirty="0"/>
              <a:t>LVSM, L3CCD and SAPHIRA detectors</a:t>
            </a:r>
          </a:p>
          <a:p>
            <a:endParaRPr lang="en-US" sz="1600" dirty="0"/>
          </a:p>
          <a:p>
            <a:r>
              <a:rPr lang="en-US" sz="1600" i="1" dirty="0">
                <a:solidFill>
                  <a:srgbClr val="FF0000"/>
                </a:solidFill>
              </a:rPr>
              <a:t>- See Javier Reyes’ talk + 3 posters</a:t>
            </a:r>
            <a:endParaRPr lang="en-DE" sz="1600" i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0DF9A8-3B32-40C3-BE20-D8103B1B7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80" y="2042427"/>
            <a:ext cx="4143201" cy="37521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B1BD7-6BE4-44F2-B9AC-27270E5AABAC}"/>
              </a:ext>
            </a:extLst>
          </p:cNvPr>
          <p:cNvSpPr txBox="1"/>
          <p:nvPr/>
        </p:nvSpPr>
        <p:spPr>
          <a:xfrm>
            <a:off x="3427466" y="1243428"/>
            <a:ext cx="2128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New AO detector development</a:t>
            </a:r>
            <a:endParaRPr lang="en-GB" sz="16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FCF60D-E932-436E-80E9-360ECBCE0A13}"/>
              </a:ext>
            </a:extLst>
          </p:cNvPr>
          <p:cNvCxnSpPr>
            <a:cxnSpLocks/>
            <a:stCxn id="12" idx="2"/>
          </p:cNvCxnSpPr>
          <p:nvPr/>
        </p:nvCxnSpPr>
        <p:spPr bwMode="auto">
          <a:xfrm flipH="1">
            <a:off x="4234418" y="1828203"/>
            <a:ext cx="257504" cy="12767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AB8977D-AD01-49CC-AB81-0749C5A25DED}"/>
              </a:ext>
            </a:extLst>
          </p:cNvPr>
          <p:cNvSpPr txBox="1"/>
          <p:nvPr/>
        </p:nvSpPr>
        <p:spPr>
          <a:xfrm>
            <a:off x="-32825" y="1112353"/>
            <a:ext cx="363884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FPGA machines/daughter board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Highly modular</a:t>
            </a:r>
          </a:p>
          <a:p>
            <a:r>
              <a:rPr lang="en-US" sz="1600" dirty="0">
                <a:solidFill>
                  <a:srgbClr val="FF0000"/>
                </a:solidFill>
              </a:rPr>
              <a:t>Design</a:t>
            </a:r>
          </a:p>
          <a:p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DA3479-0DF5-41B7-89AA-785654B62B41}"/>
              </a:ext>
            </a:extLst>
          </p:cNvPr>
          <p:cNvCxnSpPr>
            <a:cxnSpLocks/>
          </p:cNvCxnSpPr>
          <p:nvPr/>
        </p:nvCxnSpPr>
        <p:spPr bwMode="auto">
          <a:xfrm>
            <a:off x="731520" y="2213317"/>
            <a:ext cx="1197242" cy="8892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214DD83-5D21-4861-A66B-352044A6F955}"/>
              </a:ext>
            </a:extLst>
          </p:cNvPr>
          <p:cNvSpPr txBox="1"/>
          <p:nvPr/>
        </p:nvSpPr>
        <p:spPr>
          <a:xfrm>
            <a:off x="5386646" y="3064683"/>
            <a:ext cx="2821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(LVSM – Large Visible Sensor Module)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330914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9BF8AE-E838-4484-B04D-112784FDD2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223155" y="6088063"/>
            <a:ext cx="635000" cy="365125"/>
          </a:xfrm>
        </p:spPr>
        <p:txBody>
          <a:bodyPr/>
          <a:lstStyle/>
          <a:p>
            <a:fld id="{CD6CA89A-7F63-7545-9B43-AF7DF332BE1B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4" name="0B46D50">
            <a:hlinkClick r:id="" action="ppaction://media"/>
            <a:extLst>
              <a:ext uri="{FF2B5EF4-FFF2-40B4-BE49-F238E27FC236}">
                <a16:creationId xmlns:a16="http://schemas.microsoft.com/office/drawing/2014/main" id="{12D51736-4121-4578-94EC-6309203722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318867" y="1758361"/>
            <a:ext cx="4975274" cy="1653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5ED1EC-AA67-421D-BFB2-3A8D54C64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278" y="4233188"/>
            <a:ext cx="5130018" cy="1768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39A5F3-446B-4A4E-B13F-875E76AD8307}"/>
              </a:ext>
            </a:extLst>
          </p:cNvPr>
          <p:cNvSpPr txBox="1"/>
          <p:nvPr/>
        </p:nvSpPr>
        <p:spPr>
          <a:xfrm>
            <a:off x="436481" y="3863856"/>
            <a:ext cx="461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Bias stability – effort to reduce noise further</a:t>
            </a:r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A3E967-4CD6-4B64-BB42-6E014321CEA6}"/>
              </a:ext>
            </a:extLst>
          </p:cNvPr>
          <p:cNvSpPr txBox="1"/>
          <p:nvPr/>
        </p:nvSpPr>
        <p:spPr>
          <a:xfrm>
            <a:off x="1613095" y="1365584"/>
            <a:ext cx="354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Persistence – </a:t>
            </a:r>
            <a:r>
              <a:rPr lang="en-US" i="1" dirty="0">
                <a:solidFill>
                  <a:srgbClr val="FF0000"/>
                </a:solidFill>
              </a:rPr>
              <a:t>see Simon’s talk</a:t>
            </a:r>
            <a:endParaRPr lang="en-DE" i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4C4DEB-873B-409D-93B2-01CCF12A1F9C}"/>
              </a:ext>
            </a:extLst>
          </p:cNvPr>
          <p:cNvSpPr txBox="1"/>
          <p:nvPr/>
        </p:nvSpPr>
        <p:spPr>
          <a:xfrm>
            <a:off x="3248840" y="346781"/>
            <a:ext cx="30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Detector optimisation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D17AB6-D581-4DA2-87DC-4A81559E2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7924" y="1305350"/>
            <a:ext cx="2020716" cy="23086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17C1F9-A96C-47DA-A5E6-C5FE680AE978}"/>
              </a:ext>
            </a:extLst>
          </p:cNvPr>
          <p:cNvSpPr txBox="1"/>
          <p:nvPr/>
        </p:nvSpPr>
        <p:spPr>
          <a:xfrm>
            <a:off x="6147925" y="102515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speed testing</a:t>
            </a:r>
            <a:endParaRPr lang="en-DE" dirty="0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9D6E54F6-B3DA-4275-B285-8CFF5C0B6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661" y="3631365"/>
            <a:ext cx="2569480" cy="256948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76FDED-EC03-4506-A1CB-FDAF4288A4AF}"/>
              </a:ext>
            </a:extLst>
          </p:cNvPr>
          <p:cNvCxnSpPr>
            <a:cxnSpLocks/>
          </p:cNvCxnSpPr>
          <p:nvPr/>
        </p:nvCxnSpPr>
        <p:spPr bwMode="auto">
          <a:xfrm>
            <a:off x="7031194" y="4993185"/>
            <a:ext cx="606518" cy="5786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B84EC2-6DCF-42B9-82F9-C00B0174172F}"/>
              </a:ext>
            </a:extLst>
          </p:cNvPr>
          <p:cNvSpPr txBox="1"/>
          <p:nvPr/>
        </p:nvSpPr>
        <p:spPr>
          <a:xfrm>
            <a:off x="6673216" y="4365772"/>
            <a:ext cx="1100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Reset Window</a:t>
            </a:r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93F65F2A-C5ED-49F8-9AEA-CB8EC64DEB88}"/>
              </a:ext>
            </a:extLst>
          </p:cNvPr>
          <p:cNvSpPr/>
          <p:nvPr/>
        </p:nvSpPr>
        <p:spPr bwMode="auto">
          <a:xfrm>
            <a:off x="7751219" y="6202637"/>
            <a:ext cx="62562" cy="116885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2CB99E5E-71E6-475B-B6C8-BF50CF65E12C}"/>
              </a:ext>
            </a:extLst>
          </p:cNvPr>
          <p:cNvSpPr/>
          <p:nvPr/>
        </p:nvSpPr>
        <p:spPr bwMode="auto">
          <a:xfrm>
            <a:off x="6468984" y="6222957"/>
            <a:ext cx="62562" cy="116885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46BEFFA2-D8E4-4EA2-80E5-7EB9C2F89EBC}"/>
              </a:ext>
            </a:extLst>
          </p:cNvPr>
          <p:cNvSpPr/>
          <p:nvPr/>
        </p:nvSpPr>
        <p:spPr bwMode="auto">
          <a:xfrm>
            <a:off x="6288804" y="6222957"/>
            <a:ext cx="62562" cy="116885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DBFB29-12DD-4FD4-87CE-67DCB35E4D35}"/>
              </a:ext>
            </a:extLst>
          </p:cNvPr>
          <p:cNvSpPr txBox="1"/>
          <p:nvPr/>
        </p:nvSpPr>
        <p:spPr>
          <a:xfrm>
            <a:off x="5540655" y="6261079"/>
            <a:ext cx="3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Cross talk signals – </a:t>
            </a:r>
            <a:r>
              <a:rPr lang="en-US" i="1" dirty="0">
                <a:solidFill>
                  <a:srgbClr val="FF0000"/>
                </a:solidFill>
              </a:rPr>
              <a:t>Liz’s poster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E67818-D9FE-4B1E-AA28-FEC4A57AD034}"/>
              </a:ext>
            </a:extLst>
          </p:cNvPr>
          <p:cNvSpPr txBox="1"/>
          <p:nvPr/>
        </p:nvSpPr>
        <p:spPr>
          <a:xfrm>
            <a:off x="115131" y="6008876"/>
            <a:ext cx="5425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See Liz’s talk on modelling, data-mining, testing etc</a:t>
            </a:r>
            <a:endParaRPr lang="en-DE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1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B94533-8B3B-46E8-B7FD-D9730CED83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821192-34E7-446E-8CA8-7391C49562CE}"/>
              </a:ext>
            </a:extLst>
          </p:cNvPr>
          <p:cNvSpPr txBox="1"/>
          <p:nvPr/>
        </p:nvSpPr>
        <p:spPr>
          <a:xfrm>
            <a:off x="3248840" y="346781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Conclusions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7F3CE-94FE-4C27-BE55-7522F0DA00E3}"/>
              </a:ext>
            </a:extLst>
          </p:cNvPr>
          <p:cNvSpPr txBox="1"/>
          <p:nvPr/>
        </p:nvSpPr>
        <p:spPr>
          <a:xfrm>
            <a:off x="1041009" y="1547446"/>
            <a:ext cx="747518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Exciting times for ESO Detector Group :-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projects, staff effort now in place to deliver.</a:t>
            </a:r>
          </a:p>
          <a:p>
            <a:r>
              <a:rPr lang="en-US" dirty="0"/>
              <a:t>	(many FPGA engineering needs)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developments, new AO cameras, will be commercialized.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NGC v2.0 developments, but low level ASIC program also supported.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test facilities to allow quicker testing and characterization.</a:t>
            </a:r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7C7439-873B-4374-9712-C6617B119579}"/>
              </a:ext>
            </a:extLst>
          </p:cNvPr>
          <p:cNvSpPr txBox="1"/>
          <p:nvPr/>
        </p:nvSpPr>
        <p:spPr>
          <a:xfrm>
            <a:off x="112542" y="5155923"/>
            <a:ext cx="907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Overview talk – go see the ESO posters and listen to the ESO detailed talks to come !</a:t>
            </a:r>
          </a:p>
        </p:txBody>
      </p:sp>
    </p:spTree>
    <p:extLst>
      <p:ext uri="{BB962C8B-B14F-4D97-AF65-F5344CB8AC3E}">
        <p14:creationId xmlns:p14="http://schemas.microsoft.com/office/powerpoint/2010/main" val="467488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331901-B6FA-4AAF-BE21-C25D16198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52B54-DD73-4CC3-A042-3E405D6E1CE0}"/>
              </a:ext>
            </a:extLst>
          </p:cNvPr>
          <p:cNvSpPr txBox="1"/>
          <p:nvPr/>
        </p:nvSpPr>
        <p:spPr>
          <a:xfrm>
            <a:off x="2167547" y="287582"/>
            <a:ext cx="5227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ESO Detector Group News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53A28-A8A8-4599-92CF-9030921B7D46}"/>
              </a:ext>
            </a:extLst>
          </p:cNvPr>
          <p:cNvSpPr txBox="1"/>
          <p:nvPr/>
        </p:nvSpPr>
        <p:spPr>
          <a:xfrm>
            <a:off x="315932" y="1161217"/>
            <a:ext cx="83638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/>
          </a:p>
          <a:p>
            <a:r>
              <a:rPr lang="en-US" i="1" dirty="0"/>
              <a:t>Retirement of Detector legend, &gt;25 years – Gert Finger</a:t>
            </a:r>
          </a:p>
          <a:p>
            <a:endParaRPr lang="en-US" i="1" dirty="0"/>
          </a:p>
          <a:p>
            <a:r>
              <a:rPr lang="en-US" i="1" dirty="0"/>
              <a:t>ESO Detector Group expands to make up for loss</a:t>
            </a:r>
          </a:p>
          <a:p>
            <a:endParaRPr lang="en-US" i="1" dirty="0"/>
          </a:p>
          <a:p>
            <a:r>
              <a:rPr lang="en-US" i="1" dirty="0"/>
              <a:t>Group size, 6 to 13 members – new young scientists/engineers</a:t>
            </a:r>
          </a:p>
          <a:p>
            <a:r>
              <a:rPr lang="en-US" i="1" dirty="0"/>
              <a:t> </a:t>
            </a:r>
          </a:p>
          <a:p>
            <a:endParaRPr lang="en-US" i="1" dirty="0"/>
          </a:p>
          <a:p>
            <a:r>
              <a:rPr lang="en-US" i="1" dirty="0"/>
              <a:t>												+ 2 other “Oldies”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New labs and test facilities – </a:t>
            </a:r>
            <a:r>
              <a:rPr lang="en-US" i="1" dirty="0">
                <a:solidFill>
                  <a:srgbClr val="FF0000"/>
                </a:solidFill>
              </a:rPr>
              <a:t>FIAT and CRISLER</a:t>
            </a:r>
          </a:p>
          <a:p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/>
              <a:t>Strengthening of links with other European Organisations and manufacturers</a:t>
            </a:r>
          </a:p>
          <a:p>
            <a:endParaRPr lang="en-US" i="1" dirty="0"/>
          </a:p>
          <a:p>
            <a:r>
              <a:rPr lang="en-US" i="1" dirty="0"/>
              <a:t>Deliveries of NGC systems to universities, institutes and detector manufacturers</a:t>
            </a:r>
            <a:endParaRPr lang="en-DE" i="1" dirty="0"/>
          </a:p>
          <a:p>
            <a:endParaRPr lang="en-DE" dirty="0"/>
          </a:p>
        </p:txBody>
      </p:sp>
      <p:pic>
        <p:nvPicPr>
          <p:cNvPr id="2050" name="Picture 2" descr="http://www.eso.org/intra/org2013/doe/staff-photos/dalvarez.jpg">
            <a:extLst>
              <a:ext uri="{FF2B5EF4-FFF2-40B4-BE49-F238E27FC236}">
                <a16:creationId xmlns:a16="http://schemas.microsoft.com/office/drawing/2014/main" id="{52F7B18C-62F8-49B9-B0B9-FDE529807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82" y="2999510"/>
            <a:ext cx="729326" cy="109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so.org/intra/org2013/doe/staff-photos/egeorge.jpg">
            <a:extLst>
              <a:ext uri="{FF2B5EF4-FFF2-40B4-BE49-F238E27FC236}">
                <a16:creationId xmlns:a16="http://schemas.microsoft.com/office/drawing/2014/main" id="{F54BAFF7-3D74-4358-BF5D-ADE420555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17" y="2999510"/>
            <a:ext cx="733864" cy="11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eso.org/intra/org2013/doe/staff-photos/cmandla.jpg">
            <a:extLst>
              <a:ext uri="{FF2B5EF4-FFF2-40B4-BE49-F238E27FC236}">
                <a16:creationId xmlns:a16="http://schemas.microsoft.com/office/drawing/2014/main" id="{15484DF3-7B1B-4C3B-BBC4-40F26C5AC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942" y="2999510"/>
            <a:ext cx="733864" cy="11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eso.org/intra/org2013/doe/staff-photos/mseidel.jpg">
            <a:extLst>
              <a:ext uri="{FF2B5EF4-FFF2-40B4-BE49-F238E27FC236}">
                <a16:creationId xmlns:a16="http://schemas.microsoft.com/office/drawing/2014/main" id="{442C4405-3DE7-4E03-8BDC-53DACA68A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333" y="2999511"/>
            <a:ext cx="733864" cy="110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eso.org/intra/hr/staff/images/Finger_Gert.bmp">
            <a:extLst>
              <a:ext uri="{FF2B5EF4-FFF2-40B4-BE49-F238E27FC236}">
                <a16:creationId xmlns:a16="http://schemas.microsoft.com/office/drawing/2014/main" id="{E8E648FE-0ADD-4447-A795-7B229E89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232" y="1285011"/>
            <a:ext cx="1143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kiosk.hq.eso.org/static/archives/staff/thumbs/jhopgood.jpg">
            <a:extLst>
              <a:ext uri="{FF2B5EF4-FFF2-40B4-BE49-F238E27FC236}">
                <a16:creationId xmlns:a16="http://schemas.microsoft.com/office/drawing/2014/main" id="{97E4C188-A1BB-4EBA-90BF-0BCF2CDDD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56" y="2999512"/>
            <a:ext cx="729325" cy="109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04393" y="383780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MPE</a:t>
            </a:r>
          </a:p>
        </p:txBody>
      </p:sp>
    </p:spTree>
    <p:extLst>
      <p:ext uri="{BB962C8B-B14F-4D97-AF65-F5344CB8AC3E}">
        <p14:creationId xmlns:p14="http://schemas.microsoft.com/office/powerpoint/2010/main" val="871250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030724-9F7C-4D3D-BC58-D6CCBDA006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B60534-2329-416B-B46D-6C031F8AECE6}"/>
              </a:ext>
            </a:extLst>
          </p:cNvPr>
          <p:cNvSpPr txBox="1"/>
          <p:nvPr/>
        </p:nvSpPr>
        <p:spPr>
          <a:xfrm>
            <a:off x="3200400" y="348931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This Presentation</a:t>
            </a:r>
            <a:endParaRPr lang="en-DE" sz="2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95E91-45E9-49A2-8DC2-DEB0DCB09E38}"/>
              </a:ext>
            </a:extLst>
          </p:cNvPr>
          <p:cNvSpPr txBox="1"/>
          <p:nvPr/>
        </p:nvSpPr>
        <p:spPr>
          <a:xfrm>
            <a:off x="1030995" y="1064895"/>
            <a:ext cx="82108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ESO Plans :-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Summary of VLT second and third generation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Summary of ELT first light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detector needs, e.g. AO, high frame rate, low noise, optical and 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NGC detector systems and other controller developments at ESO</a:t>
            </a:r>
          </a:p>
          <a:p>
            <a:endParaRPr lang="en-US" dirty="0"/>
          </a:p>
          <a:p>
            <a:endParaRPr lang="en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AEF632-5B7B-434A-9DB4-B29C81F6485D}"/>
              </a:ext>
            </a:extLst>
          </p:cNvPr>
          <p:cNvSpPr txBox="1"/>
          <p:nvPr/>
        </p:nvSpPr>
        <p:spPr>
          <a:xfrm>
            <a:off x="5435575" y="505066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ESO, Paranal</a:t>
            </a:r>
            <a:endParaRPr lang="en-DE" dirty="0"/>
          </a:p>
        </p:txBody>
      </p:sp>
      <p:pic>
        <p:nvPicPr>
          <p:cNvPr id="7" name="Picture 2" descr="ESO-Paranal-51">
            <a:extLst>
              <a:ext uri="{FF2B5EF4-FFF2-40B4-BE49-F238E27FC236}">
                <a16:creationId xmlns:a16="http://schemas.microsoft.com/office/drawing/2014/main" id="{49008231-0A1A-4AA9-9678-9BC8D2281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4890" r="5905"/>
          <a:stretch>
            <a:fillRect/>
          </a:stretch>
        </p:blipFill>
        <p:spPr bwMode="auto">
          <a:xfrm>
            <a:off x="1270000" y="3774831"/>
            <a:ext cx="4079871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388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CCD290 picture">
            <a:extLst>
              <a:ext uri="{FF2B5EF4-FFF2-40B4-BE49-F238E27FC236}">
                <a16:creationId xmlns:a16="http://schemas.microsoft.com/office/drawing/2014/main" id="{68FF0F9D-22A3-4CC1-841C-C1E0203B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43" y="241310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AF7847-7CEB-42A3-9368-556FA0BEAB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65386C-13B2-42A8-AED6-D71735FC842C}"/>
              </a:ext>
            </a:extLst>
          </p:cNvPr>
          <p:cNvSpPr txBox="1"/>
          <p:nvPr/>
        </p:nvSpPr>
        <p:spPr>
          <a:xfrm>
            <a:off x="2227385" y="393895"/>
            <a:ext cx="4538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VLT 2nd generation instruments</a:t>
            </a:r>
            <a:endParaRPr lang="en-DE" sz="2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3EDB35-34D7-4327-BF0D-D0ABEE328736}"/>
              </a:ext>
            </a:extLst>
          </p:cNvPr>
          <p:cNvSpPr txBox="1"/>
          <p:nvPr/>
        </p:nvSpPr>
        <p:spPr>
          <a:xfrm>
            <a:off x="107852" y="1073833"/>
            <a:ext cx="867641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ESPRESSO </a:t>
            </a:r>
            <a:r>
              <a:rPr lang="en-US" dirty="0"/>
              <a:t>– high resolution ultra stable fibre fed spectrograph</a:t>
            </a:r>
          </a:p>
          <a:p>
            <a:endParaRPr lang="en-US" dirty="0"/>
          </a:p>
          <a:p>
            <a:r>
              <a:rPr lang="en-US" dirty="0"/>
              <a:t>Measurement of RVs of solar type stars to search for rocky planets, R~140k</a:t>
            </a:r>
          </a:p>
          <a:p>
            <a:endParaRPr lang="en-US" dirty="0"/>
          </a:p>
          <a:p>
            <a:r>
              <a:rPr lang="en-US" dirty="0"/>
              <a:t>Combine beams (non interferometrically) from 4 UTs =&gt; 16 metre telescope</a:t>
            </a:r>
          </a:p>
          <a:p>
            <a:endParaRPr lang="en-US" dirty="0"/>
          </a:p>
          <a:p>
            <a:r>
              <a:rPr lang="en-US" dirty="0"/>
              <a:t>RV precision &lt; 5 m/second =&gt;, detector operational thermal issues – </a:t>
            </a:r>
            <a:r>
              <a:rPr lang="en-US" i="1" dirty="0">
                <a:solidFill>
                  <a:srgbClr val="FF0000"/>
                </a:solidFill>
              </a:rPr>
              <a:t>speak to Olaf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4C387-7464-44EF-8461-5C5B1EBDD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51" y="4536765"/>
            <a:ext cx="3057941" cy="22934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823D98-9CDE-46EA-830D-3D6C3DCB2DB5}"/>
              </a:ext>
            </a:extLst>
          </p:cNvPr>
          <p:cNvSpPr txBox="1"/>
          <p:nvPr/>
        </p:nvSpPr>
        <p:spPr>
          <a:xfrm>
            <a:off x="107852" y="4110454"/>
            <a:ext cx="4352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Teledyne e2v CCD290 - 2 x 9kx9k CCDs</a:t>
            </a:r>
          </a:p>
          <a:p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63D22C-EDD5-42C6-B0EA-DC909CF8A7C7}"/>
              </a:ext>
            </a:extLst>
          </p:cNvPr>
          <p:cNvSpPr txBox="1"/>
          <p:nvPr/>
        </p:nvSpPr>
        <p:spPr>
          <a:xfrm>
            <a:off x="2031695" y="6183167"/>
            <a:ext cx="3031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Ultra-stable cryostat</a:t>
            </a:r>
          </a:p>
          <a:p>
            <a:r>
              <a:rPr lang="en-US" dirty="0">
                <a:solidFill>
                  <a:srgbClr val="FF0000"/>
                </a:solidFill>
              </a:rPr>
              <a:t>in thermally controlled room</a:t>
            </a:r>
          </a:p>
          <a:p>
            <a:endParaRPr lang="en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3DD4A9-F0C8-48C6-9C94-90CCC70DF1FA}"/>
              </a:ext>
            </a:extLst>
          </p:cNvPr>
          <p:cNvSpPr txBox="1"/>
          <p:nvPr/>
        </p:nvSpPr>
        <p:spPr>
          <a:xfrm>
            <a:off x="6129411" y="6179943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Precision detector mount</a:t>
            </a: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F54C56-70B7-4663-A2DB-3E6C481D4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8294" y="3429000"/>
            <a:ext cx="3845744" cy="281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1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C2C048-A0C5-420F-83A5-D4A6AA874C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B410C8-C292-4D1E-9604-369BFCB623B5}"/>
              </a:ext>
            </a:extLst>
          </p:cNvPr>
          <p:cNvSpPr txBox="1"/>
          <p:nvPr/>
        </p:nvSpPr>
        <p:spPr>
          <a:xfrm>
            <a:off x="1734218" y="346781"/>
            <a:ext cx="548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2nd generation instruments at the VLTI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D4C8CA-F8BE-4EBD-B71F-3DB5F231D6E1}"/>
              </a:ext>
            </a:extLst>
          </p:cNvPr>
          <p:cNvSpPr txBox="1"/>
          <p:nvPr/>
        </p:nvSpPr>
        <p:spPr>
          <a:xfrm>
            <a:off x="443132" y="1135112"/>
            <a:ext cx="851829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GRAVITY</a:t>
            </a:r>
            <a:r>
              <a:rPr lang="en-US" dirty="0"/>
              <a:t> -  four-beam combiner, near-infrared (2-2.4 um), AO assisted, </a:t>
            </a:r>
          </a:p>
          <a:p>
            <a:r>
              <a:rPr lang="en-US" dirty="0"/>
              <a:t>fringe-tracking, astrometric and imaging instrument.</a:t>
            </a:r>
          </a:p>
          <a:p>
            <a:r>
              <a:rPr lang="en-US" dirty="0"/>
              <a:t>Resolves features ~4mas, Astrometry accuracy ~ 10 – 100 uas</a:t>
            </a:r>
          </a:p>
          <a:p>
            <a:endParaRPr lang="en-US" dirty="0"/>
          </a:p>
          <a:p>
            <a:r>
              <a:rPr lang="en-US" dirty="0"/>
              <a:t>Detectors for operation, 4 x SAPHIRA for AO, 2 x H2RGs for science – </a:t>
            </a:r>
            <a:r>
              <a:rPr lang="en-US" i="1" dirty="0">
                <a:solidFill>
                  <a:srgbClr val="FF0000"/>
                </a:solidFill>
              </a:rPr>
              <a:t>Gert’s talk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b="1" dirty="0"/>
              <a:t>MATISSE</a:t>
            </a:r>
            <a:r>
              <a:rPr lang="en-US" dirty="0"/>
              <a:t> -  mid-infrared spectro-interferometer combining the beams of up to </a:t>
            </a:r>
          </a:p>
          <a:p>
            <a:r>
              <a:rPr lang="en-US" dirty="0"/>
              <a:t>4 UTs/ATs of the VLT Interferometer.</a:t>
            </a:r>
          </a:p>
          <a:p>
            <a:endParaRPr lang="en-US" dirty="0"/>
          </a:p>
          <a:p>
            <a:r>
              <a:rPr lang="en-US" dirty="0"/>
              <a:t>							Detectors for Science - H2RG, 5.3 um cut-off, </a:t>
            </a:r>
          </a:p>
          <a:p>
            <a:r>
              <a:rPr lang="en-US" dirty="0"/>
              <a:t>							2 MHz pixel operation, high speed developments</a:t>
            </a:r>
          </a:p>
          <a:p>
            <a:endParaRPr lang="en-US" dirty="0"/>
          </a:p>
          <a:p>
            <a:r>
              <a:rPr lang="en-US" dirty="0"/>
              <a:t>							RVS AQUARIUS for 10 – 20 um channels, </a:t>
            </a:r>
          </a:p>
          <a:p>
            <a:r>
              <a:rPr lang="en-US" dirty="0"/>
              <a:t>							3 MHz operation, 120 frames/s</a:t>
            </a:r>
          </a:p>
          <a:p>
            <a:endParaRPr lang="en-US" dirty="0"/>
          </a:p>
          <a:p>
            <a:r>
              <a:rPr lang="en-US" dirty="0"/>
              <a:t>							Similar cryostat design, 1 at 40K, the other at 8K</a:t>
            </a:r>
          </a:p>
          <a:p>
            <a:endParaRPr lang="en-US" dirty="0"/>
          </a:p>
          <a:p>
            <a:r>
              <a:rPr lang="en-US" dirty="0"/>
              <a:t>							</a:t>
            </a:r>
            <a:r>
              <a:rPr lang="en-US" i="1" dirty="0">
                <a:solidFill>
                  <a:srgbClr val="FF0000"/>
                </a:solidFill>
              </a:rPr>
              <a:t>Issues with 40K  cryostat thermal background</a:t>
            </a:r>
            <a:endParaRPr lang="en-DE" i="1" dirty="0">
              <a:solidFill>
                <a:srgbClr val="FF0000"/>
              </a:solidFill>
            </a:endParaRPr>
          </a:p>
        </p:txBody>
      </p:sp>
      <p:pic>
        <p:nvPicPr>
          <p:cNvPr id="4100" name="Picture 4" descr="https://cdn.eso.org/images/large/ann17060b.jpg">
            <a:extLst>
              <a:ext uri="{FF2B5EF4-FFF2-40B4-BE49-F238E27FC236}">
                <a16:creationId xmlns:a16="http://schemas.microsoft.com/office/drawing/2014/main" id="{ABDA036A-8B2B-46C2-BC32-05311881D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2" y="4173462"/>
            <a:ext cx="3451915" cy="251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DA9E7E-4B98-4576-B96A-88211B5E4AF9}"/>
              </a:ext>
            </a:extLst>
          </p:cNvPr>
          <p:cNvSpPr txBox="1"/>
          <p:nvPr/>
        </p:nvSpPr>
        <p:spPr>
          <a:xfrm>
            <a:off x="2083869" y="4173462"/>
            <a:ext cx="118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MATISSE</a:t>
            </a:r>
            <a:endParaRPr lang="en-DE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877F73D-6AB1-4200-8A39-B6F65B41E191}"/>
              </a:ext>
            </a:extLst>
          </p:cNvPr>
          <p:cNvCxnSpPr/>
          <p:nvPr/>
        </p:nvCxnSpPr>
        <p:spPr bwMode="auto">
          <a:xfrm flipH="1">
            <a:off x="2170497" y="4326556"/>
            <a:ext cx="1886551" cy="10491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35B45C2-4F4F-4F03-A740-BE4974655AC0}"/>
              </a:ext>
            </a:extLst>
          </p:cNvPr>
          <p:cNvCxnSpPr>
            <a:cxnSpLocks/>
          </p:cNvCxnSpPr>
          <p:nvPr/>
        </p:nvCxnSpPr>
        <p:spPr bwMode="auto">
          <a:xfrm flipH="1">
            <a:off x="1650733" y="5322771"/>
            <a:ext cx="2406316" cy="3368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102" name="Picture 6" descr="Woman with a Hat (1905) - Henri Matisse">
            <a:extLst>
              <a:ext uri="{FF2B5EF4-FFF2-40B4-BE49-F238E27FC236}">
                <a16:creationId xmlns:a16="http://schemas.microsoft.com/office/drawing/2014/main" id="{45D34B25-7C84-412E-B3FB-A8413D28B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8" y="2138919"/>
            <a:ext cx="2613826" cy="35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5AD678-AD7E-4F05-A35B-C3D94E23E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497" y="2110671"/>
            <a:ext cx="2734652" cy="3588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5EC0EE-C592-48D5-AF01-124B71511904}"/>
              </a:ext>
            </a:extLst>
          </p:cNvPr>
          <p:cNvSpPr txBox="1"/>
          <p:nvPr/>
        </p:nvSpPr>
        <p:spPr>
          <a:xfrm>
            <a:off x="1987764" y="5904853"/>
            <a:ext cx="563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Baltimore Museum of Art – large MATISSE collection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83995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F05908-7CC6-4E0F-87BD-2801F782B9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4" name="Picture 4" descr="http://www.roe.ac.uk/~ciras/MOONS/Instrument_files/MOONS_on_Nasmyth_new.jpg">
            <a:extLst>
              <a:ext uri="{FF2B5EF4-FFF2-40B4-BE49-F238E27FC236}">
                <a16:creationId xmlns:a16="http://schemas.microsoft.com/office/drawing/2014/main" id="{6E01BA3F-4D6B-470B-AD31-FAF07B564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5" y="2941756"/>
            <a:ext cx="4734677" cy="351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20A913-EED2-4AFF-AD2D-BC97021A02C0}"/>
              </a:ext>
            </a:extLst>
          </p:cNvPr>
          <p:cNvSpPr txBox="1"/>
          <p:nvPr/>
        </p:nvSpPr>
        <p:spPr>
          <a:xfrm>
            <a:off x="1657179" y="435252"/>
            <a:ext cx="667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</a:t>
            </a:r>
            <a:r>
              <a:rPr lang="en-US" sz="2400" baseline="30000" dirty="0">
                <a:solidFill>
                  <a:srgbClr val="0070C0"/>
                </a:solidFill>
              </a:rPr>
              <a:t>rd</a:t>
            </a:r>
            <a:r>
              <a:rPr lang="en-US" sz="2400" dirty="0">
                <a:solidFill>
                  <a:srgbClr val="0070C0"/>
                </a:solidFill>
              </a:rPr>
              <a:t> generation instruments - MOONS at the VLT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6" name="Picture 6" descr="http://www.roe.ac.uk/~ciras/MOONS/Instrument_files/Parameter.png">
            <a:extLst>
              <a:ext uri="{FF2B5EF4-FFF2-40B4-BE49-F238E27FC236}">
                <a16:creationId xmlns:a16="http://schemas.microsoft.com/office/drawing/2014/main" id="{CD7D86EA-3529-412A-AB18-5D826AEFB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442" y="1217596"/>
            <a:ext cx="4108103" cy="1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roe.ac.uk/~ciras/MOONS/Instrument_files/fig_v37_01_overview_lr.jpg">
            <a:extLst>
              <a:ext uri="{FF2B5EF4-FFF2-40B4-BE49-F238E27FC236}">
                <a16:creationId xmlns:a16="http://schemas.microsoft.com/office/drawing/2014/main" id="{6D45F372-A4FD-4564-8DEB-27C1E0C5F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906" y="3239900"/>
            <a:ext cx="4385094" cy="272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C4FD70-2254-4FC0-81E0-B82B3ACC24E6}"/>
              </a:ext>
            </a:extLst>
          </p:cNvPr>
          <p:cNvSpPr txBox="1"/>
          <p:nvPr/>
        </p:nvSpPr>
        <p:spPr>
          <a:xfrm>
            <a:off x="24229" y="1127094"/>
            <a:ext cx="34338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4 x H4RGs  2.5 um cut-off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2 x 4kx4k CCDs, LBNL FD devices</a:t>
            </a:r>
          </a:p>
          <a:p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Schmidt camera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Fibre fed spectrographs</a:t>
            </a:r>
            <a:endParaRPr lang="en-US" dirty="0"/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25A7DC-1F9C-438C-B72C-0FA003D1ED42}"/>
              </a:ext>
            </a:extLst>
          </p:cNvPr>
          <p:cNvSpPr txBox="1"/>
          <p:nvPr/>
        </p:nvSpPr>
        <p:spPr>
          <a:xfrm>
            <a:off x="5433461" y="619385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See Olaf’s poster</a:t>
            </a:r>
            <a:endParaRPr lang="en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27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FEA75A-F75B-4805-B6DF-4E7D558655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DDE56-9A3F-45AF-9782-A7BE32E07EC2}"/>
              </a:ext>
            </a:extLst>
          </p:cNvPr>
          <p:cNvSpPr txBox="1"/>
          <p:nvPr/>
        </p:nvSpPr>
        <p:spPr>
          <a:xfrm>
            <a:off x="537647" y="1473401"/>
            <a:ext cx="3645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Detector Mount Design – minimize footprint</a:t>
            </a:r>
            <a:endParaRPr lang="en-GB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A9043B-FADA-408E-93EE-1F847A175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3" y="1863888"/>
            <a:ext cx="4873486" cy="38209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A31034-8787-4C96-9319-84CAF5FF9DD5}"/>
              </a:ext>
            </a:extLst>
          </p:cNvPr>
          <p:cNvSpPr txBox="1"/>
          <p:nvPr/>
        </p:nvSpPr>
        <p:spPr>
          <a:xfrm>
            <a:off x="2419151" y="333326"/>
            <a:ext cx="499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</a:t>
            </a:r>
            <a:r>
              <a:rPr lang="en-US" sz="2400" baseline="30000" dirty="0">
                <a:solidFill>
                  <a:srgbClr val="0070C0"/>
                </a:solidFill>
              </a:rPr>
              <a:t>rd</a:t>
            </a:r>
            <a:r>
              <a:rPr lang="en-US" sz="2400" dirty="0">
                <a:solidFill>
                  <a:srgbClr val="0070C0"/>
                </a:solidFill>
              </a:rPr>
              <a:t> generation - MOONS at the VLT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1DE94F-3729-44BC-813C-C95F82577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235" y="1569999"/>
            <a:ext cx="3574157" cy="48292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1B4574-5DFE-467A-9503-763FDB770BEB}"/>
              </a:ext>
            </a:extLst>
          </p:cNvPr>
          <p:cNvSpPr txBox="1"/>
          <p:nvPr/>
        </p:nvSpPr>
        <p:spPr>
          <a:xfrm>
            <a:off x="5438293" y="1200667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Preamp design – 65 channels</a:t>
            </a:r>
            <a:endParaRPr lang="en-DE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AA6BA33-D90A-4CE0-BA47-ADCC2E374EB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515907" y="3860006"/>
            <a:ext cx="4813731" cy="4303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F3F8375-0474-49BA-8494-E72B3BED537A}"/>
              </a:ext>
            </a:extLst>
          </p:cNvPr>
          <p:cNvSpPr txBox="1"/>
          <p:nvPr/>
        </p:nvSpPr>
        <p:spPr>
          <a:xfrm>
            <a:off x="895149" y="6092792"/>
            <a:ext cx="3219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See Simon’s poster on DCDS</a:t>
            </a:r>
            <a:endParaRPr lang="en-DE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653F0B-97B6-4A6B-909C-5C52F49F60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90" t="3005" r="3730" b="2159"/>
          <a:stretch/>
        </p:blipFill>
        <p:spPr>
          <a:xfrm rot="10800000">
            <a:off x="6746913" y="3154365"/>
            <a:ext cx="1827479" cy="175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9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BDA400-3740-471A-9F6A-F88A8474D9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5BFA7C-1CA0-4CD6-8D7F-942B68A6981D}"/>
              </a:ext>
            </a:extLst>
          </p:cNvPr>
          <p:cNvSpPr txBox="1"/>
          <p:nvPr/>
        </p:nvSpPr>
        <p:spPr>
          <a:xfrm>
            <a:off x="2493257" y="320388"/>
            <a:ext cx="5212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3</a:t>
            </a:r>
            <a:r>
              <a:rPr lang="en-US" sz="2400" baseline="30000" dirty="0">
                <a:solidFill>
                  <a:srgbClr val="0070C0"/>
                </a:solidFill>
              </a:rPr>
              <a:t>rd</a:t>
            </a:r>
            <a:r>
              <a:rPr lang="en-US" sz="2400" dirty="0">
                <a:solidFill>
                  <a:srgbClr val="0070C0"/>
                </a:solidFill>
              </a:rPr>
              <a:t> generation - 4MOST at the VISTA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8281E-21BE-412E-AE52-7F56D65F590E}"/>
              </a:ext>
            </a:extLst>
          </p:cNvPr>
          <p:cNvSpPr txBox="1"/>
          <p:nvPr/>
        </p:nvSpPr>
        <p:spPr>
          <a:xfrm>
            <a:off x="552168" y="1295838"/>
            <a:ext cx="5393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Putting “V” for Visible back into VISTA</a:t>
            </a:r>
            <a:endParaRPr lang="en-DE" dirty="0"/>
          </a:p>
        </p:txBody>
      </p:sp>
      <p:pic>
        <p:nvPicPr>
          <p:cNvPr id="3074" name="Picture 2" descr="LRS_DesignB_24.3.2015">
            <a:extLst>
              <a:ext uri="{FF2B5EF4-FFF2-40B4-BE49-F238E27FC236}">
                <a16:creationId xmlns:a16="http://schemas.microsoft.com/office/drawing/2014/main" id="{D43939FA-08EA-457C-BDB5-9B214CB28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54" y="1227996"/>
            <a:ext cx="4258713" cy="302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BD5F719-8050-4B4C-96F2-91F0960A2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486482"/>
              </p:ext>
            </p:extLst>
          </p:nvPr>
        </p:nvGraphicFramePr>
        <p:xfrm>
          <a:off x="274320" y="1868301"/>
          <a:ext cx="4172552" cy="3693456"/>
        </p:xfrm>
        <a:graphic>
          <a:graphicData uri="http://schemas.openxmlformats.org/drawingml/2006/table">
            <a:tbl>
              <a:tblPr/>
              <a:tblGrid>
                <a:gridCol w="1043138">
                  <a:extLst>
                    <a:ext uri="{9D8B030D-6E8A-4147-A177-3AD203B41FA5}">
                      <a16:colId xmlns:a16="http://schemas.microsoft.com/office/drawing/2014/main" val="703778847"/>
                    </a:ext>
                  </a:extLst>
                </a:gridCol>
                <a:gridCol w="1043138">
                  <a:extLst>
                    <a:ext uri="{9D8B030D-6E8A-4147-A177-3AD203B41FA5}">
                      <a16:colId xmlns:a16="http://schemas.microsoft.com/office/drawing/2014/main" val="473978869"/>
                    </a:ext>
                  </a:extLst>
                </a:gridCol>
                <a:gridCol w="1043138">
                  <a:extLst>
                    <a:ext uri="{9D8B030D-6E8A-4147-A177-3AD203B41FA5}">
                      <a16:colId xmlns:a16="http://schemas.microsoft.com/office/drawing/2014/main" val="4169378369"/>
                    </a:ext>
                  </a:extLst>
                </a:gridCol>
                <a:gridCol w="1043138">
                  <a:extLst>
                    <a:ext uri="{9D8B030D-6E8A-4147-A177-3AD203B41FA5}">
                      <a16:colId xmlns:a16="http://schemas.microsoft.com/office/drawing/2014/main" val="1829737821"/>
                    </a:ext>
                  </a:extLst>
                </a:gridCol>
              </a:tblGrid>
              <a:tr h="14217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</a:rPr>
                        <a:t>Specification</a:t>
                      </a:r>
                      <a:endParaRPr lang="en-US" sz="1000" dirty="0">
                        <a:effectLst/>
                      </a:endParaRP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</a:rPr>
                        <a:t>Requirement</a:t>
                      </a:r>
                      <a:endParaRPr lang="en-US" sz="1000" dirty="0">
                        <a:effectLst/>
                      </a:endParaRP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</a:rPr>
                        <a:t>Goal</a:t>
                      </a:r>
                      <a:endParaRPr lang="en-US" sz="1000" dirty="0">
                        <a:effectLst/>
                      </a:endParaRP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</a:rPr>
                        <a:t>Design</a:t>
                      </a:r>
                      <a:endParaRPr lang="en-US" sz="1000" dirty="0">
                        <a:effectLst/>
                      </a:endParaRP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21064"/>
                  </a:ext>
                </a:extLst>
              </a:tr>
              <a:tr h="247258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dirty="0">
                          <a:effectLst/>
                        </a:rPr>
                        <a:t>Field-of-View in hexagon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&gt;4 degree</a:t>
                      </a:r>
                      <a:r>
                        <a:rPr lang="en-US" sz="1000" baseline="30000" dirty="0">
                          <a:effectLst/>
                        </a:rPr>
                        <a:t>2</a:t>
                      </a:r>
                      <a:endParaRPr lang="en-US" sz="1000" dirty="0">
                        <a:effectLst/>
                      </a:endParaRP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&gt;5 degree</a:t>
                      </a:r>
                      <a:r>
                        <a:rPr lang="en-US" sz="1000" baseline="30000" dirty="0">
                          <a:effectLst/>
                        </a:rPr>
                        <a:t>2</a:t>
                      </a:r>
                      <a:endParaRPr lang="en-US" sz="1000" dirty="0">
                        <a:effectLst/>
                      </a:endParaRP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4.1 degree</a:t>
                      </a:r>
                      <a:r>
                        <a:rPr lang="en-US" sz="1000" baseline="30000" dirty="0">
                          <a:effectLst/>
                        </a:rPr>
                        <a:t>2</a:t>
                      </a:r>
                      <a:endParaRPr lang="en-US" sz="1000" dirty="0">
                        <a:effectLst/>
                      </a:endParaRP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084748"/>
                  </a:ext>
                </a:extLst>
              </a:tr>
              <a:tr h="247258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dirty="0">
                          <a:effectLst/>
                        </a:rPr>
                        <a:t>Fibre multiplex per pointing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DE" sz="1000" dirty="0">
                          <a:effectLst/>
                        </a:rPr>
                        <a:t>&gt;1500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DE" sz="1000" dirty="0">
                          <a:effectLst/>
                        </a:rPr>
                        <a:t>&gt;2400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DE" sz="1000" dirty="0">
                          <a:effectLst/>
                        </a:rPr>
                        <a:t>2436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373365"/>
                  </a:ext>
                </a:extLst>
              </a:tr>
              <a:tr h="247258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dirty="0">
                          <a:effectLst/>
                        </a:rPr>
                        <a:t>Smallest target separation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DE" sz="1000" dirty="0">
                          <a:effectLst/>
                        </a:rPr>
                        <a:t>&lt;30″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DE" sz="1000" dirty="0">
                          <a:effectLst/>
                        </a:rPr>
                        <a:t>&lt;15″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DE" sz="1000" dirty="0">
                          <a:effectLst/>
                        </a:rPr>
                        <a:t>&lt;17″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673653"/>
                  </a:ext>
                </a:extLst>
              </a:tr>
              <a:tr h="142173"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</a:rPr>
                        <a:t>Low-Resolution Spectrograph (LRS)</a:t>
                      </a:r>
                      <a:endParaRPr lang="en-US" sz="1000" dirty="0">
                        <a:effectLst/>
                      </a:endParaRP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766399"/>
                  </a:ext>
                </a:extLst>
              </a:tr>
              <a:tr h="14217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Fibre multiplex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DE" sz="1000" dirty="0">
                          <a:effectLst/>
                        </a:rPr>
                        <a:t>&gt;800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DE" sz="1000" dirty="0">
                          <a:effectLst/>
                        </a:rPr>
                        <a:t>&gt;1500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DE" sz="1000" dirty="0">
                          <a:effectLst/>
                        </a:rPr>
                        <a:t>1624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885162"/>
                  </a:ext>
                </a:extLst>
              </a:tr>
              <a:tr h="17975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Spectral resolution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R&gt; 4000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R&gt;7500 @800nm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R&gt;4000–7800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894261"/>
                  </a:ext>
                </a:extLst>
              </a:tr>
              <a:tr h="2188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Wavelength coverage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400–885 nm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390–950 nm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370–950 nm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702798"/>
                  </a:ext>
                </a:extLst>
              </a:tr>
              <a:tr h="142173"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</a:rPr>
                        <a:t>High-Resolution Spectrograph (HRS)</a:t>
                      </a:r>
                      <a:endParaRPr lang="en-US" sz="1000" dirty="0">
                        <a:effectLst/>
                      </a:endParaRP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3485"/>
                  </a:ext>
                </a:extLst>
              </a:tr>
              <a:tr h="14217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Fibre multiplex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DE" sz="1000" dirty="0">
                          <a:effectLst/>
                        </a:rPr>
                        <a:t>&gt;800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DE" sz="1000" dirty="0">
                          <a:effectLst/>
                        </a:rPr>
                        <a:t>&gt;800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DE" sz="1000" dirty="0">
                          <a:effectLst/>
                        </a:rPr>
                        <a:t>812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108056"/>
                  </a:ext>
                </a:extLst>
              </a:tr>
              <a:tr h="17975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Spectral resolution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R&gt;18,000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R&gt;20,000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R&gt;18,500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336037"/>
                  </a:ext>
                </a:extLst>
              </a:tr>
              <a:tr h="3523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Wavelength coverage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392.8–435.5,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>
                          <a:effectLst/>
                        </a:rPr>
                        <a:t>521–571 &amp;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>
                          <a:effectLst/>
                        </a:rPr>
                        <a:t>610–675.5 nm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392–460,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>
                          <a:effectLst/>
                        </a:rPr>
                        <a:t>521–571 &amp;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>
                          <a:effectLst/>
                        </a:rPr>
                        <a:t>606–683 nm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392.6–435.5,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>
                          <a:effectLst/>
                        </a:rPr>
                        <a:t>516–573 &amp;</a:t>
                      </a:r>
                      <a:br>
                        <a:rPr lang="en-US" sz="1000" dirty="0">
                          <a:effectLst/>
                        </a:rPr>
                      </a:br>
                      <a:r>
                        <a:rPr lang="en-US" sz="1000" dirty="0">
                          <a:effectLst/>
                        </a:rPr>
                        <a:t>610–679 nm</a:t>
                      </a:r>
                    </a:p>
                  </a:txBody>
                  <a:tcPr marL="26894" marR="26894" marT="26894" marB="26894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1976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43CAFAC-504E-4F02-894C-A16282B1E5BF}"/>
              </a:ext>
            </a:extLst>
          </p:cNvPr>
          <p:cNvSpPr txBox="1"/>
          <p:nvPr/>
        </p:nvSpPr>
        <p:spPr>
          <a:xfrm>
            <a:off x="4618153" y="4540790"/>
            <a:ext cx="4562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Teledyne e2v CCD231-C6 </a:t>
            </a:r>
            <a:r>
              <a:rPr lang="en-US" dirty="0">
                <a:solidFill>
                  <a:srgbClr val="FF0000"/>
                </a:solidFill>
              </a:rPr>
              <a:t>9 x 6kx6k </a:t>
            </a:r>
            <a:r>
              <a:rPr lang="en-US" dirty="0"/>
              <a:t>CCDs</a:t>
            </a:r>
          </a:p>
          <a:p>
            <a:endParaRPr lang="en-US" dirty="0"/>
          </a:p>
          <a:p>
            <a:r>
              <a:rPr lang="en-US" dirty="0"/>
              <a:t>Compatibility with our MUSE</a:t>
            </a:r>
          </a:p>
          <a:p>
            <a:r>
              <a:rPr lang="en-US" dirty="0"/>
              <a:t>and ESPRESSO systems</a:t>
            </a:r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B8DEE4-9C7E-4C7C-B94A-E68E75CD39DA}"/>
              </a:ext>
            </a:extLst>
          </p:cNvPr>
          <p:cNvSpPr txBox="1"/>
          <p:nvPr/>
        </p:nvSpPr>
        <p:spPr>
          <a:xfrm>
            <a:off x="1780674" y="6030227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Speak to the PI, Martin Roth</a:t>
            </a:r>
            <a:endParaRPr lang="en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3573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ESO">
      <a:dk1>
        <a:srgbClr val="000000"/>
      </a:dk1>
      <a:lt1>
        <a:sysClr val="window" lastClr="FFFFFF"/>
      </a:lt1>
      <a:dk2>
        <a:srgbClr val="1F6CB4"/>
      </a:dk2>
      <a:lt2>
        <a:srgbClr val="EEECE1"/>
      </a:lt2>
      <a:accent1>
        <a:srgbClr val="3A6CB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x" id="{C24FFE06-F5BE-49A6-9D76-E34E12DE0B07}" vid="{5DF010B8-6673-43B6-990E-882798CB54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2408B93DF40BA108CD2988DD55F" ma:contentTypeVersion="2" ma:contentTypeDescription="Create a new document." ma:contentTypeScope="" ma:versionID="0df1f75800124b8710582673894150d0">
  <xsd:schema xmlns:xsd="http://www.w3.org/2001/XMLSchema" xmlns:xs="http://www.w3.org/2001/XMLSchema" xmlns:p="http://schemas.microsoft.com/office/2006/metadata/properties" xmlns:ns3="fe6bf98e-3663-4d33-9299-74b2d3a86f36" targetNamespace="http://schemas.microsoft.com/office/2006/metadata/properties" ma:root="true" ma:fieldsID="264aebd59b55cf4b0c486b778e6c0fc7" ns3:_="">
    <xsd:import namespace="fe6bf98e-3663-4d33-9299-74b2d3a86f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f98e-3663-4d33-9299-74b2d3a86f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8482DC-F63D-4F72-99C2-7E2EDBBEE2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bf98e-3663-4d33-9299-74b2d3a86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DDB58B-840D-4625-8126-FFD9D3F770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2AD29B-D4DB-4F39-98CD-A659600F68CB}">
  <ds:schemaRefs>
    <ds:schemaRef ds:uri="http://purl.org/dc/elements/1.1/"/>
    <ds:schemaRef ds:uri="fe6bf98e-3663-4d33-9299-74b2d3a86f36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eso_official_ppt_arial_2015</Template>
  <TotalTime>0</TotalTime>
  <Words>1684</Words>
  <Application>Microsoft Office PowerPoint</Application>
  <PresentationFormat>On-screen Show (4:3)</PresentationFormat>
  <Paragraphs>457</Paragraphs>
  <Slides>25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MS PGothic</vt:lpstr>
      <vt:lpstr>MS PGothic</vt:lpstr>
      <vt:lpstr>Arial</vt:lpstr>
      <vt:lpstr>Calibri</vt:lpstr>
      <vt:lpstr>HelveticaNeueLT Com 65 Md</vt:lpstr>
      <vt:lpstr>Times New Roman</vt:lpstr>
      <vt:lpstr>Wingdings</vt:lpstr>
      <vt:lpstr>Default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Telescope concept and M1 prototype</vt:lpstr>
      <vt:lpstr>Site Preparatory Work; Access Road &amp; Platform completed</vt:lpstr>
      <vt:lpstr>Approved instruments and The Roadmap</vt:lpstr>
      <vt:lpstr>Instruments Construction Agreements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E-ELT Instrumentation Update</dc:title>
  <dc:creator>Suzanne Ramsay</dc:creator>
  <cp:lastModifiedBy>Derek Ives</cp:lastModifiedBy>
  <cp:revision>359</cp:revision>
  <dcterms:created xsi:type="dcterms:W3CDTF">2016-04-14T13:16:13Z</dcterms:created>
  <dcterms:modified xsi:type="dcterms:W3CDTF">2017-09-24T15:17:42Z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0x010100CB16D2408B93DF40BA108CD2988DD55F</vt:lpwstr>
  </property>
</Properties>
</file>