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3" r:id="rId1"/>
  </p:sldMasterIdLst>
  <p:notesMasterIdLst>
    <p:notesMasterId r:id="rId35"/>
  </p:notesMasterIdLst>
  <p:handoutMasterIdLst>
    <p:handoutMasterId r:id="rId36"/>
  </p:handoutMasterIdLst>
  <p:sldIdLst>
    <p:sldId id="305" r:id="rId2"/>
    <p:sldId id="362" r:id="rId3"/>
    <p:sldId id="313" r:id="rId4"/>
    <p:sldId id="359" r:id="rId5"/>
    <p:sldId id="361" r:id="rId6"/>
    <p:sldId id="315" r:id="rId7"/>
    <p:sldId id="316" r:id="rId8"/>
    <p:sldId id="317" r:id="rId9"/>
    <p:sldId id="357" r:id="rId10"/>
    <p:sldId id="350" r:id="rId11"/>
    <p:sldId id="351" r:id="rId12"/>
    <p:sldId id="330" r:id="rId13"/>
    <p:sldId id="331" r:id="rId14"/>
    <p:sldId id="334" r:id="rId15"/>
    <p:sldId id="347" r:id="rId16"/>
    <p:sldId id="349" r:id="rId17"/>
    <p:sldId id="333" r:id="rId18"/>
    <p:sldId id="335" r:id="rId19"/>
    <p:sldId id="340" r:id="rId20"/>
    <p:sldId id="343" r:id="rId21"/>
    <p:sldId id="345" r:id="rId22"/>
    <p:sldId id="346" r:id="rId23"/>
    <p:sldId id="344" r:id="rId24"/>
    <p:sldId id="339" r:id="rId25"/>
    <p:sldId id="338" r:id="rId26"/>
    <p:sldId id="341" r:id="rId27"/>
    <p:sldId id="328" r:id="rId28"/>
    <p:sldId id="329" r:id="rId29"/>
    <p:sldId id="309" r:id="rId30"/>
    <p:sldId id="310" r:id="rId31"/>
    <p:sldId id="352" r:id="rId32"/>
    <p:sldId id="353" r:id="rId33"/>
    <p:sldId id="35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6717E"/>
    <a:srgbClr val="6E337B"/>
    <a:srgbClr val="E1E0D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6" autoAdjust="0"/>
    <p:restoredTop sz="93047" autoAdjust="0"/>
  </p:normalViewPr>
  <p:slideViewPr>
    <p:cSldViewPr snapToGrid="0">
      <p:cViewPr varScale="1">
        <p:scale>
          <a:sx n="109" d="100"/>
          <a:sy n="109" d="100"/>
        </p:scale>
        <p:origin x="696"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64" d="100"/>
          <a:sy n="164" d="100"/>
        </p:scale>
        <p:origin x="4544" y="176"/>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7DC232-2A05-2641-AF7C-3AC7F9C2795C}" type="datetimeFigureOut">
              <a:rPr lang="en-US" smtClean="0"/>
              <a:t>9/25/17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4161395-9B67-F549-902D-D62B63D8BDC5}" type="slidenum">
              <a:rPr lang="en-US" smtClean="0"/>
              <a:t>‹#›</a:t>
            </a:fld>
            <a:endParaRPr lang="en-US"/>
          </a:p>
        </p:txBody>
      </p:sp>
    </p:spTree>
    <p:extLst>
      <p:ext uri="{BB962C8B-B14F-4D97-AF65-F5344CB8AC3E}">
        <p14:creationId xmlns:p14="http://schemas.microsoft.com/office/powerpoint/2010/main" val="501582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7724C-1D88-DD44-85BB-BEA620EAD796}" type="datetimeFigureOut">
              <a:rPr lang="en-US" smtClean="0"/>
              <a:t>9/25/17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34237-8858-CB43-AB52-6DC6958975EB}" type="slidenum">
              <a:rPr lang="en-US" smtClean="0"/>
              <a:t>‹#›</a:t>
            </a:fld>
            <a:endParaRPr lang="en-US"/>
          </a:p>
        </p:txBody>
      </p:sp>
    </p:spTree>
    <p:extLst>
      <p:ext uri="{BB962C8B-B14F-4D97-AF65-F5344CB8AC3E}">
        <p14:creationId xmlns:p14="http://schemas.microsoft.com/office/powerpoint/2010/main" val="824646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934237-8858-CB43-AB52-6DC6958975EB}" type="slidenum">
              <a:rPr lang="en-US" smtClean="0"/>
              <a:t>1</a:t>
            </a:fld>
            <a:endParaRPr lang="en-US"/>
          </a:p>
        </p:txBody>
      </p:sp>
    </p:spTree>
    <p:extLst>
      <p:ext uri="{BB962C8B-B14F-4D97-AF65-F5344CB8AC3E}">
        <p14:creationId xmlns:p14="http://schemas.microsoft.com/office/powerpoint/2010/main" val="39578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934237-8858-CB43-AB52-6DC6958975EB}" type="slidenum">
              <a:rPr lang="en-US" smtClean="0"/>
              <a:t>5</a:t>
            </a:fld>
            <a:endParaRPr lang="en-US"/>
          </a:p>
        </p:txBody>
      </p:sp>
    </p:spTree>
    <p:extLst>
      <p:ext uri="{BB962C8B-B14F-4D97-AF65-F5344CB8AC3E}">
        <p14:creationId xmlns:p14="http://schemas.microsoft.com/office/powerpoint/2010/main" val="438816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934237-8858-CB43-AB52-6DC6958975EB}" type="slidenum">
              <a:rPr lang="en-US" smtClean="0"/>
              <a:t>6</a:t>
            </a:fld>
            <a:endParaRPr lang="en-US" dirty="0"/>
          </a:p>
        </p:txBody>
      </p:sp>
    </p:spTree>
    <p:extLst>
      <p:ext uri="{BB962C8B-B14F-4D97-AF65-F5344CB8AC3E}">
        <p14:creationId xmlns:p14="http://schemas.microsoft.com/office/powerpoint/2010/main" val="1211598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934237-8858-CB43-AB52-6DC6958975EB}" type="slidenum">
              <a:rPr lang="en-US" smtClean="0"/>
              <a:t>7</a:t>
            </a:fld>
            <a:endParaRPr lang="en-US"/>
          </a:p>
        </p:txBody>
      </p:sp>
    </p:spTree>
    <p:extLst>
      <p:ext uri="{BB962C8B-B14F-4D97-AF65-F5344CB8AC3E}">
        <p14:creationId xmlns:p14="http://schemas.microsoft.com/office/powerpoint/2010/main" val="1617365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934237-8858-CB43-AB52-6DC6958975EB}" type="slidenum">
              <a:rPr lang="en-US" smtClean="0"/>
              <a:t>11</a:t>
            </a:fld>
            <a:endParaRPr lang="en-US"/>
          </a:p>
        </p:txBody>
      </p:sp>
    </p:spTree>
    <p:extLst>
      <p:ext uri="{BB962C8B-B14F-4D97-AF65-F5344CB8AC3E}">
        <p14:creationId xmlns:p14="http://schemas.microsoft.com/office/powerpoint/2010/main" val="1551335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934237-8858-CB43-AB52-6DC6958975EB}" type="slidenum">
              <a:rPr lang="en-US" smtClean="0"/>
              <a:t>27</a:t>
            </a:fld>
            <a:endParaRPr lang="en-US"/>
          </a:p>
        </p:txBody>
      </p:sp>
    </p:spTree>
    <p:extLst>
      <p:ext uri="{BB962C8B-B14F-4D97-AF65-F5344CB8AC3E}">
        <p14:creationId xmlns:p14="http://schemas.microsoft.com/office/powerpoint/2010/main" val="71225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Academic &amp; research  institutions, not governments, which is unique  among the ELT projects and in fact unique for a project of this scale.</a:t>
            </a:r>
          </a:p>
          <a:p>
            <a:endParaRPr lang="en-US" dirty="0"/>
          </a:p>
        </p:txBody>
      </p:sp>
      <p:sp>
        <p:nvSpPr>
          <p:cNvPr id="4" name="Slide Number Placeholder 3"/>
          <p:cNvSpPr>
            <a:spLocks noGrp="1"/>
          </p:cNvSpPr>
          <p:nvPr>
            <p:ph type="sldNum" sz="quarter" idx="10"/>
          </p:nvPr>
        </p:nvSpPr>
        <p:spPr/>
        <p:txBody>
          <a:bodyPr/>
          <a:lstStyle/>
          <a:p>
            <a:fld id="{F3E02CC5-53E6-2C4A-8430-BB5A0490CD0B}" type="slidenum">
              <a:rPr lang="en-US" smtClean="0"/>
              <a:pPr/>
              <a:t>30</a:t>
            </a:fld>
            <a:endParaRPr lang="en-US" dirty="0"/>
          </a:p>
        </p:txBody>
      </p:sp>
    </p:spTree>
    <p:extLst>
      <p:ext uri="{BB962C8B-B14F-4D97-AF65-F5344CB8AC3E}">
        <p14:creationId xmlns:p14="http://schemas.microsoft.com/office/powerpoint/2010/main" val="732831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413826" y="3606108"/>
            <a:ext cx="8615749" cy="302669"/>
          </a:xfrm>
          <a:prstGeom prst="rect">
            <a:avLst/>
          </a:prstGeom>
        </p:spPr>
        <p:txBody>
          <a:bodyPr lIns="0" bIns="0" anchor="ctr">
            <a:noAutofit/>
          </a:bodyPr>
          <a:lstStyle>
            <a:lvl1pPr marL="0" indent="0" algn="l">
              <a:spcBef>
                <a:spcPts val="0"/>
              </a:spcBef>
              <a:buNone/>
              <a:defRPr sz="2000" b="1" i="0" u="none" spc="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Main Author</a:t>
            </a:r>
            <a:endParaRPr lang="en-US" dirty="0"/>
          </a:p>
        </p:txBody>
      </p:sp>
      <p:sp>
        <p:nvSpPr>
          <p:cNvPr id="13" name="Title 12"/>
          <p:cNvSpPr>
            <a:spLocks noGrp="1"/>
          </p:cNvSpPr>
          <p:nvPr>
            <p:ph type="title"/>
          </p:nvPr>
        </p:nvSpPr>
        <p:spPr>
          <a:xfrm>
            <a:off x="2288401" y="1952813"/>
            <a:ext cx="8791524" cy="900546"/>
          </a:xfrm>
          <a:prstGeom prst="rect">
            <a:avLst/>
          </a:prstGeom>
        </p:spPr>
        <p:txBody>
          <a:bodyPr lIns="0" tIns="0" rIns="182880" bIns="0" anchor="ctr" anchorCtr="0"/>
          <a:lstStyle>
            <a:lvl1pPr algn="l">
              <a:lnSpc>
                <a:spcPct val="90000"/>
              </a:lnSpc>
              <a:defRPr lang="en-US" sz="2800" b="0" i="0" u="none" strike="noStrike" baseline="0" smtClean="0"/>
            </a:lvl1pPr>
          </a:lstStyle>
          <a:p>
            <a:endParaRPr lang="en-US" dirty="0"/>
          </a:p>
        </p:txBody>
      </p:sp>
      <p:sp>
        <p:nvSpPr>
          <p:cNvPr id="20" name="Text Placeholder 19"/>
          <p:cNvSpPr>
            <a:spLocks noGrp="1"/>
          </p:cNvSpPr>
          <p:nvPr>
            <p:ph type="body" sz="quarter" idx="14" hasCustomPrompt="1"/>
          </p:nvPr>
        </p:nvSpPr>
        <p:spPr>
          <a:xfrm>
            <a:off x="2404721" y="3925785"/>
            <a:ext cx="8610600" cy="277813"/>
          </a:xfrm>
          <a:prstGeom prst="rect">
            <a:avLst/>
          </a:prstGeom>
        </p:spPr>
        <p:txBody>
          <a:bodyPr vert="horz" lIns="0"/>
          <a:lstStyle>
            <a:lvl1pPr marL="0" indent="0" algn="l" defTabSz="914400" rtl="0" eaLnBrk="1" latinLnBrk="0" hangingPunct="1">
              <a:spcBef>
                <a:spcPts val="0"/>
              </a:spcBef>
              <a:buClr>
                <a:schemeClr val="accent1"/>
              </a:buClr>
              <a:buFont typeface="+mj-lt"/>
              <a:buNone/>
              <a:defRPr lang="en-US" sz="1200" b="0" i="0" u="none" kern="1200" spc="0" baseline="0" dirty="0" smtClean="0">
                <a:solidFill>
                  <a:schemeClr val="tx2"/>
                </a:solidFill>
                <a:latin typeface="+mn-lt"/>
                <a:ea typeface="+mn-ea"/>
                <a:cs typeface="+mn-cs"/>
              </a:defRPr>
            </a:lvl1pPr>
          </a:lstStyle>
          <a:p>
            <a:pPr lvl="0"/>
            <a:r>
              <a:rPr lang="en-US" dirty="0" smtClean="0"/>
              <a:t>Author’s Title, GMTO</a:t>
            </a:r>
          </a:p>
        </p:txBody>
      </p:sp>
      <p:sp>
        <p:nvSpPr>
          <p:cNvPr id="11" name="Text Placeholder 19"/>
          <p:cNvSpPr>
            <a:spLocks noGrp="1"/>
          </p:cNvSpPr>
          <p:nvPr>
            <p:ph type="body" sz="quarter" idx="15" hasCustomPrompt="1"/>
          </p:nvPr>
        </p:nvSpPr>
        <p:spPr>
          <a:xfrm>
            <a:off x="264008" y="3688204"/>
            <a:ext cx="1893512" cy="277813"/>
          </a:xfrm>
          <a:prstGeom prst="rect">
            <a:avLst/>
          </a:prstGeom>
        </p:spPr>
        <p:txBody>
          <a:bodyPr vert="horz" lIns="0" rIns="0"/>
          <a:lstStyle>
            <a:lvl1pPr marL="0" indent="0" algn="r" defTabSz="914400" rtl="0" eaLnBrk="1" latinLnBrk="0" hangingPunct="1">
              <a:spcBef>
                <a:spcPts val="0"/>
              </a:spcBef>
              <a:buClr>
                <a:schemeClr val="accent1"/>
              </a:buClr>
              <a:buFont typeface="+mj-lt"/>
              <a:buNone/>
              <a:defRPr lang="en-US" sz="1200" b="0" i="0" u="none" kern="1200" spc="0" baseline="0" dirty="0" smtClean="0">
                <a:solidFill>
                  <a:schemeClr val="tx2"/>
                </a:solidFill>
                <a:latin typeface="+mn-lt"/>
                <a:ea typeface="+mn-ea"/>
                <a:cs typeface="+mn-cs"/>
              </a:defRPr>
            </a:lvl1pPr>
          </a:lstStyle>
          <a:p>
            <a:pPr lvl="0"/>
            <a:r>
              <a:rPr lang="en-US" dirty="0" smtClean="0"/>
              <a:t>presented by</a:t>
            </a:r>
          </a:p>
        </p:txBody>
      </p:sp>
      <p:sp>
        <p:nvSpPr>
          <p:cNvPr id="2" name="Rectangle 1"/>
          <p:cNvSpPr/>
          <p:nvPr userDrawn="1"/>
        </p:nvSpPr>
        <p:spPr>
          <a:xfrm>
            <a:off x="2265710" y="3703181"/>
            <a:ext cx="60959" cy="4288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 name="Slide Number Placeholder 6"/>
          <p:cNvSpPr>
            <a:spLocks noGrp="1"/>
          </p:cNvSpPr>
          <p:nvPr>
            <p:ph type="sldNum" sz="quarter" idx="17"/>
          </p:nvPr>
        </p:nvSpPr>
        <p:spPr/>
        <p:txBody>
          <a:bodyPr/>
          <a:lstStyle/>
          <a:p>
            <a:fld id="{886BB73A-582F-4420-9A14-CB10A2B2E5E8}" type="slidenum">
              <a:rPr lang="en-US" smtClean="0"/>
              <a:pPr/>
              <a:t>‹#›</a:t>
            </a:fld>
            <a:endParaRPr lang="en-US" dirty="0"/>
          </a:p>
        </p:txBody>
      </p:sp>
      <p:sp>
        <p:nvSpPr>
          <p:cNvPr id="12" name="Footer Placeholder 3"/>
          <p:cNvSpPr>
            <a:spLocks noGrp="1"/>
          </p:cNvSpPr>
          <p:nvPr>
            <p:ph type="ftr" sz="quarter" idx="3"/>
          </p:nvPr>
        </p:nvSpPr>
        <p:spPr>
          <a:xfrm>
            <a:off x="3717307" y="6563793"/>
            <a:ext cx="4758824" cy="365125"/>
          </a:xfrm>
          <a:prstGeom prst="rect">
            <a:avLst/>
          </a:prstGeom>
        </p:spPr>
        <p:txBody>
          <a:bodyPr vert="horz" lIns="0" tIns="0" rIns="0" bIns="0" rtlCol="0" anchor="ctr"/>
          <a:lstStyle>
            <a:lvl1pPr algn="ctr">
              <a:defRPr sz="600">
                <a:solidFill>
                  <a:schemeClr val="tx1">
                    <a:tint val="75000"/>
                  </a:schemeClr>
                </a:solidFill>
                <a:latin typeface="+mn-lt"/>
              </a:defRPr>
            </a:lvl1p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r>
              <a:rPr lang="it-IT"/>
              <a:t>GMT KISS Briefing - July 2017</a:t>
            </a:r>
            <a:endParaRPr lang="en-US" dirty="0"/>
          </a:p>
        </p:txBody>
      </p:sp>
      <p:sp>
        <p:nvSpPr>
          <p:cNvPr id="4" name="Slide Number Placeholder 3"/>
          <p:cNvSpPr>
            <a:spLocks noGrp="1"/>
          </p:cNvSpPr>
          <p:nvPr>
            <p:ph type="sldNum" sz="quarter" idx="12"/>
          </p:nvPr>
        </p:nvSpPr>
        <p:spPr/>
        <p:txBody>
          <a:bodyPr/>
          <a:lstStyle/>
          <a:p>
            <a:fld id="{52704377-1330-B74F-BD05-FAF00468028F}" type="slidenum">
              <a:rPr lang="en-US" smtClean="0"/>
              <a:t>‹#›</a:t>
            </a:fld>
            <a:endParaRPr lang="en-US" dirty="0"/>
          </a:p>
        </p:txBody>
      </p:sp>
    </p:spTree>
    <p:extLst>
      <p:ext uri="{BB962C8B-B14F-4D97-AF65-F5344CB8AC3E}">
        <p14:creationId xmlns:p14="http://schemas.microsoft.com/office/powerpoint/2010/main" val="1282030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86BB73A-582F-4420-9A14-CB10A2B2E5E8}" type="slidenum">
              <a:rPr lang="en-US" smtClean="0"/>
              <a:pPr/>
              <a:t>‹#›</a:t>
            </a:fld>
            <a:endParaRPr lang="en-US" dirty="0"/>
          </a:p>
        </p:txBody>
      </p:sp>
      <p:sp>
        <p:nvSpPr>
          <p:cNvPr id="8" name="Content Placeholder 2"/>
          <p:cNvSpPr>
            <a:spLocks noGrp="1"/>
          </p:cNvSpPr>
          <p:nvPr>
            <p:ph idx="1"/>
          </p:nvPr>
        </p:nvSpPr>
        <p:spPr>
          <a:xfrm>
            <a:off x="512887" y="1542041"/>
            <a:ext cx="11210524" cy="4838747"/>
          </a:xfrm>
          <a:prstGeom prst="rect">
            <a:avLst/>
          </a:prstGeom>
        </p:spPr>
        <p:txBody>
          <a:bodyPr/>
          <a:lstStyle>
            <a:lvl1pPr marL="274320">
              <a:lnSpc>
                <a:spcPct val="95000"/>
              </a:lnSpc>
              <a:spcBef>
                <a:spcPts val="2000"/>
              </a:spcBef>
              <a:buClr>
                <a:schemeClr val="tx2"/>
              </a:buClr>
              <a:buSzPct val="90000"/>
              <a:defRPr spc="0">
                <a:solidFill>
                  <a:schemeClr val="tx1"/>
                </a:solidFill>
              </a:defRPr>
            </a:lvl1pPr>
            <a:lvl2pPr marL="548640" indent="-182880">
              <a:lnSpc>
                <a:spcPct val="95000"/>
              </a:lnSpc>
              <a:spcBef>
                <a:spcPts val="1000"/>
              </a:spcBef>
              <a:spcAft>
                <a:spcPts val="0"/>
              </a:spcAft>
              <a:buClr>
                <a:schemeClr val="tx2"/>
              </a:buClr>
              <a:defRPr sz="1800" spc="0">
                <a:solidFill>
                  <a:schemeClr val="tx1"/>
                </a:solidFill>
              </a:defRPr>
            </a:lvl2pPr>
            <a:lvl3pPr marL="822960">
              <a:lnSpc>
                <a:spcPct val="95000"/>
              </a:lnSpc>
              <a:spcBef>
                <a:spcPts val="1000"/>
              </a:spcBef>
              <a:spcAft>
                <a:spcPts val="0"/>
              </a:spcAft>
              <a:buClr>
                <a:schemeClr val="tx2"/>
              </a:buClr>
              <a:defRPr sz="1800" spc="0">
                <a:solidFill>
                  <a:schemeClr val="tx1"/>
                </a:solidFill>
              </a:defRPr>
            </a:lvl3pPr>
            <a:lvl4pPr marL="1097280">
              <a:lnSpc>
                <a:spcPct val="95000"/>
              </a:lnSpc>
              <a:spcBef>
                <a:spcPts val="1000"/>
              </a:spcBef>
              <a:spcAft>
                <a:spcPts val="0"/>
              </a:spcAft>
              <a:buClr>
                <a:schemeClr val="tx2"/>
              </a:buClr>
              <a:defRPr sz="1800" spc="0">
                <a:solidFill>
                  <a:schemeClr val="tx1"/>
                </a:solidFill>
              </a:defRPr>
            </a:lvl4pPr>
            <a:lvl5pPr marL="1463040">
              <a:lnSpc>
                <a:spcPct val="90000"/>
              </a:lnSpc>
              <a:spcBef>
                <a:spcPts val="1400"/>
              </a:spcBef>
              <a:defRPr sz="1800" spc="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3" name="Title 2"/>
          <p:cNvSpPr>
            <a:spLocks noGrp="1"/>
          </p:cNvSpPr>
          <p:nvPr>
            <p:ph type="title"/>
          </p:nvPr>
        </p:nvSpPr>
        <p:spPr/>
        <p:txBody>
          <a:bodyPr/>
          <a:lstStyle/>
          <a:p>
            <a:r>
              <a:rPr lang="en-US" smtClean="0"/>
              <a:t>Click to edit Master title style</a:t>
            </a:r>
            <a:endParaRPr lang="en-US"/>
          </a:p>
        </p:txBody>
      </p:sp>
      <p:sp>
        <p:nvSpPr>
          <p:cNvPr id="6" name="Date Placeholder 2"/>
          <p:cNvSpPr>
            <a:spLocks noGrp="1"/>
          </p:cNvSpPr>
          <p:nvPr>
            <p:ph type="dt" sz="half" idx="2"/>
          </p:nvPr>
        </p:nvSpPr>
        <p:spPr>
          <a:xfrm>
            <a:off x="224151" y="6563793"/>
            <a:ext cx="2743200" cy="365125"/>
          </a:xfrm>
          <a:prstGeom prst="rect">
            <a:avLst/>
          </a:prstGeom>
        </p:spPr>
        <p:txBody>
          <a:bodyPr vert="horz" lIns="91440" tIns="45720" rIns="91440" bIns="45720" rtlCol="0" anchor="ctr"/>
          <a:lstStyle>
            <a:lvl1pPr marL="0" algn="l" defTabSz="914400" rtl="0" eaLnBrk="1" latinLnBrk="0" hangingPunct="1">
              <a:buFont typeface="+mj-lt"/>
              <a:buNone/>
              <a:defRPr lang="en-US" sz="600" b="1" i="0" kern="1200" smtClean="0">
                <a:solidFill>
                  <a:schemeClr val="tx2"/>
                </a:solidFill>
                <a:latin typeface="+mn-lt"/>
                <a:ea typeface="+mn-ea"/>
                <a:cs typeface="+mn-cs"/>
              </a:defRPr>
            </a:lvl1pPr>
          </a:lstStyle>
          <a:p>
            <a:r>
              <a:rPr lang="en-US" smtClean="0"/>
              <a:t>Sharp &amp; Contos - Detector Systems for the GMT</a:t>
            </a:r>
            <a:endParaRPr lang="en-US" dirty="0"/>
          </a:p>
        </p:txBody>
      </p:sp>
      <p:sp>
        <p:nvSpPr>
          <p:cNvPr id="10" name="Footer Placeholder 3"/>
          <p:cNvSpPr>
            <a:spLocks noGrp="1"/>
          </p:cNvSpPr>
          <p:nvPr>
            <p:ph type="ftr" sz="quarter" idx="3"/>
          </p:nvPr>
        </p:nvSpPr>
        <p:spPr>
          <a:xfrm>
            <a:off x="3717307" y="6563793"/>
            <a:ext cx="4758824" cy="365125"/>
          </a:xfrm>
          <a:prstGeom prst="rect">
            <a:avLst/>
          </a:prstGeom>
        </p:spPr>
        <p:txBody>
          <a:bodyPr vert="horz" lIns="0" tIns="0" rIns="0" bIns="0" rtlCol="0" anchor="ctr"/>
          <a:lstStyle>
            <a:lvl1pPr algn="ctr">
              <a:defRPr sz="600">
                <a:solidFill>
                  <a:schemeClr val="tx1">
                    <a:tint val="75000"/>
                  </a:schemeClr>
                </a:solidFill>
                <a:latin typeface="+mn-lt"/>
              </a:defRPr>
            </a:lvl1p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Tree>
    <p:extLst>
      <p:ext uri="{BB962C8B-B14F-4D97-AF65-F5344CB8AC3E}">
        <p14:creationId xmlns:p14="http://schemas.microsoft.com/office/powerpoint/2010/main" val="1071441596"/>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 with Takeaway">
    <p:spTree>
      <p:nvGrpSpPr>
        <p:cNvPr id="1" name=""/>
        <p:cNvGrpSpPr/>
        <p:nvPr/>
      </p:nvGrpSpPr>
      <p:grpSpPr>
        <a:xfrm>
          <a:off x="0" y="0"/>
          <a:ext cx="0" cy="0"/>
          <a:chOff x="0" y="0"/>
          <a:chExt cx="0" cy="0"/>
        </a:xfrm>
      </p:grpSpPr>
      <p:sp>
        <p:nvSpPr>
          <p:cNvPr id="16" name="Text Placeholder 15"/>
          <p:cNvSpPr>
            <a:spLocks noGrp="1"/>
          </p:cNvSpPr>
          <p:nvPr>
            <p:ph type="body" sz="quarter" idx="13" hasCustomPrompt="1"/>
          </p:nvPr>
        </p:nvSpPr>
        <p:spPr>
          <a:xfrm>
            <a:off x="2212176" y="5818297"/>
            <a:ext cx="7811944" cy="446276"/>
          </a:xfrm>
          <a:prstGeom prst="rect">
            <a:avLst/>
          </a:prstGeom>
          <a:solidFill>
            <a:schemeClr val="tx2"/>
          </a:solidFill>
          <a:ln>
            <a:noFill/>
          </a:ln>
        </p:spPr>
        <p:txBody>
          <a:bodyPr vert="horz" wrap="square" bIns="91440">
            <a:spAutoFit/>
          </a:bodyPr>
          <a:lstStyle>
            <a:lvl1pPr marL="0" indent="0" algn="ctr" defTabSz="914400" rtl="0" eaLnBrk="1" latinLnBrk="0" hangingPunct="1">
              <a:buNone/>
              <a:defRPr lang="en-US" sz="2000" kern="1200" spc="0" dirty="0" smtClean="0">
                <a:solidFill>
                  <a:schemeClr val="bg1"/>
                </a:solidFill>
                <a:latin typeface="+mn-lt"/>
                <a:ea typeface="+mn-ea"/>
                <a:cs typeface="+mn-cs"/>
              </a:defRPr>
            </a:lvl1pPr>
            <a:lvl2pPr marL="0" indent="0" algn="ctr" defTabSz="914400" rtl="0" eaLnBrk="1" latinLnBrk="0" hangingPunct="1">
              <a:buNone/>
              <a:defRPr lang="en-US" sz="2000" kern="1200" dirty="0" smtClean="0">
                <a:solidFill>
                  <a:schemeClr val="tx1"/>
                </a:solidFill>
                <a:latin typeface="+mn-lt"/>
                <a:ea typeface="+mn-ea"/>
                <a:cs typeface="+mn-cs"/>
              </a:defRPr>
            </a:lvl2pPr>
            <a:lvl3pPr marL="0" indent="0" algn="ctr" defTabSz="914400" rtl="0" eaLnBrk="1" latinLnBrk="0" hangingPunct="1">
              <a:buNone/>
              <a:defRPr lang="en-US" sz="2000" kern="1200" dirty="0" smtClean="0">
                <a:solidFill>
                  <a:schemeClr val="tx1"/>
                </a:solidFill>
                <a:latin typeface="+mn-lt"/>
                <a:ea typeface="+mn-ea"/>
                <a:cs typeface="+mn-cs"/>
              </a:defRPr>
            </a:lvl3pPr>
            <a:lvl4pPr marL="0" indent="0" algn="ctr" defTabSz="914400" rtl="0" eaLnBrk="1" latinLnBrk="0" hangingPunct="1">
              <a:buNone/>
              <a:defRPr lang="en-US" sz="2000" kern="1200" dirty="0" smtClean="0">
                <a:solidFill>
                  <a:schemeClr val="tx1"/>
                </a:solidFill>
                <a:latin typeface="+mn-lt"/>
                <a:ea typeface="+mn-ea"/>
                <a:cs typeface="+mn-cs"/>
              </a:defRPr>
            </a:lvl4pPr>
            <a:lvl5pPr marL="0" indent="0" algn="ctr" defTabSz="914400" rtl="0" eaLnBrk="1" latinLnBrk="0" hangingPunct="1">
              <a:buNone/>
              <a:defRPr lang="en-US" sz="2000" kern="1200" dirty="0">
                <a:solidFill>
                  <a:schemeClr val="tx1"/>
                </a:solidFill>
                <a:latin typeface="+mn-lt"/>
                <a:ea typeface="+mn-ea"/>
                <a:cs typeface="+mn-cs"/>
              </a:defRPr>
            </a:lvl5pPr>
          </a:lstStyle>
          <a:p>
            <a:pPr lvl="0"/>
            <a:r>
              <a:rPr lang="en-US" dirty="0" smtClean="0"/>
              <a:t>Takeaway statement</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idx="1"/>
          </p:nvPr>
        </p:nvSpPr>
        <p:spPr>
          <a:xfrm>
            <a:off x="512887" y="1542042"/>
            <a:ext cx="11210524" cy="3872664"/>
          </a:xfrm>
          <a:prstGeom prst="rect">
            <a:avLst/>
          </a:prstGeom>
        </p:spPr>
        <p:txBody>
          <a:bodyPr/>
          <a:lstStyle>
            <a:lvl1pPr marL="274320">
              <a:lnSpc>
                <a:spcPct val="95000"/>
              </a:lnSpc>
              <a:spcBef>
                <a:spcPts val="2000"/>
              </a:spcBef>
              <a:buClr>
                <a:schemeClr val="tx2"/>
              </a:buClr>
              <a:buSzPct val="90000"/>
              <a:defRPr spc="0">
                <a:solidFill>
                  <a:schemeClr val="tx1"/>
                </a:solidFill>
              </a:defRPr>
            </a:lvl1pPr>
            <a:lvl2pPr marL="548640" indent="-182880">
              <a:lnSpc>
                <a:spcPct val="95000"/>
              </a:lnSpc>
              <a:spcBef>
                <a:spcPts val="1000"/>
              </a:spcBef>
              <a:spcAft>
                <a:spcPts val="0"/>
              </a:spcAft>
              <a:buClr>
                <a:schemeClr val="tx2"/>
              </a:buClr>
              <a:defRPr sz="1800" spc="0">
                <a:solidFill>
                  <a:schemeClr val="tx1"/>
                </a:solidFill>
              </a:defRPr>
            </a:lvl2pPr>
            <a:lvl3pPr marL="822960">
              <a:lnSpc>
                <a:spcPct val="95000"/>
              </a:lnSpc>
              <a:spcBef>
                <a:spcPts val="1000"/>
              </a:spcBef>
              <a:spcAft>
                <a:spcPts val="0"/>
              </a:spcAft>
              <a:buClr>
                <a:schemeClr val="tx2"/>
              </a:buClr>
              <a:defRPr sz="1800" spc="0">
                <a:solidFill>
                  <a:schemeClr val="tx1"/>
                </a:solidFill>
              </a:defRPr>
            </a:lvl3pPr>
            <a:lvl4pPr marL="1097280">
              <a:lnSpc>
                <a:spcPct val="95000"/>
              </a:lnSpc>
              <a:spcBef>
                <a:spcPts val="1000"/>
              </a:spcBef>
              <a:spcAft>
                <a:spcPts val="0"/>
              </a:spcAft>
              <a:buClr>
                <a:schemeClr val="tx2"/>
              </a:buClr>
              <a:defRPr sz="1800" spc="0">
                <a:solidFill>
                  <a:schemeClr val="tx1"/>
                </a:solidFill>
              </a:defRPr>
            </a:lvl4pPr>
            <a:lvl5pPr marL="1463040">
              <a:lnSpc>
                <a:spcPct val="90000"/>
              </a:lnSpc>
              <a:spcBef>
                <a:spcPts val="1400"/>
              </a:spcBef>
              <a:defRPr sz="1800" spc="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14"/>
          </p:nvPr>
        </p:nvSpPr>
        <p:spPr/>
        <p:txBody>
          <a:bodyPr/>
          <a:lstStyle/>
          <a:p>
            <a:r>
              <a:rPr lang="en-US" smtClean="0"/>
              <a:t>Sharp &amp; Contos - Detector Systems for the GMT</a:t>
            </a:r>
            <a:endParaRPr lang="en-US" dirty="0"/>
          </a:p>
        </p:txBody>
      </p:sp>
      <p:sp>
        <p:nvSpPr>
          <p:cNvPr id="5" name="Footer Placeholder 4"/>
          <p:cNvSpPr>
            <a:spLocks noGrp="1"/>
          </p:cNvSpPr>
          <p:nvPr>
            <p:ph type="ftr" sz="quarter" idx="15"/>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6" name="Slide Number Placeholder 5"/>
          <p:cNvSpPr>
            <a:spLocks noGrp="1"/>
          </p:cNvSpPr>
          <p:nvPr>
            <p:ph type="sldNum" sz="quarter" idx="16"/>
          </p:nvPr>
        </p:nvSpPr>
        <p:spPr/>
        <p:txBody>
          <a:bodyPr/>
          <a:lstStyle/>
          <a:p>
            <a:fld id="{886BB73A-582F-4420-9A14-CB10A2B2E5E8}"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ustom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t>Sharp &amp; Contos - Detector Systems for the GMT</a:t>
            </a:r>
            <a:endParaRPr lang="en-US" dirty="0"/>
          </a:p>
        </p:txBody>
      </p:sp>
      <p:sp>
        <p:nvSpPr>
          <p:cNvPr id="8" name="Footer Placeholder 7"/>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9" name="Slide Number Placeholder 8"/>
          <p:cNvSpPr>
            <a:spLocks noGrp="1"/>
          </p:cNvSpPr>
          <p:nvPr>
            <p:ph type="sldNum" sz="quarter" idx="12"/>
          </p:nvPr>
        </p:nvSpPr>
        <p:spPr/>
        <p:txBody>
          <a:bodyPr/>
          <a:lstStyle/>
          <a:p>
            <a:fld id="{886BB73A-582F-4420-9A14-CB10A2B2E5E8}" type="slidenum">
              <a:rPr lang="en-US" smtClean="0"/>
              <a:pPr/>
              <a:t>‹#›</a:t>
            </a:fld>
            <a:endParaRPr lang="en-US" dirty="0"/>
          </a:p>
        </p:txBody>
      </p:sp>
    </p:spTree>
    <p:extLst>
      <p:ext uri="{BB962C8B-B14F-4D97-AF65-F5344CB8AC3E}">
        <p14:creationId xmlns:p14="http://schemas.microsoft.com/office/powerpoint/2010/main" val="2853292415"/>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Box - 2up">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9600" y="1977663"/>
            <a:ext cx="5386917" cy="3687763"/>
          </a:xfrm>
          <a:prstGeom prst="rect">
            <a:avLst/>
          </a:prstGeom>
          <a:solidFill>
            <a:schemeClr val="bg1">
              <a:lumMod val="95000"/>
            </a:schemeClr>
          </a:solidFill>
          <a:ln>
            <a:noFill/>
          </a:ln>
        </p:spPr>
        <p:txBody>
          <a:bodyPr lIns="182880" tIns="137160" rIns="182880" bIns="91440" anchor="ctr"/>
          <a:lstStyle>
            <a:lvl1pPr marL="45720" indent="0" algn="ctr">
              <a:lnSpc>
                <a:spcPct val="100000"/>
              </a:lnSpc>
              <a:spcBef>
                <a:spcPts val="800"/>
              </a:spcBef>
              <a:buClr>
                <a:schemeClr val="tx2"/>
              </a:buClr>
              <a:buNone/>
              <a:defRPr sz="1600" spc="0">
                <a:solidFill>
                  <a:schemeClr val="tx1"/>
                </a:solidFill>
              </a:defRPr>
            </a:lvl1pPr>
            <a:lvl2pPr>
              <a:lnSpc>
                <a:spcPct val="100000"/>
              </a:lnSpc>
              <a:spcBef>
                <a:spcPts val="600"/>
              </a:spcBef>
              <a:defRPr sz="1400" spc="0">
                <a:solidFill>
                  <a:schemeClr val="tx1"/>
                </a:solidFill>
              </a:defRPr>
            </a:lvl2pPr>
            <a:lvl3pPr>
              <a:lnSpc>
                <a:spcPct val="100000"/>
              </a:lnSpc>
              <a:spcBef>
                <a:spcPts val="600"/>
              </a:spcBef>
              <a:defRPr sz="1400" spc="0">
                <a:solidFill>
                  <a:schemeClr val="tx1"/>
                </a:solidFill>
              </a:defRPr>
            </a:lvl3pPr>
            <a:lvl4pPr>
              <a:lnSpc>
                <a:spcPct val="100000"/>
              </a:lnSpc>
              <a:spcBef>
                <a:spcPts val="600"/>
              </a:spcBef>
              <a:defRPr sz="1400" spc="0">
                <a:solidFill>
                  <a:schemeClr val="tx1"/>
                </a:solidFill>
              </a:defRPr>
            </a:lvl4pPr>
            <a:lvl5pPr>
              <a:lnSpc>
                <a:spcPct val="100000"/>
              </a:lnSpc>
              <a:defRPr sz="1600" spc="0">
                <a:solidFill>
                  <a:schemeClr val="tx1"/>
                </a:solidFill>
              </a:defRPr>
            </a:lvl5pPr>
            <a:lvl6pPr>
              <a:defRPr sz="1600"/>
            </a:lvl6pPr>
            <a:lvl7pPr>
              <a:defRPr sz="1600"/>
            </a:lvl7pPr>
            <a:lvl8pPr>
              <a:defRPr sz="1600"/>
            </a:lvl8pPr>
            <a:lvl9pPr>
              <a:defRPr sz="1600"/>
            </a:lvl9pPr>
          </a:lstStyle>
          <a:p>
            <a:pPr lvl="0"/>
            <a:endParaRPr lang="en-US" dirty="0" smtClean="0"/>
          </a:p>
        </p:txBody>
      </p:sp>
      <p:sp>
        <p:nvSpPr>
          <p:cNvPr id="6" name="Content Placeholder 5"/>
          <p:cNvSpPr>
            <a:spLocks noGrp="1"/>
          </p:cNvSpPr>
          <p:nvPr>
            <p:ph sz="quarter" idx="4"/>
          </p:nvPr>
        </p:nvSpPr>
        <p:spPr>
          <a:xfrm>
            <a:off x="6193368" y="1977663"/>
            <a:ext cx="5389033" cy="3687763"/>
          </a:xfrm>
          <a:prstGeom prst="rect">
            <a:avLst/>
          </a:prstGeom>
          <a:solidFill>
            <a:schemeClr val="bg1">
              <a:lumMod val="95000"/>
            </a:schemeClr>
          </a:solidFill>
          <a:ln>
            <a:noFill/>
          </a:ln>
        </p:spPr>
        <p:txBody>
          <a:bodyPr lIns="182880" tIns="137160" rIns="182880" bIns="91440" anchor="ctr"/>
          <a:lstStyle>
            <a:lvl1pPr marL="45720" indent="0" algn="ctr">
              <a:lnSpc>
                <a:spcPct val="100000"/>
              </a:lnSpc>
              <a:spcBef>
                <a:spcPts val="800"/>
              </a:spcBef>
              <a:buClr>
                <a:schemeClr val="tx2"/>
              </a:buClr>
              <a:buNone/>
              <a:defRPr sz="1600" spc="0">
                <a:solidFill>
                  <a:schemeClr val="tx1"/>
                </a:solidFill>
              </a:defRPr>
            </a:lvl1pPr>
            <a:lvl2pPr>
              <a:lnSpc>
                <a:spcPct val="100000"/>
              </a:lnSpc>
              <a:spcBef>
                <a:spcPts val="600"/>
              </a:spcBef>
              <a:defRPr sz="1400" spc="0">
                <a:solidFill>
                  <a:schemeClr val="tx1"/>
                </a:solidFill>
              </a:defRPr>
            </a:lvl2pPr>
            <a:lvl3pPr>
              <a:lnSpc>
                <a:spcPct val="100000"/>
              </a:lnSpc>
              <a:spcBef>
                <a:spcPts val="600"/>
              </a:spcBef>
              <a:defRPr sz="1400" spc="0">
                <a:solidFill>
                  <a:schemeClr val="tx1"/>
                </a:solidFill>
              </a:defRPr>
            </a:lvl3pPr>
            <a:lvl4pPr>
              <a:lnSpc>
                <a:spcPct val="100000"/>
              </a:lnSpc>
              <a:spcBef>
                <a:spcPts val="600"/>
              </a:spcBef>
              <a:defRPr sz="1400" spc="0">
                <a:solidFill>
                  <a:schemeClr val="tx1"/>
                </a:solidFill>
              </a:defRPr>
            </a:lvl4pPr>
            <a:lvl5pPr>
              <a:lnSpc>
                <a:spcPct val="100000"/>
              </a:lnSpc>
              <a:defRPr sz="1600" spc="0">
                <a:solidFill>
                  <a:schemeClr val="tx1"/>
                </a:solidFill>
              </a:defRPr>
            </a:lvl5pPr>
            <a:lvl6pPr>
              <a:defRPr sz="1600"/>
            </a:lvl6pPr>
            <a:lvl7pPr>
              <a:defRPr sz="1600"/>
            </a:lvl7pPr>
            <a:lvl8pPr>
              <a:defRPr sz="1600"/>
            </a:lvl8pPr>
            <a:lvl9pPr>
              <a:defRPr sz="1600"/>
            </a:lvl9pPr>
          </a:lstStyle>
          <a:p>
            <a:pPr lvl="0"/>
            <a:endParaRPr lang="en-US" dirty="0" smtClean="0"/>
          </a:p>
        </p:txBody>
      </p:sp>
      <p:sp>
        <p:nvSpPr>
          <p:cNvPr id="11" name="Text Placeholder 10"/>
          <p:cNvSpPr>
            <a:spLocks noGrp="1"/>
          </p:cNvSpPr>
          <p:nvPr>
            <p:ph type="body" sz="quarter" idx="13" hasCustomPrompt="1"/>
          </p:nvPr>
        </p:nvSpPr>
        <p:spPr>
          <a:xfrm>
            <a:off x="609600" y="5666027"/>
            <a:ext cx="5386917" cy="406265"/>
          </a:xfrm>
          <a:prstGeom prst="rect">
            <a:avLst/>
          </a:prstGeom>
          <a:solidFill>
            <a:schemeClr val="tx2">
              <a:lumMod val="40000"/>
              <a:lumOff val="60000"/>
            </a:schemeClr>
          </a:solidFill>
        </p:spPr>
        <p:txBody>
          <a:bodyPr vert="horz" tIns="91440" bIns="91440" anchor="t">
            <a:spAutoFit/>
          </a:bodyPr>
          <a:lstStyle>
            <a:lvl1pPr marL="45720" indent="0" algn="ctr">
              <a:lnSpc>
                <a:spcPct val="90000"/>
              </a:lnSpc>
              <a:buNone/>
              <a:defRPr sz="1600" spc="0" baseline="0">
                <a:solidFill>
                  <a:schemeClr val="tx1"/>
                </a:solidFill>
              </a:defRPr>
            </a:lvl1pPr>
          </a:lstStyle>
          <a:p>
            <a:pPr lvl="0"/>
            <a:r>
              <a:rPr lang="en-US" dirty="0" smtClean="0"/>
              <a:t>Content caption</a:t>
            </a:r>
            <a:endParaRPr lang="en-US" dirty="0"/>
          </a:p>
        </p:txBody>
      </p:sp>
      <p:sp>
        <p:nvSpPr>
          <p:cNvPr id="12" name="Text Placeholder 10"/>
          <p:cNvSpPr>
            <a:spLocks noGrp="1"/>
          </p:cNvSpPr>
          <p:nvPr>
            <p:ph type="body" sz="quarter" idx="14" hasCustomPrompt="1"/>
          </p:nvPr>
        </p:nvSpPr>
        <p:spPr>
          <a:xfrm>
            <a:off x="6193367" y="5666027"/>
            <a:ext cx="5386917" cy="406265"/>
          </a:xfrm>
          <a:prstGeom prst="rect">
            <a:avLst/>
          </a:prstGeom>
          <a:solidFill>
            <a:schemeClr val="tx2">
              <a:lumMod val="40000"/>
              <a:lumOff val="60000"/>
            </a:schemeClr>
          </a:solidFill>
        </p:spPr>
        <p:txBody>
          <a:bodyPr vert="horz" tIns="91440" bIns="91440" anchor="t">
            <a:spAutoFit/>
          </a:bodyPr>
          <a:lstStyle>
            <a:lvl1pPr marL="45720" indent="0" algn="ctr">
              <a:lnSpc>
                <a:spcPct val="90000"/>
              </a:lnSpc>
              <a:buNone/>
              <a:defRPr sz="1600" spc="0" baseline="0">
                <a:solidFill>
                  <a:schemeClr val="tx1"/>
                </a:solidFill>
              </a:defRPr>
            </a:lvl1pPr>
          </a:lstStyle>
          <a:p>
            <a:pPr lvl="0"/>
            <a:r>
              <a:rPr lang="en-US" dirty="0" smtClean="0"/>
              <a:t>Content caption</a:t>
            </a:r>
            <a:endParaRPr lang="en-US" dirty="0"/>
          </a:p>
        </p:txBody>
      </p:sp>
      <p:sp>
        <p:nvSpPr>
          <p:cNvPr id="3" name="Text Placeholder 2"/>
          <p:cNvSpPr>
            <a:spLocks noGrp="1"/>
          </p:cNvSpPr>
          <p:nvPr>
            <p:ph type="body" idx="1"/>
          </p:nvPr>
        </p:nvSpPr>
        <p:spPr>
          <a:xfrm>
            <a:off x="609600" y="1516769"/>
            <a:ext cx="5386917" cy="461665"/>
          </a:xfrm>
          <a:prstGeom prst="rect">
            <a:avLst/>
          </a:prstGeom>
          <a:solidFill>
            <a:schemeClr val="tx2"/>
          </a:solidFill>
          <a:ln>
            <a:noFill/>
          </a:ln>
        </p:spPr>
        <p:txBody>
          <a:bodyPr lIns="182880" tIns="91440" rIns="182880" bIns="91440" anchor="t" anchorCtr="0">
            <a:spAutoFit/>
          </a:bodyPr>
          <a:lstStyle>
            <a:lvl1pPr marL="0" indent="0" algn="ctr">
              <a:buNone/>
              <a:defRPr sz="1800" b="0" spc="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smtClean="0"/>
          </a:p>
        </p:txBody>
      </p:sp>
      <p:sp>
        <p:nvSpPr>
          <p:cNvPr id="5" name="Text Placeholder 4"/>
          <p:cNvSpPr>
            <a:spLocks noGrp="1"/>
          </p:cNvSpPr>
          <p:nvPr>
            <p:ph type="body" sz="quarter" idx="3"/>
          </p:nvPr>
        </p:nvSpPr>
        <p:spPr>
          <a:xfrm>
            <a:off x="6193368" y="1516769"/>
            <a:ext cx="5389033" cy="461665"/>
          </a:xfrm>
          <a:prstGeom prst="rect">
            <a:avLst/>
          </a:prstGeom>
          <a:solidFill>
            <a:srgbClr val="66717E"/>
          </a:solidFill>
          <a:ln>
            <a:noFill/>
          </a:ln>
        </p:spPr>
        <p:txBody>
          <a:bodyPr lIns="182880" tIns="91440" rIns="182880" bIns="91440" anchor="t" anchorCtr="0">
            <a:spAutoFit/>
          </a:bodyPr>
          <a:lstStyle>
            <a:lvl1pPr marL="0" indent="0" algn="ctr">
              <a:lnSpc>
                <a:spcPct val="100000"/>
              </a:lnSpc>
              <a:buNone/>
              <a:defRPr sz="1800" b="0" spc="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smtClean="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5"/>
          </p:nvPr>
        </p:nvSpPr>
        <p:spPr/>
        <p:txBody>
          <a:bodyPr/>
          <a:lstStyle/>
          <a:p>
            <a:r>
              <a:rPr lang="en-US" smtClean="0"/>
              <a:t>Sharp &amp; Contos - Detector Systems for the GMT</a:t>
            </a:r>
            <a:endParaRPr lang="en-US" dirty="0"/>
          </a:p>
        </p:txBody>
      </p:sp>
      <p:sp>
        <p:nvSpPr>
          <p:cNvPr id="14" name="Footer Placeholder 13"/>
          <p:cNvSpPr>
            <a:spLocks noGrp="1"/>
          </p:cNvSpPr>
          <p:nvPr>
            <p:ph type="ftr" sz="quarter" idx="16"/>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15" name="Slide Number Placeholder 14"/>
          <p:cNvSpPr>
            <a:spLocks noGrp="1"/>
          </p:cNvSpPr>
          <p:nvPr>
            <p:ph type="sldNum" sz="quarter" idx="17"/>
          </p:nvPr>
        </p:nvSpPr>
        <p:spPr/>
        <p:txBody>
          <a:bodyPr/>
          <a:lstStyle/>
          <a:p>
            <a:fld id="{886BB73A-582F-4420-9A14-CB10A2B2E5E8}"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ext &amp; Content Box">
    <p:spTree>
      <p:nvGrpSpPr>
        <p:cNvPr id="1" name=""/>
        <p:cNvGrpSpPr/>
        <p:nvPr/>
      </p:nvGrpSpPr>
      <p:grpSpPr>
        <a:xfrm>
          <a:off x="0" y="0"/>
          <a:ext cx="0" cy="0"/>
          <a:chOff x="0" y="0"/>
          <a:chExt cx="0" cy="0"/>
        </a:xfrm>
      </p:grpSpPr>
      <p:sp>
        <p:nvSpPr>
          <p:cNvPr id="7" name="Content Placeholder 5"/>
          <p:cNvSpPr>
            <a:spLocks noGrp="1"/>
          </p:cNvSpPr>
          <p:nvPr>
            <p:ph sz="quarter" idx="4"/>
          </p:nvPr>
        </p:nvSpPr>
        <p:spPr>
          <a:xfrm>
            <a:off x="6193368" y="1985360"/>
            <a:ext cx="5389033" cy="3687763"/>
          </a:xfrm>
          <a:prstGeom prst="rect">
            <a:avLst/>
          </a:prstGeom>
          <a:solidFill>
            <a:schemeClr val="bg2"/>
          </a:solidFill>
        </p:spPr>
        <p:txBody>
          <a:bodyPr lIns="182880" tIns="137160" rIns="182880" bIns="91440" anchor="ctr"/>
          <a:lstStyle>
            <a:lvl1pPr marL="45720" indent="0" algn="ctr">
              <a:spcBef>
                <a:spcPts val="800"/>
              </a:spcBef>
              <a:buClr>
                <a:schemeClr val="tx2"/>
              </a:buClr>
              <a:buNone/>
              <a:defRPr sz="1600" spc="0">
                <a:solidFill>
                  <a:srgbClr val="333333"/>
                </a:solidFill>
              </a:defRPr>
            </a:lvl1pPr>
            <a:lvl2pPr>
              <a:spcBef>
                <a:spcPts val="600"/>
              </a:spcBef>
              <a:defRPr sz="1400" spc="0">
                <a:solidFill>
                  <a:srgbClr val="333333"/>
                </a:solidFill>
              </a:defRPr>
            </a:lvl2pPr>
            <a:lvl3pPr>
              <a:spcBef>
                <a:spcPts val="600"/>
              </a:spcBef>
              <a:defRPr sz="1400" spc="0">
                <a:solidFill>
                  <a:srgbClr val="333333"/>
                </a:solidFill>
              </a:defRPr>
            </a:lvl3pPr>
            <a:lvl4pPr>
              <a:spcBef>
                <a:spcPts val="600"/>
              </a:spcBef>
              <a:defRPr sz="1400" spc="0">
                <a:solidFill>
                  <a:srgbClr val="333333"/>
                </a:solidFill>
              </a:defRPr>
            </a:lvl4pPr>
            <a:lvl5pPr>
              <a:spcBef>
                <a:spcPts val="600"/>
              </a:spcBef>
              <a:defRPr sz="1400" spc="0">
                <a:solidFill>
                  <a:srgbClr val="333333"/>
                </a:solidFill>
              </a:defRPr>
            </a:lvl5pPr>
            <a:lvl6pPr>
              <a:defRPr sz="1600"/>
            </a:lvl6pPr>
            <a:lvl7pPr>
              <a:defRPr sz="1600"/>
            </a:lvl7pPr>
            <a:lvl8pPr>
              <a:defRPr sz="1600"/>
            </a:lvl8pPr>
            <a:lvl9pPr>
              <a:defRPr sz="1600"/>
            </a:lvl9pPr>
          </a:lstStyle>
          <a:p>
            <a:pPr lvl="0"/>
            <a:endParaRPr lang="en-US" dirty="0" smtClean="0"/>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4"/>
          <p:cNvSpPr>
            <a:spLocks noGrp="1"/>
          </p:cNvSpPr>
          <p:nvPr>
            <p:ph type="body" sz="quarter" idx="3"/>
          </p:nvPr>
        </p:nvSpPr>
        <p:spPr>
          <a:xfrm>
            <a:off x="6193368" y="1516769"/>
            <a:ext cx="5389033" cy="461665"/>
          </a:xfrm>
          <a:prstGeom prst="rect">
            <a:avLst/>
          </a:prstGeom>
          <a:solidFill>
            <a:schemeClr val="tx2"/>
          </a:solidFill>
          <a:ln>
            <a:noFill/>
          </a:ln>
        </p:spPr>
        <p:txBody>
          <a:bodyPr lIns="182880" tIns="91440" rIns="182880" bIns="91440" anchor="t" anchorCtr="0">
            <a:spAutoFit/>
          </a:bodyPr>
          <a:lstStyle>
            <a:lvl1pPr marL="0" indent="0" algn="ctr">
              <a:lnSpc>
                <a:spcPct val="100000"/>
              </a:lnSpc>
              <a:buNone/>
              <a:defRPr sz="1800" b="0" spc="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Content Placeholder 2"/>
          <p:cNvSpPr>
            <a:spLocks noGrp="1"/>
          </p:cNvSpPr>
          <p:nvPr>
            <p:ph idx="1"/>
          </p:nvPr>
        </p:nvSpPr>
        <p:spPr>
          <a:xfrm>
            <a:off x="512888" y="1542042"/>
            <a:ext cx="5333017" cy="4131081"/>
          </a:xfrm>
          <a:prstGeom prst="rect">
            <a:avLst/>
          </a:prstGeom>
        </p:spPr>
        <p:txBody>
          <a:bodyPr/>
          <a:lstStyle>
            <a:lvl1pPr marL="274320" indent="-228600">
              <a:lnSpc>
                <a:spcPct val="95000"/>
              </a:lnSpc>
              <a:spcBef>
                <a:spcPts val="2000"/>
              </a:spcBef>
              <a:buClr>
                <a:schemeClr val="tx2"/>
              </a:buClr>
              <a:buSzPct val="90000"/>
              <a:defRPr spc="0">
                <a:solidFill>
                  <a:schemeClr val="tx1"/>
                </a:solidFill>
              </a:defRPr>
            </a:lvl1pPr>
            <a:lvl2pPr>
              <a:lnSpc>
                <a:spcPct val="95000"/>
              </a:lnSpc>
              <a:spcBef>
                <a:spcPts val="1000"/>
              </a:spcBef>
              <a:buClr>
                <a:schemeClr val="tx2"/>
              </a:buClr>
              <a:defRPr sz="1800" spc="0">
                <a:solidFill>
                  <a:schemeClr val="tx1"/>
                </a:solidFill>
              </a:defRPr>
            </a:lvl2pPr>
            <a:lvl3pPr>
              <a:lnSpc>
                <a:spcPct val="95000"/>
              </a:lnSpc>
              <a:spcBef>
                <a:spcPts val="1000"/>
              </a:spcBef>
              <a:buClr>
                <a:schemeClr val="tx2"/>
              </a:buClr>
              <a:defRPr sz="1800" spc="0">
                <a:solidFill>
                  <a:schemeClr val="tx1"/>
                </a:solidFill>
              </a:defRPr>
            </a:lvl3pPr>
            <a:lvl4pPr>
              <a:lnSpc>
                <a:spcPct val="95000"/>
              </a:lnSpc>
              <a:spcBef>
                <a:spcPts val="1000"/>
              </a:spcBef>
              <a:buClr>
                <a:schemeClr val="tx2"/>
              </a:buClr>
              <a:defRPr sz="1800" spc="0">
                <a:solidFill>
                  <a:schemeClr val="tx1"/>
                </a:solidFill>
              </a:defRPr>
            </a:lvl4pPr>
            <a:lvl5pPr>
              <a:spcBef>
                <a:spcPts val="1400"/>
              </a:spcBef>
              <a:defRPr sz="2000" spc="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Date Placeholder 9"/>
          <p:cNvSpPr>
            <a:spLocks noGrp="1"/>
          </p:cNvSpPr>
          <p:nvPr>
            <p:ph type="dt" sz="half" idx="10"/>
          </p:nvPr>
        </p:nvSpPr>
        <p:spPr/>
        <p:txBody>
          <a:bodyPr/>
          <a:lstStyle/>
          <a:p>
            <a:r>
              <a:rPr lang="en-US" smtClean="0"/>
              <a:t>Sharp &amp; Contos - Detector Systems for the GMT</a:t>
            </a:r>
            <a:endParaRPr lang="en-US" dirty="0"/>
          </a:p>
        </p:txBody>
      </p:sp>
      <p:sp>
        <p:nvSpPr>
          <p:cNvPr id="11" name="Footer Placeholder 10"/>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12" name="Slide Number Placeholder 11"/>
          <p:cNvSpPr>
            <a:spLocks noGrp="1"/>
          </p:cNvSpPr>
          <p:nvPr>
            <p:ph type="sldNum" sz="quarter" idx="12"/>
          </p:nvPr>
        </p:nvSpPr>
        <p:spPr/>
        <p:txBody>
          <a:bodyPr/>
          <a:lstStyle/>
          <a:p>
            <a:fld id="{886BB73A-582F-4420-9A14-CB10A2B2E5E8}" type="slidenum">
              <a:rPr lang="en-US" smtClean="0"/>
              <a:pPr/>
              <a:t>‹#›</a:t>
            </a:fld>
            <a:endParaRPr lang="en-US" dirty="0"/>
          </a:p>
        </p:txBody>
      </p:sp>
    </p:spTree>
    <p:extLst>
      <p:ext uri="{BB962C8B-B14F-4D97-AF65-F5344CB8AC3E}">
        <p14:creationId xmlns:p14="http://schemas.microsoft.com/office/powerpoint/2010/main" val="138393251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and Conten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4" hasCustomPrompt="1"/>
          </p:nvPr>
        </p:nvSpPr>
        <p:spPr>
          <a:xfrm>
            <a:off x="6193368" y="1516769"/>
            <a:ext cx="5389033" cy="4156354"/>
          </a:xfrm>
          <a:prstGeom prst="rect">
            <a:avLst/>
          </a:prstGeom>
          <a:solidFill>
            <a:schemeClr val="bg2"/>
          </a:solidFill>
        </p:spPr>
        <p:txBody>
          <a:bodyPr lIns="182880" tIns="137160" rIns="182880" bIns="91440"/>
          <a:lstStyle>
            <a:lvl1pPr marL="45720" indent="0">
              <a:buClr>
                <a:schemeClr val="tx2"/>
              </a:buClr>
              <a:buNone/>
              <a:defRPr sz="1600" spc="0" baseline="0">
                <a:solidFill>
                  <a:srgbClr val="333333"/>
                </a:solidFill>
              </a:defRPr>
            </a:lvl1pPr>
            <a:lvl2pPr>
              <a:defRPr sz="1600" spc="0">
                <a:solidFill>
                  <a:srgbClr val="333333"/>
                </a:solidFill>
              </a:defRPr>
            </a:lvl2pPr>
            <a:lvl3pPr>
              <a:defRPr sz="1600" spc="0">
                <a:solidFill>
                  <a:srgbClr val="333333"/>
                </a:solidFill>
              </a:defRPr>
            </a:lvl3pPr>
            <a:lvl4pPr>
              <a:defRPr sz="1600" spc="0">
                <a:solidFill>
                  <a:srgbClr val="333333"/>
                </a:solidFill>
              </a:defRPr>
            </a:lvl4pPr>
            <a:lvl5pPr>
              <a:defRPr sz="1600" spc="0">
                <a:solidFill>
                  <a:srgbClr val="333333"/>
                </a:solidFill>
              </a:defRPr>
            </a:lvl5pPr>
            <a:lvl6pPr>
              <a:defRPr sz="1600"/>
            </a:lvl6pPr>
            <a:lvl7pPr>
              <a:defRPr sz="1600"/>
            </a:lvl7pPr>
            <a:lvl8pPr>
              <a:defRPr sz="1600"/>
            </a:lvl8pPr>
            <a:lvl9pPr>
              <a:defRPr sz="1600"/>
            </a:lvl9pPr>
          </a:lstStyle>
          <a:p>
            <a:pPr lvl="0"/>
            <a:r>
              <a:rPr lang="en-US" dirty="0" smtClean="0"/>
              <a:t>Content box</a:t>
            </a:r>
            <a:endParaRPr lang="en-US" dirty="0"/>
          </a:p>
        </p:txBody>
      </p:sp>
      <p:sp>
        <p:nvSpPr>
          <p:cNvPr id="9" name="Content Placeholder 2"/>
          <p:cNvSpPr>
            <a:spLocks noGrp="1"/>
          </p:cNvSpPr>
          <p:nvPr>
            <p:ph idx="1"/>
          </p:nvPr>
        </p:nvSpPr>
        <p:spPr>
          <a:xfrm>
            <a:off x="512888" y="1542042"/>
            <a:ext cx="5333017" cy="4131081"/>
          </a:xfrm>
          <a:prstGeom prst="rect">
            <a:avLst/>
          </a:prstGeom>
        </p:spPr>
        <p:txBody>
          <a:bodyPr/>
          <a:lstStyle>
            <a:lvl1pPr>
              <a:lnSpc>
                <a:spcPct val="95000"/>
              </a:lnSpc>
              <a:spcBef>
                <a:spcPts val="2000"/>
              </a:spcBef>
              <a:buClr>
                <a:schemeClr val="tx2"/>
              </a:buClr>
              <a:buSzPct val="90000"/>
              <a:defRPr spc="0">
                <a:solidFill>
                  <a:schemeClr val="tx1"/>
                </a:solidFill>
              </a:defRPr>
            </a:lvl1pPr>
            <a:lvl2pPr>
              <a:lnSpc>
                <a:spcPct val="95000"/>
              </a:lnSpc>
              <a:spcBef>
                <a:spcPts val="1000"/>
              </a:spcBef>
              <a:buClr>
                <a:schemeClr val="tx2"/>
              </a:buClr>
              <a:defRPr sz="1800" spc="0">
                <a:solidFill>
                  <a:schemeClr val="tx1"/>
                </a:solidFill>
              </a:defRPr>
            </a:lvl2pPr>
            <a:lvl3pPr>
              <a:lnSpc>
                <a:spcPct val="95000"/>
              </a:lnSpc>
              <a:spcBef>
                <a:spcPts val="1000"/>
              </a:spcBef>
              <a:buClr>
                <a:schemeClr val="tx2"/>
              </a:buClr>
              <a:defRPr sz="1800" spc="0">
                <a:solidFill>
                  <a:schemeClr val="tx1"/>
                </a:solidFill>
              </a:defRPr>
            </a:lvl3pPr>
            <a:lvl4pPr>
              <a:lnSpc>
                <a:spcPct val="95000"/>
              </a:lnSpc>
              <a:spcBef>
                <a:spcPts val="1000"/>
              </a:spcBef>
              <a:buClr>
                <a:schemeClr val="tx2"/>
              </a:buClr>
              <a:defRPr sz="1800" spc="0">
                <a:solidFill>
                  <a:schemeClr val="tx1"/>
                </a:solidFill>
              </a:defRPr>
            </a:lvl4pPr>
            <a:lvl5pPr>
              <a:spcBef>
                <a:spcPts val="1400"/>
              </a:spcBef>
              <a:defRPr sz="2000" spc="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Date Placeholder 7"/>
          <p:cNvSpPr>
            <a:spLocks noGrp="1"/>
          </p:cNvSpPr>
          <p:nvPr>
            <p:ph type="dt" sz="half" idx="10"/>
          </p:nvPr>
        </p:nvSpPr>
        <p:spPr/>
        <p:txBody>
          <a:bodyPr/>
          <a:lstStyle/>
          <a:p>
            <a:r>
              <a:rPr lang="en-US" smtClean="0"/>
              <a:t>Sharp &amp; Contos - Detector Systems for the GMT</a:t>
            </a:r>
            <a:endParaRPr lang="en-US" dirty="0"/>
          </a:p>
        </p:txBody>
      </p:sp>
      <p:sp>
        <p:nvSpPr>
          <p:cNvPr id="10" name="Footer Placeholder 9"/>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11" name="Slide Number Placeholder 10"/>
          <p:cNvSpPr>
            <a:spLocks noGrp="1"/>
          </p:cNvSpPr>
          <p:nvPr>
            <p:ph type="sldNum" sz="quarter" idx="12"/>
          </p:nvPr>
        </p:nvSpPr>
        <p:spPr/>
        <p:txBody>
          <a:bodyPr/>
          <a:lstStyle/>
          <a:p>
            <a:fld id="{886BB73A-582F-4420-9A14-CB10A2B2E5E8}" type="slidenum">
              <a:rPr lang="en-US" smtClean="0"/>
              <a:pPr/>
              <a:t>‹#›</a:t>
            </a:fld>
            <a:endParaRPr lang="en-US" dirty="0"/>
          </a:p>
        </p:txBody>
      </p:sp>
    </p:spTree>
    <p:extLst>
      <p:ext uri="{BB962C8B-B14F-4D97-AF65-F5344CB8AC3E}">
        <p14:creationId xmlns:p14="http://schemas.microsoft.com/office/powerpoint/2010/main" val="370978703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Image with Title">
    <p:spTree>
      <p:nvGrpSpPr>
        <p:cNvPr id="1" name=""/>
        <p:cNvGrpSpPr/>
        <p:nvPr/>
      </p:nvGrpSpPr>
      <p:grpSpPr>
        <a:xfrm>
          <a:off x="0" y="0"/>
          <a:ext cx="0" cy="0"/>
          <a:chOff x="0" y="0"/>
          <a:chExt cx="0" cy="0"/>
        </a:xfrm>
      </p:grpSpPr>
      <p:sp>
        <p:nvSpPr>
          <p:cNvPr id="7" name="Picture Placeholder 7"/>
          <p:cNvSpPr>
            <a:spLocks noGrp="1"/>
          </p:cNvSpPr>
          <p:nvPr>
            <p:ph type="pic" sz="quarter" idx="13" hasCustomPrompt="1"/>
          </p:nvPr>
        </p:nvSpPr>
        <p:spPr>
          <a:xfrm>
            <a:off x="0" y="1205545"/>
            <a:ext cx="12192000" cy="5424567"/>
          </a:xfrm>
          <a:prstGeom prst="rect">
            <a:avLst/>
          </a:prstGeom>
        </p:spPr>
        <p:txBody>
          <a:bodyPr vert="horz" anchor="ctr"/>
          <a:lstStyle>
            <a:lvl1pPr marL="45720" indent="0" algn="ctr">
              <a:buNone/>
              <a:defRPr spc="0" baseline="0"/>
            </a:lvl1pPr>
          </a:lstStyle>
          <a:p>
            <a:r>
              <a:rPr lang="en-US" dirty="0" smtClean="0"/>
              <a:t>Full Frame Image</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4"/>
          </p:nvPr>
        </p:nvSpPr>
        <p:spPr/>
        <p:txBody>
          <a:bodyPr/>
          <a:lstStyle/>
          <a:p>
            <a:r>
              <a:rPr lang="en-US" smtClean="0"/>
              <a:t>Sharp &amp; Contos - Detector Systems for the GMT</a:t>
            </a:r>
            <a:endParaRPr lang="en-US" dirty="0"/>
          </a:p>
        </p:txBody>
      </p:sp>
      <p:sp>
        <p:nvSpPr>
          <p:cNvPr id="9" name="Footer Placeholder 8"/>
          <p:cNvSpPr>
            <a:spLocks noGrp="1"/>
          </p:cNvSpPr>
          <p:nvPr>
            <p:ph type="ftr" sz="quarter" idx="15"/>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10" name="Slide Number Placeholder 9"/>
          <p:cNvSpPr>
            <a:spLocks noGrp="1"/>
          </p:cNvSpPr>
          <p:nvPr>
            <p:ph type="sldNum" sz="quarter" idx="16"/>
          </p:nvPr>
        </p:nvSpPr>
        <p:spPr/>
        <p:txBody>
          <a:bodyPr/>
          <a:lstStyle/>
          <a:p>
            <a:fld id="{886BB73A-582F-4420-9A14-CB10A2B2E5E8}" type="slidenum">
              <a:rPr lang="en-US" smtClean="0"/>
              <a:pPr/>
              <a:t>‹#›</a:t>
            </a:fld>
            <a:endParaRPr lang="en-US" dirty="0"/>
          </a:p>
        </p:txBody>
      </p:sp>
    </p:spTree>
    <p:extLst>
      <p:ext uri="{BB962C8B-B14F-4D97-AF65-F5344CB8AC3E}">
        <p14:creationId xmlns:p14="http://schemas.microsoft.com/office/powerpoint/2010/main" val="211759574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609600" y="1676401"/>
            <a:ext cx="10964333" cy="47021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sldNum" idx="10"/>
          </p:nvPr>
        </p:nvSpPr>
        <p:spPr>
          <a:ln/>
        </p:spPr>
        <p:txBody>
          <a:bodyPr/>
          <a:lstStyle>
            <a:lvl1pPr>
              <a:defRPr/>
            </a:lvl1pPr>
          </a:lstStyle>
          <a:p>
            <a:pPr>
              <a:defRPr/>
            </a:pPr>
            <a:fld id="{B31AF1F0-3407-4CB0-9B38-C052AE4A09BE}" type="slidenum">
              <a:rPr lang="en-AU"/>
              <a:pPr>
                <a:defRPr/>
              </a:pPr>
              <a:t>‹#›</a:t>
            </a:fld>
            <a:endParaRPr lang="en-AU" dirty="0"/>
          </a:p>
        </p:txBody>
      </p:sp>
    </p:spTree>
    <p:extLst>
      <p:ext uri="{BB962C8B-B14F-4D97-AF65-F5344CB8AC3E}">
        <p14:creationId xmlns:p14="http://schemas.microsoft.com/office/powerpoint/2010/main" val="12703247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772592" y="6620590"/>
            <a:ext cx="419409" cy="221943"/>
          </a:xfrm>
          <a:prstGeom prst="rect">
            <a:avLst/>
          </a:prstGeom>
          <a:ln w="19050">
            <a:noFill/>
          </a:ln>
        </p:spPr>
        <p:txBody>
          <a:bodyPr vert="horz" lIns="0" tIns="0" rIns="0" bIns="0" rtlCol="0" anchor="ctr"/>
          <a:lstStyle>
            <a:lvl1pPr algn="ctr">
              <a:defRPr sz="900" b="1">
                <a:solidFill>
                  <a:srgbClr val="66717E"/>
                </a:solidFill>
              </a:defRPr>
            </a:lvl1pPr>
          </a:lstStyle>
          <a:p>
            <a:fld id="{886BB73A-582F-4420-9A14-CB10A2B2E5E8}" type="slidenum">
              <a:rPr lang="en-US" smtClean="0"/>
              <a:pPr/>
              <a:t>‹#›</a:t>
            </a:fld>
            <a:endParaRPr lang="en-US" dirty="0"/>
          </a:p>
        </p:txBody>
      </p:sp>
      <p:cxnSp>
        <p:nvCxnSpPr>
          <p:cNvPr id="12" name="Straight Connector 11"/>
          <p:cNvCxnSpPr/>
          <p:nvPr/>
        </p:nvCxnSpPr>
        <p:spPr>
          <a:xfrm>
            <a:off x="11772591" y="6665658"/>
            <a:ext cx="0" cy="147827"/>
          </a:xfrm>
          <a:prstGeom prst="line">
            <a:avLst/>
          </a:prstGeom>
          <a:ln w="3175">
            <a:solidFill>
              <a:schemeClr val="tx2"/>
            </a:solidFill>
          </a:ln>
        </p:spPr>
        <p:style>
          <a:lnRef idx="2">
            <a:schemeClr val="accent1"/>
          </a:lnRef>
          <a:fillRef idx="0">
            <a:schemeClr val="accent1"/>
          </a:fillRef>
          <a:effectRef idx="1">
            <a:schemeClr val="accent1"/>
          </a:effectRef>
          <a:fontRef idx="minor">
            <a:schemeClr val="tx1"/>
          </a:fontRef>
        </p:style>
      </p:cxnSp>
      <p:sp>
        <p:nvSpPr>
          <p:cNvPr id="19" name="Title Placeholder 18"/>
          <p:cNvSpPr>
            <a:spLocks noGrp="1"/>
          </p:cNvSpPr>
          <p:nvPr>
            <p:ph type="title"/>
          </p:nvPr>
        </p:nvSpPr>
        <p:spPr>
          <a:xfrm>
            <a:off x="1" y="2"/>
            <a:ext cx="10684520" cy="1092499"/>
          </a:xfrm>
          <a:prstGeom prst="rect">
            <a:avLst/>
          </a:prstGeom>
        </p:spPr>
        <p:txBody>
          <a:bodyPr vert="horz" lIns="457200" tIns="45720" rIns="365760" bIns="45720" rtlCol="0" anchor="b" anchorCtr="0">
            <a:noAutofit/>
          </a:bodyPr>
          <a:lstStyle/>
          <a:p>
            <a:endParaRPr lang="en-US" dirty="0"/>
          </a:p>
        </p:txBody>
      </p:sp>
      <p:sp>
        <p:nvSpPr>
          <p:cNvPr id="4" name="Footer Placeholder 3"/>
          <p:cNvSpPr>
            <a:spLocks noGrp="1"/>
          </p:cNvSpPr>
          <p:nvPr>
            <p:ph type="ftr" sz="quarter" idx="3"/>
          </p:nvPr>
        </p:nvSpPr>
        <p:spPr>
          <a:xfrm>
            <a:off x="3717307" y="6563793"/>
            <a:ext cx="4758824" cy="365125"/>
          </a:xfrm>
          <a:prstGeom prst="rect">
            <a:avLst/>
          </a:prstGeom>
        </p:spPr>
        <p:txBody>
          <a:bodyPr vert="horz" lIns="0" tIns="0" rIns="0" bIns="0" rtlCol="0" anchor="ctr"/>
          <a:lstStyle>
            <a:lvl1pPr algn="ctr">
              <a:defRPr sz="600">
                <a:solidFill>
                  <a:schemeClr val="tx1">
                    <a:tint val="75000"/>
                  </a:schemeClr>
                </a:solidFill>
                <a:latin typeface="+mn-lt"/>
              </a:defRPr>
            </a:lvl1p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3" name="Date Placeholder 2"/>
          <p:cNvSpPr>
            <a:spLocks noGrp="1"/>
          </p:cNvSpPr>
          <p:nvPr>
            <p:ph type="dt" sz="half" idx="2"/>
          </p:nvPr>
        </p:nvSpPr>
        <p:spPr>
          <a:xfrm>
            <a:off x="224151" y="6563793"/>
            <a:ext cx="2743200" cy="365125"/>
          </a:xfrm>
          <a:prstGeom prst="rect">
            <a:avLst/>
          </a:prstGeom>
        </p:spPr>
        <p:txBody>
          <a:bodyPr vert="horz" lIns="91440" tIns="45720" rIns="91440" bIns="45720" rtlCol="0" anchor="ctr"/>
          <a:lstStyle>
            <a:lvl1pPr marL="0" algn="l" defTabSz="914400" rtl="0" eaLnBrk="1" latinLnBrk="0" hangingPunct="1">
              <a:buFont typeface="+mj-lt"/>
              <a:buNone/>
              <a:defRPr lang="en-US" sz="600" b="1" i="0" kern="1200" smtClean="0">
                <a:solidFill>
                  <a:schemeClr val="tx2"/>
                </a:solidFill>
                <a:latin typeface="+mn-lt"/>
                <a:ea typeface="+mn-ea"/>
                <a:cs typeface="+mn-cs"/>
              </a:defRPr>
            </a:lvl1pPr>
          </a:lstStyle>
          <a:p>
            <a:r>
              <a:rPr lang="en-US" smtClean="0"/>
              <a:t>Sharp &amp; Contos - Detector Systems for the GMT</a:t>
            </a:r>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3" r:id="rId9"/>
    <p:sldLayoutId id="2147483704" r:id="rId10"/>
  </p:sldLayoutIdLst>
  <p:transition>
    <p:fade/>
  </p:transition>
  <p:timing>
    <p:tnLst>
      <p:par>
        <p:cTn id="1" dur="indefinite" restart="never" nodeType="tmRoot"/>
      </p:par>
    </p:tnLst>
  </p:timing>
  <p:hf hdr="0"/>
  <p:txStyles>
    <p:titleStyle>
      <a:lvl1pPr marL="0" algn="l" defTabSz="914400" rtl="0" eaLnBrk="1" latinLnBrk="0" hangingPunct="1">
        <a:lnSpc>
          <a:spcPct val="95000"/>
        </a:lnSpc>
        <a:spcBef>
          <a:spcPct val="0"/>
        </a:spcBef>
        <a:buNone/>
        <a:defRPr lang="en-US" sz="2800" b="0" i="0" kern="1200" cap="none" spc="0" baseline="0" dirty="0">
          <a:ln>
            <a:noFill/>
          </a:ln>
          <a:solidFill>
            <a:schemeClr val="bg2"/>
          </a:solidFill>
          <a:effectLst/>
          <a:latin typeface="Arial"/>
          <a:ea typeface="+mj-ea"/>
          <a:cs typeface="Helvetica Neue"/>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jpeg"/><Relationship Id="rId8"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4.jpeg"/><Relationship Id="rId5" Type="http://schemas.openxmlformats.org/officeDocument/2006/relationships/oleObject" Target="../embeddings/oleObject1.bin"/><Relationship Id="rId6" Type="http://schemas.openxmlformats.org/officeDocument/2006/relationships/image" Target="../media/image33.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eg"/><Relationship Id="rId5"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9" Type="http://schemas.openxmlformats.org/officeDocument/2006/relationships/image" Target="../media/image50.png"/><Relationship Id="rId10" Type="http://schemas.openxmlformats.org/officeDocument/2006/relationships/image" Target="../media/image51.png"/><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53.jpeg"/><Relationship Id="rId5" Type="http://schemas.openxmlformats.org/officeDocument/2006/relationships/image" Target="../media/image54.png"/><Relationship Id="rId6" Type="http://schemas.openxmlformats.org/officeDocument/2006/relationships/image" Target="../media/image55.jpeg"/><Relationship Id="rId7" Type="http://schemas.openxmlformats.org/officeDocument/2006/relationships/image" Target="../media/image56.JPG"/><Relationship Id="rId1" Type="http://schemas.openxmlformats.org/officeDocument/2006/relationships/slideLayout" Target="../slideLayouts/slideLayout4.xml"/><Relationship Id="rId2"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png"/><Relationship Id="rId5" Type="http://schemas.openxmlformats.org/officeDocument/2006/relationships/image" Target="../media/image28.png"/><Relationship Id="rId6" Type="http://schemas.openxmlformats.org/officeDocument/2006/relationships/image" Target="../media/image60.jpg"/><Relationship Id="rId7" Type="http://schemas.openxmlformats.org/officeDocument/2006/relationships/image" Target="../media/image61.emf"/><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4.xml"/><Relationship Id="rId2"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4.xml"/><Relationship Id="rId2" Type="http://schemas.openxmlformats.org/officeDocument/2006/relationships/image" Target="../media/image65.jp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4.xml"/><Relationship Id="rId2"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png"/><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28.png"/><Relationship Id="rId5" Type="http://schemas.openxmlformats.org/officeDocument/2006/relationships/image" Target="../media/image72.emf"/><Relationship Id="rId6" Type="http://schemas.openxmlformats.org/officeDocument/2006/relationships/image" Target="../media/image73.emf"/><Relationship Id="rId7" Type="http://schemas.openxmlformats.org/officeDocument/2006/relationships/image" Target="../media/image74.emf"/><Relationship Id="rId1" Type="http://schemas.openxmlformats.org/officeDocument/2006/relationships/slideLayout" Target="../slideLayouts/slideLayout4.xml"/><Relationship Id="rId2" Type="http://schemas.openxmlformats.org/officeDocument/2006/relationships/image" Target="../media/image70.emf"/></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image" Target="../media/image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1" Type="http://schemas.openxmlformats.org/officeDocument/2006/relationships/image" Target="../media/image86.tiff"/><Relationship Id="rId12" Type="http://schemas.openxmlformats.org/officeDocument/2006/relationships/image" Target="../media/image64.png"/><Relationship Id="rId1" Type="http://schemas.openxmlformats.org/officeDocument/2006/relationships/slideLayout" Target="../slideLayouts/slideLayout4.xml"/><Relationship Id="rId2" Type="http://schemas.openxmlformats.org/officeDocument/2006/relationships/image" Target="../media/image77.jpeg"/><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gif"/><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0"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1" Type="http://schemas.openxmlformats.org/officeDocument/2006/relationships/slideLayout" Target="../slideLayouts/slideLayout10.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2413826" y="3606108"/>
            <a:ext cx="8615749" cy="562131"/>
          </a:xfrm>
        </p:spPr>
        <p:txBody>
          <a:bodyPr/>
          <a:lstStyle/>
          <a:p>
            <a:r>
              <a:rPr lang="en-US" dirty="0" smtClean="0"/>
              <a:t>Robert Sharp, ANU, GMTIFS PI</a:t>
            </a:r>
          </a:p>
          <a:p>
            <a:r>
              <a:rPr lang="en-US" dirty="0" smtClean="0"/>
              <a:t>Adam Contos, GMTO, Instrument Manager</a:t>
            </a:r>
            <a:endParaRPr lang="en-US" dirty="0"/>
          </a:p>
        </p:txBody>
      </p:sp>
      <p:sp>
        <p:nvSpPr>
          <p:cNvPr id="6" name="Title 5"/>
          <p:cNvSpPr>
            <a:spLocks noGrp="1"/>
          </p:cNvSpPr>
          <p:nvPr>
            <p:ph type="title"/>
          </p:nvPr>
        </p:nvSpPr>
        <p:spPr/>
        <p:txBody>
          <a:bodyPr/>
          <a:lstStyle/>
          <a:p>
            <a:r>
              <a:rPr lang="en-US" dirty="0" smtClean="0"/>
              <a:t>Detector Systems for the GMT</a:t>
            </a:r>
            <a:endParaRPr lang="en-US" dirty="0"/>
          </a:p>
        </p:txBody>
      </p:sp>
      <p:sp>
        <p:nvSpPr>
          <p:cNvPr id="5" name="Text Placeholder 4"/>
          <p:cNvSpPr>
            <a:spLocks noGrp="1"/>
          </p:cNvSpPr>
          <p:nvPr>
            <p:ph type="body" sz="quarter" idx="15"/>
          </p:nvPr>
        </p:nvSpPr>
        <p:spPr/>
        <p:txBody>
          <a:bodyPr/>
          <a:lstStyle/>
          <a:p>
            <a:endParaRPr lang="en-US"/>
          </a:p>
        </p:txBody>
      </p:sp>
      <p:pic>
        <p:nvPicPr>
          <p:cNvPr id="11" name="Picture 1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29793" y="3253839"/>
            <a:ext cx="4355328" cy="3402280"/>
          </a:xfrm>
          <a:prstGeom prst="rect">
            <a:avLst/>
          </a:prstGeom>
        </p:spPr>
      </p:pic>
    </p:spTree>
    <p:extLst>
      <p:ext uri="{BB962C8B-B14F-4D97-AF65-F5344CB8AC3E}">
        <p14:creationId xmlns:p14="http://schemas.microsoft.com/office/powerpoint/2010/main" val="424152283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86BB73A-582F-4420-9A14-CB10A2B2E5E8}" type="slidenum">
              <a:rPr lang="en-US" smtClean="0"/>
              <a:pPr/>
              <a:t>10</a:t>
            </a:fld>
            <a:endParaRPr lang="en-US" dirty="0"/>
          </a:p>
        </p:txBody>
      </p:sp>
      <p:sp>
        <p:nvSpPr>
          <p:cNvPr id="4" name="Title 3"/>
          <p:cNvSpPr>
            <a:spLocks noGrp="1"/>
          </p:cNvSpPr>
          <p:nvPr>
            <p:ph type="title"/>
          </p:nvPr>
        </p:nvSpPr>
        <p:spPr/>
        <p:txBody>
          <a:bodyPr/>
          <a:lstStyle/>
          <a:p>
            <a:r>
              <a:rPr lang="en-US" dirty="0" smtClean="0"/>
              <a:t>Science Instruments: Description &amp; Organization</a:t>
            </a:r>
            <a:endParaRPr lang="en-US" dirty="0"/>
          </a:p>
        </p:txBody>
      </p:sp>
      <p:pic>
        <p:nvPicPr>
          <p:cNvPr id="7" name="Picture 6"/>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9601" y="5096769"/>
            <a:ext cx="1978464" cy="1295797"/>
          </a:xfrm>
          <a:prstGeom prst="rect">
            <a:avLst/>
          </a:prstGeom>
        </p:spPr>
      </p:pic>
      <p:pic>
        <p:nvPicPr>
          <p:cNvPr id="11" name="Picture 10"/>
          <p:cNvPicPr>
            <a:picLocks noChangeAspect="1"/>
          </p:cNvPicPr>
          <p:nvPr/>
        </p:nvPicPr>
        <p:blipFill>
          <a:blip r:embed="rId3"/>
          <a:stretch>
            <a:fillRect/>
          </a:stretch>
        </p:blipFill>
        <p:spPr>
          <a:xfrm>
            <a:off x="8051881" y="4759967"/>
            <a:ext cx="1831406" cy="1774706"/>
          </a:xfrm>
          <a:prstGeom prst="rect">
            <a:avLst/>
          </a:prstGeom>
        </p:spPr>
      </p:pic>
      <p:sp>
        <p:nvSpPr>
          <p:cNvPr id="12" name="TextBox 11"/>
          <p:cNvSpPr txBox="1"/>
          <p:nvPr/>
        </p:nvSpPr>
        <p:spPr>
          <a:xfrm>
            <a:off x="8051881" y="6443868"/>
            <a:ext cx="1752196" cy="400110"/>
          </a:xfrm>
          <a:prstGeom prst="rect">
            <a:avLst/>
          </a:prstGeom>
          <a:noFill/>
        </p:spPr>
        <p:txBody>
          <a:bodyPr wrap="square" rtlCol="0">
            <a:spAutoFit/>
          </a:bodyPr>
          <a:lstStyle/>
          <a:p>
            <a:pPr algn="ctr"/>
            <a:r>
              <a:rPr lang="en-US" sz="1000" dirty="0"/>
              <a:t>TAIPAN positioner as forerunner to MANIFEST</a:t>
            </a:r>
          </a:p>
        </p:txBody>
      </p:sp>
      <p:pic>
        <p:nvPicPr>
          <p:cNvPr id="13" name="Picture 1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817682" y="4789088"/>
            <a:ext cx="2374319" cy="1920793"/>
          </a:xfrm>
          <a:prstGeom prst="rect">
            <a:avLst/>
          </a:prstGeom>
        </p:spPr>
      </p:pic>
      <p:sp>
        <p:nvSpPr>
          <p:cNvPr id="14" name="TextBox 13"/>
          <p:cNvSpPr txBox="1"/>
          <p:nvPr/>
        </p:nvSpPr>
        <p:spPr>
          <a:xfrm>
            <a:off x="4226950" y="4422943"/>
            <a:ext cx="1174629" cy="338554"/>
          </a:xfrm>
          <a:prstGeom prst="rect">
            <a:avLst/>
          </a:prstGeom>
          <a:noFill/>
        </p:spPr>
        <p:txBody>
          <a:bodyPr wrap="square" rtlCol="0">
            <a:spAutoFit/>
          </a:bodyPr>
          <a:lstStyle/>
          <a:p>
            <a:pPr algn="ctr"/>
            <a:r>
              <a:rPr lang="en-US" sz="1600" b="1" dirty="0"/>
              <a:t>GMACS</a:t>
            </a:r>
          </a:p>
        </p:txBody>
      </p:sp>
      <p:sp>
        <p:nvSpPr>
          <p:cNvPr id="15" name="TextBox 14"/>
          <p:cNvSpPr txBox="1"/>
          <p:nvPr/>
        </p:nvSpPr>
        <p:spPr>
          <a:xfrm>
            <a:off x="6317993" y="4614361"/>
            <a:ext cx="1174629" cy="338554"/>
          </a:xfrm>
          <a:prstGeom prst="rect">
            <a:avLst/>
          </a:prstGeom>
          <a:noFill/>
        </p:spPr>
        <p:txBody>
          <a:bodyPr wrap="square" rtlCol="0">
            <a:spAutoFit/>
          </a:bodyPr>
          <a:lstStyle/>
          <a:p>
            <a:pPr algn="ctr"/>
            <a:r>
              <a:rPr lang="en-US" sz="1600" b="1" dirty="0"/>
              <a:t>GMTNIRS</a:t>
            </a:r>
          </a:p>
        </p:txBody>
      </p:sp>
      <p:sp>
        <p:nvSpPr>
          <p:cNvPr id="16" name="TextBox 15"/>
          <p:cNvSpPr txBox="1"/>
          <p:nvPr/>
        </p:nvSpPr>
        <p:spPr>
          <a:xfrm>
            <a:off x="8170306" y="4424220"/>
            <a:ext cx="1290142" cy="338554"/>
          </a:xfrm>
          <a:prstGeom prst="rect">
            <a:avLst/>
          </a:prstGeom>
          <a:noFill/>
        </p:spPr>
        <p:txBody>
          <a:bodyPr wrap="square" rtlCol="0">
            <a:spAutoFit/>
          </a:bodyPr>
          <a:lstStyle/>
          <a:p>
            <a:pPr algn="ctr"/>
            <a:r>
              <a:rPr lang="en-US" sz="1600" b="1"/>
              <a:t>MANIFEST</a:t>
            </a:r>
            <a:endParaRPr lang="en-US" sz="1600" b="1" dirty="0"/>
          </a:p>
        </p:txBody>
      </p:sp>
      <p:sp>
        <p:nvSpPr>
          <p:cNvPr id="17" name="TextBox 16"/>
          <p:cNvSpPr txBox="1"/>
          <p:nvPr/>
        </p:nvSpPr>
        <p:spPr>
          <a:xfrm>
            <a:off x="10573802" y="4586020"/>
            <a:ext cx="1174629" cy="338554"/>
          </a:xfrm>
          <a:prstGeom prst="rect">
            <a:avLst/>
          </a:prstGeom>
          <a:noFill/>
        </p:spPr>
        <p:txBody>
          <a:bodyPr wrap="square" rtlCol="0">
            <a:spAutoFit/>
          </a:bodyPr>
          <a:lstStyle/>
          <a:p>
            <a:pPr algn="ctr"/>
            <a:r>
              <a:rPr lang="en-US" sz="1600" b="1" dirty="0"/>
              <a:t>GMTIFS</a:t>
            </a:r>
          </a:p>
        </p:txBody>
      </p:sp>
      <p:sp>
        <p:nvSpPr>
          <p:cNvPr id="18" name="TextBox 17"/>
          <p:cNvSpPr txBox="1"/>
          <p:nvPr/>
        </p:nvSpPr>
        <p:spPr>
          <a:xfrm>
            <a:off x="2538665" y="4685038"/>
            <a:ext cx="1174629" cy="338554"/>
          </a:xfrm>
          <a:prstGeom prst="rect">
            <a:avLst/>
          </a:prstGeom>
          <a:noFill/>
        </p:spPr>
        <p:txBody>
          <a:bodyPr wrap="square" rtlCol="0">
            <a:spAutoFit/>
          </a:bodyPr>
          <a:lstStyle/>
          <a:p>
            <a:pPr algn="ctr"/>
            <a:r>
              <a:rPr lang="en-US" sz="1600" b="1" dirty="0"/>
              <a:t>G-CLEF</a:t>
            </a:r>
          </a:p>
        </p:txBody>
      </p:sp>
      <p:sp>
        <p:nvSpPr>
          <p:cNvPr id="19" name="TextBox 18"/>
          <p:cNvSpPr txBox="1"/>
          <p:nvPr/>
        </p:nvSpPr>
        <p:spPr>
          <a:xfrm>
            <a:off x="461518" y="4842771"/>
            <a:ext cx="1174629" cy="338554"/>
          </a:xfrm>
          <a:prstGeom prst="rect">
            <a:avLst/>
          </a:prstGeom>
          <a:noFill/>
        </p:spPr>
        <p:txBody>
          <a:bodyPr wrap="square" rtlCol="0">
            <a:spAutoFit/>
          </a:bodyPr>
          <a:lstStyle/>
          <a:p>
            <a:pPr algn="ctr"/>
            <a:r>
              <a:rPr lang="en-US" sz="1600" b="1" dirty="0"/>
              <a:t>Com Cam</a:t>
            </a:r>
          </a:p>
        </p:txBody>
      </p:sp>
      <p:pic>
        <p:nvPicPr>
          <p:cNvPr id="6" name="Picture 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61003" y="4755298"/>
            <a:ext cx="1528794" cy="1920793"/>
          </a:xfrm>
          <a:prstGeom prst="rect">
            <a:avLst/>
          </a:prstGeom>
        </p:spPr>
      </p:pic>
      <p:pic>
        <p:nvPicPr>
          <p:cNvPr id="20" name="Picture 19"/>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126698" y="5040628"/>
            <a:ext cx="1916430" cy="1088354"/>
          </a:xfrm>
          <a:prstGeom prst="rect">
            <a:avLst/>
          </a:prstGeom>
        </p:spPr>
      </p:pic>
      <p:sp>
        <p:nvSpPr>
          <p:cNvPr id="21" name="Date Placeholder 20"/>
          <p:cNvSpPr>
            <a:spLocks noGrp="1"/>
          </p:cNvSpPr>
          <p:nvPr>
            <p:ph type="dt" sz="half" idx="2"/>
          </p:nvPr>
        </p:nvSpPr>
        <p:spPr/>
        <p:txBody>
          <a:bodyPr/>
          <a:lstStyle/>
          <a:p>
            <a:r>
              <a:rPr lang="en-US" smtClean="0"/>
              <a:t>Sharp &amp; Contos - Detector Systems for the GMT</a:t>
            </a:r>
            <a:endParaRPr lang="en-US" dirty="0"/>
          </a:p>
        </p:txBody>
      </p:sp>
      <p:sp>
        <p:nvSpPr>
          <p:cNvPr id="22" name="Footer Placeholder 21"/>
          <p:cNvSpPr>
            <a:spLocks noGrp="1"/>
          </p:cNvSpPr>
          <p:nvPr>
            <p:ph type="ftr" sz="quarter" idx="3"/>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3" name="TextBox 2"/>
          <p:cNvSpPr txBox="1"/>
          <p:nvPr/>
        </p:nvSpPr>
        <p:spPr>
          <a:xfrm>
            <a:off x="132710" y="4248331"/>
            <a:ext cx="11967849" cy="261610"/>
          </a:xfrm>
          <a:prstGeom prst="rect">
            <a:avLst/>
          </a:prstGeom>
        </p:spPr>
        <p:txBody>
          <a:bodyPr wrap="square" rtlCol="0">
            <a:spAutoFit/>
          </a:bodyPr>
          <a:lstStyle/>
          <a:p>
            <a:r>
              <a:rPr lang="en-US" sz="1100" dirty="0" smtClean="0"/>
              <a:t>NS=Natural Seeing, NGAO=Natural </a:t>
            </a:r>
            <a:r>
              <a:rPr lang="en-US" sz="1100" dirty="0" err="1" smtClean="0"/>
              <a:t>Guidestar</a:t>
            </a:r>
            <a:r>
              <a:rPr lang="en-US" sz="1100" dirty="0" smtClean="0"/>
              <a:t> AO, GLAO=Ground Layer AO, LTAO=Laser Tomography AO, DG=Direct Gregorian, GIS=Gravity Invariant Station, FP=Folded Port</a:t>
            </a:r>
          </a:p>
        </p:txBody>
      </p:sp>
      <p:pic>
        <p:nvPicPr>
          <p:cNvPr id="24" name="Picture 6" descr="http://www.as.utexas.edu/astronomy/research/people/jaffe/imgs/cutaway.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937135" y="4924574"/>
            <a:ext cx="1887851" cy="15554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115651" y="1267504"/>
            <a:ext cx="11866645" cy="2982358"/>
          </a:xfrm>
          <a:prstGeom prst="rect">
            <a:avLst/>
          </a:prstGeom>
        </p:spPr>
      </p:pic>
    </p:spTree>
    <p:extLst>
      <p:ext uri="{BB962C8B-B14F-4D97-AF65-F5344CB8AC3E}">
        <p14:creationId xmlns:p14="http://schemas.microsoft.com/office/powerpoint/2010/main" val="1558144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86BB73A-582F-4420-9A14-CB10A2B2E5E8}" type="slidenum">
              <a:rPr lang="en-US" smtClean="0"/>
              <a:pPr/>
              <a:t>11</a:t>
            </a:fld>
            <a:endParaRPr lang="en-US" dirty="0"/>
          </a:p>
        </p:txBody>
      </p:sp>
      <p:sp>
        <p:nvSpPr>
          <p:cNvPr id="3" name="Content Placeholder 2"/>
          <p:cNvSpPr>
            <a:spLocks noGrp="1"/>
          </p:cNvSpPr>
          <p:nvPr>
            <p:ph idx="1"/>
          </p:nvPr>
        </p:nvSpPr>
        <p:spPr>
          <a:xfrm>
            <a:off x="140676" y="1242647"/>
            <a:ext cx="11852031" cy="5138142"/>
          </a:xfrm>
        </p:spPr>
        <p:txBody>
          <a:bodyPr/>
          <a:lstStyle/>
          <a:p>
            <a:r>
              <a:rPr lang="en-US" dirty="0" smtClean="0"/>
              <a:t>Visible: 4 x E2V CCD201 based detector (baseline but may change)</a:t>
            </a:r>
          </a:p>
          <a:p>
            <a:pPr lvl="1"/>
            <a:r>
              <a:rPr lang="en-US" dirty="0" smtClean="0"/>
              <a:t>Considering switching to an alternative visible cameras which use the E2V CCD351 detector</a:t>
            </a:r>
          </a:p>
          <a:p>
            <a:pPr lvl="1"/>
            <a:r>
              <a:rPr lang="en-US" dirty="0" smtClean="0"/>
              <a:t>Designed to run faster, enables GLAO frame rate of 196 Hz, rather than 88 Hz with the CCD201  </a:t>
            </a:r>
          </a:p>
          <a:p>
            <a:pPr lvl="1"/>
            <a:r>
              <a:rPr lang="en-US" dirty="0" smtClean="0"/>
              <a:t>Several manufacturers are planning to sell cameras which use it, but only one which we know currently exists is from Princeton Instruments. </a:t>
            </a:r>
          </a:p>
          <a:p>
            <a:pPr lvl="1"/>
            <a:r>
              <a:rPr lang="en-US" dirty="0" smtClean="0"/>
              <a:t>Interested in performance of the CCD351, or the development of COTS cameras which use it</a:t>
            </a:r>
          </a:p>
          <a:p>
            <a:r>
              <a:rPr lang="en-US" dirty="0" smtClean="0"/>
              <a:t>Infrared: 4 x </a:t>
            </a:r>
            <a:r>
              <a:rPr lang="en-US" dirty="0" err="1" smtClean="0"/>
              <a:t>Firstlight</a:t>
            </a:r>
            <a:r>
              <a:rPr lang="en-US" dirty="0" smtClean="0"/>
              <a:t> C-RED1, which uses the Selex SAPHIRA detector</a:t>
            </a:r>
          </a:p>
          <a:p>
            <a:pPr lvl="1"/>
            <a:r>
              <a:rPr lang="en-US" dirty="0" smtClean="0"/>
              <a:t>Placed an order for a C-RED1 camera for prototype phasing sensors at Magellan in 2018</a:t>
            </a:r>
          </a:p>
          <a:p>
            <a:r>
              <a:rPr lang="en-US" dirty="0" smtClean="0"/>
              <a:t>The AO </a:t>
            </a:r>
            <a:r>
              <a:rPr lang="en-US" dirty="0" err="1" smtClean="0"/>
              <a:t>wavefront</a:t>
            </a:r>
            <a:r>
              <a:rPr lang="en-US" dirty="0" smtClean="0"/>
              <a:t> sensors use the following:</a:t>
            </a:r>
          </a:p>
          <a:p>
            <a:pPr lvl="1"/>
            <a:r>
              <a:rPr lang="en-US" dirty="0" smtClean="0"/>
              <a:t>Natural Guide Star WFS: 2 x </a:t>
            </a:r>
            <a:r>
              <a:rPr lang="en-US" dirty="0" err="1" smtClean="0"/>
              <a:t>Firstlight</a:t>
            </a:r>
            <a:r>
              <a:rPr lang="en-US" dirty="0" smtClean="0"/>
              <a:t> OCAM2K, which use the E2V CCD220 detector</a:t>
            </a:r>
          </a:p>
          <a:p>
            <a:pPr lvl="1"/>
            <a:r>
              <a:rPr lang="en-US" dirty="0" smtClean="0"/>
              <a:t>Laser Guide Star WFS: 6 x E2V LVSM (the successor to the NGSD detector dev. program); custom camera</a:t>
            </a:r>
          </a:p>
          <a:p>
            <a:pPr lvl="1"/>
            <a:r>
              <a:rPr lang="en-US" dirty="0" smtClean="0"/>
              <a:t>On-Instrument WFS: 2 x Selex SAPHIRA detectors with custom electronics (lives inside the instrument)</a:t>
            </a:r>
          </a:p>
          <a:p>
            <a:pPr lvl="2"/>
            <a:r>
              <a:rPr lang="en-US" dirty="0" smtClean="0"/>
              <a:t>These will be replicated for each diffraction-limited instrument, so in the first generation of instruments (GMTIFS, GMTNIRS), we’re already talking about 20 detectors!</a:t>
            </a:r>
          </a:p>
          <a:p>
            <a:endParaRPr lang="en-US" dirty="0" smtClean="0"/>
          </a:p>
        </p:txBody>
      </p:sp>
      <p:sp>
        <p:nvSpPr>
          <p:cNvPr id="4" name="Title 3"/>
          <p:cNvSpPr>
            <a:spLocks noGrp="1"/>
          </p:cNvSpPr>
          <p:nvPr>
            <p:ph type="title"/>
          </p:nvPr>
        </p:nvSpPr>
        <p:spPr/>
        <p:txBody>
          <a:bodyPr/>
          <a:lstStyle/>
          <a:p>
            <a:r>
              <a:rPr lang="en-US" smtClean="0"/>
              <a:t>Acquisition, Guiding and Wavefront Sensing (AGWS)</a:t>
            </a:r>
            <a:endParaRPr lang="en-US" dirty="0"/>
          </a:p>
        </p:txBody>
      </p:sp>
      <p:sp>
        <p:nvSpPr>
          <p:cNvPr id="5" name="Date Placeholder 4"/>
          <p:cNvSpPr>
            <a:spLocks noGrp="1"/>
          </p:cNvSpPr>
          <p:nvPr>
            <p:ph type="dt" sz="half" idx="2"/>
          </p:nvPr>
        </p:nvSpPr>
        <p:spPr/>
        <p:txBody>
          <a:bodyPr/>
          <a:lstStyle/>
          <a:p>
            <a:r>
              <a:rPr lang="en-US" smtClean="0"/>
              <a:t>Sharp &amp; Contos - Detector Systems for the GMT</a:t>
            </a:r>
            <a:endParaRPr lang="en-US" dirty="0"/>
          </a:p>
        </p:txBody>
      </p:sp>
      <p:sp>
        <p:nvSpPr>
          <p:cNvPr id="6" name="Footer Placeholder 5"/>
          <p:cNvSpPr>
            <a:spLocks noGrp="1"/>
          </p:cNvSpPr>
          <p:nvPr>
            <p:ph type="ftr" sz="quarter" idx="3"/>
          </p:nvPr>
        </p:nvSpPr>
        <p:spPr/>
        <p:txBody>
          <a:bodyPr/>
          <a:lstStyle/>
          <a:p>
            <a:r>
              <a:rPr lang="de-DE" smtClean="0"/>
              <a:t>SDW 2017 - STScI</a:t>
            </a:r>
            <a:endParaRPr lang="en-US" dirty="0"/>
          </a:p>
        </p:txBody>
      </p:sp>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r="8805"/>
          <a:stretch/>
        </p:blipFill>
        <p:spPr bwMode="auto">
          <a:xfrm>
            <a:off x="9926854" y="3486150"/>
            <a:ext cx="1730194" cy="1640478"/>
          </a:xfrm>
          <a:prstGeom prst="rect">
            <a:avLst/>
          </a:prstGeom>
          <a:noFill/>
          <a:ln>
            <a:noFill/>
          </a:ln>
        </p:spPr>
      </p:pic>
    </p:spTree>
    <p:extLst>
      <p:ext uri="{BB962C8B-B14F-4D97-AF65-F5344CB8AC3E}">
        <p14:creationId xmlns:p14="http://schemas.microsoft.com/office/powerpoint/2010/main" val="9553886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GMT IR Instruments: GMTIFS and GMTNIRS</a:t>
            </a:r>
            <a:endParaRPr lang="en-US" dirty="0"/>
          </a:p>
        </p:txBody>
      </p:sp>
      <p:sp>
        <p:nvSpPr>
          <p:cNvPr id="3" name="Date Placeholder 2"/>
          <p:cNvSpPr>
            <a:spLocks noGrp="1"/>
          </p:cNvSpPr>
          <p:nvPr>
            <p:ph type="dt" sz="half" idx="10"/>
          </p:nvPr>
        </p:nvSpPr>
        <p:spPr/>
        <p:txBody>
          <a:bodyPr/>
          <a:lstStyle/>
          <a:p>
            <a:r>
              <a:rPr lang="en-US" smtClean="0"/>
              <a:t>Sharp &amp; Contos - Detector Systems for the GMT</a:t>
            </a:r>
            <a:endParaRPr lang="en-US" dirty="0"/>
          </a:p>
        </p:txBody>
      </p:sp>
      <p:sp>
        <p:nvSpPr>
          <p:cNvPr id="4" name="Footer Placeholder 3"/>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fld id="{886BB73A-582F-4420-9A14-CB10A2B2E5E8}" type="slidenum">
              <a:rPr lang="en-US" smtClean="0"/>
              <a:pPr/>
              <a:t>12</a:t>
            </a:fld>
            <a:endParaRPr lang="en-US"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788400" y="251619"/>
            <a:ext cx="1693333" cy="589263"/>
          </a:xfrm>
          <a:prstGeom prst="rect">
            <a:avLst/>
          </a:prstGeom>
        </p:spPr>
      </p:pic>
    </p:spTree>
    <p:extLst>
      <p:ext uri="{BB962C8B-B14F-4D97-AF65-F5344CB8AC3E}">
        <p14:creationId xmlns:p14="http://schemas.microsoft.com/office/powerpoint/2010/main" val="147503207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51" y="142954"/>
            <a:ext cx="10684520" cy="705392"/>
          </a:xfrm>
        </p:spPr>
        <p:txBody>
          <a:bodyPr/>
          <a:lstStyle/>
          <a:p>
            <a:r>
              <a:rPr lang="en-US" dirty="0" smtClean="0"/>
              <a:t>GMTIFS: What is it?</a:t>
            </a:r>
            <a:endParaRPr lang="en-US" dirty="0"/>
          </a:p>
        </p:txBody>
      </p:sp>
      <p:sp>
        <p:nvSpPr>
          <p:cNvPr id="3" name="Date Placeholder 2"/>
          <p:cNvSpPr>
            <a:spLocks noGrp="1"/>
          </p:cNvSpPr>
          <p:nvPr>
            <p:ph type="dt" sz="half" idx="10"/>
          </p:nvPr>
        </p:nvSpPr>
        <p:spPr/>
        <p:txBody>
          <a:bodyPr/>
          <a:lstStyle/>
          <a:p>
            <a:r>
              <a:rPr lang="en-US" dirty="0" smtClean="0"/>
              <a:t>Sharp &amp; </a:t>
            </a:r>
            <a:r>
              <a:rPr lang="en-US" dirty="0" err="1" smtClean="0"/>
              <a:t>Contos</a:t>
            </a:r>
            <a:r>
              <a:rPr lang="en-US" dirty="0" smtClean="0"/>
              <a:t> - Detector Systems for the GMT</a:t>
            </a:r>
            <a:endParaRPr lang="en-US" dirty="0"/>
          </a:p>
        </p:txBody>
      </p:sp>
      <p:sp>
        <p:nvSpPr>
          <p:cNvPr id="4" name="Footer Placeholder 3"/>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fld id="{886BB73A-582F-4420-9A14-CB10A2B2E5E8}" type="slidenum">
              <a:rPr lang="en-US" smtClean="0"/>
              <a:pPr/>
              <a:t>13</a:t>
            </a:fld>
            <a:endParaRPr lang="en-US"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788400" y="251619"/>
            <a:ext cx="1693333" cy="589263"/>
          </a:xfrm>
          <a:prstGeom prst="rect">
            <a:avLst/>
          </a:prstGeom>
        </p:spPr>
      </p:pic>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72143" y="1757319"/>
            <a:ext cx="3544749" cy="2610224"/>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71381" y="3899615"/>
            <a:ext cx="4184085" cy="2958385"/>
          </a:xfrm>
          <a:prstGeom prst="rect">
            <a:avLst/>
          </a:prstGeom>
        </p:spPr>
      </p:pic>
      <p:sp>
        <p:nvSpPr>
          <p:cNvPr id="10" name="TextBox 9"/>
          <p:cNvSpPr txBox="1"/>
          <p:nvPr/>
        </p:nvSpPr>
        <p:spPr>
          <a:xfrm>
            <a:off x="318419" y="1272226"/>
            <a:ext cx="7251305" cy="5232202"/>
          </a:xfrm>
          <a:prstGeom prst="rect">
            <a:avLst/>
          </a:prstGeom>
          <a:noFill/>
        </p:spPr>
        <p:txBody>
          <a:bodyPr wrap="square" rtlCol="0">
            <a:spAutoFit/>
          </a:bodyPr>
          <a:lstStyle/>
          <a:p>
            <a:pPr marL="285750" indent="-285750">
              <a:spcBef>
                <a:spcPts val="0"/>
              </a:spcBef>
              <a:spcAft>
                <a:spcPts val="0"/>
              </a:spcAft>
            </a:pPr>
            <a:r>
              <a:rPr lang="en-US" sz="2000" b="1" dirty="0" smtClean="0">
                <a:latin typeface="Cambria"/>
                <a:cs typeface="Cambria"/>
              </a:rPr>
              <a:t>Competitive Conceptual Design Review process</a:t>
            </a:r>
          </a:p>
          <a:p>
            <a:pPr lvl="1"/>
            <a:r>
              <a:rPr lang="en-US" sz="1400" dirty="0" smtClean="0">
                <a:latin typeface="Cambria"/>
                <a:cs typeface="Cambria"/>
              </a:rPr>
              <a:t>Jacoby </a:t>
            </a:r>
            <a:r>
              <a:rPr lang="en-US" sz="1400" i="1" dirty="0" smtClean="0">
                <a:latin typeface="Cambria"/>
                <a:cs typeface="Cambria"/>
              </a:rPr>
              <a:t>et al.,</a:t>
            </a:r>
            <a:r>
              <a:rPr lang="en-US" sz="1400" dirty="0" smtClean="0">
                <a:latin typeface="Cambria"/>
                <a:cs typeface="Cambria"/>
              </a:rPr>
              <a:t> 2012, SPIE, 8446, 1</a:t>
            </a:r>
          </a:p>
          <a:p>
            <a:pPr marL="285750" indent="-285750">
              <a:spcBef>
                <a:spcPts val="0"/>
              </a:spcBef>
              <a:spcAft>
                <a:spcPts val="0"/>
              </a:spcAft>
            </a:pPr>
            <a:endParaRPr lang="en-US" sz="2000" b="1" dirty="0" smtClean="0">
              <a:latin typeface="Cambria"/>
              <a:cs typeface="Cambria"/>
            </a:endParaRPr>
          </a:p>
          <a:p>
            <a:pPr marL="285750" indent="-285750">
              <a:spcBef>
                <a:spcPts val="0"/>
              </a:spcBef>
              <a:spcAft>
                <a:spcPts val="0"/>
              </a:spcAft>
            </a:pPr>
            <a:r>
              <a:rPr lang="en-US" sz="2000" b="1" dirty="0" smtClean="0">
                <a:latin typeface="Cambria"/>
                <a:cs typeface="Cambria"/>
              </a:rPr>
              <a:t>Selected as </a:t>
            </a:r>
            <a:r>
              <a:rPr lang="en-US" sz="2000" b="1" i="1" dirty="0" smtClean="0">
                <a:latin typeface="Cambria"/>
                <a:cs typeface="Cambria"/>
              </a:rPr>
              <a:t>First-generation</a:t>
            </a:r>
            <a:r>
              <a:rPr lang="en-US" sz="2000" b="1" dirty="0" smtClean="0">
                <a:latin typeface="Cambria"/>
                <a:cs typeface="Cambria"/>
              </a:rPr>
              <a:t> AO instrument</a:t>
            </a:r>
          </a:p>
          <a:p>
            <a:pPr lvl="1">
              <a:spcBef>
                <a:spcPts val="0"/>
              </a:spcBef>
              <a:spcAft>
                <a:spcPts val="0"/>
              </a:spcAft>
              <a:buNone/>
            </a:pPr>
            <a:r>
              <a:rPr lang="en-US" sz="1400" dirty="0" smtClean="0">
                <a:latin typeface="Cambria"/>
                <a:cs typeface="Cambria"/>
              </a:rPr>
              <a:t>Commissioning GMTIFS ~2025</a:t>
            </a:r>
          </a:p>
          <a:p>
            <a:pPr lvl="1">
              <a:spcBef>
                <a:spcPts val="0"/>
              </a:spcBef>
              <a:spcAft>
                <a:spcPts val="0"/>
              </a:spcAft>
              <a:buNone/>
            </a:pPr>
            <a:r>
              <a:rPr lang="en-US" sz="1400" dirty="0" smtClean="0">
                <a:latin typeface="Cambria"/>
                <a:cs typeface="Cambria"/>
              </a:rPr>
              <a:t>GMTAO modes: NGS, LTAO (and GLAO - calibration)</a:t>
            </a:r>
          </a:p>
          <a:p>
            <a:pPr marL="285750" indent="-285750">
              <a:spcBef>
                <a:spcPts val="0"/>
              </a:spcBef>
              <a:spcAft>
                <a:spcPts val="0"/>
              </a:spcAft>
            </a:pPr>
            <a:endParaRPr lang="en-US" sz="2000" b="1" dirty="0" smtClean="0">
              <a:latin typeface="Cambria"/>
              <a:cs typeface="Cambria"/>
            </a:endParaRPr>
          </a:p>
          <a:p>
            <a:pPr marL="285750" indent="-285750">
              <a:spcBef>
                <a:spcPts val="0"/>
              </a:spcBef>
              <a:spcAft>
                <a:spcPts val="0"/>
              </a:spcAft>
            </a:pPr>
            <a:r>
              <a:rPr lang="en-US" sz="2000" b="1" dirty="0" smtClean="0">
                <a:latin typeface="Cambria"/>
                <a:cs typeface="Cambria"/>
              </a:rPr>
              <a:t>Imager  22x22 arcsecond</a:t>
            </a:r>
          </a:p>
          <a:p>
            <a:pPr lvl="1"/>
            <a:r>
              <a:rPr lang="en-US" sz="1400" dirty="0" smtClean="0">
                <a:latin typeface="Cambria"/>
                <a:cs typeface="Cambria"/>
              </a:rPr>
              <a:t>Matched to the expected ASM corrected field</a:t>
            </a:r>
            <a:endParaRPr lang="en-US" sz="1400" dirty="0">
              <a:latin typeface="Cambria"/>
              <a:cs typeface="Cambria"/>
            </a:endParaRPr>
          </a:p>
          <a:p>
            <a:pPr marL="285750" indent="-285750">
              <a:spcBef>
                <a:spcPts val="0"/>
              </a:spcBef>
              <a:spcAft>
                <a:spcPts val="0"/>
              </a:spcAft>
            </a:pPr>
            <a:endParaRPr lang="en-US" sz="2000" b="1" dirty="0" smtClean="0">
              <a:latin typeface="Cambria"/>
              <a:cs typeface="Cambria"/>
            </a:endParaRPr>
          </a:p>
          <a:p>
            <a:pPr marL="285750" indent="-285750">
              <a:spcBef>
                <a:spcPts val="0"/>
              </a:spcBef>
              <a:spcAft>
                <a:spcPts val="0"/>
              </a:spcAft>
            </a:pPr>
            <a:r>
              <a:rPr lang="en-US" sz="2000" b="1" dirty="0" smtClean="0">
                <a:latin typeface="Cambria"/>
                <a:cs typeface="Cambria"/>
              </a:rPr>
              <a:t>Integral Field Spectrograph</a:t>
            </a:r>
          </a:p>
          <a:p>
            <a:pPr lvl="1"/>
            <a:r>
              <a:rPr lang="en-US" sz="1400" dirty="0" smtClean="0">
                <a:latin typeface="Cambria"/>
                <a:cs typeface="Cambria"/>
              </a:rPr>
              <a:t>Aspect ratio 2:1 for efficient sky subtraction</a:t>
            </a:r>
          </a:p>
          <a:p>
            <a:pPr lvl="1"/>
            <a:r>
              <a:rPr lang="en-US" sz="1400" dirty="0" smtClean="0">
                <a:latin typeface="Cambria"/>
                <a:cs typeface="Cambria"/>
              </a:rPr>
              <a:t>Field of view ~4x2 arcseconds with 50 mas spaxles</a:t>
            </a:r>
          </a:p>
          <a:p>
            <a:pPr lvl="1"/>
            <a:r>
              <a:rPr lang="en-US" sz="1400" dirty="0" smtClean="0">
                <a:latin typeface="Cambria"/>
                <a:cs typeface="Cambria"/>
              </a:rPr>
              <a:t>Three finer scales (25, 12, 6 mas) with proportionally reduced fields</a:t>
            </a:r>
          </a:p>
          <a:p>
            <a:pPr lvl="1"/>
            <a:r>
              <a:rPr lang="en-US" sz="1400" dirty="0" smtClean="0">
                <a:latin typeface="Cambria"/>
                <a:cs typeface="Cambria"/>
              </a:rPr>
              <a:t>Spectral resolution R~5,000 and R~10,000</a:t>
            </a:r>
          </a:p>
          <a:p>
            <a:pPr lvl="1"/>
            <a:r>
              <a:rPr lang="en-US" sz="1400" dirty="0" smtClean="0">
                <a:solidFill>
                  <a:schemeClr val="tx1"/>
                </a:solidFill>
                <a:latin typeface="Cambria"/>
                <a:cs typeface="Cambria"/>
              </a:rPr>
              <a:t>Wavelength range </a:t>
            </a:r>
            <a:r>
              <a:rPr lang="en-US" sz="1400" dirty="0" smtClean="0">
                <a:solidFill>
                  <a:schemeClr val="tx1"/>
                </a:solidFill>
                <a:latin typeface="Symbol" charset="2"/>
                <a:cs typeface="Symbol" charset="2"/>
              </a:rPr>
              <a:t>l</a:t>
            </a:r>
            <a:r>
              <a:rPr lang="en-US" sz="1400" dirty="0" smtClean="0">
                <a:solidFill>
                  <a:schemeClr val="tx1"/>
                </a:solidFill>
                <a:latin typeface="Cambria"/>
                <a:cs typeface="Cambria"/>
              </a:rPr>
              <a:t> ~ 1-2.4 </a:t>
            </a:r>
            <a:r>
              <a:rPr lang="en-US" sz="1400" dirty="0" smtClean="0">
                <a:solidFill>
                  <a:schemeClr val="tx1"/>
                </a:solidFill>
                <a:latin typeface="Symbol" charset="2"/>
                <a:cs typeface="Symbol" charset="2"/>
              </a:rPr>
              <a:t>m</a:t>
            </a:r>
            <a:r>
              <a:rPr lang="en-US" sz="1400" dirty="0" smtClean="0">
                <a:solidFill>
                  <a:schemeClr val="tx1"/>
                </a:solidFill>
                <a:latin typeface="Cambria"/>
                <a:cs typeface="Cambria"/>
              </a:rPr>
              <a:t>m</a:t>
            </a:r>
            <a:endParaRPr lang="en-US" sz="1400" dirty="0">
              <a:solidFill>
                <a:schemeClr val="tx1"/>
              </a:solidFill>
              <a:latin typeface="Cambria"/>
              <a:cs typeface="Cambria"/>
            </a:endParaRPr>
          </a:p>
          <a:p>
            <a:pPr marL="285750" indent="-285750">
              <a:spcBef>
                <a:spcPts val="0"/>
              </a:spcBef>
              <a:spcAft>
                <a:spcPts val="0"/>
              </a:spcAft>
            </a:pPr>
            <a:endParaRPr lang="en-US" sz="1400" b="1" dirty="0" smtClean="0">
              <a:latin typeface="Cambria"/>
              <a:cs typeface="Cambria"/>
            </a:endParaRPr>
          </a:p>
          <a:p>
            <a:pPr marL="285750" indent="-285750">
              <a:spcBef>
                <a:spcPts val="0"/>
              </a:spcBef>
              <a:spcAft>
                <a:spcPts val="0"/>
              </a:spcAft>
            </a:pPr>
            <a:r>
              <a:rPr lang="en-US" b="1" dirty="0" smtClean="0">
                <a:latin typeface="Cambria"/>
                <a:cs typeface="Cambria"/>
              </a:rPr>
              <a:t>Occulting masks – NOT a high-end extreme-AO chronograph system</a:t>
            </a:r>
          </a:p>
          <a:p>
            <a:pPr lvl="1">
              <a:spcBef>
                <a:spcPts val="0"/>
              </a:spcBef>
              <a:spcAft>
                <a:spcPts val="0"/>
              </a:spcAft>
              <a:buNone/>
            </a:pPr>
            <a:r>
              <a:rPr lang="en-US" sz="1200" dirty="0" smtClean="0">
                <a:latin typeface="Cambria"/>
                <a:cs typeface="Cambria"/>
              </a:rPr>
              <a:t>Minimalist system</a:t>
            </a:r>
          </a:p>
          <a:p>
            <a:pPr lvl="1">
              <a:spcBef>
                <a:spcPts val="0"/>
              </a:spcBef>
              <a:spcAft>
                <a:spcPts val="0"/>
              </a:spcAft>
              <a:buNone/>
            </a:pPr>
            <a:r>
              <a:rPr lang="en-US" sz="1200" dirty="0" smtClean="0">
                <a:latin typeface="Cambria"/>
                <a:cs typeface="Cambria"/>
              </a:rPr>
              <a:t>Range of </a:t>
            </a:r>
            <a:r>
              <a:rPr lang="en-US" sz="1200" i="1" dirty="0" smtClean="0">
                <a:latin typeface="Cambria"/>
                <a:cs typeface="Cambria"/>
              </a:rPr>
              <a:t>disks</a:t>
            </a:r>
            <a:r>
              <a:rPr lang="en-US" sz="1200" dirty="0" smtClean="0">
                <a:latin typeface="Cambria"/>
                <a:cs typeface="Cambria"/>
              </a:rPr>
              <a:t> to allow observation of high contrast systems</a:t>
            </a:r>
          </a:p>
          <a:p>
            <a:pPr lvl="1">
              <a:spcBef>
                <a:spcPts val="0"/>
              </a:spcBef>
              <a:spcAft>
                <a:spcPts val="0"/>
              </a:spcAft>
              <a:buNone/>
            </a:pPr>
            <a:r>
              <a:rPr lang="en-US" sz="1200" dirty="0" smtClean="0">
                <a:latin typeface="Cambria"/>
                <a:cs typeface="Cambria"/>
              </a:rPr>
              <a:t>Imager and IFS masks</a:t>
            </a:r>
          </a:p>
        </p:txBody>
      </p:sp>
      <p:sp>
        <p:nvSpPr>
          <p:cNvPr id="11" name="TextBox 10"/>
          <p:cNvSpPr txBox="1"/>
          <p:nvPr/>
        </p:nvSpPr>
        <p:spPr>
          <a:xfrm>
            <a:off x="9040305" y="1433848"/>
            <a:ext cx="2941991" cy="2215991"/>
          </a:xfrm>
          <a:prstGeom prst="rect">
            <a:avLst/>
          </a:prstGeom>
          <a:ln w="34925" cmpd="thickThin">
            <a:solidFill>
              <a:schemeClr val="tx1"/>
            </a:solidFill>
          </a:ln>
        </p:spPr>
        <p:txBody>
          <a:bodyPr wrap="square" rtlCol="0">
            <a:spAutoFit/>
          </a:bodyPr>
          <a:lstStyle/>
          <a:p>
            <a:r>
              <a:rPr lang="en-US" sz="2400" b="1" dirty="0" smtClean="0">
                <a:latin typeface="Calibri" charset="0"/>
                <a:ea typeface="Calibri" charset="0"/>
                <a:cs typeface="Calibri" charset="0"/>
              </a:rPr>
              <a:t>Detector baseline</a:t>
            </a:r>
          </a:p>
          <a:p>
            <a:pPr lvl="1"/>
            <a:r>
              <a:rPr lang="en-US" dirty="0" smtClean="0">
                <a:latin typeface="Calibri" charset="0"/>
                <a:ea typeface="Calibri" charset="0"/>
                <a:cs typeface="Calibri" charset="0"/>
              </a:rPr>
              <a:t>2xH4RG-15</a:t>
            </a:r>
            <a:r>
              <a:rPr lang="en-US" dirty="0" smtClean="0">
                <a:latin typeface="Symbol" charset="2"/>
                <a:ea typeface="Symbol" charset="2"/>
                <a:cs typeface="Symbol" charset="2"/>
              </a:rPr>
              <a:t>m</a:t>
            </a:r>
            <a:r>
              <a:rPr lang="en-US" dirty="0" smtClean="0">
                <a:latin typeface="Calibri" charset="0"/>
                <a:ea typeface="Calibri" charset="0"/>
                <a:cs typeface="Calibri" charset="0"/>
              </a:rPr>
              <a:t>m</a:t>
            </a:r>
          </a:p>
          <a:p>
            <a:pPr lvl="1"/>
            <a:r>
              <a:rPr lang="en-US" dirty="0" smtClean="0">
                <a:latin typeface="Calibri" charset="0"/>
                <a:ea typeface="Calibri" charset="0"/>
                <a:cs typeface="Calibri" charset="0"/>
              </a:rPr>
              <a:t>2xSAPHIRA </a:t>
            </a:r>
            <a:r>
              <a:rPr lang="en-US" dirty="0" err="1" smtClean="0">
                <a:latin typeface="Calibri" charset="0"/>
                <a:ea typeface="Calibri" charset="0"/>
                <a:cs typeface="Calibri" charset="0"/>
              </a:rPr>
              <a:t>eAPD</a:t>
            </a:r>
            <a:endParaRPr lang="en-US" dirty="0" smtClean="0">
              <a:latin typeface="Calibri" charset="0"/>
              <a:ea typeface="Calibri" charset="0"/>
              <a:cs typeface="Calibri" charset="0"/>
            </a:endParaRPr>
          </a:p>
          <a:p>
            <a:endParaRPr lang="en-US" dirty="0">
              <a:latin typeface="Calibri" charset="0"/>
              <a:ea typeface="Calibri" charset="0"/>
              <a:cs typeface="Calibri" charset="0"/>
            </a:endParaRPr>
          </a:p>
          <a:p>
            <a:r>
              <a:rPr lang="en-US" sz="2400" b="1" dirty="0" smtClean="0">
                <a:latin typeface="Calibri" charset="0"/>
                <a:ea typeface="Calibri" charset="0"/>
                <a:cs typeface="Calibri" charset="0"/>
              </a:rPr>
              <a:t>Control electronics</a:t>
            </a:r>
          </a:p>
          <a:p>
            <a:pPr lvl="1"/>
            <a:r>
              <a:rPr lang="en-US" dirty="0" smtClean="0">
                <a:latin typeface="Calibri" charset="0"/>
                <a:ea typeface="Calibri" charset="0"/>
                <a:cs typeface="Calibri" charset="0"/>
              </a:rPr>
              <a:t>ANU </a:t>
            </a:r>
            <a:r>
              <a:rPr lang="en-US" dirty="0" err="1" smtClean="0">
                <a:latin typeface="Calibri" charset="0"/>
                <a:ea typeface="Calibri" charset="0"/>
                <a:cs typeface="Calibri" charset="0"/>
              </a:rPr>
              <a:t>cryo</a:t>
            </a:r>
            <a:r>
              <a:rPr lang="en-US" dirty="0" smtClean="0">
                <a:latin typeface="Calibri" charset="0"/>
                <a:ea typeface="Calibri" charset="0"/>
                <a:cs typeface="Calibri" charset="0"/>
              </a:rPr>
              <a:t> preamps</a:t>
            </a:r>
          </a:p>
          <a:p>
            <a:pPr lvl="1"/>
            <a:r>
              <a:rPr lang="en-US" i="1" dirty="0" smtClean="0">
                <a:latin typeface="Calibri" charset="0"/>
                <a:ea typeface="Calibri" charset="0"/>
                <a:cs typeface="Calibri" charset="0"/>
              </a:rPr>
              <a:t>SDSU ARC-</a:t>
            </a:r>
            <a:r>
              <a:rPr lang="en-US" sz="1600" i="1" dirty="0" smtClean="0">
                <a:latin typeface="Times New Roman" charset="0"/>
                <a:ea typeface="Times New Roman" charset="0"/>
                <a:cs typeface="Times New Roman" charset="0"/>
              </a:rPr>
              <a:t>III</a:t>
            </a:r>
            <a:r>
              <a:rPr lang="en-US" i="1" dirty="0" smtClean="0">
                <a:latin typeface="Calibri" charset="0"/>
                <a:ea typeface="Calibri" charset="0"/>
                <a:cs typeface="Calibri" charset="0"/>
              </a:rPr>
              <a:t> </a:t>
            </a:r>
            <a:r>
              <a:rPr lang="is-IS" i="1" dirty="0" smtClean="0">
                <a:latin typeface="Calibri" charset="0"/>
                <a:ea typeface="Calibri" charset="0"/>
                <a:cs typeface="Calibri" charset="0"/>
              </a:rPr>
              <a:t>…</a:t>
            </a:r>
            <a:endParaRPr lang="en-US" sz="2000" i="1" dirty="0" smtClean="0">
              <a:latin typeface="Calibri" charset="0"/>
              <a:ea typeface="Calibri" charset="0"/>
              <a:cs typeface="Calibri" charset="0"/>
            </a:endParaRPr>
          </a:p>
        </p:txBody>
      </p:sp>
    </p:spTree>
    <p:extLst>
      <p:ext uri="{BB962C8B-B14F-4D97-AF65-F5344CB8AC3E}">
        <p14:creationId xmlns:p14="http://schemas.microsoft.com/office/powerpoint/2010/main" val="31282994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Sharp &amp; Contos - Detector Systems for the GMT</a:t>
            </a:r>
            <a:endParaRPr lang="en-US" dirty="0"/>
          </a:p>
        </p:txBody>
      </p:sp>
      <p:sp>
        <p:nvSpPr>
          <p:cNvPr id="4" name="Footer Placeholder 3"/>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fld id="{886BB73A-582F-4420-9A14-CB10A2B2E5E8}" type="slidenum">
              <a:rPr lang="en-US" smtClean="0"/>
              <a:pPr/>
              <a:t>14</a:t>
            </a:fld>
            <a:endParaRPr lang="en-US"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788400" y="251619"/>
            <a:ext cx="1693333" cy="589263"/>
          </a:xfrm>
          <a:prstGeom prst="rect">
            <a:avLst/>
          </a:prstGeom>
        </p:spPr>
      </p:pic>
      <p:pic>
        <p:nvPicPr>
          <p:cNvPr id="8" name="Content Placeholder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2078" y="1271936"/>
            <a:ext cx="5052953" cy="5410211"/>
          </a:xfrm>
          <a:prstGeom prst="rect">
            <a:avLst/>
          </a:prstGeom>
        </p:spPr>
      </p:pic>
      <p:sp>
        <p:nvSpPr>
          <p:cNvPr id="9" name="TextBox 8"/>
          <p:cNvSpPr txBox="1"/>
          <p:nvPr/>
        </p:nvSpPr>
        <p:spPr>
          <a:xfrm>
            <a:off x="4685122" y="1394956"/>
            <a:ext cx="2337823" cy="707886"/>
          </a:xfrm>
          <a:prstGeom prst="rect">
            <a:avLst/>
          </a:prstGeom>
          <a:noFill/>
        </p:spPr>
        <p:txBody>
          <a:bodyPr wrap="square" rtlCol="0">
            <a:spAutoFit/>
          </a:bodyPr>
          <a:lstStyle/>
          <a:p>
            <a:pPr>
              <a:spcBef>
                <a:spcPts val="0"/>
              </a:spcBef>
              <a:spcAft>
                <a:spcPts val="0"/>
              </a:spcAft>
              <a:buNone/>
            </a:pPr>
            <a:r>
              <a:rPr lang="en-US" sz="2000" dirty="0" smtClean="0">
                <a:latin typeface="Cambria"/>
                <a:cs typeface="Cambria"/>
              </a:rPr>
              <a:t>Tilted dichroic window pair</a:t>
            </a:r>
          </a:p>
        </p:txBody>
      </p:sp>
      <p:sp>
        <p:nvSpPr>
          <p:cNvPr id="10" name="TextBox 9"/>
          <p:cNvSpPr txBox="1"/>
          <p:nvPr/>
        </p:nvSpPr>
        <p:spPr>
          <a:xfrm>
            <a:off x="9473821" y="1231845"/>
            <a:ext cx="2508475" cy="1231106"/>
          </a:xfrm>
          <a:prstGeom prst="rect">
            <a:avLst/>
          </a:prstGeom>
          <a:noFill/>
        </p:spPr>
        <p:txBody>
          <a:bodyPr wrap="square" rtlCol="0">
            <a:spAutoFit/>
          </a:bodyPr>
          <a:lstStyle/>
          <a:p>
            <a:pPr>
              <a:spcBef>
                <a:spcPts val="0"/>
              </a:spcBef>
              <a:spcAft>
                <a:spcPts val="0"/>
              </a:spcAft>
              <a:buNone/>
            </a:pPr>
            <a:r>
              <a:rPr lang="en-US" sz="2000" dirty="0" smtClean="0">
                <a:latin typeface="Cambria"/>
                <a:cs typeface="Cambria"/>
              </a:rPr>
              <a:t>OAP relay, Collimated beam,</a:t>
            </a:r>
          </a:p>
          <a:p>
            <a:pPr>
              <a:spcBef>
                <a:spcPts val="0"/>
              </a:spcBef>
              <a:spcAft>
                <a:spcPts val="0"/>
              </a:spcAft>
              <a:buNone/>
            </a:pPr>
            <a:r>
              <a:rPr lang="en-US" sz="2000" dirty="0" err="1" smtClean="0">
                <a:latin typeface="Cambria"/>
                <a:cs typeface="Cambria"/>
              </a:rPr>
              <a:t>ADC+coldstop</a:t>
            </a:r>
            <a:endParaRPr lang="en-US" sz="2000" dirty="0" smtClean="0">
              <a:latin typeface="Cambria"/>
              <a:cs typeface="Cambria"/>
            </a:endParaRPr>
          </a:p>
          <a:p>
            <a:pPr>
              <a:spcBef>
                <a:spcPts val="0"/>
              </a:spcBef>
              <a:spcAft>
                <a:spcPts val="0"/>
              </a:spcAft>
              <a:buNone/>
            </a:pPr>
            <a:endParaRPr lang="en-US" sz="1400" b="1" dirty="0" smtClean="0">
              <a:latin typeface="Cambria"/>
              <a:cs typeface="Cambria"/>
            </a:endParaRPr>
          </a:p>
        </p:txBody>
      </p:sp>
      <p:sp>
        <p:nvSpPr>
          <p:cNvPr id="11" name="TextBox 10"/>
          <p:cNvSpPr txBox="1"/>
          <p:nvPr/>
        </p:nvSpPr>
        <p:spPr>
          <a:xfrm>
            <a:off x="6562010" y="2891669"/>
            <a:ext cx="1805751" cy="400110"/>
          </a:xfrm>
          <a:prstGeom prst="rect">
            <a:avLst/>
          </a:prstGeom>
          <a:noFill/>
        </p:spPr>
        <p:txBody>
          <a:bodyPr wrap="none" rtlCol="0">
            <a:spAutoFit/>
          </a:bodyPr>
          <a:lstStyle/>
          <a:p>
            <a:pPr>
              <a:spcBef>
                <a:spcPts val="0"/>
              </a:spcBef>
              <a:spcAft>
                <a:spcPts val="0"/>
              </a:spcAft>
              <a:buNone/>
            </a:pPr>
            <a:r>
              <a:rPr lang="en-US" sz="2000" dirty="0" smtClean="0">
                <a:latin typeface="Cambria"/>
                <a:cs typeface="Cambria"/>
              </a:rPr>
              <a:t>Science pickoff</a:t>
            </a:r>
          </a:p>
        </p:txBody>
      </p:sp>
      <p:sp>
        <p:nvSpPr>
          <p:cNvPr id="12" name="TextBox 11"/>
          <p:cNvSpPr txBox="1"/>
          <p:nvPr/>
        </p:nvSpPr>
        <p:spPr>
          <a:xfrm>
            <a:off x="7729836" y="3473095"/>
            <a:ext cx="1463862" cy="400110"/>
          </a:xfrm>
          <a:prstGeom prst="rect">
            <a:avLst/>
          </a:prstGeom>
          <a:noFill/>
        </p:spPr>
        <p:txBody>
          <a:bodyPr wrap="none" rtlCol="0">
            <a:spAutoFit/>
          </a:bodyPr>
          <a:lstStyle/>
          <a:p>
            <a:pPr>
              <a:spcBef>
                <a:spcPts val="0"/>
              </a:spcBef>
              <a:spcAft>
                <a:spcPts val="0"/>
              </a:spcAft>
              <a:buNone/>
            </a:pPr>
            <a:r>
              <a:rPr lang="en-US" sz="2000" dirty="0" smtClean="0">
                <a:latin typeface="Cambria"/>
                <a:cs typeface="Cambria"/>
              </a:rPr>
              <a:t>Imager arm</a:t>
            </a:r>
          </a:p>
        </p:txBody>
      </p:sp>
      <p:sp>
        <p:nvSpPr>
          <p:cNvPr id="13" name="TextBox 12"/>
          <p:cNvSpPr txBox="1"/>
          <p:nvPr/>
        </p:nvSpPr>
        <p:spPr>
          <a:xfrm>
            <a:off x="7755260" y="6023675"/>
            <a:ext cx="2998222" cy="707886"/>
          </a:xfrm>
          <a:prstGeom prst="rect">
            <a:avLst/>
          </a:prstGeom>
          <a:noFill/>
        </p:spPr>
        <p:txBody>
          <a:bodyPr wrap="square" rtlCol="0">
            <a:spAutoFit/>
          </a:bodyPr>
          <a:lstStyle/>
          <a:p>
            <a:pPr>
              <a:spcBef>
                <a:spcPts val="0"/>
              </a:spcBef>
              <a:spcAft>
                <a:spcPts val="0"/>
              </a:spcAft>
              <a:buNone/>
            </a:pPr>
            <a:r>
              <a:rPr lang="en-US" sz="2000" dirty="0" smtClean="0">
                <a:latin typeface="Cambria"/>
                <a:cs typeface="Cambria"/>
              </a:rPr>
              <a:t>IFS scale selection,</a:t>
            </a:r>
          </a:p>
          <a:p>
            <a:pPr>
              <a:spcBef>
                <a:spcPts val="0"/>
              </a:spcBef>
              <a:spcAft>
                <a:spcPts val="0"/>
              </a:spcAft>
              <a:buNone/>
            </a:pPr>
            <a:r>
              <a:rPr lang="en-US" sz="2000" dirty="0" smtClean="0">
                <a:latin typeface="Cambria"/>
                <a:cs typeface="Cambria"/>
              </a:rPr>
              <a:t>Anamorphic projection</a:t>
            </a:r>
          </a:p>
        </p:txBody>
      </p:sp>
      <p:sp>
        <p:nvSpPr>
          <p:cNvPr id="14" name="TextBox 13"/>
          <p:cNvSpPr txBox="1"/>
          <p:nvPr/>
        </p:nvSpPr>
        <p:spPr>
          <a:xfrm>
            <a:off x="6543379" y="4409070"/>
            <a:ext cx="2372913" cy="1015663"/>
          </a:xfrm>
          <a:prstGeom prst="rect">
            <a:avLst/>
          </a:prstGeom>
          <a:noFill/>
        </p:spPr>
        <p:txBody>
          <a:bodyPr wrap="square" rtlCol="0">
            <a:spAutoFit/>
          </a:bodyPr>
          <a:lstStyle/>
          <a:p>
            <a:pPr>
              <a:spcBef>
                <a:spcPts val="0"/>
              </a:spcBef>
              <a:spcAft>
                <a:spcPts val="0"/>
              </a:spcAft>
              <a:buNone/>
            </a:pPr>
            <a:r>
              <a:rPr lang="en-US" sz="2000" dirty="0" smtClean="0">
                <a:latin typeface="Cambria"/>
                <a:cs typeface="Cambria"/>
              </a:rPr>
              <a:t>Image slicer, </a:t>
            </a:r>
          </a:p>
          <a:p>
            <a:pPr>
              <a:spcBef>
                <a:spcPts val="0"/>
              </a:spcBef>
              <a:spcAft>
                <a:spcPts val="0"/>
              </a:spcAft>
              <a:buNone/>
            </a:pPr>
            <a:r>
              <a:rPr lang="en-US" sz="2000" dirty="0" smtClean="0">
                <a:latin typeface="Cambria"/>
                <a:cs typeface="Cambria"/>
              </a:rPr>
              <a:t>Grating turret,</a:t>
            </a:r>
          </a:p>
          <a:p>
            <a:pPr>
              <a:spcBef>
                <a:spcPts val="0"/>
              </a:spcBef>
              <a:spcAft>
                <a:spcPts val="0"/>
              </a:spcAft>
              <a:buNone/>
            </a:pPr>
            <a:r>
              <a:rPr lang="en-US" sz="2000" dirty="0" smtClean="0">
                <a:latin typeface="Cambria"/>
                <a:cs typeface="Cambria"/>
              </a:rPr>
              <a:t>Refractive camera</a:t>
            </a:r>
            <a:endParaRPr lang="en-US" sz="2000" b="1" dirty="0" smtClean="0">
              <a:latin typeface="Cambria"/>
              <a:cs typeface="Cambria"/>
            </a:endParaRPr>
          </a:p>
        </p:txBody>
      </p:sp>
      <p:sp>
        <p:nvSpPr>
          <p:cNvPr id="15" name="TextBox 14"/>
          <p:cNvSpPr txBox="1"/>
          <p:nvPr/>
        </p:nvSpPr>
        <p:spPr>
          <a:xfrm>
            <a:off x="399849" y="1344118"/>
            <a:ext cx="3534878" cy="2554545"/>
          </a:xfrm>
          <a:prstGeom prst="rect">
            <a:avLst/>
          </a:prstGeom>
          <a:noFill/>
        </p:spPr>
        <p:txBody>
          <a:bodyPr wrap="none" rtlCol="0">
            <a:spAutoFit/>
          </a:bodyPr>
          <a:lstStyle/>
          <a:p>
            <a:pPr>
              <a:spcBef>
                <a:spcPts val="0"/>
              </a:spcBef>
              <a:spcAft>
                <a:spcPts val="0"/>
              </a:spcAft>
              <a:buNone/>
            </a:pPr>
            <a:r>
              <a:rPr lang="en-US" sz="2400" b="1" dirty="0" smtClean="0">
                <a:latin typeface="Cambria"/>
                <a:cs typeface="Cambria"/>
              </a:rPr>
              <a:t>Moving parts (minimal)</a:t>
            </a:r>
          </a:p>
          <a:p>
            <a:pPr marL="285750" indent="-285750">
              <a:spcBef>
                <a:spcPts val="0"/>
              </a:spcBef>
              <a:spcAft>
                <a:spcPts val="0"/>
              </a:spcAft>
              <a:buFont typeface="Arial" charset="0"/>
              <a:buChar char="•"/>
            </a:pPr>
            <a:r>
              <a:rPr lang="en-US" dirty="0" smtClean="0">
                <a:latin typeface="Cambria"/>
                <a:cs typeface="Cambria"/>
              </a:rPr>
              <a:t>Science selector </a:t>
            </a:r>
            <a:r>
              <a:rPr lang="en-US" dirty="0" err="1" smtClean="0">
                <a:latin typeface="Cambria"/>
                <a:cs typeface="Cambria"/>
              </a:rPr>
              <a:t>dichroics</a:t>
            </a:r>
            <a:endParaRPr lang="en-US" dirty="0" smtClean="0">
              <a:latin typeface="Cambria"/>
              <a:cs typeface="Cambria"/>
            </a:endParaRPr>
          </a:p>
          <a:p>
            <a:pPr marL="285750" indent="-285750">
              <a:spcBef>
                <a:spcPts val="0"/>
              </a:spcBef>
              <a:spcAft>
                <a:spcPts val="0"/>
              </a:spcAft>
              <a:buFont typeface="Arial" charset="0"/>
              <a:buChar char="•"/>
            </a:pPr>
            <a:r>
              <a:rPr lang="en-US" dirty="0" smtClean="0">
                <a:latin typeface="Cambria"/>
                <a:cs typeface="Cambria"/>
              </a:rPr>
              <a:t>Gratings</a:t>
            </a:r>
          </a:p>
          <a:p>
            <a:pPr marL="285750" indent="-285750">
              <a:spcBef>
                <a:spcPts val="0"/>
              </a:spcBef>
              <a:spcAft>
                <a:spcPts val="0"/>
              </a:spcAft>
              <a:buFont typeface="Arial" charset="0"/>
              <a:buChar char="•"/>
            </a:pPr>
            <a:r>
              <a:rPr lang="en-US" dirty="0" smtClean="0">
                <a:latin typeface="Cambria"/>
                <a:cs typeface="Cambria"/>
              </a:rPr>
              <a:t>IFS plate scale</a:t>
            </a:r>
          </a:p>
          <a:p>
            <a:pPr marL="285750" indent="-285750">
              <a:spcBef>
                <a:spcPts val="0"/>
              </a:spcBef>
              <a:spcAft>
                <a:spcPts val="0"/>
              </a:spcAft>
              <a:buFont typeface="Arial" charset="0"/>
              <a:buChar char="•"/>
            </a:pPr>
            <a:r>
              <a:rPr lang="en-US" dirty="0" smtClean="0">
                <a:latin typeface="Cambria"/>
                <a:cs typeface="Cambria"/>
              </a:rPr>
              <a:t>Pupil mask</a:t>
            </a:r>
          </a:p>
          <a:p>
            <a:pPr marL="285750" indent="-285750">
              <a:spcBef>
                <a:spcPts val="0"/>
              </a:spcBef>
              <a:spcAft>
                <a:spcPts val="0"/>
              </a:spcAft>
              <a:buFont typeface="Arial" charset="0"/>
              <a:buChar char="•"/>
            </a:pPr>
            <a:r>
              <a:rPr lang="en-US" dirty="0" smtClean="0">
                <a:latin typeface="Cambria"/>
                <a:cs typeface="Cambria"/>
              </a:rPr>
              <a:t>ADC</a:t>
            </a:r>
          </a:p>
          <a:p>
            <a:pPr marL="285750" indent="-285750">
              <a:spcBef>
                <a:spcPts val="0"/>
              </a:spcBef>
              <a:spcAft>
                <a:spcPts val="0"/>
              </a:spcAft>
              <a:buFont typeface="Arial" charset="0"/>
              <a:buChar char="•"/>
            </a:pPr>
            <a:r>
              <a:rPr lang="en-US" dirty="0" smtClean="0">
                <a:latin typeface="Cambria"/>
                <a:cs typeface="Cambria"/>
              </a:rPr>
              <a:t>Imager:</a:t>
            </a:r>
          </a:p>
          <a:p>
            <a:pPr lvl="1">
              <a:spcBef>
                <a:spcPts val="0"/>
              </a:spcBef>
              <a:spcAft>
                <a:spcPts val="0"/>
              </a:spcAft>
              <a:buNone/>
            </a:pPr>
            <a:r>
              <a:rPr lang="en-US" sz="1400" dirty="0" smtClean="0">
                <a:latin typeface="Cambria"/>
                <a:cs typeface="Cambria"/>
              </a:rPr>
              <a:t>Pupil imaging</a:t>
            </a:r>
          </a:p>
          <a:p>
            <a:pPr lvl="1">
              <a:spcBef>
                <a:spcPts val="0"/>
              </a:spcBef>
              <a:spcAft>
                <a:spcPts val="0"/>
              </a:spcAft>
              <a:buNone/>
            </a:pPr>
            <a:r>
              <a:rPr lang="en-US" sz="1400" dirty="0" smtClean="0">
                <a:latin typeface="Cambria"/>
                <a:cs typeface="Cambria"/>
              </a:rPr>
              <a:t>NCP calibration</a:t>
            </a:r>
          </a:p>
        </p:txBody>
      </p:sp>
      <p:sp>
        <p:nvSpPr>
          <p:cNvPr id="20" name="Title 1"/>
          <p:cNvSpPr txBox="1">
            <a:spLocks/>
          </p:cNvSpPr>
          <p:nvPr/>
        </p:nvSpPr>
        <p:spPr>
          <a:xfrm>
            <a:off x="224151" y="142954"/>
            <a:ext cx="10684520" cy="705392"/>
          </a:xfrm>
          <a:prstGeom prst="rect">
            <a:avLst/>
          </a:prstGeom>
        </p:spPr>
        <p:txBody>
          <a:bodyPr vert="horz" lIns="457200" tIns="45720" rIns="365760" bIns="45720" rtlCol="0" anchor="b" anchorCtr="0">
            <a:noAutofit/>
          </a:bodyPr>
          <a:lstStyle>
            <a:lvl1pPr marL="0" algn="l" defTabSz="914400" rtl="0" eaLnBrk="1" latinLnBrk="0" hangingPunct="1">
              <a:lnSpc>
                <a:spcPct val="95000"/>
              </a:lnSpc>
              <a:spcBef>
                <a:spcPct val="0"/>
              </a:spcBef>
              <a:buNone/>
              <a:defRPr lang="en-US" sz="2800" b="0" i="0" kern="1200" cap="none" spc="0" baseline="0" dirty="0">
                <a:ln>
                  <a:noFill/>
                </a:ln>
                <a:solidFill>
                  <a:schemeClr val="bg2"/>
                </a:solidFill>
                <a:effectLst/>
                <a:latin typeface="Arial"/>
                <a:ea typeface="+mj-ea"/>
                <a:cs typeface="Helvetica Neue"/>
              </a:defRPr>
            </a:lvl1pPr>
          </a:lstStyle>
          <a:p>
            <a:r>
              <a:rPr lang="en-US" smtClean="0"/>
              <a:t>GMTIFS: What is it?</a:t>
            </a:r>
            <a:endParaRPr lang="en-US"/>
          </a:p>
        </p:txBody>
      </p:sp>
      <p:pic>
        <p:nvPicPr>
          <p:cNvPr id="21" name="Picture 2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7004" y="3230993"/>
            <a:ext cx="5107851" cy="3611540"/>
          </a:xfrm>
          <a:prstGeom prst="rect">
            <a:avLst/>
          </a:prstGeom>
        </p:spPr>
      </p:pic>
    </p:spTree>
    <p:extLst>
      <p:ext uri="{BB962C8B-B14F-4D97-AF65-F5344CB8AC3E}">
        <p14:creationId xmlns:p14="http://schemas.microsoft.com/office/powerpoint/2010/main" val="130746228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Sharp &amp; Contos - Detector Systems for the GMT</a:t>
            </a:r>
            <a:endParaRPr lang="en-US" dirty="0"/>
          </a:p>
        </p:txBody>
      </p:sp>
      <p:sp>
        <p:nvSpPr>
          <p:cNvPr id="4" name="Footer Placeholder 3"/>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fld id="{886BB73A-582F-4420-9A14-CB10A2B2E5E8}" type="slidenum">
              <a:rPr lang="en-US" smtClean="0"/>
              <a:pPr/>
              <a:t>15</a:t>
            </a:fld>
            <a:endParaRPr lang="en-US" dirty="0"/>
          </a:p>
        </p:txBody>
      </p:sp>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788400" y="251619"/>
            <a:ext cx="1693333" cy="589263"/>
          </a:xfrm>
          <a:prstGeom prst="rect">
            <a:avLst/>
          </a:prstGeom>
        </p:spPr>
      </p:pic>
      <p:sp>
        <p:nvSpPr>
          <p:cNvPr id="20" name="Title 1"/>
          <p:cNvSpPr txBox="1">
            <a:spLocks/>
          </p:cNvSpPr>
          <p:nvPr/>
        </p:nvSpPr>
        <p:spPr>
          <a:xfrm>
            <a:off x="224151" y="142954"/>
            <a:ext cx="10684520" cy="705392"/>
          </a:xfrm>
          <a:prstGeom prst="rect">
            <a:avLst/>
          </a:prstGeom>
        </p:spPr>
        <p:txBody>
          <a:bodyPr vert="horz" lIns="457200" tIns="45720" rIns="365760" bIns="45720" rtlCol="0" anchor="b" anchorCtr="0">
            <a:noAutofit/>
          </a:bodyPr>
          <a:lstStyle>
            <a:lvl1pPr marL="0" algn="l" defTabSz="914400" rtl="0" eaLnBrk="1" latinLnBrk="0" hangingPunct="1">
              <a:lnSpc>
                <a:spcPct val="95000"/>
              </a:lnSpc>
              <a:spcBef>
                <a:spcPct val="0"/>
              </a:spcBef>
              <a:buNone/>
              <a:defRPr lang="en-US" sz="2800" b="0" i="0" kern="1200" cap="none" spc="0" baseline="0" dirty="0">
                <a:ln>
                  <a:noFill/>
                </a:ln>
                <a:solidFill>
                  <a:schemeClr val="bg2"/>
                </a:solidFill>
                <a:effectLst/>
                <a:latin typeface="Arial"/>
                <a:ea typeface="+mj-ea"/>
                <a:cs typeface="Helvetica Neue"/>
              </a:defRPr>
            </a:lvl1pPr>
          </a:lstStyle>
          <a:p>
            <a:r>
              <a:rPr lang="en-US" dirty="0" smtClean="0"/>
              <a:t>GMTIFS: ANU AO/IFS heritage</a:t>
            </a:r>
            <a:endParaRPr lang="en-US" dirty="0"/>
          </a:p>
        </p:txBody>
      </p:sp>
      <p:pic>
        <p:nvPicPr>
          <p:cNvPr id="16" name="Picture 8" descr="IMG_0842.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91468" y="4411266"/>
            <a:ext cx="3099781" cy="2067991"/>
          </a:xfrm>
          <a:prstGeom prst="rect">
            <a:avLst/>
          </a:prstGeom>
          <a:noFill/>
          <a:ln w="317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aphicFrame>
        <p:nvGraphicFramePr>
          <p:cNvPr id="17" name="Object 1"/>
          <p:cNvGraphicFramePr>
            <a:graphicFrameLocks noChangeAspect="1"/>
          </p:cNvGraphicFramePr>
          <p:nvPr>
            <p:extLst>
              <p:ext uri="{D42A27DB-BD31-4B8C-83A1-F6EECF244321}">
                <p14:modId xmlns:p14="http://schemas.microsoft.com/office/powerpoint/2010/main" val="1201986197"/>
              </p:ext>
            </p:extLst>
          </p:nvPr>
        </p:nvGraphicFramePr>
        <p:xfrm>
          <a:off x="9365747" y="1352738"/>
          <a:ext cx="2412129" cy="2432023"/>
        </p:xfrm>
        <a:graphic>
          <a:graphicData uri="http://schemas.openxmlformats.org/presentationml/2006/ole">
            <mc:AlternateContent xmlns:mc="http://schemas.openxmlformats.org/markup-compatibility/2006">
              <mc:Choice xmlns:v="urn:schemas-microsoft-com:vml" Requires="v">
                <p:oleObj spid="_x0000_s6208" name="Photo Editor Photo" r:id="rId5" imgW="19504762" imgH="14628571" progId="">
                  <p:embed/>
                </p:oleObj>
              </mc:Choice>
              <mc:Fallback>
                <p:oleObj name="Photo Editor Photo" r:id="rId5" imgW="19504762" imgH="1462857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1629" r="14011"/>
                      <a:stretch>
                        <a:fillRect/>
                      </a:stretch>
                    </p:blipFill>
                    <p:spPr bwMode="auto">
                      <a:xfrm>
                        <a:off x="9365747" y="1352738"/>
                        <a:ext cx="2412129" cy="2432023"/>
                      </a:xfrm>
                      <a:prstGeom prst="rect">
                        <a:avLst/>
                      </a:prstGeom>
                      <a:noFill/>
                      <a:ln>
                        <a:noFill/>
                      </a:ln>
                    </p:spPr>
                  </p:pic>
                </p:oleObj>
              </mc:Fallback>
            </mc:AlternateContent>
          </a:graphicData>
        </a:graphic>
      </p:graphicFrame>
      <p:pic>
        <p:nvPicPr>
          <p:cNvPr id="18" name="Picture 9"/>
          <p:cNvPicPr>
            <a:picLocks noChangeAspect="1" noChangeArrowheads="1"/>
          </p:cNvPicPr>
          <p:nvPr/>
        </p:nvPicPr>
        <p:blipFill>
          <a:blip r:embed="rId7" cstate="hqprint">
            <a:extLst>
              <a:ext uri="{28A0092B-C50C-407E-A947-70E740481C1C}">
                <a14:useLocalDpi xmlns:a14="http://schemas.microsoft.com/office/drawing/2010/main"/>
              </a:ext>
            </a:extLst>
          </a:blip>
          <a:srcRect b="-125"/>
          <a:stretch>
            <a:fillRect/>
          </a:stretch>
        </p:blipFill>
        <p:spPr bwMode="auto">
          <a:xfrm>
            <a:off x="1115658" y="1372759"/>
            <a:ext cx="4015141" cy="2962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p:nvPr/>
        </p:nvSpPr>
        <p:spPr>
          <a:xfrm>
            <a:off x="6680708" y="1460111"/>
            <a:ext cx="2759145" cy="707886"/>
          </a:xfrm>
          <a:prstGeom prst="rect">
            <a:avLst/>
          </a:prstGeom>
          <a:noFill/>
        </p:spPr>
        <p:txBody>
          <a:bodyPr wrap="square" rtlCol="0">
            <a:spAutoFit/>
          </a:bodyPr>
          <a:lstStyle/>
          <a:p>
            <a:pPr>
              <a:spcBef>
                <a:spcPts val="0"/>
              </a:spcBef>
              <a:spcAft>
                <a:spcPts val="0"/>
              </a:spcAft>
              <a:buNone/>
            </a:pPr>
            <a:r>
              <a:rPr lang="en-US" sz="2000" b="1" dirty="0" smtClean="0">
                <a:latin typeface="Cambria"/>
                <a:cs typeface="Cambria"/>
              </a:rPr>
              <a:t>GSAOI imager of Gemini/GeMS MCAO</a:t>
            </a:r>
          </a:p>
        </p:txBody>
      </p:sp>
      <p:sp>
        <p:nvSpPr>
          <p:cNvPr id="22" name="TextBox 21"/>
          <p:cNvSpPr txBox="1"/>
          <p:nvPr/>
        </p:nvSpPr>
        <p:spPr>
          <a:xfrm>
            <a:off x="3717307" y="4411266"/>
            <a:ext cx="2070751" cy="707886"/>
          </a:xfrm>
          <a:prstGeom prst="rect">
            <a:avLst/>
          </a:prstGeom>
          <a:noFill/>
        </p:spPr>
        <p:txBody>
          <a:bodyPr wrap="square" rtlCol="0">
            <a:spAutoFit/>
          </a:bodyPr>
          <a:lstStyle/>
          <a:p>
            <a:pPr>
              <a:spcBef>
                <a:spcPts val="0"/>
              </a:spcBef>
              <a:spcAft>
                <a:spcPts val="0"/>
              </a:spcAft>
              <a:buNone/>
            </a:pPr>
            <a:r>
              <a:rPr lang="en-US" sz="2000" b="1" dirty="0" smtClean="0">
                <a:latin typeface="Cambria"/>
                <a:cs typeface="Cambria"/>
              </a:rPr>
              <a:t>Gemini/NIFS with ALTAIR AO</a:t>
            </a:r>
          </a:p>
        </p:txBody>
      </p:sp>
      <p:sp>
        <p:nvSpPr>
          <p:cNvPr id="23" name="TextBox 22"/>
          <p:cNvSpPr txBox="1"/>
          <p:nvPr/>
        </p:nvSpPr>
        <p:spPr>
          <a:xfrm>
            <a:off x="3656372" y="5730917"/>
            <a:ext cx="3024336" cy="707886"/>
          </a:xfrm>
          <a:prstGeom prst="rect">
            <a:avLst/>
          </a:prstGeom>
          <a:noFill/>
        </p:spPr>
        <p:txBody>
          <a:bodyPr wrap="square" rtlCol="0">
            <a:spAutoFit/>
          </a:bodyPr>
          <a:lstStyle/>
          <a:p>
            <a:pPr>
              <a:spcBef>
                <a:spcPts val="0"/>
              </a:spcBef>
              <a:spcAft>
                <a:spcPts val="0"/>
              </a:spcAft>
              <a:buNone/>
            </a:pPr>
            <a:r>
              <a:rPr lang="en-US" sz="2000" b="1" dirty="0" smtClean="0">
                <a:latin typeface="Cambria"/>
                <a:cs typeface="Cambria"/>
              </a:rPr>
              <a:t>ANU 2.3m</a:t>
            </a:r>
          </a:p>
          <a:p>
            <a:pPr>
              <a:spcBef>
                <a:spcPts val="0"/>
              </a:spcBef>
              <a:spcAft>
                <a:spcPts val="0"/>
              </a:spcAft>
              <a:buNone/>
            </a:pPr>
            <a:r>
              <a:rPr lang="en-US" sz="2000" b="1" dirty="0" smtClean="0">
                <a:latin typeface="Cambria"/>
                <a:cs typeface="Cambria"/>
              </a:rPr>
              <a:t>WiFeS optical IFS</a:t>
            </a:r>
          </a:p>
        </p:txBody>
      </p:sp>
      <p:pic>
        <p:nvPicPr>
          <p:cNvPr id="24" name="Picture 23" descr="antennae_gems_hst.png"/>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67701" y="4002578"/>
            <a:ext cx="4890652" cy="2426894"/>
          </a:xfrm>
          <a:prstGeom prst="rect">
            <a:avLst/>
          </a:prstGeom>
        </p:spPr>
      </p:pic>
      <p:pic>
        <p:nvPicPr>
          <p:cNvPr id="25" name="Picture 3"/>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7150169" y="2403221"/>
            <a:ext cx="1881525" cy="1465036"/>
          </a:xfrm>
          <a:prstGeom prst="rect">
            <a:avLst/>
          </a:prstGeom>
          <a:noFill/>
          <a:ln w="9525">
            <a:noFill/>
            <a:miter lim="800000"/>
            <a:headEnd/>
            <a:tailEnd/>
          </a:ln>
        </p:spPr>
      </p:pic>
    </p:spTree>
    <p:extLst>
      <p:ext uri="{BB962C8B-B14F-4D97-AF65-F5344CB8AC3E}">
        <p14:creationId xmlns:p14="http://schemas.microsoft.com/office/powerpoint/2010/main" val="87588177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astedGraphic-5.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54619" y="2270169"/>
            <a:ext cx="4343260" cy="4337720"/>
          </a:xfrm>
          <a:prstGeom prst="rect">
            <a:avLst/>
          </a:prstGeom>
        </p:spPr>
      </p:pic>
      <p:pic>
        <p:nvPicPr>
          <p:cNvPr id="15" name="Picture 14" descr="PastedGraphic-4.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0895" y="2221003"/>
            <a:ext cx="4392488" cy="4386886"/>
          </a:xfrm>
          <a:prstGeom prst="rect">
            <a:avLst/>
          </a:prstGeom>
        </p:spPr>
      </p:pic>
      <p:sp>
        <p:nvSpPr>
          <p:cNvPr id="4" name="Slide Number Placeholder 3"/>
          <p:cNvSpPr>
            <a:spLocks noGrp="1"/>
          </p:cNvSpPr>
          <p:nvPr>
            <p:ph type="sldNum" idx="10"/>
          </p:nvPr>
        </p:nvSpPr>
        <p:spPr/>
        <p:txBody>
          <a:bodyPr/>
          <a:lstStyle/>
          <a:p>
            <a:pPr>
              <a:defRPr/>
            </a:pPr>
            <a:fld id="{B31AF1F0-3407-4CB0-9B38-C052AE4A09BE}" type="slidenum">
              <a:rPr lang="en-AU" smtClean="0"/>
              <a:pPr>
                <a:defRPr/>
              </a:pPr>
              <a:t>16</a:t>
            </a:fld>
            <a:endParaRPr lang="en-AU" dirty="0"/>
          </a:p>
        </p:txBody>
      </p:sp>
      <p:sp>
        <p:nvSpPr>
          <p:cNvPr id="9" name="TextBox 8"/>
          <p:cNvSpPr txBox="1"/>
          <p:nvPr/>
        </p:nvSpPr>
        <p:spPr>
          <a:xfrm>
            <a:off x="199851" y="282094"/>
            <a:ext cx="8064897" cy="523220"/>
          </a:xfrm>
          <a:prstGeom prst="rect">
            <a:avLst/>
          </a:prstGeom>
          <a:noFill/>
        </p:spPr>
        <p:txBody>
          <a:bodyPr wrap="square" rtlCol="0">
            <a:spAutoFit/>
          </a:bodyPr>
          <a:lstStyle/>
          <a:p>
            <a:r>
              <a:rPr lang="en-US" sz="2800" b="1" i="1" dirty="0">
                <a:solidFill>
                  <a:schemeClr val="bg1"/>
                </a:solidFill>
                <a:latin typeface="Cambria"/>
                <a:cs typeface="Cambria"/>
              </a:rPr>
              <a:t>K/I</a:t>
            </a:r>
            <a:r>
              <a:rPr lang="en-US" sz="2800" b="1" dirty="0">
                <a:solidFill>
                  <a:schemeClr val="bg1"/>
                </a:solidFill>
                <a:latin typeface="Cambria"/>
                <a:cs typeface="Cambria"/>
              </a:rPr>
              <a:t> ~ 3.1, Gemini/</a:t>
            </a:r>
            <a:r>
              <a:rPr lang="en-US" sz="2800" b="1" i="1" dirty="0">
                <a:solidFill>
                  <a:schemeClr val="bg1"/>
                </a:solidFill>
                <a:latin typeface="Cambria"/>
                <a:cs typeface="Cambria"/>
              </a:rPr>
              <a:t>HST</a:t>
            </a:r>
            <a:r>
              <a:rPr lang="en-US" sz="2800" b="1" dirty="0">
                <a:solidFill>
                  <a:schemeClr val="bg1"/>
                </a:solidFill>
                <a:latin typeface="Cambria"/>
                <a:cs typeface="Cambria"/>
              </a:rPr>
              <a:t> ~ 3.3, GMT/</a:t>
            </a:r>
            <a:r>
              <a:rPr lang="en-US" sz="2800" b="1" i="1" dirty="0">
                <a:solidFill>
                  <a:schemeClr val="bg1"/>
                </a:solidFill>
                <a:latin typeface="Cambria"/>
                <a:cs typeface="Cambria"/>
              </a:rPr>
              <a:t>JWST</a:t>
            </a:r>
            <a:r>
              <a:rPr lang="en-US" sz="2800" b="1" dirty="0">
                <a:solidFill>
                  <a:schemeClr val="bg1"/>
                </a:solidFill>
                <a:latin typeface="Cambria"/>
                <a:cs typeface="Cambria"/>
              </a:rPr>
              <a:t> ~ 3.8</a:t>
            </a:r>
          </a:p>
        </p:txBody>
      </p:sp>
      <p:sp>
        <p:nvSpPr>
          <p:cNvPr id="10" name="Oval 9"/>
          <p:cNvSpPr/>
          <p:nvPr/>
        </p:nvSpPr>
        <p:spPr bwMode="auto">
          <a:xfrm>
            <a:off x="2821015" y="3380229"/>
            <a:ext cx="1008112" cy="1080120"/>
          </a:xfrm>
          <a:prstGeom prst="ellipse">
            <a:avLst/>
          </a:prstGeom>
          <a:noFill/>
          <a:ln w="9525"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defTabSz="449263" fontAlgn="base">
              <a:spcBef>
                <a:spcPts val="1200"/>
              </a:spcBef>
              <a:spcAft>
                <a:spcPts val="600"/>
              </a:spcAft>
              <a:buClr>
                <a:srgbClr val="000000"/>
              </a:buClr>
              <a:buSzPct val="100000"/>
              <a:buFont typeface="Arial" pitchFamily="34" charset="0"/>
              <a:buChar char="•"/>
            </a:pPr>
            <a:endParaRPr lang="en-US" dirty="0">
              <a:solidFill>
                <a:srgbClr val="000000"/>
              </a:solidFill>
              <a:latin typeface="Arial" pitchFamily="34" charset="0"/>
            </a:endParaRPr>
          </a:p>
        </p:txBody>
      </p:sp>
      <p:sp>
        <p:nvSpPr>
          <p:cNvPr id="14" name="TextBox 13"/>
          <p:cNvSpPr txBox="1"/>
          <p:nvPr/>
        </p:nvSpPr>
        <p:spPr>
          <a:xfrm>
            <a:off x="6349407" y="6312813"/>
            <a:ext cx="4032448" cy="307777"/>
          </a:xfrm>
          <a:prstGeom prst="rect">
            <a:avLst/>
          </a:prstGeom>
          <a:noFill/>
        </p:spPr>
        <p:txBody>
          <a:bodyPr wrap="square" rtlCol="0">
            <a:spAutoFit/>
          </a:bodyPr>
          <a:lstStyle/>
          <a:p>
            <a:r>
              <a:rPr lang="en-US" sz="1400" i="1" dirty="0">
                <a:latin typeface="Cambria"/>
                <a:cs typeface="Cambria"/>
              </a:rPr>
              <a:t>HST</a:t>
            </a:r>
            <a:r>
              <a:rPr lang="en-US" sz="1400" dirty="0">
                <a:latin typeface="Cambria"/>
                <a:cs typeface="Cambria"/>
              </a:rPr>
              <a:t>/ACS F840W (</a:t>
            </a:r>
            <a:r>
              <a:rPr lang="en-US" sz="1400" i="1" dirty="0">
                <a:latin typeface="Cambria"/>
                <a:cs typeface="Cambria"/>
              </a:rPr>
              <a:t>I</a:t>
            </a:r>
            <a:r>
              <a:rPr lang="en-US" sz="1400" dirty="0">
                <a:latin typeface="Cambria"/>
                <a:cs typeface="Cambria"/>
              </a:rPr>
              <a:t>-band)</a:t>
            </a:r>
          </a:p>
        </p:txBody>
      </p:sp>
      <p:sp>
        <p:nvSpPr>
          <p:cNvPr id="17" name="TextBox 16"/>
          <p:cNvSpPr txBox="1"/>
          <p:nvPr/>
        </p:nvSpPr>
        <p:spPr>
          <a:xfrm>
            <a:off x="1740895" y="6260550"/>
            <a:ext cx="4032448" cy="307777"/>
          </a:xfrm>
          <a:prstGeom prst="rect">
            <a:avLst/>
          </a:prstGeom>
          <a:noFill/>
        </p:spPr>
        <p:txBody>
          <a:bodyPr wrap="square" rtlCol="0">
            <a:spAutoFit/>
          </a:bodyPr>
          <a:lstStyle/>
          <a:p>
            <a:r>
              <a:rPr lang="en-US" sz="1400" dirty="0">
                <a:latin typeface="Cambria"/>
                <a:cs typeface="Cambria"/>
              </a:rPr>
              <a:t>Gemini/GeMS (</a:t>
            </a:r>
            <a:r>
              <a:rPr lang="en-US" sz="1400" i="1" dirty="0">
                <a:latin typeface="Cambria"/>
                <a:cs typeface="Cambria"/>
              </a:rPr>
              <a:t>K</a:t>
            </a:r>
            <a:r>
              <a:rPr lang="en-US" sz="1400" i="1" baseline="-25000" dirty="0">
                <a:latin typeface="Cambria"/>
                <a:cs typeface="Cambria"/>
              </a:rPr>
              <a:t>s</a:t>
            </a:r>
            <a:r>
              <a:rPr lang="en-US" sz="1400" dirty="0">
                <a:latin typeface="Cambria"/>
                <a:cs typeface="Cambria"/>
              </a:rPr>
              <a:t>-band)</a:t>
            </a:r>
          </a:p>
        </p:txBody>
      </p:sp>
      <p:sp>
        <p:nvSpPr>
          <p:cNvPr id="18" name="Oval 17"/>
          <p:cNvSpPr/>
          <p:nvPr/>
        </p:nvSpPr>
        <p:spPr bwMode="auto">
          <a:xfrm>
            <a:off x="7285511" y="3452237"/>
            <a:ext cx="1008112" cy="1080120"/>
          </a:xfrm>
          <a:prstGeom prst="ellipse">
            <a:avLst/>
          </a:prstGeom>
          <a:noFill/>
          <a:ln w="9525"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defTabSz="449263" fontAlgn="base">
              <a:spcBef>
                <a:spcPts val="1200"/>
              </a:spcBef>
              <a:spcAft>
                <a:spcPts val="600"/>
              </a:spcAft>
              <a:buClr>
                <a:srgbClr val="000000"/>
              </a:buClr>
              <a:buSzPct val="100000"/>
              <a:buFont typeface="Arial" pitchFamily="34" charset="0"/>
              <a:buChar char="•"/>
            </a:pPr>
            <a:endParaRPr lang="en-US" dirty="0">
              <a:solidFill>
                <a:srgbClr val="000000"/>
              </a:solidFill>
              <a:latin typeface="Arial" pitchFamily="34" charset="0"/>
            </a:endParaRPr>
          </a:p>
        </p:txBody>
      </p:sp>
      <p:sp>
        <p:nvSpPr>
          <p:cNvPr id="19" name="TextBox 18"/>
          <p:cNvSpPr txBox="1"/>
          <p:nvPr/>
        </p:nvSpPr>
        <p:spPr>
          <a:xfrm>
            <a:off x="335359" y="1225877"/>
            <a:ext cx="9271281" cy="830997"/>
          </a:xfrm>
          <a:prstGeom prst="rect">
            <a:avLst/>
          </a:prstGeom>
          <a:noFill/>
        </p:spPr>
        <p:txBody>
          <a:bodyPr wrap="square" rtlCol="0">
            <a:spAutoFit/>
          </a:bodyPr>
          <a:lstStyle/>
          <a:p>
            <a:r>
              <a:rPr lang="en-US" sz="2400" dirty="0" smtClean="0">
                <a:latin typeface="Cambria"/>
                <a:cs typeface="Cambria"/>
              </a:rPr>
              <a:t>Sweet</a:t>
            </a:r>
            <a:r>
              <a:rPr lang="en-US" sz="2400" dirty="0">
                <a:latin typeface="Cambria"/>
                <a:cs typeface="Cambria"/>
              </a:rPr>
              <a:t>, Sharp, McGregor </a:t>
            </a:r>
            <a:r>
              <a:rPr lang="en-US" sz="2400" i="1" dirty="0">
                <a:latin typeface="Cambria"/>
                <a:cs typeface="Cambria"/>
              </a:rPr>
              <a:t>et al.</a:t>
            </a:r>
            <a:r>
              <a:rPr lang="en-US" sz="2400" dirty="0">
                <a:latin typeface="Cambria"/>
                <a:cs typeface="Cambria"/>
              </a:rPr>
              <a:t> (2017</a:t>
            </a:r>
            <a:r>
              <a:rPr lang="en-US" sz="2400" dirty="0" smtClean="0">
                <a:latin typeface="Cambria"/>
                <a:cs typeface="Cambria"/>
              </a:rPr>
              <a:t>): </a:t>
            </a:r>
            <a:r>
              <a:rPr lang="en-US" sz="2400" dirty="0">
                <a:latin typeface="Cambria"/>
                <a:cs typeface="Cambria"/>
              </a:rPr>
              <a:t>Gemini/</a:t>
            </a:r>
            <a:r>
              <a:rPr lang="en-US" sz="2400" dirty="0" err="1">
                <a:latin typeface="Cambria"/>
                <a:cs typeface="Cambria"/>
              </a:rPr>
              <a:t>GeMS</a:t>
            </a:r>
            <a:r>
              <a:rPr lang="en-US" sz="2400" dirty="0">
                <a:latin typeface="Cambria"/>
                <a:cs typeface="Cambria"/>
              </a:rPr>
              <a:t> guaranteed </a:t>
            </a:r>
            <a:r>
              <a:rPr lang="en-US" sz="2400" dirty="0" smtClean="0">
                <a:latin typeface="Cambria"/>
                <a:cs typeface="Cambria"/>
              </a:rPr>
              <a:t>time</a:t>
            </a:r>
          </a:p>
          <a:p>
            <a:r>
              <a:rPr lang="en-US" sz="2400" dirty="0" smtClean="0">
                <a:latin typeface="Cambria"/>
                <a:cs typeface="Cambria"/>
              </a:rPr>
              <a:t>z </a:t>
            </a:r>
            <a:r>
              <a:rPr lang="en-US" sz="2400" dirty="0">
                <a:latin typeface="Cambria"/>
                <a:cs typeface="Cambria"/>
              </a:rPr>
              <a:t>= 1.067 galaxy cluster SPT-CL J0546-5345, Brodwin </a:t>
            </a:r>
            <a:r>
              <a:rPr lang="en-US" sz="2400" i="1" dirty="0">
                <a:latin typeface="Cambria"/>
                <a:cs typeface="Cambria"/>
              </a:rPr>
              <a:t>et al.</a:t>
            </a:r>
            <a:r>
              <a:rPr lang="en-US" sz="2400" dirty="0">
                <a:latin typeface="Cambria"/>
                <a:cs typeface="Cambria"/>
              </a:rPr>
              <a:t> (2010</a:t>
            </a:r>
            <a:r>
              <a:rPr lang="en-US" sz="2400" dirty="0" smtClean="0">
                <a:latin typeface="Cambria"/>
                <a:cs typeface="Cambria"/>
              </a:rPr>
              <a:t>)</a:t>
            </a:r>
            <a:endParaRPr lang="en-US" sz="2400" dirty="0">
              <a:latin typeface="Cambria"/>
              <a:cs typeface="Cambria"/>
            </a:endParaRPr>
          </a:p>
        </p:txBody>
      </p:sp>
      <p:pic>
        <p:nvPicPr>
          <p:cNvPr id="22" name="Picture 21" descr="PastedGraphic-2.pdf"/>
          <p:cNvPicPr>
            <a:picLocks noChangeAspect="1"/>
          </p:cNvPicPr>
          <p:nvPr/>
        </p:nvPicPr>
        <p:blipFill rotWithShape="1">
          <a:blip r:embed="rId4" cstate="print">
            <a:extLst>
              <a:ext uri="{28A0092B-C50C-407E-A947-70E740481C1C}">
                <a14:useLocalDpi xmlns:a14="http://schemas.microsoft.com/office/drawing/2010/main"/>
              </a:ext>
            </a:extLst>
          </a:blip>
          <a:srcRect l="32779" t="17421" r="47126" b="34906"/>
          <a:stretch/>
        </p:blipFill>
        <p:spPr>
          <a:xfrm>
            <a:off x="9606640" y="81548"/>
            <a:ext cx="2585360" cy="2288657"/>
          </a:xfrm>
          <a:prstGeom prst="rect">
            <a:avLst/>
          </a:prstGeom>
        </p:spPr>
      </p:pic>
      <p:pic>
        <p:nvPicPr>
          <p:cNvPr id="13" name="Picture 1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96200" y="243858"/>
            <a:ext cx="1693333" cy="589263"/>
          </a:xfrm>
          <a:prstGeom prst="rect">
            <a:avLst/>
          </a:prstGeom>
        </p:spPr>
      </p:pic>
    </p:spTree>
    <p:extLst>
      <p:ext uri="{BB962C8B-B14F-4D97-AF65-F5344CB8AC3E}">
        <p14:creationId xmlns:p14="http://schemas.microsoft.com/office/powerpoint/2010/main" val="650833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73"/>
            <a:ext cx="10684520" cy="726741"/>
          </a:xfrm>
        </p:spPr>
        <p:txBody>
          <a:bodyPr/>
          <a:lstStyle/>
          <a:p>
            <a:r>
              <a:rPr lang="en-US" smtClean="0"/>
              <a:t>GMTIFS science</a:t>
            </a:r>
            <a:endParaRPr lang="en-US" dirty="0"/>
          </a:p>
        </p:txBody>
      </p:sp>
      <p:sp>
        <p:nvSpPr>
          <p:cNvPr id="3" name="Date Placeholder 2"/>
          <p:cNvSpPr>
            <a:spLocks noGrp="1"/>
          </p:cNvSpPr>
          <p:nvPr>
            <p:ph type="dt" sz="half" idx="10"/>
          </p:nvPr>
        </p:nvSpPr>
        <p:spPr/>
        <p:txBody>
          <a:bodyPr/>
          <a:lstStyle/>
          <a:p>
            <a:r>
              <a:rPr lang="en-US" smtClean="0"/>
              <a:t>Sharp &amp; Contos - Detector Systems for the GMT</a:t>
            </a:r>
            <a:endParaRPr lang="en-US" dirty="0"/>
          </a:p>
        </p:txBody>
      </p:sp>
      <p:sp>
        <p:nvSpPr>
          <p:cNvPr id="4" name="Footer Placeholder 3"/>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fld id="{886BB73A-582F-4420-9A14-CB10A2B2E5E8}" type="slidenum">
              <a:rPr lang="en-US" smtClean="0"/>
              <a:pPr/>
              <a:t>17</a:t>
            </a:fld>
            <a:endParaRPr lang="en-US" dirty="0"/>
          </a:p>
        </p:txBody>
      </p:sp>
      <p:sp>
        <p:nvSpPr>
          <p:cNvPr id="6" name="Content Placeholder 2"/>
          <p:cNvSpPr txBox="1">
            <a:spLocks/>
          </p:cNvSpPr>
          <p:nvPr/>
        </p:nvSpPr>
        <p:spPr>
          <a:xfrm>
            <a:off x="5611661" y="1612373"/>
            <a:ext cx="6580340" cy="4743174"/>
          </a:xfrm>
          <a:prstGeom prst="rect">
            <a:avLst/>
          </a:prstGeom>
        </p:spPr>
        <p:txBody>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spcBef>
                <a:spcPts val="0"/>
              </a:spcBef>
              <a:buClr>
                <a:schemeClr val="tx2"/>
              </a:buClr>
            </a:pPr>
            <a:r>
              <a:rPr lang="en-US" spc="0" dirty="0">
                <a:solidFill>
                  <a:schemeClr val="tx1"/>
                </a:solidFill>
              </a:rPr>
              <a:t>Formation &amp; Properties of Exoplanets</a:t>
            </a:r>
          </a:p>
          <a:p>
            <a:pPr lvl="1">
              <a:spcBef>
                <a:spcPts val="0"/>
              </a:spcBef>
              <a:buClr>
                <a:schemeClr val="tx2"/>
              </a:buClr>
            </a:pPr>
            <a:r>
              <a:rPr lang="en-US" sz="2000" spc="0" dirty="0">
                <a:solidFill>
                  <a:schemeClr val="tx1"/>
                </a:solidFill>
              </a:rPr>
              <a:t>Angular Differential Imaging</a:t>
            </a:r>
          </a:p>
          <a:p>
            <a:pPr lvl="1">
              <a:spcBef>
                <a:spcPts val="0"/>
              </a:spcBef>
              <a:buClr>
                <a:schemeClr val="tx2"/>
              </a:buClr>
            </a:pPr>
            <a:r>
              <a:rPr lang="en-US" sz="2000" spc="0" dirty="0">
                <a:solidFill>
                  <a:schemeClr val="tx1"/>
                </a:solidFill>
              </a:rPr>
              <a:t>YSO spectroscopy</a:t>
            </a:r>
          </a:p>
          <a:p>
            <a:pPr>
              <a:spcBef>
                <a:spcPts val="0"/>
              </a:spcBef>
              <a:buClr>
                <a:schemeClr val="tx2"/>
              </a:buClr>
            </a:pPr>
            <a:r>
              <a:rPr lang="en-US" spc="0" dirty="0">
                <a:solidFill>
                  <a:schemeClr val="tx1"/>
                </a:solidFill>
              </a:rPr>
              <a:t>Stellar Populations And Chemical Evolution</a:t>
            </a:r>
          </a:p>
          <a:p>
            <a:pPr lvl="1">
              <a:spcBef>
                <a:spcPts val="0"/>
              </a:spcBef>
              <a:buClr>
                <a:schemeClr val="tx2"/>
              </a:buClr>
            </a:pPr>
            <a:r>
              <a:rPr lang="en-US" sz="2000" spc="0" dirty="0">
                <a:solidFill>
                  <a:schemeClr val="tx1"/>
                </a:solidFill>
              </a:rPr>
              <a:t>Resolved stellar populations in nearby galaxies</a:t>
            </a:r>
          </a:p>
          <a:p>
            <a:pPr>
              <a:spcBef>
                <a:spcPts val="0"/>
              </a:spcBef>
              <a:buClr>
                <a:schemeClr val="tx2"/>
              </a:buClr>
            </a:pPr>
            <a:r>
              <a:rPr lang="en-US" spc="0" dirty="0">
                <a:solidFill>
                  <a:schemeClr val="tx1"/>
                </a:solidFill>
              </a:rPr>
              <a:t>Galaxy Assembly and Evolution</a:t>
            </a:r>
          </a:p>
          <a:p>
            <a:pPr lvl="1">
              <a:spcBef>
                <a:spcPts val="0"/>
              </a:spcBef>
              <a:buClr>
                <a:schemeClr val="tx2"/>
              </a:buClr>
            </a:pPr>
            <a:r>
              <a:rPr lang="en-US" sz="2000" spc="0" dirty="0">
                <a:solidFill>
                  <a:schemeClr val="tx1"/>
                </a:solidFill>
              </a:rPr>
              <a:t>Dynamic and morphological studies</a:t>
            </a:r>
          </a:p>
          <a:p>
            <a:pPr lvl="1">
              <a:spcBef>
                <a:spcPts val="0"/>
              </a:spcBef>
              <a:buClr>
                <a:schemeClr val="tx2"/>
              </a:buClr>
            </a:pPr>
            <a:r>
              <a:rPr lang="en-US" sz="2000" spc="0" dirty="0">
                <a:solidFill>
                  <a:schemeClr val="tx1"/>
                </a:solidFill>
              </a:rPr>
              <a:t>Black-hole growth</a:t>
            </a:r>
          </a:p>
          <a:p>
            <a:pPr>
              <a:spcBef>
                <a:spcPts val="0"/>
              </a:spcBef>
              <a:buClr>
                <a:schemeClr val="tx2"/>
              </a:buClr>
            </a:pPr>
            <a:r>
              <a:rPr lang="en-US" spc="0" dirty="0">
                <a:solidFill>
                  <a:schemeClr val="tx1"/>
                </a:solidFill>
              </a:rPr>
              <a:t>Dark Matter, Dark Energy and Fundamentals</a:t>
            </a:r>
          </a:p>
          <a:p>
            <a:pPr lvl="1">
              <a:spcBef>
                <a:spcPts val="0"/>
              </a:spcBef>
              <a:buClr>
                <a:schemeClr val="tx2"/>
              </a:buClr>
            </a:pPr>
            <a:r>
              <a:rPr lang="en-US" sz="2000" spc="0" dirty="0">
                <a:solidFill>
                  <a:schemeClr val="tx1"/>
                </a:solidFill>
              </a:rPr>
              <a:t>Somewhat tortured links via other key science goals</a:t>
            </a:r>
          </a:p>
          <a:p>
            <a:pPr>
              <a:spcBef>
                <a:spcPts val="0"/>
              </a:spcBef>
              <a:buClr>
                <a:schemeClr val="tx2"/>
              </a:buClr>
            </a:pPr>
            <a:r>
              <a:rPr lang="en-US" spc="0" dirty="0">
                <a:solidFill>
                  <a:schemeClr val="tx1"/>
                </a:solidFill>
              </a:rPr>
              <a:t>First-Light &amp;  Reionization</a:t>
            </a:r>
          </a:p>
          <a:p>
            <a:pPr lvl="1">
              <a:spcBef>
                <a:spcPts val="0"/>
              </a:spcBef>
              <a:buClr>
                <a:schemeClr val="tx2"/>
              </a:buClr>
            </a:pPr>
            <a:r>
              <a:rPr lang="en-US" sz="2000" spc="0" dirty="0">
                <a:solidFill>
                  <a:schemeClr val="tx1"/>
                </a:solidFill>
              </a:rPr>
              <a:t>Direct spectroscopy of first light galaxies</a:t>
            </a:r>
          </a:p>
          <a:p>
            <a:pPr lvl="1">
              <a:spcBef>
                <a:spcPts val="0"/>
              </a:spcBef>
              <a:buClr>
                <a:schemeClr val="tx2"/>
              </a:buClr>
            </a:pPr>
            <a:r>
              <a:rPr lang="en-US" sz="2000" spc="0" dirty="0">
                <a:solidFill>
                  <a:schemeClr val="tx1"/>
                </a:solidFill>
              </a:rPr>
              <a:t>Gamma-ray burst IGM probes</a:t>
            </a:r>
          </a:p>
          <a:p>
            <a:pPr>
              <a:spcBef>
                <a:spcPts val="0"/>
              </a:spcBef>
              <a:buClr>
                <a:schemeClr val="tx2"/>
              </a:buClr>
            </a:pPr>
            <a:r>
              <a:rPr lang="en-US" spc="0" dirty="0">
                <a:solidFill>
                  <a:schemeClr val="tx1"/>
                </a:solidFill>
              </a:rPr>
              <a:t>Transient Phenomena</a:t>
            </a:r>
          </a:p>
          <a:p>
            <a:pPr lvl="1">
              <a:spcBef>
                <a:spcPts val="0"/>
              </a:spcBef>
              <a:buClr>
                <a:schemeClr val="tx2"/>
              </a:buClr>
            </a:pPr>
            <a:r>
              <a:rPr lang="en-US" sz="2000" spc="0" dirty="0">
                <a:solidFill>
                  <a:schemeClr val="tx1"/>
                </a:solidFill>
              </a:rPr>
              <a:t>Gamma-ray bursts, Supernovae</a:t>
            </a:r>
          </a:p>
        </p:txBody>
      </p:sp>
      <p:pic>
        <p:nvPicPr>
          <p:cNvPr id="8" name="Picture 7" descr="GMTSciCas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3188" y="1608705"/>
            <a:ext cx="3573813" cy="4610221"/>
          </a:xfrm>
          <a:prstGeom prst="rect">
            <a:avLst/>
          </a:prstGeom>
        </p:spPr>
      </p:pic>
      <p:pic>
        <p:nvPicPr>
          <p:cNvPr id="9" name="Picture 8" descr="midtermreview201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22664" y="3913815"/>
            <a:ext cx="1716842" cy="2441732"/>
          </a:xfrm>
          <a:prstGeom prst="rect">
            <a:avLst/>
          </a:prstGeom>
        </p:spPr>
      </p:pic>
      <p:pic>
        <p:nvPicPr>
          <p:cNvPr id="10" name="Picture 9" descr="USplan.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23101" y="1380345"/>
            <a:ext cx="1716842" cy="2245626"/>
          </a:xfrm>
          <a:prstGeom prst="rect">
            <a:avLst/>
          </a:prstGeom>
        </p:spPr>
      </p:pic>
      <p:pic>
        <p:nvPicPr>
          <p:cNvPr id="11" name="Picture 1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788400" y="251619"/>
            <a:ext cx="1693333" cy="589263"/>
          </a:xfrm>
          <a:prstGeom prst="rect">
            <a:avLst/>
          </a:prstGeom>
        </p:spPr>
      </p:pic>
    </p:spTree>
    <p:extLst>
      <p:ext uri="{BB962C8B-B14F-4D97-AF65-F5344CB8AC3E}">
        <p14:creationId xmlns:p14="http://schemas.microsoft.com/office/powerpoint/2010/main" val="167147861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1" y="180047"/>
            <a:ext cx="10684520" cy="613530"/>
          </a:xfrm>
        </p:spPr>
        <p:txBody>
          <a:bodyPr/>
          <a:lstStyle/>
          <a:p>
            <a:r>
              <a:rPr lang="en-US" dirty="0" smtClean="0"/>
              <a:t>Data format: </a:t>
            </a:r>
            <a:r>
              <a:rPr lang="en-US" dirty="0" err="1" smtClean="0"/>
              <a:t>GMTIFSsim</a:t>
            </a:r>
            <a:endParaRPr lang="en-US" dirty="0"/>
          </a:p>
        </p:txBody>
      </p:sp>
      <p:sp>
        <p:nvSpPr>
          <p:cNvPr id="3" name="Date Placeholder 2"/>
          <p:cNvSpPr>
            <a:spLocks noGrp="1"/>
          </p:cNvSpPr>
          <p:nvPr>
            <p:ph type="dt" sz="half" idx="10"/>
          </p:nvPr>
        </p:nvSpPr>
        <p:spPr/>
        <p:txBody>
          <a:bodyPr/>
          <a:lstStyle/>
          <a:p>
            <a:r>
              <a:rPr lang="en-US" smtClean="0"/>
              <a:t>Sharp &amp; Contos - Detector Systems for the GMT</a:t>
            </a:r>
            <a:endParaRPr lang="en-US" dirty="0"/>
          </a:p>
        </p:txBody>
      </p:sp>
      <p:sp>
        <p:nvSpPr>
          <p:cNvPr id="4" name="Footer Placeholder 3"/>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fld id="{886BB73A-582F-4420-9A14-CB10A2B2E5E8}" type="slidenum">
              <a:rPr lang="en-US" smtClean="0"/>
              <a:pPr/>
              <a:t>18</a:t>
            </a:fld>
            <a:endParaRPr lang="en-US" dirty="0"/>
          </a:p>
        </p:txBody>
      </p:sp>
      <p:pic>
        <p:nvPicPr>
          <p:cNvPr id="9" name="Picture 8"/>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788400" y="251619"/>
            <a:ext cx="1693333" cy="589263"/>
          </a:xfrm>
          <a:prstGeom prst="rect">
            <a:avLst/>
          </a:prstGeom>
        </p:spPr>
      </p:pic>
      <p:pic>
        <p:nvPicPr>
          <p:cNvPr id="11" name="Picture 10" descr="Screen Shot 2015-06-26 at 8.59.39 pm.pn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55662" y="1381539"/>
            <a:ext cx="3964099" cy="4219161"/>
          </a:xfrm>
          <a:prstGeom prst="rect">
            <a:avLst/>
          </a:prstGeom>
        </p:spPr>
      </p:pic>
      <p:pic>
        <p:nvPicPr>
          <p:cNvPr id="12" name="Picture 11" descr="ifu_designs.jpg"/>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42936" y="2724405"/>
            <a:ext cx="1330751" cy="1301429"/>
          </a:xfrm>
          <a:prstGeom prst="rect">
            <a:avLst/>
          </a:prstGeom>
        </p:spPr>
      </p:pic>
      <p:grpSp>
        <p:nvGrpSpPr>
          <p:cNvPr id="13" name="Group 12"/>
          <p:cNvGrpSpPr/>
          <p:nvPr/>
        </p:nvGrpSpPr>
        <p:grpSpPr>
          <a:xfrm>
            <a:off x="6159500" y="1421781"/>
            <a:ext cx="1113180" cy="4178919"/>
            <a:chOff x="3563888" y="-2641647"/>
            <a:chExt cx="2406726" cy="8702013"/>
          </a:xfrm>
        </p:grpSpPr>
        <p:pic>
          <p:nvPicPr>
            <p:cNvPr id="14" name="Picture 13" descr="ifu_designs.jpg"/>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283968" y="1628800"/>
              <a:ext cx="576064" cy="2304256"/>
            </a:xfrm>
            <a:prstGeom prst="rect">
              <a:avLst/>
            </a:prstGeom>
          </p:spPr>
        </p:pic>
        <p:pic>
          <p:nvPicPr>
            <p:cNvPr id="15" name="Picture 14" descr="ifu_designs.jpg"/>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563888" y="3756110"/>
              <a:ext cx="720080" cy="2304256"/>
            </a:xfrm>
            <a:prstGeom prst="rect">
              <a:avLst/>
            </a:prstGeom>
          </p:spPr>
        </p:pic>
        <p:pic>
          <p:nvPicPr>
            <p:cNvPr id="16" name="Picture 15" descr="ifu_designs.jpg"/>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414642" y="-2641647"/>
              <a:ext cx="555972" cy="2304256"/>
            </a:xfrm>
            <a:prstGeom prst="rect">
              <a:avLst/>
            </a:prstGeom>
          </p:spPr>
        </p:pic>
        <p:pic>
          <p:nvPicPr>
            <p:cNvPr id="17" name="Picture 16" descr="ifu_designs.jpg"/>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860032" y="-498510"/>
              <a:ext cx="576065" cy="2304256"/>
            </a:xfrm>
            <a:prstGeom prst="rect">
              <a:avLst/>
            </a:prstGeom>
          </p:spPr>
        </p:pic>
      </p:grpSp>
      <p:pic>
        <p:nvPicPr>
          <p:cNvPr id="18" name="Picture 1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474691" y="1381539"/>
            <a:ext cx="4543918" cy="343712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745481" y="2467694"/>
            <a:ext cx="1155661" cy="1155661"/>
          </a:xfrm>
          <a:prstGeom prst="rect">
            <a:avLst/>
          </a:prstGeom>
        </p:spPr>
      </p:pic>
      <p:sp>
        <p:nvSpPr>
          <p:cNvPr id="20" name="TextBox 19"/>
          <p:cNvSpPr txBox="1"/>
          <p:nvPr/>
        </p:nvSpPr>
        <p:spPr>
          <a:xfrm>
            <a:off x="7474691" y="4924167"/>
            <a:ext cx="4642565" cy="1477328"/>
          </a:xfrm>
          <a:prstGeom prst="rect">
            <a:avLst/>
          </a:prstGeom>
        </p:spPr>
        <p:txBody>
          <a:bodyPr wrap="square" rtlCol="0">
            <a:spAutoFit/>
          </a:bodyPr>
          <a:lstStyle/>
          <a:p>
            <a:pPr algn="just"/>
            <a:r>
              <a:rPr lang="en-AU" i="1" dirty="0">
                <a:latin typeface="Calibri" charset="0"/>
                <a:ea typeface="Calibri" charset="0"/>
                <a:cs typeface="Calibri" charset="0"/>
              </a:rPr>
              <a:t>Simulated </a:t>
            </a:r>
            <a:r>
              <a:rPr lang="en-AU" i="1" dirty="0" smtClean="0">
                <a:latin typeface="Calibri" charset="0"/>
                <a:ea typeface="Calibri" charset="0"/>
                <a:cs typeface="Calibri" charset="0"/>
              </a:rPr>
              <a:t>H</a:t>
            </a:r>
            <a:r>
              <a:rPr lang="en-AU" i="1" dirty="0" smtClean="0">
                <a:latin typeface="Symbol" charset="2"/>
                <a:ea typeface="Symbol" charset="2"/>
                <a:cs typeface="Symbol" charset="2"/>
              </a:rPr>
              <a:t>a</a:t>
            </a:r>
            <a:r>
              <a:rPr lang="en-AU" i="1" dirty="0" smtClean="0">
                <a:latin typeface="Calibri" charset="0"/>
                <a:ea typeface="Calibri" charset="0"/>
                <a:cs typeface="Calibri" charset="0"/>
              </a:rPr>
              <a:t> </a:t>
            </a:r>
            <a:r>
              <a:rPr lang="en-AU" i="1" dirty="0">
                <a:latin typeface="Calibri" charset="0"/>
                <a:ea typeface="Calibri" charset="0"/>
                <a:cs typeface="Calibri" charset="0"/>
              </a:rPr>
              <a:t>data cube, at 100 mas LTAO spatial resolution, representative of galaxies at a redshift </a:t>
            </a:r>
            <a:r>
              <a:rPr lang="en-AU" i="1" dirty="0" smtClean="0">
                <a:latin typeface="Calibri" charset="0"/>
                <a:ea typeface="Calibri" charset="0"/>
                <a:cs typeface="Calibri" charset="0"/>
              </a:rPr>
              <a:t>z~1-3.</a:t>
            </a:r>
          </a:p>
          <a:p>
            <a:pPr algn="just"/>
            <a:r>
              <a:rPr lang="en-AU" i="1" dirty="0" smtClean="0">
                <a:latin typeface="Calibri" charset="0"/>
                <a:ea typeface="Calibri" charset="0"/>
                <a:cs typeface="Calibri" charset="0"/>
              </a:rPr>
              <a:t>Insert </a:t>
            </a:r>
            <a:r>
              <a:rPr lang="en-AU" i="1" dirty="0">
                <a:latin typeface="Calibri" charset="0"/>
                <a:ea typeface="Calibri" charset="0"/>
                <a:cs typeface="Calibri" charset="0"/>
              </a:rPr>
              <a:t>shows HST </a:t>
            </a:r>
            <a:r>
              <a:rPr lang="en-AU" i="1" dirty="0" smtClean="0">
                <a:latin typeface="Calibri" charset="0"/>
                <a:ea typeface="Calibri" charset="0"/>
                <a:cs typeface="Calibri" charset="0"/>
              </a:rPr>
              <a:t>UDF </a:t>
            </a:r>
            <a:r>
              <a:rPr lang="en-AU" i="1" dirty="0" smtClean="0">
                <a:latin typeface="Times New Roman" charset="0"/>
                <a:ea typeface="Times New Roman" charset="0"/>
                <a:cs typeface="Times New Roman" charset="0"/>
              </a:rPr>
              <a:t>I</a:t>
            </a:r>
            <a:r>
              <a:rPr lang="en-AU" i="1" dirty="0" smtClean="0">
                <a:latin typeface="Calibri" charset="0"/>
                <a:ea typeface="Calibri" charset="0"/>
                <a:cs typeface="Calibri" charset="0"/>
              </a:rPr>
              <a:t>-band </a:t>
            </a:r>
            <a:r>
              <a:rPr lang="en-AU" i="1" dirty="0">
                <a:latin typeface="Calibri" charset="0"/>
                <a:ea typeface="Calibri" charset="0"/>
                <a:cs typeface="Calibri" charset="0"/>
              </a:rPr>
              <a:t>reference image.</a:t>
            </a:r>
            <a:endParaRPr lang="en-US" dirty="0">
              <a:latin typeface="Calibri" charset="0"/>
              <a:ea typeface="Calibri" charset="0"/>
              <a:cs typeface="Calibri" charset="0"/>
            </a:endParaRPr>
          </a:p>
          <a:p>
            <a:endParaRPr lang="en-US" dirty="0" smtClean="0"/>
          </a:p>
        </p:txBody>
      </p:sp>
      <p:sp>
        <p:nvSpPr>
          <p:cNvPr id="21" name="TextBox 20"/>
          <p:cNvSpPr txBox="1"/>
          <p:nvPr/>
        </p:nvSpPr>
        <p:spPr>
          <a:xfrm>
            <a:off x="60961" y="5600700"/>
            <a:ext cx="6263253" cy="923330"/>
          </a:xfrm>
          <a:prstGeom prst="rect">
            <a:avLst/>
          </a:prstGeom>
        </p:spPr>
        <p:txBody>
          <a:bodyPr wrap="none" rtlCol="0">
            <a:spAutoFit/>
          </a:bodyPr>
          <a:lstStyle/>
          <a:p>
            <a:pPr marL="285750" indent="-285750">
              <a:buFont typeface="Arial" charset="0"/>
              <a:buChar char="•"/>
            </a:pPr>
            <a:r>
              <a:rPr lang="en-US" dirty="0" smtClean="0"/>
              <a:t>The key is to work at medium resolution R~5,000-10,000</a:t>
            </a:r>
          </a:p>
          <a:p>
            <a:pPr marL="285750" indent="-285750">
              <a:buFont typeface="Arial" charset="0"/>
              <a:buChar char="•"/>
            </a:pPr>
            <a:r>
              <a:rPr lang="en-US" dirty="0" smtClean="0"/>
              <a:t>Get between the OH lines</a:t>
            </a:r>
          </a:p>
          <a:p>
            <a:pPr marL="285750" indent="-285750">
              <a:buFont typeface="Arial" charset="0"/>
              <a:buChar char="•"/>
            </a:pPr>
            <a:r>
              <a:rPr lang="en-US" dirty="0" smtClean="0"/>
              <a:t>Readout noise becomes an issue</a:t>
            </a:r>
          </a:p>
        </p:txBody>
      </p:sp>
    </p:spTree>
    <p:extLst>
      <p:ext uri="{BB962C8B-B14F-4D97-AF65-F5344CB8AC3E}">
        <p14:creationId xmlns:p14="http://schemas.microsoft.com/office/powerpoint/2010/main" val="146593108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Instrumentation program at ANU</a:t>
            </a:r>
            <a:br>
              <a:rPr lang="en-US" dirty="0" smtClean="0"/>
            </a:br>
            <a:endParaRPr lang="en-US" dirty="0"/>
          </a:p>
        </p:txBody>
      </p:sp>
      <p:sp>
        <p:nvSpPr>
          <p:cNvPr id="3" name="Date Placeholder 2"/>
          <p:cNvSpPr>
            <a:spLocks noGrp="1"/>
          </p:cNvSpPr>
          <p:nvPr>
            <p:ph type="dt" sz="half" idx="10"/>
          </p:nvPr>
        </p:nvSpPr>
        <p:spPr/>
        <p:txBody>
          <a:bodyPr/>
          <a:lstStyle/>
          <a:p>
            <a:r>
              <a:rPr lang="en-US" smtClean="0"/>
              <a:t>Sharp &amp; Contos - Detector Systems for the GMT</a:t>
            </a:r>
            <a:endParaRPr lang="en-US" dirty="0"/>
          </a:p>
        </p:txBody>
      </p:sp>
      <p:sp>
        <p:nvSpPr>
          <p:cNvPr id="4" name="Footer Placeholder 3"/>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fld id="{886BB73A-582F-4420-9A14-CB10A2B2E5E8}" type="slidenum">
              <a:rPr lang="en-US" smtClean="0"/>
              <a:pPr/>
              <a:t>19</a:t>
            </a:fld>
            <a:endParaRPr lang="en-US" dirty="0"/>
          </a:p>
        </p:txBody>
      </p:sp>
      <p:pic>
        <p:nvPicPr>
          <p:cNvPr id="9" name="Picture 8"/>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893857" y="86405"/>
            <a:ext cx="3196526" cy="6393052"/>
          </a:xfrm>
          <a:prstGeom prst="rect">
            <a:avLst/>
          </a:prstGeom>
        </p:spPr>
      </p:pic>
      <p:pic>
        <p:nvPicPr>
          <p:cNvPr id="14" name="Picture 1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67405" y="159956"/>
            <a:ext cx="1693333" cy="589263"/>
          </a:xfrm>
          <a:prstGeom prst="rect">
            <a:avLst/>
          </a:prstGeom>
        </p:spPr>
      </p:pic>
      <p:sp>
        <p:nvSpPr>
          <p:cNvPr id="6" name="TextBox 5"/>
          <p:cNvSpPr txBox="1"/>
          <p:nvPr/>
        </p:nvSpPr>
        <p:spPr>
          <a:xfrm>
            <a:off x="7243533" y="6435924"/>
            <a:ext cx="4617674" cy="369332"/>
          </a:xfrm>
          <a:prstGeom prst="rect">
            <a:avLst/>
          </a:prstGeom>
        </p:spPr>
        <p:txBody>
          <a:bodyPr wrap="none" rtlCol="0">
            <a:spAutoFit/>
          </a:bodyPr>
          <a:lstStyle/>
          <a:p>
            <a:r>
              <a:rPr lang="en-US" dirty="0" smtClean="0"/>
              <a:t>See </a:t>
            </a:r>
            <a:r>
              <a:rPr lang="en-US" dirty="0" err="1" smtClean="0"/>
              <a:t>Annino</a:t>
            </a:r>
            <a:r>
              <a:rPr lang="en-US" dirty="0" smtClean="0"/>
              <a:t> </a:t>
            </a:r>
            <a:r>
              <a:rPr lang="en-US" dirty="0" err="1" smtClean="0"/>
              <a:t>Vaccarella</a:t>
            </a:r>
            <a:r>
              <a:rPr lang="en-US" dirty="0" smtClean="0"/>
              <a:t> for more information</a:t>
            </a:r>
          </a:p>
        </p:txBody>
      </p:sp>
      <p:sp>
        <p:nvSpPr>
          <p:cNvPr id="7" name="TextBox 6"/>
          <p:cNvSpPr txBox="1"/>
          <p:nvPr/>
        </p:nvSpPr>
        <p:spPr>
          <a:xfrm>
            <a:off x="224151" y="1191442"/>
            <a:ext cx="6003951" cy="5386090"/>
          </a:xfrm>
          <a:prstGeom prst="rect">
            <a:avLst/>
          </a:prstGeom>
        </p:spPr>
        <p:txBody>
          <a:bodyPr wrap="none" rtlCol="0">
            <a:spAutoFit/>
          </a:bodyPr>
          <a:lstStyle/>
          <a:p>
            <a:pPr marL="285750" indent="-285750">
              <a:buFont typeface="Arial" charset="0"/>
              <a:buChar char="•"/>
            </a:pPr>
            <a:r>
              <a:rPr lang="en-US" sz="2400" b="1" dirty="0" smtClean="0">
                <a:latin typeface="Cambria" charset="0"/>
                <a:ea typeface="Cambria" charset="0"/>
                <a:cs typeface="Cambria" charset="0"/>
              </a:rPr>
              <a:t>GMT</a:t>
            </a:r>
            <a:endParaRPr lang="en-US" b="1" dirty="0" smtClean="0">
              <a:latin typeface="Cambria" charset="0"/>
              <a:ea typeface="Cambria" charset="0"/>
              <a:cs typeface="Cambria" charset="0"/>
            </a:endParaRPr>
          </a:p>
          <a:p>
            <a:pPr marL="742950" lvl="1" indent="-285750">
              <a:buFont typeface="Arial" charset="0"/>
              <a:buChar char="•"/>
            </a:pPr>
            <a:r>
              <a:rPr lang="en-US" dirty="0" smtClean="0">
                <a:latin typeface="Cambria" charset="0"/>
                <a:ea typeface="Cambria" charset="0"/>
                <a:cs typeface="Cambria" charset="0"/>
              </a:rPr>
              <a:t>GMTIFS</a:t>
            </a:r>
          </a:p>
          <a:p>
            <a:pPr marL="742950" lvl="1" indent="-285750">
              <a:buFont typeface="Arial" charset="0"/>
              <a:buChar char="•"/>
            </a:pPr>
            <a:r>
              <a:rPr lang="en-US" dirty="0" smtClean="0">
                <a:latin typeface="Cambria" charset="0"/>
                <a:ea typeface="Cambria" charset="0"/>
                <a:cs typeface="Cambria" charset="0"/>
              </a:rPr>
              <a:t>Cold deformable mirror testing</a:t>
            </a:r>
          </a:p>
          <a:p>
            <a:pPr marL="742950" lvl="1" indent="-285750">
              <a:buFont typeface="Arial" charset="0"/>
              <a:buChar char="•"/>
            </a:pPr>
            <a:r>
              <a:rPr lang="en-US" dirty="0" smtClean="0">
                <a:latin typeface="Cambria" charset="0"/>
                <a:ea typeface="Cambria" charset="0"/>
                <a:cs typeface="Cambria" charset="0"/>
              </a:rPr>
              <a:t>LTAO</a:t>
            </a:r>
          </a:p>
          <a:p>
            <a:pPr marL="1200150" lvl="2" indent="-285750">
              <a:buFont typeface="Arial" charset="0"/>
              <a:buChar char="•"/>
            </a:pPr>
            <a:r>
              <a:rPr lang="en-US" sz="1600" i="1" dirty="0" smtClean="0">
                <a:latin typeface="Cambria" charset="0"/>
                <a:ea typeface="Cambria" charset="0"/>
                <a:cs typeface="Cambria" charset="0"/>
              </a:rPr>
              <a:t>Fourth generation sodium laser (semiconductor laser)</a:t>
            </a:r>
          </a:p>
          <a:p>
            <a:pPr marL="285750" indent="-285750">
              <a:buFont typeface="Arial" charset="0"/>
              <a:buChar char="•"/>
            </a:pPr>
            <a:r>
              <a:rPr lang="en-US" sz="2400" b="1" dirty="0" smtClean="0">
                <a:latin typeface="Cambria" charset="0"/>
                <a:ea typeface="Cambria" charset="0"/>
                <a:cs typeface="Cambria" charset="0"/>
              </a:rPr>
              <a:t>Gemini</a:t>
            </a:r>
          </a:p>
          <a:p>
            <a:pPr marL="742950" lvl="1" indent="-285750">
              <a:buFont typeface="Arial" charset="0"/>
              <a:buChar char="•"/>
            </a:pPr>
            <a:r>
              <a:rPr lang="en-US" dirty="0" smtClean="0">
                <a:latin typeface="Cambria" charset="0"/>
                <a:ea typeface="Cambria" charset="0"/>
                <a:cs typeface="Cambria" charset="0"/>
              </a:rPr>
              <a:t>NGS2 for </a:t>
            </a:r>
            <a:r>
              <a:rPr lang="en-US" dirty="0" err="1" smtClean="0">
                <a:latin typeface="Cambria" charset="0"/>
                <a:ea typeface="Cambria" charset="0"/>
                <a:cs typeface="Cambria" charset="0"/>
              </a:rPr>
              <a:t>GeMS</a:t>
            </a:r>
            <a:endParaRPr lang="en-US" dirty="0" smtClean="0">
              <a:latin typeface="Cambria" charset="0"/>
              <a:ea typeface="Cambria" charset="0"/>
              <a:cs typeface="Cambria" charset="0"/>
            </a:endParaRPr>
          </a:p>
          <a:p>
            <a:pPr marL="742950" lvl="1" indent="-285750">
              <a:buFont typeface="Arial" charset="0"/>
              <a:buChar char="•"/>
            </a:pPr>
            <a:r>
              <a:rPr lang="en-US" dirty="0" smtClean="0">
                <a:latin typeface="Cambria" charset="0"/>
                <a:ea typeface="Cambria" charset="0"/>
                <a:cs typeface="Cambria" charset="0"/>
              </a:rPr>
              <a:t>Ghost spectrograph</a:t>
            </a:r>
          </a:p>
          <a:p>
            <a:pPr marL="1200150" lvl="2" indent="-285750">
              <a:buFont typeface="Arial" charset="0"/>
              <a:buChar char="•"/>
            </a:pPr>
            <a:r>
              <a:rPr lang="en-US" sz="1600" i="1" dirty="0">
                <a:latin typeface="Cambria" charset="0"/>
                <a:ea typeface="Cambria" charset="0"/>
                <a:cs typeface="Cambria" charset="0"/>
              </a:rPr>
              <a:t>S</a:t>
            </a:r>
            <a:r>
              <a:rPr lang="en-US" sz="1600" i="1" dirty="0" smtClean="0">
                <a:latin typeface="Cambria" charset="0"/>
                <a:ea typeface="Cambria" charset="0"/>
                <a:cs typeface="Cambria" charset="0"/>
              </a:rPr>
              <a:t>oftware control &amp; Data processing</a:t>
            </a:r>
          </a:p>
          <a:p>
            <a:pPr marL="285750" indent="-285750">
              <a:buFont typeface="Arial" charset="0"/>
              <a:buChar char="•"/>
            </a:pPr>
            <a:r>
              <a:rPr lang="en-US" sz="2400" b="1" dirty="0" smtClean="0">
                <a:latin typeface="Cambria" charset="0"/>
                <a:ea typeface="Cambria" charset="0"/>
                <a:cs typeface="Cambria" charset="0"/>
              </a:rPr>
              <a:t>Subaru</a:t>
            </a:r>
          </a:p>
          <a:p>
            <a:pPr marL="742950" lvl="1" indent="-285750">
              <a:buFont typeface="Arial" charset="0"/>
              <a:buChar char="•"/>
            </a:pPr>
            <a:r>
              <a:rPr lang="en-US" dirty="0" smtClean="0">
                <a:latin typeface="Cambria" charset="0"/>
                <a:ea typeface="Cambria" charset="0"/>
                <a:cs typeface="Cambria" charset="0"/>
              </a:rPr>
              <a:t>MCAO preliminary design (F. </a:t>
            </a:r>
            <a:r>
              <a:rPr lang="en-US" dirty="0" err="1" smtClean="0">
                <a:latin typeface="Cambria" charset="0"/>
                <a:ea typeface="Cambria" charset="0"/>
                <a:cs typeface="Cambria" charset="0"/>
              </a:rPr>
              <a:t>Rigaut</a:t>
            </a:r>
            <a:r>
              <a:rPr lang="en-US" dirty="0" smtClean="0">
                <a:latin typeface="Cambria" charset="0"/>
                <a:ea typeface="Cambria" charset="0"/>
                <a:cs typeface="Cambria" charset="0"/>
              </a:rPr>
              <a:t>)</a:t>
            </a:r>
          </a:p>
          <a:p>
            <a:pPr marL="285750" indent="-285750">
              <a:buFont typeface="Arial" charset="0"/>
              <a:buChar char="•"/>
            </a:pPr>
            <a:r>
              <a:rPr lang="en-US" sz="2400" b="1" dirty="0" smtClean="0">
                <a:latin typeface="Cambria" charset="0"/>
                <a:ea typeface="Cambria" charset="0"/>
                <a:cs typeface="Cambria" charset="0"/>
              </a:rPr>
              <a:t>AAT</a:t>
            </a:r>
          </a:p>
          <a:p>
            <a:pPr marL="742950" lvl="1" indent="-285750">
              <a:buFont typeface="Arial" charset="0"/>
              <a:buChar char="•"/>
            </a:pPr>
            <a:r>
              <a:rPr lang="en-US" dirty="0" err="1" smtClean="0">
                <a:latin typeface="Cambria" charset="0"/>
                <a:ea typeface="Cambria" charset="0"/>
                <a:cs typeface="Cambria" charset="0"/>
              </a:rPr>
              <a:t>Veloce</a:t>
            </a:r>
            <a:r>
              <a:rPr lang="en-US" dirty="0" smtClean="0">
                <a:latin typeface="Cambria" charset="0"/>
                <a:ea typeface="Cambria" charset="0"/>
                <a:cs typeface="Cambria" charset="0"/>
              </a:rPr>
              <a:t> Rosso spectrograph</a:t>
            </a:r>
          </a:p>
          <a:p>
            <a:pPr marL="742950" lvl="1" indent="-285750">
              <a:buFont typeface="Arial" charset="0"/>
              <a:buChar char="•"/>
            </a:pPr>
            <a:r>
              <a:rPr lang="en-US" dirty="0" smtClean="0">
                <a:latin typeface="Cambria" charset="0"/>
                <a:ea typeface="Cambria" charset="0"/>
                <a:cs typeface="Cambria" charset="0"/>
              </a:rPr>
              <a:t>Taipan (GMT/MANIFEST path finder</a:t>
            </a:r>
          </a:p>
          <a:p>
            <a:pPr marL="1200150" lvl="2" indent="-285750">
              <a:buFont typeface="Arial" charset="0"/>
              <a:buChar char="•"/>
            </a:pPr>
            <a:r>
              <a:rPr lang="en-US" i="1" dirty="0">
                <a:latin typeface="Cambria" charset="0"/>
                <a:ea typeface="Cambria" charset="0"/>
                <a:cs typeface="Cambria" charset="0"/>
              </a:rPr>
              <a:t>Software control &amp; Data </a:t>
            </a:r>
            <a:r>
              <a:rPr lang="en-US" i="1" dirty="0" smtClean="0">
                <a:latin typeface="Cambria" charset="0"/>
                <a:ea typeface="Cambria" charset="0"/>
                <a:cs typeface="Cambria" charset="0"/>
              </a:rPr>
              <a:t>processing</a:t>
            </a:r>
          </a:p>
          <a:p>
            <a:pPr marL="285750" indent="-285750">
              <a:buFont typeface="Arial" charset="0"/>
              <a:buChar char="•"/>
            </a:pPr>
            <a:r>
              <a:rPr lang="en-US" b="1" dirty="0" smtClean="0">
                <a:latin typeface="Cambria" charset="0"/>
                <a:ea typeface="Cambria" charset="0"/>
                <a:cs typeface="Cambria" charset="0"/>
              </a:rPr>
              <a:t>Satellite laser ranging and debris tracking</a:t>
            </a:r>
          </a:p>
          <a:p>
            <a:pPr marL="285750" indent="-285750">
              <a:buFont typeface="Arial" charset="0"/>
              <a:buChar char="•"/>
            </a:pPr>
            <a:r>
              <a:rPr lang="en-US" b="1" dirty="0" smtClean="0">
                <a:latin typeface="Cambria" charset="0"/>
                <a:ea typeface="Cambria" charset="0"/>
                <a:cs typeface="Cambria" charset="0"/>
              </a:rPr>
              <a:t>Laser communications</a:t>
            </a:r>
          </a:p>
          <a:p>
            <a:pPr marL="285750" indent="-285750">
              <a:buFont typeface="Arial" charset="0"/>
              <a:buChar char="•"/>
            </a:pPr>
            <a:r>
              <a:rPr lang="en-US" b="1" dirty="0" smtClean="0">
                <a:latin typeface="Cambria" charset="0"/>
                <a:ea typeface="Cambria" charset="0"/>
                <a:cs typeface="Cambria" charset="0"/>
              </a:rPr>
              <a:t>Remote sensing instrumentation</a:t>
            </a:r>
            <a:endParaRPr lang="en-US" b="1" dirty="0">
              <a:latin typeface="Cambria" charset="0"/>
              <a:ea typeface="Cambria" charset="0"/>
              <a:cs typeface="Cambria" charset="0"/>
            </a:endParaRPr>
          </a:p>
        </p:txBody>
      </p:sp>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52352" y="923826"/>
            <a:ext cx="2283465" cy="1284449"/>
          </a:xfrm>
          <a:prstGeom prst="rect">
            <a:avLst/>
          </a:prstGeom>
        </p:spPr>
      </p:pic>
      <p:pic>
        <p:nvPicPr>
          <p:cNvPr id="10" name="Picture 9"/>
          <p:cNvPicPr>
            <a:picLocks noChangeAspect="1"/>
          </p:cNvPicPr>
          <p:nvPr/>
        </p:nvPicPr>
        <p:blipFill rotWithShape="1">
          <a:blip r:embed="rId5" cstate="hqprint">
            <a:extLst>
              <a:ext uri="{28A0092B-C50C-407E-A947-70E740481C1C}">
                <a14:useLocalDpi xmlns:a14="http://schemas.microsoft.com/office/drawing/2010/main"/>
              </a:ext>
            </a:extLst>
          </a:blip>
          <a:srcRect l="11032" r="10531"/>
          <a:stretch/>
        </p:blipFill>
        <p:spPr>
          <a:xfrm>
            <a:off x="4990938" y="4441767"/>
            <a:ext cx="3229161" cy="1976124"/>
          </a:xfrm>
          <a:prstGeom prst="rect">
            <a:avLst/>
          </a:prstGeom>
          <a:solidFill>
            <a:schemeClr val="bg1"/>
          </a:solidFill>
        </p:spPr>
      </p:pic>
      <p:pic>
        <p:nvPicPr>
          <p:cNvPr id="12" name="Picture 1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430794" y="1147926"/>
            <a:ext cx="1991997" cy="199199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401009" y="2779319"/>
            <a:ext cx="2819090" cy="1587270"/>
          </a:xfrm>
          <a:prstGeom prst="rect">
            <a:avLst/>
          </a:prstGeom>
        </p:spPr>
      </p:pic>
    </p:spTree>
    <p:extLst>
      <p:ext uri="{BB962C8B-B14F-4D97-AF65-F5344CB8AC3E}">
        <p14:creationId xmlns:p14="http://schemas.microsoft.com/office/powerpoint/2010/main" val="141632208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86BB73A-582F-4420-9A14-CB10A2B2E5E8}" type="slidenum">
              <a:rPr lang="en-US" smtClean="0"/>
              <a:pPr/>
              <a:t>2</a:t>
            </a:fld>
            <a:endParaRPr lang="en-US" dirty="0"/>
          </a:p>
        </p:txBody>
      </p:sp>
      <p:sp>
        <p:nvSpPr>
          <p:cNvPr id="3" name="Content Placeholder 2"/>
          <p:cNvSpPr>
            <a:spLocks noGrp="1"/>
          </p:cNvSpPr>
          <p:nvPr>
            <p:ph idx="1"/>
          </p:nvPr>
        </p:nvSpPr>
        <p:spPr/>
        <p:txBody>
          <a:bodyPr/>
          <a:lstStyle/>
          <a:p>
            <a:pPr marL="342900" indent="-342900">
              <a:lnSpc>
                <a:spcPct val="100000"/>
              </a:lnSpc>
              <a:spcBef>
                <a:spcPts val="0"/>
              </a:spcBef>
              <a:buClrTx/>
              <a:buSzTx/>
            </a:pPr>
            <a:r>
              <a:rPr lang="en-US" dirty="0" smtClean="0"/>
              <a:t>GMT Overview</a:t>
            </a:r>
          </a:p>
          <a:p>
            <a:pPr marL="617220" lvl="1" indent="-342900">
              <a:lnSpc>
                <a:spcPct val="100000"/>
              </a:lnSpc>
              <a:spcBef>
                <a:spcPts val="0"/>
              </a:spcBef>
              <a:buClrTx/>
            </a:pPr>
            <a:r>
              <a:rPr lang="en-US" dirty="0" smtClean="0"/>
              <a:t>Giant Magellan Telescope optical path and science instrument configuration</a:t>
            </a:r>
          </a:p>
          <a:p>
            <a:pPr marL="617220" lvl="1" indent="-342900">
              <a:lnSpc>
                <a:spcPct val="100000"/>
              </a:lnSpc>
              <a:spcBef>
                <a:spcPts val="0"/>
              </a:spcBef>
              <a:buClrTx/>
            </a:pPr>
            <a:r>
              <a:rPr lang="en-US" dirty="0"/>
              <a:t>Las </a:t>
            </a:r>
            <a:r>
              <a:rPr lang="en-US" dirty="0" err="1"/>
              <a:t>Campanas</a:t>
            </a:r>
            <a:r>
              <a:rPr lang="en-US" dirty="0"/>
              <a:t> s</a:t>
            </a:r>
            <a:r>
              <a:rPr lang="en-US" dirty="0" smtClean="0"/>
              <a:t>ite</a:t>
            </a:r>
          </a:p>
          <a:p>
            <a:pPr marL="617220" lvl="1" indent="-342900">
              <a:lnSpc>
                <a:spcPct val="100000"/>
              </a:lnSpc>
              <a:spcBef>
                <a:spcPts val="0"/>
              </a:spcBef>
              <a:buClrTx/>
            </a:pPr>
            <a:r>
              <a:rPr lang="en-US" dirty="0" smtClean="0"/>
              <a:t>Primary mirror </a:t>
            </a:r>
            <a:r>
              <a:rPr lang="en-US" dirty="0"/>
              <a:t>s</a:t>
            </a:r>
            <a:r>
              <a:rPr lang="en-US" dirty="0" smtClean="0"/>
              <a:t>tatus</a:t>
            </a:r>
          </a:p>
          <a:p>
            <a:pPr marL="617220" lvl="1" indent="-342900">
              <a:lnSpc>
                <a:spcPct val="100000"/>
              </a:lnSpc>
              <a:spcBef>
                <a:spcPts val="0"/>
              </a:spcBef>
              <a:buClrTx/>
            </a:pPr>
            <a:r>
              <a:rPr lang="en-US" dirty="0"/>
              <a:t>Science i</a:t>
            </a:r>
            <a:r>
              <a:rPr lang="en-US" dirty="0" smtClean="0"/>
              <a:t>nstruments description </a:t>
            </a:r>
            <a:r>
              <a:rPr lang="en-US" dirty="0"/>
              <a:t>&amp; o</a:t>
            </a:r>
            <a:r>
              <a:rPr lang="en-US" dirty="0" smtClean="0"/>
              <a:t>rganization</a:t>
            </a:r>
          </a:p>
          <a:p>
            <a:pPr marL="342900" indent="-342900">
              <a:lnSpc>
                <a:spcPct val="100000"/>
              </a:lnSpc>
              <a:spcBef>
                <a:spcPts val="0"/>
              </a:spcBef>
              <a:buClrTx/>
              <a:buSzTx/>
            </a:pPr>
            <a:r>
              <a:rPr lang="en-US" dirty="0"/>
              <a:t>GMT IR </a:t>
            </a:r>
            <a:r>
              <a:rPr lang="en-US" dirty="0" smtClean="0"/>
              <a:t>Instruments</a:t>
            </a:r>
          </a:p>
          <a:p>
            <a:pPr marL="617220" lvl="1" indent="-342900">
              <a:lnSpc>
                <a:spcPct val="100000"/>
              </a:lnSpc>
              <a:spcBef>
                <a:spcPts val="0"/>
              </a:spcBef>
              <a:buClrTx/>
            </a:pPr>
            <a:r>
              <a:rPr lang="en-US" dirty="0" smtClean="0"/>
              <a:t>GMTIFS</a:t>
            </a:r>
          </a:p>
          <a:p>
            <a:pPr marL="617220" lvl="1" indent="-342900">
              <a:lnSpc>
                <a:spcPct val="100000"/>
              </a:lnSpc>
              <a:spcBef>
                <a:spcPts val="0"/>
              </a:spcBef>
              <a:buClrTx/>
            </a:pPr>
            <a:r>
              <a:rPr lang="en-US" dirty="0" smtClean="0"/>
              <a:t>GMTNIRS</a:t>
            </a:r>
          </a:p>
          <a:p>
            <a:pPr marL="342900" indent="-342900">
              <a:lnSpc>
                <a:spcPct val="100000"/>
              </a:lnSpc>
              <a:spcBef>
                <a:spcPts val="0"/>
              </a:spcBef>
              <a:buClrTx/>
              <a:buSzTx/>
            </a:pPr>
            <a:endParaRPr lang="en-US" dirty="0"/>
          </a:p>
        </p:txBody>
      </p:sp>
      <p:sp>
        <p:nvSpPr>
          <p:cNvPr id="4" name="Title 3"/>
          <p:cNvSpPr>
            <a:spLocks noGrp="1"/>
          </p:cNvSpPr>
          <p:nvPr>
            <p:ph type="title"/>
          </p:nvPr>
        </p:nvSpPr>
        <p:spPr/>
        <p:txBody>
          <a:bodyPr/>
          <a:lstStyle/>
          <a:p>
            <a:r>
              <a:rPr lang="en-US" dirty="0" smtClean="0"/>
              <a:t>Presentation Overview</a:t>
            </a:r>
            <a:endParaRPr lang="en-US" dirty="0"/>
          </a:p>
        </p:txBody>
      </p:sp>
      <p:sp>
        <p:nvSpPr>
          <p:cNvPr id="5" name="Date Placeholder 4"/>
          <p:cNvSpPr>
            <a:spLocks noGrp="1"/>
          </p:cNvSpPr>
          <p:nvPr>
            <p:ph type="dt" sz="half" idx="2"/>
          </p:nvPr>
        </p:nvSpPr>
        <p:spPr/>
        <p:txBody>
          <a:bodyPr/>
          <a:lstStyle/>
          <a:p>
            <a:r>
              <a:rPr lang="en-US" smtClean="0"/>
              <a:t>Sharp &amp; Contos - Detector Systems for the GMT</a:t>
            </a:r>
            <a:endParaRPr lang="en-US" dirty="0"/>
          </a:p>
        </p:txBody>
      </p:sp>
      <p:sp>
        <p:nvSpPr>
          <p:cNvPr id="6" name="Footer Placeholder 5"/>
          <p:cNvSpPr>
            <a:spLocks noGrp="1"/>
          </p:cNvSpPr>
          <p:nvPr>
            <p:ph type="ftr" sz="quarter" idx="3"/>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Tree>
    <p:extLst>
      <p:ext uri="{BB962C8B-B14F-4D97-AF65-F5344CB8AC3E}">
        <p14:creationId xmlns:p14="http://schemas.microsoft.com/office/powerpoint/2010/main" val="63276314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684520" cy="1344118"/>
          </a:xfrm>
        </p:spPr>
        <p:txBody>
          <a:bodyPr/>
          <a:lstStyle/>
          <a:p>
            <a:r>
              <a:rPr lang="en-US" dirty="0" smtClean="0"/>
              <a:t/>
            </a:r>
            <a:br>
              <a:rPr lang="en-US" dirty="0" smtClean="0"/>
            </a:br>
            <a:r>
              <a:rPr lang="en-US" dirty="0" smtClean="0"/>
              <a:t/>
            </a:r>
            <a:br>
              <a:rPr lang="en-US" dirty="0" smtClean="0"/>
            </a:br>
            <a:r>
              <a:rPr lang="en-US" b="1" dirty="0" smtClean="0"/>
              <a:t>On-Instrument WFS</a:t>
            </a:r>
            <a:r>
              <a:rPr lang="en-US" dirty="0" smtClean="0"/>
              <a:t>: Technology development</a:t>
            </a:r>
            <a:br>
              <a:rPr lang="en-US" dirty="0" smtClean="0"/>
            </a:br>
            <a:r>
              <a:rPr lang="en-US" dirty="0" smtClean="0"/>
              <a:t>Near-infrared </a:t>
            </a:r>
            <a:r>
              <a:rPr lang="en-US" i="1" dirty="0" smtClean="0"/>
              <a:t>Lucky Imaging</a:t>
            </a:r>
            <a:r>
              <a:rPr lang="en-US" dirty="0" smtClean="0"/>
              <a:t> at the ANU 2.3m</a:t>
            </a:r>
            <a:br>
              <a:rPr lang="en-US" dirty="0" smtClean="0"/>
            </a:br>
            <a:endParaRPr lang="en-US" dirty="0"/>
          </a:p>
        </p:txBody>
      </p:sp>
      <p:sp>
        <p:nvSpPr>
          <p:cNvPr id="3" name="Date Placeholder 2"/>
          <p:cNvSpPr>
            <a:spLocks noGrp="1"/>
          </p:cNvSpPr>
          <p:nvPr>
            <p:ph type="dt" sz="half" idx="10"/>
          </p:nvPr>
        </p:nvSpPr>
        <p:spPr/>
        <p:txBody>
          <a:bodyPr/>
          <a:lstStyle/>
          <a:p>
            <a:r>
              <a:rPr lang="en-US" smtClean="0"/>
              <a:t>Sharp &amp; Contos - Detector Systems for the GMT</a:t>
            </a:r>
            <a:endParaRPr lang="en-US" dirty="0"/>
          </a:p>
        </p:txBody>
      </p:sp>
      <p:sp>
        <p:nvSpPr>
          <p:cNvPr id="4" name="Footer Placeholder 3"/>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fld id="{886BB73A-582F-4420-9A14-CB10A2B2E5E8}" type="slidenum">
              <a:rPr lang="en-US" smtClean="0"/>
              <a:pPr/>
              <a:t>20</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66324" y="3940952"/>
            <a:ext cx="3884932" cy="275364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57708" y="36696384"/>
            <a:ext cx="3818750" cy="414237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0662" y="3985190"/>
            <a:ext cx="2429692" cy="2635400"/>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788400" y="251619"/>
            <a:ext cx="1693333" cy="58926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8357" y="1344118"/>
            <a:ext cx="3942718" cy="4928397"/>
          </a:xfrm>
          <a:prstGeom prst="rect">
            <a:avLst/>
          </a:prstGeom>
        </p:spPr>
      </p:pic>
      <p:pic>
        <p:nvPicPr>
          <p:cNvPr id="12" name="Picture 11"/>
          <p:cNvPicPr>
            <a:picLocks noChangeAspect="1"/>
          </p:cNvPicPr>
          <p:nvPr/>
        </p:nvPicPr>
        <p:blipFill rotWithShape="1">
          <a:blip r:embed="rId7" cstate="hqprint">
            <a:extLst>
              <a:ext uri="{28A0092B-C50C-407E-A947-70E740481C1C}">
                <a14:useLocalDpi xmlns:a14="http://schemas.microsoft.com/office/drawing/2010/main"/>
              </a:ext>
            </a:extLst>
          </a:blip>
          <a:srcRect t="25778" b="26349"/>
          <a:stretch/>
        </p:blipFill>
        <p:spPr>
          <a:xfrm>
            <a:off x="4701290" y="1414261"/>
            <a:ext cx="7411634" cy="2507319"/>
          </a:xfrm>
          <a:prstGeom prst="rect">
            <a:avLst/>
          </a:prstGeom>
        </p:spPr>
      </p:pic>
      <p:sp>
        <p:nvSpPr>
          <p:cNvPr id="13" name="TextBox 12"/>
          <p:cNvSpPr txBox="1"/>
          <p:nvPr/>
        </p:nvSpPr>
        <p:spPr>
          <a:xfrm>
            <a:off x="11144735" y="1213313"/>
            <a:ext cx="813043" cy="261610"/>
          </a:xfrm>
          <a:prstGeom prst="rect">
            <a:avLst/>
          </a:prstGeom>
        </p:spPr>
        <p:txBody>
          <a:bodyPr wrap="none" rtlCol="0">
            <a:spAutoFit/>
          </a:bodyPr>
          <a:lstStyle/>
          <a:p>
            <a:r>
              <a:rPr lang="en-US" sz="1100" i="1" dirty="0" smtClean="0"/>
              <a:t>Simulated</a:t>
            </a:r>
          </a:p>
        </p:txBody>
      </p:sp>
      <p:sp>
        <p:nvSpPr>
          <p:cNvPr id="14" name="TextBox 13"/>
          <p:cNvSpPr txBox="1"/>
          <p:nvPr/>
        </p:nvSpPr>
        <p:spPr>
          <a:xfrm>
            <a:off x="9555774" y="5842262"/>
            <a:ext cx="1851917" cy="646331"/>
          </a:xfrm>
          <a:prstGeom prst="rect">
            <a:avLst/>
          </a:prstGeom>
        </p:spPr>
        <p:txBody>
          <a:bodyPr wrap="none" rtlCol="0">
            <a:spAutoFit/>
          </a:bodyPr>
          <a:lstStyle/>
          <a:p>
            <a:r>
              <a:rPr lang="en-US" dirty="0" smtClean="0"/>
              <a:t>Leonardo</a:t>
            </a:r>
          </a:p>
          <a:p>
            <a:r>
              <a:rPr lang="en-US" dirty="0" smtClean="0"/>
              <a:t>SAPHIRA </a:t>
            </a:r>
            <a:r>
              <a:rPr lang="en-US" dirty="0" err="1" smtClean="0"/>
              <a:t>eAPD</a:t>
            </a:r>
            <a:endParaRPr lang="en-US" dirty="0" smtClean="0"/>
          </a:p>
        </p:txBody>
      </p:sp>
    </p:spTree>
    <p:extLst>
      <p:ext uri="{BB962C8B-B14F-4D97-AF65-F5344CB8AC3E}">
        <p14:creationId xmlns:p14="http://schemas.microsoft.com/office/powerpoint/2010/main" val="22935050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591" y="106595"/>
            <a:ext cx="10684520" cy="693830"/>
          </a:xfrm>
        </p:spPr>
        <p:txBody>
          <a:bodyPr/>
          <a:lstStyle/>
          <a:p>
            <a:r>
              <a:rPr lang="en-US" smtClean="0"/>
              <a:t>GMTNIRS</a:t>
            </a:r>
            <a:endParaRPr lang="en-US" dirty="0"/>
          </a:p>
        </p:txBody>
      </p:sp>
      <p:sp>
        <p:nvSpPr>
          <p:cNvPr id="3" name="Date Placeholder 2"/>
          <p:cNvSpPr>
            <a:spLocks noGrp="1"/>
          </p:cNvSpPr>
          <p:nvPr>
            <p:ph type="dt" sz="half" idx="10"/>
          </p:nvPr>
        </p:nvSpPr>
        <p:spPr>
          <a:xfrm>
            <a:off x="122551" y="6566968"/>
            <a:ext cx="2743200" cy="365125"/>
          </a:xfrm>
        </p:spPr>
        <p:txBody>
          <a:bodyPr/>
          <a:lstStyle/>
          <a:p>
            <a:r>
              <a:rPr lang="en-US" smtClean="0"/>
              <a:t>Sharp &amp; Contos - Detector Systems for the GMT</a:t>
            </a:r>
            <a:endParaRPr lang="en-US" dirty="0"/>
          </a:p>
        </p:txBody>
      </p:sp>
      <p:sp>
        <p:nvSpPr>
          <p:cNvPr id="4" name="Footer Placeholder 3"/>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fld id="{886BB73A-582F-4420-9A14-CB10A2B2E5E8}" type="slidenum">
              <a:rPr lang="en-US" smtClean="0"/>
              <a:pPr/>
              <a:t>21</a:t>
            </a:fld>
            <a:endParaRPr lang="en-US" dirty="0"/>
          </a:p>
        </p:txBody>
      </p:sp>
      <p:pic>
        <p:nvPicPr>
          <p:cNvPr id="2050" name="Picture 2" descr="http://www.as.utexas.edu/astronomy/research/people/jaffe/imgs/layou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89639" y="1350190"/>
            <a:ext cx="3437888" cy="26768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as.utexas.edu/astronomy/research/people/jaffe/imgs/cutawa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79382" y="3791712"/>
            <a:ext cx="3479853" cy="28671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2551" y="1903532"/>
            <a:ext cx="8421857" cy="3416320"/>
          </a:xfrm>
          <a:prstGeom prst="rect">
            <a:avLst/>
          </a:prstGeom>
        </p:spPr>
        <p:txBody>
          <a:bodyPr wrap="none" rtlCol="0">
            <a:spAutoFit/>
          </a:bodyPr>
          <a:lstStyle/>
          <a:p>
            <a:r>
              <a:rPr lang="en-US" sz="2800" b="1" dirty="0" smtClean="0">
                <a:latin typeface="Cambria" charset="0"/>
                <a:ea typeface="Cambria" charset="0"/>
                <a:cs typeface="Cambria" charset="0"/>
              </a:rPr>
              <a:t>First generation AO near/mid-infrared</a:t>
            </a:r>
          </a:p>
          <a:p>
            <a:pPr marL="457200" indent="-457200">
              <a:buFont typeface="Arial" charset="0"/>
              <a:buChar char="•"/>
            </a:pPr>
            <a:r>
              <a:rPr lang="en-US" sz="2800" dirty="0" smtClean="0">
                <a:latin typeface="Cambria" charset="0"/>
                <a:ea typeface="Cambria" charset="0"/>
                <a:cs typeface="Cambria" charset="0"/>
              </a:rPr>
              <a:t>High resolution spectrograph (R~50,000-100,000)</a:t>
            </a:r>
          </a:p>
          <a:p>
            <a:pPr marL="457200" indent="-457200">
              <a:buFont typeface="Arial" charset="0"/>
              <a:buChar char="•"/>
            </a:pPr>
            <a:r>
              <a:rPr lang="en-US" sz="2800" dirty="0" smtClean="0">
                <a:latin typeface="Cambria" charset="0"/>
                <a:ea typeface="Cambria" charset="0"/>
                <a:cs typeface="Cambria" charset="0"/>
              </a:rPr>
              <a:t>Polychromatic </a:t>
            </a:r>
            <a:r>
              <a:rPr lang="en-US" sz="2800" i="1" dirty="0" smtClean="0">
                <a:latin typeface="Cambria" charset="0"/>
                <a:ea typeface="Cambria" charset="0"/>
                <a:cs typeface="Cambria" charset="0"/>
              </a:rPr>
              <a:t>JHK</a:t>
            </a:r>
            <a:r>
              <a:rPr lang="en-US" sz="2800" dirty="0" smtClean="0">
                <a:latin typeface="Cambria" charset="0"/>
                <a:ea typeface="Cambria" charset="0"/>
                <a:cs typeface="Cambria" charset="0"/>
              </a:rPr>
              <a:t> &amp; LM </a:t>
            </a:r>
            <a:r>
              <a:rPr lang="en-US" sz="2800" i="1" dirty="0" smtClean="0">
                <a:latin typeface="Cambria" charset="0"/>
                <a:ea typeface="Cambria" charset="0"/>
                <a:cs typeface="Cambria" charset="0"/>
              </a:rPr>
              <a:t>bands</a:t>
            </a:r>
          </a:p>
          <a:p>
            <a:pPr marL="457200" indent="-457200">
              <a:buFont typeface="Arial" charset="0"/>
              <a:buChar char="•"/>
            </a:pPr>
            <a:r>
              <a:rPr lang="en-US" sz="2800" dirty="0" smtClean="0">
                <a:latin typeface="Cambria" charset="0"/>
                <a:ea typeface="Cambria" charset="0"/>
                <a:cs typeface="Cambria" charset="0"/>
              </a:rPr>
              <a:t>AO assisted for reduced background</a:t>
            </a:r>
          </a:p>
          <a:p>
            <a:pPr marL="457200" indent="-457200">
              <a:buFont typeface="Arial" charset="0"/>
              <a:buChar char="•"/>
            </a:pPr>
            <a:r>
              <a:rPr lang="en-US" sz="2800" dirty="0" smtClean="0">
                <a:latin typeface="Cambria" charset="0"/>
                <a:ea typeface="Cambria" charset="0"/>
                <a:cs typeface="Cambria" charset="0"/>
              </a:rPr>
              <a:t>Evolution of a successful calibration</a:t>
            </a:r>
          </a:p>
          <a:p>
            <a:pPr marL="914400" lvl="1" indent="-457200">
              <a:buFont typeface="Arial" charset="0"/>
              <a:buChar char="•"/>
            </a:pPr>
            <a:r>
              <a:rPr lang="en-US" sz="2400" dirty="0" smtClean="0">
                <a:latin typeface="Cambria" charset="0"/>
                <a:ea typeface="Cambria" charset="0"/>
                <a:cs typeface="Cambria" charset="0"/>
              </a:rPr>
              <a:t>UT Austin</a:t>
            </a:r>
          </a:p>
          <a:p>
            <a:pPr marL="914400" lvl="1" indent="-457200">
              <a:buFont typeface="Arial" charset="0"/>
              <a:buChar char="•"/>
            </a:pPr>
            <a:r>
              <a:rPr lang="en-US" sz="2400" dirty="0" smtClean="0">
                <a:latin typeface="Cambria" charset="0"/>
                <a:ea typeface="Cambria" charset="0"/>
                <a:cs typeface="Cambria" charset="0"/>
              </a:rPr>
              <a:t>KASI</a:t>
            </a:r>
          </a:p>
          <a:p>
            <a:pPr marL="457200" indent="-457200">
              <a:buFont typeface="Arial" charset="0"/>
              <a:buChar char="•"/>
            </a:pPr>
            <a:r>
              <a:rPr lang="en-US" sz="2800" dirty="0" smtClean="0">
                <a:latin typeface="Cambria" charset="0"/>
                <a:ea typeface="Cambria" charset="0"/>
                <a:cs typeface="Cambria" charset="0"/>
              </a:rPr>
              <a:t>Silicon immersion grating technology</a:t>
            </a:r>
          </a:p>
        </p:txBody>
      </p:sp>
      <p:pic>
        <p:nvPicPr>
          <p:cNvPr id="11" name="Picture 10"/>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747489" y="104029"/>
            <a:ext cx="3148622" cy="886571"/>
          </a:xfrm>
          <a:prstGeom prst="rect">
            <a:avLst/>
          </a:prstGeom>
        </p:spPr>
      </p:pic>
      <p:pic>
        <p:nvPicPr>
          <p:cNvPr id="13" name="Picture 12" descr="kasi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36419" y="102085"/>
            <a:ext cx="1385453" cy="888515"/>
          </a:xfrm>
          <a:prstGeom prst="rect">
            <a:avLst/>
          </a:prstGeom>
          <a:solidFill>
            <a:schemeClr val="bg1"/>
          </a:solidFill>
          <a:ln>
            <a:noFill/>
          </a:ln>
        </p:spPr>
      </p:pic>
    </p:spTree>
    <p:extLst>
      <p:ext uri="{BB962C8B-B14F-4D97-AF65-F5344CB8AC3E}">
        <p14:creationId xmlns:p14="http://schemas.microsoft.com/office/powerpoint/2010/main" val="129737974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085"/>
            <a:ext cx="10684520" cy="738664"/>
          </a:xfrm>
        </p:spPr>
        <p:txBody>
          <a:bodyPr/>
          <a:lstStyle/>
          <a:p>
            <a:r>
              <a:rPr lang="en-US" dirty="0" smtClean="0"/>
              <a:t>Base on IGRINS heritage</a:t>
            </a:r>
            <a:endParaRPr lang="en-US" dirty="0"/>
          </a:p>
        </p:txBody>
      </p:sp>
      <p:sp>
        <p:nvSpPr>
          <p:cNvPr id="3" name="Date Placeholder 2"/>
          <p:cNvSpPr>
            <a:spLocks noGrp="1"/>
          </p:cNvSpPr>
          <p:nvPr>
            <p:ph type="dt" sz="half" idx="10"/>
          </p:nvPr>
        </p:nvSpPr>
        <p:spPr/>
        <p:txBody>
          <a:bodyPr/>
          <a:lstStyle/>
          <a:p>
            <a:r>
              <a:rPr lang="en-US" smtClean="0"/>
              <a:t>Sharp &amp; Contos - Detector Systems for the GMT</a:t>
            </a:r>
            <a:endParaRPr lang="en-US" dirty="0"/>
          </a:p>
        </p:txBody>
      </p:sp>
      <p:sp>
        <p:nvSpPr>
          <p:cNvPr id="4" name="Footer Placeholder 3"/>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fld id="{886BB73A-582F-4420-9A14-CB10A2B2E5E8}" type="slidenum">
              <a:rPr lang="en-US" smtClean="0"/>
              <a:pPr/>
              <a:t>22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90876" y="1320809"/>
            <a:ext cx="4081716" cy="268898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89350" y="4026503"/>
            <a:ext cx="3977577" cy="2662767"/>
          </a:xfrm>
          <a:prstGeom prst="rect">
            <a:avLst/>
          </a:prstGeom>
        </p:spPr>
      </p:pic>
      <p:sp>
        <p:nvSpPr>
          <p:cNvPr id="9" name="TextBox 8"/>
          <p:cNvSpPr txBox="1"/>
          <p:nvPr/>
        </p:nvSpPr>
        <p:spPr>
          <a:xfrm>
            <a:off x="619138" y="2035794"/>
            <a:ext cx="6659634" cy="2923877"/>
          </a:xfrm>
          <a:prstGeom prst="rect">
            <a:avLst/>
          </a:prstGeom>
        </p:spPr>
        <p:txBody>
          <a:bodyPr wrap="square" rtlCol="0">
            <a:spAutoFit/>
          </a:bodyPr>
          <a:lstStyle/>
          <a:p>
            <a:r>
              <a:rPr lang="en-US" sz="2800" b="1" dirty="0" smtClean="0">
                <a:latin typeface="Cambria" charset="0"/>
                <a:ea typeface="Cambria" charset="0"/>
                <a:cs typeface="Cambria" charset="0"/>
              </a:rPr>
              <a:t>Highly successful instrument</a:t>
            </a:r>
          </a:p>
          <a:p>
            <a:endParaRPr lang="en-US" sz="2800" b="1" dirty="0" smtClean="0">
              <a:latin typeface="Cambria" charset="0"/>
              <a:ea typeface="Cambria" charset="0"/>
              <a:cs typeface="Cambria" charset="0"/>
            </a:endParaRPr>
          </a:p>
          <a:p>
            <a:pPr marL="285750" indent="-285750">
              <a:buFont typeface="Arial" charset="0"/>
              <a:buChar char="•"/>
            </a:pPr>
            <a:r>
              <a:rPr lang="en-US" sz="2800" dirty="0" smtClean="0">
                <a:latin typeface="Cambria" charset="0"/>
                <a:ea typeface="Cambria" charset="0"/>
                <a:cs typeface="Cambria" charset="0"/>
              </a:rPr>
              <a:t>Demonstrate the critical Silicon immersion grating technology on sky</a:t>
            </a:r>
          </a:p>
          <a:p>
            <a:pPr marL="742950" lvl="1" indent="-285750">
              <a:buFont typeface="Arial" charset="0"/>
              <a:buChar char="•"/>
            </a:pPr>
            <a:r>
              <a:rPr lang="en-US" sz="2400" dirty="0" smtClean="0">
                <a:latin typeface="Cambria" charset="0"/>
                <a:ea typeface="Cambria" charset="0"/>
                <a:cs typeface="Cambria" charset="0"/>
              </a:rPr>
              <a:t>McDonald telescope</a:t>
            </a:r>
          </a:p>
          <a:p>
            <a:pPr marL="742950" lvl="1" indent="-285750">
              <a:buFont typeface="Arial" charset="0"/>
              <a:buChar char="•"/>
            </a:pPr>
            <a:r>
              <a:rPr lang="en-US" sz="2400" dirty="0" smtClean="0">
                <a:latin typeface="Cambria" charset="0"/>
                <a:ea typeface="Cambria" charset="0"/>
                <a:cs typeface="Cambria" charset="0"/>
              </a:rPr>
              <a:t>Discovery Chanel telescope</a:t>
            </a:r>
          </a:p>
          <a:p>
            <a:pPr marL="742950" lvl="1" indent="-285750">
              <a:buFont typeface="Arial" charset="0"/>
              <a:buChar char="•"/>
            </a:pPr>
            <a:r>
              <a:rPr lang="en-US" sz="2400" dirty="0" smtClean="0">
                <a:latin typeface="Cambria" charset="0"/>
                <a:ea typeface="Cambria" charset="0"/>
                <a:cs typeface="Cambria" charset="0"/>
              </a:rPr>
              <a:t>Visiting Gemini  </a:t>
            </a:r>
          </a:p>
        </p:txBody>
      </p:sp>
      <p:pic>
        <p:nvPicPr>
          <p:cNvPr id="11" name="Picture 10"/>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747489" y="104029"/>
            <a:ext cx="3148622" cy="886571"/>
          </a:xfrm>
          <a:prstGeom prst="rect">
            <a:avLst/>
          </a:prstGeom>
        </p:spPr>
      </p:pic>
      <p:pic>
        <p:nvPicPr>
          <p:cNvPr id="12" name="Picture 11" descr="kasi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36419" y="102085"/>
            <a:ext cx="1385453" cy="888515"/>
          </a:xfrm>
          <a:prstGeom prst="rect">
            <a:avLst/>
          </a:prstGeom>
          <a:solidFill>
            <a:schemeClr val="bg1"/>
          </a:solidFill>
          <a:ln>
            <a:noFill/>
          </a:ln>
        </p:spPr>
      </p:pic>
    </p:spTree>
    <p:extLst>
      <p:ext uri="{BB962C8B-B14F-4D97-AF65-F5344CB8AC3E}">
        <p14:creationId xmlns:p14="http://schemas.microsoft.com/office/powerpoint/2010/main" val="165985580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301"/>
            <a:ext cx="10684520" cy="553360"/>
          </a:xfrm>
        </p:spPr>
        <p:txBody>
          <a:bodyPr/>
          <a:lstStyle/>
          <a:p>
            <a:r>
              <a:rPr lang="en-US" smtClean="0"/>
              <a:t>Detector specifications</a:t>
            </a:r>
            <a:endParaRPr lang="en-US" dirty="0"/>
          </a:p>
        </p:txBody>
      </p:sp>
      <p:sp>
        <p:nvSpPr>
          <p:cNvPr id="3" name="Date Placeholder 2"/>
          <p:cNvSpPr>
            <a:spLocks noGrp="1"/>
          </p:cNvSpPr>
          <p:nvPr>
            <p:ph type="dt" sz="half" idx="10"/>
          </p:nvPr>
        </p:nvSpPr>
        <p:spPr/>
        <p:txBody>
          <a:bodyPr/>
          <a:lstStyle/>
          <a:p>
            <a:r>
              <a:rPr lang="en-US" smtClean="0"/>
              <a:t>Sharp &amp; Contos - Detector Systems for the GMT</a:t>
            </a:r>
            <a:endParaRPr lang="en-US" dirty="0"/>
          </a:p>
        </p:txBody>
      </p:sp>
      <p:sp>
        <p:nvSpPr>
          <p:cNvPr id="4" name="Footer Placeholder 3"/>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fld id="{886BB73A-582F-4420-9A14-CB10A2B2E5E8}" type="slidenum">
              <a:rPr lang="en-US" smtClean="0"/>
              <a:pPr/>
              <a:t>23</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89517" y="1352060"/>
            <a:ext cx="3983075" cy="4195912"/>
          </a:xfrm>
          <a:prstGeom prst="rect">
            <a:avLst/>
          </a:prstGeom>
        </p:spPr>
      </p:pic>
      <p:sp>
        <p:nvSpPr>
          <p:cNvPr id="9" name="TextBox 8"/>
          <p:cNvSpPr txBox="1"/>
          <p:nvPr/>
        </p:nvSpPr>
        <p:spPr>
          <a:xfrm>
            <a:off x="382529" y="2319010"/>
            <a:ext cx="7406987" cy="3354765"/>
          </a:xfrm>
          <a:prstGeom prst="rect">
            <a:avLst/>
          </a:prstGeom>
        </p:spPr>
        <p:txBody>
          <a:bodyPr wrap="square" rtlCol="0">
            <a:spAutoFit/>
          </a:bodyPr>
          <a:lstStyle/>
          <a:p>
            <a:pPr marL="171450" indent="-171450">
              <a:buFont typeface="Arial" charset="0"/>
              <a:buChar char="•"/>
            </a:pPr>
            <a:r>
              <a:rPr lang="en-US" sz="2400" b="1" dirty="0" smtClean="0">
                <a:latin typeface="Cambria" charset="0"/>
                <a:ea typeface="Cambria" charset="0"/>
                <a:cs typeface="Cambria" charset="0"/>
              </a:rPr>
              <a:t>Many requirements in common with GMTIFS</a:t>
            </a:r>
          </a:p>
          <a:p>
            <a:pPr marL="171450" indent="-171450">
              <a:buFont typeface="Arial" charset="0"/>
              <a:buChar char="•"/>
            </a:pPr>
            <a:r>
              <a:rPr lang="en-US" sz="2400" b="1" dirty="0" smtClean="0">
                <a:latin typeface="Cambria" charset="0"/>
                <a:ea typeface="Cambria" charset="0"/>
                <a:cs typeface="Cambria" charset="0"/>
              </a:rPr>
              <a:t>Others complementary</a:t>
            </a:r>
          </a:p>
          <a:p>
            <a:pPr marL="171450" indent="-171450">
              <a:buFont typeface="Arial" charset="0"/>
              <a:buChar char="•"/>
            </a:pPr>
            <a:endParaRPr lang="en-US" sz="2400" dirty="0" smtClean="0">
              <a:latin typeface="Cambria" charset="0"/>
              <a:ea typeface="Cambria" charset="0"/>
              <a:cs typeface="Cambria" charset="0"/>
            </a:endParaRPr>
          </a:p>
          <a:p>
            <a:pPr marL="171450" indent="-171450">
              <a:buFont typeface="Arial" charset="0"/>
              <a:buChar char="•"/>
            </a:pPr>
            <a:r>
              <a:rPr lang="en-US" sz="2000" dirty="0" smtClean="0">
                <a:latin typeface="Cambria" charset="0"/>
                <a:ea typeface="Cambria" charset="0"/>
                <a:cs typeface="Cambria" charset="0"/>
              </a:rPr>
              <a:t>Tolerant to distributed </a:t>
            </a:r>
            <a:r>
              <a:rPr lang="en-US" sz="2000" dirty="0">
                <a:latin typeface="Cambria" charset="0"/>
                <a:ea typeface="Cambria" charset="0"/>
                <a:cs typeface="Cambria" charset="0"/>
              </a:rPr>
              <a:t>defects </a:t>
            </a:r>
            <a:r>
              <a:rPr lang="en-US" sz="2000" dirty="0" smtClean="0">
                <a:latin typeface="Cambria" charset="0"/>
                <a:ea typeface="Cambria" charset="0"/>
                <a:cs typeface="Cambria" charset="0"/>
              </a:rPr>
              <a:t>(preserve </a:t>
            </a:r>
            <a:r>
              <a:rPr lang="en-US" sz="2000" dirty="0">
                <a:latin typeface="Cambria" charset="0"/>
                <a:ea typeface="Cambria" charset="0"/>
                <a:cs typeface="Cambria" charset="0"/>
              </a:rPr>
              <a:t>wavelength </a:t>
            </a:r>
            <a:r>
              <a:rPr lang="en-US" sz="2000" dirty="0" smtClean="0">
                <a:latin typeface="Cambria" charset="0"/>
                <a:ea typeface="Cambria" charset="0"/>
                <a:cs typeface="Cambria" charset="0"/>
              </a:rPr>
              <a:t>coverage).</a:t>
            </a:r>
          </a:p>
          <a:p>
            <a:pPr marL="171450" indent="-171450">
              <a:buFont typeface="Arial" charset="0"/>
              <a:buChar char="•"/>
            </a:pPr>
            <a:r>
              <a:rPr lang="en-US" sz="2000" dirty="0" smtClean="0">
                <a:latin typeface="Cambria" charset="0"/>
                <a:ea typeface="Cambria" charset="0"/>
                <a:cs typeface="Cambria" charset="0"/>
              </a:rPr>
              <a:t>Readout noise</a:t>
            </a:r>
          </a:p>
          <a:p>
            <a:pPr marL="628650" lvl="1" indent="-171450">
              <a:buFont typeface="Arial" charset="0"/>
              <a:buChar char="•"/>
            </a:pPr>
            <a:r>
              <a:rPr lang="en-US" sz="2000" i="1" dirty="0" smtClean="0">
                <a:latin typeface="Cambria" charset="0"/>
                <a:ea typeface="Cambria" charset="0"/>
                <a:cs typeface="Cambria" charset="0"/>
              </a:rPr>
              <a:t>Low </a:t>
            </a:r>
            <a:r>
              <a:rPr lang="en-US" sz="2000" i="1" dirty="0" err="1">
                <a:latin typeface="Cambria" charset="0"/>
                <a:ea typeface="Cambria" charset="0"/>
                <a:cs typeface="Cambria" charset="0"/>
              </a:rPr>
              <a:t>readnoise</a:t>
            </a:r>
            <a:r>
              <a:rPr lang="en-US" sz="2000" i="1" dirty="0">
                <a:latin typeface="Cambria" charset="0"/>
                <a:ea typeface="Cambria" charset="0"/>
                <a:cs typeface="Cambria" charset="0"/>
              </a:rPr>
              <a:t> is important at short </a:t>
            </a:r>
            <a:r>
              <a:rPr lang="en-US" sz="2000" i="1" dirty="0" smtClean="0">
                <a:latin typeface="Cambria" charset="0"/>
                <a:ea typeface="Cambria" charset="0"/>
                <a:cs typeface="Cambria" charset="0"/>
              </a:rPr>
              <a:t>wavelengths</a:t>
            </a:r>
          </a:p>
          <a:p>
            <a:pPr marL="628650" lvl="1" indent="-171450">
              <a:buFont typeface="Arial" charset="0"/>
              <a:buChar char="•"/>
            </a:pPr>
            <a:r>
              <a:rPr lang="en-US" sz="2000" i="1" dirty="0">
                <a:latin typeface="Cambria" charset="0"/>
                <a:ea typeface="Cambria" charset="0"/>
                <a:cs typeface="Cambria" charset="0"/>
              </a:rPr>
              <a:t>T</a:t>
            </a:r>
            <a:r>
              <a:rPr lang="en-US" sz="2000" i="1" dirty="0" smtClean="0">
                <a:latin typeface="Cambria" charset="0"/>
                <a:ea typeface="Cambria" charset="0"/>
                <a:cs typeface="Cambria" charset="0"/>
              </a:rPr>
              <a:t>hermal </a:t>
            </a:r>
            <a:r>
              <a:rPr lang="en-US" sz="2000" i="1" dirty="0">
                <a:latin typeface="Cambria" charset="0"/>
                <a:ea typeface="Cambria" charset="0"/>
                <a:cs typeface="Cambria" charset="0"/>
              </a:rPr>
              <a:t>background at long wavelengths </a:t>
            </a:r>
            <a:r>
              <a:rPr lang="en-US" sz="2000" i="1" dirty="0" smtClean="0">
                <a:latin typeface="Cambria" charset="0"/>
                <a:ea typeface="Cambria" charset="0"/>
                <a:cs typeface="Cambria" charset="0"/>
              </a:rPr>
              <a:t>dominates </a:t>
            </a:r>
          </a:p>
          <a:p>
            <a:pPr marL="171450" indent="-171450">
              <a:buFont typeface="Arial" charset="0"/>
              <a:buChar char="•"/>
            </a:pPr>
            <a:r>
              <a:rPr lang="en-US" sz="2000" dirty="0" smtClean="0">
                <a:latin typeface="Cambria" charset="0"/>
                <a:ea typeface="Cambria" charset="0"/>
                <a:cs typeface="Cambria" charset="0"/>
              </a:rPr>
              <a:t>IGRINS </a:t>
            </a:r>
            <a:r>
              <a:rPr lang="en-US" sz="2000" dirty="0">
                <a:latin typeface="Cambria" charset="0"/>
                <a:ea typeface="Cambria" charset="0"/>
                <a:cs typeface="Cambria" charset="0"/>
              </a:rPr>
              <a:t>H2RGs </a:t>
            </a:r>
            <a:r>
              <a:rPr lang="en-US" sz="2000" dirty="0" smtClean="0">
                <a:latin typeface="Cambria" charset="0"/>
                <a:ea typeface="Cambria" charset="0"/>
                <a:cs typeface="Cambria" charset="0"/>
              </a:rPr>
              <a:t>exhibits persistence</a:t>
            </a:r>
          </a:p>
          <a:p>
            <a:pPr marL="628650" lvl="1" indent="-171450">
              <a:buFont typeface="Arial" charset="0"/>
              <a:buChar char="•"/>
            </a:pPr>
            <a:r>
              <a:rPr lang="en-US" sz="2000" i="1" dirty="0" smtClean="0">
                <a:latin typeface="Cambria" charset="0"/>
                <a:ea typeface="Cambria" charset="0"/>
                <a:cs typeface="Cambria" charset="0"/>
              </a:rPr>
              <a:t>As a </a:t>
            </a:r>
            <a:r>
              <a:rPr lang="en-US" sz="2000" i="1" dirty="0">
                <a:latin typeface="Cambria" charset="0"/>
                <a:ea typeface="Cambria" charset="0"/>
                <a:cs typeface="Cambria" charset="0"/>
              </a:rPr>
              <a:t>function of detector </a:t>
            </a:r>
            <a:r>
              <a:rPr lang="en-US" sz="2000" i="1" dirty="0" smtClean="0">
                <a:latin typeface="Cambria" charset="0"/>
                <a:ea typeface="Cambria" charset="0"/>
                <a:cs typeface="Cambria" charset="0"/>
              </a:rPr>
              <a:t>temperature</a:t>
            </a:r>
            <a:r>
              <a:rPr lang="en-US" sz="2000" i="1" dirty="0">
                <a:latin typeface="Cambria" charset="0"/>
                <a:ea typeface="Cambria" charset="0"/>
                <a:cs typeface="Cambria" charset="0"/>
              </a:rPr>
              <a:t/>
            </a:r>
            <a:br>
              <a:rPr lang="en-US" sz="2000" i="1" dirty="0">
                <a:latin typeface="Cambria" charset="0"/>
                <a:ea typeface="Cambria" charset="0"/>
                <a:cs typeface="Cambria" charset="0"/>
              </a:rPr>
            </a:br>
            <a:endParaRPr lang="en-US" sz="2000" i="1" dirty="0" smtClean="0">
              <a:latin typeface="Cambria" charset="0"/>
              <a:ea typeface="Cambria" charset="0"/>
              <a:cs typeface="Cambria" charset="0"/>
            </a:endParaRPr>
          </a:p>
        </p:txBody>
      </p:sp>
      <p:sp>
        <p:nvSpPr>
          <p:cNvPr id="11" name="TextBox 10"/>
          <p:cNvSpPr txBox="1"/>
          <p:nvPr/>
        </p:nvSpPr>
        <p:spPr>
          <a:xfrm>
            <a:off x="7531100" y="5664193"/>
            <a:ext cx="4512486" cy="923330"/>
          </a:xfrm>
          <a:prstGeom prst="rect">
            <a:avLst/>
          </a:prstGeom>
          <a:solidFill>
            <a:schemeClr val="bg1"/>
          </a:solidFill>
          <a:ln>
            <a:solidFill>
              <a:schemeClr val="tx1"/>
            </a:solidFill>
          </a:ln>
        </p:spPr>
        <p:txBody>
          <a:bodyPr wrap="square" rtlCol="0">
            <a:spAutoFit/>
          </a:bodyPr>
          <a:lstStyle/>
          <a:p>
            <a:pPr algn="just"/>
            <a:r>
              <a:rPr lang="en-US" dirty="0" smtClean="0"/>
              <a:t>Large defects, even if of low global cosmetic significance, remove wavelength coverage irrecoverably.</a:t>
            </a:r>
          </a:p>
        </p:txBody>
      </p:sp>
      <p:pic>
        <p:nvPicPr>
          <p:cNvPr id="12" name="Picture 1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747489" y="104029"/>
            <a:ext cx="3148622" cy="886571"/>
          </a:xfrm>
          <a:prstGeom prst="rect">
            <a:avLst/>
          </a:prstGeom>
        </p:spPr>
      </p:pic>
      <p:pic>
        <p:nvPicPr>
          <p:cNvPr id="13" name="Picture 12" descr="kasi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36419" y="102085"/>
            <a:ext cx="1385453" cy="888515"/>
          </a:xfrm>
          <a:prstGeom prst="rect">
            <a:avLst/>
          </a:prstGeom>
          <a:solidFill>
            <a:schemeClr val="bg1"/>
          </a:solidFill>
          <a:ln>
            <a:noFill/>
          </a:ln>
        </p:spPr>
      </p:pic>
      <p:sp>
        <p:nvSpPr>
          <p:cNvPr id="14" name="TextBox 13"/>
          <p:cNvSpPr txBox="1"/>
          <p:nvPr/>
        </p:nvSpPr>
        <p:spPr>
          <a:xfrm>
            <a:off x="9334989" y="1723038"/>
            <a:ext cx="2086020" cy="369332"/>
          </a:xfrm>
          <a:prstGeom prst="rect">
            <a:avLst/>
          </a:prstGeom>
        </p:spPr>
        <p:txBody>
          <a:bodyPr wrap="none" rtlCol="0">
            <a:spAutoFit/>
          </a:bodyPr>
          <a:lstStyle/>
          <a:p>
            <a:r>
              <a:rPr lang="en-US" i="1" dirty="0" smtClean="0">
                <a:latin typeface="Calibri" charset="0"/>
                <a:ea typeface="Calibri" charset="0"/>
                <a:cs typeface="Calibri" charset="0"/>
              </a:rPr>
              <a:t>H</a:t>
            </a:r>
            <a:r>
              <a:rPr lang="en-US" dirty="0" smtClean="0">
                <a:latin typeface="Calibri" charset="0"/>
                <a:ea typeface="Calibri" charset="0"/>
                <a:cs typeface="Calibri" charset="0"/>
              </a:rPr>
              <a:t>-band </a:t>
            </a:r>
            <a:r>
              <a:rPr lang="en-US" dirty="0" err="1" smtClean="0">
                <a:latin typeface="Calibri" charset="0"/>
                <a:ea typeface="Calibri" charset="0"/>
                <a:cs typeface="Calibri" charset="0"/>
              </a:rPr>
              <a:t>echellogram</a:t>
            </a:r>
            <a:endParaRPr lang="en-US" dirty="0" smtClean="0">
              <a:latin typeface="Calibri" charset="0"/>
              <a:ea typeface="Calibri" charset="0"/>
              <a:cs typeface="Calibri" charset="0"/>
            </a:endParaRPr>
          </a:p>
        </p:txBody>
      </p:sp>
    </p:spTree>
    <p:extLst>
      <p:ext uri="{BB962C8B-B14F-4D97-AF65-F5344CB8AC3E}">
        <p14:creationId xmlns:p14="http://schemas.microsoft.com/office/powerpoint/2010/main" val="102890602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
            <a:ext cx="10684520" cy="840880"/>
          </a:xfrm>
        </p:spPr>
        <p:txBody>
          <a:bodyPr/>
          <a:lstStyle/>
          <a:p>
            <a:r>
              <a:rPr lang="en-US" dirty="0" smtClean="0"/>
              <a:t>Exploring the critical </a:t>
            </a:r>
            <a:r>
              <a:rPr lang="en-US" smtClean="0"/>
              <a:t>detector properties</a:t>
            </a:r>
            <a:endParaRPr lang="en-US" dirty="0"/>
          </a:p>
        </p:txBody>
      </p:sp>
      <p:sp>
        <p:nvSpPr>
          <p:cNvPr id="3" name="Date Placeholder 2"/>
          <p:cNvSpPr>
            <a:spLocks noGrp="1"/>
          </p:cNvSpPr>
          <p:nvPr>
            <p:ph type="dt" sz="half" idx="10"/>
          </p:nvPr>
        </p:nvSpPr>
        <p:spPr/>
        <p:txBody>
          <a:bodyPr/>
          <a:lstStyle/>
          <a:p>
            <a:r>
              <a:rPr lang="en-US" smtClean="0"/>
              <a:t>Sharp &amp; Contos - Detector Systems for the GMT</a:t>
            </a:r>
            <a:endParaRPr lang="en-US" dirty="0"/>
          </a:p>
        </p:txBody>
      </p:sp>
      <p:sp>
        <p:nvSpPr>
          <p:cNvPr id="4" name="Footer Placeholder 3"/>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fld id="{886BB73A-582F-4420-9A14-CB10A2B2E5E8}" type="slidenum">
              <a:rPr lang="en-US" smtClean="0"/>
              <a:pPr/>
              <a:t>24</a:t>
            </a:fld>
            <a:endParaRPr lang="en-US" dirty="0"/>
          </a:p>
        </p:txBody>
      </p: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788400" y="251619"/>
            <a:ext cx="1693333" cy="589263"/>
          </a:xfrm>
          <a:prstGeom prst="rect">
            <a:avLst/>
          </a:prstGeom>
        </p:spPr>
      </p:pic>
      <p:sp>
        <p:nvSpPr>
          <p:cNvPr id="10" name="TextBox 9"/>
          <p:cNvSpPr txBox="1"/>
          <p:nvPr/>
        </p:nvSpPr>
        <p:spPr>
          <a:xfrm>
            <a:off x="232617" y="1794161"/>
            <a:ext cx="5387895" cy="3693319"/>
          </a:xfrm>
          <a:prstGeom prst="rect">
            <a:avLst/>
          </a:prstGeom>
        </p:spPr>
        <p:txBody>
          <a:bodyPr wrap="square" rtlCol="0">
            <a:spAutoFit/>
          </a:bodyPr>
          <a:lstStyle/>
          <a:p>
            <a:pPr marL="171450" indent="-171450">
              <a:buFont typeface="Arial" charset="0"/>
              <a:buChar char="•"/>
            </a:pPr>
            <a:r>
              <a:rPr lang="en-US" dirty="0">
                <a:latin typeface="Cambria" charset="0"/>
                <a:ea typeface="Cambria" charset="0"/>
                <a:cs typeface="Cambria" charset="0"/>
              </a:rPr>
              <a:t>The </a:t>
            </a:r>
            <a:r>
              <a:rPr lang="en-US" b="1" dirty="0">
                <a:latin typeface="Cambria" charset="0"/>
                <a:ea typeface="Cambria" charset="0"/>
                <a:cs typeface="Cambria" charset="0"/>
              </a:rPr>
              <a:t>relative importance </a:t>
            </a:r>
            <a:r>
              <a:rPr lang="en-US" dirty="0">
                <a:latin typeface="Cambria" charset="0"/>
                <a:ea typeface="Cambria" charset="0"/>
                <a:cs typeface="Cambria" charset="0"/>
              </a:rPr>
              <a:t>of common detector specification is considered in the context of the key components of the GMTIFS </a:t>
            </a:r>
            <a:r>
              <a:rPr lang="en-US" dirty="0" smtClean="0">
                <a:latin typeface="Cambria" charset="0"/>
                <a:ea typeface="Cambria" charset="0"/>
                <a:cs typeface="Cambria" charset="0"/>
              </a:rPr>
              <a:t>instrument.</a:t>
            </a:r>
          </a:p>
          <a:p>
            <a:pPr marL="171450" indent="-171450">
              <a:buFont typeface="Arial" charset="0"/>
              <a:buChar char="•"/>
            </a:pPr>
            <a:endParaRPr lang="en-US" dirty="0">
              <a:latin typeface="Cambria" charset="0"/>
              <a:ea typeface="Cambria" charset="0"/>
              <a:cs typeface="Cambria" charset="0"/>
            </a:endParaRPr>
          </a:p>
          <a:p>
            <a:pPr marL="171450" indent="-171450">
              <a:buFont typeface="Arial" charset="0"/>
              <a:buChar char="•"/>
            </a:pPr>
            <a:r>
              <a:rPr lang="en-US" dirty="0" smtClean="0">
                <a:latin typeface="Cambria" charset="0"/>
                <a:ea typeface="Cambria" charset="0"/>
                <a:cs typeface="Cambria" charset="0"/>
              </a:rPr>
              <a:t>Items </a:t>
            </a:r>
            <a:r>
              <a:rPr lang="en-US" dirty="0">
                <a:latin typeface="Cambria" charset="0"/>
                <a:ea typeface="Cambria" charset="0"/>
                <a:cs typeface="Cambria" charset="0"/>
              </a:rPr>
              <a:t>are rated from critical to of limited </a:t>
            </a:r>
            <a:r>
              <a:rPr lang="en-US" dirty="0" smtClean="0">
                <a:latin typeface="Cambria" charset="0"/>
                <a:ea typeface="Cambria" charset="0"/>
                <a:cs typeface="Cambria" charset="0"/>
              </a:rPr>
              <a:t>impact.</a:t>
            </a:r>
          </a:p>
          <a:p>
            <a:pPr marL="171450" indent="-171450">
              <a:buFont typeface="Arial" charset="0"/>
              <a:buChar char="•"/>
            </a:pPr>
            <a:endParaRPr lang="en-US" dirty="0">
              <a:latin typeface="Cambria" charset="0"/>
              <a:ea typeface="Cambria" charset="0"/>
              <a:cs typeface="Cambria" charset="0"/>
            </a:endParaRPr>
          </a:p>
          <a:p>
            <a:pPr marL="171450" indent="-171450">
              <a:buFont typeface="Arial" charset="0"/>
              <a:buChar char="•"/>
            </a:pPr>
            <a:r>
              <a:rPr lang="en-US" dirty="0" smtClean="0">
                <a:latin typeface="Cambria" charset="0"/>
                <a:ea typeface="Cambria" charset="0"/>
                <a:cs typeface="Cambria" charset="0"/>
              </a:rPr>
              <a:t>When </a:t>
            </a:r>
            <a:r>
              <a:rPr lang="en-US" dirty="0">
                <a:latin typeface="Cambria" charset="0"/>
                <a:ea typeface="Cambria" charset="0"/>
                <a:cs typeface="Cambria" charset="0"/>
              </a:rPr>
              <a:t>assigning a lower rating, the </a:t>
            </a:r>
            <a:r>
              <a:rPr lang="en-US" b="1" dirty="0">
                <a:latin typeface="Cambria" charset="0"/>
                <a:ea typeface="Cambria" charset="0"/>
                <a:cs typeface="Cambria" charset="0"/>
              </a:rPr>
              <a:t>high standards of contemporary detectors</a:t>
            </a:r>
            <a:r>
              <a:rPr lang="en-US" dirty="0">
                <a:latin typeface="Cambria" charset="0"/>
                <a:ea typeface="Cambria" charset="0"/>
                <a:cs typeface="Cambria" charset="0"/>
              </a:rPr>
              <a:t> are </a:t>
            </a:r>
            <a:r>
              <a:rPr lang="en-US" dirty="0" smtClean="0">
                <a:latin typeface="Cambria" charset="0"/>
                <a:ea typeface="Cambria" charset="0"/>
                <a:cs typeface="Cambria" charset="0"/>
              </a:rPr>
              <a:t>assumed</a:t>
            </a:r>
          </a:p>
          <a:p>
            <a:pPr marL="171450" indent="-171450">
              <a:buFont typeface="Arial" charset="0"/>
              <a:buChar char="•"/>
            </a:pPr>
            <a:endParaRPr lang="en-US" dirty="0">
              <a:latin typeface="Cambria" charset="0"/>
              <a:ea typeface="Cambria" charset="0"/>
              <a:cs typeface="Cambria" charset="0"/>
            </a:endParaRPr>
          </a:p>
          <a:p>
            <a:pPr marL="171450" indent="-171450">
              <a:buFont typeface="Arial" charset="0"/>
              <a:buChar char="•"/>
            </a:pPr>
            <a:r>
              <a:rPr lang="en-US" b="1" dirty="0" smtClean="0">
                <a:latin typeface="Cambria" charset="0"/>
                <a:ea typeface="Cambria" charset="0"/>
                <a:cs typeface="Cambria" charset="0"/>
              </a:rPr>
              <a:t>All </a:t>
            </a:r>
            <a:r>
              <a:rPr lang="en-US" b="1" dirty="0">
                <a:latin typeface="Cambria" charset="0"/>
                <a:ea typeface="Cambria" charset="0"/>
                <a:cs typeface="Cambria" charset="0"/>
              </a:rPr>
              <a:t>properties are of course </a:t>
            </a:r>
            <a:r>
              <a:rPr lang="en-US" b="1" dirty="0" smtClean="0">
                <a:latin typeface="Cambria" charset="0"/>
                <a:ea typeface="Cambria" charset="0"/>
                <a:cs typeface="Cambria" charset="0"/>
              </a:rPr>
              <a:t>significant</a:t>
            </a:r>
            <a:r>
              <a:rPr lang="en-US" dirty="0" smtClean="0">
                <a:latin typeface="Cambria" charset="0"/>
                <a:ea typeface="Cambria" charset="0"/>
                <a:cs typeface="Cambria" charset="0"/>
              </a:rPr>
              <a:t>.</a:t>
            </a:r>
          </a:p>
          <a:p>
            <a:pPr lvl="1"/>
            <a:r>
              <a:rPr lang="en-US" i="1" dirty="0" smtClean="0">
                <a:latin typeface="Cambria" charset="0"/>
                <a:ea typeface="Cambria" charset="0"/>
                <a:cs typeface="Cambria" charset="0"/>
              </a:rPr>
              <a:t>A </a:t>
            </a:r>
            <a:r>
              <a:rPr lang="en-US" i="1" dirty="0">
                <a:latin typeface="Cambria" charset="0"/>
                <a:ea typeface="Cambria" charset="0"/>
                <a:cs typeface="Cambria" charset="0"/>
              </a:rPr>
              <a:t>Lower rating implies the item is not considered a </a:t>
            </a:r>
            <a:r>
              <a:rPr lang="en-US" b="1" i="1" dirty="0">
                <a:latin typeface="Cambria" charset="0"/>
                <a:ea typeface="Cambria" charset="0"/>
                <a:cs typeface="Cambria" charset="0"/>
              </a:rPr>
              <a:t>stressing requirement </a:t>
            </a:r>
            <a:r>
              <a:rPr lang="en-US" i="1" dirty="0">
                <a:latin typeface="Cambria" charset="0"/>
                <a:ea typeface="Cambria" charset="0"/>
                <a:cs typeface="Cambria" charset="0"/>
              </a:rPr>
              <a:t>based on contemporary specifications for near-infrared detectors</a:t>
            </a:r>
            <a:endParaRPr lang="en-US" i="1" dirty="0" smtClean="0">
              <a:latin typeface="Cambria" charset="0"/>
              <a:ea typeface="Cambria" charset="0"/>
              <a:cs typeface="Cambria" charset="0"/>
            </a:endParaRPr>
          </a:p>
        </p:txBody>
      </p:sp>
      <p:pic>
        <p:nvPicPr>
          <p:cNvPr id="11" name="Picture 10"/>
          <p:cNvPicPr>
            <a:picLocks noChangeAspect="1"/>
          </p:cNvPicPr>
          <p:nvPr/>
        </p:nvPicPr>
        <p:blipFill rotWithShape="1">
          <a:blip r:embed="rId3" cstate="hqprint">
            <a:extLst>
              <a:ext uri="{28A0092B-C50C-407E-A947-70E740481C1C}">
                <a14:useLocalDpi xmlns:a14="http://schemas.microsoft.com/office/drawing/2010/main"/>
              </a:ext>
            </a:extLst>
          </a:blip>
          <a:srcRect b="42733"/>
          <a:stretch/>
        </p:blipFill>
        <p:spPr>
          <a:xfrm>
            <a:off x="5264538" y="546250"/>
            <a:ext cx="7425490" cy="601754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61500" y="1278932"/>
            <a:ext cx="2594544" cy="849123"/>
          </a:xfrm>
          <a:prstGeom prst="rect">
            <a:avLst/>
          </a:prstGeom>
        </p:spPr>
      </p:pic>
    </p:spTree>
    <p:extLst>
      <p:ext uri="{BB962C8B-B14F-4D97-AF65-F5344CB8AC3E}">
        <p14:creationId xmlns:p14="http://schemas.microsoft.com/office/powerpoint/2010/main" val="136147733"/>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3137"/>
            <a:ext cx="10684520" cy="604821"/>
          </a:xfrm>
        </p:spPr>
        <p:txBody>
          <a:bodyPr/>
          <a:lstStyle/>
          <a:p>
            <a:r>
              <a:rPr lang="en-US" dirty="0" smtClean="0"/>
              <a:t>Detector operations:</a:t>
            </a:r>
            <a:br>
              <a:rPr lang="en-US" dirty="0" smtClean="0"/>
            </a:br>
            <a:r>
              <a:rPr lang="en-US" dirty="0" smtClean="0"/>
              <a:t>Concepts &amp; limitation</a:t>
            </a:r>
            <a:endParaRPr lang="en-US" dirty="0"/>
          </a:p>
        </p:txBody>
      </p:sp>
      <p:sp>
        <p:nvSpPr>
          <p:cNvPr id="3" name="Date Placeholder 2"/>
          <p:cNvSpPr>
            <a:spLocks noGrp="1"/>
          </p:cNvSpPr>
          <p:nvPr>
            <p:ph type="dt" sz="half" idx="10"/>
          </p:nvPr>
        </p:nvSpPr>
        <p:spPr/>
        <p:txBody>
          <a:bodyPr/>
          <a:lstStyle/>
          <a:p>
            <a:r>
              <a:rPr lang="en-US" smtClean="0"/>
              <a:t>Sharp &amp; Contos - Detector Systems for the GMT</a:t>
            </a:r>
            <a:endParaRPr lang="en-US" dirty="0"/>
          </a:p>
        </p:txBody>
      </p:sp>
      <p:sp>
        <p:nvSpPr>
          <p:cNvPr id="4" name="Footer Placeholder 3"/>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fld id="{886BB73A-582F-4420-9A14-CB10A2B2E5E8}" type="slidenum">
              <a:rPr lang="en-US" smtClean="0"/>
              <a:pPr/>
              <a:t>25</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719" y="104543"/>
            <a:ext cx="6049527" cy="3530077"/>
          </a:xfrm>
          <a:prstGeom prst="rect">
            <a:avLst/>
          </a:prstGeom>
          <a:solidFill>
            <a:schemeClr val="bg1"/>
          </a:solidFill>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67351" y="1174411"/>
            <a:ext cx="3001649" cy="3001649"/>
          </a:xfrm>
          <a:prstGeom prst="rect">
            <a:avLst/>
          </a:prstGeom>
          <a:solidFill>
            <a:schemeClr val="bg1"/>
          </a:solidFill>
        </p:spPr>
      </p:pic>
      <p:pic>
        <p:nvPicPr>
          <p:cNvPr id="10" name="Picture 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788400" y="251619"/>
            <a:ext cx="1693333" cy="58926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68282" y="4686937"/>
            <a:ext cx="3389471" cy="1814566"/>
          </a:xfrm>
          <a:prstGeom prst="rect">
            <a:avLst/>
          </a:prstGeom>
        </p:spPr>
      </p:pic>
      <p:pic>
        <p:nvPicPr>
          <p:cNvPr id="12" name="Picture 11"/>
          <p:cNvPicPr>
            <a:picLocks noChangeAspect="1"/>
          </p:cNvPicPr>
          <p:nvPr/>
        </p:nvPicPr>
        <p:blipFill rotWithShape="1">
          <a:blip r:embed="rId6" cstate="hqprint">
            <a:extLst>
              <a:ext uri="{28A0092B-C50C-407E-A947-70E740481C1C}">
                <a14:useLocalDpi xmlns:a14="http://schemas.microsoft.com/office/drawing/2010/main"/>
              </a:ext>
            </a:extLst>
          </a:blip>
          <a:srcRect t="31173" b="30864"/>
          <a:stretch/>
        </p:blipFill>
        <p:spPr>
          <a:xfrm>
            <a:off x="5342260" y="4678115"/>
            <a:ext cx="3377672" cy="181456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559923" y="4699030"/>
            <a:ext cx="3290368" cy="1761510"/>
          </a:xfrm>
          <a:prstGeom prst="rect">
            <a:avLst/>
          </a:prstGeom>
        </p:spPr>
      </p:pic>
      <p:sp>
        <p:nvSpPr>
          <p:cNvPr id="14" name="TextBox 13"/>
          <p:cNvSpPr txBox="1"/>
          <p:nvPr/>
        </p:nvSpPr>
        <p:spPr>
          <a:xfrm>
            <a:off x="3394291" y="4185217"/>
            <a:ext cx="1947969" cy="369332"/>
          </a:xfrm>
          <a:prstGeom prst="rect">
            <a:avLst/>
          </a:prstGeom>
        </p:spPr>
        <p:txBody>
          <a:bodyPr wrap="none" rtlCol="0">
            <a:spAutoFit/>
          </a:bodyPr>
          <a:lstStyle/>
          <a:p>
            <a:r>
              <a:rPr lang="en-US" dirty="0" smtClean="0"/>
              <a:t>6 mas, R~10,000</a:t>
            </a:r>
          </a:p>
        </p:txBody>
      </p:sp>
      <p:sp>
        <p:nvSpPr>
          <p:cNvPr id="15" name="TextBox 14"/>
          <p:cNvSpPr txBox="1"/>
          <p:nvPr/>
        </p:nvSpPr>
        <p:spPr>
          <a:xfrm>
            <a:off x="6611954" y="4174477"/>
            <a:ext cx="1947969" cy="369332"/>
          </a:xfrm>
          <a:prstGeom prst="rect">
            <a:avLst/>
          </a:prstGeom>
        </p:spPr>
        <p:txBody>
          <a:bodyPr wrap="none" rtlCol="0">
            <a:spAutoFit/>
          </a:bodyPr>
          <a:lstStyle/>
          <a:p>
            <a:r>
              <a:rPr lang="en-US" dirty="0" smtClean="0"/>
              <a:t>50 mas, R~5,000</a:t>
            </a:r>
          </a:p>
        </p:txBody>
      </p:sp>
      <p:sp>
        <p:nvSpPr>
          <p:cNvPr id="16" name="TextBox 15"/>
          <p:cNvSpPr txBox="1"/>
          <p:nvPr/>
        </p:nvSpPr>
        <p:spPr>
          <a:xfrm>
            <a:off x="9854805" y="4174477"/>
            <a:ext cx="1659429" cy="369332"/>
          </a:xfrm>
          <a:prstGeom prst="rect">
            <a:avLst/>
          </a:prstGeom>
        </p:spPr>
        <p:txBody>
          <a:bodyPr wrap="none" rtlCol="0">
            <a:spAutoFit/>
          </a:bodyPr>
          <a:lstStyle/>
          <a:p>
            <a:r>
              <a:rPr lang="en-US" dirty="0" smtClean="0"/>
              <a:t>5 mas, Imager</a:t>
            </a:r>
          </a:p>
        </p:txBody>
      </p:sp>
      <p:sp>
        <p:nvSpPr>
          <p:cNvPr id="17" name="TextBox 16"/>
          <p:cNvSpPr txBox="1"/>
          <p:nvPr/>
        </p:nvSpPr>
        <p:spPr>
          <a:xfrm>
            <a:off x="180446" y="2331362"/>
            <a:ext cx="2830609" cy="1200329"/>
          </a:xfrm>
          <a:prstGeom prst="rect">
            <a:avLst/>
          </a:prstGeom>
        </p:spPr>
        <p:txBody>
          <a:bodyPr wrap="square" rtlCol="0">
            <a:spAutoFit/>
          </a:bodyPr>
          <a:lstStyle/>
          <a:p>
            <a:r>
              <a:rPr lang="en-US" dirty="0" smtClean="0"/>
              <a:t>Operating mode has a strong interaction with the critical detector performance metrics </a:t>
            </a:r>
          </a:p>
        </p:txBody>
      </p:sp>
    </p:spTree>
    <p:extLst>
      <p:ext uri="{BB962C8B-B14F-4D97-AF65-F5344CB8AC3E}">
        <p14:creationId xmlns:p14="http://schemas.microsoft.com/office/powerpoint/2010/main" val="76959752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273"/>
            <a:ext cx="10684520" cy="1092499"/>
          </a:xfrm>
        </p:spPr>
        <p:txBody>
          <a:bodyPr/>
          <a:lstStyle/>
          <a:p>
            <a:r>
              <a:rPr lang="en-US" dirty="0" smtClean="0"/>
              <a:t>GMTIFS integrated operational modeling</a:t>
            </a:r>
            <a:br>
              <a:rPr lang="en-US" dirty="0" smtClean="0"/>
            </a:br>
            <a:endParaRPr lang="en-US" dirty="0"/>
          </a:p>
        </p:txBody>
      </p:sp>
      <p:sp>
        <p:nvSpPr>
          <p:cNvPr id="3" name="Date Placeholder 2"/>
          <p:cNvSpPr>
            <a:spLocks noGrp="1"/>
          </p:cNvSpPr>
          <p:nvPr>
            <p:ph type="dt" sz="half" idx="10"/>
          </p:nvPr>
        </p:nvSpPr>
        <p:spPr/>
        <p:txBody>
          <a:bodyPr/>
          <a:lstStyle/>
          <a:p>
            <a:r>
              <a:rPr lang="en-US" smtClean="0"/>
              <a:t>Sharp &amp; Contos - Detector Systems for the GMT</a:t>
            </a:r>
            <a:endParaRPr lang="en-US" dirty="0"/>
          </a:p>
        </p:txBody>
      </p:sp>
      <p:sp>
        <p:nvSpPr>
          <p:cNvPr id="4" name="Footer Placeholder 3"/>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fld id="{886BB73A-582F-4420-9A14-CB10A2B2E5E8}" type="slidenum">
              <a:rPr lang="en-US" smtClean="0"/>
              <a:pPr/>
              <a:t>26</a:t>
            </a:fld>
            <a:endParaRPr lang="en-US"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9933" y="1131266"/>
            <a:ext cx="6094036" cy="4113833"/>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06392" y="2415738"/>
            <a:ext cx="6685609" cy="4513180"/>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788400" y="251619"/>
            <a:ext cx="1693333" cy="589263"/>
          </a:xfrm>
          <a:prstGeom prst="rect">
            <a:avLst/>
          </a:prstGeom>
        </p:spPr>
      </p:pic>
    </p:spTree>
    <p:extLst>
      <p:ext uri="{BB962C8B-B14F-4D97-AF65-F5344CB8AC3E}">
        <p14:creationId xmlns:p14="http://schemas.microsoft.com/office/powerpoint/2010/main" val="150652108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Backup Slides</a:t>
            </a:r>
            <a:endParaRPr lang="en-US" dirty="0"/>
          </a:p>
        </p:txBody>
      </p:sp>
      <p:sp>
        <p:nvSpPr>
          <p:cNvPr id="5" name="Date Placeholder 4"/>
          <p:cNvSpPr>
            <a:spLocks noGrp="1"/>
          </p:cNvSpPr>
          <p:nvPr>
            <p:ph type="dt" sz="half" idx="10"/>
          </p:nvPr>
        </p:nvSpPr>
        <p:spPr/>
        <p:txBody>
          <a:bodyPr/>
          <a:lstStyle/>
          <a:p>
            <a:r>
              <a:rPr lang="en-US" smtClean="0"/>
              <a:t>Sharp &amp; Contos - Detector Systems for the GMT</a:t>
            </a:r>
            <a:endParaRPr lang="en-US" dirty="0"/>
          </a:p>
        </p:txBody>
      </p:sp>
      <p:sp>
        <p:nvSpPr>
          <p:cNvPr id="6" name="Footer Placeholder 5"/>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2" name="Slide Number Placeholder 1"/>
          <p:cNvSpPr>
            <a:spLocks noGrp="1"/>
          </p:cNvSpPr>
          <p:nvPr>
            <p:ph type="sldNum" sz="quarter" idx="12"/>
          </p:nvPr>
        </p:nvSpPr>
        <p:spPr/>
        <p:txBody>
          <a:bodyPr/>
          <a:lstStyle/>
          <a:p>
            <a:fld id="{886BB73A-582F-4420-9A14-CB10A2B2E5E8}" type="slidenum">
              <a:rPr lang="en-US" smtClean="0"/>
              <a:pPr/>
              <a:t>27</a:t>
            </a:fld>
            <a:endParaRPr lang="en-US" dirty="0"/>
          </a:p>
        </p:txBody>
      </p:sp>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788400" y="251619"/>
            <a:ext cx="1693333" cy="589263"/>
          </a:xfrm>
          <a:prstGeom prst="rect">
            <a:avLst/>
          </a:prstGeom>
        </p:spPr>
      </p:pic>
    </p:spTree>
    <p:extLst>
      <p:ext uri="{BB962C8B-B14F-4D97-AF65-F5344CB8AC3E}">
        <p14:creationId xmlns:p14="http://schemas.microsoft.com/office/powerpoint/2010/main" val="197088802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86BB73A-582F-4420-9A14-CB10A2B2E5E8}" type="slidenum">
              <a:rPr lang="en-US" smtClean="0"/>
              <a:pPr/>
              <a:t>28</a:t>
            </a:fld>
            <a:endParaRPr lang="en-US" dirty="0"/>
          </a:p>
        </p:txBody>
      </p:sp>
      <p:sp>
        <p:nvSpPr>
          <p:cNvPr id="7" name="Content Placeholder 6"/>
          <p:cNvSpPr>
            <a:spLocks noGrp="1"/>
          </p:cNvSpPr>
          <p:nvPr>
            <p:ph idx="1"/>
          </p:nvPr>
        </p:nvSpPr>
        <p:spPr/>
        <p:txBody>
          <a:bodyPr/>
          <a:lstStyle/>
          <a:p>
            <a:r>
              <a:rPr lang="en-US" dirty="0"/>
              <a:t>Although detector and control systems for astronomy have evolved since the last Scientific Detectors Workshop, the scientific challenges that the ELTs will address still place demanding and often unexpected requirements on detectors for science, </a:t>
            </a:r>
            <a:r>
              <a:rPr lang="en-US" dirty="0" err="1"/>
              <a:t>wavefront</a:t>
            </a:r>
            <a:r>
              <a:rPr lang="en-US" dirty="0"/>
              <a:t> sensing, and tracking systems. Spectroscopy represents a challenge, with effective readout-noise performance across the full detector system often a critical concern. We give a brief overview of the GMT and its full range of detector systems necessary for science operations with its diverse instrument suite before expanding upon some of the specific concerns associated with near-infrared spectroscopy, using the GMTIFS and GMTNIRS instruments as reference. </a:t>
            </a:r>
          </a:p>
          <a:p>
            <a:endParaRPr lang="en-US" dirty="0"/>
          </a:p>
        </p:txBody>
      </p:sp>
      <p:sp>
        <p:nvSpPr>
          <p:cNvPr id="6" name="Title 5"/>
          <p:cNvSpPr>
            <a:spLocks noGrp="1"/>
          </p:cNvSpPr>
          <p:nvPr>
            <p:ph type="title"/>
          </p:nvPr>
        </p:nvSpPr>
        <p:spPr/>
        <p:txBody>
          <a:bodyPr/>
          <a:lstStyle/>
          <a:p>
            <a:r>
              <a:rPr lang="en-US" dirty="0" smtClean="0"/>
              <a:t>Abstract</a:t>
            </a:r>
            <a:endParaRPr lang="en-US" dirty="0"/>
          </a:p>
        </p:txBody>
      </p:sp>
      <p:sp>
        <p:nvSpPr>
          <p:cNvPr id="3" name="Date Placeholder 2"/>
          <p:cNvSpPr>
            <a:spLocks noGrp="1"/>
          </p:cNvSpPr>
          <p:nvPr>
            <p:ph type="dt" sz="half" idx="2"/>
          </p:nvPr>
        </p:nvSpPr>
        <p:spPr/>
        <p:txBody>
          <a:bodyPr/>
          <a:lstStyle/>
          <a:p>
            <a:r>
              <a:rPr lang="en-US" smtClean="0"/>
              <a:t>Sharp &amp; Contos - Detector Systems for the GMT</a:t>
            </a:r>
            <a:endParaRPr lang="en-US" dirty="0"/>
          </a:p>
        </p:txBody>
      </p:sp>
      <p:sp>
        <p:nvSpPr>
          <p:cNvPr id="4" name="Footer Placeholder 3"/>
          <p:cNvSpPr>
            <a:spLocks noGrp="1"/>
          </p:cNvSpPr>
          <p:nvPr>
            <p:ph type="ftr" sz="quarter" idx="3"/>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Tree>
    <p:extLst>
      <p:ext uri="{BB962C8B-B14F-4D97-AF65-F5344CB8AC3E}">
        <p14:creationId xmlns:p14="http://schemas.microsoft.com/office/powerpoint/2010/main" val="46881111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smtClean="0"/>
              <a:t>GMT Founders consist of universities and scientific institutions</a:t>
            </a:r>
            <a:endParaRPr lang="en-US" dirty="0"/>
          </a:p>
        </p:txBody>
      </p:sp>
      <p:sp>
        <p:nvSpPr>
          <p:cNvPr id="3" name="Slide Number Placeholder 2"/>
          <p:cNvSpPr>
            <a:spLocks noGrp="1"/>
          </p:cNvSpPr>
          <p:nvPr>
            <p:ph type="sldNum" sz="quarter" idx="12"/>
          </p:nvPr>
        </p:nvSpPr>
        <p:spPr/>
        <p:txBody>
          <a:bodyPr/>
          <a:lstStyle/>
          <a:p>
            <a:fld id="{52704377-1330-B74F-BD05-FAF00468028F}" type="slidenum">
              <a:rPr lang="en-US" smtClean="0"/>
              <a:pPr/>
              <a:t>29</a:t>
            </a:fld>
            <a:endParaRPr lang="en-US" dirty="0"/>
          </a:p>
        </p:txBody>
      </p:sp>
      <p:sp>
        <p:nvSpPr>
          <p:cNvPr id="5" name="Title 3"/>
          <p:cNvSpPr txBox="1">
            <a:spLocks/>
          </p:cNvSpPr>
          <p:nvPr/>
        </p:nvSpPr>
        <p:spPr>
          <a:xfrm>
            <a:off x="1524001" y="2"/>
            <a:ext cx="8483599" cy="1092199"/>
          </a:xfrm>
          <a:prstGeom prst="rect">
            <a:avLst/>
          </a:prstGeom>
        </p:spPr>
        <p:txBody>
          <a:bodyPr/>
          <a:lstStyle>
            <a:lvl1pPr marL="0" algn="l" defTabSz="914400" rtl="0" eaLnBrk="1" latinLnBrk="0" hangingPunct="1">
              <a:lnSpc>
                <a:spcPct val="95000"/>
              </a:lnSpc>
              <a:spcBef>
                <a:spcPct val="0"/>
              </a:spcBef>
              <a:buNone/>
              <a:defRPr lang="en-US" sz="2800" b="0" i="0" kern="1200" cap="none" spc="0" baseline="0" dirty="0">
                <a:ln>
                  <a:noFill/>
                </a:ln>
                <a:solidFill>
                  <a:schemeClr val="bg2"/>
                </a:solidFill>
                <a:effectLst/>
                <a:latin typeface="Arial"/>
                <a:ea typeface="+mj-ea"/>
                <a:cs typeface="Helvetica Neue"/>
              </a:defRPr>
            </a:lvl1pPr>
          </a:lstStyle>
          <a:p>
            <a:endParaRPr lang="en-US" dirty="0"/>
          </a:p>
        </p:txBody>
      </p:sp>
      <p:sp>
        <p:nvSpPr>
          <p:cNvPr id="6" name="TextBox 5"/>
          <p:cNvSpPr txBox="1"/>
          <p:nvPr/>
        </p:nvSpPr>
        <p:spPr>
          <a:xfrm>
            <a:off x="2302934" y="6189134"/>
            <a:ext cx="7687734" cy="461665"/>
          </a:xfrm>
          <a:prstGeom prst="rect">
            <a:avLst/>
          </a:prstGeom>
          <a:ln>
            <a:noFill/>
          </a:ln>
        </p:spPr>
        <p:txBody>
          <a:bodyPr wrap="square" rtlCol="0">
            <a:spAutoFit/>
          </a:bodyPr>
          <a:lstStyle/>
          <a:p>
            <a:pPr algn="ctr"/>
            <a:r>
              <a:rPr lang="en-US" sz="2400" b="1" i="1" dirty="0">
                <a:solidFill>
                  <a:schemeClr val="bg2">
                    <a:lumMod val="50000"/>
                  </a:schemeClr>
                </a:solidFill>
              </a:rPr>
              <a:t>New partners are welcome</a:t>
            </a:r>
          </a:p>
        </p:txBody>
      </p:sp>
      <p:pic>
        <p:nvPicPr>
          <p:cNvPr id="7" name="Picture 6" descr="aal_log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57700" y="1413764"/>
            <a:ext cx="2222500" cy="975678"/>
          </a:xfrm>
          <a:prstGeom prst="rect">
            <a:avLst/>
          </a:prstGeom>
        </p:spPr>
      </p:pic>
      <p:pic>
        <p:nvPicPr>
          <p:cNvPr id="8" name="Picture 7" descr="anu-log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9400" y="3632201"/>
            <a:ext cx="2527300" cy="893755"/>
          </a:xfrm>
          <a:prstGeom prst="rect">
            <a:avLst/>
          </a:prstGeom>
        </p:spPr>
      </p:pic>
      <p:pic>
        <p:nvPicPr>
          <p:cNvPr id="9" name="Picture 8" descr="FAPESP_logo.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33980" y="2477517"/>
            <a:ext cx="2649220" cy="631327"/>
          </a:xfrm>
          <a:prstGeom prst="rect">
            <a:avLst/>
          </a:prstGeom>
        </p:spPr>
      </p:pic>
      <p:pic>
        <p:nvPicPr>
          <p:cNvPr id="10" name="Picture 9" descr="SAO_Logo.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50100" y="1320800"/>
            <a:ext cx="2641600" cy="1235034"/>
          </a:xfrm>
          <a:prstGeom prst="rect">
            <a:avLst/>
          </a:prstGeom>
        </p:spPr>
      </p:pic>
      <p:pic>
        <p:nvPicPr>
          <p:cNvPr id="11" name="Picture 10" descr="harvard-logo.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89800" y="2657796"/>
            <a:ext cx="2933700" cy="736290"/>
          </a:xfrm>
          <a:prstGeom prst="rect">
            <a:avLst/>
          </a:prstGeom>
        </p:spPr>
      </p:pic>
      <p:pic>
        <p:nvPicPr>
          <p:cNvPr id="12" name="Picture 11" descr="TAM-Logo.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14502" y="3429000"/>
            <a:ext cx="1723571" cy="1206500"/>
          </a:xfrm>
          <a:prstGeom prst="rect">
            <a:avLst/>
          </a:prstGeom>
        </p:spPr>
      </p:pic>
      <p:pic>
        <p:nvPicPr>
          <p:cNvPr id="13" name="Picture 12" descr="CarnegieScienceLogo_horiz_367x120.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61200" y="3581539"/>
            <a:ext cx="3340100" cy="1092131"/>
          </a:xfrm>
          <a:prstGeom prst="rect">
            <a:avLst/>
          </a:prstGeom>
        </p:spPr>
      </p:pic>
      <p:pic>
        <p:nvPicPr>
          <p:cNvPr id="14" name="Picture 13" descr="University_of_Arizona_Block_A.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81200" y="4867046"/>
            <a:ext cx="1206500" cy="1114806"/>
          </a:xfrm>
          <a:prstGeom prst="rect">
            <a:avLst/>
          </a:prstGeom>
        </p:spPr>
      </p:pic>
      <p:pic>
        <p:nvPicPr>
          <p:cNvPr id="15" name="Picture 14" descr="the-university-of-texas-at-austin-logo.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29100" y="4828764"/>
            <a:ext cx="2324100" cy="1105822"/>
          </a:xfrm>
          <a:prstGeom prst="rect">
            <a:avLst/>
          </a:prstGeom>
        </p:spPr>
      </p:pic>
      <p:pic>
        <p:nvPicPr>
          <p:cNvPr id="16" name="Picture 15" descr="Chicago.tiff"/>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78700" y="5049298"/>
            <a:ext cx="3162300" cy="652284"/>
          </a:xfrm>
          <a:prstGeom prst="rect">
            <a:avLst/>
          </a:prstGeom>
        </p:spPr>
      </p:pic>
      <p:pic>
        <p:nvPicPr>
          <p:cNvPr id="18" name="Picture 17" descr="kasilogo.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66900" y="1249680"/>
            <a:ext cx="1638300" cy="1050670"/>
          </a:xfrm>
          <a:prstGeom prst="rect">
            <a:avLst/>
          </a:prstGeom>
        </p:spPr>
      </p:pic>
      <p:sp>
        <p:nvSpPr>
          <p:cNvPr id="4" name="TextBox 3"/>
          <p:cNvSpPr txBox="1"/>
          <p:nvPr/>
        </p:nvSpPr>
        <p:spPr>
          <a:xfrm>
            <a:off x="2044700" y="2146300"/>
            <a:ext cx="1143000" cy="369332"/>
          </a:xfrm>
          <a:prstGeom prst="rect">
            <a:avLst/>
          </a:prstGeom>
        </p:spPr>
        <p:txBody>
          <a:bodyPr wrap="square" rtlCol="0">
            <a:spAutoFit/>
          </a:bodyPr>
          <a:lstStyle/>
          <a:p>
            <a:pPr algn="ctr"/>
            <a:r>
              <a:rPr lang="en-US" b="1" dirty="0"/>
              <a:t>Korea</a:t>
            </a:r>
          </a:p>
        </p:txBody>
      </p:sp>
      <p:sp>
        <p:nvSpPr>
          <p:cNvPr id="19" name="TextBox 18"/>
          <p:cNvSpPr txBox="1"/>
          <p:nvPr/>
        </p:nvSpPr>
        <p:spPr>
          <a:xfrm>
            <a:off x="2806700" y="3048001"/>
            <a:ext cx="2349500" cy="369332"/>
          </a:xfrm>
          <a:prstGeom prst="rect">
            <a:avLst/>
          </a:prstGeom>
        </p:spPr>
        <p:txBody>
          <a:bodyPr wrap="square" rtlCol="0">
            <a:spAutoFit/>
          </a:bodyPr>
          <a:lstStyle/>
          <a:p>
            <a:pPr algn="ctr"/>
            <a:r>
              <a:rPr lang="en-US" b="1" dirty="0"/>
              <a:t>Sao Paulo, Brazil</a:t>
            </a:r>
          </a:p>
        </p:txBody>
      </p:sp>
      <p:sp>
        <p:nvSpPr>
          <p:cNvPr id="20" name="TextBox 19"/>
          <p:cNvSpPr txBox="1"/>
          <p:nvPr/>
        </p:nvSpPr>
        <p:spPr>
          <a:xfrm>
            <a:off x="1943100" y="4445000"/>
            <a:ext cx="1689100" cy="369332"/>
          </a:xfrm>
          <a:prstGeom prst="rect">
            <a:avLst/>
          </a:prstGeom>
        </p:spPr>
        <p:txBody>
          <a:bodyPr wrap="square" rtlCol="0">
            <a:spAutoFit/>
          </a:bodyPr>
          <a:lstStyle/>
          <a:p>
            <a:r>
              <a:rPr lang="en-US" b="1" dirty="0"/>
              <a:t>Texas A&amp;M</a:t>
            </a:r>
          </a:p>
        </p:txBody>
      </p:sp>
      <p:sp>
        <p:nvSpPr>
          <p:cNvPr id="21" name="TextBox 20"/>
          <p:cNvSpPr txBox="1"/>
          <p:nvPr/>
        </p:nvSpPr>
        <p:spPr>
          <a:xfrm>
            <a:off x="2006600" y="5918200"/>
            <a:ext cx="1689100" cy="369332"/>
          </a:xfrm>
          <a:prstGeom prst="rect">
            <a:avLst/>
          </a:prstGeom>
        </p:spPr>
        <p:txBody>
          <a:bodyPr wrap="square" rtlCol="0">
            <a:spAutoFit/>
          </a:bodyPr>
          <a:lstStyle/>
          <a:p>
            <a:r>
              <a:rPr lang="en-US" b="1" dirty="0"/>
              <a:t> Arizona</a:t>
            </a:r>
          </a:p>
        </p:txBody>
      </p:sp>
      <p:sp>
        <p:nvSpPr>
          <p:cNvPr id="23" name="Date Placeholder 22"/>
          <p:cNvSpPr>
            <a:spLocks noGrp="1"/>
          </p:cNvSpPr>
          <p:nvPr>
            <p:ph type="dt" sz="half" idx="10"/>
          </p:nvPr>
        </p:nvSpPr>
        <p:spPr/>
        <p:txBody>
          <a:bodyPr/>
          <a:lstStyle/>
          <a:p>
            <a:r>
              <a:rPr lang="en-US" smtClean="0"/>
              <a:t>Sharp &amp; Contos - Detector Systems for the GMT</a:t>
            </a:r>
            <a:endParaRPr lang="en-US" dirty="0"/>
          </a:p>
        </p:txBody>
      </p:sp>
      <p:sp>
        <p:nvSpPr>
          <p:cNvPr id="24" name="Footer Placeholder 23"/>
          <p:cNvSpPr>
            <a:spLocks noGrp="1"/>
          </p:cNvSpPr>
          <p:nvPr>
            <p:ph type="ftr" sz="quarter" idx="11"/>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Tree>
    <p:extLst>
      <p:ext uri="{BB962C8B-B14F-4D97-AF65-F5344CB8AC3E}">
        <p14:creationId xmlns:p14="http://schemas.microsoft.com/office/powerpoint/2010/main" val="139085339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Giant Magellan Telescope Configuration </a:t>
            </a:r>
            <a:r>
              <a:rPr lang="mr-IN" dirty="0" smtClean="0"/>
              <a:t>–</a:t>
            </a:r>
            <a:r>
              <a:rPr lang="en-US" dirty="0" smtClean="0"/>
              <a:t> Large but compact</a:t>
            </a:r>
            <a:endParaRPr lang="en-US" dirty="0"/>
          </a:p>
        </p:txBody>
      </p:sp>
      <p:sp>
        <p:nvSpPr>
          <p:cNvPr id="4" name="Footer Placeholder 3"/>
          <p:cNvSpPr>
            <a:spLocks noGrp="1"/>
          </p:cNvSpPr>
          <p:nvPr>
            <p:ph type="ftr" sz="quarter" idx="11"/>
          </p:nvPr>
        </p:nvSpPr>
        <p:spPr/>
        <p:txBody>
          <a:bodyPr/>
          <a:lstStyle/>
          <a:p>
            <a:r>
              <a:rPr lang="de-DE" smtClean="0"/>
              <a:t>SDW 2017 - STScI</a:t>
            </a:r>
            <a:endParaRPr lang="en-US" dirty="0"/>
          </a:p>
        </p:txBody>
      </p:sp>
      <p:sp>
        <p:nvSpPr>
          <p:cNvPr id="3" name="Slide Number Placeholder 2"/>
          <p:cNvSpPr>
            <a:spLocks noGrp="1"/>
          </p:cNvSpPr>
          <p:nvPr>
            <p:ph type="sldNum" sz="quarter" idx="12"/>
          </p:nvPr>
        </p:nvSpPr>
        <p:spPr/>
        <p:txBody>
          <a:bodyPr/>
          <a:lstStyle/>
          <a:p>
            <a:fld id="{886BB73A-582F-4420-9A14-CB10A2B2E5E8}" type="slidenum">
              <a:rPr lang="en-US" smtClean="0"/>
              <a:pPr/>
              <a:t>3</a:t>
            </a:fld>
            <a:endParaRPr lang="en-US" dirty="0"/>
          </a:p>
        </p:txBody>
      </p:sp>
      <p:grpSp>
        <p:nvGrpSpPr>
          <p:cNvPr id="16" name="Group 15"/>
          <p:cNvGrpSpPr/>
          <p:nvPr/>
        </p:nvGrpSpPr>
        <p:grpSpPr>
          <a:xfrm>
            <a:off x="3239754" y="1200664"/>
            <a:ext cx="8356467" cy="5641869"/>
            <a:chOff x="360000" y="1200663"/>
            <a:chExt cx="8402400" cy="5672881"/>
          </a:xfrm>
        </p:grpSpPr>
        <p:pic>
          <p:nvPicPr>
            <p:cNvPr id="14" name="Picture 1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60000" y="1216132"/>
              <a:ext cx="8402400" cy="5657412"/>
            </a:xfrm>
            <a:prstGeom prst="rect">
              <a:avLst/>
            </a:prstGeom>
          </p:spPr>
        </p:pic>
        <p:pic>
          <p:nvPicPr>
            <p:cNvPr id="15" name="Picture 1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26285" y="1200663"/>
              <a:ext cx="855316" cy="5662701"/>
            </a:xfrm>
            <a:prstGeom prst="rect">
              <a:avLst/>
            </a:prstGeom>
          </p:spPr>
        </p:pic>
      </p:grpSp>
      <p:sp>
        <p:nvSpPr>
          <p:cNvPr id="8" name="TextBox 7"/>
          <p:cNvSpPr txBox="1"/>
          <p:nvPr/>
        </p:nvSpPr>
        <p:spPr>
          <a:xfrm>
            <a:off x="5076253" y="1653634"/>
            <a:ext cx="774445" cy="369332"/>
          </a:xfrm>
          <a:prstGeom prst="rect">
            <a:avLst/>
          </a:prstGeom>
        </p:spPr>
        <p:txBody>
          <a:bodyPr wrap="square" rtlCol="0">
            <a:spAutoFit/>
          </a:bodyPr>
          <a:lstStyle/>
          <a:p>
            <a:r>
              <a:rPr lang="en-US">
                <a:solidFill>
                  <a:schemeClr val="tx2"/>
                </a:solidFill>
              </a:rPr>
              <a:t>48 m</a:t>
            </a:r>
            <a:endParaRPr lang="en-US" dirty="0">
              <a:solidFill>
                <a:schemeClr val="tx2"/>
              </a:solidFill>
            </a:endParaRPr>
          </a:p>
        </p:txBody>
      </p:sp>
      <p:sp>
        <p:nvSpPr>
          <p:cNvPr id="9" name="Date Placeholder 8"/>
          <p:cNvSpPr>
            <a:spLocks noGrp="1"/>
          </p:cNvSpPr>
          <p:nvPr>
            <p:ph type="dt" sz="half" idx="10"/>
          </p:nvPr>
        </p:nvSpPr>
        <p:spPr/>
        <p:txBody>
          <a:bodyPr/>
          <a:lstStyle/>
          <a:p>
            <a:r>
              <a:rPr lang="en-US" smtClean="0"/>
              <a:t>Sharp &amp; Contos - Detector Systems for the GMT</a:t>
            </a:r>
            <a:endParaRPr lang="en-US" dirty="0"/>
          </a:p>
        </p:txBody>
      </p:sp>
      <p:pic>
        <p:nvPicPr>
          <p:cNvPr id="10" name="Picture 9"/>
          <p:cNvPicPr>
            <a:picLocks noChangeAspect="1"/>
          </p:cNvPicPr>
          <p:nvPr/>
        </p:nvPicPr>
        <p:blipFill>
          <a:blip r:embed="rId4"/>
          <a:stretch>
            <a:fillRect/>
          </a:stretch>
        </p:blipFill>
        <p:spPr>
          <a:xfrm rot="16200000">
            <a:off x="271202" y="3751143"/>
            <a:ext cx="2712168" cy="2789501"/>
          </a:xfrm>
          <a:prstGeom prst="rect">
            <a:avLst/>
          </a:prstGeom>
        </p:spPr>
      </p:pic>
      <p:pic>
        <p:nvPicPr>
          <p:cNvPr id="11" name="Picture 10"/>
          <p:cNvPicPr>
            <a:picLocks noChangeAspect="1"/>
          </p:cNvPicPr>
          <p:nvPr/>
        </p:nvPicPr>
        <p:blipFill rotWithShape="1">
          <a:blip r:embed="rId5"/>
          <a:srcRect l="5938" r="9780"/>
          <a:stretch/>
        </p:blipFill>
        <p:spPr>
          <a:xfrm>
            <a:off x="594480" y="1468882"/>
            <a:ext cx="2364372" cy="1944546"/>
          </a:xfrm>
          <a:prstGeom prst="rect">
            <a:avLst/>
          </a:prstGeom>
        </p:spPr>
      </p:pic>
    </p:spTree>
    <p:extLst>
      <p:ext uri="{BB962C8B-B14F-4D97-AF65-F5344CB8AC3E}">
        <p14:creationId xmlns:p14="http://schemas.microsoft.com/office/powerpoint/2010/main" val="852579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F239D0-3B32-CD41-8070-5FF39C7BA1FA}" type="slidenum">
              <a:rPr lang="en-US" smtClean="0"/>
              <a:pPr/>
              <a:t>30</a:t>
            </a:fld>
            <a:endParaRPr lang="en-US"/>
          </a:p>
        </p:txBody>
      </p:sp>
      <p:sp>
        <p:nvSpPr>
          <p:cNvPr id="5" name="Title 4"/>
          <p:cNvSpPr>
            <a:spLocks noGrp="1"/>
          </p:cNvSpPr>
          <p:nvPr>
            <p:ph type="title"/>
          </p:nvPr>
        </p:nvSpPr>
        <p:spPr/>
        <p:txBody>
          <a:bodyPr/>
          <a:lstStyle/>
          <a:p>
            <a:r>
              <a:rPr lang="en-US" smtClean="0"/>
              <a:t>The GMT partnership is global</a:t>
            </a:r>
            <a:endParaRPr lang="en-US" dirty="0"/>
          </a:p>
        </p:txBody>
      </p:sp>
      <p:sp>
        <p:nvSpPr>
          <p:cNvPr id="139" name="Footer Placeholder 138"/>
          <p:cNvSpPr>
            <a:spLocks noGrp="1"/>
          </p:cNvSpPr>
          <p:nvPr>
            <p:ph type="ftr" sz="quarter" idx="3"/>
          </p:nvPr>
        </p:nvSpPr>
        <p:spPr/>
        <p:txBody>
          <a:bodyPr/>
          <a:lstStyle/>
          <a:p>
            <a:r>
              <a:rPr lang="de-DE" smtClean="0"/>
              <a:t>SDW 2017 - STScI</a:t>
            </a:r>
            <a:endParaRPr lang="en-US" dirty="0"/>
          </a:p>
        </p:txBody>
      </p:sp>
      <p:sp>
        <p:nvSpPr>
          <p:cNvPr id="70" name="Text Box 19"/>
          <p:cNvSpPr txBox="1">
            <a:spLocks noChangeArrowheads="1"/>
          </p:cNvSpPr>
          <p:nvPr/>
        </p:nvSpPr>
        <p:spPr bwMode="auto">
          <a:xfrm>
            <a:off x="7488089" y="5307361"/>
            <a:ext cx="2130429" cy="480131"/>
          </a:xfrm>
          <a:prstGeom prst="rect">
            <a:avLst/>
          </a:prstGeom>
          <a:noFill/>
          <a:ln w="9525">
            <a:noFill/>
            <a:miter lim="800000"/>
            <a:headEnd/>
            <a:tailEnd/>
          </a:ln>
        </p:spPr>
        <p:txBody>
          <a:bodyPr wrap="square">
            <a:prstTxWarp prst="textNoShape">
              <a:avLst/>
            </a:prstTxWarp>
            <a:spAutoFit/>
          </a:bodyPr>
          <a:lstStyle/>
          <a:p>
            <a:pPr algn="ctr">
              <a:lnSpc>
                <a:spcPct val="80000"/>
              </a:lnSpc>
              <a:spcBef>
                <a:spcPct val="50000"/>
              </a:spcBef>
            </a:pPr>
            <a:r>
              <a:rPr lang="en-US" sz="1200" dirty="0">
                <a:solidFill>
                  <a:schemeClr val="bg1"/>
                </a:solidFill>
                <a:latin typeface="Arial"/>
              </a:rPr>
              <a:t>Las Campanas, Chile </a:t>
            </a:r>
          </a:p>
          <a:p>
            <a:pPr algn="ctr">
              <a:lnSpc>
                <a:spcPct val="80000"/>
              </a:lnSpc>
              <a:spcBef>
                <a:spcPct val="50000"/>
              </a:spcBef>
            </a:pPr>
            <a:r>
              <a:rPr lang="en-US" sz="1200" dirty="0">
                <a:solidFill>
                  <a:schemeClr val="bg1"/>
                </a:solidFill>
                <a:latin typeface="Arial"/>
              </a:rPr>
              <a:t>(owned by Carnegie)</a:t>
            </a:r>
          </a:p>
        </p:txBody>
      </p:sp>
      <p:pic>
        <p:nvPicPr>
          <p:cNvPr id="9" name="Picture 8"/>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24000" y="1200647"/>
            <a:ext cx="9144000" cy="5659336"/>
          </a:xfrm>
          <a:prstGeom prst="rect">
            <a:avLst/>
          </a:prstGeom>
        </p:spPr>
      </p:pic>
      <p:sp>
        <p:nvSpPr>
          <p:cNvPr id="8" name="Date Placeholder 7"/>
          <p:cNvSpPr>
            <a:spLocks noGrp="1"/>
          </p:cNvSpPr>
          <p:nvPr>
            <p:ph type="dt" sz="half" idx="2"/>
          </p:nvPr>
        </p:nvSpPr>
        <p:spPr/>
        <p:txBody>
          <a:bodyPr/>
          <a:lstStyle/>
          <a:p>
            <a:r>
              <a:rPr lang="en-US" smtClean="0"/>
              <a:t>Sharp &amp; Contos - Detector Systems for the GMT</a:t>
            </a:r>
            <a:endParaRPr lang="en-US" dirty="0"/>
          </a:p>
        </p:txBody>
      </p:sp>
    </p:spTree>
    <p:extLst>
      <p:ext uri="{BB962C8B-B14F-4D97-AF65-F5344CB8AC3E}">
        <p14:creationId xmlns:p14="http://schemas.microsoft.com/office/powerpoint/2010/main" val="713528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86BB73A-582F-4420-9A14-CB10A2B2E5E8}" type="slidenum">
              <a:rPr lang="en-US" smtClean="0"/>
              <a:pPr/>
              <a:t>31</a:t>
            </a:fld>
            <a:endParaRPr lang="en-US" dirty="0"/>
          </a:p>
        </p:txBody>
      </p:sp>
      <p:sp>
        <p:nvSpPr>
          <p:cNvPr id="4" name="Title 3"/>
          <p:cNvSpPr>
            <a:spLocks noGrp="1"/>
          </p:cNvSpPr>
          <p:nvPr>
            <p:ph type="title"/>
          </p:nvPr>
        </p:nvSpPr>
        <p:spPr/>
        <p:txBody>
          <a:bodyPr/>
          <a:lstStyle/>
          <a:p>
            <a:r>
              <a:rPr lang="en-US" dirty="0" smtClean="0"/>
              <a:t>GCLEF Science Detector (in each blue/red channel): </a:t>
            </a:r>
            <a:br>
              <a:rPr lang="en-US" dirty="0" smtClean="0"/>
            </a:br>
            <a:r>
              <a:rPr lang="en-US" dirty="0" smtClean="0"/>
              <a:t>Semiconductor Technology Associates (STA 1600LN)</a:t>
            </a:r>
            <a:endParaRPr lang="en-US" dirty="0"/>
          </a:p>
        </p:txBody>
      </p:sp>
      <p:sp>
        <p:nvSpPr>
          <p:cNvPr id="5" name="Date Placeholder 4"/>
          <p:cNvSpPr>
            <a:spLocks noGrp="1"/>
          </p:cNvSpPr>
          <p:nvPr>
            <p:ph type="dt" sz="half" idx="2"/>
          </p:nvPr>
        </p:nvSpPr>
        <p:spPr/>
        <p:txBody>
          <a:bodyPr/>
          <a:lstStyle/>
          <a:p>
            <a:r>
              <a:rPr lang="en-US" smtClean="0"/>
              <a:t>Sharp &amp; Contos - Detector Systems for the GMT</a:t>
            </a:r>
            <a:endParaRPr lang="en-US" dirty="0"/>
          </a:p>
        </p:txBody>
      </p:sp>
      <p:sp>
        <p:nvSpPr>
          <p:cNvPr id="6" name="Footer Placeholder 5"/>
          <p:cNvSpPr>
            <a:spLocks noGrp="1"/>
          </p:cNvSpPr>
          <p:nvPr>
            <p:ph type="ftr" sz="quarter" idx="3"/>
          </p:nvPr>
        </p:nvSpPr>
        <p:spPr/>
        <p:txBody>
          <a:bodyPr/>
          <a:lstStyle/>
          <a:p>
            <a:r>
              <a:rPr lang="de-DE" smtClean="0"/>
              <a:t>SDW 2017 - STScI</a:t>
            </a:r>
            <a:endParaRPr lang="en-US" dirty="0"/>
          </a:p>
        </p:txBody>
      </p:sp>
      <p:pic>
        <p:nvPicPr>
          <p:cNvPr id="9" name="Picture 8"/>
          <p:cNvPicPr>
            <a:picLocks noChangeAspect="1"/>
          </p:cNvPicPr>
          <p:nvPr/>
        </p:nvPicPr>
        <p:blipFill>
          <a:blip r:embed="rId2"/>
          <a:stretch>
            <a:fillRect/>
          </a:stretch>
        </p:blipFill>
        <p:spPr>
          <a:xfrm>
            <a:off x="245320" y="1405819"/>
            <a:ext cx="6019093" cy="3808732"/>
          </a:xfrm>
          <a:prstGeom prst="rect">
            <a:avLst/>
          </a:prstGeom>
        </p:spPr>
      </p:pic>
      <p:pic>
        <p:nvPicPr>
          <p:cNvPr id="10" name="Picture 9"/>
          <p:cNvPicPr>
            <a:picLocks noChangeAspect="1"/>
          </p:cNvPicPr>
          <p:nvPr/>
        </p:nvPicPr>
        <p:blipFill>
          <a:blip r:embed="rId3"/>
          <a:stretch>
            <a:fillRect/>
          </a:stretch>
        </p:blipFill>
        <p:spPr>
          <a:xfrm>
            <a:off x="6858001" y="1296602"/>
            <a:ext cx="4922096" cy="2589960"/>
          </a:xfrm>
          <a:prstGeom prst="rect">
            <a:avLst/>
          </a:prstGeom>
        </p:spPr>
      </p:pic>
      <p:pic>
        <p:nvPicPr>
          <p:cNvPr id="11" name="Picture 10"/>
          <p:cNvPicPr>
            <a:picLocks noChangeAspect="1"/>
          </p:cNvPicPr>
          <p:nvPr/>
        </p:nvPicPr>
        <p:blipFill>
          <a:blip r:embed="rId4"/>
          <a:stretch>
            <a:fillRect/>
          </a:stretch>
        </p:blipFill>
        <p:spPr>
          <a:xfrm>
            <a:off x="6959292" y="4194890"/>
            <a:ext cx="4813300" cy="2425700"/>
          </a:xfrm>
          <a:prstGeom prst="rect">
            <a:avLst/>
          </a:prstGeom>
        </p:spPr>
      </p:pic>
    </p:spTree>
    <p:extLst>
      <p:ext uri="{BB962C8B-B14F-4D97-AF65-F5344CB8AC3E}">
        <p14:creationId xmlns:p14="http://schemas.microsoft.com/office/powerpoint/2010/main" val="10375210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86BB73A-582F-4420-9A14-CB10A2B2E5E8}" type="slidenum">
              <a:rPr lang="en-US" smtClean="0"/>
              <a:pPr/>
              <a:t>32</a:t>
            </a:fld>
            <a:endParaRPr lang="en-US" dirty="0"/>
          </a:p>
        </p:txBody>
      </p:sp>
      <p:sp>
        <p:nvSpPr>
          <p:cNvPr id="4" name="Title 3"/>
          <p:cNvSpPr>
            <a:spLocks noGrp="1"/>
          </p:cNvSpPr>
          <p:nvPr>
            <p:ph type="title"/>
          </p:nvPr>
        </p:nvSpPr>
        <p:spPr/>
        <p:txBody>
          <a:bodyPr/>
          <a:lstStyle/>
          <a:p>
            <a:r>
              <a:rPr lang="en-US" dirty="0"/>
              <a:t>GCLEF </a:t>
            </a:r>
            <a:r>
              <a:rPr lang="en-US" dirty="0" smtClean="0"/>
              <a:t>Flexure Control Detector </a:t>
            </a:r>
            <a:r>
              <a:rPr lang="en-US" dirty="0"/>
              <a:t>(PDR Design Report)</a:t>
            </a:r>
          </a:p>
        </p:txBody>
      </p:sp>
      <p:sp>
        <p:nvSpPr>
          <p:cNvPr id="5" name="Date Placeholder 4"/>
          <p:cNvSpPr>
            <a:spLocks noGrp="1"/>
          </p:cNvSpPr>
          <p:nvPr>
            <p:ph type="dt" sz="half" idx="2"/>
          </p:nvPr>
        </p:nvSpPr>
        <p:spPr/>
        <p:txBody>
          <a:bodyPr/>
          <a:lstStyle/>
          <a:p>
            <a:r>
              <a:rPr lang="en-US" smtClean="0"/>
              <a:t>Sharp &amp; Contos - Detector Systems for the GMT</a:t>
            </a:r>
            <a:endParaRPr lang="en-US" dirty="0"/>
          </a:p>
        </p:txBody>
      </p:sp>
      <p:sp>
        <p:nvSpPr>
          <p:cNvPr id="6" name="Footer Placeholder 5"/>
          <p:cNvSpPr>
            <a:spLocks noGrp="1"/>
          </p:cNvSpPr>
          <p:nvPr>
            <p:ph type="ftr" sz="quarter" idx="3"/>
          </p:nvPr>
        </p:nvSpPr>
        <p:spPr/>
        <p:txBody>
          <a:bodyPr/>
          <a:lstStyle/>
          <a:p>
            <a:r>
              <a:rPr lang="de-DE" smtClean="0"/>
              <a:t>SDW 2017 - STScI</a:t>
            </a:r>
            <a:endParaRPr lang="en-US" dirty="0"/>
          </a:p>
        </p:txBody>
      </p:sp>
      <p:pic>
        <p:nvPicPr>
          <p:cNvPr id="7" name="Picture 6"/>
          <p:cNvPicPr>
            <a:picLocks noChangeAspect="1"/>
          </p:cNvPicPr>
          <p:nvPr/>
        </p:nvPicPr>
        <p:blipFill>
          <a:blip r:embed="rId2"/>
          <a:stretch>
            <a:fillRect/>
          </a:stretch>
        </p:blipFill>
        <p:spPr>
          <a:xfrm>
            <a:off x="902676" y="1216764"/>
            <a:ext cx="9483969" cy="4446450"/>
          </a:xfrm>
          <a:prstGeom prst="rect">
            <a:avLst/>
          </a:prstGeom>
        </p:spPr>
      </p:pic>
      <p:sp>
        <p:nvSpPr>
          <p:cNvPr id="3" name="TextBox 2"/>
          <p:cNvSpPr txBox="1"/>
          <p:nvPr/>
        </p:nvSpPr>
        <p:spPr>
          <a:xfrm>
            <a:off x="224151" y="5546026"/>
            <a:ext cx="11651326" cy="1200329"/>
          </a:xfrm>
          <a:prstGeom prst="rect">
            <a:avLst/>
          </a:prstGeom>
        </p:spPr>
        <p:txBody>
          <a:bodyPr wrap="square" rtlCol="0">
            <a:spAutoFit/>
          </a:bodyPr>
          <a:lstStyle/>
          <a:p>
            <a:r>
              <a:rPr lang="en-US" dirty="0" smtClean="0">
                <a:latin typeface="Times New Roman" charset="0"/>
                <a:ea typeface="Times New Roman" charset="0"/>
                <a:cs typeface="Times New Roman" charset="0"/>
              </a:rPr>
              <a:t>Preference is to use </a:t>
            </a:r>
            <a:r>
              <a:rPr lang="en-US" dirty="0">
                <a:latin typeface="Times New Roman" charset="0"/>
                <a:ea typeface="Times New Roman" charset="0"/>
                <a:cs typeface="Times New Roman" charset="0"/>
              </a:rPr>
              <a:t>a GigE data interface on the G-CLEF Flexure Control Camera. </a:t>
            </a:r>
            <a:r>
              <a:rPr lang="en-US" dirty="0" smtClean="0">
                <a:latin typeface="Times New Roman" charset="0"/>
                <a:ea typeface="Times New Roman" charset="0"/>
                <a:cs typeface="Times New Roman" charset="0"/>
              </a:rPr>
              <a:t>Although </a:t>
            </a:r>
            <a:r>
              <a:rPr lang="en-US" dirty="0">
                <a:latin typeface="Times New Roman" charset="0"/>
                <a:ea typeface="Times New Roman" charset="0"/>
                <a:cs typeface="Times New Roman" charset="0"/>
              </a:rPr>
              <a:t>current baseline camera (</a:t>
            </a:r>
            <a:r>
              <a:rPr lang="en-US" dirty="0" err="1" smtClean="0">
                <a:latin typeface="Times New Roman" charset="0"/>
                <a:ea typeface="Times New Roman" charset="0"/>
                <a:cs typeface="Times New Roman" charset="0"/>
              </a:rPr>
              <a:t>Andor</a:t>
            </a:r>
            <a:r>
              <a:rPr lang="en-US" dirty="0" smtClean="0">
                <a:latin typeface="Times New Roman" charset="0"/>
                <a:ea typeface="Times New Roman" charset="0"/>
                <a:cs typeface="Times New Roman" charset="0"/>
              </a:rPr>
              <a:t> </a:t>
            </a:r>
            <a:r>
              <a:rPr lang="en-US" dirty="0" err="1">
                <a:latin typeface="Times New Roman" charset="0"/>
                <a:ea typeface="Times New Roman" charset="0"/>
                <a:cs typeface="Times New Roman" charset="0"/>
              </a:rPr>
              <a:t>iKon</a:t>
            </a:r>
            <a:r>
              <a:rPr lang="en-US" dirty="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936)  </a:t>
            </a:r>
            <a:r>
              <a:rPr lang="en-US" dirty="0">
                <a:latin typeface="Times New Roman" charset="0"/>
                <a:ea typeface="Times New Roman" charset="0"/>
                <a:cs typeface="Times New Roman" charset="0"/>
              </a:rPr>
              <a:t>has excellent performance, they do not have plans to upgrade this interface to GigE data interface. Therefore, we may replace </a:t>
            </a:r>
            <a:r>
              <a:rPr lang="en-US" dirty="0" err="1">
                <a:latin typeface="Times New Roman" charset="0"/>
                <a:ea typeface="Times New Roman" charset="0"/>
                <a:cs typeface="Times New Roman" charset="0"/>
              </a:rPr>
              <a:t>Andor</a:t>
            </a:r>
            <a:r>
              <a:rPr lang="en-US" dirty="0">
                <a:latin typeface="Times New Roman" charset="0"/>
                <a:ea typeface="Times New Roman" charset="0"/>
                <a:cs typeface="Times New Roman" charset="0"/>
              </a:rPr>
              <a:t> camera with PIXIS 2048B camera of Princeton Instruments. PIXIS CCD camera has same CCD and USB interface but they are planning to implement GigE interface.</a:t>
            </a:r>
            <a:endParaRPr lang="en-US"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487375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86BB73A-582F-4420-9A14-CB10A2B2E5E8}" type="slidenum">
              <a:rPr lang="en-US" smtClean="0"/>
              <a:pPr/>
              <a:t>33</a:t>
            </a:fld>
            <a:endParaRPr lang="en-US" dirty="0"/>
          </a:p>
        </p:txBody>
      </p:sp>
      <p:sp>
        <p:nvSpPr>
          <p:cNvPr id="3" name="Content Placeholder 2"/>
          <p:cNvSpPr>
            <a:spLocks noGrp="1"/>
          </p:cNvSpPr>
          <p:nvPr>
            <p:ph idx="1"/>
          </p:nvPr>
        </p:nvSpPr>
        <p:spPr/>
        <p:txBody>
          <a:bodyPr/>
          <a:lstStyle/>
          <a:p>
            <a:r>
              <a:rPr lang="en-US" dirty="0" smtClean="0"/>
              <a:t>Detector QE &gt; 75%; &gt; 50%, wavelength ranges: 450 – 750 nm; 375 – 875 nm; goals: 375 – 1000 nm; 350 – 900 nm</a:t>
            </a:r>
          </a:p>
          <a:p>
            <a:r>
              <a:rPr lang="en-US" dirty="0" smtClean="0"/>
              <a:t>e2v CCD231-C6 (under consideration)</a:t>
            </a:r>
          </a:p>
          <a:p>
            <a:r>
              <a:rPr lang="en-US" dirty="0" smtClean="0"/>
              <a:t>6144 x 6160, 15x15 </a:t>
            </a:r>
            <a:r>
              <a:rPr lang="el-GR" dirty="0" smtClean="0"/>
              <a:t>μ</a:t>
            </a:r>
            <a:r>
              <a:rPr lang="en-US" dirty="0" smtClean="0"/>
              <a:t>m pixels</a:t>
            </a:r>
          </a:p>
          <a:p>
            <a:r>
              <a:rPr lang="en-US" dirty="0" smtClean="0"/>
              <a:t>92.2 x 92.4 mm total image area</a:t>
            </a:r>
          </a:p>
          <a:p>
            <a:r>
              <a:rPr lang="en-US" dirty="0" smtClean="0"/>
              <a:t>Read-out noise 5 e- at 1MHz, 2 e- at 50kHz (&lt;5 e- required, &lt;3 e- goal)</a:t>
            </a:r>
          </a:p>
          <a:p>
            <a:r>
              <a:rPr lang="en-US" dirty="0" smtClean="0"/>
              <a:t>Dark current 3 e-/pixel/hour @ -100°C (&lt;10 e-/pix/</a:t>
            </a:r>
            <a:r>
              <a:rPr lang="en-US" dirty="0" err="1" smtClean="0"/>
              <a:t>hr</a:t>
            </a:r>
            <a:r>
              <a:rPr lang="en-US" dirty="0" smtClean="0"/>
              <a:t> required, &lt;3 goal)</a:t>
            </a:r>
          </a:p>
          <a:p>
            <a:r>
              <a:rPr lang="en-US" dirty="0" smtClean="0"/>
              <a:t>0.06 </a:t>
            </a:r>
            <a:r>
              <a:rPr lang="en-US" dirty="0" err="1" smtClean="0"/>
              <a:t>arcsec</a:t>
            </a:r>
            <a:r>
              <a:rPr lang="en-US" dirty="0" smtClean="0"/>
              <a:t>/pixel @f/2.16 (&lt;0.07”/pix required)</a:t>
            </a:r>
          </a:p>
          <a:p>
            <a:endParaRPr lang="en-US" dirty="0"/>
          </a:p>
        </p:txBody>
      </p:sp>
      <p:sp>
        <p:nvSpPr>
          <p:cNvPr id="4" name="Title 3"/>
          <p:cNvSpPr>
            <a:spLocks noGrp="1"/>
          </p:cNvSpPr>
          <p:nvPr>
            <p:ph type="title"/>
          </p:nvPr>
        </p:nvSpPr>
        <p:spPr/>
        <p:txBody>
          <a:bodyPr/>
          <a:lstStyle/>
          <a:p>
            <a:r>
              <a:rPr lang="en-US" dirty="0" smtClean="0"/>
              <a:t>Commissioning Camera (</a:t>
            </a:r>
            <a:r>
              <a:rPr lang="en-US" dirty="0" err="1" smtClean="0"/>
              <a:t>ComCam</a:t>
            </a:r>
            <a:r>
              <a:rPr lang="en-US" dirty="0" smtClean="0"/>
              <a:t>) Detectors</a:t>
            </a:r>
            <a:endParaRPr lang="en-US" dirty="0"/>
          </a:p>
        </p:txBody>
      </p:sp>
      <p:sp>
        <p:nvSpPr>
          <p:cNvPr id="5" name="Date Placeholder 4"/>
          <p:cNvSpPr>
            <a:spLocks noGrp="1"/>
          </p:cNvSpPr>
          <p:nvPr>
            <p:ph type="dt" sz="half" idx="2"/>
          </p:nvPr>
        </p:nvSpPr>
        <p:spPr/>
        <p:txBody>
          <a:bodyPr/>
          <a:lstStyle/>
          <a:p>
            <a:r>
              <a:rPr lang="en-US" smtClean="0"/>
              <a:t>Sharp &amp; Contos - Detector Systems for the GMT</a:t>
            </a:r>
            <a:endParaRPr lang="en-US" dirty="0"/>
          </a:p>
        </p:txBody>
      </p:sp>
      <p:sp>
        <p:nvSpPr>
          <p:cNvPr id="6" name="Footer Placeholder 5"/>
          <p:cNvSpPr>
            <a:spLocks noGrp="1"/>
          </p:cNvSpPr>
          <p:nvPr>
            <p:ph type="ftr" sz="quarter" idx="3"/>
          </p:nvPr>
        </p:nvSpPr>
        <p:spPr/>
        <p:txBody>
          <a:bodyPr/>
          <a:lstStyle/>
          <a:p>
            <a:r>
              <a:rPr lang="de-DE" smtClean="0"/>
              <a:t>SDW 2017 - STScI</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72866" y="1902648"/>
            <a:ext cx="4369627" cy="2058766"/>
          </a:xfrm>
          <a:prstGeom prst="rect">
            <a:avLst/>
          </a:prstGeom>
        </p:spPr>
      </p:pic>
    </p:spTree>
    <p:extLst>
      <p:ext uri="{BB962C8B-B14F-4D97-AF65-F5344CB8AC3E}">
        <p14:creationId xmlns:p14="http://schemas.microsoft.com/office/powerpoint/2010/main" val="30885531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Optical Configuration</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648" t="15587" r="4508" b="47230"/>
          <a:stretch/>
        </p:blipFill>
        <p:spPr>
          <a:xfrm>
            <a:off x="3691746" y="1266046"/>
            <a:ext cx="8306873" cy="255001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518534354"/>
              </p:ext>
            </p:extLst>
          </p:nvPr>
        </p:nvGraphicFramePr>
        <p:xfrm>
          <a:off x="3954779" y="4043164"/>
          <a:ext cx="8016058" cy="2414787"/>
        </p:xfrm>
        <a:graphic>
          <a:graphicData uri="http://schemas.openxmlformats.org/drawingml/2006/table">
            <a:tbl>
              <a:tblPr firstRow="1" bandRow="1">
                <a:tableStyleId>{F5AB1C69-6EDB-4FF4-983F-18BD219EF322}</a:tableStyleId>
              </a:tblPr>
              <a:tblGrid>
                <a:gridCol w="1341634"/>
                <a:gridCol w="2632643"/>
                <a:gridCol w="4041781"/>
              </a:tblGrid>
              <a:tr h="417371">
                <a:tc>
                  <a:txBody>
                    <a:bodyPr/>
                    <a:lstStyle/>
                    <a:p>
                      <a:pPr algn="ctr"/>
                      <a:r>
                        <a:rPr lang="en-US" dirty="0" err="1" smtClean="0"/>
                        <a:t>Config</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err="1" smtClean="0"/>
                        <a:t>Unvignetted</a:t>
                      </a:r>
                      <a:r>
                        <a:rPr lang="en-US" dirty="0" smtClean="0"/>
                        <a:t> FOV</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smtClean="0"/>
                        <a:t>Instrument ports/stations</a:t>
                      </a:r>
                      <a:endParaRPr lang="en-US" dirty="0">
                        <a:latin typeface="Times New Roman" panose="02020603050405020304" pitchFamily="18" charset="0"/>
                        <a:cs typeface="Times New Roman" panose="02020603050405020304" pitchFamily="18" charset="0"/>
                      </a:endParaRPr>
                    </a:p>
                  </a:txBody>
                  <a:tcPr/>
                </a:tc>
              </a:tr>
              <a:tr h="583176">
                <a:tc>
                  <a:txBody>
                    <a:bodyPr/>
                    <a:lstStyle/>
                    <a:p>
                      <a:pPr algn="ctr"/>
                      <a:r>
                        <a:rPr lang="en-US" sz="1400" dirty="0" smtClean="0"/>
                        <a:t>DGNF</a:t>
                      </a:r>
                      <a:endParaRPr lang="en-US" sz="1400" dirty="0">
                        <a:latin typeface="+mn-lt"/>
                        <a:cs typeface="Times New Roman" panose="02020603050405020304" pitchFamily="18" charset="0"/>
                      </a:endParaRPr>
                    </a:p>
                  </a:txBody>
                  <a:tcPr anchor="ctr"/>
                </a:tc>
                <a:tc>
                  <a:txBody>
                    <a:bodyPr/>
                    <a:lstStyle/>
                    <a:p>
                      <a:pPr algn="ctr"/>
                      <a:r>
                        <a:rPr lang="en-US" sz="1400" dirty="0" smtClean="0"/>
                        <a:t>20 arcmin,</a:t>
                      </a:r>
                    </a:p>
                    <a:p>
                      <a:pPr algn="ctr"/>
                      <a:r>
                        <a:rPr lang="en-US" sz="1400" dirty="0" smtClean="0"/>
                        <a:t>~10</a:t>
                      </a:r>
                      <a:r>
                        <a:rPr lang="en-US" sz="1400" baseline="0" dirty="0" smtClean="0"/>
                        <a:t> arcmin well corrected</a:t>
                      </a:r>
                      <a:endParaRPr lang="en-US" sz="1400" dirty="0">
                        <a:latin typeface="+mn-lt"/>
                        <a:cs typeface="Times New Roman" panose="02020603050405020304" pitchFamily="18" charset="0"/>
                      </a:endParaRPr>
                    </a:p>
                  </a:txBody>
                  <a:tcPr anchor="ctr"/>
                </a:tc>
                <a:tc>
                  <a:txBody>
                    <a:bodyPr/>
                    <a:lstStyle/>
                    <a:p>
                      <a:pPr algn="ctr"/>
                      <a:r>
                        <a:rPr lang="en-US" sz="1400" dirty="0" smtClean="0"/>
                        <a:t>Direct Gregorian narrow-field focus</a:t>
                      </a:r>
                      <a:endParaRPr lang="en-US" sz="1400" dirty="0">
                        <a:latin typeface="+mn-lt"/>
                        <a:cs typeface="Times New Roman" panose="02020603050405020304" pitchFamily="18" charset="0"/>
                      </a:endParaRPr>
                    </a:p>
                  </a:txBody>
                  <a:tcPr anchor="ctr"/>
                </a:tc>
              </a:tr>
              <a:tr h="996869">
                <a:tc>
                  <a:txBody>
                    <a:bodyPr/>
                    <a:lstStyle/>
                    <a:p>
                      <a:pPr algn="ctr"/>
                      <a:r>
                        <a:rPr lang="en-US" sz="1400" dirty="0" smtClean="0"/>
                        <a:t>FP</a:t>
                      </a:r>
                      <a:endParaRPr lang="en-US" sz="1400" dirty="0">
                        <a:latin typeface="+mn-lt"/>
                        <a:cs typeface="Times New Roman" panose="02020603050405020304" pitchFamily="18" charset="0"/>
                      </a:endParaRPr>
                    </a:p>
                  </a:txBody>
                  <a:tcPr anchor="ctr"/>
                </a:tc>
                <a:tc>
                  <a:txBody>
                    <a:bodyPr/>
                    <a:lstStyle/>
                    <a:p>
                      <a:pPr algn="ctr"/>
                      <a:r>
                        <a:rPr lang="en-US" sz="1400" dirty="0" smtClean="0"/>
                        <a:t>3 arcmin</a:t>
                      </a:r>
                      <a:endParaRPr lang="en-US" sz="1400" dirty="0">
                        <a:latin typeface="+mn-lt"/>
                        <a:cs typeface="Times New Roman" panose="02020603050405020304" pitchFamily="18" charset="0"/>
                      </a:endParaRPr>
                    </a:p>
                  </a:txBody>
                  <a:tcPr anchor="ctr"/>
                </a:tc>
                <a:tc>
                  <a:txBody>
                    <a:bodyPr/>
                    <a:lstStyle/>
                    <a:p>
                      <a:pPr algn="ctr"/>
                      <a:r>
                        <a:rPr lang="en-US" sz="1400" dirty="0" smtClean="0"/>
                        <a:t>Folded ports,</a:t>
                      </a:r>
                      <a:r>
                        <a:rPr lang="en-US" sz="1400" baseline="0" dirty="0" smtClean="0"/>
                        <a:t> Auxiliary Ports, </a:t>
                      </a:r>
                    </a:p>
                    <a:p>
                      <a:pPr algn="ctr"/>
                      <a:r>
                        <a:rPr lang="en-US" sz="1400" baseline="0" dirty="0" smtClean="0"/>
                        <a:t>Instrument Platform stations</a:t>
                      </a:r>
                    </a:p>
                    <a:p>
                      <a:pPr algn="ctr"/>
                      <a:r>
                        <a:rPr lang="en-US" sz="1400" baseline="0" dirty="0" smtClean="0"/>
                        <a:t>(Gravity Invariant Station pick-off)</a:t>
                      </a:r>
                      <a:endParaRPr lang="en-US" sz="1400" dirty="0" smtClean="0">
                        <a:latin typeface="+mn-lt"/>
                        <a:cs typeface="Times New Roman" panose="02020603050405020304" pitchFamily="18" charset="0"/>
                      </a:endParaRPr>
                    </a:p>
                  </a:txBody>
                  <a:tcPr anchor="ctr"/>
                </a:tc>
              </a:tr>
              <a:tr h="417371">
                <a:tc>
                  <a:txBody>
                    <a:bodyPr/>
                    <a:lstStyle/>
                    <a:p>
                      <a:pPr algn="ctr"/>
                      <a:r>
                        <a:rPr lang="en-US" sz="1400" dirty="0" smtClean="0"/>
                        <a:t>DGWF</a:t>
                      </a:r>
                      <a:endParaRPr lang="en-US" sz="1400" dirty="0">
                        <a:latin typeface="+mn-lt"/>
                        <a:cs typeface="Times New Roman" panose="02020603050405020304" pitchFamily="18" charset="0"/>
                      </a:endParaRPr>
                    </a:p>
                  </a:txBody>
                  <a:tcPr anchor="ctr"/>
                </a:tc>
                <a:tc>
                  <a:txBody>
                    <a:bodyPr/>
                    <a:lstStyle/>
                    <a:p>
                      <a:pPr algn="ctr"/>
                      <a:r>
                        <a:rPr lang="en-US" sz="1400" dirty="0" smtClean="0"/>
                        <a:t>20 arcmin</a:t>
                      </a:r>
                      <a:endParaRPr lang="en-US" sz="1400" dirty="0">
                        <a:latin typeface="+mn-lt"/>
                        <a:cs typeface="Times New Roman" panose="02020603050405020304" pitchFamily="18" charset="0"/>
                      </a:endParaRPr>
                    </a:p>
                  </a:txBody>
                  <a:tcPr anchor="ctr"/>
                </a:tc>
                <a:tc>
                  <a:txBody>
                    <a:bodyPr/>
                    <a:lstStyle/>
                    <a:p>
                      <a:pPr algn="ctr"/>
                      <a:r>
                        <a:rPr lang="en-US" sz="1400" dirty="0" smtClean="0"/>
                        <a:t>Direct Gregorian</a:t>
                      </a:r>
                      <a:r>
                        <a:rPr lang="en-US" sz="1400" baseline="0" dirty="0" smtClean="0"/>
                        <a:t> wide-field focus</a:t>
                      </a:r>
                      <a:endParaRPr lang="en-US" sz="1400" dirty="0">
                        <a:latin typeface="+mn-lt"/>
                        <a:cs typeface="Times New Roman" panose="02020603050405020304" pitchFamily="18" charset="0"/>
                      </a:endParaRPr>
                    </a:p>
                  </a:txBody>
                  <a:tcPr anchor="ctr"/>
                </a:tc>
              </a:tr>
            </a:tbl>
          </a:graphicData>
        </a:graphic>
      </p:graphicFrame>
      <p:sp>
        <p:nvSpPr>
          <p:cNvPr id="8" name="Content Placeholder 5"/>
          <p:cNvSpPr>
            <a:spLocks noGrp="1"/>
          </p:cNvSpPr>
          <p:nvPr>
            <p:ph idx="1"/>
          </p:nvPr>
        </p:nvSpPr>
        <p:spPr>
          <a:xfrm>
            <a:off x="102727" y="1313324"/>
            <a:ext cx="3703464" cy="5338936"/>
          </a:xfrm>
        </p:spPr>
        <p:txBody>
          <a:bodyPr/>
          <a:lstStyle/>
          <a:p>
            <a:pPr>
              <a:lnSpc>
                <a:spcPct val="100000"/>
              </a:lnSpc>
              <a:spcBef>
                <a:spcPts val="1200"/>
              </a:spcBef>
              <a:buClr>
                <a:schemeClr val="bg1">
                  <a:lumMod val="50000"/>
                </a:schemeClr>
              </a:buClr>
            </a:pPr>
            <a:r>
              <a:rPr lang="en-US" dirty="0"/>
              <a:t>Aplanatic Gregorian design</a:t>
            </a:r>
          </a:p>
          <a:p>
            <a:pPr lvl="1">
              <a:lnSpc>
                <a:spcPct val="100000"/>
              </a:lnSpc>
              <a:spcBef>
                <a:spcPts val="1200"/>
              </a:spcBef>
              <a:buClr>
                <a:schemeClr val="bg1">
                  <a:lumMod val="50000"/>
                </a:schemeClr>
              </a:buClr>
            </a:pPr>
            <a:r>
              <a:rPr lang="en-US" dirty="0"/>
              <a:t>20 </a:t>
            </a:r>
            <a:r>
              <a:rPr lang="en-US" dirty="0" err="1"/>
              <a:t>arcmin</a:t>
            </a:r>
            <a:r>
              <a:rPr lang="en-US" dirty="0"/>
              <a:t> field of view</a:t>
            </a:r>
          </a:p>
          <a:p>
            <a:pPr>
              <a:lnSpc>
                <a:spcPct val="100000"/>
              </a:lnSpc>
              <a:spcBef>
                <a:spcPts val="1200"/>
              </a:spcBef>
              <a:buClr>
                <a:schemeClr val="bg1">
                  <a:lumMod val="50000"/>
                </a:schemeClr>
              </a:buClr>
            </a:pPr>
            <a:r>
              <a:rPr lang="en-US" dirty="0"/>
              <a:t>Doubly segmented</a:t>
            </a:r>
          </a:p>
          <a:p>
            <a:pPr lvl="1">
              <a:lnSpc>
                <a:spcPct val="100000"/>
              </a:lnSpc>
              <a:spcBef>
                <a:spcPts val="1200"/>
              </a:spcBef>
              <a:buClr>
                <a:schemeClr val="bg1">
                  <a:lumMod val="50000"/>
                </a:schemeClr>
              </a:buClr>
            </a:pPr>
            <a:r>
              <a:rPr lang="en-US" dirty="0"/>
              <a:t>8.4 meter active primary mirror segments</a:t>
            </a:r>
          </a:p>
          <a:p>
            <a:pPr lvl="1">
              <a:lnSpc>
                <a:spcPct val="100000"/>
              </a:lnSpc>
              <a:spcBef>
                <a:spcPts val="1200"/>
              </a:spcBef>
              <a:buClr>
                <a:schemeClr val="bg1">
                  <a:lumMod val="50000"/>
                </a:schemeClr>
              </a:buClr>
            </a:pPr>
            <a:r>
              <a:rPr lang="en-US" dirty="0"/>
              <a:t>1 meter adaptive secondary mirror segments</a:t>
            </a:r>
          </a:p>
          <a:p>
            <a:pPr lvl="1">
              <a:lnSpc>
                <a:spcPct val="100000"/>
              </a:lnSpc>
              <a:spcBef>
                <a:spcPts val="1200"/>
              </a:spcBef>
              <a:buClr>
                <a:schemeClr val="bg1">
                  <a:lumMod val="50000"/>
                </a:schemeClr>
              </a:buClr>
            </a:pPr>
            <a:r>
              <a:rPr lang="en-US" dirty="0"/>
              <a:t>M1 and M2 segments are conjugate one-to-one</a:t>
            </a:r>
          </a:p>
          <a:p>
            <a:pPr>
              <a:lnSpc>
                <a:spcPct val="100000"/>
              </a:lnSpc>
              <a:spcBef>
                <a:spcPts val="1200"/>
              </a:spcBef>
              <a:buClr>
                <a:schemeClr val="bg1">
                  <a:lumMod val="50000"/>
                </a:schemeClr>
              </a:buClr>
            </a:pPr>
            <a:r>
              <a:rPr lang="en-US" dirty="0"/>
              <a:t>24.5 meter aperture</a:t>
            </a:r>
          </a:p>
          <a:p>
            <a:pPr>
              <a:lnSpc>
                <a:spcPct val="100000"/>
              </a:lnSpc>
              <a:spcBef>
                <a:spcPts val="1200"/>
              </a:spcBef>
              <a:buClr>
                <a:schemeClr val="bg1">
                  <a:lumMod val="50000"/>
                </a:schemeClr>
              </a:buClr>
            </a:pPr>
            <a:r>
              <a:rPr lang="en-US" dirty="0"/>
              <a:t>Optical/Infrared (0.3 – 25µm)</a:t>
            </a:r>
          </a:p>
          <a:p>
            <a:pPr>
              <a:lnSpc>
                <a:spcPct val="100000"/>
              </a:lnSpc>
              <a:spcBef>
                <a:spcPts val="1200"/>
              </a:spcBef>
              <a:buClr>
                <a:schemeClr val="bg1">
                  <a:lumMod val="50000"/>
                </a:schemeClr>
              </a:buClr>
            </a:pPr>
            <a:r>
              <a:rPr lang="en-US" dirty="0"/>
              <a:t>Fast beam: F/8.2 (F/0.7 M1)</a:t>
            </a:r>
          </a:p>
          <a:p>
            <a:pPr>
              <a:lnSpc>
                <a:spcPct val="100000"/>
              </a:lnSpc>
              <a:spcBef>
                <a:spcPts val="1200"/>
              </a:spcBef>
              <a:buClr>
                <a:schemeClr val="bg1">
                  <a:lumMod val="50000"/>
                </a:schemeClr>
              </a:buClr>
            </a:pPr>
            <a:r>
              <a:rPr lang="en-US" dirty="0"/>
              <a:t>Efficient (few reflections)</a:t>
            </a:r>
          </a:p>
        </p:txBody>
      </p:sp>
    </p:spTree>
    <p:extLst>
      <p:ext uri="{BB962C8B-B14F-4D97-AF65-F5344CB8AC3E}">
        <p14:creationId xmlns:p14="http://schemas.microsoft.com/office/powerpoint/2010/main" val="146167522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149" y="3582204"/>
            <a:ext cx="5847206" cy="3248124"/>
          </a:xfrm>
          <a:prstGeom prst="rect">
            <a:avLst/>
          </a:prstGeom>
        </p:spPr>
      </p:pic>
      <p:sp>
        <p:nvSpPr>
          <p:cNvPr id="3" name="Content Placeholder 2"/>
          <p:cNvSpPr>
            <a:spLocks noGrp="1"/>
          </p:cNvSpPr>
          <p:nvPr>
            <p:ph idx="1"/>
          </p:nvPr>
        </p:nvSpPr>
        <p:spPr/>
        <p:txBody>
          <a:bodyPr/>
          <a:lstStyle/>
          <a:p>
            <a:pPr marL="0" indent="0">
              <a:lnSpc>
                <a:spcPct val="100000"/>
              </a:lnSpc>
              <a:spcBef>
                <a:spcPts val="0"/>
              </a:spcBef>
              <a:buClrTx/>
              <a:buSzTx/>
              <a:buNone/>
              <a:defRPr/>
            </a:pPr>
            <a:r>
              <a:rPr lang="en-US" dirty="0" smtClean="0"/>
              <a:t> </a:t>
            </a:r>
            <a:endParaRPr lang="en-US" dirty="0"/>
          </a:p>
        </p:txBody>
      </p:sp>
      <p:sp>
        <p:nvSpPr>
          <p:cNvPr id="4" name="Title 3"/>
          <p:cNvSpPr>
            <a:spLocks noGrp="1"/>
          </p:cNvSpPr>
          <p:nvPr>
            <p:ph type="title"/>
          </p:nvPr>
        </p:nvSpPr>
        <p:spPr/>
        <p:txBody>
          <a:bodyPr/>
          <a:lstStyle/>
          <a:p>
            <a:r>
              <a:rPr lang="en-US" dirty="0" smtClean="0"/>
              <a:t>Science Instruments</a:t>
            </a:r>
            <a:endParaRPr lang="en-US" dirty="0"/>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178623" y="1348366"/>
            <a:ext cx="7495431" cy="3875144"/>
          </a:xfrm>
          <a:prstGeom prst="rect">
            <a:avLst/>
          </a:prstGeom>
        </p:spPr>
      </p:pic>
      <p:sp>
        <p:nvSpPr>
          <p:cNvPr id="6" name="TextBox 5"/>
          <p:cNvSpPr txBox="1"/>
          <p:nvPr/>
        </p:nvSpPr>
        <p:spPr>
          <a:xfrm>
            <a:off x="7674055" y="1542041"/>
            <a:ext cx="3561636" cy="2118529"/>
          </a:xfrm>
          <a:prstGeom prst="rect">
            <a:avLst/>
          </a:prstGeom>
        </p:spPr>
        <p:txBody>
          <a:bodyPr wrap="square" rtlCol="0">
            <a:spAutoFit/>
          </a:bodyPr>
          <a:lstStyle/>
          <a:p>
            <a:pPr marL="285750" indent="-285750">
              <a:lnSpc>
                <a:spcPct val="150000"/>
              </a:lnSpc>
              <a:buFont typeface="Arial" charset="0"/>
              <a:buChar char="•"/>
            </a:pPr>
            <a:r>
              <a:rPr lang="en-US" dirty="0"/>
              <a:t>Folded Port (FP)</a:t>
            </a:r>
          </a:p>
          <a:p>
            <a:pPr marL="285750" indent="-285750">
              <a:lnSpc>
                <a:spcPct val="150000"/>
              </a:lnSpc>
              <a:buFont typeface="Arial" charset="0"/>
              <a:buChar char="•"/>
            </a:pPr>
            <a:r>
              <a:rPr lang="en-US" dirty="0"/>
              <a:t>Instrument Platform (IP)</a:t>
            </a:r>
          </a:p>
          <a:p>
            <a:pPr marL="285750" indent="-285750">
              <a:lnSpc>
                <a:spcPct val="150000"/>
              </a:lnSpc>
              <a:buFont typeface="Arial" charset="0"/>
              <a:buChar char="•"/>
            </a:pPr>
            <a:r>
              <a:rPr lang="en-US" dirty="0"/>
              <a:t>Gravity Invariant Station (GIS)</a:t>
            </a:r>
          </a:p>
          <a:p>
            <a:pPr marL="285750" indent="-285750">
              <a:lnSpc>
                <a:spcPct val="150000"/>
              </a:lnSpc>
              <a:buFont typeface="Arial" charset="0"/>
              <a:buChar char="•"/>
            </a:pPr>
            <a:r>
              <a:rPr lang="en-US" dirty="0"/>
              <a:t>Auxiliary Port (AP)</a:t>
            </a:r>
          </a:p>
          <a:p>
            <a:pPr marL="285750" indent="-285750">
              <a:lnSpc>
                <a:spcPct val="150000"/>
              </a:lnSpc>
              <a:buFont typeface="Arial" charset="0"/>
              <a:buChar char="•"/>
            </a:pPr>
            <a:r>
              <a:rPr lang="en-US" dirty="0"/>
              <a:t>Direct Gregorian (DG)</a:t>
            </a:r>
          </a:p>
        </p:txBody>
      </p:sp>
    </p:spTree>
    <p:extLst>
      <p:ext uri="{BB962C8B-B14F-4D97-AF65-F5344CB8AC3E}">
        <p14:creationId xmlns:p14="http://schemas.microsoft.com/office/powerpoint/2010/main" val="107894274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86BB73A-582F-4420-9A14-CB10A2B2E5E8}" type="slidenum">
              <a:rPr lang="en-US" smtClean="0"/>
              <a:pPr/>
              <a:t>6</a:t>
            </a:fld>
            <a:endParaRPr lang="en-US" dirty="0"/>
          </a:p>
        </p:txBody>
      </p:sp>
      <p:sp>
        <p:nvSpPr>
          <p:cNvPr id="2" name="Title 1"/>
          <p:cNvSpPr>
            <a:spLocks noGrp="1"/>
          </p:cNvSpPr>
          <p:nvPr>
            <p:ph type="title"/>
          </p:nvPr>
        </p:nvSpPr>
        <p:spPr/>
        <p:txBody>
          <a:bodyPr/>
          <a:lstStyle/>
          <a:p>
            <a:r>
              <a:rPr lang="en-US" smtClean="0"/>
              <a:t>Gregorian Instrument Rotator (GIR) is the third rotating axis of the telescope structure</a:t>
            </a:r>
            <a:endParaRPr lang="en-US"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47700" y="1419664"/>
            <a:ext cx="4257775" cy="5046993"/>
          </a:xfrm>
          <a:prstGeom prst="rect">
            <a:avLst/>
          </a:prstGeom>
        </p:spPr>
      </p:pic>
      <p:grpSp>
        <p:nvGrpSpPr>
          <p:cNvPr id="14" name="Group 13"/>
          <p:cNvGrpSpPr/>
          <p:nvPr/>
        </p:nvGrpSpPr>
        <p:grpSpPr>
          <a:xfrm>
            <a:off x="2011727" y="2040488"/>
            <a:ext cx="5862058" cy="4710489"/>
            <a:chOff x="487727" y="2040487"/>
            <a:chExt cx="5862058" cy="4710489"/>
          </a:xfrm>
        </p:grpSpPr>
        <p:sp>
          <p:nvSpPr>
            <p:cNvPr id="8" name="Trapezoid 7"/>
            <p:cNvSpPr/>
            <p:nvPr/>
          </p:nvSpPr>
          <p:spPr>
            <a:xfrm rot="5400000">
              <a:off x="4379675" y="3615150"/>
              <a:ext cx="2409570" cy="1530650"/>
            </a:xfrm>
            <a:prstGeom prst="trapezoid">
              <a:avLst>
                <a:gd name="adj" fmla="val 40754"/>
              </a:avLst>
            </a:prstGeom>
            <a:gradFill flip="none" rotWithShape="1">
              <a:gsLst>
                <a:gs pos="32000">
                  <a:schemeClr val="accent6">
                    <a:alpha val="61000"/>
                  </a:schemeClr>
                </a:gs>
                <a:gs pos="0">
                  <a:schemeClr val="accent1">
                    <a:lumMod val="5000"/>
                    <a:lumOff val="95000"/>
                    <a:alpha val="68000"/>
                  </a:schemeClr>
                </a:gs>
                <a:gs pos="67000">
                  <a:schemeClr val="accent6">
                    <a:alpha val="79000"/>
                  </a:schemeClr>
                </a:gs>
                <a:gs pos="92000">
                  <a:schemeClr val="accent6">
                    <a:alpha val="73000"/>
                  </a:schemeClr>
                </a:gs>
                <a:gs pos="100000">
                  <a:schemeClr val="accent6">
                    <a:alpha val="46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 name="Picture 18" descr="GIR Views.pd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7727" y="2040487"/>
              <a:ext cx="4420763" cy="4710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 name="Date Placeholder 9"/>
          <p:cNvSpPr>
            <a:spLocks noGrp="1"/>
          </p:cNvSpPr>
          <p:nvPr>
            <p:ph type="dt" sz="half" idx="2"/>
          </p:nvPr>
        </p:nvSpPr>
        <p:spPr/>
        <p:txBody>
          <a:bodyPr/>
          <a:lstStyle/>
          <a:p>
            <a:r>
              <a:rPr lang="en-US" smtClean="0"/>
              <a:t>Sharp &amp; Contos - Detector Systems for the GMT</a:t>
            </a:r>
            <a:endParaRPr lang="en-US" dirty="0"/>
          </a:p>
        </p:txBody>
      </p:sp>
      <p:sp>
        <p:nvSpPr>
          <p:cNvPr id="11" name="Footer Placeholder 10"/>
          <p:cNvSpPr>
            <a:spLocks noGrp="1"/>
          </p:cNvSpPr>
          <p:nvPr>
            <p:ph type="ftr" sz="quarter" idx="3"/>
          </p:nvPr>
        </p:nvSpPr>
        <p:spPr/>
        <p:txBody>
          <a:bodyPr/>
          <a:lstStyle/>
          <a:p>
            <a:pPr>
              <a:buFont typeface="+mj-lt"/>
              <a:buNone/>
            </a:pPr>
            <a:r>
              <a:rPr lang="de-DE" b="1" smtClean="0">
                <a:solidFill>
                  <a:schemeClr val="tx2"/>
                </a:solidFill>
              </a:rPr>
              <a:t>SDW 2017 - STScI</a:t>
            </a:r>
            <a:endParaRPr lang="en-US" b="1" dirty="0">
              <a:solidFill>
                <a:schemeClr val="tx2">
                  <a:lumMod val="60000"/>
                  <a:lumOff val="40000"/>
                </a:schemeClr>
              </a:solidFill>
            </a:endParaRPr>
          </a:p>
        </p:txBody>
      </p:sp>
      <p:sp>
        <p:nvSpPr>
          <p:cNvPr id="9" name="Content Placeholder 8"/>
          <p:cNvSpPr>
            <a:spLocks noGrp="1"/>
          </p:cNvSpPr>
          <p:nvPr>
            <p:ph idx="1"/>
          </p:nvPr>
        </p:nvSpPr>
        <p:spPr/>
        <p:txBody>
          <a:bodyPr/>
          <a:lstStyle/>
          <a:p>
            <a:r>
              <a:rPr lang="en-US" dirty="0" smtClean="0"/>
              <a:t>GIR carries the science instruments + acquisition</a:t>
            </a:r>
            <a:r>
              <a:rPr lang="en-US" smtClean="0"/>
              <a:t>, guiding </a:t>
            </a:r>
            <a:r>
              <a:rPr lang="en-US" dirty="0" smtClean="0"/>
              <a:t>&amp; </a:t>
            </a:r>
            <a:r>
              <a:rPr lang="en-US" dirty="0" err="1" smtClean="0"/>
              <a:t>wavefront</a:t>
            </a:r>
            <a:r>
              <a:rPr lang="en-US" dirty="0" smtClean="0"/>
              <a:t> sensing system</a:t>
            </a:r>
            <a:endParaRPr lang="en-US" dirty="0"/>
          </a:p>
        </p:txBody>
      </p:sp>
    </p:spTree>
    <p:extLst>
      <p:ext uri="{BB962C8B-B14F-4D97-AF65-F5344CB8AC3E}">
        <p14:creationId xmlns:p14="http://schemas.microsoft.com/office/powerpoint/2010/main" val="1575898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Rendering of GMT at Las </a:t>
            </a:r>
            <a:r>
              <a:rPr lang="en-US" dirty="0" err="1" smtClean="0"/>
              <a:t>Campanas</a:t>
            </a:r>
            <a:r>
              <a:rPr lang="en-US" dirty="0" smtClean="0"/>
              <a:t> Site (Chile)</a:t>
            </a:r>
            <a:endParaRPr lang="en-US" dirty="0"/>
          </a:p>
        </p:txBody>
      </p:sp>
      <p:sp>
        <p:nvSpPr>
          <p:cNvPr id="5" name="Footer Placeholder 4"/>
          <p:cNvSpPr>
            <a:spLocks noGrp="1"/>
          </p:cNvSpPr>
          <p:nvPr>
            <p:ph type="ftr" sz="quarter" idx="11"/>
          </p:nvPr>
        </p:nvSpPr>
        <p:spPr/>
        <p:txBody>
          <a:bodyPr/>
          <a:lstStyle/>
          <a:p>
            <a:r>
              <a:rPr lang="de-DE" smtClean="0"/>
              <a:t>SDW 2017 - STScI</a:t>
            </a:r>
            <a:endParaRPr lang="en-US" dirty="0"/>
          </a:p>
        </p:txBody>
      </p:sp>
      <p:sp>
        <p:nvSpPr>
          <p:cNvPr id="2" name="Slide Number Placeholder 1"/>
          <p:cNvSpPr>
            <a:spLocks noGrp="1"/>
          </p:cNvSpPr>
          <p:nvPr>
            <p:ph type="sldNum" sz="quarter" idx="12"/>
          </p:nvPr>
        </p:nvSpPr>
        <p:spPr/>
        <p:txBody>
          <a:bodyPr/>
          <a:lstStyle/>
          <a:p>
            <a:fld id="{886BB73A-582F-4420-9A14-CB10A2B2E5E8}" type="slidenum">
              <a:rPr lang="en-US" smtClean="0"/>
              <a:pPr/>
              <a:t>7</a:t>
            </a:fld>
            <a:endParaRPr lang="en-US" dirty="0"/>
          </a:p>
        </p:txBody>
      </p:sp>
      <p:pic>
        <p:nvPicPr>
          <p:cNvPr id="9" name="Picture 8"/>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88390" y="1223325"/>
            <a:ext cx="8779609" cy="5657764"/>
          </a:xfrm>
          <a:prstGeom prst="rect">
            <a:avLst/>
          </a:prstGeom>
        </p:spPr>
      </p:pic>
      <p:sp>
        <p:nvSpPr>
          <p:cNvPr id="10" name="Rectangle 9"/>
          <p:cNvSpPr/>
          <p:nvPr/>
        </p:nvSpPr>
        <p:spPr>
          <a:xfrm>
            <a:off x="1888391" y="3151555"/>
            <a:ext cx="1960280"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1" dirty="0">
                <a:solidFill>
                  <a:schemeClr val="bg1"/>
                </a:solidFill>
                <a:latin typeface="Arial Narrow" panose="020B0606020202030204" pitchFamily="34" charset="0"/>
              </a:rPr>
              <a:t>Warehouse / M1 Factory /</a:t>
            </a:r>
          </a:p>
          <a:p>
            <a:r>
              <a:rPr lang="en-US" sz="1400" b="1" dirty="0">
                <a:solidFill>
                  <a:schemeClr val="bg1"/>
                </a:solidFill>
                <a:latin typeface="Arial Narrow" panose="020B0606020202030204" pitchFamily="34" charset="0"/>
              </a:rPr>
              <a:t>M2 Metrology</a:t>
            </a:r>
          </a:p>
        </p:txBody>
      </p:sp>
      <p:sp>
        <p:nvSpPr>
          <p:cNvPr id="11" name="Rectangle 10"/>
          <p:cNvSpPr/>
          <p:nvPr/>
        </p:nvSpPr>
        <p:spPr>
          <a:xfrm>
            <a:off x="2315392" y="5249983"/>
            <a:ext cx="181171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1">
                <a:solidFill>
                  <a:schemeClr val="bg1"/>
                </a:solidFill>
                <a:latin typeface="Arial Narrow" panose="020B0606020202030204" pitchFamily="34" charset="0"/>
              </a:rPr>
              <a:t>Summit Utility Building</a:t>
            </a:r>
            <a:endParaRPr lang="en-US" sz="1400" b="1" dirty="0">
              <a:solidFill>
                <a:schemeClr val="bg1"/>
              </a:solidFill>
              <a:latin typeface="Arial Narrow" panose="020B0606020202030204" pitchFamily="34" charset="0"/>
            </a:endParaRPr>
          </a:p>
        </p:txBody>
      </p:sp>
      <p:sp>
        <p:nvSpPr>
          <p:cNvPr id="12" name="Rectangle 11"/>
          <p:cNvSpPr/>
          <p:nvPr/>
        </p:nvSpPr>
        <p:spPr>
          <a:xfrm>
            <a:off x="7656145" y="3328499"/>
            <a:ext cx="133545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a:solidFill>
                  <a:schemeClr val="bg1"/>
                </a:solidFill>
                <a:latin typeface="Arial Narrow" panose="020B0606020202030204" pitchFamily="34" charset="0"/>
              </a:rPr>
              <a:t>Summit Support Building</a:t>
            </a:r>
            <a:endParaRPr lang="en-US" sz="1400" b="1" dirty="0">
              <a:solidFill>
                <a:schemeClr val="bg1"/>
              </a:solidFill>
              <a:latin typeface="Arial Narrow" panose="020B0606020202030204" pitchFamily="34" charset="0"/>
            </a:endParaRPr>
          </a:p>
        </p:txBody>
      </p:sp>
      <p:sp>
        <p:nvSpPr>
          <p:cNvPr id="13" name="Rectangle 12"/>
          <p:cNvSpPr/>
          <p:nvPr/>
        </p:nvSpPr>
        <p:spPr>
          <a:xfrm>
            <a:off x="5733561" y="5379269"/>
            <a:ext cx="896399"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1">
                <a:solidFill>
                  <a:schemeClr val="bg1"/>
                </a:solidFill>
                <a:latin typeface="Arial Narrow" panose="020B0606020202030204" pitchFamily="34" charset="0"/>
              </a:rPr>
              <a:t>Enclosure</a:t>
            </a:r>
            <a:endParaRPr lang="en-US" sz="1400" b="1" dirty="0">
              <a:solidFill>
                <a:schemeClr val="bg1"/>
              </a:solidFill>
              <a:latin typeface="Arial Narrow" panose="020B0606020202030204" pitchFamily="34" charset="0"/>
            </a:endParaRPr>
          </a:p>
        </p:txBody>
      </p:sp>
      <p:sp>
        <p:nvSpPr>
          <p:cNvPr id="8" name="Date Placeholder 7"/>
          <p:cNvSpPr>
            <a:spLocks noGrp="1"/>
          </p:cNvSpPr>
          <p:nvPr>
            <p:ph type="dt" sz="half" idx="10"/>
          </p:nvPr>
        </p:nvSpPr>
        <p:spPr/>
        <p:txBody>
          <a:bodyPr/>
          <a:lstStyle/>
          <a:p>
            <a:r>
              <a:rPr lang="en-US" smtClean="0"/>
              <a:t>Sharp &amp; Contos - Detector Systems for the GMT</a:t>
            </a:r>
            <a:endParaRPr lang="en-US" dirty="0"/>
          </a:p>
        </p:txBody>
      </p:sp>
    </p:spTree>
    <p:extLst>
      <p:ext uri="{BB962C8B-B14F-4D97-AF65-F5344CB8AC3E}">
        <p14:creationId xmlns:p14="http://schemas.microsoft.com/office/powerpoint/2010/main" val="150948067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524000" y="1206500"/>
            <a:ext cx="9144000" cy="5638588"/>
          </a:xfrm>
          <a:prstGeom prst="rect">
            <a:avLst/>
          </a:prstGeom>
        </p:spPr>
      </p:pic>
      <p:sp>
        <p:nvSpPr>
          <p:cNvPr id="2" name="Slide Number Placeholder 1"/>
          <p:cNvSpPr>
            <a:spLocks noGrp="1"/>
          </p:cNvSpPr>
          <p:nvPr>
            <p:ph type="sldNum" sz="quarter" idx="12"/>
          </p:nvPr>
        </p:nvSpPr>
        <p:spPr/>
        <p:txBody>
          <a:bodyPr/>
          <a:lstStyle/>
          <a:p>
            <a:fld id="{886BB73A-582F-4420-9A14-CB10A2B2E5E8}" type="slidenum">
              <a:rPr lang="en-US" smtClean="0"/>
              <a:pPr/>
              <a:t>8</a:t>
            </a:fld>
            <a:endParaRPr lang="en-US" dirty="0"/>
          </a:p>
        </p:txBody>
      </p:sp>
      <p:sp>
        <p:nvSpPr>
          <p:cNvPr id="4" name="Title 3"/>
          <p:cNvSpPr>
            <a:spLocks noGrp="1"/>
          </p:cNvSpPr>
          <p:nvPr>
            <p:ph type="title"/>
          </p:nvPr>
        </p:nvSpPr>
        <p:spPr/>
        <p:txBody>
          <a:bodyPr/>
          <a:lstStyle/>
          <a:p>
            <a:r>
              <a:rPr lang="en-US" dirty="0" smtClean="0"/>
              <a:t>Summit facilities &amp; infrastructure (from drone video)</a:t>
            </a:r>
            <a:endParaRPr lang="en-US" dirty="0"/>
          </a:p>
        </p:txBody>
      </p:sp>
      <p:sp>
        <p:nvSpPr>
          <p:cNvPr id="5" name="Footer Placeholder 4"/>
          <p:cNvSpPr>
            <a:spLocks noGrp="1"/>
          </p:cNvSpPr>
          <p:nvPr>
            <p:ph type="ftr" sz="quarter" idx="3"/>
          </p:nvPr>
        </p:nvSpPr>
        <p:spPr/>
        <p:txBody>
          <a:bodyPr/>
          <a:lstStyle/>
          <a:p>
            <a:r>
              <a:rPr lang="de-DE" smtClean="0"/>
              <a:t>SDW 2017 - STScI</a:t>
            </a:r>
            <a:endParaRPr lang="en-US" dirty="0"/>
          </a:p>
        </p:txBody>
      </p:sp>
      <p:sp>
        <p:nvSpPr>
          <p:cNvPr id="7" name="Rectangle 6"/>
          <p:cNvSpPr/>
          <p:nvPr/>
        </p:nvSpPr>
        <p:spPr>
          <a:xfrm>
            <a:off x="1689100" y="3327400"/>
            <a:ext cx="1960280"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1" dirty="0">
                <a:solidFill>
                  <a:schemeClr val="bg1">
                    <a:lumMod val="85000"/>
                  </a:schemeClr>
                </a:solidFill>
                <a:latin typeface="Arial Narrow" panose="020B0606020202030204" pitchFamily="34" charset="0"/>
              </a:rPr>
              <a:t>Warehouse / M1 Factory /</a:t>
            </a:r>
          </a:p>
          <a:p>
            <a:r>
              <a:rPr lang="en-US" sz="1400" b="1" dirty="0">
                <a:solidFill>
                  <a:schemeClr val="bg1">
                    <a:lumMod val="85000"/>
                  </a:schemeClr>
                </a:solidFill>
                <a:latin typeface="Arial Narrow" panose="020B0606020202030204" pitchFamily="34" charset="0"/>
              </a:rPr>
              <a:t>M2 Metrology</a:t>
            </a:r>
          </a:p>
        </p:txBody>
      </p:sp>
      <p:sp>
        <p:nvSpPr>
          <p:cNvPr id="8" name="TextBox 7"/>
          <p:cNvSpPr txBox="1"/>
          <p:nvPr/>
        </p:nvSpPr>
        <p:spPr>
          <a:xfrm>
            <a:off x="3187700" y="2374855"/>
            <a:ext cx="2209800"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400" b="1" dirty="0">
                <a:solidFill>
                  <a:schemeClr val="bg1">
                    <a:lumMod val="85000"/>
                  </a:schemeClr>
                </a:solidFill>
                <a:latin typeface="Arial Narrow" panose="020B0606020202030204" pitchFamily="34" charset="0"/>
              </a:rPr>
              <a:t>Summit</a:t>
            </a:r>
          </a:p>
        </p:txBody>
      </p:sp>
      <p:sp>
        <p:nvSpPr>
          <p:cNvPr id="9" name="Rectangle 8"/>
          <p:cNvSpPr/>
          <p:nvPr/>
        </p:nvSpPr>
        <p:spPr>
          <a:xfrm>
            <a:off x="6096000" y="5338605"/>
            <a:ext cx="1981200" cy="584775"/>
          </a:xfrm>
          <a:prstGeom prst="rect">
            <a:avLst/>
          </a:prstGeom>
        </p:spPr>
        <p:txBody>
          <a:bodyPr wrap="square">
            <a:spAutoFit/>
          </a:bodyPr>
          <a:lstStyle/>
          <a:p>
            <a:r>
              <a:rPr lang="en-US" sz="1400" b="1" dirty="0">
                <a:solidFill>
                  <a:schemeClr val="bg1">
                    <a:lumMod val="85000"/>
                  </a:schemeClr>
                </a:solidFill>
                <a:latin typeface="Arial Narrow" panose="020B0606020202030204" pitchFamily="34" charset="0"/>
              </a:rPr>
              <a:t>Construction</a:t>
            </a:r>
            <a:r>
              <a:rPr lang="en-US" b="1" dirty="0">
                <a:latin typeface="Arial Narrow" panose="020B0606020202030204" pitchFamily="34" charset="0"/>
              </a:rPr>
              <a:t> </a:t>
            </a:r>
            <a:r>
              <a:rPr lang="en-US" sz="1400" b="1" dirty="0">
                <a:solidFill>
                  <a:schemeClr val="bg1">
                    <a:lumMod val="85000"/>
                  </a:schemeClr>
                </a:solidFill>
                <a:latin typeface="Arial Narrow" panose="020B0606020202030204" pitchFamily="34" charset="0"/>
              </a:rPr>
              <a:t>Camp /</a:t>
            </a:r>
          </a:p>
          <a:p>
            <a:r>
              <a:rPr lang="en-US" sz="1400" b="1" dirty="0">
                <a:solidFill>
                  <a:schemeClr val="bg1">
                    <a:lumMod val="85000"/>
                  </a:schemeClr>
                </a:solidFill>
                <a:latin typeface="Arial Narrow" panose="020B0606020202030204" pitchFamily="34" charset="0"/>
              </a:rPr>
              <a:t>Future Lodge</a:t>
            </a:r>
          </a:p>
        </p:txBody>
      </p:sp>
      <p:sp>
        <p:nvSpPr>
          <p:cNvPr id="10" name="TextBox 9"/>
          <p:cNvSpPr txBox="1"/>
          <p:nvPr/>
        </p:nvSpPr>
        <p:spPr>
          <a:xfrm>
            <a:off x="7467601" y="3594101"/>
            <a:ext cx="148098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1" dirty="0">
                <a:solidFill>
                  <a:schemeClr val="bg1">
                    <a:lumMod val="85000"/>
                  </a:schemeClr>
                </a:solidFill>
                <a:latin typeface="Arial Narrow" panose="020B0606020202030204" pitchFamily="34" charset="0"/>
              </a:rPr>
              <a:t>Main Access Road</a:t>
            </a:r>
          </a:p>
        </p:txBody>
      </p:sp>
      <p:sp>
        <p:nvSpPr>
          <p:cNvPr id="11" name="TextBox 10"/>
          <p:cNvSpPr txBox="1"/>
          <p:nvPr/>
        </p:nvSpPr>
        <p:spPr>
          <a:xfrm>
            <a:off x="4876800" y="4109119"/>
            <a:ext cx="2209800"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400" b="1" dirty="0">
                <a:solidFill>
                  <a:schemeClr val="bg1">
                    <a:lumMod val="85000"/>
                  </a:schemeClr>
                </a:solidFill>
                <a:latin typeface="Arial Narrow" panose="020B0606020202030204" pitchFamily="34" charset="0"/>
              </a:rPr>
              <a:t>Support Site Loop Road</a:t>
            </a:r>
          </a:p>
        </p:txBody>
      </p:sp>
      <p:sp>
        <p:nvSpPr>
          <p:cNvPr id="15" name="Date Placeholder 14"/>
          <p:cNvSpPr>
            <a:spLocks noGrp="1"/>
          </p:cNvSpPr>
          <p:nvPr>
            <p:ph type="dt" sz="half" idx="2"/>
          </p:nvPr>
        </p:nvSpPr>
        <p:spPr/>
        <p:txBody>
          <a:bodyPr/>
          <a:lstStyle/>
          <a:p>
            <a:r>
              <a:rPr lang="en-US" smtClean="0"/>
              <a:t>Sharp &amp; Contos - Detector Systems for the GMT</a:t>
            </a:r>
            <a:endParaRPr lang="en-US" dirty="0"/>
          </a:p>
        </p:txBody>
      </p:sp>
    </p:spTree>
    <p:extLst>
      <p:ext uri="{BB962C8B-B14F-4D97-AF65-F5344CB8AC3E}">
        <p14:creationId xmlns:p14="http://schemas.microsoft.com/office/powerpoint/2010/main" val="183285903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682947" y="6620590"/>
            <a:ext cx="419409" cy="221943"/>
          </a:xfrm>
        </p:spPr>
        <p:txBody>
          <a:bodyPr/>
          <a:lstStyle/>
          <a:p>
            <a:fld id="{52704377-1330-B74F-BD05-FAF00468028F}" type="slidenum">
              <a:rPr lang="en-US" smtClean="0"/>
              <a:pPr/>
              <a:t>9</a:t>
            </a:fld>
            <a:endParaRPr lang="en-US" dirty="0"/>
          </a:p>
        </p:txBody>
      </p:sp>
      <p:sp>
        <p:nvSpPr>
          <p:cNvPr id="37" name="Oval 36"/>
          <p:cNvSpPr/>
          <p:nvPr/>
        </p:nvSpPr>
        <p:spPr>
          <a:xfrm>
            <a:off x="6825135" y="3914729"/>
            <a:ext cx="1168400" cy="1126066"/>
          </a:xfrm>
          <a:prstGeom prst="ellipse">
            <a:avLst/>
          </a:prstGeom>
          <a:blipFill>
            <a:blip r:embed="rId2"/>
            <a:tile tx="0" ty="0" sx="100000" sy="100000" flip="none" algn="tl"/>
          </a:blip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p:cNvSpPr/>
          <p:nvPr/>
        </p:nvSpPr>
        <p:spPr>
          <a:xfrm>
            <a:off x="6808201" y="2727795"/>
            <a:ext cx="1168400" cy="1126066"/>
          </a:xfrm>
          <a:prstGeom prst="ellipse">
            <a:avLst/>
          </a:prstGeom>
          <a:pattFill prst="sphere">
            <a:fgClr>
              <a:schemeClr val="bg1"/>
            </a:fgClr>
            <a:bgClr>
              <a:schemeClr val="accent3">
                <a:lumMod val="20000"/>
                <a:lumOff val="80000"/>
              </a:schemeClr>
            </a:bgClr>
          </a:patt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Oval 38"/>
          <p:cNvSpPr/>
          <p:nvPr/>
        </p:nvSpPr>
        <p:spPr>
          <a:xfrm>
            <a:off x="7883467" y="2118739"/>
            <a:ext cx="1168400" cy="1126066"/>
          </a:xfrm>
          <a:prstGeom prst="ellipse">
            <a:avLst/>
          </a:prstGeom>
          <a:blipFill>
            <a:blip r:embed="rId3"/>
            <a:tile tx="0" ty="0" sx="100000" sy="100000" flip="none" algn="tl"/>
          </a:blip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p:cNvSpPr/>
          <p:nvPr/>
        </p:nvSpPr>
        <p:spPr>
          <a:xfrm>
            <a:off x="8959270" y="2725118"/>
            <a:ext cx="1168400" cy="1126066"/>
          </a:xfrm>
          <a:prstGeom prst="ellipse">
            <a:avLst/>
          </a:prstGeom>
          <a:blipFill>
            <a:blip r:embed="rId3"/>
            <a:tile tx="0" ty="0" sx="100000" sy="100000" flip="none" algn="tl"/>
          </a:blip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p:cNvSpPr/>
          <p:nvPr/>
        </p:nvSpPr>
        <p:spPr>
          <a:xfrm>
            <a:off x="7891931" y="4496786"/>
            <a:ext cx="1168400" cy="1126066"/>
          </a:xfrm>
          <a:prstGeom prst="ellipse">
            <a:avLst/>
          </a:prstGeom>
          <a:solidFill>
            <a:schemeClr val="accent3">
              <a:lumMod val="40000"/>
              <a:lumOff val="60000"/>
            </a:schemeClr>
          </a:soli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p:cNvSpPr/>
          <p:nvPr/>
        </p:nvSpPr>
        <p:spPr>
          <a:xfrm>
            <a:off x="7884004" y="3324109"/>
            <a:ext cx="1168400" cy="1126066"/>
          </a:xfrm>
          <a:prstGeom prst="ellipse">
            <a:avLst/>
          </a:prstGeom>
          <a:pattFill prst="pct80">
            <a:fgClr>
              <a:schemeClr val="tx2">
                <a:lumMod val="20000"/>
                <a:lumOff val="80000"/>
              </a:schemeClr>
            </a:fgClr>
            <a:bgClr>
              <a:schemeClr val="bg1"/>
            </a:bgClr>
          </a:patt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p:cNvSpPr/>
          <p:nvPr/>
        </p:nvSpPr>
        <p:spPr>
          <a:xfrm>
            <a:off x="8302296" y="3727396"/>
            <a:ext cx="355600" cy="355583"/>
          </a:xfrm>
          <a:prstGeom prst="ellipse">
            <a:avLst/>
          </a:prstGeom>
          <a:solidFill>
            <a:srgbClr val="B1B9D8"/>
          </a:solidFill>
          <a:ln>
            <a:noFill/>
          </a:ln>
          <a:effectLst>
            <a:outerShdw dist="38100" dir="135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p:cNvSpPr/>
          <p:nvPr/>
        </p:nvSpPr>
        <p:spPr>
          <a:xfrm>
            <a:off x="8988903" y="3910448"/>
            <a:ext cx="1168400" cy="1126066"/>
          </a:xfrm>
          <a:prstGeom prst="ellipse">
            <a:avLst/>
          </a:prstGeom>
          <a:blipFill>
            <a:blip r:embed="rId3"/>
            <a:tile tx="0" ty="0" sx="100000" sy="100000" flip="none" algn="tl"/>
          </a:blip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5" name="Straight Connector 44"/>
          <p:cNvCxnSpPr/>
          <p:nvPr/>
        </p:nvCxnSpPr>
        <p:spPr>
          <a:xfrm flipH="1">
            <a:off x="7976602" y="5606980"/>
            <a:ext cx="205651" cy="397933"/>
          </a:xfrm>
          <a:prstGeom prst="line">
            <a:avLst/>
          </a:prstGeom>
          <a:ln w="25400">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6636419" y="4987857"/>
            <a:ext cx="307253" cy="372534"/>
          </a:xfrm>
          <a:prstGeom prst="line">
            <a:avLst/>
          </a:prstGeom>
          <a:ln w="25400">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7287668" y="2142118"/>
            <a:ext cx="994049" cy="1413268"/>
          </a:xfrm>
          <a:prstGeom prst="line">
            <a:avLst/>
          </a:prstGeom>
          <a:ln w="25400">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6884112" y="2142118"/>
            <a:ext cx="407011" cy="0"/>
          </a:xfrm>
          <a:prstGeom prst="line">
            <a:avLst/>
          </a:prstGeom>
          <a:ln w="25400">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8898242" y="1778952"/>
            <a:ext cx="269709" cy="363167"/>
          </a:xfrm>
          <a:prstGeom prst="line">
            <a:avLst/>
          </a:prstGeom>
          <a:ln w="25400">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10157305" y="2791556"/>
            <a:ext cx="437278" cy="245816"/>
          </a:xfrm>
          <a:prstGeom prst="line">
            <a:avLst/>
          </a:prstGeom>
          <a:ln w="25400">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flipV="1">
            <a:off x="10186313" y="4576913"/>
            <a:ext cx="454835" cy="104222"/>
          </a:xfrm>
          <a:prstGeom prst="line">
            <a:avLst/>
          </a:prstGeom>
          <a:ln w="25400">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flipV="1">
            <a:off x="6128605" y="3244805"/>
            <a:ext cx="631193" cy="138619"/>
          </a:xfrm>
          <a:prstGeom prst="line">
            <a:avLst/>
          </a:prstGeom>
          <a:ln w="25400">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7085151" y="5974259"/>
            <a:ext cx="1208679" cy="646331"/>
          </a:xfrm>
          <a:prstGeom prst="rect">
            <a:avLst/>
          </a:prstGeom>
        </p:spPr>
        <p:txBody>
          <a:bodyPr wrap="square" rtlCol="0">
            <a:spAutoFit/>
          </a:bodyPr>
          <a:lstStyle/>
          <a:p>
            <a:r>
              <a:rPr lang="en-US" dirty="0"/>
              <a:t>Polishing Complete </a:t>
            </a:r>
          </a:p>
        </p:txBody>
      </p:sp>
      <p:sp>
        <p:nvSpPr>
          <p:cNvPr id="54" name="TextBox 53"/>
          <p:cNvSpPr txBox="1"/>
          <p:nvPr/>
        </p:nvSpPr>
        <p:spPr>
          <a:xfrm>
            <a:off x="5015654" y="5327928"/>
            <a:ext cx="1651002" cy="646331"/>
          </a:xfrm>
          <a:prstGeom prst="rect">
            <a:avLst/>
          </a:prstGeom>
        </p:spPr>
        <p:txBody>
          <a:bodyPr wrap="square" rtlCol="0">
            <a:spAutoFit/>
          </a:bodyPr>
          <a:lstStyle/>
          <a:p>
            <a:r>
              <a:rPr lang="en-US" dirty="0"/>
              <a:t>Front Surface Polishing </a:t>
            </a:r>
          </a:p>
        </p:txBody>
      </p:sp>
      <p:sp>
        <p:nvSpPr>
          <p:cNvPr id="55" name="TextBox 54"/>
          <p:cNvSpPr txBox="1"/>
          <p:nvPr/>
        </p:nvSpPr>
        <p:spPr>
          <a:xfrm>
            <a:off x="4544211" y="2681772"/>
            <a:ext cx="1651002" cy="923330"/>
          </a:xfrm>
          <a:prstGeom prst="rect">
            <a:avLst/>
          </a:prstGeom>
        </p:spPr>
        <p:txBody>
          <a:bodyPr wrap="square" rtlCol="0">
            <a:spAutoFit/>
          </a:bodyPr>
          <a:lstStyle/>
          <a:p>
            <a:r>
              <a:rPr lang="en-US" dirty="0"/>
              <a:t>Ready for Front Surface Generating </a:t>
            </a:r>
          </a:p>
        </p:txBody>
      </p:sp>
      <p:sp>
        <p:nvSpPr>
          <p:cNvPr id="56" name="TextBox 55"/>
          <p:cNvSpPr txBox="1"/>
          <p:nvPr/>
        </p:nvSpPr>
        <p:spPr>
          <a:xfrm>
            <a:off x="5351641" y="1820290"/>
            <a:ext cx="1651002" cy="646331"/>
          </a:xfrm>
          <a:prstGeom prst="rect">
            <a:avLst/>
          </a:prstGeom>
        </p:spPr>
        <p:txBody>
          <a:bodyPr wrap="square" rtlCol="0">
            <a:spAutoFit/>
          </a:bodyPr>
          <a:lstStyle/>
          <a:p>
            <a:r>
              <a:rPr lang="en-US" dirty="0"/>
              <a:t>Rear Surface Polishing </a:t>
            </a:r>
          </a:p>
        </p:txBody>
      </p:sp>
      <p:sp>
        <p:nvSpPr>
          <p:cNvPr id="57" name="TextBox 56"/>
          <p:cNvSpPr txBox="1"/>
          <p:nvPr/>
        </p:nvSpPr>
        <p:spPr>
          <a:xfrm>
            <a:off x="9193350" y="1453059"/>
            <a:ext cx="2189373" cy="646331"/>
          </a:xfrm>
          <a:prstGeom prst="rect">
            <a:avLst/>
          </a:prstGeom>
        </p:spPr>
        <p:txBody>
          <a:bodyPr wrap="square" rtlCol="0">
            <a:spAutoFit/>
          </a:bodyPr>
          <a:lstStyle/>
          <a:p>
            <a:r>
              <a:rPr lang="en-US" dirty="0"/>
              <a:t>Mold Under Construction</a:t>
            </a:r>
          </a:p>
        </p:txBody>
      </p:sp>
      <p:sp>
        <p:nvSpPr>
          <p:cNvPr id="58" name="TextBox 57"/>
          <p:cNvSpPr txBox="1"/>
          <p:nvPr/>
        </p:nvSpPr>
        <p:spPr>
          <a:xfrm>
            <a:off x="10641149" y="2467244"/>
            <a:ext cx="1651002" cy="646331"/>
          </a:xfrm>
          <a:prstGeom prst="rect">
            <a:avLst/>
          </a:prstGeom>
        </p:spPr>
        <p:txBody>
          <a:bodyPr wrap="square" rtlCol="0">
            <a:spAutoFit/>
          </a:bodyPr>
          <a:lstStyle/>
          <a:p>
            <a:r>
              <a:rPr lang="en-US" dirty="0"/>
              <a:t>Glass on Hand</a:t>
            </a:r>
          </a:p>
        </p:txBody>
      </p:sp>
      <p:sp>
        <p:nvSpPr>
          <p:cNvPr id="59" name="TextBox 58"/>
          <p:cNvSpPr txBox="1"/>
          <p:nvPr/>
        </p:nvSpPr>
        <p:spPr>
          <a:xfrm>
            <a:off x="10641149" y="4357971"/>
            <a:ext cx="1651002" cy="646331"/>
          </a:xfrm>
          <a:prstGeom prst="rect">
            <a:avLst/>
          </a:prstGeom>
        </p:spPr>
        <p:txBody>
          <a:bodyPr wrap="square" rtlCol="0">
            <a:spAutoFit/>
          </a:bodyPr>
          <a:lstStyle/>
          <a:p>
            <a:r>
              <a:rPr lang="en-US" dirty="0"/>
              <a:t>Glass on Order</a:t>
            </a:r>
          </a:p>
        </p:txBody>
      </p:sp>
      <p:sp>
        <p:nvSpPr>
          <p:cNvPr id="60" name="TextBox 59"/>
          <p:cNvSpPr txBox="1"/>
          <p:nvPr/>
        </p:nvSpPr>
        <p:spPr>
          <a:xfrm>
            <a:off x="8338219" y="4860858"/>
            <a:ext cx="268879" cy="369332"/>
          </a:xfrm>
          <a:prstGeom prst="rect">
            <a:avLst/>
          </a:prstGeom>
        </p:spPr>
        <p:txBody>
          <a:bodyPr wrap="square" rtlCol="0">
            <a:spAutoFit/>
          </a:bodyPr>
          <a:lstStyle/>
          <a:p>
            <a:r>
              <a:rPr lang="en-US" dirty="0">
                <a:solidFill>
                  <a:schemeClr val="tx2">
                    <a:lumMod val="60000"/>
                    <a:lumOff val="40000"/>
                  </a:schemeClr>
                </a:solidFill>
              </a:rPr>
              <a:t>1</a:t>
            </a:r>
          </a:p>
        </p:txBody>
      </p:sp>
      <p:sp>
        <p:nvSpPr>
          <p:cNvPr id="61" name="TextBox 60"/>
          <p:cNvSpPr txBox="1"/>
          <p:nvPr/>
        </p:nvSpPr>
        <p:spPr>
          <a:xfrm>
            <a:off x="7270443" y="4312120"/>
            <a:ext cx="268879" cy="369332"/>
          </a:xfrm>
          <a:prstGeom prst="rect">
            <a:avLst/>
          </a:prstGeom>
        </p:spPr>
        <p:txBody>
          <a:bodyPr wrap="square" rtlCol="0">
            <a:spAutoFit/>
          </a:bodyPr>
          <a:lstStyle/>
          <a:p>
            <a:r>
              <a:rPr lang="en-US" dirty="0">
                <a:solidFill>
                  <a:schemeClr val="tx2">
                    <a:lumMod val="60000"/>
                    <a:lumOff val="40000"/>
                  </a:schemeClr>
                </a:solidFill>
              </a:rPr>
              <a:t>2</a:t>
            </a:r>
          </a:p>
        </p:txBody>
      </p:sp>
      <p:sp>
        <p:nvSpPr>
          <p:cNvPr id="62" name="TextBox 61"/>
          <p:cNvSpPr txBox="1"/>
          <p:nvPr/>
        </p:nvSpPr>
        <p:spPr>
          <a:xfrm>
            <a:off x="7263152" y="3105683"/>
            <a:ext cx="268879" cy="369332"/>
          </a:xfrm>
          <a:prstGeom prst="rect">
            <a:avLst/>
          </a:prstGeom>
        </p:spPr>
        <p:txBody>
          <a:bodyPr wrap="square" rtlCol="0">
            <a:spAutoFit/>
          </a:bodyPr>
          <a:lstStyle/>
          <a:p>
            <a:r>
              <a:rPr lang="en-US" dirty="0">
                <a:solidFill>
                  <a:schemeClr val="tx2">
                    <a:lumMod val="60000"/>
                    <a:lumOff val="40000"/>
                  </a:schemeClr>
                </a:solidFill>
              </a:rPr>
              <a:t>3</a:t>
            </a:r>
          </a:p>
        </p:txBody>
      </p:sp>
      <p:sp>
        <p:nvSpPr>
          <p:cNvPr id="63" name="TextBox 62"/>
          <p:cNvSpPr txBox="1"/>
          <p:nvPr/>
        </p:nvSpPr>
        <p:spPr>
          <a:xfrm>
            <a:off x="8303522" y="3699400"/>
            <a:ext cx="268879" cy="369332"/>
          </a:xfrm>
          <a:prstGeom prst="rect">
            <a:avLst/>
          </a:prstGeom>
        </p:spPr>
        <p:txBody>
          <a:bodyPr wrap="square" rtlCol="0">
            <a:spAutoFit/>
          </a:bodyPr>
          <a:lstStyle/>
          <a:p>
            <a:r>
              <a:rPr lang="en-US" dirty="0">
                <a:solidFill>
                  <a:schemeClr val="tx2">
                    <a:lumMod val="60000"/>
                    <a:lumOff val="40000"/>
                  </a:schemeClr>
                </a:solidFill>
              </a:rPr>
              <a:t>4</a:t>
            </a:r>
          </a:p>
        </p:txBody>
      </p:sp>
      <p:sp>
        <p:nvSpPr>
          <p:cNvPr id="64" name="TextBox 63"/>
          <p:cNvSpPr txBox="1"/>
          <p:nvPr/>
        </p:nvSpPr>
        <p:spPr>
          <a:xfrm>
            <a:off x="8311352" y="2504178"/>
            <a:ext cx="268879" cy="369332"/>
          </a:xfrm>
          <a:prstGeom prst="rect">
            <a:avLst/>
          </a:prstGeom>
        </p:spPr>
        <p:txBody>
          <a:bodyPr wrap="square" rtlCol="0">
            <a:spAutoFit/>
          </a:bodyPr>
          <a:lstStyle/>
          <a:p>
            <a:r>
              <a:rPr lang="en-US" dirty="0">
                <a:solidFill>
                  <a:schemeClr val="tx2">
                    <a:lumMod val="60000"/>
                    <a:lumOff val="40000"/>
                  </a:schemeClr>
                </a:solidFill>
              </a:rPr>
              <a:t>5</a:t>
            </a:r>
          </a:p>
        </p:txBody>
      </p:sp>
      <p:sp>
        <p:nvSpPr>
          <p:cNvPr id="65" name="TextBox 64"/>
          <p:cNvSpPr txBox="1"/>
          <p:nvPr/>
        </p:nvSpPr>
        <p:spPr>
          <a:xfrm>
            <a:off x="9403305" y="3124347"/>
            <a:ext cx="268879" cy="369332"/>
          </a:xfrm>
          <a:prstGeom prst="rect">
            <a:avLst/>
          </a:prstGeom>
        </p:spPr>
        <p:txBody>
          <a:bodyPr wrap="square" rtlCol="0">
            <a:spAutoFit/>
          </a:bodyPr>
          <a:lstStyle/>
          <a:p>
            <a:r>
              <a:rPr lang="en-US" dirty="0">
                <a:solidFill>
                  <a:schemeClr val="tx2">
                    <a:lumMod val="60000"/>
                    <a:lumOff val="40000"/>
                  </a:schemeClr>
                </a:solidFill>
              </a:rPr>
              <a:t>6</a:t>
            </a:r>
          </a:p>
        </p:txBody>
      </p:sp>
      <p:sp>
        <p:nvSpPr>
          <p:cNvPr id="66" name="TextBox 65"/>
          <p:cNvSpPr txBox="1"/>
          <p:nvPr/>
        </p:nvSpPr>
        <p:spPr>
          <a:xfrm>
            <a:off x="9433588" y="4311804"/>
            <a:ext cx="268879" cy="369332"/>
          </a:xfrm>
          <a:prstGeom prst="rect">
            <a:avLst/>
          </a:prstGeom>
        </p:spPr>
        <p:txBody>
          <a:bodyPr wrap="square" rtlCol="0">
            <a:spAutoFit/>
          </a:bodyPr>
          <a:lstStyle/>
          <a:p>
            <a:r>
              <a:rPr lang="en-US" dirty="0">
                <a:solidFill>
                  <a:schemeClr val="tx2">
                    <a:lumMod val="60000"/>
                    <a:lumOff val="40000"/>
                  </a:schemeClr>
                </a:solidFill>
              </a:rPr>
              <a:t>7</a:t>
            </a:r>
          </a:p>
        </p:txBody>
      </p:sp>
      <p:sp>
        <p:nvSpPr>
          <p:cNvPr id="67" name="Title 3"/>
          <p:cNvSpPr txBox="1">
            <a:spLocks/>
          </p:cNvSpPr>
          <p:nvPr/>
        </p:nvSpPr>
        <p:spPr>
          <a:xfrm>
            <a:off x="210065" y="2"/>
            <a:ext cx="9797535" cy="1092199"/>
          </a:xfrm>
          <a:prstGeom prst="rect">
            <a:avLst/>
          </a:prstGeom>
        </p:spPr>
        <p:txBody>
          <a:bodyPr/>
          <a:lstStyle>
            <a:lvl1pPr marL="0" algn="l" defTabSz="914400" rtl="0" eaLnBrk="1" latinLnBrk="0" hangingPunct="1">
              <a:lnSpc>
                <a:spcPct val="95000"/>
              </a:lnSpc>
              <a:spcBef>
                <a:spcPct val="0"/>
              </a:spcBef>
              <a:buNone/>
              <a:defRPr lang="en-US" sz="2800" b="0" i="0" kern="1200" cap="none" spc="0" baseline="0" dirty="0">
                <a:ln>
                  <a:noFill/>
                </a:ln>
                <a:solidFill>
                  <a:schemeClr val="bg2"/>
                </a:solidFill>
                <a:effectLst/>
                <a:latin typeface="Arial"/>
                <a:ea typeface="+mj-ea"/>
                <a:cs typeface="Helvetica Neue"/>
              </a:defRPr>
            </a:lvl1pPr>
          </a:lstStyle>
          <a:p>
            <a:endParaRPr lang="en-US" dirty="0"/>
          </a:p>
          <a:p>
            <a:r>
              <a:rPr lang="en-US" dirty="0"/>
              <a:t>    </a:t>
            </a:r>
            <a:r>
              <a:rPr lang="en-US" dirty="0" smtClean="0"/>
              <a:t>Staged Project Completion Achieves First Light Early</a:t>
            </a:r>
            <a:endParaRPr lang="en-US" dirty="0"/>
          </a:p>
        </p:txBody>
      </p:sp>
      <p:pic>
        <p:nvPicPr>
          <p:cNvPr id="69" name="Picture 6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62730" y="5497413"/>
            <a:ext cx="1956434" cy="524045"/>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752611" y="3089598"/>
            <a:ext cx="1017709" cy="387063"/>
          </a:xfrm>
          <a:prstGeom prst="rect">
            <a:avLst/>
          </a:prstGeom>
        </p:spPr>
      </p:pic>
      <p:sp>
        <p:nvSpPr>
          <p:cNvPr id="70" name="Content Placeholder 2"/>
          <p:cNvSpPr txBox="1">
            <a:spLocks/>
          </p:cNvSpPr>
          <p:nvPr/>
        </p:nvSpPr>
        <p:spPr>
          <a:xfrm>
            <a:off x="210065" y="1542041"/>
            <a:ext cx="4460905" cy="4722835"/>
          </a:xfrm>
          <a:prstGeom prst="rect">
            <a:avLst/>
          </a:prstGeom>
        </p:spPr>
        <p:txBody>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95000"/>
              </a:lnSpc>
              <a:buClr>
                <a:schemeClr val="tx2"/>
              </a:buClr>
            </a:pPr>
            <a:r>
              <a:rPr lang="en-US" spc="0" dirty="0">
                <a:solidFill>
                  <a:schemeClr val="tx1"/>
                </a:solidFill>
              </a:rPr>
              <a:t>Engineer entire observatory to enable build-out to final configuration in staged manner and achieve first light capability at earliest </a:t>
            </a:r>
            <a:r>
              <a:rPr lang="en-US" spc="0" dirty="0" smtClean="0">
                <a:solidFill>
                  <a:schemeClr val="tx1"/>
                </a:solidFill>
              </a:rPr>
              <a:t>date, ~2023</a:t>
            </a:r>
            <a:endParaRPr lang="en-US" spc="0" dirty="0">
              <a:solidFill>
                <a:schemeClr val="tx1"/>
              </a:solidFill>
            </a:endParaRPr>
          </a:p>
          <a:p>
            <a:pPr>
              <a:lnSpc>
                <a:spcPct val="95000"/>
              </a:lnSpc>
              <a:buClr>
                <a:schemeClr val="tx2"/>
              </a:buClr>
            </a:pPr>
            <a:r>
              <a:rPr lang="en-US" spc="0" dirty="0">
                <a:solidFill>
                  <a:schemeClr val="tx1"/>
                </a:solidFill>
              </a:rPr>
              <a:t>Staged completion</a:t>
            </a:r>
          </a:p>
          <a:p>
            <a:pPr marL="708660" lvl="1" indent="-342900">
              <a:lnSpc>
                <a:spcPct val="95000"/>
              </a:lnSpc>
              <a:buClr>
                <a:schemeClr val="tx2"/>
              </a:buClr>
              <a:buFont typeface="+mj-lt"/>
              <a:buAutoNum type="arabicPeriod"/>
            </a:pPr>
            <a:r>
              <a:rPr lang="en-US" sz="2000" spc="0" dirty="0">
                <a:solidFill>
                  <a:schemeClr val="tx1"/>
                </a:solidFill>
              </a:rPr>
              <a:t>First Light: Natural seeing, starting with 4 primary mirror segments + 4 Fast Steering </a:t>
            </a:r>
            <a:r>
              <a:rPr lang="en-US" sz="2000" spc="0" dirty="0" smtClean="0">
                <a:solidFill>
                  <a:schemeClr val="tx1"/>
                </a:solidFill>
              </a:rPr>
              <a:t>SM, </a:t>
            </a:r>
            <a:r>
              <a:rPr lang="en-US" sz="2000" spc="0" dirty="0" err="1" smtClean="0">
                <a:solidFill>
                  <a:schemeClr val="tx1"/>
                </a:solidFill>
              </a:rPr>
              <a:t>ComCam</a:t>
            </a:r>
            <a:r>
              <a:rPr lang="en-US" sz="2000" spc="0" dirty="0" smtClean="0">
                <a:solidFill>
                  <a:schemeClr val="tx1"/>
                </a:solidFill>
              </a:rPr>
              <a:t> and GCLEF</a:t>
            </a:r>
            <a:endParaRPr lang="en-US" sz="2000" spc="0" dirty="0">
              <a:solidFill>
                <a:schemeClr val="tx1"/>
              </a:solidFill>
            </a:endParaRPr>
          </a:p>
          <a:p>
            <a:pPr marL="708660" lvl="1" indent="-342900">
              <a:lnSpc>
                <a:spcPct val="95000"/>
              </a:lnSpc>
              <a:buClr>
                <a:schemeClr val="tx2"/>
              </a:buClr>
              <a:buFont typeface="+mj-lt"/>
              <a:buAutoNum type="arabicPeriod"/>
            </a:pPr>
            <a:r>
              <a:rPr lang="en-US" sz="2000" spc="0" dirty="0">
                <a:solidFill>
                  <a:schemeClr val="tx1"/>
                </a:solidFill>
              </a:rPr>
              <a:t>4 Adaptive SM for natural guide star GLAO &amp; AO, M3, wide-field corrector</a:t>
            </a:r>
          </a:p>
          <a:p>
            <a:pPr marL="708660" lvl="1" indent="-342900">
              <a:lnSpc>
                <a:spcPct val="95000"/>
              </a:lnSpc>
              <a:buClr>
                <a:schemeClr val="tx2"/>
              </a:buClr>
              <a:buFont typeface="+mj-lt"/>
              <a:buAutoNum type="arabicPeriod"/>
            </a:pPr>
            <a:r>
              <a:rPr lang="en-US" sz="2000" spc="0" dirty="0">
                <a:solidFill>
                  <a:schemeClr val="tx1"/>
                </a:solidFill>
              </a:rPr>
              <a:t>Full AO capability with laser guide stars</a:t>
            </a:r>
          </a:p>
        </p:txBody>
      </p:sp>
    </p:spTree>
    <p:extLst>
      <p:ext uri="{BB962C8B-B14F-4D97-AF65-F5344CB8AC3E}">
        <p14:creationId xmlns:p14="http://schemas.microsoft.com/office/powerpoint/2010/main" val="13857882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MTO Template - Standard">
  <a:themeElements>
    <a:clrScheme name="Custom 3">
      <a:dk1>
        <a:srgbClr val="1E1D21"/>
      </a:dk1>
      <a:lt1>
        <a:srgbClr val="FFFFFF"/>
      </a:lt1>
      <a:dk2>
        <a:srgbClr val="66717E"/>
      </a:dk2>
      <a:lt2>
        <a:srgbClr val="DAD9E0"/>
      </a:lt2>
      <a:accent1>
        <a:srgbClr val="F07138"/>
      </a:accent1>
      <a:accent2>
        <a:srgbClr val="FFD809"/>
      </a:accent2>
      <a:accent3>
        <a:srgbClr val="3781C7"/>
      </a:accent3>
      <a:accent4>
        <a:srgbClr val="14A05C"/>
      </a:accent4>
      <a:accent5>
        <a:srgbClr val="E7112E"/>
      </a:accent5>
      <a:accent6>
        <a:srgbClr val="6E337B"/>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spDef>
      <a:spPr>
        <a:solidFill>
          <a:schemeClr val="tx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25400">
          <a:solidFill>
            <a:schemeClr val="tx1"/>
          </a:solidFill>
          <a:tailEnd type="triangle"/>
        </a:ln>
      </a:spPr>
      <a:bodyPr/>
      <a:lstStyle/>
      <a:style>
        <a:lnRef idx="2">
          <a:schemeClr val="accent1"/>
        </a:lnRef>
        <a:fillRef idx="0">
          <a:schemeClr val="accent1"/>
        </a:fillRef>
        <a:effectRef idx="1">
          <a:schemeClr val="accent1"/>
        </a:effectRef>
        <a:fontRef idx="minor">
          <a:schemeClr val="tx1"/>
        </a:fontRef>
      </a:style>
    </a:lnDef>
    <a:txDef>
      <a:spPr/>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23529</TotalTime>
  <Words>1929</Words>
  <Application>Microsoft Macintosh PowerPoint</Application>
  <PresentationFormat>Widescreen</PresentationFormat>
  <Paragraphs>373</Paragraphs>
  <Slides>33</Slides>
  <Notes>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4" baseType="lpstr">
      <vt:lpstr>Arial Narrow</vt:lpstr>
      <vt:lpstr>Calibri</vt:lpstr>
      <vt:lpstr>Cambria</vt:lpstr>
      <vt:lpstr>Helvetica Neue</vt:lpstr>
      <vt:lpstr>Symbol</vt:lpstr>
      <vt:lpstr>Times New Roman</vt:lpstr>
      <vt:lpstr>Wingdings</vt:lpstr>
      <vt:lpstr>Wingdings 2</vt:lpstr>
      <vt:lpstr>Arial</vt:lpstr>
      <vt:lpstr>GMTO Template - Standard</vt:lpstr>
      <vt:lpstr>Photo Editor Photo</vt:lpstr>
      <vt:lpstr>Detector Systems for the GMT</vt:lpstr>
      <vt:lpstr>Presentation Overview</vt:lpstr>
      <vt:lpstr>Giant Magellan Telescope Configuration – Large but compact</vt:lpstr>
      <vt:lpstr>Optical Configuration</vt:lpstr>
      <vt:lpstr>Science Instruments</vt:lpstr>
      <vt:lpstr>Gregorian Instrument Rotator (GIR) is the third rotating axis of the telescope structure</vt:lpstr>
      <vt:lpstr>Rendering of GMT at Las Campanas Site (Chile)</vt:lpstr>
      <vt:lpstr>Summit facilities &amp; infrastructure (from drone video)</vt:lpstr>
      <vt:lpstr>PowerPoint Presentation</vt:lpstr>
      <vt:lpstr>Science Instruments: Description &amp; Organization</vt:lpstr>
      <vt:lpstr>Acquisition, Guiding and Wavefront Sensing (AGWS)</vt:lpstr>
      <vt:lpstr>GMT IR Instruments: GMTIFS and GMTNIRS</vt:lpstr>
      <vt:lpstr>GMTIFS: What is it?</vt:lpstr>
      <vt:lpstr>PowerPoint Presentation</vt:lpstr>
      <vt:lpstr>PowerPoint Presentation</vt:lpstr>
      <vt:lpstr>PowerPoint Presentation</vt:lpstr>
      <vt:lpstr>GMTIFS science</vt:lpstr>
      <vt:lpstr>Data format: GMTIFSsim</vt:lpstr>
      <vt:lpstr>Instrumentation program at ANU </vt:lpstr>
      <vt:lpstr>  On-Instrument WFS: Technology development Near-infrared Lucky Imaging at the ANU 2.3m </vt:lpstr>
      <vt:lpstr>GMTNIRS</vt:lpstr>
      <vt:lpstr>Base on IGRINS heritage</vt:lpstr>
      <vt:lpstr>Detector specifications</vt:lpstr>
      <vt:lpstr>Exploring the critical detector properties</vt:lpstr>
      <vt:lpstr>Detector operations: Concepts &amp; limitation</vt:lpstr>
      <vt:lpstr>GMTIFS integrated operational modeling </vt:lpstr>
      <vt:lpstr>Backup Slides</vt:lpstr>
      <vt:lpstr>Abstract</vt:lpstr>
      <vt:lpstr>GMT Founders consist of universities and scientific institutions</vt:lpstr>
      <vt:lpstr>The GMT partnership is global</vt:lpstr>
      <vt:lpstr>GCLEF Science Detector (in each blue/red channel):  Semiconductor Technology Associates (STA 1600LN)</vt:lpstr>
      <vt:lpstr>GCLEF Flexure Control Detector (PDR Design Report)</vt:lpstr>
      <vt:lpstr>Commissioning Camera (ComCam) Detectors</vt:lpstr>
    </vt:vector>
  </TitlesOfParts>
  <Manager/>
  <Company>GMTO</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Detector Systems for the GMT</dc:title>
  <dc:subject/>
  <dc:creator>Adam Contos &amp; Robert Sharp</dc:creator>
  <cp:keywords>Instruments Detectors</cp:keywords>
  <dc:description/>
  <cp:lastModifiedBy>Adam Contos</cp:lastModifiedBy>
  <cp:revision>238</cp:revision>
  <cp:lastPrinted>2017-09-20T15:52:45Z</cp:lastPrinted>
  <dcterms:created xsi:type="dcterms:W3CDTF">2014-07-16T18:16:22Z</dcterms:created>
  <dcterms:modified xsi:type="dcterms:W3CDTF">2017-09-25T14:01:57Z</dcterms:modified>
  <cp:category/>
</cp:coreProperties>
</file>