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8" r:id="rId2"/>
    <p:sldId id="590" r:id="rId3"/>
    <p:sldId id="561" r:id="rId4"/>
    <p:sldId id="563" r:id="rId5"/>
    <p:sldId id="566" r:id="rId6"/>
    <p:sldId id="574" r:id="rId7"/>
    <p:sldId id="588" r:id="rId8"/>
    <p:sldId id="575" r:id="rId9"/>
    <p:sldId id="577" r:id="rId10"/>
    <p:sldId id="592" r:id="rId11"/>
    <p:sldId id="591" r:id="rId12"/>
    <p:sldId id="578" r:id="rId13"/>
    <p:sldId id="576" r:id="rId14"/>
    <p:sldId id="579" r:id="rId15"/>
    <p:sldId id="580" r:id="rId16"/>
    <p:sldId id="337" r:id="rId17"/>
    <p:sldId id="567" r:id="rId18"/>
    <p:sldId id="568" r:id="rId1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65" autoAdjust="0"/>
  </p:normalViewPr>
  <p:slideViewPr>
    <p:cSldViewPr>
      <p:cViewPr varScale="1">
        <p:scale>
          <a:sx n="77" d="100"/>
          <a:sy n="77" d="100"/>
        </p:scale>
        <p:origin x="-76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260" y="-90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927" cy="4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993" y="1"/>
            <a:ext cx="2916927" cy="4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9056"/>
            <a:ext cx="2916927" cy="5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993" y="9399056"/>
            <a:ext cx="2916927" cy="5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3EBE0EB-D855-400F-AEAF-91984BD0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927" cy="4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993" y="1"/>
            <a:ext cx="2916927" cy="4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2663" y="776288"/>
            <a:ext cx="486886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884" y="4738341"/>
            <a:ext cx="4992494" cy="44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9056"/>
            <a:ext cx="2916927" cy="5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993" y="9399056"/>
            <a:ext cx="2916927" cy="5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BE5A845-02CF-458F-97D6-BAE2836F6E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60D6E-D051-469B-A667-52D8FF876E96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60" tIns="45880" rIns="91760" bIns="45880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0496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7159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54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803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40722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2218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8045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BE9F1-86CE-4E4D-AA98-8D953C663492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51127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4240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185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8280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4156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8206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149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9722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9316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175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0CE63-9954-4014-A076-BB5B87413FF9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1901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52400" y="6248400"/>
          <a:ext cx="22479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3" name="Photo Editor Photo" r:id="rId3" imgW="2247619" imgH="457143" progId="">
                  <p:embed/>
                </p:oleObj>
              </mc:Choice>
              <mc:Fallback>
                <p:oleObj name="Photo Editor Photo" r:id="rId3" imgW="2247619" imgH="45714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22479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436096" y="6453188"/>
            <a:ext cx="347930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825" y="6453188"/>
            <a:ext cx="38385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15 May 2014: Speed &amp; Sensitivity, Galway</a:t>
            </a:r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52400" y="6248400"/>
          <a:ext cx="22479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15" imgW="2247619" imgH="457143" progId="">
                  <p:embed/>
                </p:oleObj>
              </mc:Choice>
              <mc:Fallback>
                <p:oleObj name="Photo Editor Photo" r:id="rId15" imgW="2247619" imgH="45714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22479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7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428750"/>
            <a:ext cx="8352927" cy="392113"/>
          </a:xfrm>
        </p:spPr>
        <p:txBody>
          <a:bodyPr/>
          <a:lstStyle/>
          <a:p>
            <a:r>
              <a:rPr lang="en-GB" sz="3200" dirty="0" smtClean="0"/>
              <a:t>GravityCam: Wide-field Imaging Surveys in the Visible from the Ground</a:t>
            </a:r>
            <a:endParaRPr lang="en-GB" sz="3200" dirty="0" smtClean="0">
              <a:cs typeface="Arial" charset="0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85813" y="3357562"/>
            <a:ext cx="7772400" cy="194364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Craig Mackay, </a:t>
            </a:r>
          </a:p>
          <a:p>
            <a:pPr algn="ctr">
              <a:buFontTx/>
              <a:buNone/>
            </a:pPr>
            <a:r>
              <a:rPr lang="en-US" b="1" dirty="0" smtClean="0"/>
              <a:t>Institute of Astronomy, University of Cambridge.</a:t>
            </a:r>
          </a:p>
          <a:p>
            <a:pPr algn="ctr">
              <a:buFontTx/>
              <a:buNone/>
            </a:pPr>
            <a:endParaRPr lang="en-US" b="1" dirty="0"/>
          </a:p>
          <a:p>
            <a:pPr algn="ctr">
              <a:buFontTx/>
              <a:buNone/>
            </a:pPr>
            <a:endParaRPr lang="en-US" b="1" dirty="0" smtClean="0"/>
          </a:p>
          <a:p>
            <a:pPr algn="ctr">
              <a:buFontTx/>
              <a:buNone/>
            </a:pPr>
            <a:r>
              <a:rPr lang="en-GB" sz="1600" b="1" dirty="0" smtClean="0"/>
              <a:t>(https</a:t>
            </a:r>
            <a:r>
              <a:rPr lang="en-GB" sz="1600" b="1" dirty="0"/>
              <a:t>://</a:t>
            </a:r>
            <a:r>
              <a:rPr lang="en-GB" sz="1600" b="1" dirty="0" smtClean="0"/>
              <a:t>arxiv.org/pdf/1709.00244.pdf )</a:t>
            </a:r>
            <a:endParaRPr lang="en-US" sz="16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V="1">
            <a:off x="3937000" y="2675627"/>
            <a:ext cx="11830392" cy="9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86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771" y="664498"/>
            <a:ext cx="5184577" cy="5068763"/>
          </a:xfrm>
        </p:spPr>
        <p:txBody>
          <a:bodyPr/>
          <a:lstStyle/>
          <a:p>
            <a:r>
              <a:rPr lang="en-GB" dirty="0" smtClean="0"/>
              <a:t>GravityCam needs a CMOS array.</a:t>
            </a:r>
          </a:p>
          <a:p>
            <a:r>
              <a:rPr lang="en-GB" dirty="0" smtClean="0"/>
              <a:t>Must be three-edge buttable, preferably large format per device.</a:t>
            </a:r>
          </a:p>
          <a:p>
            <a:r>
              <a:rPr lang="en-GB" dirty="0" smtClean="0"/>
              <a:t>To cover focal plane ~34 cm diam.</a:t>
            </a:r>
          </a:p>
          <a:p>
            <a:r>
              <a:rPr lang="en-GB" dirty="0" smtClean="0"/>
              <a:t>16-20 micron pixels.</a:t>
            </a:r>
          </a:p>
          <a:p>
            <a:r>
              <a:rPr lang="en-GB" dirty="0" smtClean="0"/>
              <a:t>Preferably 25 Hz. frame rate.</a:t>
            </a:r>
          </a:p>
          <a:p>
            <a:r>
              <a:rPr lang="en-GB" dirty="0" smtClean="0"/>
              <a:t>Readout noise &lt;&lt; one electron RMS.</a:t>
            </a:r>
          </a:p>
          <a:p>
            <a:r>
              <a:rPr lang="en-GB" dirty="0" smtClean="0"/>
              <a:t>Digitising </a:t>
            </a:r>
            <a:r>
              <a:rPr lang="en-GB" dirty="0" err="1" smtClean="0"/>
              <a:t>etc</a:t>
            </a:r>
            <a:r>
              <a:rPr lang="en-GB" dirty="0" smtClean="0"/>
              <a:t> on chip.</a:t>
            </a:r>
          </a:p>
          <a:p>
            <a:r>
              <a:rPr lang="en-GB" dirty="0" smtClean="0"/>
              <a:t>Deep depletion silicon for optimum 800-900 nm sensitivity.</a:t>
            </a:r>
          </a:p>
          <a:p>
            <a:r>
              <a:rPr lang="en-GB" dirty="0" smtClean="0"/>
              <a:t>Very low cost!!! Project leader Scottish, notoriously mean!</a:t>
            </a:r>
          </a:p>
          <a:p>
            <a:r>
              <a:rPr lang="en-GB" dirty="0" smtClean="0"/>
              <a:t>Will also need focal plane assembly.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652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Outline CMOS Detector Spec.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18016"/>
            <a:ext cx="3049513" cy="20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-1"/>
            <a:ext cx="3477006" cy="47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8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-30088"/>
            <a:ext cx="8172400" cy="6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GravityCam: Filling the Focal </a:t>
            </a:r>
            <a:r>
              <a:rPr lang="en-US" sz="3200" b="1" dirty="0"/>
              <a:t>P</a:t>
            </a:r>
            <a:r>
              <a:rPr lang="en-US" sz="3200" b="1" dirty="0" smtClean="0"/>
              <a:t>lane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8928992" cy="59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127" y="1196752"/>
            <a:ext cx="5544616" cy="5068763"/>
          </a:xfrm>
        </p:spPr>
        <p:txBody>
          <a:bodyPr/>
          <a:lstStyle/>
          <a:p>
            <a:r>
              <a:rPr lang="en-GB" dirty="0" smtClean="0"/>
              <a:t>Data management will be interesting!</a:t>
            </a:r>
          </a:p>
          <a:p>
            <a:r>
              <a:rPr lang="en-GB" dirty="0" smtClean="0"/>
              <a:t>Each of 36,  9Mpx CMOS will generate    ~ 450 </a:t>
            </a:r>
            <a:r>
              <a:rPr lang="en-GB" dirty="0" smtClean="0"/>
              <a:t>Gb/sec </a:t>
            </a:r>
            <a:r>
              <a:rPr lang="en-GB" dirty="0" smtClean="0"/>
              <a:t>(at 25 Hz frame rate).</a:t>
            </a:r>
          </a:p>
          <a:p>
            <a:r>
              <a:rPr lang="en-GB" dirty="0" smtClean="0"/>
              <a:t>Total ~500 Tb per night! Must be substantially processed in real-time.</a:t>
            </a:r>
          </a:p>
          <a:p>
            <a:r>
              <a:rPr lang="en-GB" dirty="0" smtClean="0"/>
              <a:t>Each CMOS chip would have its own CPU, plus GPU with direct data transfer.</a:t>
            </a:r>
          </a:p>
          <a:p>
            <a:r>
              <a:rPr lang="en-GB" dirty="0" smtClean="0"/>
              <a:t>The lucky imaging process could be significantly improved using techniques described by </a:t>
            </a:r>
            <a:r>
              <a:rPr lang="en-GB" dirty="0" err="1" smtClean="0"/>
              <a:t>Bramich</a:t>
            </a:r>
            <a:r>
              <a:rPr lang="en-GB" dirty="0" smtClean="0"/>
              <a:t> (MNRAS, 1210.2926, Difference Image Analysis).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0"/>
            <a:ext cx="81369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err="1" smtClean="0"/>
              <a:t>GravityCam</a:t>
            </a:r>
            <a:r>
              <a:rPr lang="en-US" sz="3200" b="1" dirty="0" smtClean="0"/>
              <a:t>: Advanced Technologies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0596" name="Picture 4" descr="NVIDIA Tesla K20 G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3314700" cy="14859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301697" y="2322612"/>
            <a:ext cx="2592288" cy="31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i="1" kern="0" dirty="0" smtClean="0">
                <a:latin typeface="+mn-lt"/>
                <a:cs typeface="+mn-cs"/>
              </a:rPr>
              <a:t>N</a:t>
            </a:r>
            <a:r>
              <a:rPr kumimoji="0" lang="en-GB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vidia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Volta core PCI-e card.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~25 </a:t>
            </a:r>
            <a:r>
              <a:rPr kumimoji="0" lang="en-GB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Tflops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/card</a:t>
            </a:r>
            <a:r>
              <a:rPr lang="en-GB" sz="2000" i="1" kern="0" dirty="0" smtClean="0">
                <a:latin typeface="+mn-lt"/>
                <a:cs typeface="+mn-cs"/>
              </a:rPr>
              <a:t>.</a:t>
            </a:r>
            <a:endParaRPr kumimoji="0" lang="en-GB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~900 GB/sec memory bandwidth, 384 bit.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5760 CPU cores.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i="1" kern="0" dirty="0" smtClean="0">
                <a:latin typeface="+mn-lt"/>
                <a:cs typeface="+mn-cs"/>
              </a:rPr>
              <a:t>Under $1000/card.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data access to cards is key.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663880" cy="5068763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GB" dirty="0" smtClean="0"/>
              <a:t>In a field such as Baade's Window, a single pointing of GravityCam will see approximately 2.5x10</a:t>
            </a:r>
            <a:r>
              <a:rPr lang="en-GB" baseline="30000" dirty="0" smtClean="0"/>
              <a:t>7</a:t>
            </a:r>
            <a:r>
              <a:rPr lang="en-GB" dirty="0" smtClean="0"/>
              <a:t> stars with I&lt;24.5.</a:t>
            </a:r>
          </a:p>
          <a:p>
            <a:r>
              <a:rPr lang="en-GB" dirty="0" smtClean="0"/>
              <a:t>The I=24.5 stars will have ~1000 photons detected in 10 min, so with SNR ~ 25-30 after sky background correction.</a:t>
            </a:r>
          </a:p>
          <a:p>
            <a:r>
              <a:rPr lang="en-GB" dirty="0" smtClean="0"/>
              <a:t>Clearly detector read-noise is critical.</a:t>
            </a:r>
          </a:p>
          <a:p>
            <a:r>
              <a:rPr lang="en-GB" dirty="0" smtClean="0"/>
              <a:t>With an optical depth of ~2.4x10</a:t>
            </a:r>
            <a:r>
              <a:rPr lang="en-GB" baseline="30000" dirty="0" smtClean="0"/>
              <a:t>-6 </a:t>
            </a:r>
            <a:r>
              <a:rPr lang="en-GB" dirty="0" smtClean="0"/>
              <a:t>(MACHO &amp; OGLE estimates) we expect to see a few new events every hour.</a:t>
            </a:r>
          </a:p>
          <a:p>
            <a:r>
              <a:rPr lang="en-GB" dirty="0" smtClean="0"/>
              <a:t>Can survey at least six fields (so ~1.5x10</a:t>
            </a:r>
            <a:r>
              <a:rPr lang="en-GB" baseline="30000" dirty="0" smtClean="0"/>
              <a:t>8</a:t>
            </a:r>
            <a:r>
              <a:rPr lang="en-GB" dirty="0" smtClean="0"/>
              <a:t> stars) per night so should detect ~200-500 new microlensing events/night.</a:t>
            </a:r>
          </a:p>
          <a:p>
            <a:r>
              <a:rPr lang="en-GB" dirty="0" smtClean="0"/>
              <a:t>Planet detection probabilities (Bennett &amp; </a:t>
            </a:r>
            <a:r>
              <a:rPr lang="en-GB" dirty="0" err="1" smtClean="0"/>
              <a:t>Rhie</a:t>
            </a:r>
            <a:r>
              <a:rPr lang="en-GB" dirty="0" smtClean="0"/>
              <a:t> ApJ,472,660,1996) suggest we should detect  a small number of Earth size planets each night.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78488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err="1" smtClean="0"/>
              <a:t>GravityCam</a:t>
            </a:r>
            <a:r>
              <a:rPr lang="en-US" sz="3200" b="1" dirty="0" smtClean="0"/>
              <a:t>: Predicted Performance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352928" cy="5068763"/>
          </a:xfrm>
        </p:spPr>
        <p:txBody>
          <a:bodyPr/>
          <a:lstStyle/>
          <a:p>
            <a:endParaRPr lang="en-US" sz="1600" dirty="0" smtClean="0"/>
          </a:p>
          <a:p>
            <a:r>
              <a:rPr lang="en-GB" dirty="0" smtClean="0"/>
              <a:t>Study dark matter via weak lensing regime in galaxy clusters (high spatial resolution of distortions, wide field coverage of clusters).</a:t>
            </a:r>
          </a:p>
          <a:p>
            <a:r>
              <a:rPr lang="en-GB" dirty="0" smtClean="0"/>
              <a:t>Asteroseismology with many bright stars in one pointing.</a:t>
            </a:r>
          </a:p>
          <a:p>
            <a:r>
              <a:rPr lang="en-GB" dirty="0" smtClean="0"/>
              <a:t>Variable stars in crowded fields (galactic bulge, clusters, </a:t>
            </a:r>
            <a:r>
              <a:rPr lang="en-GB" dirty="0" err="1" smtClean="0"/>
              <a:t>Magellanic</a:t>
            </a:r>
            <a:r>
              <a:rPr lang="en-GB" dirty="0" smtClean="0"/>
              <a:t> clouds), including sensitivity to very short period variability.</a:t>
            </a:r>
          </a:p>
          <a:p>
            <a:r>
              <a:rPr lang="en-GB" dirty="0" smtClean="0"/>
              <a:t>Wide field multi-filter high-resolution imaging for many purposes (e.g. stellar populations).</a:t>
            </a:r>
          </a:p>
          <a:p>
            <a:r>
              <a:rPr lang="en-GB" dirty="0" smtClean="0"/>
              <a:t>Occultation of stars by small solar system bodies. Access to the small end of the Kuiper Belt size distribution and first detection of true Oort cloud objects via serendipitous occultations.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9592" y="332656"/>
            <a:ext cx="71287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noProof="0" dirty="0" smtClean="0"/>
              <a:t>Other applications of </a:t>
            </a:r>
            <a:r>
              <a:rPr lang="en-US" sz="3200" b="1" noProof="0" dirty="0" err="1" smtClean="0"/>
              <a:t>GravityCam</a:t>
            </a:r>
            <a:r>
              <a:rPr lang="en-US" sz="3200" b="1" noProof="0" dirty="0" smtClean="0"/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352928" cy="5068763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GB" dirty="0" smtClean="0"/>
              <a:t>Lucky Imaging offers a relatively inexpensive way of improving the seeing on ground-based telescopes by a factor of 3-5 (9-25 by area) under most conditions on a good site.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dirty="0" smtClean="0"/>
              <a:t>GravityCam allows much larger numbers of stars in high </a:t>
            </a:r>
            <a:r>
              <a:rPr lang="en-GB" dirty="0"/>
              <a:t>density </a:t>
            </a:r>
            <a:r>
              <a:rPr lang="en-GB" dirty="0" smtClean="0"/>
              <a:t>fields </a:t>
            </a:r>
            <a:r>
              <a:rPr lang="en-GB" dirty="0"/>
              <a:t>towards </a:t>
            </a:r>
            <a:r>
              <a:rPr lang="en-GB" dirty="0" smtClean="0"/>
              <a:t>the Galactic Bulge to be surveyed.</a:t>
            </a:r>
          </a:p>
          <a:p>
            <a:endParaRPr lang="en-GB" sz="1000" dirty="0" smtClean="0"/>
          </a:p>
          <a:p>
            <a:r>
              <a:rPr lang="en-GB" dirty="0" smtClean="0"/>
              <a:t>By observing ~1.5x10</a:t>
            </a:r>
            <a:r>
              <a:rPr lang="en-GB" baseline="30000" dirty="0" smtClean="0"/>
              <a:t>8</a:t>
            </a:r>
            <a:r>
              <a:rPr lang="en-GB" dirty="0" smtClean="0"/>
              <a:t> (I&lt;24.5) and seeing lensing at A&gt;10 on those stars per night should allows several new Earth size planets to be detected each night.</a:t>
            </a:r>
          </a:p>
          <a:p>
            <a:endParaRPr lang="en-GB" sz="1000" dirty="0" smtClean="0"/>
          </a:p>
          <a:p>
            <a:r>
              <a:rPr lang="en-GB" dirty="0" smtClean="0"/>
              <a:t>GravityCam will let several important research programmes (exoplanet detection, dark matter distribution, Kuiper belt population and others to make progress.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5736" y="332656"/>
            <a:ext cx="48600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noProof="0" dirty="0" smtClean="0"/>
              <a:t>Conclusions.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4495800" cy="1143000"/>
          </a:xfrm>
        </p:spPr>
        <p:txBody>
          <a:bodyPr/>
          <a:lstStyle/>
          <a:p>
            <a:r>
              <a:rPr lang="en-GB" sz="2400" dirty="0" smtClean="0"/>
              <a:t>Lucky Imaging Group </a:t>
            </a:r>
            <a:br>
              <a:rPr lang="en-GB" sz="2400" dirty="0" smtClean="0"/>
            </a:br>
            <a:r>
              <a:rPr lang="en-GB" sz="2400" dirty="0" smtClean="0"/>
              <a:t>Institute of Astronomy</a:t>
            </a:r>
            <a:br>
              <a:rPr lang="en-GB" sz="2400" dirty="0" smtClean="0"/>
            </a:br>
            <a:r>
              <a:rPr lang="en-GB" sz="2400" dirty="0" smtClean="0"/>
              <a:t>University of Cambridge, UK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b="0" dirty="0" err="1" smtClean="0"/>
              <a:t>cdm@ast.cam.ac.uk</a:t>
            </a:r>
            <a:endParaRPr lang="en-GB" sz="2000" b="0" dirty="0" smtClean="0"/>
          </a:p>
        </p:txBody>
      </p:sp>
      <p:pic>
        <p:nvPicPr>
          <p:cNvPr id="30723" name="Picture 4" descr="home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2457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7"/>
            <a:ext cx="8568952" cy="2952328"/>
          </a:xfrm>
        </p:spPr>
        <p:txBody>
          <a:bodyPr/>
          <a:lstStyle/>
          <a:p>
            <a:endParaRPr lang="en-US" sz="1600" dirty="0" smtClean="0"/>
          </a:p>
          <a:p>
            <a:r>
              <a:rPr lang="en-GB" dirty="0" smtClean="0"/>
              <a:t>On a 4 m telescope, a star with I~22 will give 25-100 detected photons per second depending on band pass (achromatic).</a:t>
            </a:r>
          </a:p>
          <a:p>
            <a:pPr lvl="0"/>
            <a:r>
              <a:rPr lang="en-GB" dirty="0" smtClean="0"/>
              <a:t>Sharper PSF gives a much fainter background per star image.</a:t>
            </a:r>
          </a:p>
          <a:p>
            <a:endParaRPr lang="en-GB" dirty="0" smtClean="0"/>
          </a:p>
        </p:txBody>
      </p:sp>
      <p:pic>
        <p:nvPicPr>
          <p:cNvPr id="8" name="Picture 7" descr="OGLE-2005_light cur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4860032" cy="335932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The Photon Budget Is Also a Problem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76056" y="1988840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A 2% (10%) planet lensing effect will require an SNR of 150(30) which will take 250 (10) seconds, neglecting sky background (can’t do this).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SNR much better than this because lensing brightens source, often by large factor.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This is only possible if we have much better seeing than ~1 arcsec.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10 March, 2017: St. Andrews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7"/>
            <a:ext cx="8568952" cy="2952328"/>
          </a:xfrm>
        </p:spPr>
        <p:txBody>
          <a:bodyPr/>
          <a:lstStyle/>
          <a:p>
            <a:endParaRPr lang="en-US" sz="1600" dirty="0" smtClean="0"/>
          </a:p>
          <a:p>
            <a:r>
              <a:rPr lang="en-GB" dirty="0" smtClean="0"/>
              <a:t>We cannot assume that high speed, high resolution follow-up will be available elsewhere.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microlensing</a:t>
            </a:r>
            <a:r>
              <a:rPr lang="en-GB" dirty="0" smtClean="0"/>
              <a:t> signature from an earth-mass event may only last for a few hours or less.</a:t>
            </a:r>
          </a:p>
          <a:p>
            <a:r>
              <a:rPr lang="en-GB" dirty="0" smtClean="0"/>
              <a:t>We need to be able to carry out accurate photometry every few minutes in order to get the most information from the event.</a:t>
            </a:r>
          </a:p>
          <a:p>
            <a:r>
              <a:rPr lang="en-GB" dirty="0" smtClean="0"/>
              <a:t>That photometry must be done at the full resolution of the instrument to avoid confusion/contamination in crowded fields.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February 2013: AstroDoha_2013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And We Need Good Time Resolution!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272" y="4293096"/>
            <a:ext cx="561072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5085184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Bennett, arXiv:0911.2703v2</a:t>
            </a:r>
            <a:r>
              <a:rPr kumimoji="0" lang="en-GB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(2010)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992888" cy="4852739"/>
          </a:xfrm>
        </p:spPr>
        <p:txBody>
          <a:bodyPr/>
          <a:lstStyle/>
          <a:p>
            <a:r>
              <a:rPr lang="en-GB" dirty="0" smtClean="0"/>
              <a:t>GravityCam </a:t>
            </a:r>
            <a:r>
              <a:rPr lang="en-GB" dirty="0"/>
              <a:t>originated as a project because of two very different astronomical programs that were greatly limited by atmospheric seeing, even on the best sites.</a:t>
            </a:r>
          </a:p>
          <a:p>
            <a:r>
              <a:rPr lang="en-GB" dirty="0"/>
              <a:t>The detection of weak gravitational shear.</a:t>
            </a:r>
          </a:p>
          <a:p>
            <a:r>
              <a:rPr lang="en-GB" dirty="0"/>
              <a:t>The detection of large numbers of Earth-sized exoplanets.</a:t>
            </a:r>
          </a:p>
          <a:p>
            <a:r>
              <a:rPr lang="en-GB" dirty="0"/>
              <a:t>But both programs call for fast wide-field imaging </a:t>
            </a:r>
            <a:r>
              <a:rPr lang="en-GB" dirty="0" smtClean="0"/>
              <a:t>with significantly better seeing from the ground.</a:t>
            </a:r>
          </a:p>
          <a:p>
            <a:r>
              <a:rPr lang="en-GB" dirty="0" smtClean="0"/>
              <a:t>Lucky </a:t>
            </a:r>
            <a:r>
              <a:rPr lang="en-GB" dirty="0"/>
              <a:t>imaging could certainly provide that even with 100% selection. That removes tip-tilt and gives images improved in resolution by factors of 2.5-3</a:t>
            </a:r>
            <a:r>
              <a:rPr lang="en-GB" dirty="0" smtClean="0"/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5736" y="332656"/>
            <a:ext cx="48600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Introduction and Outline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40960" cy="4924747"/>
          </a:xfrm>
        </p:spPr>
        <p:txBody>
          <a:bodyPr/>
          <a:lstStyle/>
          <a:p>
            <a:r>
              <a:rPr lang="en-GB" dirty="0" smtClean="0"/>
              <a:t>The only technique that allows us to detect significant numbers of Earth size planets is gravitational microlensing.</a:t>
            </a:r>
          </a:p>
          <a:p>
            <a:r>
              <a:rPr lang="en-GB" dirty="0"/>
              <a:t>OGLE-2005-BLG-390 was a star ~9.6 </a:t>
            </a:r>
            <a:r>
              <a:rPr lang="en-GB" dirty="0" err="1"/>
              <a:t>R</a:t>
            </a:r>
            <a:r>
              <a:rPr lang="en-GB" baseline="-25000" dirty="0" err="1"/>
              <a:t>sun</a:t>
            </a:r>
            <a:r>
              <a:rPr lang="en-GB" dirty="0"/>
              <a:t> and planet of ~5M</a:t>
            </a:r>
            <a:r>
              <a:rPr lang="en-GB" baseline="-25000" dirty="0"/>
              <a:t>earth</a:t>
            </a:r>
            <a:r>
              <a:rPr lang="en-GB" dirty="0"/>
              <a:t>.</a:t>
            </a:r>
          </a:p>
          <a:p>
            <a:r>
              <a:rPr lang="en-GB" dirty="0"/>
              <a:t>An Earth mass planet at the same location around that giant star would have given a ~3% deviation.</a:t>
            </a:r>
          </a:p>
          <a:p>
            <a:r>
              <a:rPr lang="en-GB" dirty="0"/>
              <a:t>A Moon mass object (1.2% mass of the Earth) around a </a:t>
            </a:r>
            <a:r>
              <a:rPr lang="en-GB" dirty="0" smtClean="0"/>
              <a:t>Sun-like </a:t>
            </a:r>
            <a:r>
              <a:rPr lang="en-GB" dirty="0"/>
              <a:t>star would have given ~1% deviation lasting over only one hour.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GravityCam:  Detecting Earth-Size </a:t>
            </a:r>
            <a:r>
              <a:rPr lang="en-US" sz="3200" b="1" dirty="0"/>
              <a:t>E</a:t>
            </a:r>
            <a:r>
              <a:rPr lang="en-US" sz="3200" b="1" dirty="0" smtClean="0"/>
              <a:t>xoplanets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7 May 2014: Cambridge Exoplanets Group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10" y="980728"/>
            <a:ext cx="3816424" cy="5040560"/>
          </a:xfrm>
        </p:spPr>
        <p:txBody>
          <a:bodyPr/>
          <a:lstStyle/>
          <a:p>
            <a:r>
              <a:rPr lang="en-GB" dirty="0" smtClean="0"/>
              <a:t>Gravitational microlensing is the only technique that can detect good numbers of Earth-size planets.</a:t>
            </a:r>
          </a:p>
          <a:p>
            <a:r>
              <a:rPr lang="en-GB" dirty="0" smtClean="0"/>
              <a:t>These events are rare so we must observe lots of stars.</a:t>
            </a:r>
          </a:p>
          <a:p>
            <a:r>
              <a:rPr lang="en-GB" dirty="0" smtClean="0"/>
              <a:t>Use Baade’s window in the Milky Way bulge.</a:t>
            </a:r>
          </a:p>
          <a:p>
            <a:r>
              <a:rPr lang="en-GB" dirty="0" smtClean="0"/>
              <a:t>Only main sequence stars: giant stars are too big to show microlensing.</a:t>
            </a: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58633"/>
            <a:ext cx="4785937" cy="259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4625"/>
            <a:ext cx="4830993" cy="419003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332656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Detecting Exoplanets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7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4680520" cy="5976664"/>
          </a:xfrm>
        </p:spPr>
        <p:txBody>
          <a:bodyPr/>
          <a:lstStyle/>
          <a:p>
            <a:r>
              <a:rPr lang="en-GB" dirty="0" smtClean="0"/>
              <a:t>These images are of the bulge, microlensing event MACHO-96-BLG-5.</a:t>
            </a:r>
          </a:p>
          <a:p>
            <a:r>
              <a:rPr lang="en-GB" dirty="0" smtClean="0"/>
              <a:t>The top images are ground-based with 1 arcsec seeing.</a:t>
            </a:r>
          </a:p>
          <a:p>
            <a:r>
              <a:rPr lang="en-GB" dirty="0" smtClean="0"/>
              <a:t>Most current surveys use even poorer images.</a:t>
            </a:r>
          </a:p>
          <a:p>
            <a:r>
              <a:rPr lang="en-GB" dirty="0" smtClean="0"/>
              <a:t>The lower images are HST (single frame and </a:t>
            </a:r>
            <a:r>
              <a:rPr lang="en-GB" dirty="0" err="1" smtClean="0"/>
              <a:t>multiframe</a:t>
            </a:r>
            <a:r>
              <a:rPr lang="en-GB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From I </a:t>
            </a:r>
            <a:r>
              <a:rPr lang="en-GB" dirty="0"/>
              <a:t>~ 18-22mag   (M</a:t>
            </a:r>
            <a:r>
              <a:rPr lang="en-GB" baseline="-25000" dirty="0"/>
              <a:t>I</a:t>
            </a:r>
            <a:r>
              <a:rPr lang="en-GB" dirty="0"/>
              <a:t>=3-7), star </a:t>
            </a:r>
            <a:r>
              <a:rPr lang="en-GB" dirty="0" smtClean="0"/>
              <a:t>densities </a:t>
            </a:r>
            <a:r>
              <a:rPr lang="en-GB" dirty="0"/>
              <a:t>are ~1/</a:t>
            </a:r>
            <a:r>
              <a:rPr lang="en-GB" dirty="0" err="1"/>
              <a:t>sq</a:t>
            </a:r>
            <a:r>
              <a:rPr lang="en-GB" dirty="0"/>
              <a:t> arcsec.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At I~24.5, 25 million stars in each of 6 fields</a:t>
            </a:r>
            <a:r>
              <a:rPr lang="en-GB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Seeing critical for rapid discovery. GravityCam does that.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79342" y="8694"/>
            <a:ext cx="37089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What is the problem we have?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64088" y="5517232"/>
            <a:ext cx="33843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Bennett, arXiv:       astro-ph/0404075v1, 2004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2165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41417" cy="5068763"/>
          </a:xfrm>
        </p:spPr>
        <p:txBody>
          <a:bodyPr/>
          <a:lstStyle/>
          <a:p>
            <a:endParaRPr lang="en-US" sz="1600" dirty="0" smtClean="0"/>
          </a:p>
          <a:p>
            <a:r>
              <a:rPr lang="en-GB" dirty="0"/>
              <a:t>Most telescopes &gt; 2.5 m diameter have small fields of view.</a:t>
            </a:r>
          </a:p>
          <a:p>
            <a:r>
              <a:rPr lang="en-GB" dirty="0"/>
              <a:t>The NTT (3.6 m at La Silla in Chile) has excellent optical performance and a field of view of 30 arcminutes diameter.</a:t>
            </a:r>
          </a:p>
          <a:p>
            <a:r>
              <a:rPr lang="en-GB" dirty="0" smtClean="0"/>
              <a:t>GravityCam would mount directly on the NTT Naysmith focus.</a:t>
            </a:r>
          </a:p>
          <a:p>
            <a:r>
              <a:rPr lang="en-GB" dirty="0" smtClean="0"/>
              <a:t>The NTT has excellent optical performance and space for GravityCam.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368734"/>
            <a:ext cx="37079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err="1" smtClean="0"/>
              <a:t>GravityCam</a:t>
            </a:r>
            <a:endParaRPr lang="en-US" sz="3200" b="1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G_1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1417" y="1556792"/>
            <a:ext cx="5231565" cy="3923674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89647"/>
            <a:ext cx="8640960" cy="5068763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GB" dirty="0" smtClean="0"/>
              <a:t>The lucky images would deliver resolution of 0.2-0.35 arcseconds FWHM using 50% - 100% of the images, seeing dependent.</a:t>
            </a:r>
          </a:p>
          <a:p>
            <a:r>
              <a:rPr lang="en-GB" dirty="0" smtClean="0"/>
              <a:t>Detailed simulations of the performance have been carried out.</a:t>
            </a:r>
          </a:p>
          <a:p>
            <a:r>
              <a:rPr lang="en-GB" dirty="0" smtClean="0"/>
              <a:t>Optically very simple: atmospheric dispersion corrector then directly onto focal plane array of detectors.</a:t>
            </a:r>
          </a:p>
          <a:p>
            <a:r>
              <a:rPr lang="en-GB" dirty="0" smtClean="0"/>
              <a:t>Virtually all the technologies needed have already been demonstrated and the cost need not be excessive ($10-15 million).</a:t>
            </a:r>
          </a:p>
          <a:p>
            <a:r>
              <a:rPr lang="en-GB" dirty="0" smtClean="0"/>
              <a:t>The biggest cost and uncertainty is the detector array if we use CMOS, our current baseline.</a:t>
            </a:r>
          </a:p>
          <a:p>
            <a:r>
              <a:rPr lang="en-GB" dirty="0" smtClean="0"/>
              <a:t>Should not take too long to build (3 years: software main challenge).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5736" y="332656"/>
            <a:ext cx="4860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err="1" smtClean="0"/>
              <a:t>GravityCam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95936" y="3933056"/>
            <a:ext cx="4968552" cy="2520132"/>
          </a:xfrm>
        </p:spPr>
        <p:txBody>
          <a:bodyPr/>
          <a:lstStyle/>
          <a:p>
            <a:r>
              <a:rPr lang="en-GB" sz="2000" dirty="0" smtClean="0"/>
              <a:t>Simulated performance with median seeing on 3.6m NTT.</a:t>
            </a:r>
          </a:p>
          <a:p>
            <a:r>
              <a:rPr lang="en-GB" sz="2000" dirty="0" smtClean="0"/>
              <a:t>Plots show raw(x10) in blue upper, then percentages as per figure.</a:t>
            </a:r>
          </a:p>
          <a:p>
            <a:r>
              <a:rPr lang="en-GB" sz="2000" dirty="0" smtClean="0"/>
              <a:t>100% gives 0.3 arcsec images, 50% gives 0.22 arcsec images and 15% </a:t>
            </a:r>
            <a:r>
              <a:rPr lang="en-GB" sz="2000" dirty="0" err="1" smtClean="0"/>
              <a:t>Strehl</a:t>
            </a:r>
            <a:r>
              <a:rPr lang="en-GB" sz="2000" dirty="0" smtClean="0"/>
              <a:t> ratio.</a:t>
            </a:r>
          </a:p>
          <a:p>
            <a:endParaRPr lang="en-GB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07358" y="188640"/>
            <a:ext cx="32758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err="1" smtClean="0"/>
              <a:t>GravityCam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116632"/>
            <a:ext cx="3511078" cy="6008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3667125" cy="27908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76825" y="6453188"/>
            <a:ext cx="3838575" cy="404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25 September, 2017: </a:t>
            </a:r>
            <a:r>
              <a:rPr lang="en-GB" dirty="0" err="1" smtClean="0"/>
              <a:t>SDW_Baltimore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5736702" cy="5068763"/>
          </a:xfrm>
        </p:spPr>
        <p:txBody>
          <a:bodyPr/>
          <a:lstStyle/>
          <a:p>
            <a:r>
              <a:rPr lang="en-GB" dirty="0" smtClean="0"/>
              <a:t>There are some advantages in using faster frame rate detectors if they were available.</a:t>
            </a:r>
          </a:p>
          <a:p>
            <a:r>
              <a:rPr lang="en-GB" dirty="0" smtClean="0"/>
              <a:t>A new generation of solid-state detectors, scientific CMOS (</a:t>
            </a:r>
            <a:r>
              <a:rPr lang="en-GB" dirty="0" err="1" smtClean="0"/>
              <a:t>sCMOS</a:t>
            </a:r>
            <a:r>
              <a:rPr lang="en-GB" dirty="0" smtClean="0"/>
              <a:t>) are beginning to be used, with over 100 Hz frame rate.</a:t>
            </a:r>
          </a:p>
          <a:p>
            <a:r>
              <a:rPr lang="en-GB" dirty="0" smtClean="0"/>
              <a:t>With massively parallel outputs and a </a:t>
            </a:r>
            <a:r>
              <a:rPr lang="en-GB" dirty="0" err="1" smtClean="0"/>
              <a:t>buttable</a:t>
            </a:r>
            <a:r>
              <a:rPr lang="en-GB" dirty="0" smtClean="0"/>
              <a:t> package, much higher focal plane coverage is possible.</a:t>
            </a:r>
          </a:p>
          <a:p>
            <a:r>
              <a:rPr lang="en-GB" dirty="0" smtClean="0"/>
              <a:t>Compared with EMCCDs, CMOS doubles DQE, increases filling from 0.17 to 0.95.</a:t>
            </a:r>
          </a:p>
          <a:p>
            <a:r>
              <a:rPr lang="en-GB" dirty="0" smtClean="0"/>
              <a:t>Increase star imaging rates x6 or so.</a:t>
            </a:r>
          </a:p>
          <a:p>
            <a:endParaRPr lang="en-GB" sz="800" dirty="0" smtClean="0"/>
          </a:p>
          <a:p>
            <a:r>
              <a:rPr lang="en-GB" dirty="0" smtClean="0"/>
              <a:t>Major cost for the project, but only takes ~2 years to design detectors.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652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 dirty="0" smtClean="0"/>
              <a:t>New Advanced Designs Key.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18016"/>
            <a:ext cx="3049513" cy="20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-1"/>
            <a:ext cx="3477006" cy="47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4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24066</TotalTime>
  <Words>1492</Words>
  <Application>Microsoft Office PowerPoint</Application>
  <PresentationFormat>On-screen Show (4:3)</PresentationFormat>
  <Paragraphs>157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Default Design</vt:lpstr>
      <vt:lpstr>Photo Editor Photo</vt:lpstr>
      <vt:lpstr>GravityCam: Wide-field Imaging Surveys in the Visible from the 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Imaging Group  Institute of Astronomy University of Cambridge, UK  cdm@ast.cam.ac.uk</vt:lpstr>
      <vt:lpstr>PowerPoint Presentation</vt:lpstr>
      <vt:lpstr>PowerPoint Presentation</vt:lpstr>
    </vt:vector>
  </TitlesOfParts>
  <Company>Cambridge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Institute of Astronomy</dc:creator>
  <cp:lastModifiedBy>REALTS</cp:lastModifiedBy>
  <cp:revision>1050</cp:revision>
  <cp:lastPrinted>2001-07-10T17:37:14Z</cp:lastPrinted>
  <dcterms:created xsi:type="dcterms:W3CDTF">1999-02-06T19:08:02Z</dcterms:created>
  <dcterms:modified xsi:type="dcterms:W3CDTF">2017-09-25T12:03:10Z</dcterms:modified>
</cp:coreProperties>
</file>