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56" r:id="rId3"/>
    <p:sldId id="257" r:id="rId4"/>
    <p:sldId id="259" r:id="rId5"/>
    <p:sldId id="274" r:id="rId6"/>
    <p:sldId id="275" r:id="rId7"/>
    <p:sldId id="270" r:id="rId8"/>
    <p:sldId id="261" r:id="rId9"/>
    <p:sldId id="264" r:id="rId10"/>
    <p:sldId id="271" r:id="rId11"/>
    <p:sldId id="265" r:id="rId12"/>
    <p:sldId id="272" r:id="rId13"/>
    <p:sldId id="273" r:id="rId14"/>
    <p:sldId id="26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BF03C-5AA2-48F7-B0B5-7F1CECD05220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DF9D1-5BF0-4DF7-8276-780016C34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F9D1-5BF0-4DF7-8276-780016C34B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5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F9D1-5BF0-4DF7-8276-780016C34B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5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F9D1-5BF0-4DF7-8276-780016C34B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F9D1-5BF0-4DF7-8276-780016C34B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838200"/>
            <a:ext cx="7620000" cy="6627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"/>
            <a:ext cx="3791545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7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919"/>
            <a:ext cx="3791545" cy="685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A7E527-E58F-4864-A23F-3BB0ABC9DF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5A8549-D41F-4C66-8670-195C08E29D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49.png"/><Relationship Id="rId3" Type="http://schemas.openxmlformats.org/officeDocument/2006/relationships/image" Target="../media/image15.png"/><Relationship Id="rId21" Type="http://schemas.openxmlformats.org/officeDocument/2006/relationships/image" Target="../media/image32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4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hyperlink" Target="https://www.manta.com/c/mtbtks3/the-bagley-group-llc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1.png"/><Relationship Id="rId44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12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2209801"/>
            <a:ext cx="8040687" cy="1219200"/>
          </a:xfrm>
        </p:spPr>
        <p:txBody>
          <a:bodyPr/>
          <a:lstStyle/>
          <a:p>
            <a:r>
              <a:rPr lang="en-US" dirty="0" smtClean="0"/>
              <a:t>National Quantum Initiative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4114800"/>
            <a:ext cx="7772400" cy="1131887"/>
          </a:xfrm>
        </p:spPr>
        <p:txBody>
          <a:bodyPr>
            <a:normAutofit/>
          </a:bodyPr>
          <a:lstStyle/>
          <a:p>
            <a:r>
              <a:rPr lang="en-US" sz="2600" b="1" i="1" dirty="0" smtClean="0">
                <a:solidFill>
                  <a:srgbClr val="C00000"/>
                </a:solidFill>
              </a:rPr>
              <a:t>Ed White – National Photonics Initiative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23 January 2019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919"/>
            <a:ext cx="3791545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7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1100" y="4114800"/>
            <a:ext cx="2743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Subcommittee on QIS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Chairs: NIST/NSF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4114800"/>
            <a:ext cx="2743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NQI Advisory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0" y="5583198"/>
            <a:ext cx="2819400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Advise the President &amp; Subcommittee and make recommendations to the President on revisions to the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Conduct periodic, independent assessments of the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377934"/>
            <a:ext cx="3591019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Coordinate QIST research , use, education &amp; programs within Fed Agencies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Establish knowledge &amp; </a:t>
            </a:r>
            <a:r>
              <a:rPr lang="en-US" sz="1200" i="1" dirty="0" err="1" smtClean="0"/>
              <a:t>wrkfrce</a:t>
            </a:r>
            <a:r>
              <a:rPr lang="en-US" sz="1200" i="1" dirty="0" smtClean="0"/>
              <a:t> Goals &amp; priorities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Assess &amp; recommend Fed infrastructure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Assess the Quantum workforce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Assess global outlook for QIS R&amp;D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43" y="1202846"/>
            <a:ext cx="1647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2117246"/>
            <a:ext cx="2743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Coordination Office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OSTP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19" y="4320272"/>
            <a:ext cx="647700" cy="653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7912"/>
            <a:ext cx="60007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6290" y="4990097"/>
            <a:ext cx="3893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NIST, NSF, DOE,NASA, NI, OMB, OSTP, other</a:t>
            </a:r>
            <a:endParaRPr lang="en-US" sz="1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642812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NQI – Coordination &amp; Advisory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5400" y="2882205"/>
            <a:ext cx="2917058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Provide technical &amp; Admin support to  QIS </a:t>
            </a:r>
            <a:r>
              <a:rPr lang="en-US" sz="1200" i="1" dirty="0" err="1" smtClean="0"/>
              <a:t>Subcomm</a:t>
            </a:r>
            <a:r>
              <a:rPr lang="en-US" sz="1200" i="1" dirty="0" smtClean="0"/>
              <a:t>. and Advisory Comm.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Oversee interagency coordination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POC on Fed civilian QIST activities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Coordinate collaborative ventures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199" y="2879246"/>
            <a:ext cx="2917058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Conduct public outreach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Promote access to early quantum technologies</a:t>
            </a:r>
            <a:endParaRPr lang="en-US" sz="12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 smtClean="0"/>
              <a:t>Promote access to quantum computing &amp; communication systems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1091" y="4932641"/>
            <a:ext cx="389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Presidential </a:t>
            </a:r>
            <a:r>
              <a:rPr lang="en-US" sz="1400" dirty="0" err="1" smtClean="0"/>
              <a:t>Appt’d</a:t>
            </a:r>
            <a:r>
              <a:rPr lang="en-US" sz="1400" dirty="0" smtClean="0"/>
              <a:t>: Qualified representatives of industry, Academia and Federal Labs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99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The National Quantum Initiative</a:t>
            </a:r>
          </a:p>
          <a:p>
            <a:r>
              <a:rPr lang="en-US" sz="3200" i="1" dirty="0" smtClean="0"/>
              <a:t>NIST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upport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expand basic and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applied QIST R&amp;D of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measurement and standards infrastructure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advance commercial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Quantum applications</a:t>
            </a:r>
          </a:p>
          <a:p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existing NIST programs in collaboration with other Federal departments/agencies to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QIST scientists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stablish/expand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collaborative ventures or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consortia with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public or private sector entities,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including industry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universities,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Federal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laboratories for the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purpose of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advancing the field of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Enter into &amp; perform contracts, including cooperative R&amp;D arrangements/grants/cooperative agreements or other transactions,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to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conduct the work of 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Convene a consortium of stakeholders to identify future measurement, standards, cybersecurity, other appropriate needs to support QIST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336" y="6227696"/>
            <a:ext cx="677217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Allocation: up to $80M per year for 5 years = $400M</a:t>
            </a:r>
          </a:p>
        </p:txBody>
      </p:sp>
    </p:spTree>
    <p:extLst>
      <p:ext uri="{BB962C8B-B14F-4D97-AF65-F5344CB8AC3E}">
        <p14:creationId xmlns:p14="http://schemas.microsoft.com/office/powerpoint/2010/main" val="26219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295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The National Quantum Initiative</a:t>
            </a:r>
          </a:p>
          <a:p>
            <a:r>
              <a:rPr lang="en-US" sz="3200" i="1" dirty="0" smtClean="0"/>
              <a:t>NSF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33295"/>
            <a:ext cx="84582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QIS Research &amp;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basic interdisciplinary Quantum information science &amp; engineering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Support human resources development in all aspects of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Quantum information science &amp; 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 establish a program to provide traineeships to graduate students</a:t>
            </a:r>
            <a:endParaRPr lang="en-US" sz="1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Multidisciplinary Centers for Quantum Research &amp; Education (2-5 </a:t>
            </a:r>
            <a:r>
              <a:rPr lang="en-US" sz="1900" b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ctrs</a:t>
            </a:r>
            <a:r>
              <a:rPr lang="en-US" sz="19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Advance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quantum information science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engineering;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curriculum and workforce development in quantum information science and 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Foster innovation by bringing industry perspectives to quantum research and workforce development, including leveraging industry knowledge and resources.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167735"/>
            <a:ext cx="677217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Allocation: up to $50M per year for 5 years = $250M</a:t>
            </a:r>
          </a:p>
        </p:txBody>
      </p:sp>
    </p:spTree>
    <p:extLst>
      <p:ext uri="{BB962C8B-B14F-4D97-AF65-F5344CB8AC3E}">
        <p14:creationId xmlns:p14="http://schemas.microsoft.com/office/powerpoint/2010/main" val="11822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600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The National Quantum Initiative</a:t>
            </a:r>
          </a:p>
          <a:p>
            <a:r>
              <a:rPr lang="en-US" sz="3200" i="1" dirty="0" smtClean="0"/>
              <a:t>DOE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336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QIS Research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Formulate Goals for QIS research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Leverage the collective body of knowledge from existing QIS research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research experiences and training for additional undergraduate and graduate students in QIS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QIS Research Centers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Conduct basic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esearch to accelerate scientific breakthroughs in QIST through the creation of  2-5 Research Centers which will serve the needs of the DOE, industry, academia, other entities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222" y="6172200"/>
            <a:ext cx="715317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Allocation: up to $125M per year for 5 years = $625M</a:t>
            </a:r>
          </a:p>
        </p:txBody>
      </p:sp>
    </p:spTree>
    <p:extLst>
      <p:ext uri="{BB962C8B-B14F-4D97-AF65-F5344CB8AC3E}">
        <p14:creationId xmlns:p14="http://schemas.microsoft.com/office/powerpoint/2010/main" val="12938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The National Quantum Initiative</a:t>
            </a:r>
          </a:p>
          <a:p>
            <a:r>
              <a:rPr lang="en-US" sz="3200" i="1" dirty="0" smtClean="0"/>
              <a:t>Next Steps</a:t>
            </a:r>
            <a:endParaRPr lang="en-US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76300" y="20574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Advocacy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efforts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will focus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on the Appropriations process to fund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the Quantum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effort. 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Late January – </a:t>
            </a:r>
            <a:r>
              <a:rPr lang="en-US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Early February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Meet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with DOE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(NSF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when the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Fed gov. re-opens) to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discuss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funding QIST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and the establishment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of Quantum centers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The goal is to have the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federal agencies support the appropriations request/s.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February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Review/analyze the President’s budget for funding opportunities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Meet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with key member offices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the Appropriations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committee to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target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funding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opportunities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The National Quantum Initiative</a:t>
            </a:r>
          </a:p>
          <a:p>
            <a:r>
              <a:rPr lang="en-US" sz="3200" i="1" dirty="0" smtClean="0"/>
              <a:t>Next Steps</a:t>
            </a:r>
            <a:endParaRPr lang="en-US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76300" y="18288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 </a:t>
            </a:r>
            <a:r>
              <a:rPr lang="en-US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February </a:t>
            </a:r>
            <a:r>
              <a:rPr lang="en-US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25 – 26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NQI Stakeholders meet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DC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with their respective Representatives/Senators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to advocate for appropriated fund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NQI Stakeholders meet with 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ppropriations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committee staff to advocate for appropriated funds for the NQI.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Late February – Mid March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Appropriations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requests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are submitted to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committee staff and respective members of Congress.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US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2nd quarter - 3rd quarter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Follow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up with member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offices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Meet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with the targeted Representatives/Senator in their home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locations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694" y="6167735"/>
            <a:ext cx="77724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C00000"/>
                </a:solidFill>
              </a:rPr>
              <a:t>Goal </a:t>
            </a:r>
            <a:r>
              <a:rPr lang="en-US" sz="2400" i="1" dirty="0" smtClean="0">
                <a:solidFill>
                  <a:srgbClr val="C00000"/>
                </a:solidFill>
              </a:rPr>
              <a:t>is to appropriate </a:t>
            </a:r>
            <a:r>
              <a:rPr lang="en-US" sz="2400" i="1" dirty="0" smtClean="0">
                <a:solidFill>
                  <a:srgbClr val="C00000"/>
                </a:solidFill>
              </a:rPr>
              <a:t>$1.275B to fund the NQI</a:t>
            </a:r>
          </a:p>
        </p:txBody>
      </p:sp>
    </p:spTree>
    <p:extLst>
      <p:ext uri="{BB962C8B-B14F-4D97-AF65-F5344CB8AC3E}">
        <p14:creationId xmlns:p14="http://schemas.microsoft.com/office/powerpoint/2010/main" val="11396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The National Photonics Initiative </a:t>
            </a:r>
            <a:endParaRPr lang="en-US" sz="40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981200"/>
            <a:ext cx="1943100" cy="2769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302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750635"/>
            <a:ext cx="6248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Established in 2012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 born out of  the National Academy of Sciences study – “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Optics and Photonics: Essential Technologies for our Nation”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Collaboration of Industry, Academia and Government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Founding Sponsors: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OSA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(The Optical Society),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SPIE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(the international society for optics and photonics)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626" y="5798403"/>
            <a:ext cx="8610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An umbrella organization to identify and advance areas of photonics critical to maintaining U.S. competitiveness and national security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5102423"/>
            <a:ext cx="3241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https://www.lightourfuture.org/home/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62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762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NPI – Sponsors &amp; Collaborators</a:t>
            </a:r>
            <a:endParaRPr lang="en-US" sz="40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447800"/>
            <a:ext cx="5032375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8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762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NPI – Key Priorities</a:t>
            </a:r>
            <a:endParaRPr lang="en-US" sz="4000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463904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2156348" cy="16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06" y="3991968"/>
            <a:ext cx="3146394" cy="10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3336" y="5943600"/>
            <a:ext cx="677217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NPI – Advocating for &amp; Supporting Key Priorities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0" y="4267200"/>
            <a:ext cx="2669257" cy="1219200"/>
            <a:chOff x="762000" y="4267200"/>
            <a:chExt cx="2669257" cy="121920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>
            <a:xfrm>
              <a:off x="762000" y="4267200"/>
              <a:ext cx="2669257" cy="1219200"/>
              <a:chOff x="834501" y="4464886"/>
              <a:chExt cx="2196106" cy="108636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34501" y="4464886"/>
                <a:ext cx="2196105" cy="108636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839163" y="4584097"/>
                <a:ext cx="1191444" cy="90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Franklin Gothic Heavy" panose="020B0903020102020204" pitchFamily="34" charset="0"/>
                  </a:rPr>
                  <a:t>NATIONAL</a:t>
                </a:r>
              </a:p>
              <a:p>
                <a:r>
                  <a:rPr lang="en-US" sz="2000" dirty="0" smtClean="0">
                    <a:solidFill>
                      <a:schemeClr val="bg1"/>
                    </a:solidFill>
                    <a:latin typeface="Franklin Gothic Heavy" panose="020B0903020102020204" pitchFamily="34" charset="0"/>
                  </a:rPr>
                  <a:t>QUANTUM</a:t>
                </a:r>
              </a:p>
              <a:p>
                <a:r>
                  <a:rPr lang="en-US" sz="2000" dirty="0" smtClean="0">
                    <a:solidFill>
                      <a:schemeClr val="bg1"/>
                    </a:solidFill>
                    <a:latin typeface="Franklin Gothic Heavy" panose="020B0903020102020204" pitchFamily="34" charset="0"/>
                  </a:rPr>
                  <a:t>INITIATIVE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24022" y="4553633"/>
              <a:ext cx="968535" cy="6463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Franklin Gothic Heavy" panose="020B0903020102020204" pitchFamily="34" charset="0"/>
                </a:rPr>
                <a:t>NQI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8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The National Quantum Initiative</a:t>
            </a:r>
          </a:p>
          <a:p>
            <a:r>
              <a:rPr lang="en-US" sz="3200" i="1" dirty="0" smtClean="0"/>
              <a:t>Background 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11563"/>
          </a:xfrm>
        </p:spPr>
        <p:txBody>
          <a:bodyPr/>
          <a:lstStyle/>
          <a:p>
            <a:pPr marL="285750" indent="-285750"/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The National Quantum Initiative began with a collaboration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between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the NPI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and Dr. Chris Monroe and Dr. Mike Raymer</a:t>
            </a:r>
          </a:p>
          <a:p>
            <a:pPr marL="285750" indent="-285750"/>
            <a:r>
              <a:rPr lang="en-US" sz="2000" dirty="0">
                <a:latin typeface="+mn-lt"/>
                <a:cs typeface="Times New Roman" panose="02020603050405020304" pitchFamily="18" charset="0"/>
              </a:rPr>
              <a:t>NPI embraced NQI as one of our Key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Priorities…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consistent with NPI’s mission of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focusing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on National Security and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the National economy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55726"/>
            <a:ext cx="5181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With NQI as a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ey NPI priority, several enabling efforts were initiated:</a:t>
            </a:r>
          </a:p>
          <a:p>
            <a:pPr marL="742950" lvl="2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In collaboration with Dr. Monroe and Dr. Raymer, a series of Quantum white papers were created focused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on educating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legislators and the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public and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proposed a structure for the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National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Quantum Initiative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78254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The National Quantum Initiative</a:t>
            </a:r>
          </a:p>
          <a:p>
            <a:r>
              <a:rPr lang="en-US" sz="3200" i="1" dirty="0" smtClean="0"/>
              <a:t>Background (cont.)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55838"/>
            <a:ext cx="7848600" cy="1792288"/>
          </a:xfrm>
        </p:spPr>
        <p:txBody>
          <a:bodyPr/>
          <a:lstStyle/>
          <a:p>
            <a:pPr marL="285750" indent="-285750"/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Collaborative efforts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with other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professional &amp; industry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organizations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were initiated to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improve effectiveness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advocating for the NQI. 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Additional technical experts were invited to provide input to the NQI.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74694" y="3862081"/>
            <a:ext cx="1924050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1634" y="5499501"/>
            <a:ext cx="223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IBM - House Science Comm.</a:t>
            </a:r>
          </a:p>
          <a:p>
            <a:pPr algn="ctr"/>
            <a:r>
              <a:rPr lang="en-US" sz="1200" dirty="0" smtClean="0"/>
              <a:t> Event</a:t>
            </a:r>
            <a:endParaRPr lang="en-US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28365"/>
            <a:ext cx="1933575" cy="144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85562" y="5083960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Chris Monroe</a:t>
            </a:r>
          </a:p>
          <a:p>
            <a:pPr algn="ctr"/>
            <a:r>
              <a:rPr lang="en-US" sz="1200" i="1" dirty="0" smtClean="0"/>
              <a:t> House Science Comm. Event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1202" y="38862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Interested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Industry, Academic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institutions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and professional organizations were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encouraged to join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NQI Stakeholder group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provide input, feedback and assist with advocacy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3959" y="6073914"/>
            <a:ext cx="6881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NPI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and Stakeholders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collaborated to work with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House and Senate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Committees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to provide important input. </a:t>
            </a:r>
          </a:p>
        </p:txBody>
      </p:sp>
    </p:spTree>
    <p:extLst>
      <p:ext uri="{BB962C8B-B14F-4D97-AF65-F5344CB8AC3E}">
        <p14:creationId xmlns:p14="http://schemas.microsoft.com/office/powerpoint/2010/main" val="13227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9" b="27454"/>
          <a:stretch/>
        </p:blipFill>
        <p:spPr bwMode="auto">
          <a:xfrm>
            <a:off x="5975463" y="4073305"/>
            <a:ext cx="1284941" cy="66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The National Quantum Initiative</a:t>
            </a:r>
          </a:p>
          <a:p>
            <a:r>
              <a:rPr lang="en-US" sz="3200" i="1" dirty="0" smtClean="0"/>
              <a:t>NQI Team</a:t>
            </a:r>
            <a:endParaRPr lang="en-US" sz="3200" i="1" dirty="0"/>
          </a:p>
        </p:txBody>
      </p:sp>
      <p:sp>
        <p:nvSpPr>
          <p:cNvPr id="2" name="Oval 1"/>
          <p:cNvSpPr/>
          <p:nvPr/>
        </p:nvSpPr>
        <p:spPr>
          <a:xfrm>
            <a:off x="3502621" y="4876800"/>
            <a:ext cx="2126942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/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Stakeholders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03034" y="3200400"/>
            <a:ext cx="16764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/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Technical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Experts</a:t>
            </a:r>
          </a:p>
        </p:txBody>
      </p:sp>
      <p:sp>
        <p:nvSpPr>
          <p:cNvPr id="8" name="Oval 7"/>
          <p:cNvSpPr/>
          <p:nvPr/>
        </p:nvSpPr>
        <p:spPr>
          <a:xfrm>
            <a:off x="5817834" y="3200400"/>
            <a:ext cx="16002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/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GR/PR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Relations</a:t>
            </a:r>
          </a:p>
        </p:txBody>
      </p:sp>
      <p:sp>
        <p:nvSpPr>
          <p:cNvPr id="9" name="Oval 8"/>
          <p:cNvSpPr/>
          <p:nvPr/>
        </p:nvSpPr>
        <p:spPr>
          <a:xfrm>
            <a:off x="3751924" y="2378639"/>
            <a:ext cx="16002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/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NPI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  <a:endCxn id="9" idx="4"/>
          </p:cNvCxnSpPr>
          <p:nvPr/>
        </p:nvCxnSpPr>
        <p:spPr>
          <a:xfrm flipH="1" flipV="1">
            <a:off x="4552024" y="3293039"/>
            <a:ext cx="14068" cy="1583761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6"/>
          </p:cNvCxnSpPr>
          <p:nvPr/>
        </p:nvCxnSpPr>
        <p:spPr>
          <a:xfrm flipH="1" flipV="1">
            <a:off x="3379434" y="3657600"/>
            <a:ext cx="1192566" cy="75881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2"/>
          </p:cNvCxnSpPr>
          <p:nvPr/>
        </p:nvCxnSpPr>
        <p:spPr>
          <a:xfrm flipV="1">
            <a:off x="4572000" y="3657600"/>
            <a:ext cx="1245834" cy="7620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400" y="6227696"/>
            <a:ext cx="736106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One Team – Many Organizations- Speaking in One Voice</a:t>
            </a:r>
          </a:p>
        </p:txBody>
      </p:sp>
      <p:pic>
        <p:nvPicPr>
          <p:cNvPr id="40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54" y="2849039"/>
            <a:ext cx="682270" cy="39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25" y="2770885"/>
            <a:ext cx="901821" cy="5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699262" y="4215678"/>
            <a:ext cx="157517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Dr. Chris Monroe</a:t>
            </a:r>
          </a:p>
          <a:p>
            <a:r>
              <a:rPr lang="en-US" sz="1400" dirty="0" smtClean="0"/>
              <a:t>Dr. Mike Raymer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573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762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NQI - Stakeholders</a:t>
            </a:r>
            <a:endParaRPr lang="en-US" sz="4000" u="sng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98239" y="935962"/>
            <a:ext cx="7786170" cy="4898168"/>
            <a:chOff x="84169" y="1124882"/>
            <a:chExt cx="8948892" cy="562962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21" y="3944146"/>
              <a:ext cx="838200" cy="68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406" y="3202294"/>
              <a:ext cx="1280473" cy="38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780" y="4583697"/>
              <a:ext cx="1134771" cy="326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592" y="4062886"/>
              <a:ext cx="1380323" cy="38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19" b="27454"/>
            <a:stretch/>
          </p:blipFill>
          <p:spPr bwMode="auto">
            <a:xfrm>
              <a:off x="4349086" y="1788041"/>
              <a:ext cx="1476823" cy="7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50" y="5449105"/>
              <a:ext cx="1109180" cy="495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586" y="5441649"/>
              <a:ext cx="741333" cy="73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133" y="4985178"/>
              <a:ext cx="840923" cy="84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39" y="6012521"/>
              <a:ext cx="1678172" cy="74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152" y="6303115"/>
              <a:ext cx="1488088" cy="45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69" y="6333311"/>
              <a:ext cx="1736232" cy="36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69" y="4472286"/>
              <a:ext cx="765460" cy="76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635" y="3948871"/>
              <a:ext cx="1223044" cy="55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485" y="5505690"/>
              <a:ext cx="1129854" cy="33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56" y="4800830"/>
              <a:ext cx="1173390" cy="41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018" y="3910001"/>
              <a:ext cx="955162" cy="38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497" y="3446176"/>
              <a:ext cx="967027" cy="31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909" y="5313524"/>
              <a:ext cx="608018" cy="6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2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932" y="6107691"/>
              <a:ext cx="914400" cy="60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55540" y="2017424"/>
              <a:ext cx="11031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IonQ</a:t>
              </a:r>
              <a:endParaRPr lang="en-US" dirty="0"/>
            </a:p>
          </p:txBody>
        </p: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334" y="5378367"/>
              <a:ext cx="824234" cy="62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2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027909"/>
              <a:ext cx="773788" cy="77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742" y="3618049"/>
              <a:ext cx="1485900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8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4959406"/>
              <a:ext cx="1132714" cy="566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29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478" y="4588522"/>
              <a:ext cx="1324583" cy="370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346" y="5921542"/>
              <a:ext cx="760265" cy="760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32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91" y="1366260"/>
              <a:ext cx="784155" cy="45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3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487" y="2396229"/>
              <a:ext cx="714422" cy="72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34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9" y="3028007"/>
              <a:ext cx="1136928" cy="75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1" name="Picture 35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96" y="2119982"/>
              <a:ext cx="1031877" cy="39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36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970" y="2435599"/>
              <a:ext cx="820756" cy="820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37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742" y="2615594"/>
              <a:ext cx="822647" cy="54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Picture 38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707" y="1940365"/>
              <a:ext cx="1341760" cy="66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39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896" y="2348870"/>
              <a:ext cx="1460725" cy="74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40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551" y="2704020"/>
              <a:ext cx="1256474" cy="49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41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018" y="2356555"/>
              <a:ext cx="871868" cy="87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0" name="Picture 44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5725" y="5535801"/>
              <a:ext cx="797510" cy="79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1" name="Picture 45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922" y="2952147"/>
              <a:ext cx="774667" cy="774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2" name="Picture 46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527" y="2057196"/>
              <a:ext cx="1137708" cy="583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3" name="Picture 47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021" y="3916901"/>
              <a:ext cx="618534" cy="61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5" name="Picture 49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994" y="2027373"/>
              <a:ext cx="1398676" cy="28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6" name="Picture 50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482" y="3256355"/>
              <a:ext cx="665078" cy="665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7" name="Picture 51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199" y="3410988"/>
              <a:ext cx="1528670" cy="355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8" name="Picture 52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988" y="1124882"/>
              <a:ext cx="1036492" cy="587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568805" y="4687654"/>
              <a:ext cx="27227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hlinkClick r:id="rId45"/>
                </a:rPr>
                <a:t>The Bagley Group LLC</a:t>
              </a:r>
              <a:endParaRPr lang="en-US" b="1" dirty="0"/>
            </a:p>
          </p:txBody>
        </p:sp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973" y="4124404"/>
              <a:ext cx="1258208" cy="695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1173336" y="6227696"/>
            <a:ext cx="677217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3429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49 Organizations = more than 100 Individuals</a:t>
            </a:r>
          </a:p>
        </p:txBody>
      </p:sp>
    </p:spTree>
    <p:extLst>
      <p:ext uri="{BB962C8B-B14F-4D97-AF65-F5344CB8AC3E}">
        <p14:creationId xmlns:p14="http://schemas.microsoft.com/office/powerpoint/2010/main" val="13831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5105400"/>
            <a:ext cx="8839200" cy="1219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33500" y="3556413"/>
            <a:ext cx="2743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Subcommittee on QIS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Chairs: NIST/NSF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3556413"/>
            <a:ext cx="2743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NQI Advisory Committee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43" y="1532474"/>
            <a:ext cx="1647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2446874"/>
            <a:ext cx="2743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190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Coordination Office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OSTP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19" y="3761885"/>
            <a:ext cx="647700" cy="653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9525"/>
            <a:ext cx="60007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u="sng" dirty="0" smtClean="0"/>
              <a:t>NQI – the Organizational Structure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5249264"/>
            <a:ext cx="2438400" cy="932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NIST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19243" y="5249263"/>
            <a:ext cx="2438400" cy="932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NSF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00800" y="5249264"/>
            <a:ext cx="2438400" cy="9325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DOE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861" y="4634146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Performing Agencies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03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10750</TotalTime>
  <Words>909</Words>
  <Application>Microsoft Office PowerPoint</Application>
  <PresentationFormat>On-screen Show (4:3)</PresentationFormat>
  <Paragraphs>143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National Quantum Initiative</vt:lpstr>
      <vt:lpstr>The National Photonics Initiative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Edward</dc:creator>
  <cp:lastModifiedBy>White, Edward</cp:lastModifiedBy>
  <cp:revision>131</cp:revision>
  <dcterms:created xsi:type="dcterms:W3CDTF">2019-01-15T03:07:56Z</dcterms:created>
  <dcterms:modified xsi:type="dcterms:W3CDTF">2019-01-22T14:18:39Z</dcterms:modified>
</cp:coreProperties>
</file>