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3"/>
    <p:sldMasterId id="2147483677" r:id="rId4"/>
  </p:sldMasterIdLst>
  <p:notesMasterIdLst>
    <p:notesMasterId r:id="rId29"/>
  </p:notesMasterIdLst>
  <p:handoutMasterIdLst>
    <p:handoutMasterId r:id="rId30"/>
  </p:handoutMasterIdLst>
  <p:sldIdLst>
    <p:sldId id="459" r:id="rId5"/>
    <p:sldId id="486" r:id="rId6"/>
    <p:sldId id="477" r:id="rId7"/>
    <p:sldId id="488" r:id="rId8"/>
    <p:sldId id="487" r:id="rId9"/>
    <p:sldId id="489" r:id="rId10"/>
    <p:sldId id="484" r:id="rId11"/>
    <p:sldId id="527" r:id="rId12"/>
    <p:sldId id="530" r:id="rId13"/>
    <p:sldId id="531" r:id="rId14"/>
    <p:sldId id="523" r:id="rId15"/>
    <p:sldId id="513" r:id="rId16"/>
    <p:sldId id="514" r:id="rId17"/>
    <p:sldId id="517" r:id="rId18"/>
    <p:sldId id="532" r:id="rId19"/>
    <p:sldId id="537" r:id="rId20"/>
    <p:sldId id="468" r:id="rId21"/>
    <p:sldId id="534" r:id="rId22"/>
    <p:sldId id="535" r:id="rId23"/>
    <p:sldId id="476" r:id="rId24"/>
    <p:sldId id="464" r:id="rId25"/>
    <p:sldId id="540" r:id="rId26"/>
    <p:sldId id="454" r:id="rId27"/>
    <p:sldId id="508" r:id="rId28"/>
  </p:sldIdLst>
  <p:sldSz cx="12192000" cy="6858000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663B"/>
    <a:srgbClr val="CA8036"/>
    <a:srgbClr val="0000FF"/>
    <a:srgbClr val="008000"/>
    <a:srgbClr val="FF5050"/>
    <a:srgbClr val="666465"/>
    <a:srgbClr val="B5B5B5"/>
    <a:srgbClr val="887960"/>
    <a:srgbClr val="66735B"/>
    <a:srgbClr val="5E7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5232" autoAdjust="0"/>
  </p:normalViewPr>
  <p:slideViewPr>
    <p:cSldViewPr snapToGrid="0">
      <p:cViewPr varScale="1">
        <p:scale>
          <a:sx n="61" d="100"/>
          <a:sy n="61" d="100"/>
        </p:scale>
        <p:origin x="773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spcBef>
                <a:spcPct val="0"/>
              </a:spcBef>
              <a:buClrTx/>
              <a:buSzTx/>
              <a:defRPr sz="12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spcBef>
                <a:spcPct val="0"/>
              </a:spcBef>
              <a:buClrTx/>
              <a:buSzTx/>
              <a:defRPr sz="1200" b="1">
                <a:cs typeface="+mn-cs"/>
              </a:defRPr>
            </a:lvl1pPr>
          </a:lstStyle>
          <a:p>
            <a:pPr>
              <a:defRPr/>
            </a:pPr>
            <a:fld id="{8B4DAB3C-442D-48C4-9C71-AA3ADD1B44DA}" type="datetime4">
              <a:rPr lang="en-US"/>
              <a:pPr>
                <a:defRPr/>
              </a:pPr>
              <a:t>January 24, 2019</a:t>
            </a:fld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  <p:custDataLst>
              <p:tags r:id="rId2"/>
            </p:custDataLst>
          </p:nvPr>
        </p:nvSpPr>
        <p:spPr bwMode="auto">
          <a:xfrm>
            <a:off x="0" y="8832850"/>
            <a:ext cx="7010400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spcBef>
                <a:spcPct val="0"/>
              </a:spcBef>
              <a:buClrTx/>
              <a:buSzTx/>
              <a:defRPr sz="1200" b="1">
                <a:cs typeface="+mn-cs"/>
              </a:defRPr>
            </a:lvl1pPr>
          </a:lstStyle>
          <a:p>
            <a:pPr algn="ctr"/>
            <a:r>
              <a:rPr lang="en-US" sz="600" b="0" smtClean="0">
                <a:solidFill>
                  <a:srgbClr val="000000"/>
                </a:solidFill>
                <a:latin typeface="Arial" panose="020B0604020202020204" pitchFamily="34" charset="0"/>
              </a:rPr>
              <a:t>Raytheon Proprietary</a:t>
            </a:r>
          </a:p>
          <a:p>
            <a:pPr algn="ctr"/>
            <a:r>
              <a:rPr lang="en-US" sz="600" b="0" smtClean="0">
                <a:solidFill>
                  <a:srgbClr val="000000"/>
                </a:solidFill>
                <a:latin typeface="Arial" panose="020B0604020202020204" pitchFamily="34" charset="0"/>
              </a:rPr>
              <a:t>WARNING - This document contains technical data and / or technology whose export or disclosure to Non-U.S. Persons, wherever located, is restricted by the International Traffic in Arms Regulations (ITAR) (22 C.F.R. Section 120-130)</a:t>
            </a:r>
          </a:p>
          <a:p>
            <a:pPr algn="ctr"/>
            <a:r>
              <a:rPr lang="en-US" sz="600" b="0" smtClean="0">
                <a:solidFill>
                  <a:srgbClr val="000000"/>
                </a:solidFill>
                <a:latin typeface="Arial" panose="020B0604020202020204" pitchFamily="34" charset="0"/>
              </a:rPr>
              <a:t>or the Export Administration Regulations (EAR) (15 C.F.R. Section 730-774).  This document CANNOT be exported (e.g., provided to a supplier outside of the United States) or disclosed to a Non-U.S. Person, wherever located, </a:t>
            </a:r>
          </a:p>
          <a:p>
            <a:pPr algn="ctr"/>
            <a:r>
              <a:rPr lang="en-US" sz="600" b="0" smtClean="0">
                <a:solidFill>
                  <a:srgbClr val="000000"/>
                </a:solidFill>
                <a:latin typeface="Arial" panose="020B0604020202020204" pitchFamily="34" charset="0"/>
              </a:rPr>
              <a:t>until a final jurisdiction and classification determination has been completed and approved by Raytheon, and any required U.S. Government approvals have been obtained.  Violations are subject to severe criminal penalties.</a:t>
            </a:r>
            <a:endParaRPr lang="en-US" sz="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spcBef>
                <a:spcPct val="0"/>
              </a:spcBef>
              <a:buClrTx/>
              <a:buSzTx/>
              <a:defRPr sz="1200" b="1">
                <a:cs typeface="+mn-cs"/>
              </a:defRPr>
            </a:lvl1pPr>
          </a:lstStyle>
          <a:p>
            <a:pPr>
              <a:defRPr/>
            </a:pPr>
            <a:fld id="{6D6B2D88-EBC1-4D95-B711-8B69C6141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03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7513" y="703263"/>
            <a:ext cx="6176962" cy="34750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38737" cy="418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33" tIns="46907" rIns="95433" bIns="469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spcBef>
                <a:spcPct val="0"/>
              </a:spcBef>
              <a:buClrTx/>
              <a:buSzTx/>
              <a:defRPr sz="10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spcBef>
                <a:spcPct val="0"/>
              </a:spcBef>
              <a:buClrTx/>
              <a:buSzTx/>
              <a:defRPr sz="1000" b="1">
                <a:cs typeface="+mn-cs"/>
              </a:defRPr>
            </a:lvl1pPr>
          </a:lstStyle>
          <a:p>
            <a:pPr>
              <a:defRPr/>
            </a:pPr>
            <a:fld id="{EDC3ADE3-7E22-410F-A717-D5080FF5BD89}" type="datetime4">
              <a:rPr lang="en-US"/>
              <a:pPr>
                <a:defRPr/>
              </a:pPr>
              <a:t>January 24, 2019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  <p:custDataLst>
              <p:tags r:id="rId2"/>
            </p:custDataLst>
          </p:nvPr>
        </p:nvSpPr>
        <p:spPr bwMode="auto">
          <a:xfrm>
            <a:off x="0" y="8832850"/>
            <a:ext cx="7010400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b" anchorCtr="0" compatLnSpc="1">
            <a:prstTxWarp prst="textNoShape">
              <a:avLst/>
            </a:prstTxWarp>
          </a:bodyPr>
          <a:lstStyle>
            <a:lvl1pPr algn="ctr" defTabSz="931863" eaLnBrk="0" hangingPunct="0">
              <a:spcBef>
                <a:spcPct val="0"/>
              </a:spcBef>
              <a:buClrTx/>
              <a:buSzTx/>
              <a:defRPr lang="en-US" sz="600" b="0" i="0" u="none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Raytheon Proprietary</a:t>
            </a:r>
          </a:p>
          <a:p>
            <a:r>
              <a:rPr lang="en-US" smtClean="0"/>
              <a:t>WARNING - This document contains technical data and / or technology whose export or disclosure to Non-U.S. Persons, wherever located, is restricted by the International Traffic in Arms Regulations (ITAR) (22 C.F.R. Section 120-130)</a:t>
            </a:r>
          </a:p>
          <a:p>
            <a:r>
              <a:rPr lang="en-US" smtClean="0"/>
              <a:t>or the Export Administration Regulations (EAR) (15 C.F.R. Section 730-774).  This document CANNOT be exported (e.g., provided to a supplier outside of the United States) or disclosed to a Non-U.S. Person, wherever located, </a:t>
            </a:r>
          </a:p>
          <a:p>
            <a:r>
              <a:rPr lang="en-US" smtClean="0"/>
              <a:t>until a final jurisdiction and classification determination has been completed and approved by Raytheon, and any required U.S. Government approvals have been obtained.  Violations are subject to severe criminal penalties.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169" tIns="46584" rIns="93169" bIns="46584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spcBef>
                <a:spcPct val="0"/>
              </a:spcBef>
              <a:buClrTx/>
              <a:buSzTx/>
              <a:defRPr sz="1000" b="1">
                <a:cs typeface="+mn-cs"/>
              </a:defRPr>
            </a:lvl1pPr>
          </a:lstStyle>
          <a:p>
            <a:pPr>
              <a:defRPr/>
            </a:pPr>
            <a:fld id="{C31D1969-4921-4179-B5D2-532C5CF55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52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233363" indent="-23336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indent="-2047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DD0DC-7333-4A1B-8DD0-2CF8A1A7142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1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TAG_RGB_R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8933" y="212725"/>
            <a:ext cx="2169584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6637" y="3429000"/>
            <a:ext cx="9870017" cy="1400175"/>
          </a:xfrm>
          <a:ln w="12700"/>
        </p:spPr>
        <p:txBody>
          <a:bodyPr tIns="44450" rIns="90487" bIns="44450"/>
          <a:lstStyle>
            <a:lvl1pPr marL="0" indent="0">
              <a:buFont typeface="Wingdings" pitchFamily="2" charset="2"/>
              <a:buNone/>
              <a:defRPr sz="1575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20287" y="2119313"/>
            <a:ext cx="9876367" cy="919162"/>
          </a:xfrm>
        </p:spPr>
        <p:txBody>
          <a:bodyPr anchor="t"/>
          <a:lstStyle>
            <a:lvl1pPr>
              <a:lnSpc>
                <a:spcPct val="100000"/>
              </a:lnSpc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01605"/>
            <a:ext cx="2844800" cy="578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01605"/>
            <a:ext cx="8331200" cy="578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848" y="3210824"/>
            <a:ext cx="10972800" cy="242374"/>
          </a:xfrm>
          <a:prstGeom prst="rect">
            <a:avLst/>
          </a:prstGeom>
          <a:effectLst/>
        </p:spPr>
        <p:txBody>
          <a:bodyPr lIns="0" tIns="0" rIns="0" bIns="0">
            <a:spAutoFit/>
          </a:bodyPr>
          <a:lstStyle>
            <a:lvl1pPr algn="l">
              <a:defRPr sz="1575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6884" y="4503295"/>
            <a:ext cx="5288845" cy="2423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575" b="1" baseline="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</a:lstStyle>
          <a:p>
            <a:pPr lvl="0"/>
            <a:r>
              <a:rPr lang="en-US" dirty="0"/>
              <a:t>Business or subtitle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86884" y="4946149"/>
            <a:ext cx="5288845" cy="26674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788" b="0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</a:lstStyle>
          <a:p>
            <a:pPr lvl="0"/>
            <a:r>
              <a:rPr lang="en-US" dirty="0"/>
              <a:t>Presenter name and info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9486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13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9454"/>
            <a:ext cx="9366251" cy="831850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95375"/>
            <a:ext cx="5588000" cy="47879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95375"/>
            <a:ext cx="5588000" cy="47879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TN_RGB_RE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01817" y="209555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95375"/>
            <a:ext cx="113792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71012" name="Line 4"/>
          <p:cNvSpPr>
            <a:spLocks noChangeShapeType="1"/>
          </p:cNvSpPr>
          <p:nvPr/>
        </p:nvSpPr>
        <p:spPr bwMode="auto">
          <a:xfrm>
            <a:off x="0" y="957263"/>
            <a:ext cx="12183533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110000"/>
              <a:defRPr/>
            </a:pPr>
            <a:endParaRPr lang="en-US" sz="1350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101600"/>
            <a:ext cx="9366251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11332637" y="6630993"/>
            <a:ext cx="859367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US" sz="563">
                <a:cs typeface="+mn-cs"/>
              </a:rPr>
              <a:t>Page </a:t>
            </a:r>
            <a:fld id="{722477F5-A439-4B51-82BE-1AE8E0A85756}" type="slidenum">
              <a:rPr lang="en-US" sz="563">
                <a:cs typeface="+mn-cs"/>
              </a:rPr>
              <a:pPr eaLnBrk="0" hangingPunct="0">
                <a:defRPr/>
              </a:pPr>
              <a:t>‹#›</a:t>
            </a:fld>
            <a:endParaRPr lang="en-US" sz="563">
              <a:cs typeface="+mn-cs"/>
            </a:endParaRPr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11237384" y="6608768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110000"/>
              <a:defRPr/>
            </a:pPr>
            <a:endParaRPr lang="en-US" sz="1350">
              <a:cs typeface="+mn-cs"/>
            </a:endParaRPr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11237384" y="6608768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110000"/>
              <a:defRPr/>
            </a:pPr>
            <a:endParaRPr lang="en-US" sz="135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5pPr>
      <a:lvl6pPr marL="257175" algn="l" rtl="0" fontAlgn="base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6pPr>
      <a:lvl7pPr marL="514350" algn="l" rtl="0" fontAlgn="base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7pPr>
      <a:lvl8pPr marL="771525" algn="l" rtl="0" fontAlgn="base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8pPr>
      <a:lvl9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tx1"/>
          </a:solidFill>
          <a:latin typeface="Arial" charset="0"/>
        </a:defRPr>
      </a:lvl9pPr>
    </p:titleStyle>
    <p:bodyStyle>
      <a:lvl1pPr marL="129481" indent="-12948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256283" indent="-12590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Char char="–"/>
        <a:defRPr sz="1125">
          <a:solidFill>
            <a:schemeClr val="tx1"/>
          </a:solidFill>
          <a:latin typeface="+mn-lt"/>
        </a:defRPr>
      </a:lvl2pPr>
      <a:lvl3pPr marL="382191" indent="-117872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SzPct val="110000"/>
        <a:buChar char=""/>
        <a:defRPr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_PPXT_Earths_North_America_4x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1698" y="2008182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1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0284291" y="6548349"/>
            <a:ext cx="151163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230188" indent="-230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450" dirty="0">
                <a:solidFill>
                  <a:srgbClr val="000000"/>
                </a:solidFill>
              </a:rPr>
              <a:t>Copyright </a:t>
            </a:r>
            <a:r>
              <a:rPr lang="en-US" sz="4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en-US" sz="4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2018. </a:t>
            </a:r>
            <a:r>
              <a:rPr lang="en-US" sz="450" dirty="0">
                <a:solidFill>
                  <a:srgbClr val="000000"/>
                </a:solidFill>
              </a:rPr>
              <a:t>Unpublished Work. Raytheon Company.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66" y="519085"/>
            <a:ext cx="2115113" cy="305369"/>
          </a:xfrm>
          <a:prstGeom prst="rect">
            <a:avLst/>
          </a:prstGeom>
        </p:spPr>
      </p:pic>
      <p:pic>
        <p:nvPicPr>
          <p:cNvPr id="16" name="Picture 28" descr="ETMA_H_defined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64960" y="1773279"/>
            <a:ext cx="2075861" cy="480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88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257175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33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10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4.png"/><Relationship Id="rId10" Type="http://schemas.openxmlformats.org/officeDocument/2006/relationships/image" Target="../media/image70.png"/><Relationship Id="rId4" Type="http://schemas.openxmlformats.org/officeDocument/2006/relationships/image" Target="../media/image63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5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7" Type="http://schemas.openxmlformats.org/officeDocument/2006/relationships/image" Target="../media/image6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8" descr="screen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1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1" y="2149314"/>
            <a:ext cx="12192001" cy="12542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/>
              </a:rPr>
              <a:t> </a:t>
            </a:r>
          </a:p>
        </p:txBody>
      </p:sp>
      <p:pic>
        <p:nvPicPr>
          <p:cNvPr id="28677" name="Picture 4" descr="RTN_BBNtech_primar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5861" y="5849569"/>
            <a:ext cx="2232244" cy="69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176986" y="2158192"/>
            <a:ext cx="1015013" cy="1254289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389660" y="2348147"/>
            <a:ext cx="113466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+mn-lt"/>
              </a:rPr>
              <a:t>Electro-optic Quantum Transduction between Superconducting Microwave Qubits and Optical Photons</a:t>
            </a:r>
            <a:endParaRPr lang="en-US" sz="28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684" name="TextBox 17"/>
          <p:cNvSpPr txBox="1">
            <a:spLocks noChangeArrowheads="1"/>
          </p:cNvSpPr>
          <p:nvPr/>
        </p:nvSpPr>
        <p:spPr bwMode="auto">
          <a:xfrm>
            <a:off x="5178106" y="3631681"/>
            <a:ext cx="445077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Mo 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Soltani, </a:t>
            </a: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PhD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Leonardo </a:t>
            </a:r>
            <a:r>
              <a:rPr lang="en-US" sz="2600" dirty="0" err="1" smtClean="0">
                <a:solidFill>
                  <a:srgbClr val="000000"/>
                </a:solidFill>
                <a:latin typeface="+mn-lt"/>
              </a:rPr>
              <a:t>Ranzani</a:t>
            </a: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, PhD</a:t>
            </a: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700" dirty="0">
                <a:solidFill>
                  <a:srgbClr val="000000"/>
                </a:solidFill>
                <a:latin typeface="+mn-lt"/>
              </a:rPr>
              <a:t>Quantum Engineering &amp; Computing Group</a:t>
            </a:r>
          </a:p>
          <a:p>
            <a:pPr>
              <a:spcAft>
                <a:spcPts val="600"/>
              </a:spcAft>
            </a:pPr>
            <a:r>
              <a:rPr lang="en-US" sz="1700" i="1" dirty="0">
                <a:solidFill>
                  <a:srgbClr val="000000"/>
                </a:solidFill>
                <a:latin typeface="+mn-lt"/>
              </a:rPr>
              <a:t>Physical Sciences &amp; Systems Department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273" y="5428423"/>
            <a:ext cx="4381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This document does not contain technology or technical data controlled under either the U.S. International Traffic in Arms Regulations or the U.S. Export Administration Regulations.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86221" y="5791399"/>
            <a:ext cx="289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Space &amp; Airborne Systems</a:t>
            </a:r>
          </a:p>
        </p:txBody>
      </p:sp>
      <p:sp>
        <p:nvSpPr>
          <p:cNvPr id="3" name="Rectangle 2"/>
          <p:cNvSpPr/>
          <p:nvPr/>
        </p:nvSpPr>
        <p:spPr>
          <a:xfrm>
            <a:off x="9032063" y="486570"/>
            <a:ext cx="2983675" cy="320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Transduction using Single WGM Electro-Optic Resonators </a:t>
            </a:r>
          </a:p>
        </p:txBody>
      </p:sp>
      <p:sp>
        <p:nvSpPr>
          <p:cNvPr id="39" name="Donut 38"/>
          <p:cNvSpPr>
            <a:spLocks noChangeAspect="1"/>
          </p:cNvSpPr>
          <p:nvPr/>
        </p:nvSpPr>
        <p:spPr>
          <a:xfrm>
            <a:off x="1645256" y="1673989"/>
            <a:ext cx="1257492" cy="1257490"/>
          </a:xfrm>
          <a:prstGeom prst="donut">
            <a:avLst>
              <a:gd name="adj" fmla="val 7162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37070" y="2985978"/>
            <a:ext cx="3017520" cy="93986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Block Arc 40"/>
          <p:cNvSpPr/>
          <p:nvPr/>
        </p:nvSpPr>
        <p:spPr>
          <a:xfrm>
            <a:off x="1594267" y="1617803"/>
            <a:ext cx="1365195" cy="1365194"/>
          </a:xfrm>
          <a:prstGeom prst="blockArc">
            <a:avLst>
              <a:gd name="adj1" fmla="val 9504837"/>
              <a:gd name="adj2" fmla="val 1085772"/>
              <a:gd name="adj3" fmla="val 15018"/>
            </a:avLst>
          </a:prstGeom>
          <a:solidFill>
            <a:srgbClr val="EEECE1">
              <a:lumMod val="5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804884" y="2916537"/>
            <a:ext cx="606362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606079" y="2335201"/>
            <a:ext cx="6437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optical pump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230335" y="2613041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tailEnd type="triangle" w="lg" len="lg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flipV="1">
            <a:off x="3220608" y="2774275"/>
            <a:ext cx="707422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flipV="1">
            <a:off x="3236947" y="2914449"/>
            <a:ext cx="442128" cy="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ysDash"/>
            <a:tailEnd type="triangle" w="lg" len="lg"/>
          </a:ln>
          <a:effectLst/>
        </p:spPr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H="1">
            <a:off x="2950448" y="2049783"/>
            <a:ext cx="204391" cy="15020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2878527" y="1639270"/>
            <a:ext cx="1232297" cy="47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Microwave cavity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85732" y="2059636"/>
            <a:ext cx="945460" cy="47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Optical resonator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744895" y="1084377"/>
                <a:ext cx="903093" cy="27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𝑖𝑛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895" y="1084377"/>
                <a:ext cx="903093" cy="271036"/>
              </a:xfrm>
              <a:prstGeom prst="rect">
                <a:avLst/>
              </a:prstGeom>
              <a:blipFill rotWithShape="0">
                <a:blip r:embed="rId2"/>
                <a:stretch>
                  <a:fillRect l="-8784" t="-15909" r="-675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n 50"/>
          <p:cNvSpPr/>
          <p:nvPr/>
        </p:nvSpPr>
        <p:spPr>
          <a:xfrm rot="16200000">
            <a:off x="2470971" y="1193421"/>
            <a:ext cx="161827" cy="404241"/>
          </a:xfrm>
          <a:prstGeom prst="can">
            <a:avLst/>
          </a:prstGeom>
          <a:solidFill>
            <a:srgbClr val="EEECE1">
              <a:lumMod val="50000"/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210803" y="1393120"/>
            <a:ext cx="15159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53" name="Straight Connector 52"/>
          <p:cNvCxnSpPr/>
          <p:nvPr/>
        </p:nvCxnSpPr>
        <p:spPr>
          <a:xfrm rot="5400000" flipH="1">
            <a:off x="2121751" y="1510390"/>
            <a:ext cx="202121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54" name="Straight Connector 53"/>
          <p:cNvCxnSpPr/>
          <p:nvPr/>
        </p:nvCxnSpPr>
        <p:spPr>
          <a:xfrm flipH="1">
            <a:off x="2744895" y="1393120"/>
            <a:ext cx="606362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6058605" y="1219269"/>
            <a:ext cx="3762570" cy="1737360"/>
            <a:chOff x="1353206" y="3315353"/>
            <a:chExt cx="2406240" cy="1411186"/>
          </a:xfrm>
        </p:grpSpPr>
        <p:sp>
          <p:nvSpPr>
            <p:cNvPr id="56" name="TextBox 55"/>
            <p:cNvSpPr txBox="1"/>
            <p:nvPr/>
          </p:nvSpPr>
          <p:spPr>
            <a:xfrm>
              <a:off x="2528236" y="4352260"/>
              <a:ext cx="35212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pump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46696" y="4338741"/>
              <a:ext cx="712750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up conversion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53206" y="4326683"/>
              <a:ext cx="872598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down conversion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12794" y="3315353"/>
              <a:ext cx="644822" cy="1999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Optical FSR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435385" y="3574499"/>
              <a:ext cx="2311743" cy="751676"/>
              <a:chOff x="908915" y="3772598"/>
              <a:chExt cx="2411021" cy="75167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908915" y="3816604"/>
                <a:ext cx="2376061" cy="686229"/>
                <a:chOff x="271871" y="4639476"/>
                <a:chExt cx="3629821" cy="686229"/>
              </a:xfrm>
            </p:grpSpPr>
            <p:sp>
              <p:nvSpPr>
                <p:cNvPr id="69" name="Freeform 6"/>
                <p:cNvSpPr>
                  <a:spLocks/>
                </p:cNvSpPr>
                <p:nvPr/>
              </p:nvSpPr>
              <p:spPr bwMode="auto">
                <a:xfrm>
                  <a:off x="271871" y="4640932"/>
                  <a:ext cx="1019819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  <p:sp>
              <p:nvSpPr>
                <p:cNvPr id="70" name="Freeform 6"/>
                <p:cNvSpPr>
                  <a:spLocks/>
                </p:cNvSpPr>
                <p:nvPr/>
              </p:nvSpPr>
              <p:spPr bwMode="auto">
                <a:xfrm>
                  <a:off x="1531345" y="4640151"/>
                  <a:ext cx="1019819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  <p:sp>
              <p:nvSpPr>
                <p:cNvPr id="71" name="Freeform 6"/>
                <p:cNvSpPr>
                  <a:spLocks/>
                </p:cNvSpPr>
                <p:nvPr/>
              </p:nvSpPr>
              <p:spPr bwMode="auto">
                <a:xfrm>
                  <a:off x="2881872" y="4639476"/>
                  <a:ext cx="1019820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p:grpSp>
          <p:cxnSp>
            <p:nvCxnSpPr>
              <p:cNvPr id="63" name="Straight Arrow Connector 62"/>
              <p:cNvCxnSpPr/>
              <p:nvPr/>
            </p:nvCxnSpPr>
            <p:spPr>
              <a:xfrm flipV="1">
                <a:off x="2233542" y="4188183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B05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63239" y="4510453"/>
                <a:ext cx="2356697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65" name="Straight Arrow Connector 64"/>
              <p:cNvCxnSpPr/>
              <p:nvPr/>
            </p:nvCxnSpPr>
            <p:spPr>
              <a:xfrm flipV="1">
                <a:off x="2956299" y="4195932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FF"/>
                </a:solidFill>
                <a:prstDash val="sysDash"/>
                <a:tailEnd type="triangle" w="lg" len="lg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>
              <a:xfrm flipV="1">
                <a:off x="1469023" y="4338592"/>
                <a:ext cx="0" cy="185682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ysDash"/>
                <a:tailEnd type="triangle" w="lg" len="lg"/>
              </a:ln>
              <a:effectLst/>
            </p:spPr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1245416" y="3772598"/>
                <a:ext cx="82296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headEnd type="triangle"/>
                <a:tailEnd type="triangle"/>
              </a:ln>
              <a:effectLst/>
            </p:spPr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2189523" y="4157208"/>
                <a:ext cx="792858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headEnd type="triangle" w="lg" len="lg"/>
                <a:tailEnd type="triangle" w="lg" len="lg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2940927" y="3709582"/>
                  <a:ext cx="215897" cy="1999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0927" y="3709582"/>
                  <a:ext cx="215897" cy="19999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286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TextBox 71"/>
          <p:cNvSpPr txBox="1"/>
          <p:nvPr/>
        </p:nvSpPr>
        <p:spPr>
          <a:xfrm>
            <a:off x="0" y="5799848"/>
            <a:ext cx="12192000" cy="523220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lIns="274320" tIns="91440" rIns="274320" bIns="9144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Off-resonance pump though suppresses the down-conversion, heats up the fridge</a:t>
            </a:r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6489"/>
              </p:ext>
            </p:extLst>
          </p:nvPr>
        </p:nvGraphicFramePr>
        <p:xfrm>
          <a:off x="1091955" y="3822789"/>
          <a:ext cx="9756558" cy="1159842"/>
        </p:xfrm>
        <a:graphic>
          <a:graphicData uri="http://schemas.openxmlformats.org/drawingml/2006/table">
            <a:tbl>
              <a:tblPr firstRow="1" bandRow="1"/>
              <a:tblGrid>
                <a:gridCol w="1642367"/>
                <a:gridCol w="2003607"/>
                <a:gridCol w="1822987"/>
                <a:gridCol w="1822987"/>
                <a:gridCol w="2464610"/>
              </a:tblGrid>
              <a:tr h="569917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Optical Q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Microwave</a:t>
                      </a:r>
                      <a:r>
                        <a:rPr lang="en-US" sz="1800" baseline="0" dirty="0" smtClean="0"/>
                        <a:t> Q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g/2</a:t>
                      </a:r>
                      <a:r>
                        <a:rPr lang="el-GR" sz="1800" dirty="0" smtClean="0"/>
                        <a:t>π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Pump</a:t>
                      </a:r>
                      <a:r>
                        <a:rPr lang="en-US" sz="1800" baseline="0" dirty="0" smtClean="0"/>
                        <a:t> power (on-resonance)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Pump</a:t>
                      </a:r>
                      <a:r>
                        <a:rPr lang="en-US" sz="1800" baseline="0" dirty="0" smtClean="0"/>
                        <a:t> power (off-resonance)</a:t>
                      </a:r>
                      <a:endParaRPr lang="en-US" sz="18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19762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6</a:t>
                      </a:r>
                      <a:endParaRPr lang="en-US" sz="1800" baseline="30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5</a:t>
                      </a:r>
                      <a:endParaRPr lang="en-US" sz="1800" baseline="30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10 kHz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~3 µW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~9 </a:t>
                      </a:r>
                      <a:r>
                        <a:rPr lang="en-US" sz="1800" dirty="0" err="1" smtClean="0"/>
                        <a:t>mW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8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 smtClean="0"/>
              <a:t>Mechanically Polished WGM LiNbO</a:t>
            </a:r>
            <a:r>
              <a:rPr lang="en-US" sz="2100" baseline="-25000" dirty="0" smtClean="0"/>
              <a:t>3</a:t>
            </a:r>
            <a:r>
              <a:rPr lang="en-US" sz="2100" dirty="0" smtClean="0"/>
              <a:t> EO Resonators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800" t="11849" b="37108"/>
          <a:stretch/>
        </p:blipFill>
        <p:spPr>
          <a:xfrm>
            <a:off x="337349" y="1948640"/>
            <a:ext cx="3208995" cy="209475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6429" y="1376929"/>
            <a:ext cx="3533313" cy="4560245"/>
          </a:xfrm>
          <a:prstGeom prst="roundRect">
            <a:avLst>
              <a:gd name="adj" fmla="val 3843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Block Arc 21"/>
          <p:cNvSpPr/>
          <p:nvPr/>
        </p:nvSpPr>
        <p:spPr>
          <a:xfrm>
            <a:off x="4041448" y="3201459"/>
            <a:ext cx="914400" cy="914400"/>
          </a:xfrm>
          <a:prstGeom prst="blockArc">
            <a:avLst>
              <a:gd name="adj1" fmla="val 16074284"/>
              <a:gd name="adj2" fmla="val 21568443"/>
              <a:gd name="adj3" fmla="val 12508"/>
            </a:avLst>
          </a:prstGeom>
          <a:solidFill>
            <a:srgbClr val="FF0000"/>
          </a:solidFill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sunset" dir="t"/>
          </a:scene3d>
          <a:sp3d extrusionH="6350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60586" y="3062725"/>
            <a:ext cx="113521" cy="1491285"/>
          </a:xfrm>
          <a:prstGeom prst="rect">
            <a:avLst/>
          </a:prstGeom>
          <a:solidFill>
            <a:srgbClr val="FF0000"/>
          </a:solidFill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sunrise" dir="t"/>
          </a:scene3d>
          <a:sp3d extrusionH="6350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360586" y="3972614"/>
            <a:ext cx="300936" cy="2864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med"/>
          </a:ln>
          <a:effectLst/>
          <a:scene3d>
            <a:camera prst="perspectiveRelaxedModerately"/>
            <a:lightRig rig="threePt" dir="t"/>
          </a:scene3d>
          <a:sp3d>
            <a:bevelT w="6350" h="31750"/>
            <a:bevelB w="6350" h="3175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727950" y="2285422"/>
            <a:ext cx="1507184" cy="1539565"/>
            <a:chOff x="683316" y="752355"/>
            <a:chExt cx="2036735" cy="2080494"/>
          </a:xfrm>
        </p:grpSpPr>
        <p:sp>
          <p:nvSpPr>
            <p:cNvPr id="26" name="Oval 25"/>
            <p:cNvSpPr/>
            <p:nvPr/>
          </p:nvSpPr>
          <p:spPr>
            <a:xfrm>
              <a:off x="683316" y="752355"/>
              <a:ext cx="2036735" cy="208049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ContrastingLeftFacing">
                <a:rot lat="623785" lon="2636332" rev="86790"/>
              </a:camera>
              <a:lightRig rig="morning" dir="t"/>
            </a:scene3d>
            <a:sp3d extrusionH="31750" prstMaterial="dkEdge">
              <a:bevelT w="38100" h="127000"/>
              <a:bevelB w="381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Arc 26"/>
            <p:cNvSpPr/>
            <p:nvPr/>
          </p:nvSpPr>
          <p:spPr>
            <a:xfrm rot="15715108">
              <a:off x="1097394" y="890797"/>
              <a:ext cx="1081031" cy="1188720"/>
            </a:xfrm>
            <a:prstGeom prst="arc">
              <a:avLst>
                <a:gd name="adj1" fmla="val 16355596"/>
                <a:gd name="adj2" fmla="val 4780676"/>
              </a:avLst>
            </a:prstGeom>
            <a:noFill/>
            <a:ln w="22225">
              <a:solidFill>
                <a:srgbClr val="00B050"/>
              </a:solidFill>
              <a:headEnd type="none"/>
              <a:tailEnd type="stealth" w="lg" len="lg"/>
            </a:ln>
            <a:effectLst/>
            <a:scene3d>
              <a:camera prst="perspectiveRelaxedModerately"/>
              <a:lightRig rig="threePt" dir="t"/>
            </a:scene3d>
            <a:sp3d extrusionH="31750">
              <a:bevelT w="6350" h="6350"/>
              <a:bevelB w="69850" h="69850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Block Arc 27"/>
          <p:cNvSpPr/>
          <p:nvPr/>
        </p:nvSpPr>
        <p:spPr>
          <a:xfrm rot="5400000">
            <a:off x="5211390" y="3672654"/>
            <a:ext cx="914400" cy="914400"/>
          </a:xfrm>
          <a:prstGeom prst="blockArc">
            <a:avLst>
              <a:gd name="adj1" fmla="val 16074284"/>
              <a:gd name="adj2" fmla="val 417395"/>
              <a:gd name="adj3" fmla="val 13279"/>
            </a:avLst>
          </a:prstGeom>
          <a:solidFill>
            <a:srgbClr val="FF0000"/>
          </a:solidFill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00000" lon="2520001" rev="1260000"/>
            </a:camera>
            <a:lightRig rig="sunrise" dir="t"/>
          </a:scene3d>
          <a:sp3d extrusionH="6350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299758" y="1811045"/>
            <a:ext cx="2281351" cy="3902400"/>
          </a:xfrm>
          <a:prstGeom prst="roundRect">
            <a:avLst>
              <a:gd name="adj" fmla="val 379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022622" y="1384629"/>
            <a:ext cx="7859949" cy="4581727"/>
          </a:xfrm>
          <a:prstGeom prst="roundRect">
            <a:avLst>
              <a:gd name="adj" fmla="val 3843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t="11849" r="53225" b="37108"/>
          <a:stretch/>
        </p:blipFill>
        <p:spPr>
          <a:xfrm>
            <a:off x="773989" y="3882844"/>
            <a:ext cx="2239062" cy="1662358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6815978" y="1656043"/>
            <a:ext cx="4842856" cy="4032441"/>
            <a:chOff x="6815978" y="1656043"/>
            <a:chExt cx="4842856" cy="4032441"/>
          </a:xfrm>
        </p:grpSpPr>
        <p:sp>
          <p:nvSpPr>
            <p:cNvPr id="70" name="Block Arc 69"/>
            <p:cNvSpPr/>
            <p:nvPr/>
          </p:nvSpPr>
          <p:spPr>
            <a:xfrm>
              <a:off x="7987049" y="1955407"/>
              <a:ext cx="2783058" cy="2683870"/>
            </a:xfrm>
            <a:prstGeom prst="blockArc">
              <a:avLst>
                <a:gd name="adj1" fmla="val 12445392"/>
                <a:gd name="adj2" fmla="val 21210509"/>
                <a:gd name="adj3" fmla="val 5576"/>
              </a:avLst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TopUp">
                <a:rot lat="19781404" lon="3428660" rev="17575743"/>
              </a:camera>
              <a:lightRig rig="threePt" dir="t"/>
            </a:scene3d>
            <a:sp3d extrusionH="31750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Trapezoid 70"/>
            <p:cNvSpPr/>
            <p:nvPr/>
          </p:nvSpPr>
          <p:spPr>
            <a:xfrm>
              <a:off x="7389513" y="4130093"/>
              <a:ext cx="3335558" cy="715864"/>
            </a:xfrm>
            <a:prstGeom prst="trapezoid">
              <a:avLst>
                <a:gd name="adj" fmla="val 124365"/>
              </a:avLst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sunrise" dir="t"/>
            </a:scene3d>
            <a:sp3d prstMaterial="matte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072229" y="4832226"/>
              <a:ext cx="3697878" cy="395915"/>
            </a:xfrm>
            <a:prstGeom prst="rect">
              <a:avLst/>
            </a:prstGeom>
            <a:solidFill>
              <a:srgbClr val="A1E7A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499706" y="4943514"/>
              <a:ext cx="182880" cy="102568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12365" y="4906040"/>
              <a:ext cx="125354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Oxide substrate</a:t>
              </a:r>
              <a:endParaRPr lang="en-US" sz="1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43017" y="4362537"/>
              <a:ext cx="1846768" cy="392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WGM resonator</a:t>
              </a:r>
              <a:endParaRPr lang="en-US" sz="1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49234" y="4083325"/>
              <a:ext cx="90801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Si Waveguide</a:t>
              </a:r>
              <a:endParaRPr lang="en-US" sz="1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7171310" y="4554247"/>
              <a:ext cx="310640" cy="42721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78" name="Rectangle 77"/>
            <p:cNvSpPr/>
            <p:nvPr/>
          </p:nvSpPr>
          <p:spPr>
            <a:xfrm flipV="1">
              <a:off x="7066730" y="5228142"/>
              <a:ext cx="4297680" cy="356016"/>
            </a:xfrm>
            <a:prstGeom prst="rect">
              <a:avLst/>
            </a:prstGeom>
            <a:solidFill>
              <a:srgbClr val="C00000">
                <a:alpha val="5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642314" y="5289243"/>
              <a:ext cx="71609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Si wafer</a:t>
              </a:r>
              <a:endParaRPr lang="en-US" sz="1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8C"/>
                </a:clrFrom>
                <a:clrTo>
                  <a:srgbClr val="00008C">
                    <a:alpha val="0"/>
                  </a:srgbClr>
                </a:clrTo>
              </a:clrChange>
            </a:blip>
            <a:srcRect r="22183" b="50870"/>
            <a:stretch/>
          </p:blipFill>
          <p:spPr>
            <a:xfrm>
              <a:off x="10116332" y="4398161"/>
              <a:ext cx="583686" cy="42884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8C"/>
                </a:clrFrom>
                <a:clrTo>
                  <a:srgbClr val="00008C">
                    <a:alpha val="0"/>
                  </a:srgbClr>
                </a:clrTo>
              </a:clrChange>
            </a:blip>
            <a:srcRect r="21790" b="50870"/>
            <a:stretch/>
          </p:blipFill>
          <p:spPr>
            <a:xfrm flipH="1">
              <a:off x="7388645" y="4415918"/>
              <a:ext cx="665802" cy="431253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8159611" y="1805356"/>
              <a:ext cx="137160" cy="2194560"/>
            </a:xfrm>
            <a:prstGeom prst="rect">
              <a:avLst/>
            </a:prstGeom>
            <a:solidFill>
              <a:srgbClr val="FF0000"/>
            </a:solidFill>
            <a:ln w="34925" cap="flat" cmpd="sng" algn="ctr">
              <a:noFill/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sunrise" dir="t"/>
            </a:scene3d>
            <a:sp3d extrusionH="63500" prstMaterial="dkEdge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7935465" y="1656043"/>
              <a:ext cx="1992473" cy="1825032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perspectiveFront" fov="5100000">
                <a:rot lat="17823655" lon="879683" rev="20761830"/>
              </a:camera>
              <a:lightRig rig="sunrise" dir="t"/>
            </a:scene3d>
            <a:sp3d prstMaterial="metal">
              <a:bevelT w="152400" h="114300" prst="angle"/>
              <a:bevelB h="0"/>
            </a:sp3d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dirty="0" smtClean="0">
                  <a:solidFill>
                    <a:prstClr val="black"/>
                  </a:solidFill>
                  <a:latin typeface="Calibri"/>
                </a:rPr>
                <a:t>WGM</a:t>
              </a:r>
            </a:p>
          </p:txBody>
        </p:sp>
        <p:cxnSp>
          <p:nvCxnSpPr>
            <p:cNvPr id="84" name="Straight Arrow Connector 83"/>
            <p:cNvCxnSpPr>
              <a:cxnSpLocks noChangeAspect="1"/>
            </p:cNvCxnSpPr>
            <p:nvPr/>
          </p:nvCxnSpPr>
          <p:spPr>
            <a:xfrm flipH="1" flipV="1">
              <a:off x="8815097" y="3374817"/>
              <a:ext cx="274320" cy="23317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>
              <a:off x="8898652" y="3272165"/>
              <a:ext cx="72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Laser light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820747" y="1834666"/>
              <a:ext cx="1233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RF electrode</a:t>
              </a:r>
            </a:p>
          </p:txBody>
        </p:sp>
        <p:sp>
          <p:nvSpPr>
            <p:cNvPr id="87" name="Block Arc 86"/>
            <p:cNvSpPr>
              <a:spLocks/>
            </p:cNvSpPr>
            <p:nvPr/>
          </p:nvSpPr>
          <p:spPr>
            <a:xfrm>
              <a:off x="8774114" y="2288450"/>
              <a:ext cx="1280160" cy="1097280"/>
            </a:xfrm>
            <a:prstGeom prst="blockArc">
              <a:avLst>
                <a:gd name="adj1" fmla="val 12359747"/>
                <a:gd name="adj2" fmla="val 20260710"/>
                <a:gd name="adj3" fmla="val 9497"/>
              </a:avLst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TopUp">
                <a:rot lat="19781404" lon="3428660" rev="17575743"/>
              </a:camera>
              <a:lightRig rig="threePt" dir="t"/>
            </a:scene3d>
            <a:sp3d extrusionH="31750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0700017" y="5090472"/>
              <a:ext cx="640080" cy="137670"/>
            </a:xfrm>
            <a:prstGeom prst="rect">
              <a:avLst/>
            </a:prstGeom>
            <a:solidFill>
              <a:srgbClr val="A1E7A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836042" y="5010574"/>
              <a:ext cx="346229" cy="73152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465778" y="4050195"/>
              <a:ext cx="346229" cy="73152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9869657" y="3725852"/>
              <a:ext cx="1019652" cy="28239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92" name="Straight Arrow Connector 91"/>
            <p:cNvCxnSpPr/>
            <p:nvPr/>
          </p:nvCxnSpPr>
          <p:spPr>
            <a:xfrm>
              <a:off x="11001661" y="3725852"/>
              <a:ext cx="31170" cy="127337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10618874" y="3294965"/>
              <a:ext cx="90801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RF electrodes</a:t>
              </a:r>
              <a:endParaRPr lang="en-US" sz="1400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815978" y="1802167"/>
              <a:ext cx="4842856" cy="3886317"/>
            </a:xfrm>
            <a:prstGeom prst="roundRect">
              <a:avLst>
                <a:gd name="adj" fmla="val 3798"/>
              </a:avLst>
            </a:prstGeom>
            <a:noFill/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2754156" y="6164031"/>
                <a:ext cx="7175426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~100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𝑂𝑝𝑡𝑖𝑐𝑎𝑙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~108−109, 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𝑀𝑖𝑐𝑟𝑜𝑤𝑎𝑣𝑒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156" y="6164031"/>
                <a:ext cx="7175426" cy="523220"/>
              </a:xfrm>
              <a:prstGeom prst="rect">
                <a:avLst/>
              </a:prstGeom>
              <a:blipFill rotWithShape="0">
                <a:blip r:embed="rId4"/>
                <a:stretch>
                  <a:fillRect b="-56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/>
          <p:cNvSpPr txBox="1"/>
          <p:nvPr/>
        </p:nvSpPr>
        <p:spPr>
          <a:xfrm>
            <a:off x="452573" y="5684258"/>
            <a:ext cx="306333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A. Rueda, et. al., </a:t>
            </a:r>
            <a:r>
              <a:rPr lang="en-US" sz="1400" dirty="0" err="1" smtClean="0"/>
              <a:t>Optica</a:t>
            </a:r>
            <a:r>
              <a:rPr lang="en-US" sz="1400" dirty="0" smtClean="0"/>
              <a:t> 3, 597 (2016)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29810" y="1526960"/>
            <a:ext cx="17697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Discrete coupling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72834" y="4608587"/>
            <a:ext cx="9080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Si Waveguide</a:t>
            </a:r>
            <a:endParaRPr lang="en-US" sz="1400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748510" y="1510684"/>
            <a:ext cx="202619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Integrated coupling</a:t>
            </a:r>
          </a:p>
        </p:txBody>
      </p:sp>
    </p:spTree>
    <p:extLst>
      <p:ext uri="{BB962C8B-B14F-4D97-AF65-F5344CB8AC3E}">
        <p14:creationId xmlns:p14="http://schemas.microsoft.com/office/powerpoint/2010/main" val="20352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01600"/>
            <a:ext cx="9740776" cy="831850"/>
          </a:xfrm>
        </p:spPr>
        <p:txBody>
          <a:bodyPr/>
          <a:lstStyle/>
          <a:p>
            <a:r>
              <a:rPr lang="en-US" sz="2100" dirty="0" smtClean="0"/>
              <a:t>Efficient Coupling Design between Si Waveguide and WGM LN Resonators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442" y="2788271"/>
            <a:ext cx="2965261" cy="2901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816" r="16350"/>
          <a:stretch/>
        </p:blipFill>
        <p:spPr>
          <a:xfrm>
            <a:off x="7860995" y="3127682"/>
            <a:ext cx="1170951" cy="1074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74348" y="3874620"/>
            <a:ext cx="1367163" cy="522859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8597657" y="3942886"/>
            <a:ext cx="182880" cy="7315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8828" y="3872408"/>
            <a:ext cx="524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dirty="0" smtClean="0">
                <a:solidFill>
                  <a:prstClr val="black"/>
                </a:solidFill>
                <a:ea typeface="ＭＳ Ｐゴシック" charset="-128"/>
              </a:rPr>
              <a:t>SiO</a:t>
            </a:r>
            <a:r>
              <a:rPr lang="en-US" sz="1300" baseline="-25000" dirty="0" smtClean="0">
                <a:solidFill>
                  <a:prstClr val="black"/>
                </a:solidFill>
                <a:ea typeface="ＭＳ Ｐゴシック" charset="-128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8900" y="3362304"/>
            <a:ext cx="367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300" dirty="0" smtClean="0">
                <a:solidFill>
                  <a:prstClr val="black"/>
                </a:solidFill>
                <a:ea typeface="ＭＳ Ｐゴシック" charset="-128"/>
              </a:rPr>
              <a:t>LT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552213" y="3764742"/>
            <a:ext cx="0" cy="347472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ot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8694482" y="3881630"/>
            <a:ext cx="0" cy="2286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ot"/>
            <a:tailEnd type="non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>
            <a:off x="8525579" y="4139812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451026" y="4162508"/>
            <a:ext cx="3786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l-GR" sz="1300" dirty="0" smtClean="0">
                <a:solidFill>
                  <a:prstClr val="black"/>
                </a:solidFill>
                <a:ea typeface="ＭＳ Ｐゴシック" charset="-128"/>
              </a:rPr>
              <a:t>Δ</a:t>
            </a:r>
            <a:r>
              <a:rPr lang="en-US" sz="1300" dirty="0" smtClean="0">
                <a:solidFill>
                  <a:prstClr val="black"/>
                </a:solidFill>
                <a:ea typeface="ＭＳ Ｐゴシック" charset="-128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4225" y="5583517"/>
            <a:ext cx="249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1400" dirty="0" smtClean="0">
                <a:solidFill>
                  <a:prstClr val="black"/>
                </a:solidFill>
                <a:ea typeface="ＭＳ Ｐゴシック" charset="-128"/>
              </a:rPr>
              <a:t>Δ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x (µm)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5651853" y="4037537"/>
            <a:ext cx="229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Coupling Q ( million 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295" y="3743026"/>
            <a:ext cx="3291840" cy="22753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87196" y="5885674"/>
            <a:ext cx="2283643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WG-resonator gap (nm)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39553" y="4732985"/>
            <a:ext cx="1972169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</a:t>
            </a:r>
            <a:r>
              <a:rPr lang="en-US" sz="1400" dirty="0" smtClean="0">
                <a:solidFill>
                  <a:srgbClr val="000000"/>
                </a:solidFill>
              </a:rPr>
              <a:t>oupling Q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21157" r="1455" b="19010"/>
          <a:stretch/>
        </p:blipFill>
        <p:spPr>
          <a:xfrm>
            <a:off x="3081113" y="2771531"/>
            <a:ext cx="2061275" cy="96654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/>
          <a:srcRect l="32581" t="32624" r="31279" b="14600"/>
          <a:stretch/>
        </p:blipFill>
        <p:spPr>
          <a:xfrm>
            <a:off x="3006883" y="1288961"/>
            <a:ext cx="2024759" cy="10912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15610" t="26687" r="15628" b="25082"/>
          <a:stretch/>
        </p:blipFill>
        <p:spPr>
          <a:xfrm>
            <a:off x="4034007" y="2189720"/>
            <a:ext cx="117013" cy="6338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918183" y="2129113"/>
            <a:ext cx="358140" cy="159222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291563" y="2288335"/>
            <a:ext cx="825184" cy="465539"/>
          </a:xfrm>
          <a:prstGeom prst="straightConnector1">
            <a:avLst/>
          </a:prstGeom>
          <a:ln w="15875">
            <a:solidFill>
              <a:srgbClr val="C0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093393" y="2288335"/>
            <a:ext cx="824792" cy="494722"/>
          </a:xfrm>
          <a:prstGeom prst="straightConnector1">
            <a:avLst/>
          </a:prstGeom>
          <a:ln w="15875">
            <a:solidFill>
              <a:srgbClr val="C0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62987" y="3405443"/>
            <a:ext cx="529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1 µm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54226" y="1249161"/>
            <a:ext cx="6527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FFFF"/>
                </a:solidFill>
              </a:rPr>
              <a:t>20 µm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52368" y="2906879"/>
            <a:ext cx="370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FFFF"/>
                </a:solidFill>
              </a:rPr>
              <a:t>air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28215" y="3361258"/>
            <a:ext cx="4603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s</a:t>
            </a:r>
            <a:r>
              <a:rPr lang="en-US" sz="1300" dirty="0" smtClean="0">
                <a:solidFill>
                  <a:srgbClr val="FFFFFF"/>
                </a:solidFill>
              </a:rPr>
              <a:t>io</a:t>
            </a:r>
            <a:r>
              <a:rPr lang="en-US" sz="1300" baseline="-25000" dirty="0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733187" y="1787026"/>
            <a:ext cx="91440" cy="1097280"/>
          </a:xfrm>
          <a:prstGeom prst="rect">
            <a:avLst/>
          </a:prstGeom>
          <a:solidFill>
            <a:srgbClr val="FF0000"/>
          </a:solidFill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sunrise" dir="t"/>
          </a:scene3d>
          <a:sp3d extrusionH="4445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1713730" y="2436701"/>
            <a:ext cx="243830" cy="2321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med"/>
          </a:ln>
          <a:effectLst/>
          <a:scene3d>
            <a:camera prst="perspectiveRelaxedModerately"/>
            <a:lightRig rig="threePt" dir="t"/>
          </a:scene3d>
          <a:sp3d>
            <a:bevelT w="6350" h="31750"/>
            <a:bevelB w="6350" h="3175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1340178" y="1204517"/>
            <a:ext cx="1221178" cy="124741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LeftFacing">
              <a:rot lat="623785" lon="2636332" rev="86790"/>
            </a:camera>
            <a:lightRig rig="morning" dir="t"/>
          </a:scene3d>
          <a:sp3d extrusionH="31750" prstMaterial="dkEdge">
            <a:bevelT w="38100" h="127000"/>
            <a:bevelB w="381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8" name="Arc 67"/>
          <p:cNvSpPr/>
          <p:nvPr/>
        </p:nvSpPr>
        <p:spPr>
          <a:xfrm rot="15715108">
            <a:off x="1572683" y="1266221"/>
            <a:ext cx="648161" cy="712728"/>
          </a:xfrm>
          <a:prstGeom prst="arc">
            <a:avLst>
              <a:gd name="adj1" fmla="val 16355596"/>
              <a:gd name="adj2" fmla="val 4780676"/>
            </a:avLst>
          </a:prstGeom>
          <a:noFill/>
          <a:ln w="22225">
            <a:solidFill>
              <a:srgbClr val="00B050"/>
            </a:solidFill>
            <a:headEnd type="none"/>
            <a:tailEnd type="stealth" w="lg" len="lg"/>
          </a:ln>
          <a:effectLst/>
          <a:scene3d>
            <a:camera prst="perspectiveRelaxedModerately"/>
            <a:lightRig rig="threePt" dir="t"/>
          </a:scene3d>
          <a:sp3d extrusionH="31750">
            <a:bevelT w="6350" h="6350"/>
            <a:bevelB w="69850" h="6985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2410"/>
          <a:stretch/>
        </p:blipFill>
        <p:spPr>
          <a:xfrm>
            <a:off x="1341955" y="2789287"/>
            <a:ext cx="1455546" cy="961183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>
            <a:off x="2363940" y="3602542"/>
            <a:ext cx="329184" cy="0"/>
          </a:xfrm>
          <a:prstGeom prst="line">
            <a:avLst/>
          </a:prstGeom>
          <a:ln w="22225"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2172927" y="3389723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400 nm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309975" y="3361258"/>
            <a:ext cx="4603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s</a:t>
            </a:r>
            <a:r>
              <a:rPr lang="en-US" sz="1300" dirty="0" smtClean="0">
                <a:solidFill>
                  <a:srgbClr val="FFFFFF"/>
                </a:solidFill>
              </a:rPr>
              <a:t>io</a:t>
            </a:r>
            <a:r>
              <a:rPr lang="en-US" sz="1300" baseline="-25000" dirty="0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303648" y="2906879"/>
            <a:ext cx="370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FFFF"/>
                </a:solidFill>
              </a:rPr>
              <a:t>air</a:t>
            </a:r>
          </a:p>
        </p:txBody>
      </p:sp>
      <p:cxnSp>
        <p:nvCxnSpPr>
          <p:cNvPr id="88" name="Straight Connector 87"/>
          <p:cNvCxnSpPr>
            <a:cxnSpLocks/>
          </p:cNvCxnSpPr>
          <p:nvPr/>
        </p:nvCxnSpPr>
        <p:spPr>
          <a:xfrm>
            <a:off x="2408203" y="2854003"/>
            <a:ext cx="365760" cy="295292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2408203" y="2899425"/>
            <a:ext cx="299319" cy="24389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 noChangeAspect="1"/>
          </p:cNvCxnSpPr>
          <p:nvPr/>
        </p:nvCxnSpPr>
        <p:spPr>
          <a:xfrm flipH="1">
            <a:off x="2363552" y="2907827"/>
            <a:ext cx="78824" cy="27432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2404578" y="2854223"/>
            <a:ext cx="0" cy="4572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 bwMode="auto">
          <a:xfrm flipV="1">
            <a:off x="3511683" y="3753743"/>
            <a:ext cx="457200" cy="90467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 flipH="1" flipV="1">
            <a:off x="2227632" y="3782926"/>
            <a:ext cx="609601" cy="142672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8" name="Rounded Rectangle 107"/>
          <p:cNvSpPr/>
          <p:nvPr/>
        </p:nvSpPr>
        <p:spPr>
          <a:xfrm>
            <a:off x="958788" y="1102531"/>
            <a:ext cx="4607511" cy="5076327"/>
          </a:xfrm>
          <a:prstGeom prst="roundRect">
            <a:avLst>
              <a:gd name="adj" fmla="val 3798"/>
            </a:avLst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Trapezoid 108"/>
          <p:cNvSpPr/>
          <p:nvPr/>
        </p:nvSpPr>
        <p:spPr>
          <a:xfrm>
            <a:off x="6656902" y="1520625"/>
            <a:ext cx="3223330" cy="691777"/>
          </a:xfrm>
          <a:prstGeom prst="trapezoid">
            <a:avLst>
              <a:gd name="adj" fmla="val 12436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603836" y="2202951"/>
            <a:ext cx="3383280" cy="244929"/>
          </a:xfrm>
          <a:prstGeom prst="rect">
            <a:avLst/>
          </a:prstGeom>
          <a:solidFill>
            <a:srgbClr val="A1E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>
            <a:spLocks/>
          </p:cNvSpPr>
          <p:nvPr/>
        </p:nvSpPr>
        <p:spPr>
          <a:xfrm>
            <a:off x="9587709" y="2260110"/>
            <a:ext cx="109728" cy="365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323137" y="2168202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Oxide substrate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089912" y="1865539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WGM resonator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387487" y="1294135"/>
            <a:ext cx="1108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Si Waveguide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H="1">
            <a:off x="9776261" y="1783273"/>
            <a:ext cx="282137" cy="5058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 flipV="1">
            <a:off x="6600051" y="2443290"/>
            <a:ext cx="3383280" cy="380837"/>
          </a:xfrm>
          <a:prstGeom prst="rect">
            <a:avLst/>
          </a:prstGeom>
          <a:solidFill>
            <a:srgbClr val="C0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552532" y="2509833"/>
            <a:ext cx="954975" cy="30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Si wafer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8C"/>
              </a:clrFrom>
              <a:clrTo>
                <a:srgbClr val="00008C">
                  <a:alpha val="0"/>
                </a:srgbClr>
              </a:clrTo>
            </a:clrChange>
          </a:blip>
          <a:srcRect r="15701" b="50870"/>
          <a:stretch/>
        </p:blipFill>
        <p:spPr>
          <a:xfrm>
            <a:off x="9194521" y="1734634"/>
            <a:ext cx="708200" cy="48031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8C"/>
              </a:clrFrom>
              <a:clrTo>
                <a:srgbClr val="00008C">
                  <a:alpha val="0"/>
                </a:srgbClr>
              </a:clrTo>
            </a:clrChange>
          </a:blip>
          <a:srcRect r="13973" b="50870"/>
          <a:stretch/>
        </p:blipFill>
        <p:spPr>
          <a:xfrm flipH="1">
            <a:off x="6585587" y="1744363"/>
            <a:ext cx="785433" cy="462514"/>
          </a:xfrm>
          <a:prstGeom prst="rect">
            <a:avLst/>
          </a:prstGeom>
        </p:spPr>
      </p:pic>
      <p:sp>
        <p:nvSpPr>
          <p:cNvPr id="124" name="Rounded Rectangle 123"/>
          <p:cNvSpPr/>
          <p:nvPr/>
        </p:nvSpPr>
        <p:spPr>
          <a:xfrm>
            <a:off x="6283905" y="1100825"/>
            <a:ext cx="4150646" cy="5078033"/>
          </a:xfrm>
          <a:prstGeom prst="roundRect">
            <a:avLst>
              <a:gd name="adj" fmla="val 3798"/>
            </a:avLst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0" y="6243740"/>
            <a:ext cx="1219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274320" tIns="91440" rIns="274320" bIns="91440" rtlCol="0">
            <a:spAutoFit/>
          </a:bodyPr>
          <a:lstStyle/>
          <a:p>
            <a:pPr algn="ctr"/>
            <a:r>
              <a:rPr lang="en-US" sz="1800" dirty="0" smtClean="0"/>
              <a:t>Simulation results showed phase matching and efficient coupling between a Si waveguide WGM Resonator</a:t>
            </a:r>
          </a:p>
        </p:txBody>
      </p:sp>
    </p:spTree>
    <p:extLst>
      <p:ext uri="{BB962C8B-B14F-4D97-AF65-F5344CB8AC3E}">
        <p14:creationId xmlns:p14="http://schemas.microsoft.com/office/powerpoint/2010/main" val="22412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01600"/>
            <a:ext cx="9625366" cy="831850"/>
          </a:xfrm>
        </p:spPr>
        <p:txBody>
          <a:bodyPr/>
          <a:lstStyle/>
          <a:p>
            <a:r>
              <a:rPr lang="en-US" sz="2100" dirty="0" smtClean="0"/>
              <a:t>Demonstration of Efficient Coupling between Si Waveguides and WGM LN Resonators </a:t>
            </a:r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21" t="8162" r="6738" b="60931"/>
          <a:stretch/>
        </p:blipFill>
        <p:spPr>
          <a:xfrm>
            <a:off x="2826863" y="2988825"/>
            <a:ext cx="2986502" cy="2709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26" t="37051" r="6534" b="35379"/>
          <a:stretch/>
        </p:blipFill>
        <p:spPr>
          <a:xfrm>
            <a:off x="6475270" y="3071164"/>
            <a:ext cx="3017289" cy="2416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4841" y="5492576"/>
            <a:ext cx="2357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prstClr val="black"/>
                </a:solidFill>
                <a:ea typeface="ＭＳ Ｐゴシック" charset="-128"/>
              </a:rPr>
              <a:t>Frequency (MHz)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455395" y="4012583"/>
            <a:ext cx="2366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prstClr val="black"/>
                </a:solidFill>
                <a:ea typeface="ＭＳ Ｐゴシック" charset="-128"/>
              </a:rPr>
              <a:t>Normalized transmission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8322" y="3912981"/>
            <a:ext cx="139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prstClr val="black"/>
                </a:solidFill>
                <a:ea typeface="ＭＳ Ｐゴシック" charset="-128"/>
              </a:rPr>
              <a:t>Q ~ 180 millions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8767" y="4069178"/>
            <a:ext cx="90623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prstClr val="black"/>
                </a:solidFill>
                <a:ea typeface="ＭＳ Ｐゴシック" charset="-128"/>
              </a:rPr>
              <a:t>Q ~ 45 millions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0676" y="3903287"/>
            <a:ext cx="925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prstClr val="black"/>
                </a:solidFill>
                <a:ea typeface="ＭＳ Ｐゴシック" charset="-128"/>
              </a:rPr>
              <a:t>under-coupled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5918" y="4069178"/>
            <a:ext cx="11901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prstClr val="black"/>
                </a:solidFill>
                <a:ea typeface="ＭＳ Ｐゴシック" charset="-128"/>
              </a:rPr>
              <a:t>~ critically coupled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0" t="39750" r="31243" b="13106"/>
          <a:stretch/>
        </p:blipFill>
        <p:spPr>
          <a:xfrm>
            <a:off x="5497494" y="1083257"/>
            <a:ext cx="1659387" cy="1810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7" t="30501" r="54424" b="33958"/>
          <a:stretch/>
        </p:blipFill>
        <p:spPr>
          <a:xfrm rot="10800000">
            <a:off x="7688673" y="1067862"/>
            <a:ext cx="1777787" cy="180101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639298" y="1105014"/>
            <a:ext cx="2380809" cy="1743836"/>
            <a:chOff x="6404610" y="3302563"/>
            <a:chExt cx="2129790" cy="155997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7" t="30515" r="32847" b="31226"/>
            <a:stretch/>
          </p:blipFill>
          <p:spPr>
            <a:xfrm>
              <a:off x="6404610" y="3302563"/>
              <a:ext cx="2129790" cy="1559978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7771046" y="4746466"/>
              <a:ext cx="369911" cy="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4069640" y="2393477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prstClr val="black"/>
                </a:solidFill>
                <a:ea typeface="ＭＳ Ｐゴシック" charset="-128"/>
              </a:rPr>
              <a:t>3 µm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5575" y="1773975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prstClr val="black"/>
                </a:solidFill>
                <a:ea typeface="ＭＳ Ｐゴシック" charset="-128"/>
              </a:rPr>
              <a:t>Si waveguide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98013" y="5492570"/>
            <a:ext cx="2395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prstClr val="black"/>
                </a:solidFill>
                <a:ea typeface="ＭＳ Ｐゴシック" charset="-128"/>
              </a:rPr>
              <a:t>Frequency (MHz)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809345" y="1956291"/>
            <a:ext cx="1097280" cy="0"/>
          </a:xfrm>
          <a:prstGeom prst="straightConnector1">
            <a:avLst/>
          </a:prstGeom>
          <a:ln w="25400">
            <a:solidFill>
              <a:srgbClr val="00B050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03220" y="2073024"/>
            <a:ext cx="76623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1550 nm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laser 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565" y="6551719"/>
            <a:ext cx="1009891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300" dirty="0" smtClean="0"/>
              <a:t>M. Soltani, et. al. “Ultra-high Q whispering gallery mode electro-optic resonators on a silicon photonic chip,” Opt. Letters 41, 4375 (2016)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959655"/>
            <a:ext cx="12192000" cy="4924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274320" tIns="91440" rIns="274320" bIns="91440" rtlCol="0">
            <a:spAutoFit/>
          </a:bodyPr>
          <a:lstStyle/>
          <a:p>
            <a:pPr algn="ctr"/>
            <a:r>
              <a:rPr lang="en-US" sz="2000" dirty="0"/>
              <a:t>E</a:t>
            </a:r>
            <a:r>
              <a:rPr lang="en-US" sz="2000" dirty="0" smtClean="0"/>
              <a:t>fficient coupling demonstration between a Si waveguide and a WGM LN Resonator (Q~10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81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 smtClean="0"/>
              <a:t>Migrating to Integrated Nanophotonic EO Resonators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040" y="1550794"/>
            <a:ext cx="8638439" cy="4157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011568-E0E0-40F1-B338-378A51839850}"/>
              </a:ext>
            </a:extLst>
          </p:cNvPr>
          <p:cNvSpPr txBox="1"/>
          <p:nvPr/>
        </p:nvSpPr>
        <p:spPr>
          <a:xfrm>
            <a:off x="1676645" y="1182085"/>
            <a:ext cx="821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 panose="020F0502020204030204" pitchFamily="34" charset="0"/>
                <a:cs typeface="+mn-cs"/>
              </a:rPr>
              <a:t>Work of </a:t>
            </a:r>
            <a:r>
              <a:rPr lang="en-US" sz="1800" dirty="0" err="1" smtClean="0">
                <a:latin typeface="Calibri" panose="020F0502020204030204" pitchFamily="34" charset="0"/>
                <a:cs typeface="+mn-cs"/>
              </a:rPr>
              <a:t>Loncar’s</a:t>
            </a:r>
            <a:r>
              <a:rPr lang="en-US" sz="1800" dirty="0" smtClean="0">
                <a:latin typeface="Calibri" panose="020F0502020204030204" pitchFamily="34" charset="0"/>
                <a:cs typeface="+mn-cs"/>
              </a:rPr>
              <a:t> group (Harvard) M</a:t>
            </a:r>
            <a:r>
              <a:rPr lang="en-US" sz="1800" dirty="0">
                <a:latin typeface="Calibri" panose="020F0502020204030204" pitchFamily="34" charset="0"/>
                <a:cs typeface="+mn-cs"/>
              </a:rPr>
              <a:t>. Zhang, et al</a:t>
            </a:r>
            <a:r>
              <a:rPr lang="en-US" sz="1800" dirty="0" smtClean="0">
                <a:latin typeface="Calibri" panose="020F0502020204030204" pitchFamily="34" charset="0"/>
                <a:cs typeface="+mn-cs"/>
              </a:rPr>
              <a:t>., </a:t>
            </a:r>
            <a:r>
              <a:rPr lang="en-US" sz="1800" dirty="0" err="1" smtClean="0">
                <a:latin typeface="Calibri" panose="020F0502020204030204" pitchFamily="34" charset="0"/>
                <a:cs typeface="+mn-cs"/>
              </a:rPr>
              <a:t>Optica</a:t>
            </a:r>
            <a:r>
              <a:rPr lang="en-US" sz="1800" dirty="0" smtClean="0">
                <a:latin typeface="Calibri" panose="020F0502020204030204" pitchFamily="34" charset="0"/>
                <a:cs typeface="+mn-cs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+mn-cs"/>
              </a:rPr>
              <a:t>4 </a:t>
            </a:r>
            <a:r>
              <a:rPr lang="en-US" sz="1800" dirty="0">
                <a:latin typeface="Calibri" panose="020F0502020204030204" pitchFamily="34" charset="0"/>
                <a:cs typeface="+mn-cs"/>
              </a:rPr>
              <a:t>(12), 1536–1537 (2017)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38FE8-A892-4FCC-8F34-0F1BF0053A3A}"/>
              </a:ext>
            </a:extLst>
          </p:cNvPr>
          <p:cNvSpPr txBox="1"/>
          <p:nvPr/>
        </p:nvSpPr>
        <p:spPr>
          <a:xfrm>
            <a:off x="2415717" y="3148608"/>
            <a:ext cx="273023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</a:pPr>
            <a:r>
              <a:rPr lang="en-US" sz="3000" i="1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LiNbO</a:t>
            </a:r>
            <a:r>
              <a:rPr lang="en-US" sz="3000" i="1" baseline="-25000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i="1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Q</a:t>
            </a:r>
            <a:r>
              <a:rPr lang="en-US" sz="3000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~ 10,000,000</a:t>
            </a:r>
            <a:endParaRPr lang="en-US" sz="3000" dirty="0">
              <a:solidFill>
                <a:srgbClr val="C00000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21801"/>
            <a:ext cx="12192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274320" tIns="91440" rIns="274320" bIns="91440" rtlCol="0">
            <a:spAutoFit/>
          </a:bodyPr>
          <a:lstStyle/>
          <a:p>
            <a:pPr algn="ctr"/>
            <a:r>
              <a:rPr lang="en-US" sz="2100" dirty="0" smtClean="0"/>
              <a:t>Integrated Ultra-high Q Nanophotonic EO Resonators Results in much higher g factors</a:t>
            </a:r>
          </a:p>
        </p:txBody>
      </p:sp>
    </p:spTree>
    <p:extLst>
      <p:ext uri="{BB962C8B-B14F-4D97-AF65-F5344CB8AC3E}">
        <p14:creationId xmlns:p14="http://schemas.microsoft.com/office/powerpoint/2010/main" val="17309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4212078" y="1057763"/>
            <a:ext cx="7752944" cy="4663440"/>
          </a:xfrm>
          <a:prstGeom prst="roundRect">
            <a:avLst>
              <a:gd name="adj" fmla="val 1468"/>
            </a:avLst>
          </a:prstGeom>
          <a:solidFill>
            <a:sysClr val="window" lastClr="FFFFFF">
              <a:alpha val="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Nanophotonic EO Resonators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55630" y="1057763"/>
            <a:ext cx="3968893" cy="4663440"/>
          </a:xfrm>
          <a:prstGeom prst="roundRect">
            <a:avLst>
              <a:gd name="adj" fmla="val 2648"/>
            </a:avLst>
          </a:prstGeom>
          <a:solidFill>
            <a:sysClr val="window" lastClr="FFFFFF">
              <a:alpha val="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34392" y="2025428"/>
            <a:ext cx="2425448" cy="1462161"/>
            <a:chOff x="745853" y="1184815"/>
            <a:chExt cx="2359742" cy="1422552"/>
          </a:xfrm>
        </p:grpSpPr>
        <p:sp>
          <p:nvSpPr>
            <p:cNvPr id="6" name="Donut 5"/>
            <p:cNvSpPr>
              <a:spLocks noChangeAspect="1"/>
            </p:cNvSpPr>
            <p:nvPr/>
          </p:nvSpPr>
          <p:spPr>
            <a:xfrm>
              <a:off x="1240272" y="1239479"/>
              <a:ext cx="1223426" cy="1223425"/>
            </a:xfrm>
            <a:prstGeom prst="donut">
              <a:avLst>
                <a:gd name="adj" fmla="val 7162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5853" y="2515927"/>
              <a:ext cx="2359742" cy="91440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Block Arc 7"/>
            <p:cNvSpPr/>
            <p:nvPr/>
          </p:nvSpPr>
          <p:spPr>
            <a:xfrm>
              <a:off x="1190664" y="1184815"/>
              <a:ext cx="1328212" cy="1328212"/>
            </a:xfrm>
            <a:prstGeom prst="blockArc">
              <a:avLst>
                <a:gd name="adj1" fmla="val 9504837"/>
                <a:gd name="adj2" fmla="val 1085772"/>
                <a:gd name="adj3" fmla="val 15018"/>
              </a:avLst>
            </a:prstGeom>
            <a:solidFill>
              <a:srgbClr val="EEECE1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602206" y="3324162"/>
            <a:ext cx="606362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03401" y="2742826"/>
            <a:ext cx="6437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optical pump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26100" y="3127673"/>
            <a:ext cx="222333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tailEnd type="triangle" w="lg" len="lg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V="1">
            <a:off x="2726100" y="3318088"/>
            <a:ext cx="707422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V="1">
            <a:off x="2742438" y="3224799"/>
            <a:ext cx="442128" cy="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ysDash"/>
            <a:tailEnd type="triangle" w="lg" len="lg"/>
          </a:ln>
          <a:effectLst/>
        </p:spPr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2747770" y="2457408"/>
            <a:ext cx="204391" cy="15020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675849" y="2046895"/>
            <a:ext cx="12322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Microwave cavity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3054" y="2467261"/>
            <a:ext cx="945460" cy="47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Optical resonator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42217" y="1492002"/>
                <a:ext cx="903093" cy="27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𝑖𝑛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217" y="1492002"/>
                <a:ext cx="903093" cy="271036"/>
              </a:xfrm>
              <a:prstGeom prst="rect">
                <a:avLst/>
              </a:prstGeom>
              <a:blipFill rotWithShape="0">
                <a:blip r:embed="rId2"/>
                <a:stretch>
                  <a:fillRect l="-8784" t="-15909" r="-675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n 17"/>
          <p:cNvSpPr/>
          <p:nvPr/>
        </p:nvSpPr>
        <p:spPr>
          <a:xfrm rot="16200000">
            <a:off x="2268293" y="1601046"/>
            <a:ext cx="161827" cy="404241"/>
          </a:xfrm>
          <a:prstGeom prst="can">
            <a:avLst/>
          </a:prstGeom>
          <a:solidFill>
            <a:srgbClr val="EEECE1">
              <a:lumMod val="50000"/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008125" y="1800745"/>
            <a:ext cx="15159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rot="5400000" flipH="1">
            <a:off x="1919073" y="1918015"/>
            <a:ext cx="202121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H="1">
            <a:off x="2542217" y="1800745"/>
            <a:ext cx="606362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724403" y="3837254"/>
            <a:ext cx="2951802" cy="1366797"/>
            <a:chOff x="1435385" y="3359742"/>
            <a:chExt cx="2324061" cy="1366797"/>
          </a:xfrm>
        </p:grpSpPr>
        <p:sp>
          <p:nvSpPr>
            <p:cNvPr id="23" name="TextBox 22"/>
            <p:cNvSpPr txBox="1"/>
            <p:nvPr/>
          </p:nvSpPr>
          <p:spPr>
            <a:xfrm>
              <a:off x="2528236" y="4352260"/>
              <a:ext cx="35212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pump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6696" y="4338741"/>
              <a:ext cx="712750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up conversion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68954" y="4326683"/>
              <a:ext cx="872598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down conversion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06724" y="3359742"/>
              <a:ext cx="69289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Optical FSR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435385" y="3574499"/>
              <a:ext cx="2311743" cy="743374"/>
              <a:chOff x="908915" y="3772598"/>
              <a:chExt cx="2411021" cy="74337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908915" y="3816604"/>
                <a:ext cx="2376061" cy="686229"/>
                <a:chOff x="271871" y="4639476"/>
                <a:chExt cx="3629821" cy="686229"/>
              </a:xfrm>
            </p:grpSpPr>
            <p:sp>
              <p:nvSpPr>
                <p:cNvPr id="36" name="Freeform 6"/>
                <p:cNvSpPr>
                  <a:spLocks/>
                </p:cNvSpPr>
                <p:nvPr/>
              </p:nvSpPr>
              <p:spPr bwMode="auto">
                <a:xfrm>
                  <a:off x="271871" y="4640932"/>
                  <a:ext cx="1019819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  <p:sp>
              <p:nvSpPr>
                <p:cNvPr id="37" name="Freeform 6"/>
                <p:cNvSpPr>
                  <a:spLocks/>
                </p:cNvSpPr>
                <p:nvPr/>
              </p:nvSpPr>
              <p:spPr bwMode="auto">
                <a:xfrm>
                  <a:off x="1531345" y="4640151"/>
                  <a:ext cx="1019819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  <p:sp>
              <p:nvSpPr>
                <p:cNvPr id="38" name="Freeform 6"/>
                <p:cNvSpPr>
                  <a:spLocks/>
                </p:cNvSpPr>
                <p:nvPr/>
              </p:nvSpPr>
              <p:spPr bwMode="auto">
                <a:xfrm>
                  <a:off x="2881872" y="4639476"/>
                  <a:ext cx="1019820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242924" y="4188183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B05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963239" y="4510453"/>
                <a:ext cx="2356697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2956299" y="4195932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FF"/>
                </a:solidFill>
                <a:prstDash val="sysDash"/>
                <a:tailEnd type="triangle" w="lg" len="lg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1514434" y="4180563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ysDash"/>
                <a:tailEnd type="triangle" w="lg" len="lg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245416" y="3772598"/>
                <a:ext cx="82296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headEnd type="triangle"/>
                <a:tailEnd type="triangle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2267379" y="4165110"/>
                <a:ext cx="6400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headEnd type="triangle"/>
                <a:tailEnd type="triangle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555522" y="3709582"/>
                  <a:ext cx="84984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𝐹𝑆𝑅</m:t>
                        </m:r>
                      </m:oMath>
                    </m:oMathPara>
                  </a14:m>
                  <a:endPara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522" y="3709582"/>
                  <a:ext cx="849848" cy="2154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4704292" y="1134739"/>
            <a:ext cx="3530247" cy="2313454"/>
            <a:chOff x="5348296" y="1137292"/>
            <a:chExt cx="2423259" cy="1588018"/>
          </a:xfrm>
        </p:grpSpPr>
        <p:sp>
          <p:nvSpPr>
            <p:cNvPr id="41" name="TextBox 40"/>
            <p:cNvSpPr txBox="1"/>
            <p:nvPr/>
          </p:nvSpPr>
          <p:spPr>
            <a:xfrm>
              <a:off x="5348296" y="2200260"/>
              <a:ext cx="703791" cy="338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Optical pump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795148" y="2062820"/>
                  <a:ext cx="745550" cy="1690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𝜔</m:t>
                            </m:r>
                          </m:e>
                        </m:acc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5148" y="2062820"/>
                  <a:ext cx="745550" cy="16901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17" r="-2235" b="-21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Donut 42"/>
            <p:cNvSpPr>
              <a:spLocks noChangeAspect="1"/>
            </p:cNvSpPr>
            <p:nvPr/>
          </p:nvSpPr>
          <p:spPr>
            <a:xfrm>
              <a:off x="6163817" y="1597370"/>
              <a:ext cx="511600" cy="511600"/>
            </a:xfrm>
            <a:prstGeom prst="donut">
              <a:avLst>
                <a:gd name="adj" fmla="val 10329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Donut 43"/>
            <p:cNvSpPr>
              <a:spLocks noChangeAspect="1"/>
            </p:cNvSpPr>
            <p:nvPr/>
          </p:nvSpPr>
          <p:spPr>
            <a:xfrm>
              <a:off x="6163097" y="2136192"/>
              <a:ext cx="511600" cy="511600"/>
            </a:xfrm>
            <a:prstGeom prst="donut">
              <a:avLst>
                <a:gd name="adj" fmla="val 10329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309576" y="2038914"/>
              <a:ext cx="212253" cy="181248"/>
            </a:xfrm>
            <a:prstGeom prst="roundRect">
              <a:avLst/>
            </a:prstGeom>
            <a:solidFill>
              <a:sysClr val="window" lastClr="FFFFFF">
                <a:lumMod val="65000"/>
                <a:alpha val="63000"/>
              </a:sysClr>
            </a:solidFill>
            <a:ln w="1270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6337374" y="1961178"/>
              <a:ext cx="120759" cy="29787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947418" y="1970842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7418" y="1970842"/>
                  <a:ext cx="336951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Rectangle 47"/>
            <p:cNvSpPr/>
            <p:nvPr/>
          </p:nvSpPr>
          <p:spPr>
            <a:xfrm>
              <a:off x="5872487" y="2674150"/>
              <a:ext cx="1151101" cy="51160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Block Arc 48"/>
            <p:cNvSpPr/>
            <p:nvPr/>
          </p:nvSpPr>
          <p:spPr>
            <a:xfrm>
              <a:off x="6110667" y="1538747"/>
              <a:ext cx="607383" cy="607383"/>
            </a:xfrm>
            <a:prstGeom prst="blockArc">
              <a:avLst>
                <a:gd name="adj1" fmla="val 7942824"/>
                <a:gd name="adj2" fmla="val 2821662"/>
                <a:gd name="adj3" fmla="val 23305"/>
              </a:avLst>
            </a:prstGeom>
            <a:solidFill>
              <a:srgbClr val="EEECE1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6289161" y="1706685"/>
                  <a:ext cx="262315" cy="215444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80" name="Rectangle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9161" y="1706685"/>
                  <a:ext cx="262315" cy="21544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9302" r="-2326"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6322205" y="2264143"/>
                  <a:ext cx="193077" cy="215444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81" name="Rectangle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205" y="2264143"/>
                  <a:ext cx="193077" cy="21544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1875" r="-25000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/>
            <p:cNvSpPr txBox="1"/>
            <p:nvPr/>
          </p:nvSpPr>
          <p:spPr>
            <a:xfrm>
              <a:off x="6564331" y="1665582"/>
              <a:ext cx="1207224" cy="338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charset="-128"/>
                </a:rPr>
                <a:t>Supermodes resonances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5706667" y="2583453"/>
              <a:ext cx="36576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B05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 flipV="1">
              <a:off x="6790022" y="2612161"/>
              <a:ext cx="36576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B05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>
            <a:xfrm flipV="1">
              <a:off x="6736181" y="2511315"/>
              <a:ext cx="27432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ysDash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>
            <a:xfrm flipV="1">
              <a:off x="6889446" y="1407383"/>
              <a:ext cx="383700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triangle"/>
              <a:tailEnd type="non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868502" y="1137292"/>
                  <a:ext cx="571469" cy="18604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𝑖𝑛</m:t>
                            </m:r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6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502" y="1137292"/>
                  <a:ext cx="571469" cy="18604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3869" t="-13333" r="-1167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Can 57"/>
            <p:cNvSpPr/>
            <p:nvPr/>
          </p:nvSpPr>
          <p:spPr>
            <a:xfrm rot="16200000">
              <a:off x="6559782" y="1281015"/>
              <a:ext cx="102403" cy="255800"/>
            </a:xfrm>
            <a:prstGeom prst="can">
              <a:avLst/>
            </a:prstGeom>
            <a:solidFill>
              <a:srgbClr val="EEECE1">
                <a:lumMod val="50000"/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6395150" y="1407383"/>
              <a:ext cx="9592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rot="5400000" flipH="1">
              <a:off x="6338799" y="1481589"/>
              <a:ext cx="1279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 flipH="1">
              <a:off x="6733119" y="1407383"/>
              <a:ext cx="1279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5000581" y="3691120"/>
                <a:ext cx="3084434" cy="415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=ℏ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b>
                      </m:sSub>
                      <m:sSubSup>
                        <m:sSub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b>
                        <m:sup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b>
                      </m:sSub>
                      <m: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+ℏ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sSubSup>
                        <m:sSub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  <m:sup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1" y="3691120"/>
                <a:ext cx="3084434" cy="415755"/>
              </a:xfrm>
              <a:prstGeom prst="rect">
                <a:avLst/>
              </a:prstGeom>
              <a:blipFill rotWithShape="0">
                <a:blip r:embed="rId12"/>
                <a:stretch>
                  <a:fillRect r="-2964"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8408040" y="3728489"/>
                <a:ext cx="3105016" cy="4253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=ℏ</m:t>
                          </m:r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rad>
                            <m:radPr>
                              <m:degHide m:val="on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sz="1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𝑎𝑑𝑗𝑜𝑖𝑛𝑡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040" y="3728489"/>
                <a:ext cx="3105016" cy="425309"/>
              </a:xfrm>
              <a:prstGeom prst="rect">
                <a:avLst/>
              </a:prstGeom>
              <a:blipFill rotWithShape="0">
                <a:blip r:embed="rId13"/>
                <a:stretch>
                  <a:fillRect t="-144928" r="-20000" b="-2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5891991" y="4216029"/>
            <a:ext cx="59631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optical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6228806" y="4053884"/>
            <a:ext cx="0" cy="18288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6826437" y="4232231"/>
            <a:ext cx="96032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microwave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8501964" y="1304482"/>
            <a:ext cx="3295476" cy="2061235"/>
            <a:chOff x="8715983" y="1336216"/>
            <a:chExt cx="3021572" cy="2061235"/>
          </a:xfrm>
        </p:grpSpPr>
        <p:cxnSp>
          <p:nvCxnSpPr>
            <p:cNvPr id="62" name="Straight Arrow Connector 61"/>
            <p:cNvCxnSpPr/>
            <p:nvPr/>
          </p:nvCxnSpPr>
          <p:spPr>
            <a:xfrm flipV="1">
              <a:off x="10196809" y="2366774"/>
              <a:ext cx="0" cy="365760"/>
            </a:xfrm>
            <a:prstGeom prst="straightConnector1">
              <a:avLst/>
            </a:prstGeom>
            <a:noFill/>
            <a:ln w="15875" cap="flat" cmpd="sng" algn="ctr">
              <a:solidFill>
                <a:srgbClr val="00B05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9054677" y="2738056"/>
              <a:ext cx="2682878" cy="9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>
            <a:xfrm flipV="1">
              <a:off x="11101775" y="2357896"/>
              <a:ext cx="0" cy="36576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ysDash"/>
              <a:tailEnd type="triangle" w="lg" len="lg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9900391" y="2764884"/>
              <a:ext cx="51616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200"/>
              <a:r>
                <a: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rPr>
                <a:t>Pump</a:t>
              </a:r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10776517" y="1989335"/>
              <a:ext cx="640080" cy="732516"/>
            </a:xfrm>
            <a:custGeom>
              <a:avLst/>
              <a:gdLst>
                <a:gd name="T0" fmla="*/ 0 w 5081"/>
                <a:gd name="T1" fmla="*/ 4952 h 4952"/>
                <a:gd name="T2" fmla="*/ 102 w 5081"/>
                <a:gd name="T3" fmla="*/ 4941 h 4952"/>
                <a:gd name="T4" fmla="*/ 204 w 5081"/>
                <a:gd name="T5" fmla="*/ 4928 h 4952"/>
                <a:gd name="T6" fmla="*/ 305 w 5081"/>
                <a:gd name="T7" fmla="*/ 4914 h 4952"/>
                <a:gd name="T8" fmla="*/ 407 w 5081"/>
                <a:gd name="T9" fmla="*/ 4897 h 4952"/>
                <a:gd name="T10" fmla="*/ 508 w 5081"/>
                <a:gd name="T11" fmla="*/ 4878 h 4952"/>
                <a:gd name="T12" fmla="*/ 610 w 5081"/>
                <a:gd name="T13" fmla="*/ 4856 h 4952"/>
                <a:gd name="T14" fmla="*/ 712 w 5081"/>
                <a:gd name="T15" fmla="*/ 4831 h 4952"/>
                <a:gd name="T16" fmla="*/ 813 w 5081"/>
                <a:gd name="T17" fmla="*/ 4802 h 4952"/>
                <a:gd name="T18" fmla="*/ 915 w 5081"/>
                <a:gd name="T19" fmla="*/ 4767 h 4952"/>
                <a:gd name="T20" fmla="*/ 1016 w 5081"/>
                <a:gd name="T21" fmla="*/ 4725 h 4952"/>
                <a:gd name="T22" fmla="*/ 1118 w 5081"/>
                <a:gd name="T23" fmla="*/ 4676 h 4952"/>
                <a:gd name="T24" fmla="*/ 1220 w 5081"/>
                <a:gd name="T25" fmla="*/ 4616 h 4952"/>
                <a:gd name="T26" fmla="*/ 1321 w 5081"/>
                <a:gd name="T27" fmla="*/ 4542 h 4952"/>
                <a:gd name="T28" fmla="*/ 1423 w 5081"/>
                <a:gd name="T29" fmla="*/ 4451 h 4952"/>
                <a:gd name="T30" fmla="*/ 1524 w 5081"/>
                <a:gd name="T31" fmla="*/ 4337 h 4952"/>
                <a:gd name="T32" fmla="*/ 1626 w 5081"/>
                <a:gd name="T33" fmla="*/ 4192 h 4952"/>
                <a:gd name="T34" fmla="*/ 1728 w 5081"/>
                <a:gd name="T35" fmla="*/ 4004 h 4952"/>
                <a:gd name="T36" fmla="*/ 1829 w 5081"/>
                <a:gd name="T37" fmla="*/ 3758 h 4952"/>
                <a:gd name="T38" fmla="*/ 1931 w 5081"/>
                <a:gd name="T39" fmla="*/ 3434 h 4952"/>
                <a:gd name="T40" fmla="*/ 2033 w 5081"/>
                <a:gd name="T41" fmla="*/ 3004 h 4952"/>
                <a:gd name="T42" fmla="*/ 2134 w 5081"/>
                <a:gd name="T43" fmla="*/ 2441 h 4952"/>
                <a:gd name="T44" fmla="*/ 2236 w 5081"/>
                <a:gd name="T45" fmla="*/ 1738 h 4952"/>
                <a:gd name="T46" fmla="*/ 2337 w 5081"/>
                <a:gd name="T47" fmla="*/ 953 h 4952"/>
                <a:gd name="T48" fmla="*/ 2439 w 5081"/>
                <a:gd name="T49" fmla="*/ 277 h 4952"/>
                <a:gd name="T50" fmla="*/ 2541 w 5081"/>
                <a:gd name="T51" fmla="*/ 0 h 4952"/>
                <a:gd name="T52" fmla="*/ 2642 w 5081"/>
                <a:gd name="T53" fmla="*/ 277 h 4952"/>
                <a:gd name="T54" fmla="*/ 2744 w 5081"/>
                <a:gd name="T55" fmla="*/ 953 h 4952"/>
                <a:gd name="T56" fmla="*/ 2845 w 5081"/>
                <a:gd name="T57" fmla="*/ 1738 h 4952"/>
                <a:gd name="T58" fmla="*/ 2947 w 5081"/>
                <a:gd name="T59" fmla="*/ 2441 h 4952"/>
                <a:gd name="T60" fmla="*/ 3049 w 5081"/>
                <a:gd name="T61" fmla="*/ 3004 h 4952"/>
                <a:gd name="T62" fmla="*/ 3150 w 5081"/>
                <a:gd name="T63" fmla="*/ 3434 h 4952"/>
                <a:gd name="T64" fmla="*/ 3252 w 5081"/>
                <a:gd name="T65" fmla="*/ 3758 h 4952"/>
                <a:gd name="T66" fmla="*/ 3353 w 5081"/>
                <a:gd name="T67" fmla="*/ 4004 h 4952"/>
                <a:gd name="T68" fmla="*/ 3455 w 5081"/>
                <a:gd name="T69" fmla="*/ 4192 h 4952"/>
                <a:gd name="T70" fmla="*/ 3557 w 5081"/>
                <a:gd name="T71" fmla="*/ 4337 h 4952"/>
                <a:gd name="T72" fmla="*/ 3658 w 5081"/>
                <a:gd name="T73" fmla="*/ 4451 h 4952"/>
                <a:gd name="T74" fmla="*/ 3760 w 5081"/>
                <a:gd name="T75" fmla="*/ 4542 h 4952"/>
                <a:gd name="T76" fmla="*/ 3861 w 5081"/>
                <a:gd name="T77" fmla="*/ 4616 h 4952"/>
                <a:gd name="T78" fmla="*/ 3963 w 5081"/>
                <a:gd name="T79" fmla="*/ 4676 h 4952"/>
                <a:gd name="T80" fmla="*/ 4065 w 5081"/>
                <a:gd name="T81" fmla="*/ 4725 h 4952"/>
                <a:gd name="T82" fmla="*/ 4166 w 5081"/>
                <a:gd name="T83" fmla="*/ 4767 h 4952"/>
                <a:gd name="T84" fmla="*/ 4268 w 5081"/>
                <a:gd name="T85" fmla="*/ 4802 h 4952"/>
                <a:gd name="T86" fmla="*/ 4369 w 5081"/>
                <a:gd name="T87" fmla="*/ 4831 h 4952"/>
                <a:gd name="T88" fmla="*/ 4471 w 5081"/>
                <a:gd name="T89" fmla="*/ 4856 h 4952"/>
                <a:gd name="T90" fmla="*/ 4573 w 5081"/>
                <a:gd name="T91" fmla="*/ 4878 h 4952"/>
                <a:gd name="T92" fmla="*/ 4674 w 5081"/>
                <a:gd name="T93" fmla="*/ 4897 h 4952"/>
                <a:gd name="T94" fmla="*/ 4776 w 5081"/>
                <a:gd name="T95" fmla="*/ 4914 h 4952"/>
                <a:gd name="T96" fmla="*/ 4878 w 5081"/>
                <a:gd name="T97" fmla="*/ 4928 h 4952"/>
                <a:gd name="T98" fmla="*/ 4979 w 5081"/>
                <a:gd name="T99" fmla="*/ 4941 h 4952"/>
                <a:gd name="T100" fmla="*/ 5081 w 5081"/>
                <a:gd name="T101" fmla="*/ 4952 h 4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81" h="4952">
                  <a:moveTo>
                    <a:pt x="0" y="4952"/>
                  </a:moveTo>
                  <a:cubicBezTo>
                    <a:pt x="34" y="4949"/>
                    <a:pt x="68" y="4945"/>
                    <a:pt x="102" y="4941"/>
                  </a:cubicBezTo>
                  <a:cubicBezTo>
                    <a:pt x="136" y="4937"/>
                    <a:pt x="170" y="4933"/>
                    <a:pt x="204" y="4928"/>
                  </a:cubicBezTo>
                  <a:cubicBezTo>
                    <a:pt x="237" y="4924"/>
                    <a:pt x="271" y="4919"/>
                    <a:pt x="305" y="4914"/>
                  </a:cubicBezTo>
                  <a:cubicBezTo>
                    <a:pt x="339" y="4909"/>
                    <a:pt x="373" y="4903"/>
                    <a:pt x="407" y="4897"/>
                  </a:cubicBezTo>
                  <a:cubicBezTo>
                    <a:pt x="441" y="4891"/>
                    <a:pt x="475" y="4885"/>
                    <a:pt x="508" y="4878"/>
                  </a:cubicBezTo>
                  <a:cubicBezTo>
                    <a:pt x="542" y="4871"/>
                    <a:pt x="576" y="4864"/>
                    <a:pt x="610" y="4856"/>
                  </a:cubicBezTo>
                  <a:cubicBezTo>
                    <a:pt x="644" y="4849"/>
                    <a:pt x="678" y="4840"/>
                    <a:pt x="712" y="4831"/>
                  </a:cubicBezTo>
                  <a:cubicBezTo>
                    <a:pt x="746" y="4822"/>
                    <a:pt x="779" y="4812"/>
                    <a:pt x="813" y="4802"/>
                  </a:cubicBezTo>
                  <a:cubicBezTo>
                    <a:pt x="847" y="4791"/>
                    <a:pt x="881" y="4779"/>
                    <a:pt x="915" y="4767"/>
                  </a:cubicBezTo>
                  <a:cubicBezTo>
                    <a:pt x="949" y="4754"/>
                    <a:pt x="983" y="4740"/>
                    <a:pt x="1016" y="4725"/>
                  </a:cubicBezTo>
                  <a:cubicBezTo>
                    <a:pt x="1050" y="4710"/>
                    <a:pt x="1084" y="4694"/>
                    <a:pt x="1118" y="4676"/>
                  </a:cubicBezTo>
                  <a:cubicBezTo>
                    <a:pt x="1152" y="4658"/>
                    <a:pt x="1186" y="4638"/>
                    <a:pt x="1220" y="4616"/>
                  </a:cubicBezTo>
                  <a:cubicBezTo>
                    <a:pt x="1254" y="4594"/>
                    <a:pt x="1287" y="4569"/>
                    <a:pt x="1321" y="4542"/>
                  </a:cubicBezTo>
                  <a:cubicBezTo>
                    <a:pt x="1355" y="4515"/>
                    <a:pt x="1389" y="4485"/>
                    <a:pt x="1423" y="4451"/>
                  </a:cubicBezTo>
                  <a:cubicBezTo>
                    <a:pt x="1457" y="4417"/>
                    <a:pt x="1491" y="4380"/>
                    <a:pt x="1524" y="4337"/>
                  </a:cubicBezTo>
                  <a:cubicBezTo>
                    <a:pt x="1558" y="4294"/>
                    <a:pt x="1592" y="4246"/>
                    <a:pt x="1626" y="4192"/>
                  </a:cubicBezTo>
                  <a:cubicBezTo>
                    <a:pt x="1660" y="4137"/>
                    <a:pt x="1694" y="4075"/>
                    <a:pt x="1728" y="4004"/>
                  </a:cubicBezTo>
                  <a:cubicBezTo>
                    <a:pt x="1762" y="3933"/>
                    <a:pt x="1795" y="3852"/>
                    <a:pt x="1829" y="3758"/>
                  </a:cubicBezTo>
                  <a:cubicBezTo>
                    <a:pt x="1863" y="3665"/>
                    <a:pt x="1897" y="3558"/>
                    <a:pt x="1931" y="3434"/>
                  </a:cubicBezTo>
                  <a:cubicBezTo>
                    <a:pt x="1965" y="3310"/>
                    <a:pt x="1999" y="3168"/>
                    <a:pt x="2033" y="3004"/>
                  </a:cubicBezTo>
                  <a:cubicBezTo>
                    <a:pt x="2066" y="2840"/>
                    <a:pt x="2100" y="2653"/>
                    <a:pt x="2134" y="2441"/>
                  </a:cubicBezTo>
                  <a:cubicBezTo>
                    <a:pt x="2168" y="2229"/>
                    <a:pt x="2202" y="1992"/>
                    <a:pt x="2236" y="1738"/>
                  </a:cubicBezTo>
                  <a:cubicBezTo>
                    <a:pt x="2270" y="1483"/>
                    <a:pt x="2303" y="1211"/>
                    <a:pt x="2337" y="953"/>
                  </a:cubicBezTo>
                  <a:cubicBezTo>
                    <a:pt x="2371" y="695"/>
                    <a:pt x="2405" y="452"/>
                    <a:pt x="2439" y="277"/>
                  </a:cubicBezTo>
                  <a:cubicBezTo>
                    <a:pt x="2473" y="102"/>
                    <a:pt x="2507" y="0"/>
                    <a:pt x="2541" y="0"/>
                  </a:cubicBezTo>
                  <a:cubicBezTo>
                    <a:pt x="2574" y="0"/>
                    <a:pt x="2608" y="102"/>
                    <a:pt x="2642" y="277"/>
                  </a:cubicBezTo>
                  <a:cubicBezTo>
                    <a:pt x="2676" y="452"/>
                    <a:pt x="2710" y="695"/>
                    <a:pt x="2744" y="953"/>
                  </a:cubicBezTo>
                  <a:cubicBezTo>
                    <a:pt x="2778" y="1211"/>
                    <a:pt x="2812" y="1483"/>
                    <a:pt x="2845" y="1738"/>
                  </a:cubicBezTo>
                  <a:cubicBezTo>
                    <a:pt x="2879" y="1992"/>
                    <a:pt x="2913" y="2229"/>
                    <a:pt x="2947" y="2441"/>
                  </a:cubicBezTo>
                  <a:cubicBezTo>
                    <a:pt x="2981" y="2653"/>
                    <a:pt x="3015" y="2840"/>
                    <a:pt x="3049" y="3004"/>
                  </a:cubicBezTo>
                  <a:cubicBezTo>
                    <a:pt x="3082" y="3168"/>
                    <a:pt x="3116" y="3310"/>
                    <a:pt x="3150" y="3434"/>
                  </a:cubicBezTo>
                  <a:cubicBezTo>
                    <a:pt x="3184" y="3558"/>
                    <a:pt x="3218" y="3665"/>
                    <a:pt x="3252" y="3758"/>
                  </a:cubicBezTo>
                  <a:cubicBezTo>
                    <a:pt x="3286" y="3852"/>
                    <a:pt x="3320" y="3933"/>
                    <a:pt x="3353" y="4004"/>
                  </a:cubicBezTo>
                  <a:cubicBezTo>
                    <a:pt x="3387" y="4075"/>
                    <a:pt x="3421" y="4137"/>
                    <a:pt x="3455" y="4192"/>
                  </a:cubicBezTo>
                  <a:cubicBezTo>
                    <a:pt x="3489" y="4246"/>
                    <a:pt x="3523" y="4294"/>
                    <a:pt x="3557" y="4337"/>
                  </a:cubicBezTo>
                  <a:cubicBezTo>
                    <a:pt x="3590" y="4380"/>
                    <a:pt x="3624" y="4417"/>
                    <a:pt x="3658" y="4451"/>
                  </a:cubicBezTo>
                  <a:cubicBezTo>
                    <a:pt x="3692" y="4485"/>
                    <a:pt x="3726" y="4515"/>
                    <a:pt x="3760" y="4542"/>
                  </a:cubicBezTo>
                  <a:cubicBezTo>
                    <a:pt x="3794" y="4569"/>
                    <a:pt x="3828" y="4594"/>
                    <a:pt x="3861" y="4616"/>
                  </a:cubicBezTo>
                  <a:cubicBezTo>
                    <a:pt x="3895" y="4638"/>
                    <a:pt x="3929" y="4658"/>
                    <a:pt x="3963" y="4676"/>
                  </a:cubicBezTo>
                  <a:cubicBezTo>
                    <a:pt x="3997" y="4694"/>
                    <a:pt x="4031" y="4710"/>
                    <a:pt x="4065" y="4725"/>
                  </a:cubicBezTo>
                  <a:cubicBezTo>
                    <a:pt x="4099" y="4740"/>
                    <a:pt x="4132" y="4754"/>
                    <a:pt x="4166" y="4767"/>
                  </a:cubicBezTo>
                  <a:cubicBezTo>
                    <a:pt x="4200" y="4779"/>
                    <a:pt x="4234" y="4791"/>
                    <a:pt x="4268" y="4802"/>
                  </a:cubicBezTo>
                  <a:cubicBezTo>
                    <a:pt x="4302" y="4812"/>
                    <a:pt x="4336" y="4822"/>
                    <a:pt x="4369" y="4831"/>
                  </a:cubicBezTo>
                  <a:cubicBezTo>
                    <a:pt x="4403" y="4840"/>
                    <a:pt x="4437" y="4849"/>
                    <a:pt x="4471" y="4856"/>
                  </a:cubicBezTo>
                  <a:cubicBezTo>
                    <a:pt x="4505" y="4864"/>
                    <a:pt x="4539" y="4871"/>
                    <a:pt x="4573" y="4878"/>
                  </a:cubicBezTo>
                  <a:cubicBezTo>
                    <a:pt x="4607" y="4885"/>
                    <a:pt x="4640" y="4891"/>
                    <a:pt x="4674" y="4897"/>
                  </a:cubicBezTo>
                  <a:cubicBezTo>
                    <a:pt x="4708" y="4903"/>
                    <a:pt x="4742" y="4909"/>
                    <a:pt x="4776" y="4914"/>
                  </a:cubicBezTo>
                  <a:cubicBezTo>
                    <a:pt x="4810" y="4919"/>
                    <a:pt x="4844" y="4924"/>
                    <a:pt x="4878" y="4928"/>
                  </a:cubicBezTo>
                  <a:cubicBezTo>
                    <a:pt x="4911" y="4933"/>
                    <a:pt x="4945" y="4937"/>
                    <a:pt x="4979" y="4941"/>
                  </a:cubicBezTo>
                  <a:cubicBezTo>
                    <a:pt x="5013" y="4945"/>
                    <a:pt x="5047" y="4949"/>
                    <a:pt x="5081" y="4952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sz="180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574770" y="2738250"/>
              <a:ext cx="981690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rPr>
                <a:t>up conversion</a:t>
              </a:r>
            </a:p>
          </p:txBody>
        </p:sp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9880311" y="1992447"/>
              <a:ext cx="640080" cy="732516"/>
            </a:xfrm>
            <a:custGeom>
              <a:avLst/>
              <a:gdLst>
                <a:gd name="T0" fmla="*/ 0 w 5081"/>
                <a:gd name="T1" fmla="*/ 4952 h 4952"/>
                <a:gd name="T2" fmla="*/ 102 w 5081"/>
                <a:gd name="T3" fmla="*/ 4941 h 4952"/>
                <a:gd name="T4" fmla="*/ 204 w 5081"/>
                <a:gd name="T5" fmla="*/ 4928 h 4952"/>
                <a:gd name="T6" fmla="*/ 305 w 5081"/>
                <a:gd name="T7" fmla="*/ 4914 h 4952"/>
                <a:gd name="T8" fmla="*/ 407 w 5081"/>
                <a:gd name="T9" fmla="*/ 4897 h 4952"/>
                <a:gd name="T10" fmla="*/ 508 w 5081"/>
                <a:gd name="T11" fmla="*/ 4878 h 4952"/>
                <a:gd name="T12" fmla="*/ 610 w 5081"/>
                <a:gd name="T13" fmla="*/ 4856 h 4952"/>
                <a:gd name="T14" fmla="*/ 712 w 5081"/>
                <a:gd name="T15" fmla="*/ 4831 h 4952"/>
                <a:gd name="T16" fmla="*/ 813 w 5081"/>
                <a:gd name="T17" fmla="*/ 4802 h 4952"/>
                <a:gd name="T18" fmla="*/ 915 w 5081"/>
                <a:gd name="T19" fmla="*/ 4767 h 4952"/>
                <a:gd name="T20" fmla="*/ 1016 w 5081"/>
                <a:gd name="T21" fmla="*/ 4725 h 4952"/>
                <a:gd name="T22" fmla="*/ 1118 w 5081"/>
                <a:gd name="T23" fmla="*/ 4676 h 4952"/>
                <a:gd name="T24" fmla="*/ 1220 w 5081"/>
                <a:gd name="T25" fmla="*/ 4616 h 4952"/>
                <a:gd name="T26" fmla="*/ 1321 w 5081"/>
                <a:gd name="T27" fmla="*/ 4542 h 4952"/>
                <a:gd name="T28" fmla="*/ 1423 w 5081"/>
                <a:gd name="T29" fmla="*/ 4451 h 4952"/>
                <a:gd name="T30" fmla="*/ 1524 w 5081"/>
                <a:gd name="T31" fmla="*/ 4337 h 4952"/>
                <a:gd name="T32" fmla="*/ 1626 w 5081"/>
                <a:gd name="T33" fmla="*/ 4192 h 4952"/>
                <a:gd name="T34" fmla="*/ 1728 w 5081"/>
                <a:gd name="T35" fmla="*/ 4004 h 4952"/>
                <a:gd name="T36" fmla="*/ 1829 w 5081"/>
                <a:gd name="T37" fmla="*/ 3758 h 4952"/>
                <a:gd name="T38" fmla="*/ 1931 w 5081"/>
                <a:gd name="T39" fmla="*/ 3434 h 4952"/>
                <a:gd name="T40" fmla="*/ 2033 w 5081"/>
                <a:gd name="T41" fmla="*/ 3004 h 4952"/>
                <a:gd name="T42" fmla="*/ 2134 w 5081"/>
                <a:gd name="T43" fmla="*/ 2441 h 4952"/>
                <a:gd name="T44" fmla="*/ 2236 w 5081"/>
                <a:gd name="T45" fmla="*/ 1738 h 4952"/>
                <a:gd name="T46" fmla="*/ 2337 w 5081"/>
                <a:gd name="T47" fmla="*/ 953 h 4952"/>
                <a:gd name="T48" fmla="*/ 2439 w 5081"/>
                <a:gd name="T49" fmla="*/ 277 h 4952"/>
                <a:gd name="T50" fmla="*/ 2541 w 5081"/>
                <a:gd name="T51" fmla="*/ 0 h 4952"/>
                <a:gd name="T52" fmla="*/ 2642 w 5081"/>
                <a:gd name="T53" fmla="*/ 277 h 4952"/>
                <a:gd name="T54" fmla="*/ 2744 w 5081"/>
                <a:gd name="T55" fmla="*/ 953 h 4952"/>
                <a:gd name="T56" fmla="*/ 2845 w 5081"/>
                <a:gd name="T57" fmla="*/ 1738 h 4952"/>
                <a:gd name="T58" fmla="*/ 2947 w 5081"/>
                <a:gd name="T59" fmla="*/ 2441 h 4952"/>
                <a:gd name="T60" fmla="*/ 3049 w 5081"/>
                <a:gd name="T61" fmla="*/ 3004 h 4952"/>
                <a:gd name="T62" fmla="*/ 3150 w 5081"/>
                <a:gd name="T63" fmla="*/ 3434 h 4952"/>
                <a:gd name="T64" fmla="*/ 3252 w 5081"/>
                <a:gd name="T65" fmla="*/ 3758 h 4952"/>
                <a:gd name="T66" fmla="*/ 3353 w 5081"/>
                <a:gd name="T67" fmla="*/ 4004 h 4952"/>
                <a:gd name="T68" fmla="*/ 3455 w 5081"/>
                <a:gd name="T69" fmla="*/ 4192 h 4952"/>
                <a:gd name="T70" fmla="*/ 3557 w 5081"/>
                <a:gd name="T71" fmla="*/ 4337 h 4952"/>
                <a:gd name="T72" fmla="*/ 3658 w 5081"/>
                <a:gd name="T73" fmla="*/ 4451 h 4952"/>
                <a:gd name="T74" fmla="*/ 3760 w 5081"/>
                <a:gd name="T75" fmla="*/ 4542 h 4952"/>
                <a:gd name="T76" fmla="*/ 3861 w 5081"/>
                <a:gd name="T77" fmla="*/ 4616 h 4952"/>
                <a:gd name="T78" fmla="*/ 3963 w 5081"/>
                <a:gd name="T79" fmla="*/ 4676 h 4952"/>
                <a:gd name="T80" fmla="*/ 4065 w 5081"/>
                <a:gd name="T81" fmla="*/ 4725 h 4952"/>
                <a:gd name="T82" fmla="*/ 4166 w 5081"/>
                <a:gd name="T83" fmla="*/ 4767 h 4952"/>
                <a:gd name="T84" fmla="*/ 4268 w 5081"/>
                <a:gd name="T85" fmla="*/ 4802 h 4952"/>
                <a:gd name="T86" fmla="*/ 4369 w 5081"/>
                <a:gd name="T87" fmla="*/ 4831 h 4952"/>
                <a:gd name="T88" fmla="*/ 4471 w 5081"/>
                <a:gd name="T89" fmla="*/ 4856 h 4952"/>
                <a:gd name="T90" fmla="*/ 4573 w 5081"/>
                <a:gd name="T91" fmla="*/ 4878 h 4952"/>
                <a:gd name="T92" fmla="*/ 4674 w 5081"/>
                <a:gd name="T93" fmla="*/ 4897 h 4952"/>
                <a:gd name="T94" fmla="*/ 4776 w 5081"/>
                <a:gd name="T95" fmla="*/ 4914 h 4952"/>
                <a:gd name="T96" fmla="*/ 4878 w 5081"/>
                <a:gd name="T97" fmla="*/ 4928 h 4952"/>
                <a:gd name="T98" fmla="*/ 4979 w 5081"/>
                <a:gd name="T99" fmla="*/ 4941 h 4952"/>
                <a:gd name="T100" fmla="*/ 5081 w 5081"/>
                <a:gd name="T101" fmla="*/ 4952 h 4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81" h="4952">
                  <a:moveTo>
                    <a:pt x="0" y="4952"/>
                  </a:moveTo>
                  <a:cubicBezTo>
                    <a:pt x="34" y="4949"/>
                    <a:pt x="68" y="4945"/>
                    <a:pt x="102" y="4941"/>
                  </a:cubicBezTo>
                  <a:cubicBezTo>
                    <a:pt x="136" y="4937"/>
                    <a:pt x="170" y="4933"/>
                    <a:pt x="204" y="4928"/>
                  </a:cubicBezTo>
                  <a:cubicBezTo>
                    <a:pt x="237" y="4924"/>
                    <a:pt x="271" y="4919"/>
                    <a:pt x="305" y="4914"/>
                  </a:cubicBezTo>
                  <a:cubicBezTo>
                    <a:pt x="339" y="4909"/>
                    <a:pt x="373" y="4903"/>
                    <a:pt x="407" y="4897"/>
                  </a:cubicBezTo>
                  <a:cubicBezTo>
                    <a:pt x="441" y="4891"/>
                    <a:pt x="475" y="4885"/>
                    <a:pt x="508" y="4878"/>
                  </a:cubicBezTo>
                  <a:cubicBezTo>
                    <a:pt x="542" y="4871"/>
                    <a:pt x="576" y="4864"/>
                    <a:pt x="610" y="4856"/>
                  </a:cubicBezTo>
                  <a:cubicBezTo>
                    <a:pt x="644" y="4849"/>
                    <a:pt x="678" y="4840"/>
                    <a:pt x="712" y="4831"/>
                  </a:cubicBezTo>
                  <a:cubicBezTo>
                    <a:pt x="746" y="4822"/>
                    <a:pt x="779" y="4812"/>
                    <a:pt x="813" y="4802"/>
                  </a:cubicBezTo>
                  <a:cubicBezTo>
                    <a:pt x="847" y="4791"/>
                    <a:pt x="881" y="4779"/>
                    <a:pt x="915" y="4767"/>
                  </a:cubicBezTo>
                  <a:cubicBezTo>
                    <a:pt x="949" y="4754"/>
                    <a:pt x="983" y="4740"/>
                    <a:pt x="1016" y="4725"/>
                  </a:cubicBezTo>
                  <a:cubicBezTo>
                    <a:pt x="1050" y="4710"/>
                    <a:pt x="1084" y="4694"/>
                    <a:pt x="1118" y="4676"/>
                  </a:cubicBezTo>
                  <a:cubicBezTo>
                    <a:pt x="1152" y="4658"/>
                    <a:pt x="1186" y="4638"/>
                    <a:pt x="1220" y="4616"/>
                  </a:cubicBezTo>
                  <a:cubicBezTo>
                    <a:pt x="1254" y="4594"/>
                    <a:pt x="1287" y="4569"/>
                    <a:pt x="1321" y="4542"/>
                  </a:cubicBezTo>
                  <a:cubicBezTo>
                    <a:pt x="1355" y="4515"/>
                    <a:pt x="1389" y="4485"/>
                    <a:pt x="1423" y="4451"/>
                  </a:cubicBezTo>
                  <a:cubicBezTo>
                    <a:pt x="1457" y="4417"/>
                    <a:pt x="1491" y="4380"/>
                    <a:pt x="1524" y="4337"/>
                  </a:cubicBezTo>
                  <a:cubicBezTo>
                    <a:pt x="1558" y="4294"/>
                    <a:pt x="1592" y="4246"/>
                    <a:pt x="1626" y="4192"/>
                  </a:cubicBezTo>
                  <a:cubicBezTo>
                    <a:pt x="1660" y="4137"/>
                    <a:pt x="1694" y="4075"/>
                    <a:pt x="1728" y="4004"/>
                  </a:cubicBezTo>
                  <a:cubicBezTo>
                    <a:pt x="1762" y="3933"/>
                    <a:pt x="1795" y="3852"/>
                    <a:pt x="1829" y="3758"/>
                  </a:cubicBezTo>
                  <a:cubicBezTo>
                    <a:pt x="1863" y="3665"/>
                    <a:pt x="1897" y="3558"/>
                    <a:pt x="1931" y="3434"/>
                  </a:cubicBezTo>
                  <a:cubicBezTo>
                    <a:pt x="1965" y="3310"/>
                    <a:pt x="1999" y="3168"/>
                    <a:pt x="2033" y="3004"/>
                  </a:cubicBezTo>
                  <a:cubicBezTo>
                    <a:pt x="2066" y="2840"/>
                    <a:pt x="2100" y="2653"/>
                    <a:pt x="2134" y="2441"/>
                  </a:cubicBezTo>
                  <a:cubicBezTo>
                    <a:pt x="2168" y="2229"/>
                    <a:pt x="2202" y="1992"/>
                    <a:pt x="2236" y="1738"/>
                  </a:cubicBezTo>
                  <a:cubicBezTo>
                    <a:pt x="2270" y="1483"/>
                    <a:pt x="2303" y="1211"/>
                    <a:pt x="2337" y="953"/>
                  </a:cubicBezTo>
                  <a:cubicBezTo>
                    <a:pt x="2371" y="695"/>
                    <a:pt x="2405" y="452"/>
                    <a:pt x="2439" y="277"/>
                  </a:cubicBezTo>
                  <a:cubicBezTo>
                    <a:pt x="2473" y="102"/>
                    <a:pt x="2507" y="0"/>
                    <a:pt x="2541" y="0"/>
                  </a:cubicBezTo>
                  <a:cubicBezTo>
                    <a:pt x="2574" y="0"/>
                    <a:pt x="2608" y="102"/>
                    <a:pt x="2642" y="277"/>
                  </a:cubicBezTo>
                  <a:cubicBezTo>
                    <a:pt x="2676" y="452"/>
                    <a:pt x="2710" y="695"/>
                    <a:pt x="2744" y="953"/>
                  </a:cubicBezTo>
                  <a:cubicBezTo>
                    <a:pt x="2778" y="1211"/>
                    <a:pt x="2812" y="1483"/>
                    <a:pt x="2845" y="1738"/>
                  </a:cubicBezTo>
                  <a:cubicBezTo>
                    <a:pt x="2879" y="1992"/>
                    <a:pt x="2913" y="2229"/>
                    <a:pt x="2947" y="2441"/>
                  </a:cubicBezTo>
                  <a:cubicBezTo>
                    <a:pt x="2981" y="2653"/>
                    <a:pt x="3015" y="2840"/>
                    <a:pt x="3049" y="3004"/>
                  </a:cubicBezTo>
                  <a:cubicBezTo>
                    <a:pt x="3082" y="3168"/>
                    <a:pt x="3116" y="3310"/>
                    <a:pt x="3150" y="3434"/>
                  </a:cubicBezTo>
                  <a:cubicBezTo>
                    <a:pt x="3184" y="3558"/>
                    <a:pt x="3218" y="3665"/>
                    <a:pt x="3252" y="3758"/>
                  </a:cubicBezTo>
                  <a:cubicBezTo>
                    <a:pt x="3286" y="3852"/>
                    <a:pt x="3320" y="3933"/>
                    <a:pt x="3353" y="4004"/>
                  </a:cubicBezTo>
                  <a:cubicBezTo>
                    <a:pt x="3387" y="4075"/>
                    <a:pt x="3421" y="4137"/>
                    <a:pt x="3455" y="4192"/>
                  </a:cubicBezTo>
                  <a:cubicBezTo>
                    <a:pt x="3489" y="4246"/>
                    <a:pt x="3523" y="4294"/>
                    <a:pt x="3557" y="4337"/>
                  </a:cubicBezTo>
                  <a:cubicBezTo>
                    <a:pt x="3590" y="4380"/>
                    <a:pt x="3624" y="4417"/>
                    <a:pt x="3658" y="4451"/>
                  </a:cubicBezTo>
                  <a:cubicBezTo>
                    <a:pt x="3692" y="4485"/>
                    <a:pt x="3726" y="4515"/>
                    <a:pt x="3760" y="4542"/>
                  </a:cubicBezTo>
                  <a:cubicBezTo>
                    <a:pt x="3794" y="4569"/>
                    <a:pt x="3828" y="4594"/>
                    <a:pt x="3861" y="4616"/>
                  </a:cubicBezTo>
                  <a:cubicBezTo>
                    <a:pt x="3895" y="4638"/>
                    <a:pt x="3929" y="4658"/>
                    <a:pt x="3963" y="4676"/>
                  </a:cubicBezTo>
                  <a:cubicBezTo>
                    <a:pt x="3997" y="4694"/>
                    <a:pt x="4031" y="4710"/>
                    <a:pt x="4065" y="4725"/>
                  </a:cubicBezTo>
                  <a:cubicBezTo>
                    <a:pt x="4099" y="4740"/>
                    <a:pt x="4132" y="4754"/>
                    <a:pt x="4166" y="4767"/>
                  </a:cubicBezTo>
                  <a:cubicBezTo>
                    <a:pt x="4200" y="4779"/>
                    <a:pt x="4234" y="4791"/>
                    <a:pt x="4268" y="4802"/>
                  </a:cubicBezTo>
                  <a:cubicBezTo>
                    <a:pt x="4302" y="4812"/>
                    <a:pt x="4336" y="4822"/>
                    <a:pt x="4369" y="4831"/>
                  </a:cubicBezTo>
                  <a:cubicBezTo>
                    <a:pt x="4403" y="4840"/>
                    <a:pt x="4437" y="4849"/>
                    <a:pt x="4471" y="4856"/>
                  </a:cubicBezTo>
                  <a:cubicBezTo>
                    <a:pt x="4505" y="4864"/>
                    <a:pt x="4539" y="4871"/>
                    <a:pt x="4573" y="4878"/>
                  </a:cubicBezTo>
                  <a:cubicBezTo>
                    <a:pt x="4607" y="4885"/>
                    <a:pt x="4640" y="4891"/>
                    <a:pt x="4674" y="4897"/>
                  </a:cubicBezTo>
                  <a:cubicBezTo>
                    <a:pt x="4708" y="4903"/>
                    <a:pt x="4742" y="4909"/>
                    <a:pt x="4776" y="4914"/>
                  </a:cubicBezTo>
                  <a:cubicBezTo>
                    <a:pt x="4810" y="4919"/>
                    <a:pt x="4844" y="4924"/>
                    <a:pt x="4878" y="4928"/>
                  </a:cubicBezTo>
                  <a:cubicBezTo>
                    <a:pt x="4911" y="4933"/>
                    <a:pt x="4945" y="4937"/>
                    <a:pt x="4979" y="4941"/>
                  </a:cubicBezTo>
                  <a:cubicBezTo>
                    <a:pt x="5013" y="4945"/>
                    <a:pt x="5047" y="4949"/>
                    <a:pt x="5081" y="4952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sz="180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9359901" y="2555777"/>
              <a:ext cx="0" cy="18288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>
                  <a:alpha val="40000"/>
                </a:srgbClr>
              </a:solidFill>
              <a:prstDash val="sysDash"/>
              <a:tailEnd type="triangle" w="lg" len="lg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>
            <a:xfrm flipV="1">
              <a:off x="10197297" y="1954581"/>
              <a:ext cx="922239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headEnd type="triangle" w="lg" len="lg"/>
              <a:tailEnd type="triangle" w="lg" len="lg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8715983" y="2732654"/>
              <a:ext cx="1143723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rPr>
                <a:t>Suppressed down conversion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9880368" y="1653341"/>
                  <a:ext cx="150528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=2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≪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𝐹𝑆𝑅</m:t>
                        </m:r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0368" y="1653341"/>
                  <a:ext cx="1505284" cy="24622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/>
            <p:cNvSpPr txBox="1"/>
            <p:nvPr/>
          </p:nvSpPr>
          <p:spPr>
            <a:xfrm>
              <a:off x="9416375" y="1336216"/>
              <a:ext cx="223400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rPr>
                <a:t>Optical doublet spectrum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440529" y="4654915"/>
            <a:ext cx="7375649" cy="984885"/>
            <a:chOff x="4458286" y="4628281"/>
            <a:chExt cx="7375649" cy="984885"/>
          </a:xfrm>
        </p:grpSpPr>
        <p:sp>
          <p:nvSpPr>
            <p:cNvPr id="81" name="TextBox 80"/>
            <p:cNvSpPr txBox="1"/>
            <p:nvPr/>
          </p:nvSpPr>
          <p:spPr>
            <a:xfrm>
              <a:off x="4458286" y="4628281"/>
              <a:ext cx="7375649" cy="984885"/>
            </a:xfrm>
            <a:prstGeom prst="rect">
              <a:avLst/>
            </a:prstGeom>
            <a:solidFill>
              <a:schemeClr val="accent5">
                <a:lumMod val="75000"/>
                <a:alpha val="19000"/>
              </a:schemeClr>
            </a:solidFill>
          </p:spPr>
          <p:txBody>
            <a:bodyPr wrap="square" lIns="91440" tIns="91440" rIns="91440" bIns="457200" rtlCol="0">
              <a:spAutoFit/>
            </a:bodyPr>
            <a:lstStyle/>
            <a:p>
              <a:r>
                <a:rPr lang="en-US" sz="1400" dirty="0" smtClean="0"/>
                <a:t>This scheme has also been proposed by Milos </a:t>
              </a:r>
              <a:r>
                <a:rPr lang="en-US" sz="1400" dirty="0" err="1" smtClean="0"/>
                <a:t>Popovic</a:t>
              </a:r>
              <a:r>
                <a:rPr lang="en-US" sz="1400" dirty="0" smtClean="0"/>
                <a:t> in silicon photonics and in classical domain for single sideband modulation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477742" y="5140424"/>
              <a:ext cx="73473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Y. </a:t>
              </a:r>
              <a:r>
                <a:rPr lang="en-US" sz="1200" dirty="0" err="1" smtClean="0"/>
                <a:t>Ehrlischman</a:t>
              </a:r>
              <a:r>
                <a:rPr lang="en-US" sz="1200" dirty="0" smtClean="0"/>
                <a:t>, et. al. “Dual-cavity </a:t>
              </a:r>
              <a:r>
                <a:rPr lang="en-US" sz="1200" dirty="0"/>
                <a:t>resonant modulators for efficient narrowband RF/microwave </a:t>
              </a:r>
              <a:r>
                <a:rPr lang="en-US" sz="1200" dirty="0" smtClean="0"/>
                <a:t>photonics” IEEE Topical Meeting, </a:t>
              </a:r>
              <a:r>
                <a:rPr lang="en-US" sz="1200" dirty="0"/>
                <a:t>Microwave </a:t>
              </a:r>
              <a:r>
                <a:rPr lang="en-US" sz="1200" dirty="0" smtClean="0"/>
                <a:t>Photonics, 2016</a:t>
              </a:r>
              <a:endParaRPr lang="en-US" sz="1200" dirty="0"/>
            </a:p>
          </p:txBody>
        </p:sp>
      </p:grpSp>
      <p:cxnSp>
        <p:nvCxnSpPr>
          <p:cNvPr id="84" name="Straight Arrow Connector 83"/>
          <p:cNvCxnSpPr/>
          <p:nvPr/>
        </p:nvCxnSpPr>
        <p:spPr>
          <a:xfrm flipV="1">
            <a:off x="7373431" y="4040911"/>
            <a:ext cx="0" cy="18288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0" y="5914880"/>
            <a:ext cx="12192000" cy="664797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lIns="182880" tIns="54864" rIns="182880" bIns="5486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Coupled nanophotonic EO resonator with doublet resonance integrated with a microwave resonator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provide an ultracompact triply-resonant system with enhanced g and suppressed down-conversion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93624" y="1128505"/>
            <a:ext cx="1906291" cy="307777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Conventional scheme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317635" y="1125262"/>
            <a:ext cx="1537600" cy="307777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Our new scheme</a:t>
            </a:r>
          </a:p>
        </p:txBody>
      </p:sp>
    </p:spTree>
    <p:extLst>
      <p:ext uri="{BB962C8B-B14F-4D97-AF65-F5344CB8AC3E}">
        <p14:creationId xmlns:p14="http://schemas.microsoft.com/office/powerpoint/2010/main" val="32325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69" y="1446218"/>
            <a:ext cx="8463610" cy="46070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1" y="39454"/>
            <a:ext cx="9366251" cy="831850"/>
          </a:xfrm>
        </p:spPr>
        <p:txBody>
          <a:bodyPr/>
          <a:lstStyle/>
          <a:p>
            <a:r>
              <a:rPr lang="en-US" sz="2100" dirty="0"/>
              <a:t>Monolithic Quantum Transduction Chip</a:t>
            </a:r>
          </a:p>
        </p:txBody>
      </p:sp>
    </p:spTree>
    <p:extLst>
      <p:ext uri="{BB962C8B-B14F-4D97-AF65-F5344CB8AC3E}">
        <p14:creationId xmlns:p14="http://schemas.microsoft.com/office/powerpoint/2010/main" val="1810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of g Factor for Nanophotonic Coupled Resonator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87405" y="1276856"/>
            <a:ext cx="4364996" cy="2283468"/>
            <a:chOff x="3418589" y="1367626"/>
            <a:chExt cx="2890728" cy="1512230"/>
          </a:xfrm>
        </p:grpSpPr>
        <p:sp>
          <p:nvSpPr>
            <p:cNvPr id="83" name="Rectangle 82"/>
            <p:cNvSpPr/>
            <p:nvPr/>
          </p:nvSpPr>
          <p:spPr>
            <a:xfrm>
              <a:off x="3976053" y="1799040"/>
              <a:ext cx="883609" cy="466741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423372" y="2259427"/>
              <a:ext cx="1984930" cy="29748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250062" y="2035963"/>
              <a:ext cx="338328" cy="220941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LN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423372" y="2548743"/>
              <a:ext cx="2885945" cy="331113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157846" y="1736918"/>
              <a:ext cx="548640" cy="45719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59662" y="2201524"/>
              <a:ext cx="548640" cy="45719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4227319" y="2328609"/>
              <a:ext cx="365760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91" name="Straight Arrow Connector 90"/>
            <p:cNvCxnSpPr/>
            <p:nvPr/>
          </p:nvCxnSpPr>
          <p:spPr>
            <a:xfrm flipV="1">
              <a:off x="4615049" y="2026668"/>
              <a:ext cx="0" cy="27432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sp>
          <p:nvSpPr>
            <p:cNvPr id="95" name="TextBox 94"/>
            <p:cNvSpPr txBox="1"/>
            <p:nvPr/>
          </p:nvSpPr>
          <p:spPr>
            <a:xfrm>
              <a:off x="4323646" y="2345961"/>
              <a:ext cx="18647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1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W</a:t>
              </a:r>
              <a:endParaRPr lang="en-US" sz="1100" baseline="-25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635422" y="2075890"/>
              <a:ext cx="18647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1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H</a:t>
              </a:r>
              <a:endParaRPr lang="en-US" sz="1100" baseline="-25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H="1">
              <a:off x="4450828" y="1531051"/>
              <a:ext cx="349602" cy="187205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01" name="Straight Arrow Connector 100"/>
            <p:cNvCxnSpPr/>
            <p:nvPr/>
          </p:nvCxnSpPr>
          <p:spPr>
            <a:xfrm flipH="1">
              <a:off x="5077156" y="1688212"/>
              <a:ext cx="124737" cy="437911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02" name="Rectangle 101"/>
            <p:cNvSpPr/>
            <p:nvPr/>
          </p:nvSpPr>
          <p:spPr>
            <a:xfrm>
              <a:off x="3418589" y="2215034"/>
              <a:ext cx="548640" cy="45719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789050" y="2424761"/>
              <a:ext cx="437952" cy="11581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682559" y="2124447"/>
              <a:ext cx="609600" cy="275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5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SC qubit circuit</a:t>
              </a:r>
              <a:endParaRPr lang="en-US" sz="1500" baseline="-25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5431158" y="2558958"/>
              <a:ext cx="32004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ot"/>
              <a:headEnd type="none" w="sm" len="sm"/>
              <a:tailEnd type="none" w="sm" len="sm"/>
            </a:ln>
            <a:effectLst/>
          </p:spPr>
        </p:cxnSp>
        <p:cxnSp>
          <p:nvCxnSpPr>
            <p:cNvPr id="107" name="Straight Arrow Connector 106"/>
            <p:cNvCxnSpPr/>
            <p:nvPr/>
          </p:nvCxnSpPr>
          <p:spPr>
            <a:xfrm>
              <a:off x="5489851" y="2482875"/>
              <a:ext cx="18288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ot"/>
              <a:headEnd type="none" w="sm" len="sm"/>
              <a:tailEnd type="none" w="sm" len="sm"/>
            </a:ln>
            <a:effectLst/>
          </p:spPr>
        </p:cxnSp>
        <p:sp>
          <p:nvSpPr>
            <p:cNvPr id="114" name="TextBox 113"/>
            <p:cNvSpPr txBox="1"/>
            <p:nvPr/>
          </p:nvSpPr>
          <p:spPr>
            <a:xfrm>
              <a:off x="4723691" y="1367626"/>
              <a:ext cx="725951" cy="275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5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Metal electrode </a:t>
              </a:r>
              <a:endParaRPr lang="en-US" sz="1500" baseline="-25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485939" y="2333977"/>
              <a:ext cx="215503" cy="1528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200"/>
              <a:r>
                <a:rPr lang="en-US" sz="15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SiO</a:t>
              </a:r>
              <a:r>
                <a:rPr lang="en-US" sz="1500" baseline="-250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467791" y="2682991"/>
              <a:ext cx="216085" cy="152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en-US" sz="15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+mn-cs"/>
                </a:rPr>
                <a:t>Si</a:t>
              </a:r>
              <a:endParaRPr lang="en-US" sz="1500" baseline="-25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92" name="Group 191"/>
          <p:cNvGrpSpPr>
            <a:grpSpLocks noChangeAspect="1"/>
          </p:cNvGrpSpPr>
          <p:nvPr/>
        </p:nvGrpSpPr>
        <p:grpSpPr>
          <a:xfrm>
            <a:off x="4770263" y="1527658"/>
            <a:ext cx="3200400" cy="2650831"/>
            <a:chOff x="7448254" y="2228048"/>
            <a:chExt cx="3115169" cy="2580234"/>
          </a:xfrm>
        </p:grpSpPr>
        <p:sp>
          <p:nvSpPr>
            <p:cNvPr id="170" name="Donut 169"/>
            <p:cNvSpPr>
              <a:spLocks noChangeAspect="1"/>
            </p:cNvSpPr>
            <p:nvPr/>
          </p:nvSpPr>
          <p:spPr>
            <a:xfrm>
              <a:off x="8221095" y="2736073"/>
              <a:ext cx="731520" cy="731520"/>
            </a:xfrm>
            <a:prstGeom prst="donut">
              <a:avLst>
                <a:gd name="adj" fmla="val 10329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Donut 170"/>
            <p:cNvSpPr>
              <a:spLocks noChangeAspect="1"/>
            </p:cNvSpPr>
            <p:nvPr/>
          </p:nvSpPr>
          <p:spPr>
            <a:xfrm>
              <a:off x="8220066" y="3506517"/>
              <a:ext cx="731520" cy="731520"/>
            </a:xfrm>
            <a:prstGeom prst="donut">
              <a:avLst>
                <a:gd name="adj" fmla="val 10329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7663170" y="4287897"/>
              <a:ext cx="1828800" cy="73152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Block Arc 172"/>
            <p:cNvSpPr/>
            <p:nvPr/>
          </p:nvSpPr>
          <p:spPr>
            <a:xfrm>
              <a:off x="8145098" y="2652250"/>
              <a:ext cx="868477" cy="868477"/>
            </a:xfrm>
            <a:prstGeom prst="blockArc">
              <a:avLst>
                <a:gd name="adj1" fmla="val 7942824"/>
                <a:gd name="adj2" fmla="val 2821662"/>
                <a:gd name="adj3" fmla="val 23305"/>
              </a:avLst>
            </a:prstGeom>
            <a:solidFill>
              <a:srgbClr val="EEECE1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V="1">
              <a:off x="7571159" y="4494435"/>
              <a:ext cx="73152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B05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9023096" y="4506159"/>
              <a:ext cx="40004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00B050"/>
              </a:solidFill>
              <a:prstDash val="solid"/>
              <a:tailEnd type="triangl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/>
                <p:cNvSpPr txBox="1"/>
                <p:nvPr/>
              </p:nvSpPr>
              <p:spPr>
                <a:xfrm>
                  <a:off x="9063972" y="4552869"/>
                  <a:ext cx="451406" cy="2371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𝑜𝑢𝑡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8" name="TextBox 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3972" y="4552869"/>
                  <a:ext cx="451406" cy="23711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0526" t="-10000"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/>
                <p:cNvSpPr txBox="1"/>
                <p:nvPr/>
              </p:nvSpPr>
              <p:spPr>
                <a:xfrm>
                  <a:off x="7448254" y="4563984"/>
                  <a:ext cx="859659" cy="2442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𝑖𝑛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𝑜𝑝𝑡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lang="en-US" sz="1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9" name="TextBox 1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8254" y="4563984"/>
                  <a:ext cx="859659" cy="2442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556" t="-9756" r="-3472" b="-21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0" name="Straight Arrow Connector 179"/>
            <p:cNvCxnSpPr/>
            <p:nvPr/>
          </p:nvCxnSpPr>
          <p:spPr>
            <a:xfrm flipV="1">
              <a:off x="9776246" y="2508858"/>
              <a:ext cx="548640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triangle"/>
              <a:tailEnd type="non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/>
                <p:cNvSpPr txBox="1"/>
                <p:nvPr/>
              </p:nvSpPr>
              <p:spPr>
                <a:xfrm>
                  <a:off x="9746299" y="2228048"/>
                  <a:ext cx="817124" cy="2371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𝑖𝑛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lang="en-US" sz="1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1" name="TextBox 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6299" y="2228048"/>
                  <a:ext cx="817124" cy="23711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072" t="-12500" r="-2899" b="-2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4" name="Can 183"/>
            <p:cNvSpPr/>
            <p:nvPr/>
          </p:nvSpPr>
          <p:spPr>
            <a:xfrm rot="16200000">
              <a:off x="9068108" y="2045415"/>
              <a:ext cx="146422" cy="822960"/>
            </a:xfrm>
            <a:prstGeom prst="can">
              <a:avLst/>
            </a:prstGeom>
            <a:solidFill>
              <a:srgbClr val="EEECE1">
                <a:lumMod val="50000"/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5" name="Straight Connector 184"/>
            <p:cNvCxnSpPr/>
            <p:nvPr/>
          </p:nvCxnSpPr>
          <p:spPr>
            <a:xfrm flipH="1">
              <a:off x="8546958" y="2454704"/>
              <a:ext cx="1828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186" name="Straight Connector 185"/>
            <p:cNvCxnSpPr/>
            <p:nvPr/>
          </p:nvCxnSpPr>
          <p:spPr>
            <a:xfrm rot="5400000" flipH="1">
              <a:off x="8466384" y="2560810"/>
              <a:ext cx="1828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>
            <a:xfrm flipH="1">
              <a:off x="9552719" y="2454704"/>
              <a:ext cx="1828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</p:grpSp>
      <p:pic>
        <p:nvPicPr>
          <p:cNvPr id="194" name="Picture 193"/>
          <p:cNvPicPr/>
          <p:nvPr/>
        </p:nvPicPr>
        <p:blipFill rotWithShape="1">
          <a:blip r:embed="rId5"/>
          <a:srcRect l="31762" t="61568" r="24247"/>
          <a:stretch/>
        </p:blipFill>
        <p:spPr>
          <a:xfrm>
            <a:off x="223736" y="3959158"/>
            <a:ext cx="3278221" cy="1714697"/>
          </a:xfrm>
          <a:prstGeom prst="rect">
            <a:avLst/>
          </a:prstGeom>
        </p:spPr>
      </p:pic>
      <p:grpSp>
        <p:nvGrpSpPr>
          <p:cNvPr id="196" name="Group 195"/>
          <p:cNvGrpSpPr>
            <a:grpSpLocks noChangeAspect="1"/>
          </p:cNvGrpSpPr>
          <p:nvPr/>
        </p:nvGrpSpPr>
        <p:grpSpPr>
          <a:xfrm>
            <a:off x="8159496" y="1266541"/>
            <a:ext cx="4032504" cy="3608628"/>
            <a:chOff x="4335014" y="3677954"/>
            <a:chExt cx="3185766" cy="2850898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6"/>
            <a:srcRect l="12001"/>
            <a:stretch/>
          </p:blipFill>
          <p:spPr>
            <a:xfrm>
              <a:off x="4653288" y="3916992"/>
              <a:ext cx="2867492" cy="2385676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4754647" y="6282631"/>
              <a:ext cx="246693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i="1" dirty="0" smtClean="0">
                  <a:latin typeface="Cambria Math" panose="02040503050406030204" pitchFamily="18" charset="0"/>
                </a:rPr>
                <a:t>Resonator FSR (GHz)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697850" y="4080866"/>
              <a:ext cx="1503741" cy="1931633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201592" y="4089717"/>
              <a:ext cx="1002494" cy="193163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>
            <a:xfrm flipV="1">
              <a:off x="6190677" y="3879634"/>
              <a:ext cx="0" cy="2139467"/>
            </a:xfrm>
            <a:prstGeom prst="line">
              <a:avLst/>
            </a:prstGeom>
            <a:ln w="15875">
              <a:solidFill>
                <a:schemeClr val="tx1"/>
              </a:solidFill>
              <a:prstDash val="dash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H="1">
              <a:off x="5844142" y="3977084"/>
              <a:ext cx="24451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631226" y="3677954"/>
              <a:ext cx="75020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500" b="0" i="1" dirty="0" smtClean="0">
                  <a:latin typeface="Cambria Math" panose="02040503050406030204" pitchFamily="18" charset="0"/>
                </a:rPr>
                <a:t>C &gt; 40 </a:t>
              </a:r>
              <a:r>
                <a:rPr lang="en-US" sz="1500" b="0" i="1" dirty="0" err="1" smtClean="0">
                  <a:latin typeface="Cambria Math" panose="02040503050406030204" pitchFamily="18" charset="0"/>
                </a:rPr>
                <a:t>fF</a:t>
              </a:r>
              <a:endParaRPr lang="en-US" sz="1500" b="0" i="1" dirty="0" smtClean="0">
                <a:latin typeface="Cambria Math" panose="02040503050406030204" pitchFamily="18" charset="0"/>
              </a:endParaRPr>
            </a:p>
          </p:txBody>
        </p:sp>
        <p:cxnSp>
          <p:nvCxnSpPr>
            <p:cNvPr id="161" name="Straight Connector 160"/>
            <p:cNvCxnSpPr/>
            <p:nvPr/>
          </p:nvCxnSpPr>
          <p:spPr>
            <a:xfrm>
              <a:off x="4761613" y="5644622"/>
              <a:ext cx="305638" cy="0"/>
            </a:xfrm>
            <a:prstGeom prst="line">
              <a:avLst/>
            </a:prstGeom>
            <a:ln w="15875">
              <a:solidFill>
                <a:srgbClr val="0000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5053494" y="5551730"/>
              <a:ext cx="106599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b="0" i="1" dirty="0" smtClean="0">
                  <a:latin typeface="Cambria Math" panose="02040503050406030204" pitchFamily="18" charset="0"/>
                </a:rPr>
                <a:t> H = 1000 nm</a:t>
              </a:r>
            </a:p>
          </p:txBody>
        </p:sp>
        <p:cxnSp>
          <p:nvCxnSpPr>
            <p:cNvPr id="163" name="Straight Connector 162"/>
            <p:cNvCxnSpPr/>
            <p:nvPr/>
          </p:nvCxnSpPr>
          <p:spPr>
            <a:xfrm>
              <a:off x="4756785" y="5858107"/>
              <a:ext cx="305638" cy="0"/>
            </a:xfrm>
            <a:prstGeom prst="line">
              <a:avLst/>
            </a:prstGeom>
            <a:ln w="15875">
              <a:solidFill>
                <a:srgbClr val="0000FF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5044969" y="5755487"/>
              <a:ext cx="96661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b="0" i="1" dirty="0" smtClean="0">
                  <a:latin typeface="Cambria Math" panose="02040503050406030204" pitchFamily="18" charset="0"/>
                </a:rPr>
                <a:t> H = 750 nm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 rot="16200000">
              <a:off x="3704353" y="4901103"/>
              <a:ext cx="150754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i="1" dirty="0" smtClean="0">
                  <a:latin typeface="Cambria Math" panose="02040503050406030204" pitchFamily="18" charset="0"/>
                </a:rPr>
                <a:t>g/2</a:t>
              </a:r>
              <a:r>
                <a:rPr lang="el-GR" sz="1600" b="0" i="1" dirty="0" smtClean="0">
                  <a:latin typeface="Cambria Math" panose="02040503050406030204" pitchFamily="18" charset="0"/>
                </a:rPr>
                <a:t>π</a:t>
              </a:r>
              <a:r>
                <a:rPr lang="en-US" sz="1600" b="0" i="1" dirty="0" smtClean="0">
                  <a:latin typeface="Cambria Math" panose="02040503050406030204" pitchFamily="18" charset="0"/>
                </a:rPr>
                <a:t> (kHz)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/>
              <p:cNvSpPr txBox="1"/>
              <p:nvPr/>
            </p:nvSpPr>
            <p:spPr>
              <a:xfrm>
                <a:off x="3707548" y="4637413"/>
                <a:ext cx="4131644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(ℏ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7" name="TextBox 1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548" y="4637413"/>
                <a:ext cx="4131644" cy="447238"/>
              </a:xfrm>
              <a:prstGeom prst="rect">
                <a:avLst/>
              </a:prstGeom>
              <a:blipFill rotWithShape="0">
                <a:blip r:embed="rId7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TextBox 197"/>
          <p:cNvSpPr txBox="1"/>
          <p:nvPr/>
        </p:nvSpPr>
        <p:spPr>
          <a:xfrm>
            <a:off x="0" y="5924145"/>
            <a:ext cx="12192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274320" tIns="91440" rIns="274320" bIns="91440" rtlCol="0">
            <a:spAutoFit/>
          </a:bodyPr>
          <a:lstStyle/>
          <a:p>
            <a:pPr algn="ctr"/>
            <a:r>
              <a:rPr lang="en-US" sz="2200" dirty="0" smtClean="0"/>
              <a:t>Significant enhancement in </a:t>
            </a:r>
            <a:r>
              <a:rPr lang="en-US" sz="2200" i="1" dirty="0" smtClean="0"/>
              <a:t>g</a:t>
            </a:r>
            <a:r>
              <a:rPr lang="en-US" sz="2200" dirty="0" smtClean="0"/>
              <a:t> factor (~10 kHz)</a:t>
            </a:r>
          </a:p>
        </p:txBody>
      </p:sp>
    </p:spTree>
    <p:extLst>
      <p:ext uri="{BB962C8B-B14F-4D97-AF65-F5344CB8AC3E}">
        <p14:creationId xmlns:p14="http://schemas.microsoft.com/office/powerpoint/2010/main" val="38524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Figure of Merits for Efficient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02051" y="4521007"/>
                <a:ext cx="2493631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/(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51" y="4521007"/>
                <a:ext cx="2493631" cy="371512"/>
              </a:xfrm>
              <a:prstGeom prst="rect">
                <a:avLst/>
              </a:prstGeom>
              <a:blipFill rotWithShape="0">
                <a:blip r:embed="rId2"/>
                <a:stretch>
                  <a:fillRect l="-3423" r="-268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64347" y="4472043"/>
                <a:ext cx="4131644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(ℏ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47" y="4472043"/>
                <a:ext cx="4131644" cy="447238"/>
              </a:xfrm>
              <a:prstGeom prst="rect">
                <a:avLst/>
              </a:prstGeom>
              <a:blipFill rotWithShape="0">
                <a:blip r:embed="rId3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1070043" y="4943838"/>
            <a:ext cx="583660" cy="330738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277" y="5378337"/>
            <a:ext cx="112840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Refractive index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67711" y="5002201"/>
            <a:ext cx="145914" cy="252920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22444" y="5404278"/>
            <a:ext cx="112840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EO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5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oeff</a:t>
            </a:r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7786" y="2159532"/>
            <a:ext cx="1556427" cy="5447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 tIns="91440" bIns="91440" rtlCol="0" anchor="ctr"/>
          <a:lstStyle/>
          <a:p>
            <a:pPr algn="ctr"/>
            <a:r>
              <a:rPr lang="en-US" sz="2000" dirty="0" smtClean="0"/>
              <a:t>EO mixer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286000" y="1400773"/>
            <a:ext cx="0" cy="731520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05838" y="2428662"/>
            <a:ext cx="1005840" cy="324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63288" y="1943290"/>
                <a:ext cx="413062" cy="3978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88" y="1943290"/>
                <a:ext cx="413062" cy="397866"/>
              </a:xfrm>
              <a:prstGeom prst="rect">
                <a:avLst/>
              </a:prstGeom>
              <a:blipFill rotWithShape="0">
                <a:blip r:embed="rId4"/>
                <a:stretch>
                  <a:fillRect l="-7353" r="-441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9772" y="2406975"/>
                <a:ext cx="450380" cy="36933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72" y="2406975"/>
                <a:ext cx="45038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757" r="-2703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689619" y="1434208"/>
                <a:ext cx="6606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19" y="1434208"/>
                <a:ext cx="660694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50580" y="1460149"/>
                <a:ext cx="7119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80" y="1460149"/>
                <a:ext cx="711990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V="1">
            <a:off x="3060971" y="2405964"/>
            <a:ext cx="1828800" cy="324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6"/>
          <p:cNvSpPr>
            <a:spLocks/>
          </p:cNvSpPr>
          <p:nvPr/>
        </p:nvSpPr>
        <p:spPr bwMode="auto">
          <a:xfrm>
            <a:off x="3460617" y="1624516"/>
            <a:ext cx="206712" cy="758154"/>
          </a:xfrm>
          <a:custGeom>
            <a:avLst/>
            <a:gdLst>
              <a:gd name="T0" fmla="*/ 0 w 5081"/>
              <a:gd name="T1" fmla="*/ 4952 h 4952"/>
              <a:gd name="T2" fmla="*/ 102 w 5081"/>
              <a:gd name="T3" fmla="*/ 4941 h 4952"/>
              <a:gd name="T4" fmla="*/ 204 w 5081"/>
              <a:gd name="T5" fmla="*/ 4928 h 4952"/>
              <a:gd name="T6" fmla="*/ 305 w 5081"/>
              <a:gd name="T7" fmla="*/ 4914 h 4952"/>
              <a:gd name="T8" fmla="*/ 407 w 5081"/>
              <a:gd name="T9" fmla="*/ 4897 h 4952"/>
              <a:gd name="T10" fmla="*/ 508 w 5081"/>
              <a:gd name="T11" fmla="*/ 4878 h 4952"/>
              <a:gd name="T12" fmla="*/ 610 w 5081"/>
              <a:gd name="T13" fmla="*/ 4856 h 4952"/>
              <a:gd name="T14" fmla="*/ 712 w 5081"/>
              <a:gd name="T15" fmla="*/ 4831 h 4952"/>
              <a:gd name="T16" fmla="*/ 813 w 5081"/>
              <a:gd name="T17" fmla="*/ 4802 h 4952"/>
              <a:gd name="T18" fmla="*/ 915 w 5081"/>
              <a:gd name="T19" fmla="*/ 4767 h 4952"/>
              <a:gd name="T20" fmla="*/ 1016 w 5081"/>
              <a:gd name="T21" fmla="*/ 4725 h 4952"/>
              <a:gd name="T22" fmla="*/ 1118 w 5081"/>
              <a:gd name="T23" fmla="*/ 4676 h 4952"/>
              <a:gd name="T24" fmla="*/ 1220 w 5081"/>
              <a:gd name="T25" fmla="*/ 4616 h 4952"/>
              <a:gd name="T26" fmla="*/ 1321 w 5081"/>
              <a:gd name="T27" fmla="*/ 4542 h 4952"/>
              <a:gd name="T28" fmla="*/ 1423 w 5081"/>
              <a:gd name="T29" fmla="*/ 4451 h 4952"/>
              <a:gd name="T30" fmla="*/ 1524 w 5081"/>
              <a:gd name="T31" fmla="*/ 4337 h 4952"/>
              <a:gd name="T32" fmla="*/ 1626 w 5081"/>
              <a:gd name="T33" fmla="*/ 4192 h 4952"/>
              <a:gd name="T34" fmla="*/ 1728 w 5081"/>
              <a:gd name="T35" fmla="*/ 4004 h 4952"/>
              <a:gd name="T36" fmla="*/ 1829 w 5081"/>
              <a:gd name="T37" fmla="*/ 3758 h 4952"/>
              <a:gd name="T38" fmla="*/ 1931 w 5081"/>
              <a:gd name="T39" fmla="*/ 3434 h 4952"/>
              <a:gd name="T40" fmla="*/ 2033 w 5081"/>
              <a:gd name="T41" fmla="*/ 3004 h 4952"/>
              <a:gd name="T42" fmla="*/ 2134 w 5081"/>
              <a:gd name="T43" fmla="*/ 2441 h 4952"/>
              <a:gd name="T44" fmla="*/ 2236 w 5081"/>
              <a:gd name="T45" fmla="*/ 1738 h 4952"/>
              <a:gd name="T46" fmla="*/ 2337 w 5081"/>
              <a:gd name="T47" fmla="*/ 953 h 4952"/>
              <a:gd name="T48" fmla="*/ 2439 w 5081"/>
              <a:gd name="T49" fmla="*/ 277 h 4952"/>
              <a:gd name="T50" fmla="*/ 2541 w 5081"/>
              <a:gd name="T51" fmla="*/ 0 h 4952"/>
              <a:gd name="T52" fmla="*/ 2642 w 5081"/>
              <a:gd name="T53" fmla="*/ 277 h 4952"/>
              <a:gd name="T54" fmla="*/ 2744 w 5081"/>
              <a:gd name="T55" fmla="*/ 953 h 4952"/>
              <a:gd name="T56" fmla="*/ 2845 w 5081"/>
              <a:gd name="T57" fmla="*/ 1738 h 4952"/>
              <a:gd name="T58" fmla="*/ 2947 w 5081"/>
              <a:gd name="T59" fmla="*/ 2441 h 4952"/>
              <a:gd name="T60" fmla="*/ 3049 w 5081"/>
              <a:gd name="T61" fmla="*/ 3004 h 4952"/>
              <a:gd name="T62" fmla="*/ 3150 w 5081"/>
              <a:gd name="T63" fmla="*/ 3434 h 4952"/>
              <a:gd name="T64" fmla="*/ 3252 w 5081"/>
              <a:gd name="T65" fmla="*/ 3758 h 4952"/>
              <a:gd name="T66" fmla="*/ 3353 w 5081"/>
              <a:gd name="T67" fmla="*/ 4004 h 4952"/>
              <a:gd name="T68" fmla="*/ 3455 w 5081"/>
              <a:gd name="T69" fmla="*/ 4192 h 4952"/>
              <a:gd name="T70" fmla="*/ 3557 w 5081"/>
              <a:gd name="T71" fmla="*/ 4337 h 4952"/>
              <a:gd name="T72" fmla="*/ 3658 w 5081"/>
              <a:gd name="T73" fmla="*/ 4451 h 4952"/>
              <a:gd name="T74" fmla="*/ 3760 w 5081"/>
              <a:gd name="T75" fmla="*/ 4542 h 4952"/>
              <a:gd name="T76" fmla="*/ 3861 w 5081"/>
              <a:gd name="T77" fmla="*/ 4616 h 4952"/>
              <a:gd name="T78" fmla="*/ 3963 w 5081"/>
              <a:gd name="T79" fmla="*/ 4676 h 4952"/>
              <a:gd name="T80" fmla="*/ 4065 w 5081"/>
              <a:gd name="T81" fmla="*/ 4725 h 4952"/>
              <a:gd name="T82" fmla="*/ 4166 w 5081"/>
              <a:gd name="T83" fmla="*/ 4767 h 4952"/>
              <a:gd name="T84" fmla="*/ 4268 w 5081"/>
              <a:gd name="T85" fmla="*/ 4802 h 4952"/>
              <a:gd name="T86" fmla="*/ 4369 w 5081"/>
              <a:gd name="T87" fmla="*/ 4831 h 4952"/>
              <a:gd name="T88" fmla="*/ 4471 w 5081"/>
              <a:gd name="T89" fmla="*/ 4856 h 4952"/>
              <a:gd name="T90" fmla="*/ 4573 w 5081"/>
              <a:gd name="T91" fmla="*/ 4878 h 4952"/>
              <a:gd name="T92" fmla="*/ 4674 w 5081"/>
              <a:gd name="T93" fmla="*/ 4897 h 4952"/>
              <a:gd name="T94" fmla="*/ 4776 w 5081"/>
              <a:gd name="T95" fmla="*/ 4914 h 4952"/>
              <a:gd name="T96" fmla="*/ 4878 w 5081"/>
              <a:gd name="T97" fmla="*/ 4928 h 4952"/>
              <a:gd name="T98" fmla="*/ 4979 w 5081"/>
              <a:gd name="T99" fmla="*/ 4941 h 4952"/>
              <a:gd name="T100" fmla="*/ 5081 w 5081"/>
              <a:gd name="T101" fmla="*/ 4952 h 4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081" h="4952">
                <a:moveTo>
                  <a:pt x="0" y="4952"/>
                </a:moveTo>
                <a:cubicBezTo>
                  <a:pt x="34" y="4949"/>
                  <a:pt x="68" y="4945"/>
                  <a:pt x="102" y="4941"/>
                </a:cubicBezTo>
                <a:cubicBezTo>
                  <a:pt x="136" y="4937"/>
                  <a:pt x="170" y="4933"/>
                  <a:pt x="204" y="4928"/>
                </a:cubicBezTo>
                <a:cubicBezTo>
                  <a:pt x="237" y="4924"/>
                  <a:pt x="271" y="4919"/>
                  <a:pt x="305" y="4914"/>
                </a:cubicBezTo>
                <a:cubicBezTo>
                  <a:pt x="339" y="4909"/>
                  <a:pt x="373" y="4903"/>
                  <a:pt x="407" y="4897"/>
                </a:cubicBezTo>
                <a:cubicBezTo>
                  <a:pt x="441" y="4891"/>
                  <a:pt x="475" y="4885"/>
                  <a:pt x="508" y="4878"/>
                </a:cubicBezTo>
                <a:cubicBezTo>
                  <a:pt x="542" y="4871"/>
                  <a:pt x="576" y="4864"/>
                  <a:pt x="610" y="4856"/>
                </a:cubicBezTo>
                <a:cubicBezTo>
                  <a:pt x="644" y="4849"/>
                  <a:pt x="678" y="4840"/>
                  <a:pt x="712" y="4831"/>
                </a:cubicBezTo>
                <a:cubicBezTo>
                  <a:pt x="746" y="4822"/>
                  <a:pt x="779" y="4812"/>
                  <a:pt x="813" y="4802"/>
                </a:cubicBezTo>
                <a:cubicBezTo>
                  <a:pt x="847" y="4791"/>
                  <a:pt x="881" y="4779"/>
                  <a:pt x="915" y="4767"/>
                </a:cubicBezTo>
                <a:cubicBezTo>
                  <a:pt x="949" y="4754"/>
                  <a:pt x="983" y="4740"/>
                  <a:pt x="1016" y="4725"/>
                </a:cubicBezTo>
                <a:cubicBezTo>
                  <a:pt x="1050" y="4710"/>
                  <a:pt x="1084" y="4694"/>
                  <a:pt x="1118" y="4676"/>
                </a:cubicBezTo>
                <a:cubicBezTo>
                  <a:pt x="1152" y="4658"/>
                  <a:pt x="1186" y="4638"/>
                  <a:pt x="1220" y="4616"/>
                </a:cubicBezTo>
                <a:cubicBezTo>
                  <a:pt x="1254" y="4594"/>
                  <a:pt x="1287" y="4569"/>
                  <a:pt x="1321" y="4542"/>
                </a:cubicBezTo>
                <a:cubicBezTo>
                  <a:pt x="1355" y="4515"/>
                  <a:pt x="1389" y="4485"/>
                  <a:pt x="1423" y="4451"/>
                </a:cubicBezTo>
                <a:cubicBezTo>
                  <a:pt x="1457" y="4417"/>
                  <a:pt x="1491" y="4380"/>
                  <a:pt x="1524" y="4337"/>
                </a:cubicBezTo>
                <a:cubicBezTo>
                  <a:pt x="1558" y="4294"/>
                  <a:pt x="1592" y="4246"/>
                  <a:pt x="1626" y="4192"/>
                </a:cubicBezTo>
                <a:cubicBezTo>
                  <a:pt x="1660" y="4137"/>
                  <a:pt x="1694" y="4075"/>
                  <a:pt x="1728" y="4004"/>
                </a:cubicBezTo>
                <a:cubicBezTo>
                  <a:pt x="1762" y="3933"/>
                  <a:pt x="1795" y="3852"/>
                  <a:pt x="1829" y="3758"/>
                </a:cubicBezTo>
                <a:cubicBezTo>
                  <a:pt x="1863" y="3665"/>
                  <a:pt x="1897" y="3558"/>
                  <a:pt x="1931" y="3434"/>
                </a:cubicBezTo>
                <a:cubicBezTo>
                  <a:pt x="1965" y="3310"/>
                  <a:pt x="1999" y="3168"/>
                  <a:pt x="2033" y="3004"/>
                </a:cubicBezTo>
                <a:cubicBezTo>
                  <a:pt x="2066" y="2840"/>
                  <a:pt x="2100" y="2653"/>
                  <a:pt x="2134" y="2441"/>
                </a:cubicBezTo>
                <a:cubicBezTo>
                  <a:pt x="2168" y="2229"/>
                  <a:pt x="2202" y="1992"/>
                  <a:pt x="2236" y="1738"/>
                </a:cubicBezTo>
                <a:cubicBezTo>
                  <a:pt x="2270" y="1483"/>
                  <a:pt x="2303" y="1211"/>
                  <a:pt x="2337" y="953"/>
                </a:cubicBezTo>
                <a:cubicBezTo>
                  <a:pt x="2371" y="695"/>
                  <a:pt x="2405" y="452"/>
                  <a:pt x="2439" y="277"/>
                </a:cubicBezTo>
                <a:cubicBezTo>
                  <a:pt x="2473" y="102"/>
                  <a:pt x="2507" y="0"/>
                  <a:pt x="2541" y="0"/>
                </a:cubicBezTo>
                <a:cubicBezTo>
                  <a:pt x="2574" y="0"/>
                  <a:pt x="2608" y="102"/>
                  <a:pt x="2642" y="277"/>
                </a:cubicBezTo>
                <a:cubicBezTo>
                  <a:pt x="2676" y="452"/>
                  <a:pt x="2710" y="695"/>
                  <a:pt x="2744" y="953"/>
                </a:cubicBezTo>
                <a:cubicBezTo>
                  <a:pt x="2778" y="1211"/>
                  <a:pt x="2812" y="1483"/>
                  <a:pt x="2845" y="1738"/>
                </a:cubicBezTo>
                <a:cubicBezTo>
                  <a:pt x="2879" y="1992"/>
                  <a:pt x="2913" y="2229"/>
                  <a:pt x="2947" y="2441"/>
                </a:cubicBezTo>
                <a:cubicBezTo>
                  <a:pt x="2981" y="2653"/>
                  <a:pt x="3015" y="2840"/>
                  <a:pt x="3049" y="3004"/>
                </a:cubicBezTo>
                <a:cubicBezTo>
                  <a:pt x="3082" y="3168"/>
                  <a:pt x="3116" y="3310"/>
                  <a:pt x="3150" y="3434"/>
                </a:cubicBezTo>
                <a:cubicBezTo>
                  <a:pt x="3184" y="3558"/>
                  <a:pt x="3218" y="3665"/>
                  <a:pt x="3252" y="3758"/>
                </a:cubicBezTo>
                <a:cubicBezTo>
                  <a:pt x="3286" y="3852"/>
                  <a:pt x="3320" y="3933"/>
                  <a:pt x="3353" y="4004"/>
                </a:cubicBezTo>
                <a:cubicBezTo>
                  <a:pt x="3387" y="4075"/>
                  <a:pt x="3421" y="4137"/>
                  <a:pt x="3455" y="4192"/>
                </a:cubicBezTo>
                <a:cubicBezTo>
                  <a:pt x="3489" y="4246"/>
                  <a:pt x="3523" y="4294"/>
                  <a:pt x="3557" y="4337"/>
                </a:cubicBezTo>
                <a:cubicBezTo>
                  <a:pt x="3590" y="4380"/>
                  <a:pt x="3624" y="4417"/>
                  <a:pt x="3658" y="4451"/>
                </a:cubicBezTo>
                <a:cubicBezTo>
                  <a:pt x="3692" y="4485"/>
                  <a:pt x="3726" y="4515"/>
                  <a:pt x="3760" y="4542"/>
                </a:cubicBezTo>
                <a:cubicBezTo>
                  <a:pt x="3794" y="4569"/>
                  <a:pt x="3828" y="4594"/>
                  <a:pt x="3861" y="4616"/>
                </a:cubicBezTo>
                <a:cubicBezTo>
                  <a:pt x="3895" y="4638"/>
                  <a:pt x="3929" y="4658"/>
                  <a:pt x="3963" y="4676"/>
                </a:cubicBezTo>
                <a:cubicBezTo>
                  <a:pt x="3997" y="4694"/>
                  <a:pt x="4031" y="4710"/>
                  <a:pt x="4065" y="4725"/>
                </a:cubicBezTo>
                <a:cubicBezTo>
                  <a:pt x="4099" y="4740"/>
                  <a:pt x="4132" y="4754"/>
                  <a:pt x="4166" y="4767"/>
                </a:cubicBezTo>
                <a:cubicBezTo>
                  <a:pt x="4200" y="4779"/>
                  <a:pt x="4234" y="4791"/>
                  <a:pt x="4268" y="4802"/>
                </a:cubicBezTo>
                <a:cubicBezTo>
                  <a:pt x="4302" y="4812"/>
                  <a:pt x="4336" y="4822"/>
                  <a:pt x="4369" y="4831"/>
                </a:cubicBezTo>
                <a:cubicBezTo>
                  <a:pt x="4403" y="4840"/>
                  <a:pt x="4437" y="4849"/>
                  <a:pt x="4471" y="4856"/>
                </a:cubicBezTo>
                <a:cubicBezTo>
                  <a:pt x="4505" y="4864"/>
                  <a:pt x="4539" y="4871"/>
                  <a:pt x="4573" y="4878"/>
                </a:cubicBezTo>
                <a:cubicBezTo>
                  <a:pt x="4607" y="4885"/>
                  <a:pt x="4640" y="4891"/>
                  <a:pt x="4674" y="4897"/>
                </a:cubicBezTo>
                <a:cubicBezTo>
                  <a:pt x="4708" y="4903"/>
                  <a:pt x="4742" y="4909"/>
                  <a:pt x="4776" y="4914"/>
                </a:cubicBezTo>
                <a:cubicBezTo>
                  <a:pt x="4810" y="4919"/>
                  <a:pt x="4844" y="4924"/>
                  <a:pt x="4878" y="4928"/>
                </a:cubicBezTo>
                <a:cubicBezTo>
                  <a:pt x="4911" y="4933"/>
                  <a:pt x="4945" y="4937"/>
                  <a:pt x="4979" y="4941"/>
                </a:cubicBezTo>
                <a:cubicBezTo>
                  <a:pt x="5013" y="4945"/>
                  <a:pt x="5047" y="4949"/>
                  <a:pt x="5081" y="4952"/>
                </a:cubicBez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4148041" y="1916346"/>
            <a:ext cx="190495" cy="482537"/>
          </a:xfrm>
          <a:custGeom>
            <a:avLst/>
            <a:gdLst>
              <a:gd name="T0" fmla="*/ 0 w 5081"/>
              <a:gd name="T1" fmla="*/ 4952 h 4952"/>
              <a:gd name="T2" fmla="*/ 102 w 5081"/>
              <a:gd name="T3" fmla="*/ 4941 h 4952"/>
              <a:gd name="T4" fmla="*/ 204 w 5081"/>
              <a:gd name="T5" fmla="*/ 4928 h 4952"/>
              <a:gd name="T6" fmla="*/ 305 w 5081"/>
              <a:gd name="T7" fmla="*/ 4914 h 4952"/>
              <a:gd name="T8" fmla="*/ 407 w 5081"/>
              <a:gd name="T9" fmla="*/ 4897 h 4952"/>
              <a:gd name="T10" fmla="*/ 508 w 5081"/>
              <a:gd name="T11" fmla="*/ 4878 h 4952"/>
              <a:gd name="T12" fmla="*/ 610 w 5081"/>
              <a:gd name="T13" fmla="*/ 4856 h 4952"/>
              <a:gd name="T14" fmla="*/ 712 w 5081"/>
              <a:gd name="T15" fmla="*/ 4831 h 4952"/>
              <a:gd name="T16" fmla="*/ 813 w 5081"/>
              <a:gd name="T17" fmla="*/ 4802 h 4952"/>
              <a:gd name="T18" fmla="*/ 915 w 5081"/>
              <a:gd name="T19" fmla="*/ 4767 h 4952"/>
              <a:gd name="T20" fmla="*/ 1016 w 5081"/>
              <a:gd name="T21" fmla="*/ 4725 h 4952"/>
              <a:gd name="T22" fmla="*/ 1118 w 5081"/>
              <a:gd name="T23" fmla="*/ 4676 h 4952"/>
              <a:gd name="T24" fmla="*/ 1220 w 5081"/>
              <a:gd name="T25" fmla="*/ 4616 h 4952"/>
              <a:gd name="T26" fmla="*/ 1321 w 5081"/>
              <a:gd name="T27" fmla="*/ 4542 h 4952"/>
              <a:gd name="T28" fmla="*/ 1423 w 5081"/>
              <a:gd name="T29" fmla="*/ 4451 h 4952"/>
              <a:gd name="T30" fmla="*/ 1524 w 5081"/>
              <a:gd name="T31" fmla="*/ 4337 h 4952"/>
              <a:gd name="T32" fmla="*/ 1626 w 5081"/>
              <a:gd name="T33" fmla="*/ 4192 h 4952"/>
              <a:gd name="T34" fmla="*/ 1728 w 5081"/>
              <a:gd name="T35" fmla="*/ 4004 h 4952"/>
              <a:gd name="T36" fmla="*/ 1829 w 5081"/>
              <a:gd name="T37" fmla="*/ 3758 h 4952"/>
              <a:gd name="T38" fmla="*/ 1931 w 5081"/>
              <a:gd name="T39" fmla="*/ 3434 h 4952"/>
              <a:gd name="T40" fmla="*/ 2033 w 5081"/>
              <a:gd name="T41" fmla="*/ 3004 h 4952"/>
              <a:gd name="T42" fmla="*/ 2134 w 5081"/>
              <a:gd name="T43" fmla="*/ 2441 h 4952"/>
              <a:gd name="T44" fmla="*/ 2236 w 5081"/>
              <a:gd name="T45" fmla="*/ 1738 h 4952"/>
              <a:gd name="T46" fmla="*/ 2337 w 5081"/>
              <a:gd name="T47" fmla="*/ 953 h 4952"/>
              <a:gd name="T48" fmla="*/ 2439 w 5081"/>
              <a:gd name="T49" fmla="*/ 277 h 4952"/>
              <a:gd name="T50" fmla="*/ 2541 w 5081"/>
              <a:gd name="T51" fmla="*/ 0 h 4952"/>
              <a:gd name="T52" fmla="*/ 2642 w 5081"/>
              <a:gd name="T53" fmla="*/ 277 h 4952"/>
              <a:gd name="T54" fmla="*/ 2744 w 5081"/>
              <a:gd name="T55" fmla="*/ 953 h 4952"/>
              <a:gd name="T56" fmla="*/ 2845 w 5081"/>
              <a:gd name="T57" fmla="*/ 1738 h 4952"/>
              <a:gd name="T58" fmla="*/ 2947 w 5081"/>
              <a:gd name="T59" fmla="*/ 2441 h 4952"/>
              <a:gd name="T60" fmla="*/ 3049 w 5081"/>
              <a:gd name="T61" fmla="*/ 3004 h 4952"/>
              <a:gd name="T62" fmla="*/ 3150 w 5081"/>
              <a:gd name="T63" fmla="*/ 3434 h 4952"/>
              <a:gd name="T64" fmla="*/ 3252 w 5081"/>
              <a:gd name="T65" fmla="*/ 3758 h 4952"/>
              <a:gd name="T66" fmla="*/ 3353 w 5081"/>
              <a:gd name="T67" fmla="*/ 4004 h 4952"/>
              <a:gd name="T68" fmla="*/ 3455 w 5081"/>
              <a:gd name="T69" fmla="*/ 4192 h 4952"/>
              <a:gd name="T70" fmla="*/ 3557 w 5081"/>
              <a:gd name="T71" fmla="*/ 4337 h 4952"/>
              <a:gd name="T72" fmla="*/ 3658 w 5081"/>
              <a:gd name="T73" fmla="*/ 4451 h 4952"/>
              <a:gd name="T74" fmla="*/ 3760 w 5081"/>
              <a:gd name="T75" fmla="*/ 4542 h 4952"/>
              <a:gd name="T76" fmla="*/ 3861 w 5081"/>
              <a:gd name="T77" fmla="*/ 4616 h 4952"/>
              <a:gd name="T78" fmla="*/ 3963 w 5081"/>
              <a:gd name="T79" fmla="*/ 4676 h 4952"/>
              <a:gd name="T80" fmla="*/ 4065 w 5081"/>
              <a:gd name="T81" fmla="*/ 4725 h 4952"/>
              <a:gd name="T82" fmla="*/ 4166 w 5081"/>
              <a:gd name="T83" fmla="*/ 4767 h 4952"/>
              <a:gd name="T84" fmla="*/ 4268 w 5081"/>
              <a:gd name="T85" fmla="*/ 4802 h 4952"/>
              <a:gd name="T86" fmla="*/ 4369 w 5081"/>
              <a:gd name="T87" fmla="*/ 4831 h 4952"/>
              <a:gd name="T88" fmla="*/ 4471 w 5081"/>
              <a:gd name="T89" fmla="*/ 4856 h 4952"/>
              <a:gd name="T90" fmla="*/ 4573 w 5081"/>
              <a:gd name="T91" fmla="*/ 4878 h 4952"/>
              <a:gd name="T92" fmla="*/ 4674 w 5081"/>
              <a:gd name="T93" fmla="*/ 4897 h 4952"/>
              <a:gd name="T94" fmla="*/ 4776 w 5081"/>
              <a:gd name="T95" fmla="*/ 4914 h 4952"/>
              <a:gd name="T96" fmla="*/ 4878 w 5081"/>
              <a:gd name="T97" fmla="*/ 4928 h 4952"/>
              <a:gd name="T98" fmla="*/ 4979 w 5081"/>
              <a:gd name="T99" fmla="*/ 4941 h 4952"/>
              <a:gd name="T100" fmla="*/ 5081 w 5081"/>
              <a:gd name="T101" fmla="*/ 4952 h 4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081" h="4952">
                <a:moveTo>
                  <a:pt x="0" y="4952"/>
                </a:moveTo>
                <a:cubicBezTo>
                  <a:pt x="34" y="4949"/>
                  <a:pt x="68" y="4945"/>
                  <a:pt x="102" y="4941"/>
                </a:cubicBezTo>
                <a:cubicBezTo>
                  <a:pt x="136" y="4937"/>
                  <a:pt x="170" y="4933"/>
                  <a:pt x="204" y="4928"/>
                </a:cubicBezTo>
                <a:cubicBezTo>
                  <a:pt x="237" y="4924"/>
                  <a:pt x="271" y="4919"/>
                  <a:pt x="305" y="4914"/>
                </a:cubicBezTo>
                <a:cubicBezTo>
                  <a:pt x="339" y="4909"/>
                  <a:pt x="373" y="4903"/>
                  <a:pt x="407" y="4897"/>
                </a:cubicBezTo>
                <a:cubicBezTo>
                  <a:pt x="441" y="4891"/>
                  <a:pt x="475" y="4885"/>
                  <a:pt x="508" y="4878"/>
                </a:cubicBezTo>
                <a:cubicBezTo>
                  <a:pt x="542" y="4871"/>
                  <a:pt x="576" y="4864"/>
                  <a:pt x="610" y="4856"/>
                </a:cubicBezTo>
                <a:cubicBezTo>
                  <a:pt x="644" y="4849"/>
                  <a:pt x="678" y="4840"/>
                  <a:pt x="712" y="4831"/>
                </a:cubicBezTo>
                <a:cubicBezTo>
                  <a:pt x="746" y="4822"/>
                  <a:pt x="779" y="4812"/>
                  <a:pt x="813" y="4802"/>
                </a:cubicBezTo>
                <a:cubicBezTo>
                  <a:pt x="847" y="4791"/>
                  <a:pt x="881" y="4779"/>
                  <a:pt x="915" y="4767"/>
                </a:cubicBezTo>
                <a:cubicBezTo>
                  <a:pt x="949" y="4754"/>
                  <a:pt x="983" y="4740"/>
                  <a:pt x="1016" y="4725"/>
                </a:cubicBezTo>
                <a:cubicBezTo>
                  <a:pt x="1050" y="4710"/>
                  <a:pt x="1084" y="4694"/>
                  <a:pt x="1118" y="4676"/>
                </a:cubicBezTo>
                <a:cubicBezTo>
                  <a:pt x="1152" y="4658"/>
                  <a:pt x="1186" y="4638"/>
                  <a:pt x="1220" y="4616"/>
                </a:cubicBezTo>
                <a:cubicBezTo>
                  <a:pt x="1254" y="4594"/>
                  <a:pt x="1287" y="4569"/>
                  <a:pt x="1321" y="4542"/>
                </a:cubicBezTo>
                <a:cubicBezTo>
                  <a:pt x="1355" y="4515"/>
                  <a:pt x="1389" y="4485"/>
                  <a:pt x="1423" y="4451"/>
                </a:cubicBezTo>
                <a:cubicBezTo>
                  <a:pt x="1457" y="4417"/>
                  <a:pt x="1491" y="4380"/>
                  <a:pt x="1524" y="4337"/>
                </a:cubicBezTo>
                <a:cubicBezTo>
                  <a:pt x="1558" y="4294"/>
                  <a:pt x="1592" y="4246"/>
                  <a:pt x="1626" y="4192"/>
                </a:cubicBezTo>
                <a:cubicBezTo>
                  <a:pt x="1660" y="4137"/>
                  <a:pt x="1694" y="4075"/>
                  <a:pt x="1728" y="4004"/>
                </a:cubicBezTo>
                <a:cubicBezTo>
                  <a:pt x="1762" y="3933"/>
                  <a:pt x="1795" y="3852"/>
                  <a:pt x="1829" y="3758"/>
                </a:cubicBezTo>
                <a:cubicBezTo>
                  <a:pt x="1863" y="3665"/>
                  <a:pt x="1897" y="3558"/>
                  <a:pt x="1931" y="3434"/>
                </a:cubicBezTo>
                <a:cubicBezTo>
                  <a:pt x="1965" y="3310"/>
                  <a:pt x="1999" y="3168"/>
                  <a:pt x="2033" y="3004"/>
                </a:cubicBezTo>
                <a:cubicBezTo>
                  <a:pt x="2066" y="2840"/>
                  <a:pt x="2100" y="2653"/>
                  <a:pt x="2134" y="2441"/>
                </a:cubicBezTo>
                <a:cubicBezTo>
                  <a:pt x="2168" y="2229"/>
                  <a:pt x="2202" y="1992"/>
                  <a:pt x="2236" y="1738"/>
                </a:cubicBezTo>
                <a:cubicBezTo>
                  <a:pt x="2270" y="1483"/>
                  <a:pt x="2303" y="1211"/>
                  <a:pt x="2337" y="953"/>
                </a:cubicBezTo>
                <a:cubicBezTo>
                  <a:pt x="2371" y="695"/>
                  <a:pt x="2405" y="452"/>
                  <a:pt x="2439" y="277"/>
                </a:cubicBezTo>
                <a:cubicBezTo>
                  <a:pt x="2473" y="102"/>
                  <a:pt x="2507" y="0"/>
                  <a:pt x="2541" y="0"/>
                </a:cubicBezTo>
                <a:cubicBezTo>
                  <a:pt x="2574" y="0"/>
                  <a:pt x="2608" y="102"/>
                  <a:pt x="2642" y="277"/>
                </a:cubicBezTo>
                <a:cubicBezTo>
                  <a:pt x="2676" y="452"/>
                  <a:pt x="2710" y="695"/>
                  <a:pt x="2744" y="953"/>
                </a:cubicBezTo>
                <a:cubicBezTo>
                  <a:pt x="2778" y="1211"/>
                  <a:pt x="2812" y="1483"/>
                  <a:pt x="2845" y="1738"/>
                </a:cubicBezTo>
                <a:cubicBezTo>
                  <a:pt x="2879" y="1992"/>
                  <a:pt x="2913" y="2229"/>
                  <a:pt x="2947" y="2441"/>
                </a:cubicBezTo>
                <a:cubicBezTo>
                  <a:pt x="2981" y="2653"/>
                  <a:pt x="3015" y="2840"/>
                  <a:pt x="3049" y="3004"/>
                </a:cubicBezTo>
                <a:cubicBezTo>
                  <a:pt x="3082" y="3168"/>
                  <a:pt x="3116" y="3310"/>
                  <a:pt x="3150" y="3434"/>
                </a:cubicBezTo>
                <a:cubicBezTo>
                  <a:pt x="3184" y="3558"/>
                  <a:pt x="3218" y="3665"/>
                  <a:pt x="3252" y="3758"/>
                </a:cubicBezTo>
                <a:cubicBezTo>
                  <a:pt x="3286" y="3852"/>
                  <a:pt x="3320" y="3933"/>
                  <a:pt x="3353" y="4004"/>
                </a:cubicBezTo>
                <a:cubicBezTo>
                  <a:pt x="3387" y="4075"/>
                  <a:pt x="3421" y="4137"/>
                  <a:pt x="3455" y="4192"/>
                </a:cubicBezTo>
                <a:cubicBezTo>
                  <a:pt x="3489" y="4246"/>
                  <a:pt x="3523" y="4294"/>
                  <a:pt x="3557" y="4337"/>
                </a:cubicBezTo>
                <a:cubicBezTo>
                  <a:pt x="3590" y="4380"/>
                  <a:pt x="3624" y="4417"/>
                  <a:pt x="3658" y="4451"/>
                </a:cubicBezTo>
                <a:cubicBezTo>
                  <a:pt x="3692" y="4485"/>
                  <a:pt x="3726" y="4515"/>
                  <a:pt x="3760" y="4542"/>
                </a:cubicBezTo>
                <a:cubicBezTo>
                  <a:pt x="3794" y="4569"/>
                  <a:pt x="3828" y="4594"/>
                  <a:pt x="3861" y="4616"/>
                </a:cubicBezTo>
                <a:cubicBezTo>
                  <a:pt x="3895" y="4638"/>
                  <a:pt x="3929" y="4658"/>
                  <a:pt x="3963" y="4676"/>
                </a:cubicBezTo>
                <a:cubicBezTo>
                  <a:pt x="3997" y="4694"/>
                  <a:pt x="4031" y="4710"/>
                  <a:pt x="4065" y="4725"/>
                </a:cubicBezTo>
                <a:cubicBezTo>
                  <a:pt x="4099" y="4740"/>
                  <a:pt x="4132" y="4754"/>
                  <a:pt x="4166" y="4767"/>
                </a:cubicBezTo>
                <a:cubicBezTo>
                  <a:pt x="4200" y="4779"/>
                  <a:pt x="4234" y="4791"/>
                  <a:pt x="4268" y="4802"/>
                </a:cubicBezTo>
                <a:cubicBezTo>
                  <a:pt x="4302" y="4812"/>
                  <a:pt x="4336" y="4822"/>
                  <a:pt x="4369" y="4831"/>
                </a:cubicBezTo>
                <a:cubicBezTo>
                  <a:pt x="4403" y="4840"/>
                  <a:pt x="4437" y="4849"/>
                  <a:pt x="4471" y="4856"/>
                </a:cubicBezTo>
                <a:cubicBezTo>
                  <a:pt x="4505" y="4864"/>
                  <a:pt x="4539" y="4871"/>
                  <a:pt x="4573" y="4878"/>
                </a:cubicBezTo>
                <a:cubicBezTo>
                  <a:pt x="4607" y="4885"/>
                  <a:pt x="4640" y="4891"/>
                  <a:pt x="4674" y="4897"/>
                </a:cubicBezTo>
                <a:cubicBezTo>
                  <a:pt x="4708" y="4903"/>
                  <a:pt x="4742" y="4909"/>
                  <a:pt x="4776" y="4914"/>
                </a:cubicBezTo>
                <a:cubicBezTo>
                  <a:pt x="4810" y="4919"/>
                  <a:pt x="4844" y="4924"/>
                  <a:pt x="4878" y="4928"/>
                </a:cubicBezTo>
                <a:cubicBezTo>
                  <a:pt x="4911" y="4933"/>
                  <a:pt x="4945" y="4937"/>
                  <a:pt x="4979" y="4941"/>
                </a:cubicBezTo>
                <a:cubicBezTo>
                  <a:pt x="5013" y="4945"/>
                  <a:pt x="5047" y="4949"/>
                  <a:pt x="5081" y="4952"/>
                </a:cubicBezTo>
              </a:path>
            </a:pathLst>
          </a:custGeom>
          <a:noFill/>
          <a:ln w="222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456813" y="2394006"/>
                <a:ext cx="338169" cy="27699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813" y="2394006"/>
                <a:ext cx="338169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8929" r="-5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43531" y="2107650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86457" y="1141369"/>
            <a:ext cx="11028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910767" y="2400490"/>
                <a:ext cx="941733" cy="27699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67" y="2400490"/>
                <a:ext cx="94173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597" r="-1299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430871" y="1249384"/>
                <a:ext cx="413062" cy="39786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871" y="1249384"/>
                <a:ext cx="413062" cy="397866"/>
              </a:xfrm>
              <a:prstGeom prst="rect">
                <a:avLst/>
              </a:prstGeom>
              <a:blipFill rotWithShape="0">
                <a:blip r:embed="rId10"/>
                <a:stretch>
                  <a:fillRect l="-8824" r="-441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108565" y="1421239"/>
                <a:ext cx="382862" cy="36933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565" y="1421239"/>
                <a:ext cx="382862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952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041" y="2064199"/>
                <a:ext cx="1834733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𝑖𝑔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sz="20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41" y="2064199"/>
                <a:ext cx="1834733" cy="58432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V="1">
            <a:off x="3287949" y="4982747"/>
            <a:ext cx="564204" cy="282102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86520" y="5303761"/>
            <a:ext cx="112840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Microwave mode energy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357991" y="4966536"/>
            <a:ext cx="110248" cy="269130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47872" y="5300519"/>
            <a:ext cx="1527241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Overlap factor of microwave and optical mode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922196" y="5021659"/>
            <a:ext cx="661481" cy="262645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69150" y="5365370"/>
            <a:ext cx="9273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Microwave E field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570993" y="3024582"/>
            <a:ext cx="640080" cy="0"/>
          </a:xfrm>
          <a:prstGeom prst="straightConnector1">
            <a:avLst/>
          </a:prstGeom>
          <a:ln w="15875"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11311" y="2715620"/>
            <a:ext cx="9288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optical pump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152190" y="2859165"/>
            <a:ext cx="222333" cy="0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152190" y="3049580"/>
            <a:ext cx="707422" cy="0"/>
          </a:xfrm>
          <a:prstGeom prst="straightConnector1">
            <a:avLst/>
          </a:prstGeom>
          <a:ln w="15875"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0168528" y="2956291"/>
            <a:ext cx="442128" cy="0"/>
          </a:xfrm>
          <a:prstGeom prst="straightConnector1">
            <a:avLst/>
          </a:prstGeom>
          <a:ln w="15875">
            <a:solidFill>
              <a:srgbClr val="0000FF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36188" y="4019708"/>
            <a:ext cx="6225702" cy="21595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686608" y="4029435"/>
            <a:ext cx="2813591" cy="332399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27432" rIns="91440" bIns="27432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 conversation rate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747777" y="4016466"/>
            <a:ext cx="5015136" cy="21595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103212" y="4026192"/>
            <a:ext cx="2172390" cy="332399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27432" rIns="91440" bIns="27432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Cooperativity factor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7908587" y="4833589"/>
            <a:ext cx="1018161" cy="450334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935822" y="5375093"/>
            <a:ext cx="161154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# pump optical photons in resonators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72273" y="5342668"/>
            <a:ext cx="161154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cavity decay rate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925455" y="5349153"/>
            <a:ext cx="161154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en-US" sz="15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cavity decay rate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9581745" y="4956806"/>
            <a:ext cx="12969" cy="307662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10009761" y="4953563"/>
            <a:ext cx="554477" cy="320633"/>
          </a:xfrm>
          <a:prstGeom prst="straightConnector1">
            <a:avLst/>
          </a:prstGeom>
          <a:ln w="15875">
            <a:solidFill>
              <a:srgbClr val="0000FF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8755286" y="1021631"/>
            <a:ext cx="2979604" cy="2191361"/>
            <a:chOff x="7663170" y="2228048"/>
            <a:chExt cx="2900253" cy="2133001"/>
          </a:xfrm>
        </p:grpSpPr>
        <p:sp>
          <p:nvSpPr>
            <p:cNvPr id="49" name="Donut 48"/>
            <p:cNvSpPr>
              <a:spLocks noChangeAspect="1"/>
            </p:cNvSpPr>
            <p:nvPr/>
          </p:nvSpPr>
          <p:spPr>
            <a:xfrm>
              <a:off x="8221095" y="2736073"/>
              <a:ext cx="731520" cy="731520"/>
            </a:xfrm>
            <a:prstGeom prst="donut">
              <a:avLst>
                <a:gd name="adj" fmla="val 10329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Donut 49"/>
            <p:cNvSpPr>
              <a:spLocks noChangeAspect="1"/>
            </p:cNvSpPr>
            <p:nvPr/>
          </p:nvSpPr>
          <p:spPr>
            <a:xfrm>
              <a:off x="8220066" y="3506517"/>
              <a:ext cx="731520" cy="731520"/>
            </a:xfrm>
            <a:prstGeom prst="donut">
              <a:avLst>
                <a:gd name="adj" fmla="val 10329"/>
              </a:avLst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663170" y="4287897"/>
              <a:ext cx="1828800" cy="73152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Block Arc 51"/>
            <p:cNvSpPr/>
            <p:nvPr/>
          </p:nvSpPr>
          <p:spPr>
            <a:xfrm>
              <a:off x="8145098" y="2652250"/>
              <a:ext cx="868477" cy="868477"/>
            </a:xfrm>
            <a:prstGeom prst="blockArc">
              <a:avLst>
                <a:gd name="adj1" fmla="val 7942824"/>
                <a:gd name="adj2" fmla="val 2821662"/>
                <a:gd name="adj3" fmla="val 23305"/>
              </a:avLst>
            </a:prstGeom>
            <a:solidFill>
              <a:srgbClr val="EEECE1">
                <a:lumMod val="50000"/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9776246" y="2508858"/>
              <a:ext cx="548640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headEnd type="triangle"/>
              <a:tailEnd type="non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9746299" y="2228048"/>
                  <a:ext cx="817124" cy="2371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𝑖𝑛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, 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lang="en-US" sz="1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6299" y="2228048"/>
                  <a:ext cx="817124" cy="23711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5072" t="-12500" r="-3623" b="-2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Can 54"/>
            <p:cNvSpPr/>
            <p:nvPr/>
          </p:nvSpPr>
          <p:spPr>
            <a:xfrm rot="16200000">
              <a:off x="9068108" y="2045415"/>
              <a:ext cx="146422" cy="822960"/>
            </a:xfrm>
            <a:prstGeom prst="can">
              <a:avLst/>
            </a:prstGeom>
            <a:solidFill>
              <a:srgbClr val="EEECE1">
                <a:lumMod val="50000"/>
                <a:alpha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8546958" y="2454704"/>
              <a:ext cx="1828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 rot="5400000" flipH="1">
              <a:off x="8466384" y="2560810"/>
              <a:ext cx="1828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H="1">
              <a:off x="9552719" y="2454704"/>
              <a:ext cx="18288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291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Figure of Merits for Efficient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49422" y="4588107"/>
                <a:ext cx="9079410" cy="1003031"/>
              </a:xfrm>
              <a:prstGeom prst="rect">
                <a:avLst/>
              </a:prstGeom>
              <a:ln w="22225">
                <a:solidFill>
                  <a:srgbClr val="00B050"/>
                </a:solidFill>
              </a:ln>
            </p:spPr>
            <p:txBody>
              <a:bodyPr wrap="square" tIns="91440" bIns="91440">
                <a:spAutoFit/>
              </a:bodyPr>
              <a:lstStyle/>
              <a:p>
                <a:pPr algn="ctr">
                  <a:spcBef>
                    <a:spcPts val="4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𝑜𝑢𝑡</m:t>
                          </m:r>
                          <m:r>
                            <a:rPr lang="en-US"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𝑎𝑠</m:t>
                          </m:r>
                        </m:sub>
                      </m:sSub>
                      <m:r>
                        <a:rPr lang="en-US" sz="1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𝑒𝑥</m:t>
                                  </m:r>
                                  <m:r>
                                    <a:rPr lang="en-US" sz="18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𝑒𝑥</m:t>
                                  </m:r>
                                  <m:r>
                                    <a:rPr lang="en-US" sz="18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𝑖𝑛</m:t>
                          </m:r>
                          <m:r>
                            <a:rPr lang="en-US"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𝑜𝑝𝑡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𝑜𝑝𝑡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𝑜𝑝𝑡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𝑒𝑥</m:t>
                                  </m:r>
                                  <m:r>
                                    <a:rPr lang="en-US" sz="18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8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</m:e>
                          </m:rad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𝑒𝑥</m:t>
                                  </m:r>
                                  <m:r>
                                    <a:rPr lang="en-US" sz="18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8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𝑣𝑎𝑐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422" y="4588107"/>
                <a:ext cx="9079410" cy="10030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222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ounded Rectangle 47"/>
          <p:cNvSpPr/>
          <p:nvPr/>
        </p:nvSpPr>
        <p:spPr>
          <a:xfrm>
            <a:off x="223737" y="1050388"/>
            <a:ext cx="7003915" cy="2723943"/>
          </a:xfrm>
          <a:prstGeom prst="roundRect">
            <a:avLst>
              <a:gd name="adj" fmla="val 4661"/>
            </a:avLst>
          </a:prstGeom>
          <a:solidFill>
            <a:sysClr val="window" lastClr="FFFFFF">
              <a:alpha val="10000"/>
            </a:sys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596560" y="1607662"/>
            <a:ext cx="731520" cy="731520"/>
          </a:xfrm>
          <a:prstGeom prst="donut">
            <a:avLst>
              <a:gd name="adj" fmla="val 10329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595531" y="2378106"/>
            <a:ext cx="731520" cy="731520"/>
          </a:xfrm>
          <a:prstGeom prst="donut">
            <a:avLst>
              <a:gd name="adj" fmla="val 10329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38635" y="3159486"/>
            <a:ext cx="1828800" cy="73152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Block Arc 51"/>
          <p:cNvSpPr/>
          <p:nvPr/>
        </p:nvSpPr>
        <p:spPr>
          <a:xfrm>
            <a:off x="1520563" y="1523839"/>
            <a:ext cx="868477" cy="868477"/>
          </a:xfrm>
          <a:prstGeom prst="blockArc">
            <a:avLst>
              <a:gd name="adj1" fmla="val 7942824"/>
              <a:gd name="adj2" fmla="val 2821662"/>
              <a:gd name="adj3" fmla="val 23305"/>
            </a:avLst>
          </a:prstGeom>
          <a:solidFill>
            <a:srgbClr val="EEECE1">
              <a:lumMod val="5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946624" y="3366024"/>
            <a:ext cx="731520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2398561" y="3377748"/>
            <a:ext cx="400040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 flipV="1">
            <a:off x="2485300" y="3026072"/>
            <a:ext cx="274320" cy="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ysDash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459224" y="2716215"/>
                <a:ext cx="607730" cy="271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𝑜𝑢𝑡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𝑎𝑠</m:t>
                          </m:r>
                        </m:sub>
                      </m:sSub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224" y="2716215"/>
                <a:ext cx="607730" cy="271036"/>
              </a:xfrm>
              <a:prstGeom prst="rect">
                <a:avLst/>
              </a:prstGeom>
              <a:blipFill rotWithShape="0">
                <a:blip r:embed="rId3"/>
                <a:stretch>
                  <a:fillRect l="-11000" t="-159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407762" y="3424458"/>
                <a:ext cx="514756" cy="271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𝑜𝑢𝑡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762" y="3424458"/>
                <a:ext cx="514756" cy="271036"/>
              </a:xfrm>
              <a:prstGeom prst="rect">
                <a:avLst/>
              </a:prstGeom>
              <a:blipFill rotWithShape="0">
                <a:blip r:embed="rId4"/>
                <a:stretch>
                  <a:fillRect l="-13095" t="-159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61395" y="3435573"/>
                <a:ext cx="984308" cy="279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𝑖𝑛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𝑜𝑝𝑡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95" y="3435573"/>
                <a:ext cx="984308" cy="279244"/>
              </a:xfrm>
              <a:prstGeom prst="rect">
                <a:avLst/>
              </a:prstGeom>
              <a:blipFill rotWithShape="0">
                <a:blip r:embed="rId5"/>
                <a:stretch>
                  <a:fillRect l="-6832" t="-15556" r="-4969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3151711" y="1322081"/>
            <a:ext cx="274320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headEnd type="triangle" w="lg" len="lg"/>
            <a:tailEnd type="non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3540054" y="1119093"/>
                <a:ext cx="817124" cy="27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𝑖𝑛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054" y="1119093"/>
                <a:ext cx="817124" cy="271036"/>
              </a:xfrm>
              <a:prstGeom prst="rect">
                <a:avLst/>
              </a:prstGeom>
              <a:blipFill rotWithShape="0">
                <a:blip r:embed="rId6"/>
                <a:stretch>
                  <a:fillRect l="-15672" t="-15909" r="-1268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/>
          <p:cNvCxnSpPr/>
          <p:nvPr/>
        </p:nvCxnSpPr>
        <p:spPr>
          <a:xfrm flipV="1">
            <a:off x="980234" y="3059509"/>
            <a:ext cx="274320" cy="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09525" y="2776685"/>
                <a:ext cx="943976" cy="254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𝑣𝑎𝑐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𝑎𝑠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25" y="2776685"/>
                <a:ext cx="943976" cy="254621"/>
              </a:xfrm>
              <a:prstGeom prst="rect">
                <a:avLst/>
              </a:prstGeom>
              <a:blipFill rotWithShape="0">
                <a:blip r:embed="rId7"/>
                <a:stretch>
                  <a:fillRect l="-1935" t="-14286" r="-5161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Can 73"/>
          <p:cNvSpPr/>
          <p:nvPr/>
        </p:nvSpPr>
        <p:spPr>
          <a:xfrm rot="16200000">
            <a:off x="2443573" y="917004"/>
            <a:ext cx="146422" cy="822960"/>
          </a:xfrm>
          <a:prstGeom prst="can">
            <a:avLst/>
          </a:prstGeom>
          <a:solidFill>
            <a:srgbClr val="EEECE1">
              <a:lumMod val="50000"/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1922423" y="1326293"/>
            <a:ext cx="18288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76" name="Straight Connector 75"/>
          <p:cNvCxnSpPr/>
          <p:nvPr/>
        </p:nvCxnSpPr>
        <p:spPr>
          <a:xfrm rot="5400000" flipH="1">
            <a:off x="1841849" y="1432399"/>
            <a:ext cx="18288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77" name="Straight Connector 76"/>
          <p:cNvCxnSpPr/>
          <p:nvPr/>
        </p:nvCxnSpPr>
        <p:spPr>
          <a:xfrm flipH="1">
            <a:off x="2928184" y="1326293"/>
            <a:ext cx="13716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253356" y="1545805"/>
            <a:ext cx="2796232" cy="2006623"/>
            <a:chOff x="6237806" y="2304567"/>
            <a:chExt cx="2011680" cy="1443614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6783784" y="2967620"/>
              <a:ext cx="0" cy="411480"/>
            </a:xfrm>
            <a:prstGeom prst="straightConnector1">
              <a:avLst/>
            </a:prstGeom>
            <a:noFill/>
            <a:ln w="15875" cap="flat" cmpd="sng" algn="ctr">
              <a:solidFill>
                <a:srgbClr val="00B05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6237806" y="3387888"/>
              <a:ext cx="2011680" cy="9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>
            <a:xfrm flipV="1">
              <a:off x="7657181" y="2958742"/>
              <a:ext cx="0" cy="41148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ysDash"/>
              <a:tailEnd type="triangle" w="lg" len="lg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>
              <a:off x="6537419" y="3414716"/>
              <a:ext cx="418384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457200"/>
              <a:r>
                <a:rPr lang="en-US" sz="1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rPr>
                <a:t>Pump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339480" y="2644373"/>
              <a:ext cx="1769172" cy="735474"/>
              <a:chOff x="6104167" y="1708064"/>
              <a:chExt cx="1769172" cy="1135940"/>
            </a:xfrm>
          </p:grpSpPr>
          <p:sp>
            <p:nvSpPr>
              <p:cNvPr id="58" name="Freeform 6"/>
              <p:cNvSpPr>
                <a:spLocks/>
              </p:cNvSpPr>
              <p:nvPr/>
            </p:nvSpPr>
            <p:spPr bwMode="auto">
              <a:xfrm>
                <a:off x="6104167" y="1708064"/>
                <a:ext cx="886543" cy="1131372"/>
              </a:xfrm>
              <a:custGeom>
                <a:avLst/>
                <a:gdLst>
                  <a:gd name="T0" fmla="*/ 0 w 5081"/>
                  <a:gd name="T1" fmla="*/ 4952 h 4952"/>
                  <a:gd name="T2" fmla="*/ 102 w 5081"/>
                  <a:gd name="T3" fmla="*/ 4941 h 4952"/>
                  <a:gd name="T4" fmla="*/ 204 w 5081"/>
                  <a:gd name="T5" fmla="*/ 4928 h 4952"/>
                  <a:gd name="T6" fmla="*/ 305 w 5081"/>
                  <a:gd name="T7" fmla="*/ 4914 h 4952"/>
                  <a:gd name="T8" fmla="*/ 407 w 5081"/>
                  <a:gd name="T9" fmla="*/ 4897 h 4952"/>
                  <a:gd name="T10" fmla="*/ 508 w 5081"/>
                  <a:gd name="T11" fmla="*/ 4878 h 4952"/>
                  <a:gd name="T12" fmla="*/ 610 w 5081"/>
                  <a:gd name="T13" fmla="*/ 4856 h 4952"/>
                  <a:gd name="T14" fmla="*/ 712 w 5081"/>
                  <a:gd name="T15" fmla="*/ 4831 h 4952"/>
                  <a:gd name="T16" fmla="*/ 813 w 5081"/>
                  <a:gd name="T17" fmla="*/ 4802 h 4952"/>
                  <a:gd name="T18" fmla="*/ 915 w 5081"/>
                  <a:gd name="T19" fmla="*/ 4767 h 4952"/>
                  <a:gd name="T20" fmla="*/ 1016 w 5081"/>
                  <a:gd name="T21" fmla="*/ 4725 h 4952"/>
                  <a:gd name="T22" fmla="*/ 1118 w 5081"/>
                  <a:gd name="T23" fmla="*/ 4676 h 4952"/>
                  <a:gd name="T24" fmla="*/ 1220 w 5081"/>
                  <a:gd name="T25" fmla="*/ 4616 h 4952"/>
                  <a:gd name="T26" fmla="*/ 1321 w 5081"/>
                  <a:gd name="T27" fmla="*/ 4542 h 4952"/>
                  <a:gd name="T28" fmla="*/ 1423 w 5081"/>
                  <a:gd name="T29" fmla="*/ 4451 h 4952"/>
                  <a:gd name="T30" fmla="*/ 1524 w 5081"/>
                  <a:gd name="T31" fmla="*/ 4337 h 4952"/>
                  <a:gd name="T32" fmla="*/ 1626 w 5081"/>
                  <a:gd name="T33" fmla="*/ 4192 h 4952"/>
                  <a:gd name="T34" fmla="*/ 1728 w 5081"/>
                  <a:gd name="T35" fmla="*/ 4004 h 4952"/>
                  <a:gd name="T36" fmla="*/ 1829 w 5081"/>
                  <a:gd name="T37" fmla="*/ 3758 h 4952"/>
                  <a:gd name="T38" fmla="*/ 1931 w 5081"/>
                  <a:gd name="T39" fmla="*/ 3434 h 4952"/>
                  <a:gd name="T40" fmla="*/ 2033 w 5081"/>
                  <a:gd name="T41" fmla="*/ 3004 h 4952"/>
                  <a:gd name="T42" fmla="*/ 2134 w 5081"/>
                  <a:gd name="T43" fmla="*/ 2441 h 4952"/>
                  <a:gd name="T44" fmla="*/ 2236 w 5081"/>
                  <a:gd name="T45" fmla="*/ 1738 h 4952"/>
                  <a:gd name="T46" fmla="*/ 2337 w 5081"/>
                  <a:gd name="T47" fmla="*/ 953 h 4952"/>
                  <a:gd name="T48" fmla="*/ 2439 w 5081"/>
                  <a:gd name="T49" fmla="*/ 277 h 4952"/>
                  <a:gd name="T50" fmla="*/ 2541 w 5081"/>
                  <a:gd name="T51" fmla="*/ 0 h 4952"/>
                  <a:gd name="T52" fmla="*/ 2642 w 5081"/>
                  <a:gd name="T53" fmla="*/ 277 h 4952"/>
                  <a:gd name="T54" fmla="*/ 2744 w 5081"/>
                  <a:gd name="T55" fmla="*/ 953 h 4952"/>
                  <a:gd name="T56" fmla="*/ 2845 w 5081"/>
                  <a:gd name="T57" fmla="*/ 1738 h 4952"/>
                  <a:gd name="T58" fmla="*/ 2947 w 5081"/>
                  <a:gd name="T59" fmla="*/ 2441 h 4952"/>
                  <a:gd name="T60" fmla="*/ 3049 w 5081"/>
                  <a:gd name="T61" fmla="*/ 3004 h 4952"/>
                  <a:gd name="T62" fmla="*/ 3150 w 5081"/>
                  <a:gd name="T63" fmla="*/ 3434 h 4952"/>
                  <a:gd name="T64" fmla="*/ 3252 w 5081"/>
                  <a:gd name="T65" fmla="*/ 3758 h 4952"/>
                  <a:gd name="T66" fmla="*/ 3353 w 5081"/>
                  <a:gd name="T67" fmla="*/ 4004 h 4952"/>
                  <a:gd name="T68" fmla="*/ 3455 w 5081"/>
                  <a:gd name="T69" fmla="*/ 4192 h 4952"/>
                  <a:gd name="T70" fmla="*/ 3557 w 5081"/>
                  <a:gd name="T71" fmla="*/ 4337 h 4952"/>
                  <a:gd name="T72" fmla="*/ 3658 w 5081"/>
                  <a:gd name="T73" fmla="*/ 4451 h 4952"/>
                  <a:gd name="T74" fmla="*/ 3760 w 5081"/>
                  <a:gd name="T75" fmla="*/ 4542 h 4952"/>
                  <a:gd name="T76" fmla="*/ 3861 w 5081"/>
                  <a:gd name="T77" fmla="*/ 4616 h 4952"/>
                  <a:gd name="T78" fmla="*/ 3963 w 5081"/>
                  <a:gd name="T79" fmla="*/ 4676 h 4952"/>
                  <a:gd name="T80" fmla="*/ 4065 w 5081"/>
                  <a:gd name="T81" fmla="*/ 4725 h 4952"/>
                  <a:gd name="T82" fmla="*/ 4166 w 5081"/>
                  <a:gd name="T83" fmla="*/ 4767 h 4952"/>
                  <a:gd name="T84" fmla="*/ 4268 w 5081"/>
                  <a:gd name="T85" fmla="*/ 4802 h 4952"/>
                  <a:gd name="T86" fmla="*/ 4369 w 5081"/>
                  <a:gd name="T87" fmla="*/ 4831 h 4952"/>
                  <a:gd name="T88" fmla="*/ 4471 w 5081"/>
                  <a:gd name="T89" fmla="*/ 4856 h 4952"/>
                  <a:gd name="T90" fmla="*/ 4573 w 5081"/>
                  <a:gd name="T91" fmla="*/ 4878 h 4952"/>
                  <a:gd name="T92" fmla="*/ 4674 w 5081"/>
                  <a:gd name="T93" fmla="*/ 4897 h 4952"/>
                  <a:gd name="T94" fmla="*/ 4776 w 5081"/>
                  <a:gd name="T95" fmla="*/ 4914 h 4952"/>
                  <a:gd name="T96" fmla="*/ 4878 w 5081"/>
                  <a:gd name="T97" fmla="*/ 4928 h 4952"/>
                  <a:gd name="T98" fmla="*/ 4979 w 5081"/>
                  <a:gd name="T99" fmla="*/ 4941 h 4952"/>
                  <a:gd name="T100" fmla="*/ 5081 w 5081"/>
                  <a:gd name="T101" fmla="*/ 4952 h 4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81" h="4952">
                    <a:moveTo>
                      <a:pt x="0" y="4952"/>
                    </a:moveTo>
                    <a:cubicBezTo>
                      <a:pt x="34" y="4949"/>
                      <a:pt x="68" y="4945"/>
                      <a:pt x="102" y="4941"/>
                    </a:cubicBezTo>
                    <a:cubicBezTo>
                      <a:pt x="136" y="4937"/>
                      <a:pt x="170" y="4933"/>
                      <a:pt x="204" y="4928"/>
                    </a:cubicBezTo>
                    <a:cubicBezTo>
                      <a:pt x="237" y="4924"/>
                      <a:pt x="271" y="4919"/>
                      <a:pt x="305" y="4914"/>
                    </a:cubicBezTo>
                    <a:cubicBezTo>
                      <a:pt x="339" y="4909"/>
                      <a:pt x="373" y="4903"/>
                      <a:pt x="407" y="4897"/>
                    </a:cubicBezTo>
                    <a:cubicBezTo>
                      <a:pt x="441" y="4891"/>
                      <a:pt x="475" y="4885"/>
                      <a:pt x="508" y="4878"/>
                    </a:cubicBezTo>
                    <a:cubicBezTo>
                      <a:pt x="542" y="4871"/>
                      <a:pt x="576" y="4864"/>
                      <a:pt x="610" y="4856"/>
                    </a:cubicBezTo>
                    <a:cubicBezTo>
                      <a:pt x="644" y="4849"/>
                      <a:pt x="678" y="4840"/>
                      <a:pt x="712" y="4831"/>
                    </a:cubicBezTo>
                    <a:cubicBezTo>
                      <a:pt x="746" y="4822"/>
                      <a:pt x="779" y="4812"/>
                      <a:pt x="813" y="4802"/>
                    </a:cubicBezTo>
                    <a:cubicBezTo>
                      <a:pt x="847" y="4791"/>
                      <a:pt x="881" y="4779"/>
                      <a:pt x="915" y="4767"/>
                    </a:cubicBezTo>
                    <a:cubicBezTo>
                      <a:pt x="949" y="4754"/>
                      <a:pt x="983" y="4740"/>
                      <a:pt x="1016" y="4725"/>
                    </a:cubicBezTo>
                    <a:cubicBezTo>
                      <a:pt x="1050" y="4710"/>
                      <a:pt x="1084" y="4694"/>
                      <a:pt x="1118" y="4676"/>
                    </a:cubicBezTo>
                    <a:cubicBezTo>
                      <a:pt x="1152" y="4658"/>
                      <a:pt x="1186" y="4638"/>
                      <a:pt x="1220" y="4616"/>
                    </a:cubicBezTo>
                    <a:cubicBezTo>
                      <a:pt x="1254" y="4594"/>
                      <a:pt x="1287" y="4569"/>
                      <a:pt x="1321" y="4542"/>
                    </a:cubicBezTo>
                    <a:cubicBezTo>
                      <a:pt x="1355" y="4515"/>
                      <a:pt x="1389" y="4485"/>
                      <a:pt x="1423" y="4451"/>
                    </a:cubicBezTo>
                    <a:cubicBezTo>
                      <a:pt x="1457" y="4417"/>
                      <a:pt x="1491" y="4380"/>
                      <a:pt x="1524" y="4337"/>
                    </a:cubicBezTo>
                    <a:cubicBezTo>
                      <a:pt x="1558" y="4294"/>
                      <a:pt x="1592" y="4246"/>
                      <a:pt x="1626" y="4192"/>
                    </a:cubicBezTo>
                    <a:cubicBezTo>
                      <a:pt x="1660" y="4137"/>
                      <a:pt x="1694" y="4075"/>
                      <a:pt x="1728" y="4004"/>
                    </a:cubicBezTo>
                    <a:cubicBezTo>
                      <a:pt x="1762" y="3933"/>
                      <a:pt x="1795" y="3852"/>
                      <a:pt x="1829" y="3758"/>
                    </a:cubicBezTo>
                    <a:cubicBezTo>
                      <a:pt x="1863" y="3665"/>
                      <a:pt x="1897" y="3558"/>
                      <a:pt x="1931" y="3434"/>
                    </a:cubicBezTo>
                    <a:cubicBezTo>
                      <a:pt x="1965" y="3310"/>
                      <a:pt x="1999" y="3168"/>
                      <a:pt x="2033" y="3004"/>
                    </a:cubicBezTo>
                    <a:cubicBezTo>
                      <a:pt x="2066" y="2840"/>
                      <a:pt x="2100" y="2653"/>
                      <a:pt x="2134" y="2441"/>
                    </a:cubicBezTo>
                    <a:cubicBezTo>
                      <a:pt x="2168" y="2229"/>
                      <a:pt x="2202" y="1992"/>
                      <a:pt x="2236" y="1738"/>
                    </a:cubicBezTo>
                    <a:cubicBezTo>
                      <a:pt x="2270" y="1483"/>
                      <a:pt x="2303" y="1211"/>
                      <a:pt x="2337" y="953"/>
                    </a:cubicBezTo>
                    <a:cubicBezTo>
                      <a:pt x="2371" y="695"/>
                      <a:pt x="2405" y="452"/>
                      <a:pt x="2439" y="277"/>
                    </a:cubicBezTo>
                    <a:cubicBezTo>
                      <a:pt x="2473" y="102"/>
                      <a:pt x="2507" y="0"/>
                      <a:pt x="2541" y="0"/>
                    </a:cubicBezTo>
                    <a:cubicBezTo>
                      <a:pt x="2574" y="0"/>
                      <a:pt x="2608" y="102"/>
                      <a:pt x="2642" y="277"/>
                    </a:cubicBezTo>
                    <a:cubicBezTo>
                      <a:pt x="2676" y="452"/>
                      <a:pt x="2710" y="695"/>
                      <a:pt x="2744" y="953"/>
                    </a:cubicBezTo>
                    <a:cubicBezTo>
                      <a:pt x="2778" y="1211"/>
                      <a:pt x="2812" y="1483"/>
                      <a:pt x="2845" y="1738"/>
                    </a:cubicBezTo>
                    <a:cubicBezTo>
                      <a:pt x="2879" y="1992"/>
                      <a:pt x="2913" y="2229"/>
                      <a:pt x="2947" y="2441"/>
                    </a:cubicBezTo>
                    <a:cubicBezTo>
                      <a:pt x="2981" y="2653"/>
                      <a:pt x="3015" y="2840"/>
                      <a:pt x="3049" y="3004"/>
                    </a:cubicBezTo>
                    <a:cubicBezTo>
                      <a:pt x="3082" y="3168"/>
                      <a:pt x="3116" y="3310"/>
                      <a:pt x="3150" y="3434"/>
                    </a:cubicBezTo>
                    <a:cubicBezTo>
                      <a:pt x="3184" y="3558"/>
                      <a:pt x="3218" y="3665"/>
                      <a:pt x="3252" y="3758"/>
                    </a:cubicBezTo>
                    <a:cubicBezTo>
                      <a:pt x="3286" y="3852"/>
                      <a:pt x="3320" y="3933"/>
                      <a:pt x="3353" y="4004"/>
                    </a:cubicBezTo>
                    <a:cubicBezTo>
                      <a:pt x="3387" y="4075"/>
                      <a:pt x="3421" y="4137"/>
                      <a:pt x="3455" y="4192"/>
                    </a:cubicBezTo>
                    <a:cubicBezTo>
                      <a:pt x="3489" y="4246"/>
                      <a:pt x="3523" y="4294"/>
                      <a:pt x="3557" y="4337"/>
                    </a:cubicBezTo>
                    <a:cubicBezTo>
                      <a:pt x="3590" y="4380"/>
                      <a:pt x="3624" y="4417"/>
                      <a:pt x="3658" y="4451"/>
                    </a:cubicBezTo>
                    <a:cubicBezTo>
                      <a:pt x="3692" y="4485"/>
                      <a:pt x="3726" y="4515"/>
                      <a:pt x="3760" y="4542"/>
                    </a:cubicBezTo>
                    <a:cubicBezTo>
                      <a:pt x="3794" y="4569"/>
                      <a:pt x="3828" y="4594"/>
                      <a:pt x="3861" y="4616"/>
                    </a:cubicBezTo>
                    <a:cubicBezTo>
                      <a:pt x="3895" y="4638"/>
                      <a:pt x="3929" y="4658"/>
                      <a:pt x="3963" y="4676"/>
                    </a:cubicBezTo>
                    <a:cubicBezTo>
                      <a:pt x="3997" y="4694"/>
                      <a:pt x="4031" y="4710"/>
                      <a:pt x="4065" y="4725"/>
                    </a:cubicBezTo>
                    <a:cubicBezTo>
                      <a:pt x="4099" y="4740"/>
                      <a:pt x="4132" y="4754"/>
                      <a:pt x="4166" y="4767"/>
                    </a:cubicBezTo>
                    <a:cubicBezTo>
                      <a:pt x="4200" y="4779"/>
                      <a:pt x="4234" y="4791"/>
                      <a:pt x="4268" y="4802"/>
                    </a:cubicBezTo>
                    <a:cubicBezTo>
                      <a:pt x="4302" y="4812"/>
                      <a:pt x="4336" y="4822"/>
                      <a:pt x="4369" y="4831"/>
                    </a:cubicBezTo>
                    <a:cubicBezTo>
                      <a:pt x="4403" y="4840"/>
                      <a:pt x="4437" y="4849"/>
                      <a:pt x="4471" y="4856"/>
                    </a:cubicBezTo>
                    <a:cubicBezTo>
                      <a:pt x="4505" y="4864"/>
                      <a:pt x="4539" y="4871"/>
                      <a:pt x="4573" y="4878"/>
                    </a:cubicBezTo>
                    <a:cubicBezTo>
                      <a:pt x="4607" y="4885"/>
                      <a:pt x="4640" y="4891"/>
                      <a:pt x="4674" y="4897"/>
                    </a:cubicBezTo>
                    <a:cubicBezTo>
                      <a:pt x="4708" y="4903"/>
                      <a:pt x="4742" y="4909"/>
                      <a:pt x="4776" y="4914"/>
                    </a:cubicBezTo>
                    <a:cubicBezTo>
                      <a:pt x="4810" y="4919"/>
                      <a:pt x="4844" y="4924"/>
                      <a:pt x="4878" y="4928"/>
                    </a:cubicBezTo>
                    <a:cubicBezTo>
                      <a:pt x="4911" y="4933"/>
                      <a:pt x="4945" y="4937"/>
                      <a:pt x="4979" y="4941"/>
                    </a:cubicBezTo>
                    <a:cubicBezTo>
                      <a:pt x="5013" y="4945"/>
                      <a:pt x="5047" y="4949"/>
                      <a:pt x="5081" y="495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6986796" y="1712633"/>
                <a:ext cx="886543" cy="1131371"/>
              </a:xfrm>
              <a:custGeom>
                <a:avLst/>
                <a:gdLst>
                  <a:gd name="T0" fmla="*/ 0 w 5081"/>
                  <a:gd name="T1" fmla="*/ 4952 h 4952"/>
                  <a:gd name="T2" fmla="*/ 102 w 5081"/>
                  <a:gd name="T3" fmla="*/ 4941 h 4952"/>
                  <a:gd name="T4" fmla="*/ 204 w 5081"/>
                  <a:gd name="T5" fmla="*/ 4928 h 4952"/>
                  <a:gd name="T6" fmla="*/ 305 w 5081"/>
                  <a:gd name="T7" fmla="*/ 4914 h 4952"/>
                  <a:gd name="T8" fmla="*/ 407 w 5081"/>
                  <a:gd name="T9" fmla="*/ 4897 h 4952"/>
                  <a:gd name="T10" fmla="*/ 508 w 5081"/>
                  <a:gd name="T11" fmla="*/ 4878 h 4952"/>
                  <a:gd name="T12" fmla="*/ 610 w 5081"/>
                  <a:gd name="T13" fmla="*/ 4856 h 4952"/>
                  <a:gd name="T14" fmla="*/ 712 w 5081"/>
                  <a:gd name="T15" fmla="*/ 4831 h 4952"/>
                  <a:gd name="T16" fmla="*/ 813 w 5081"/>
                  <a:gd name="T17" fmla="*/ 4802 h 4952"/>
                  <a:gd name="T18" fmla="*/ 915 w 5081"/>
                  <a:gd name="T19" fmla="*/ 4767 h 4952"/>
                  <a:gd name="T20" fmla="*/ 1016 w 5081"/>
                  <a:gd name="T21" fmla="*/ 4725 h 4952"/>
                  <a:gd name="T22" fmla="*/ 1118 w 5081"/>
                  <a:gd name="T23" fmla="*/ 4676 h 4952"/>
                  <a:gd name="T24" fmla="*/ 1220 w 5081"/>
                  <a:gd name="T25" fmla="*/ 4616 h 4952"/>
                  <a:gd name="T26" fmla="*/ 1321 w 5081"/>
                  <a:gd name="T27" fmla="*/ 4542 h 4952"/>
                  <a:gd name="T28" fmla="*/ 1423 w 5081"/>
                  <a:gd name="T29" fmla="*/ 4451 h 4952"/>
                  <a:gd name="T30" fmla="*/ 1524 w 5081"/>
                  <a:gd name="T31" fmla="*/ 4337 h 4952"/>
                  <a:gd name="T32" fmla="*/ 1626 w 5081"/>
                  <a:gd name="T33" fmla="*/ 4192 h 4952"/>
                  <a:gd name="T34" fmla="*/ 1728 w 5081"/>
                  <a:gd name="T35" fmla="*/ 4004 h 4952"/>
                  <a:gd name="T36" fmla="*/ 1829 w 5081"/>
                  <a:gd name="T37" fmla="*/ 3758 h 4952"/>
                  <a:gd name="T38" fmla="*/ 1931 w 5081"/>
                  <a:gd name="T39" fmla="*/ 3434 h 4952"/>
                  <a:gd name="T40" fmla="*/ 2033 w 5081"/>
                  <a:gd name="T41" fmla="*/ 3004 h 4952"/>
                  <a:gd name="T42" fmla="*/ 2134 w 5081"/>
                  <a:gd name="T43" fmla="*/ 2441 h 4952"/>
                  <a:gd name="T44" fmla="*/ 2236 w 5081"/>
                  <a:gd name="T45" fmla="*/ 1738 h 4952"/>
                  <a:gd name="T46" fmla="*/ 2337 w 5081"/>
                  <a:gd name="T47" fmla="*/ 953 h 4952"/>
                  <a:gd name="T48" fmla="*/ 2439 w 5081"/>
                  <a:gd name="T49" fmla="*/ 277 h 4952"/>
                  <a:gd name="T50" fmla="*/ 2541 w 5081"/>
                  <a:gd name="T51" fmla="*/ 0 h 4952"/>
                  <a:gd name="T52" fmla="*/ 2642 w 5081"/>
                  <a:gd name="T53" fmla="*/ 277 h 4952"/>
                  <a:gd name="T54" fmla="*/ 2744 w 5081"/>
                  <a:gd name="T55" fmla="*/ 953 h 4952"/>
                  <a:gd name="T56" fmla="*/ 2845 w 5081"/>
                  <a:gd name="T57" fmla="*/ 1738 h 4952"/>
                  <a:gd name="T58" fmla="*/ 2947 w 5081"/>
                  <a:gd name="T59" fmla="*/ 2441 h 4952"/>
                  <a:gd name="T60" fmla="*/ 3049 w 5081"/>
                  <a:gd name="T61" fmla="*/ 3004 h 4952"/>
                  <a:gd name="T62" fmla="*/ 3150 w 5081"/>
                  <a:gd name="T63" fmla="*/ 3434 h 4952"/>
                  <a:gd name="T64" fmla="*/ 3252 w 5081"/>
                  <a:gd name="T65" fmla="*/ 3758 h 4952"/>
                  <a:gd name="T66" fmla="*/ 3353 w 5081"/>
                  <a:gd name="T67" fmla="*/ 4004 h 4952"/>
                  <a:gd name="T68" fmla="*/ 3455 w 5081"/>
                  <a:gd name="T69" fmla="*/ 4192 h 4952"/>
                  <a:gd name="T70" fmla="*/ 3557 w 5081"/>
                  <a:gd name="T71" fmla="*/ 4337 h 4952"/>
                  <a:gd name="T72" fmla="*/ 3658 w 5081"/>
                  <a:gd name="T73" fmla="*/ 4451 h 4952"/>
                  <a:gd name="T74" fmla="*/ 3760 w 5081"/>
                  <a:gd name="T75" fmla="*/ 4542 h 4952"/>
                  <a:gd name="T76" fmla="*/ 3861 w 5081"/>
                  <a:gd name="T77" fmla="*/ 4616 h 4952"/>
                  <a:gd name="T78" fmla="*/ 3963 w 5081"/>
                  <a:gd name="T79" fmla="*/ 4676 h 4952"/>
                  <a:gd name="T80" fmla="*/ 4065 w 5081"/>
                  <a:gd name="T81" fmla="*/ 4725 h 4952"/>
                  <a:gd name="T82" fmla="*/ 4166 w 5081"/>
                  <a:gd name="T83" fmla="*/ 4767 h 4952"/>
                  <a:gd name="T84" fmla="*/ 4268 w 5081"/>
                  <a:gd name="T85" fmla="*/ 4802 h 4952"/>
                  <a:gd name="T86" fmla="*/ 4369 w 5081"/>
                  <a:gd name="T87" fmla="*/ 4831 h 4952"/>
                  <a:gd name="T88" fmla="*/ 4471 w 5081"/>
                  <a:gd name="T89" fmla="*/ 4856 h 4952"/>
                  <a:gd name="T90" fmla="*/ 4573 w 5081"/>
                  <a:gd name="T91" fmla="*/ 4878 h 4952"/>
                  <a:gd name="T92" fmla="*/ 4674 w 5081"/>
                  <a:gd name="T93" fmla="*/ 4897 h 4952"/>
                  <a:gd name="T94" fmla="*/ 4776 w 5081"/>
                  <a:gd name="T95" fmla="*/ 4914 h 4952"/>
                  <a:gd name="T96" fmla="*/ 4878 w 5081"/>
                  <a:gd name="T97" fmla="*/ 4928 h 4952"/>
                  <a:gd name="T98" fmla="*/ 4979 w 5081"/>
                  <a:gd name="T99" fmla="*/ 4941 h 4952"/>
                  <a:gd name="T100" fmla="*/ 5081 w 5081"/>
                  <a:gd name="T101" fmla="*/ 4952 h 4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81" h="4952">
                    <a:moveTo>
                      <a:pt x="0" y="4952"/>
                    </a:moveTo>
                    <a:cubicBezTo>
                      <a:pt x="34" y="4949"/>
                      <a:pt x="68" y="4945"/>
                      <a:pt x="102" y="4941"/>
                    </a:cubicBezTo>
                    <a:cubicBezTo>
                      <a:pt x="136" y="4937"/>
                      <a:pt x="170" y="4933"/>
                      <a:pt x="204" y="4928"/>
                    </a:cubicBezTo>
                    <a:cubicBezTo>
                      <a:pt x="237" y="4924"/>
                      <a:pt x="271" y="4919"/>
                      <a:pt x="305" y="4914"/>
                    </a:cubicBezTo>
                    <a:cubicBezTo>
                      <a:pt x="339" y="4909"/>
                      <a:pt x="373" y="4903"/>
                      <a:pt x="407" y="4897"/>
                    </a:cubicBezTo>
                    <a:cubicBezTo>
                      <a:pt x="441" y="4891"/>
                      <a:pt x="475" y="4885"/>
                      <a:pt x="508" y="4878"/>
                    </a:cubicBezTo>
                    <a:cubicBezTo>
                      <a:pt x="542" y="4871"/>
                      <a:pt x="576" y="4864"/>
                      <a:pt x="610" y="4856"/>
                    </a:cubicBezTo>
                    <a:cubicBezTo>
                      <a:pt x="644" y="4849"/>
                      <a:pt x="678" y="4840"/>
                      <a:pt x="712" y="4831"/>
                    </a:cubicBezTo>
                    <a:cubicBezTo>
                      <a:pt x="746" y="4822"/>
                      <a:pt x="779" y="4812"/>
                      <a:pt x="813" y="4802"/>
                    </a:cubicBezTo>
                    <a:cubicBezTo>
                      <a:pt x="847" y="4791"/>
                      <a:pt x="881" y="4779"/>
                      <a:pt x="915" y="4767"/>
                    </a:cubicBezTo>
                    <a:cubicBezTo>
                      <a:pt x="949" y="4754"/>
                      <a:pt x="983" y="4740"/>
                      <a:pt x="1016" y="4725"/>
                    </a:cubicBezTo>
                    <a:cubicBezTo>
                      <a:pt x="1050" y="4710"/>
                      <a:pt x="1084" y="4694"/>
                      <a:pt x="1118" y="4676"/>
                    </a:cubicBezTo>
                    <a:cubicBezTo>
                      <a:pt x="1152" y="4658"/>
                      <a:pt x="1186" y="4638"/>
                      <a:pt x="1220" y="4616"/>
                    </a:cubicBezTo>
                    <a:cubicBezTo>
                      <a:pt x="1254" y="4594"/>
                      <a:pt x="1287" y="4569"/>
                      <a:pt x="1321" y="4542"/>
                    </a:cubicBezTo>
                    <a:cubicBezTo>
                      <a:pt x="1355" y="4515"/>
                      <a:pt x="1389" y="4485"/>
                      <a:pt x="1423" y="4451"/>
                    </a:cubicBezTo>
                    <a:cubicBezTo>
                      <a:pt x="1457" y="4417"/>
                      <a:pt x="1491" y="4380"/>
                      <a:pt x="1524" y="4337"/>
                    </a:cubicBezTo>
                    <a:cubicBezTo>
                      <a:pt x="1558" y="4294"/>
                      <a:pt x="1592" y="4246"/>
                      <a:pt x="1626" y="4192"/>
                    </a:cubicBezTo>
                    <a:cubicBezTo>
                      <a:pt x="1660" y="4137"/>
                      <a:pt x="1694" y="4075"/>
                      <a:pt x="1728" y="4004"/>
                    </a:cubicBezTo>
                    <a:cubicBezTo>
                      <a:pt x="1762" y="3933"/>
                      <a:pt x="1795" y="3852"/>
                      <a:pt x="1829" y="3758"/>
                    </a:cubicBezTo>
                    <a:cubicBezTo>
                      <a:pt x="1863" y="3665"/>
                      <a:pt x="1897" y="3558"/>
                      <a:pt x="1931" y="3434"/>
                    </a:cubicBezTo>
                    <a:cubicBezTo>
                      <a:pt x="1965" y="3310"/>
                      <a:pt x="1999" y="3168"/>
                      <a:pt x="2033" y="3004"/>
                    </a:cubicBezTo>
                    <a:cubicBezTo>
                      <a:pt x="2066" y="2840"/>
                      <a:pt x="2100" y="2653"/>
                      <a:pt x="2134" y="2441"/>
                    </a:cubicBezTo>
                    <a:cubicBezTo>
                      <a:pt x="2168" y="2229"/>
                      <a:pt x="2202" y="1992"/>
                      <a:pt x="2236" y="1738"/>
                    </a:cubicBezTo>
                    <a:cubicBezTo>
                      <a:pt x="2270" y="1483"/>
                      <a:pt x="2303" y="1211"/>
                      <a:pt x="2337" y="953"/>
                    </a:cubicBezTo>
                    <a:cubicBezTo>
                      <a:pt x="2371" y="695"/>
                      <a:pt x="2405" y="452"/>
                      <a:pt x="2439" y="277"/>
                    </a:cubicBezTo>
                    <a:cubicBezTo>
                      <a:pt x="2473" y="102"/>
                      <a:pt x="2507" y="0"/>
                      <a:pt x="2541" y="0"/>
                    </a:cubicBezTo>
                    <a:cubicBezTo>
                      <a:pt x="2574" y="0"/>
                      <a:pt x="2608" y="102"/>
                      <a:pt x="2642" y="277"/>
                    </a:cubicBezTo>
                    <a:cubicBezTo>
                      <a:pt x="2676" y="452"/>
                      <a:pt x="2710" y="695"/>
                      <a:pt x="2744" y="953"/>
                    </a:cubicBezTo>
                    <a:cubicBezTo>
                      <a:pt x="2778" y="1211"/>
                      <a:pt x="2812" y="1483"/>
                      <a:pt x="2845" y="1738"/>
                    </a:cubicBezTo>
                    <a:cubicBezTo>
                      <a:pt x="2879" y="1992"/>
                      <a:pt x="2913" y="2229"/>
                      <a:pt x="2947" y="2441"/>
                    </a:cubicBezTo>
                    <a:cubicBezTo>
                      <a:pt x="2981" y="2653"/>
                      <a:pt x="3015" y="2840"/>
                      <a:pt x="3049" y="3004"/>
                    </a:cubicBezTo>
                    <a:cubicBezTo>
                      <a:pt x="3082" y="3168"/>
                      <a:pt x="3116" y="3310"/>
                      <a:pt x="3150" y="3434"/>
                    </a:cubicBezTo>
                    <a:cubicBezTo>
                      <a:pt x="3184" y="3558"/>
                      <a:pt x="3218" y="3665"/>
                      <a:pt x="3252" y="3758"/>
                    </a:cubicBezTo>
                    <a:cubicBezTo>
                      <a:pt x="3286" y="3852"/>
                      <a:pt x="3320" y="3933"/>
                      <a:pt x="3353" y="4004"/>
                    </a:cubicBezTo>
                    <a:cubicBezTo>
                      <a:pt x="3387" y="4075"/>
                      <a:pt x="3421" y="4137"/>
                      <a:pt x="3455" y="4192"/>
                    </a:cubicBezTo>
                    <a:cubicBezTo>
                      <a:pt x="3489" y="4246"/>
                      <a:pt x="3523" y="4294"/>
                      <a:pt x="3557" y="4337"/>
                    </a:cubicBezTo>
                    <a:cubicBezTo>
                      <a:pt x="3590" y="4380"/>
                      <a:pt x="3624" y="4417"/>
                      <a:pt x="3658" y="4451"/>
                    </a:cubicBezTo>
                    <a:cubicBezTo>
                      <a:pt x="3692" y="4485"/>
                      <a:pt x="3726" y="4515"/>
                      <a:pt x="3760" y="4542"/>
                    </a:cubicBezTo>
                    <a:cubicBezTo>
                      <a:pt x="3794" y="4569"/>
                      <a:pt x="3828" y="4594"/>
                      <a:pt x="3861" y="4616"/>
                    </a:cubicBezTo>
                    <a:cubicBezTo>
                      <a:pt x="3895" y="4638"/>
                      <a:pt x="3929" y="4658"/>
                      <a:pt x="3963" y="4676"/>
                    </a:cubicBezTo>
                    <a:cubicBezTo>
                      <a:pt x="3997" y="4694"/>
                      <a:pt x="4031" y="4710"/>
                      <a:pt x="4065" y="4725"/>
                    </a:cubicBezTo>
                    <a:cubicBezTo>
                      <a:pt x="4099" y="4740"/>
                      <a:pt x="4132" y="4754"/>
                      <a:pt x="4166" y="4767"/>
                    </a:cubicBezTo>
                    <a:cubicBezTo>
                      <a:pt x="4200" y="4779"/>
                      <a:pt x="4234" y="4791"/>
                      <a:pt x="4268" y="4802"/>
                    </a:cubicBezTo>
                    <a:cubicBezTo>
                      <a:pt x="4302" y="4812"/>
                      <a:pt x="4336" y="4822"/>
                      <a:pt x="4369" y="4831"/>
                    </a:cubicBezTo>
                    <a:cubicBezTo>
                      <a:pt x="4403" y="4840"/>
                      <a:pt x="4437" y="4849"/>
                      <a:pt x="4471" y="4856"/>
                    </a:cubicBezTo>
                    <a:cubicBezTo>
                      <a:pt x="4505" y="4864"/>
                      <a:pt x="4539" y="4871"/>
                      <a:pt x="4573" y="4878"/>
                    </a:cubicBezTo>
                    <a:cubicBezTo>
                      <a:pt x="4607" y="4885"/>
                      <a:pt x="4640" y="4891"/>
                      <a:pt x="4674" y="4897"/>
                    </a:cubicBezTo>
                    <a:cubicBezTo>
                      <a:pt x="4708" y="4903"/>
                      <a:pt x="4742" y="4909"/>
                      <a:pt x="4776" y="4914"/>
                    </a:cubicBezTo>
                    <a:cubicBezTo>
                      <a:pt x="4810" y="4919"/>
                      <a:pt x="4844" y="4924"/>
                      <a:pt x="4878" y="4928"/>
                    </a:cubicBezTo>
                    <a:cubicBezTo>
                      <a:pt x="4911" y="4933"/>
                      <a:pt x="4945" y="4937"/>
                      <a:pt x="4979" y="4941"/>
                    </a:cubicBezTo>
                    <a:cubicBezTo>
                      <a:pt x="5013" y="4945"/>
                      <a:pt x="5047" y="4949"/>
                      <a:pt x="5081" y="495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cxnSp>
          <p:nvCxnSpPr>
            <p:cNvPr id="60" name="Straight Arrow Connector 59"/>
            <p:cNvCxnSpPr/>
            <p:nvPr/>
          </p:nvCxnSpPr>
          <p:spPr>
            <a:xfrm flipV="1">
              <a:off x="6753171" y="2586140"/>
              <a:ext cx="91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headEnd type="triangle"/>
              <a:tailEnd type="triangle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7276041" y="3388082"/>
              <a:ext cx="809363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rPr>
                <a:t>up conversion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6687078" y="2311965"/>
                  <a:ext cx="218515" cy="1992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8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078" y="2311965"/>
                  <a:ext cx="218515" cy="19928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0000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547146" y="2304567"/>
                  <a:ext cx="294631" cy="1992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𝑎𝑠</m:t>
                            </m:r>
                          </m:sub>
                        </m:sSub>
                      </m:oMath>
                    </m:oMathPara>
                  </a14:m>
                  <a:endParaRPr lang="en-US" sz="18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7146" y="2304567"/>
                  <a:ext cx="294631" cy="19928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4925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7095057" y="2572252"/>
                  <a:ext cx="272764" cy="1992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US" sz="18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5057" y="2572252"/>
                  <a:ext cx="272764" cy="19928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6129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2499234" y="2110464"/>
                <a:ext cx="522259" cy="254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𝑣𝑎𝑐</m:t>
                          </m:r>
                        </m:sub>
                      </m:sSub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234" y="2110464"/>
                <a:ext cx="522259" cy="254621"/>
              </a:xfrm>
              <a:prstGeom prst="rect">
                <a:avLst/>
              </a:prstGeom>
              <a:blipFill rotWithShape="0">
                <a:blip r:embed="rId11"/>
                <a:stretch>
                  <a:fillRect l="-4651" t="-1428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Freeform 79"/>
          <p:cNvSpPr/>
          <p:nvPr/>
        </p:nvSpPr>
        <p:spPr>
          <a:xfrm>
            <a:off x="2328080" y="2362401"/>
            <a:ext cx="211742" cy="233200"/>
          </a:xfrm>
          <a:custGeom>
            <a:avLst/>
            <a:gdLst>
              <a:gd name="connsiteX0" fmla="*/ 373225 w 373225"/>
              <a:gd name="connsiteY0" fmla="*/ 20012 h 673179"/>
              <a:gd name="connsiteX1" fmla="*/ 326572 w 373225"/>
              <a:gd name="connsiteY1" fmla="*/ 1351 h 673179"/>
              <a:gd name="connsiteX2" fmla="*/ 214605 w 373225"/>
              <a:gd name="connsiteY2" fmla="*/ 29343 h 673179"/>
              <a:gd name="connsiteX3" fmla="*/ 195943 w 373225"/>
              <a:gd name="connsiteY3" fmla="*/ 48004 h 673179"/>
              <a:gd name="connsiteX4" fmla="*/ 139960 w 373225"/>
              <a:gd name="connsiteY4" fmla="*/ 66665 h 673179"/>
              <a:gd name="connsiteX5" fmla="*/ 130629 w 373225"/>
              <a:gd name="connsiteY5" fmla="*/ 94657 h 673179"/>
              <a:gd name="connsiteX6" fmla="*/ 158621 w 373225"/>
              <a:gd name="connsiteY6" fmla="*/ 150641 h 673179"/>
              <a:gd name="connsiteX7" fmla="*/ 242596 w 373225"/>
              <a:gd name="connsiteY7" fmla="*/ 197294 h 673179"/>
              <a:gd name="connsiteX8" fmla="*/ 289249 w 373225"/>
              <a:gd name="connsiteY8" fmla="*/ 234616 h 673179"/>
              <a:gd name="connsiteX9" fmla="*/ 326572 w 373225"/>
              <a:gd name="connsiteY9" fmla="*/ 281269 h 673179"/>
              <a:gd name="connsiteX10" fmla="*/ 317241 w 373225"/>
              <a:gd name="connsiteY10" fmla="*/ 337253 h 673179"/>
              <a:gd name="connsiteX11" fmla="*/ 279919 w 373225"/>
              <a:gd name="connsiteY11" fmla="*/ 346583 h 673179"/>
              <a:gd name="connsiteX12" fmla="*/ 186613 w 373225"/>
              <a:gd name="connsiteY12" fmla="*/ 337253 h 673179"/>
              <a:gd name="connsiteX13" fmla="*/ 158621 w 373225"/>
              <a:gd name="connsiteY13" fmla="*/ 327922 h 673179"/>
              <a:gd name="connsiteX14" fmla="*/ 130629 w 373225"/>
              <a:gd name="connsiteY14" fmla="*/ 309261 h 673179"/>
              <a:gd name="connsiteX15" fmla="*/ 83976 w 373225"/>
              <a:gd name="connsiteY15" fmla="*/ 318592 h 673179"/>
              <a:gd name="connsiteX16" fmla="*/ 55984 w 373225"/>
              <a:gd name="connsiteY16" fmla="*/ 346583 h 673179"/>
              <a:gd name="connsiteX17" fmla="*/ 55984 w 373225"/>
              <a:gd name="connsiteY17" fmla="*/ 421228 h 673179"/>
              <a:gd name="connsiteX18" fmla="*/ 74645 w 373225"/>
              <a:gd name="connsiteY18" fmla="*/ 449220 h 673179"/>
              <a:gd name="connsiteX19" fmla="*/ 102637 w 373225"/>
              <a:gd name="connsiteY19" fmla="*/ 458551 h 673179"/>
              <a:gd name="connsiteX20" fmla="*/ 130629 w 373225"/>
              <a:gd name="connsiteY20" fmla="*/ 477212 h 673179"/>
              <a:gd name="connsiteX21" fmla="*/ 158621 w 373225"/>
              <a:gd name="connsiteY21" fmla="*/ 598510 h 673179"/>
              <a:gd name="connsiteX22" fmla="*/ 130629 w 373225"/>
              <a:gd name="connsiteY22" fmla="*/ 607841 h 673179"/>
              <a:gd name="connsiteX23" fmla="*/ 27992 w 373225"/>
              <a:gd name="connsiteY23" fmla="*/ 617171 h 673179"/>
              <a:gd name="connsiteX24" fmla="*/ 0 w 373225"/>
              <a:gd name="connsiteY24" fmla="*/ 673155 h 6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3225" h="673179">
                <a:moveTo>
                  <a:pt x="373225" y="20012"/>
                </a:moveTo>
                <a:cubicBezTo>
                  <a:pt x="357674" y="13792"/>
                  <a:pt x="343278" y="2544"/>
                  <a:pt x="326572" y="1351"/>
                </a:cubicBezTo>
                <a:cubicBezTo>
                  <a:pt x="271131" y="-2609"/>
                  <a:pt x="250230" y="842"/>
                  <a:pt x="214605" y="29343"/>
                </a:cubicBezTo>
                <a:cubicBezTo>
                  <a:pt x="207736" y="34839"/>
                  <a:pt x="203811" y="44070"/>
                  <a:pt x="195943" y="48004"/>
                </a:cubicBezTo>
                <a:cubicBezTo>
                  <a:pt x="178349" y="56801"/>
                  <a:pt x="139960" y="66665"/>
                  <a:pt x="139960" y="66665"/>
                </a:cubicBezTo>
                <a:cubicBezTo>
                  <a:pt x="136850" y="75996"/>
                  <a:pt x="130629" y="84822"/>
                  <a:pt x="130629" y="94657"/>
                </a:cubicBezTo>
                <a:cubicBezTo>
                  <a:pt x="130629" y="121808"/>
                  <a:pt x="138758" y="135743"/>
                  <a:pt x="158621" y="150641"/>
                </a:cubicBezTo>
                <a:cubicBezTo>
                  <a:pt x="209952" y="189139"/>
                  <a:pt x="198957" y="182747"/>
                  <a:pt x="242596" y="197294"/>
                </a:cubicBezTo>
                <a:cubicBezTo>
                  <a:pt x="287656" y="242352"/>
                  <a:pt x="230396" y="187534"/>
                  <a:pt x="289249" y="234616"/>
                </a:cubicBezTo>
                <a:cubicBezTo>
                  <a:pt x="308245" y="249813"/>
                  <a:pt x="312714" y="260481"/>
                  <a:pt x="326572" y="281269"/>
                </a:cubicBezTo>
                <a:cubicBezTo>
                  <a:pt x="323462" y="299930"/>
                  <a:pt x="328237" y="321858"/>
                  <a:pt x="317241" y="337253"/>
                </a:cubicBezTo>
                <a:cubicBezTo>
                  <a:pt x="309787" y="347688"/>
                  <a:pt x="292743" y="346583"/>
                  <a:pt x="279919" y="346583"/>
                </a:cubicBezTo>
                <a:cubicBezTo>
                  <a:pt x="248662" y="346583"/>
                  <a:pt x="217715" y="340363"/>
                  <a:pt x="186613" y="337253"/>
                </a:cubicBezTo>
                <a:cubicBezTo>
                  <a:pt x="177282" y="334143"/>
                  <a:pt x="167418" y="332321"/>
                  <a:pt x="158621" y="327922"/>
                </a:cubicBezTo>
                <a:cubicBezTo>
                  <a:pt x="148591" y="322907"/>
                  <a:pt x="141756" y="310652"/>
                  <a:pt x="130629" y="309261"/>
                </a:cubicBezTo>
                <a:cubicBezTo>
                  <a:pt x="114892" y="307294"/>
                  <a:pt x="99527" y="315482"/>
                  <a:pt x="83976" y="318592"/>
                </a:cubicBezTo>
                <a:cubicBezTo>
                  <a:pt x="74645" y="327922"/>
                  <a:pt x="63303" y="335604"/>
                  <a:pt x="55984" y="346583"/>
                </a:cubicBezTo>
                <a:cubicBezTo>
                  <a:pt x="40385" y="369981"/>
                  <a:pt x="46748" y="396597"/>
                  <a:pt x="55984" y="421228"/>
                </a:cubicBezTo>
                <a:cubicBezTo>
                  <a:pt x="59921" y="431728"/>
                  <a:pt x="65888" y="442215"/>
                  <a:pt x="74645" y="449220"/>
                </a:cubicBezTo>
                <a:cubicBezTo>
                  <a:pt x="82325" y="455364"/>
                  <a:pt x="93840" y="454152"/>
                  <a:pt x="102637" y="458551"/>
                </a:cubicBezTo>
                <a:cubicBezTo>
                  <a:pt x="112667" y="463566"/>
                  <a:pt x="121298" y="470992"/>
                  <a:pt x="130629" y="477212"/>
                </a:cubicBezTo>
                <a:cubicBezTo>
                  <a:pt x="161936" y="524173"/>
                  <a:pt x="188983" y="537785"/>
                  <a:pt x="158621" y="598510"/>
                </a:cubicBezTo>
                <a:cubicBezTo>
                  <a:pt x="154223" y="607307"/>
                  <a:pt x="140366" y="606450"/>
                  <a:pt x="130629" y="607841"/>
                </a:cubicBezTo>
                <a:cubicBezTo>
                  <a:pt x="96621" y="612699"/>
                  <a:pt x="62204" y="614061"/>
                  <a:pt x="27992" y="617171"/>
                </a:cubicBezTo>
                <a:cubicBezTo>
                  <a:pt x="8347" y="676106"/>
                  <a:pt x="29002" y="673155"/>
                  <a:pt x="0" y="673155"/>
                </a:cubicBezTo>
              </a:path>
            </a:pathLst>
          </a:custGeom>
          <a:noFill/>
          <a:ln>
            <a:solidFill>
              <a:sysClr val="windowText" lastClr="000000"/>
            </a:solidFill>
            <a:tailEnd type="triangle" w="med" len="med"/>
          </a:ln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81" name="Freeform 80"/>
          <p:cNvSpPr/>
          <p:nvPr/>
        </p:nvSpPr>
        <p:spPr>
          <a:xfrm rot="9598447" flipV="1">
            <a:off x="1224783" y="1618414"/>
            <a:ext cx="225577" cy="248437"/>
          </a:xfrm>
          <a:custGeom>
            <a:avLst/>
            <a:gdLst>
              <a:gd name="connsiteX0" fmla="*/ 373225 w 373225"/>
              <a:gd name="connsiteY0" fmla="*/ 20012 h 673179"/>
              <a:gd name="connsiteX1" fmla="*/ 326572 w 373225"/>
              <a:gd name="connsiteY1" fmla="*/ 1351 h 673179"/>
              <a:gd name="connsiteX2" fmla="*/ 214605 w 373225"/>
              <a:gd name="connsiteY2" fmla="*/ 29343 h 673179"/>
              <a:gd name="connsiteX3" fmla="*/ 195943 w 373225"/>
              <a:gd name="connsiteY3" fmla="*/ 48004 h 673179"/>
              <a:gd name="connsiteX4" fmla="*/ 139960 w 373225"/>
              <a:gd name="connsiteY4" fmla="*/ 66665 h 673179"/>
              <a:gd name="connsiteX5" fmla="*/ 130629 w 373225"/>
              <a:gd name="connsiteY5" fmla="*/ 94657 h 673179"/>
              <a:gd name="connsiteX6" fmla="*/ 158621 w 373225"/>
              <a:gd name="connsiteY6" fmla="*/ 150641 h 673179"/>
              <a:gd name="connsiteX7" fmla="*/ 242596 w 373225"/>
              <a:gd name="connsiteY7" fmla="*/ 197294 h 673179"/>
              <a:gd name="connsiteX8" fmla="*/ 289249 w 373225"/>
              <a:gd name="connsiteY8" fmla="*/ 234616 h 673179"/>
              <a:gd name="connsiteX9" fmla="*/ 326572 w 373225"/>
              <a:gd name="connsiteY9" fmla="*/ 281269 h 673179"/>
              <a:gd name="connsiteX10" fmla="*/ 317241 w 373225"/>
              <a:gd name="connsiteY10" fmla="*/ 337253 h 673179"/>
              <a:gd name="connsiteX11" fmla="*/ 279919 w 373225"/>
              <a:gd name="connsiteY11" fmla="*/ 346583 h 673179"/>
              <a:gd name="connsiteX12" fmla="*/ 186613 w 373225"/>
              <a:gd name="connsiteY12" fmla="*/ 337253 h 673179"/>
              <a:gd name="connsiteX13" fmla="*/ 158621 w 373225"/>
              <a:gd name="connsiteY13" fmla="*/ 327922 h 673179"/>
              <a:gd name="connsiteX14" fmla="*/ 130629 w 373225"/>
              <a:gd name="connsiteY14" fmla="*/ 309261 h 673179"/>
              <a:gd name="connsiteX15" fmla="*/ 83976 w 373225"/>
              <a:gd name="connsiteY15" fmla="*/ 318592 h 673179"/>
              <a:gd name="connsiteX16" fmla="*/ 55984 w 373225"/>
              <a:gd name="connsiteY16" fmla="*/ 346583 h 673179"/>
              <a:gd name="connsiteX17" fmla="*/ 55984 w 373225"/>
              <a:gd name="connsiteY17" fmla="*/ 421228 h 673179"/>
              <a:gd name="connsiteX18" fmla="*/ 74645 w 373225"/>
              <a:gd name="connsiteY18" fmla="*/ 449220 h 673179"/>
              <a:gd name="connsiteX19" fmla="*/ 102637 w 373225"/>
              <a:gd name="connsiteY19" fmla="*/ 458551 h 673179"/>
              <a:gd name="connsiteX20" fmla="*/ 130629 w 373225"/>
              <a:gd name="connsiteY20" fmla="*/ 477212 h 673179"/>
              <a:gd name="connsiteX21" fmla="*/ 158621 w 373225"/>
              <a:gd name="connsiteY21" fmla="*/ 598510 h 673179"/>
              <a:gd name="connsiteX22" fmla="*/ 130629 w 373225"/>
              <a:gd name="connsiteY22" fmla="*/ 607841 h 673179"/>
              <a:gd name="connsiteX23" fmla="*/ 27992 w 373225"/>
              <a:gd name="connsiteY23" fmla="*/ 617171 h 673179"/>
              <a:gd name="connsiteX24" fmla="*/ 0 w 373225"/>
              <a:gd name="connsiteY24" fmla="*/ 673155 h 6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3225" h="673179">
                <a:moveTo>
                  <a:pt x="373225" y="20012"/>
                </a:moveTo>
                <a:cubicBezTo>
                  <a:pt x="357674" y="13792"/>
                  <a:pt x="343278" y="2544"/>
                  <a:pt x="326572" y="1351"/>
                </a:cubicBezTo>
                <a:cubicBezTo>
                  <a:pt x="271131" y="-2609"/>
                  <a:pt x="250230" y="842"/>
                  <a:pt x="214605" y="29343"/>
                </a:cubicBezTo>
                <a:cubicBezTo>
                  <a:pt x="207736" y="34839"/>
                  <a:pt x="203811" y="44070"/>
                  <a:pt x="195943" y="48004"/>
                </a:cubicBezTo>
                <a:cubicBezTo>
                  <a:pt x="178349" y="56801"/>
                  <a:pt x="139960" y="66665"/>
                  <a:pt x="139960" y="66665"/>
                </a:cubicBezTo>
                <a:cubicBezTo>
                  <a:pt x="136850" y="75996"/>
                  <a:pt x="130629" y="84822"/>
                  <a:pt x="130629" y="94657"/>
                </a:cubicBezTo>
                <a:cubicBezTo>
                  <a:pt x="130629" y="121808"/>
                  <a:pt x="138758" y="135743"/>
                  <a:pt x="158621" y="150641"/>
                </a:cubicBezTo>
                <a:cubicBezTo>
                  <a:pt x="209952" y="189139"/>
                  <a:pt x="198957" y="182747"/>
                  <a:pt x="242596" y="197294"/>
                </a:cubicBezTo>
                <a:cubicBezTo>
                  <a:pt x="287656" y="242352"/>
                  <a:pt x="230396" y="187534"/>
                  <a:pt x="289249" y="234616"/>
                </a:cubicBezTo>
                <a:cubicBezTo>
                  <a:pt x="308245" y="249813"/>
                  <a:pt x="312714" y="260481"/>
                  <a:pt x="326572" y="281269"/>
                </a:cubicBezTo>
                <a:cubicBezTo>
                  <a:pt x="323462" y="299930"/>
                  <a:pt x="328237" y="321858"/>
                  <a:pt x="317241" y="337253"/>
                </a:cubicBezTo>
                <a:cubicBezTo>
                  <a:pt x="309787" y="347688"/>
                  <a:pt x="292743" y="346583"/>
                  <a:pt x="279919" y="346583"/>
                </a:cubicBezTo>
                <a:cubicBezTo>
                  <a:pt x="248662" y="346583"/>
                  <a:pt x="217715" y="340363"/>
                  <a:pt x="186613" y="337253"/>
                </a:cubicBezTo>
                <a:cubicBezTo>
                  <a:pt x="177282" y="334143"/>
                  <a:pt x="167418" y="332321"/>
                  <a:pt x="158621" y="327922"/>
                </a:cubicBezTo>
                <a:cubicBezTo>
                  <a:pt x="148591" y="322907"/>
                  <a:pt x="141756" y="310652"/>
                  <a:pt x="130629" y="309261"/>
                </a:cubicBezTo>
                <a:cubicBezTo>
                  <a:pt x="114892" y="307294"/>
                  <a:pt x="99527" y="315482"/>
                  <a:pt x="83976" y="318592"/>
                </a:cubicBezTo>
                <a:cubicBezTo>
                  <a:pt x="74645" y="327922"/>
                  <a:pt x="63303" y="335604"/>
                  <a:pt x="55984" y="346583"/>
                </a:cubicBezTo>
                <a:cubicBezTo>
                  <a:pt x="40385" y="369981"/>
                  <a:pt x="46748" y="396597"/>
                  <a:pt x="55984" y="421228"/>
                </a:cubicBezTo>
                <a:cubicBezTo>
                  <a:pt x="59921" y="431728"/>
                  <a:pt x="65888" y="442215"/>
                  <a:pt x="74645" y="449220"/>
                </a:cubicBezTo>
                <a:cubicBezTo>
                  <a:pt x="82325" y="455364"/>
                  <a:pt x="93840" y="454152"/>
                  <a:pt x="102637" y="458551"/>
                </a:cubicBezTo>
                <a:cubicBezTo>
                  <a:pt x="112667" y="463566"/>
                  <a:pt x="121298" y="470992"/>
                  <a:pt x="130629" y="477212"/>
                </a:cubicBezTo>
                <a:cubicBezTo>
                  <a:pt x="161936" y="524173"/>
                  <a:pt x="188983" y="537785"/>
                  <a:pt x="158621" y="598510"/>
                </a:cubicBezTo>
                <a:cubicBezTo>
                  <a:pt x="154223" y="607307"/>
                  <a:pt x="140366" y="606450"/>
                  <a:pt x="130629" y="607841"/>
                </a:cubicBezTo>
                <a:cubicBezTo>
                  <a:pt x="96621" y="612699"/>
                  <a:pt x="62204" y="614061"/>
                  <a:pt x="27992" y="617171"/>
                </a:cubicBezTo>
                <a:cubicBezTo>
                  <a:pt x="8347" y="676106"/>
                  <a:pt x="29002" y="673155"/>
                  <a:pt x="0" y="673155"/>
                </a:cubicBezTo>
              </a:path>
            </a:pathLst>
          </a:custGeom>
          <a:noFill/>
          <a:ln>
            <a:solidFill>
              <a:sysClr val="windowText" lastClr="000000"/>
            </a:solidFill>
            <a:tailEnd type="triangle" w="med" len="med"/>
          </a:ln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prstClr val="black"/>
              </a:solidFill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69720" y="1364239"/>
                <a:ext cx="575157" cy="254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𝑣𝑎𝑐</m:t>
                          </m:r>
                        </m:sub>
                      </m:sSub>
                    </m:oMath>
                  </m:oMathPara>
                </a14:m>
                <a:endParaRPr lang="en-US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20" y="1364239"/>
                <a:ext cx="575157" cy="254621"/>
              </a:xfrm>
              <a:prstGeom prst="rect">
                <a:avLst/>
              </a:prstGeom>
              <a:blipFill rotWithShape="0">
                <a:blip r:embed="rId12"/>
                <a:stretch>
                  <a:fillRect l="-4255" t="-16667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937151" y="4253817"/>
            <a:ext cx="46295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Microwave-to-Optical Quantum Transduction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481" y="6441785"/>
            <a:ext cx="11079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Soltani, et. al. “Efficient quantum microwave-to-optical conversion using electro-optic nanophotonic coupled-resonators,” PRA 96, 043808 (2017</a:t>
            </a:r>
            <a:r>
              <a:rPr lang="en-US" sz="12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en-US" sz="12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5790122"/>
            <a:ext cx="1219200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lIns="274320" tIns="91440" rIns="274320" bIns="9144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Efficient and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low noise transduction requires the optical and the microwave resonators in overcoupled regime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14034" y="1188501"/>
            <a:ext cx="3910519" cy="363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27432" rIns="91440" bIns="27432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Optimal conversion occurs at 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</a:t>
            </a:r>
            <a:r>
              <a:rPr lang="en-US" sz="2000" i="1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9591472" y="1632352"/>
            <a:ext cx="0" cy="457200"/>
          </a:xfrm>
          <a:prstGeom prst="straightConnector1">
            <a:avLst/>
          </a:prstGeom>
          <a:ln w="76200">
            <a:solidFill>
              <a:srgbClr val="00B050"/>
            </a:solidFill>
            <a:tailEnd type="triangle" w="med" len="med"/>
          </a:ln>
          <a:effectLst/>
          <a:scene3d>
            <a:camera prst="perspectiveRelaxedModerately"/>
            <a:lightRig rig="threePt" dir="t"/>
          </a:scene3d>
          <a:sp3d>
            <a:bevelT w="6350" h="31750"/>
            <a:bevelB w="6350" h="31750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8118740" y="2177817"/>
                <a:ext cx="2939458" cy="620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740" y="2177817"/>
                <a:ext cx="2939458" cy="620747"/>
              </a:xfrm>
              <a:prstGeom prst="rect">
                <a:avLst/>
              </a:prstGeom>
              <a:blipFill rotWithShape="0">
                <a:blip r:embed="rId13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725649" y="2968163"/>
                <a:ext cx="4129785" cy="742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𝑝𝑢𝑚𝑝</m:t>
                          </m:r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𝑒𝑥</m:t>
                              </m:r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</m:num>
                        <m:den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649" y="2968163"/>
                <a:ext cx="4129785" cy="7428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5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24" y="74967"/>
            <a:ext cx="9873941" cy="831850"/>
          </a:xfrm>
        </p:spPr>
        <p:txBody>
          <a:bodyPr/>
          <a:lstStyle/>
          <a:p>
            <a:r>
              <a:rPr lang="en-US" sz="2000" dirty="0" smtClean="0"/>
              <a:t>Photonics and Superconducting Quantum Technologies at Raytheon BBN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8" y="1326423"/>
            <a:ext cx="3142658" cy="2091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4421"/>
          <a:stretch/>
        </p:blipFill>
        <p:spPr>
          <a:xfrm>
            <a:off x="4053965" y="1291167"/>
            <a:ext cx="7602417" cy="217999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206866" y="3710866"/>
            <a:ext cx="5954237" cy="3077298"/>
          </a:xfrm>
          <a:prstGeom prst="roundRect">
            <a:avLst>
              <a:gd name="adj" fmla="val 1523"/>
            </a:avLst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en-US" sz="1800" dirty="0" err="1"/>
          </a:p>
        </p:txBody>
      </p:sp>
      <p:sp>
        <p:nvSpPr>
          <p:cNvPr id="18" name="TextBox 17"/>
          <p:cNvSpPr txBox="1"/>
          <p:nvPr/>
        </p:nvSpPr>
        <p:spPr>
          <a:xfrm>
            <a:off x="1517306" y="3695763"/>
            <a:ext cx="3568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Optics &amp; Integrated Photonics Testbeds</a:t>
            </a:r>
            <a:endParaRPr lang="en-US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9293" y="4054336"/>
            <a:ext cx="27480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UV/Visible/Telecom </a:t>
            </a:r>
            <a:r>
              <a:rPr lang="en-US" sz="1400" dirty="0"/>
              <a:t>Range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11055" r="4546"/>
          <a:stretch/>
        </p:blipFill>
        <p:spPr>
          <a:xfrm>
            <a:off x="2188600" y="4314548"/>
            <a:ext cx="1739437" cy="2350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4" r="11513"/>
          <a:stretch/>
        </p:blipFill>
        <p:spPr>
          <a:xfrm>
            <a:off x="342926" y="4323425"/>
            <a:ext cx="1776113" cy="2349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4" t="12195" r="27507" b="45410"/>
          <a:stretch/>
        </p:blipFill>
        <p:spPr>
          <a:xfrm>
            <a:off x="3985531" y="4296792"/>
            <a:ext cx="2104263" cy="23880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069859" y="4086564"/>
            <a:ext cx="22237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Cryogenics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04187" y="1031282"/>
            <a:ext cx="11745157" cy="2502031"/>
          </a:xfrm>
          <a:prstGeom prst="roundRect">
            <a:avLst>
              <a:gd name="adj" fmla="val 1523"/>
            </a:avLst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en-US" sz="1800" dirty="0" err="1"/>
          </a:p>
        </p:txBody>
      </p:sp>
      <p:sp>
        <p:nvSpPr>
          <p:cNvPr id="28" name="TextBox 27"/>
          <p:cNvSpPr txBox="1"/>
          <p:nvPr/>
        </p:nvSpPr>
        <p:spPr>
          <a:xfrm>
            <a:off x="3873635" y="1007309"/>
            <a:ext cx="406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Cryogenic/Superconducting Electronics Labs</a:t>
            </a:r>
            <a:endParaRPr lang="en-US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280672" y="3712346"/>
            <a:ext cx="5677549" cy="3077298"/>
          </a:xfrm>
          <a:prstGeom prst="roundRect">
            <a:avLst>
              <a:gd name="adj" fmla="val 1523"/>
            </a:avLst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en-US" sz="1800" dirty="0" err="1"/>
          </a:p>
        </p:txBody>
      </p:sp>
      <p:sp>
        <p:nvSpPr>
          <p:cNvPr id="20" name="TextBox 19"/>
          <p:cNvSpPr txBox="1"/>
          <p:nvPr/>
        </p:nvSpPr>
        <p:spPr>
          <a:xfrm>
            <a:off x="6390176" y="3739246"/>
            <a:ext cx="5487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Raytheon DOD trusted III-Nitride (GaN) foundry at Andover 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00389" y="5616307"/>
            <a:ext cx="3215790" cy="1115946"/>
            <a:chOff x="317522" y="3434400"/>
            <a:chExt cx="3721678" cy="12915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22" y="3434400"/>
              <a:ext cx="1930472" cy="12843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800" y="3439350"/>
              <a:ext cx="1715400" cy="128655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r="17993" b="10767"/>
          <a:stretch/>
        </p:blipFill>
        <p:spPr>
          <a:xfrm>
            <a:off x="6417180" y="3977196"/>
            <a:ext cx="5476894" cy="149144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47266" y="5915754"/>
            <a:ext cx="224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Access to Harvard Nanofabrication Facility</a:t>
            </a:r>
          </a:p>
        </p:txBody>
      </p:sp>
    </p:spTree>
    <p:extLst>
      <p:ext uri="{BB962C8B-B14F-4D97-AF65-F5344CB8AC3E}">
        <p14:creationId xmlns:p14="http://schemas.microsoft.com/office/powerpoint/2010/main" val="33408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of Nanophotonic LN Coupled Resonators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5" r="2675"/>
          <a:stretch/>
        </p:blipFill>
        <p:spPr>
          <a:xfrm>
            <a:off x="6107839" y="2027679"/>
            <a:ext cx="5627362" cy="2824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477A28-F53A-4C1D-A45C-D07199E9B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0" b="3242"/>
          <a:stretch/>
        </p:blipFill>
        <p:spPr>
          <a:xfrm>
            <a:off x="392502" y="2168110"/>
            <a:ext cx="5340417" cy="2575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598" y="1615718"/>
            <a:ext cx="113515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M. </a:t>
            </a:r>
            <a:r>
              <a:rPr lang="en-US" sz="1300" dirty="0"/>
              <a:t>Zhang, </a:t>
            </a:r>
            <a:r>
              <a:rPr lang="en-US" sz="1300" dirty="0" smtClean="0"/>
              <a:t>C. </a:t>
            </a:r>
            <a:r>
              <a:rPr lang="en-US" sz="1300" dirty="0"/>
              <a:t>Wang, </a:t>
            </a:r>
            <a:r>
              <a:rPr lang="en-US" sz="1300" dirty="0" smtClean="0"/>
              <a:t>Y. </a:t>
            </a:r>
            <a:r>
              <a:rPr lang="en-US" sz="1300" dirty="0"/>
              <a:t>Hu, </a:t>
            </a:r>
            <a:r>
              <a:rPr lang="en-US" sz="1300" dirty="0" smtClean="0"/>
              <a:t>A. </a:t>
            </a:r>
            <a:r>
              <a:rPr lang="en-US" sz="1300" dirty="0"/>
              <a:t>Shams-Ansari, </a:t>
            </a:r>
            <a:r>
              <a:rPr lang="en-US" sz="1300" dirty="0" smtClean="0"/>
              <a:t>G. </a:t>
            </a:r>
            <a:r>
              <a:rPr lang="en-US" sz="1300" dirty="0" err="1"/>
              <a:t>Ribeill</a:t>
            </a:r>
            <a:r>
              <a:rPr lang="en-US" sz="1300" dirty="0"/>
              <a:t>, </a:t>
            </a:r>
            <a:r>
              <a:rPr lang="en-US" sz="1300" dirty="0" smtClean="0"/>
              <a:t>M. </a:t>
            </a:r>
            <a:r>
              <a:rPr lang="en-US" sz="1300" dirty="0"/>
              <a:t>Soltani, </a:t>
            </a:r>
            <a:r>
              <a:rPr lang="en-US" sz="1300" dirty="0" smtClean="0"/>
              <a:t>M. </a:t>
            </a:r>
            <a:r>
              <a:rPr lang="en-US" sz="1300" dirty="0" err="1" smtClean="0"/>
              <a:t>Loncar</a:t>
            </a:r>
            <a:r>
              <a:rPr lang="en-US" sz="1300" dirty="0" smtClean="0"/>
              <a:t>, “</a:t>
            </a:r>
            <a:r>
              <a:rPr lang="en-US" sz="1300" dirty="0"/>
              <a:t>Microwave-to-Optical Converter based on Integrated Lithium </a:t>
            </a:r>
            <a:r>
              <a:rPr lang="en-US" sz="1300" dirty="0" smtClean="0"/>
              <a:t>Niobate Coupled-Resonators,” CLEO 2017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90122"/>
            <a:ext cx="12192000" cy="492443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lIns="274320" tIns="91440" rIns="274320" bIns="9144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experimental results show resonance doublet with intrinsic Q ~ 3 millions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0C2C619-F8CD-4F55-8A45-FAAC3EECA70E}"/>
              </a:ext>
            </a:extLst>
          </p:cNvPr>
          <p:cNvCxnSpPr>
            <a:cxnSpLocks/>
          </p:cNvCxnSpPr>
          <p:nvPr/>
        </p:nvCxnSpPr>
        <p:spPr>
          <a:xfrm>
            <a:off x="569069" y="2673485"/>
            <a:ext cx="411480" cy="0"/>
          </a:xfrm>
          <a:prstGeom prst="line">
            <a:avLst/>
          </a:prstGeom>
          <a:ln w="57150">
            <a:solidFill>
              <a:schemeClr val="bg1"/>
            </a:solidFill>
          </a:ln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17E8CB-5EA3-484D-9D66-AA613967BD7E}"/>
              </a:ext>
            </a:extLst>
          </p:cNvPr>
          <p:cNvSpPr txBox="1"/>
          <p:nvPr/>
        </p:nvSpPr>
        <p:spPr>
          <a:xfrm>
            <a:off x="429639" y="2302212"/>
            <a:ext cx="115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 </a:t>
            </a:r>
            <a:r>
              <a:rPr lang="en-US" sz="1600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7174" y="4931924"/>
            <a:ext cx="24622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/>
              <a:t>Loncar</a:t>
            </a:r>
            <a:r>
              <a:rPr lang="en-US" sz="1800" dirty="0" smtClean="0"/>
              <a:t> group (Harvard) </a:t>
            </a:r>
          </a:p>
        </p:txBody>
      </p:sp>
    </p:spTree>
    <p:extLst>
      <p:ext uri="{BB962C8B-B14F-4D97-AF65-F5344CB8AC3E}">
        <p14:creationId xmlns:p14="http://schemas.microsoft.com/office/powerpoint/2010/main" val="25468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30356"/>
              </p:ext>
            </p:extLst>
          </p:nvPr>
        </p:nvGraphicFramePr>
        <p:xfrm>
          <a:off x="795684" y="1474890"/>
          <a:ext cx="9776715" cy="4324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2867"/>
                <a:gridCol w="4353848"/>
              </a:tblGrid>
              <a:tr h="733117">
                <a:tc gridSpan="2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sng" dirty="0" smtClean="0"/>
                        <a:t>Technology</a:t>
                      </a:r>
                      <a:r>
                        <a:rPr lang="en-US" sz="2200" u="none" dirty="0" smtClean="0"/>
                        <a:t>: </a:t>
                      </a:r>
                      <a:r>
                        <a:rPr lang="en-US" sz="2200" dirty="0" smtClean="0"/>
                        <a:t>Nanophotonics coupled LN resonator modulator integrated with SC qubits on silicon platform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g/2π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~1-10 kHz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Thermal &amp; Mech. stability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High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Scalability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Tunability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Any suspended component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Required optical resonator Q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r>
                        <a:rPr lang="en-US" sz="1600" dirty="0">
                          <a:effectLst/>
                        </a:rPr>
                        <a:t>-10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Required microwave resonator Q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~10000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Optical pump power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~ µW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Transduction efficiency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~&gt;80 %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91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Fidelity of transferred </a:t>
                      </a:r>
                      <a:r>
                        <a:rPr lang="en-US" sz="1600" dirty="0" err="1">
                          <a:effectLst/>
                        </a:rPr>
                        <a:t>Fock</a:t>
                      </a:r>
                      <a:r>
                        <a:rPr lang="en-US" sz="1600" dirty="0">
                          <a:effectLst/>
                        </a:rPr>
                        <a:t> state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&gt;80 %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39144" y="1110343"/>
            <a:ext cx="49122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Quantum Electro-optic Transduction</a:t>
            </a:r>
          </a:p>
        </p:txBody>
      </p:sp>
    </p:spTree>
    <p:extLst>
      <p:ext uri="{BB962C8B-B14F-4D97-AF65-F5344CB8AC3E}">
        <p14:creationId xmlns:p14="http://schemas.microsoft.com/office/powerpoint/2010/main" val="31706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 &amp; Acknowledgement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7120" y="1278293"/>
            <a:ext cx="6820676" cy="3785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Acknowledgement: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Marko </a:t>
            </a:r>
            <a:r>
              <a:rPr lang="en-US" dirty="0" err="1" smtClean="0"/>
              <a:t>Loncar</a:t>
            </a:r>
            <a:r>
              <a:rPr lang="en-US" dirty="0" smtClean="0"/>
              <a:t> Group (Harvard)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Mian Zhang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Cheng Wang 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Dirk </a:t>
            </a:r>
            <a:r>
              <a:rPr lang="en-US" dirty="0" err="1"/>
              <a:t>Englund</a:t>
            </a:r>
            <a:r>
              <a:rPr lang="en-US" dirty="0"/>
              <a:t> (MIT</a:t>
            </a:r>
            <a:r>
              <a:rPr lang="en-US" dirty="0" smtClean="0"/>
              <a:t>)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OEWaves, 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IBM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Kartik Srinivasan (NIST)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b="1" dirty="0" smtClean="0"/>
              <a:t>Funding: </a:t>
            </a:r>
            <a:r>
              <a:rPr lang="en-US" dirty="0" smtClean="0"/>
              <a:t>US Army, DARPA, Raytheon BBN  </a:t>
            </a:r>
          </a:p>
        </p:txBody>
      </p:sp>
    </p:spTree>
    <p:extLst>
      <p:ext uri="{BB962C8B-B14F-4D97-AF65-F5344CB8AC3E}">
        <p14:creationId xmlns:p14="http://schemas.microsoft.com/office/powerpoint/2010/main" val="310358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7413" y="3284739"/>
            <a:ext cx="156247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6338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Resonator with Tunable </a:t>
            </a:r>
            <a:r>
              <a:rPr lang="en-US" dirty="0"/>
              <a:t>D</a:t>
            </a:r>
            <a:r>
              <a:rPr lang="en-US" dirty="0" smtClean="0"/>
              <a:t>oublet </a:t>
            </a:r>
            <a:r>
              <a:rPr lang="en-US" dirty="0"/>
              <a:t>S</a:t>
            </a:r>
            <a:r>
              <a:rPr lang="en-US" dirty="0" smtClean="0"/>
              <a:t>pacing</a:t>
            </a:r>
            <a:endParaRPr lang="en-US" dirty="0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4827750" y="2097791"/>
            <a:ext cx="3000148" cy="2386687"/>
            <a:chOff x="3553548" y="2587201"/>
            <a:chExt cx="1554480" cy="1236625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3553548" y="3694102"/>
              <a:ext cx="1554480" cy="90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none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>
              <a:off x="3655222" y="2950587"/>
              <a:ext cx="1328091" cy="735474"/>
              <a:chOff x="6104167" y="1708064"/>
              <a:chExt cx="1769172" cy="1135940"/>
            </a:xfrm>
          </p:grpSpPr>
          <p:sp>
            <p:nvSpPr>
              <p:cNvPr id="37" name="Freeform 6"/>
              <p:cNvSpPr>
                <a:spLocks/>
              </p:cNvSpPr>
              <p:nvPr/>
            </p:nvSpPr>
            <p:spPr bwMode="auto">
              <a:xfrm>
                <a:off x="6104167" y="1708064"/>
                <a:ext cx="886543" cy="1131372"/>
              </a:xfrm>
              <a:custGeom>
                <a:avLst/>
                <a:gdLst>
                  <a:gd name="T0" fmla="*/ 0 w 5081"/>
                  <a:gd name="T1" fmla="*/ 4952 h 4952"/>
                  <a:gd name="T2" fmla="*/ 102 w 5081"/>
                  <a:gd name="T3" fmla="*/ 4941 h 4952"/>
                  <a:gd name="T4" fmla="*/ 204 w 5081"/>
                  <a:gd name="T5" fmla="*/ 4928 h 4952"/>
                  <a:gd name="T6" fmla="*/ 305 w 5081"/>
                  <a:gd name="T7" fmla="*/ 4914 h 4952"/>
                  <a:gd name="T8" fmla="*/ 407 w 5081"/>
                  <a:gd name="T9" fmla="*/ 4897 h 4952"/>
                  <a:gd name="T10" fmla="*/ 508 w 5081"/>
                  <a:gd name="T11" fmla="*/ 4878 h 4952"/>
                  <a:gd name="T12" fmla="*/ 610 w 5081"/>
                  <a:gd name="T13" fmla="*/ 4856 h 4952"/>
                  <a:gd name="T14" fmla="*/ 712 w 5081"/>
                  <a:gd name="T15" fmla="*/ 4831 h 4952"/>
                  <a:gd name="T16" fmla="*/ 813 w 5081"/>
                  <a:gd name="T17" fmla="*/ 4802 h 4952"/>
                  <a:gd name="T18" fmla="*/ 915 w 5081"/>
                  <a:gd name="T19" fmla="*/ 4767 h 4952"/>
                  <a:gd name="T20" fmla="*/ 1016 w 5081"/>
                  <a:gd name="T21" fmla="*/ 4725 h 4952"/>
                  <a:gd name="T22" fmla="*/ 1118 w 5081"/>
                  <a:gd name="T23" fmla="*/ 4676 h 4952"/>
                  <a:gd name="T24" fmla="*/ 1220 w 5081"/>
                  <a:gd name="T25" fmla="*/ 4616 h 4952"/>
                  <a:gd name="T26" fmla="*/ 1321 w 5081"/>
                  <a:gd name="T27" fmla="*/ 4542 h 4952"/>
                  <a:gd name="T28" fmla="*/ 1423 w 5081"/>
                  <a:gd name="T29" fmla="*/ 4451 h 4952"/>
                  <a:gd name="T30" fmla="*/ 1524 w 5081"/>
                  <a:gd name="T31" fmla="*/ 4337 h 4952"/>
                  <a:gd name="T32" fmla="*/ 1626 w 5081"/>
                  <a:gd name="T33" fmla="*/ 4192 h 4952"/>
                  <a:gd name="T34" fmla="*/ 1728 w 5081"/>
                  <a:gd name="T35" fmla="*/ 4004 h 4952"/>
                  <a:gd name="T36" fmla="*/ 1829 w 5081"/>
                  <a:gd name="T37" fmla="*/ 3758 h 4952"/>
                  <a:gd name="T38" fmla="*/ 1931 w 5081"/>
                  <a:gd name="T39" fmla="*/ 3434 h 4952"/>
                  <a:gd name="T40" fmla="*/ 2033 w 5081"/>
                  <a:gd name="T41" fmla="*/ 3004 h 4952"/>
                  <a:gd name="T42" fmla="*/ 2134 w 5081"/>
                  <a:gd name="T43" fmla="*/ 2441 h 4952"/>
                  <a:gd name="T44" fmla="*/ 2236 w 5081"/>
                  <a:gd name="T45" fmla="*/ 1738 h 4952"/>
                  <a:gd name="T46" fmla="*/ 2337 w 5081"/>
                  <a:gd name="T47" fmla="*/ 953 h 4952"/>
                  <a:gd name="T48" fmla="*/ 2439 w 5081"/>
                  <a:gd name="T49" fmla="*/ 277 h 4952"/>
                  <a:gd name="T50" fmla="*/ 2541 w 5081"/>
                  <a:gd name="T51" fmla="*/ 0 h 4952"/>
                  <a:gd name="T52" fmla="*/ 2642 w 5081"/>
                  <a:gd name="T53" fmla="*/ 277 h 4952"/>
                  <a:gd name="T54" fmla="*/ 2744 w 5081"/>
                  <a:gd name="T55" fmla="*/ 953 h 4952"/>
                  <a:gd name="T56" fmla="*/ 2845 w 5081"/>
                  <a:gd name="T57" fmla="*/ 1738 h 4952"/>
                  <a:gd name="T58" fmla="*/ 2947 w 5081"/>
                  <a:gd name="T59" fmla="*/ 2441 h 4952"/>
                  <a:gd name="T60" fmla="*/ 3049 w 5081"/>
                  <a:gd name="T61" fmla="*/ 3004 h 4952"/>
                  <a:gd name="T62" fmla="*/ 3150 w 5081"/>
                  <a:gd name="T63" fmla="*/ 3434 h 4952"/>
                  <a:gd name="T64" fmla="*/ 3252 w 5081"/>
                  <a:gd name="T65" fmla="*/ 3758 h 4952"/>
                  <a:gd name="T66" fmla="*/ 3353 w 5081"/>
                  <a:gd name="T67" fmla="*/ 4004 h 4952"/>
                  <a:gd name="T68" fmla="*/ 3455 w 5081"/>
                  <a:gd name="T69" fmla="*/ 4192 h 4952"/>
                  <a:gd name="T70" fmla="*/ 3557 w 5081"/>
                  <a:gd name="T71" fmla="*/ 4337 h 4952"/>
                  <a:gd name="T72" fmla="*/ 3658 w 5081"/>
                  <a:gd name="T73" fmla="*/ 4451 h 4952"/>
                  <a:gd name="T74" fmla="*/ 3760 w 5081"/>
                  <a:gd name="T75" fmla="*/ 4542 h 4952"/>
                  <a:gd name="T76" fmla="*/ 3861 w 5081"/>
                  <a:gd name="T77" fmla="*/ 4616 h 4952"/>
                  <a:gd name="T78" fmla="*/ 3963 w 5081"/>
                  <a:gd name="T79" fmla="*/ 4676 h 4952"/>
                  <a:gd name="T80" fmla="*/ 4065 w 5081"/>
                  <a:gd name="T81" fmla="*/ 4725 h 4952"/>
                  <a:gd name="T82" fmla="*/ 4166 w 5081"/>
                  <a:gd name="T83" fmla="*/ 4767 h 4952"/>
                  <a:gd name="T84" fmla="*/ 4268 w 5081"/>
                  <a:gd name="T85" fmla="*/ 4802 h 4952"/>
                  <a:gd name="T86" fmla="*/ 4369 w 5081"/>
                  <a:gd name="T87" fmla="*/ 4831 h 4952"/>
                  <a:gd name="T88" fmla="*/ 4471 w 5081"/>
                  <a:gd name="T89" fmla="*/ 4856 h 4952"/>
                  <a:gd name="T90" fmla="*/ 4573 w 5081"/>
                  <a:gd name="T91" fmla="*/ 4878 h 4952"/>
                  <a:gd name="T92" fmla="*/ 4674 w 5081"/>
                  <a:gd name="T93" fmla="*/ 4897 h 4952"/>
                  <a:gd name="T94" fmla="*/ 4776 w 5081"/>
                  <a:gd name="T95" fmla="*/ 4914 h 4952"/>
                  <a:gd name="T96" fmla="*/ 4878 w 5081"/>
                  <a:gd name="T97" fmla="*/ 4928 h 4952"/>
                  <a:gd name="T98" fmla="*/ 4979 w 5081"/>
                  <a:gd name="T99" fmla="*/ 4941 h 4952"/>
                  <a:gd name="T100" fmla="*/ 5081 w 5081"/>
                  <a:gd name="T101" fmla="*/ 4952 h 4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81" h="4952">
                    <a:moveTo>
                      <a:pt x="0" y="4952"/>
                    </a:moveTo>
                    <a:cubicBezTo>
                      <a:pt x="34" y="4949"/>
                      <a:pt x="68" y="4945"/>
                      <a:pt x="102" y="4941"/>
                    </a:cubicBezTo>
                    <a:cubicBezTo>
                      <a:pt x="136" y="4937"/>
                      <a:pt x="170" y="4933"/>
                      <a:pt x="204" y="4928"/>
                    </a:cubicBezTo>
                    <a:cubicBezTo>
                      <a:pt x="237" y="4924"/>
                      <a:pt x="271" y="4919"/>
                      <a:pt x="305" y="4914"/>
                    </a:cubicBezTo>
                    <a:cubicBezTo>
                      <a:pt x="339" y="4909"/>
                      <a:pt x="373" y="4903"/>
                      <a:pt x="407" y="4897"/>
                    </a:cubicBezTo>
                    <a:cubicBezTo>
                      <a:pt x="441" y="4891"/>
                      <a:pt x="475" y="4885"/>
                      <a:pt x="508" y="4878"/>
                    </a:cubicBezTo>
                    <a:cubicBezTo>
                      <a:pt x="542" y="4871"/>
                      <a:pt x="576" y="4864"/>
                      <a:pt x="610" y="4856"/>
                    </a:cubicBezTo>
                    <a:cubicBezTo>
                      <a:pt x="644" y="4849"/>
                      <a:pt x="678" y="4840"/>
                      <a:pt x="712" y="4831"/>
                    </a:cubicBezTo>
                    <a:cubicBezTo>
                      <a:pt x="746" y="4822"/>
                      <a:pt x="779" y="4812"/>
                      <a:pt x="813" y="4802"/>
                    </a:cubicBezTo>
                    <a:cubicBezTo>
                      <a:pt x="847" y="4791"/>
                      <a:pt x="881" y="4779"/>
                      <a:pt x="915" y="4767"/>
                    </a:cubicBezTo>
                    <a:cubicBezTo>
                      <a:pt x="949" y="4754"/>
                      <a:pt x="983" y="4740"/>
                      <a:pt x="1016" y="4725"/>
                    </a:cubicBezTo>
                    <a:cubicBezTo>
                      <a:pt x="1050" y="4710"/>
                      <a:pt x="1084" y="4694"/>
                      <a:pt x="1118" y="4676"/>
                    </a:cubicBezTo>
                    <a:cubicBezTo>
                      <a:pt x="1152" y="4658"/>
                      <a:pt x="1186" y="4638"/>
                      <a:pt x="1220" y="4616"/>
                    </a:cubicBezTo>
                    <a:cubicBezTo>
                      <a:pt x="1254" y="4594"/>
                      <a:pt x="1287" y="4569"/>
                      <a:pt x="1321" y="4542"/>
                    </a:cubicBezTo>
                    <a:cubicBezTo>
                      <a:pt x="1355" y="4515"/>
                      <a:pt x="1389" y="4485"/>
                      <a:pt x="1423" y="4451"/>
                    </a:cubicBezTo>
                    <a:cubicBezTo>
                      <a:pt x="1457" y="4417"/>
                      <a:pt x="1491" y="4380"/>
                      <a:pt x="1524" y="4337"/>
                    </a:cubicBezTo>
                    <a:cubicBezTo>
                      <a:pt x="1558" y="4294"/>
                      <a:pt x="1592" y="4246"/>
                      <a:pt x="1626" y="4192"/>
                    </a:cubicBezTo>
                    <a:cubicBezTo>
                      <a:pt x="1660" y="4137"/>
                      <a:pt x="1694" y="4075"/>
                      <a:pt x="1728" y="4004"/>
                    </a:cubicBezTo>
                    <a:cubicBezTo>
                      <a:pt x="1762" y="3933"/>
                      <a:pt x="1795" y="3852"/>
                      <a:pt x="1829" y="3758"/>
                    </a:cubicBezTo>
                    <a:cubicBezTo>
                      <a:pt x="1863" y="3665"/>
                      <a:pt x="1897" y="3558"/>
                      <a:pt x="1931" y="3434"/>
                    </a:cubicBezTo>
                    <a:cubicBezTo>
                      <a:pt x="1965" y="3310"/>
                      <a:pt x="1999" y="3168"/>
                      <a:pt x="2033" y="3004"/>
                    </a:cubicBezTo>
                    <a:cubicBezTo>
                      <a:pt x="2066" y="2840"/>
                      <a:pt x="2100" y="2653"/>
                      <a:pt x="2134" y="2441"/>
                    </a:cubicBezTo>
                    <a:cubicBezTo>
                      <a:pt x="2168" y="2229"/>
                      <a:pt x="2202" y="1992"/>
                      <a:pt x="2236" y="1738"/>
                    </a:cubicBezTo>
                    <a:cubicBezTo>
                      <a:pt x="2270" y="1483"/>
                      <a:pt x="2303" y="1211"/>
                      <a:pt x="2337" y="953"/>
                    </a:cubicBezTo>
                    <a:cubicBezTo>
                      <a:pt x="2371" y="695"/>
                      <a:pt x="2405" y="452"/>
                      <a:pt x="2439" y="277"/>
                    </a:cubicBezTo>
                    <a:cubicBezTo>
                      <a:pt x="2473" y="102"/>
                      <a:pt x="2507" y="0"/>
                      <a:pt x="2541" y="0"/>
                    </a:cubicBezTo>
                    <a:cubicBezTo>
                      <a:pt x="2574" y="0"/>
                      <a:pt x="2608" y="102"/>
                      <a:pt x="2642" y="277"/>
                    </a:cubicBezTo>
                    <a:cubicBezTo>
                      <a:pt x="2676" y="452"/>
                      <a:pt x="2710" y="695"/>
                      <a:pt x="2744" y="953"/>
                    </a:cubicBezTo>
                    <a:cubicBezTo>
                      <a:pt x="2778" y="1211"/>
                      <a:pt x="2812" y="1483"/>
                      <a:pt x="2845" y="1738"/>
                    </a:cubicBezTo>
                    <a:cubicBezTo>
                      <a:pt x="2879" y="1992"/>
                      <a:pt x="2913" y="2229"/>
                      <a:pt x="2947" y="2441"/>
                    </a:cubicBezTo>
                    <a:cubicBezTo>
                      <a:pt x="2981" y="2653"/>
                      <a:pt x="3015" y="2840"/>
                      <a:pt x="3049" y="3004"/>
                    </a:cubicBezTo>
                    <a:cubicBezTo>
                      <a:pt x="3082" y="3168"/>
                      <a:pt x="3116" y="3310"/>
                      <a:pt x="3150" y="3434"/>
                    </a:cubicBezTo>
                    <a:cubicBezTo>
                      <a:pt x="3184" y="3558"/>
                      <a:pt x="3218" y="3665"/>
                      <a:pt x="3252" y="3758"/>
                    </a:cubicBezTo>
                    <a:cubicBezTo>
                      <a:pt x="3286" y="3852"/>
                      <a:pt x="3320" y="3933"/>
                      <a:pt x="3353" y="4004"/>
                    </a:cubicBezTo>
                    <a:cubicBezTo>
                      <a:pt x="3387" y="4075"/>
                      <a:pt x="3421" y="4137"/>
                      <a:pt x="3455" y="4192"/>
                    </a:cubicBezTo>
                    <a:cubicBezTo>
                      <a:pt x="3489" y="4246"/>
                      <a:pt x="3523" y="4294"/>
                      <a:pt x="3557" y="4337"/>
                    </a:cubicBezTo>
                    <a:cubicBezTo>
                      <a:pt x="3590" y="4380"/>
                      <a:pt x="3624" y="4417"/>
                      <a:pt x="3658" y="4451"/>
                    </a:cubicBezTo>
                    <a:cubicBezTo>
                      <a:pt x="3692" y="4485"/>
                      <a:pt x="3726" y="4515"/>
                      <a:pt x="3760" y="4542"/>
                    </a:cubicBezTo>
                    <a:cubicBezTo>
                      <a:pt x="3794" y="4569"/>
                      <a:pt x="3828" y="4594"/>
                      <a:pt x="3861" y="4616"/>
                    </a:cubicBezTo>
                    <a:cubicBezTo>
                      <a:pt x="3895" y="4638"/>
                      <a:pt x="3929" y="4658"/>
                      <a:pt x="3963" y="4676"/>
                    </a:cubicBezTo>
                    <a:cubicBezTo>
                      <a:pt x="3997" y="4694"/>
                      <a:pt x="4031" y="4710"/>
                      <a:pt x="4065" y="4725"/>
                    </a:cubicBezTo>
                    <a:cubicBezTo>
                      <a:pt x="4099" y="4740"/>
                      <a:pt x="4132" y="4754"/>
                      <a:pt x="4166" y="4767"/>
                    </a:cubicBezTo>
                    <a:cubicBezTo>
                      <a:pt x="4200" y="4779"/>
                      <a:pt x="4234" y="4791"/>
                      <a:pt x="4268" y="4802"/>
                    </a:cubicBezTo>
                    <a:cubicBezTo>
                      <a:pt x="4302" y="4812"/>
                      <a:pt x="4336" y="4822"/>
                      <a:pt x="4369" y="4831"/>
                    </a:cubicBezTo>
                    <a:cubicBezTo>
                      <a:pt x="4403" y="4840"/>
                      <a:pt x="4437" y="4849"/>
                      <a:pt x="4471" y="4856"/>
                    </a:cubicBezTo>
                    <a:cubicBezTo>
                      <a:pt x="4505" y="4864"/>
                      <a:pt x="4539" y="4871"/>
                      <a:pt x="4573" y="4878"/>
                    </a:cubicBezTo>
                    <a:cubicBezTo>
                      <a:pt x="4607" y="4885"/>
                      <a:pt x="4640" y="4891"/>
                      <a:pt x="4674" y="4897"/>
                    </a:cubicBezTo>
                    <a:cubicBezTo>
                      <a:pt x="4708" y="4903"/>
                      <a:pt x="4742" y="4909"/>
                      <a:pt x="4776" y="4914"/>
                    </a:cubicBezTo>
                    <a:cubicBezTo>
                      <a:pt x="4810" y="4919"/>
                      <a:pt x="4844" y="4924"/>
                      <a:pt x="4878" y="4928"/>
                    </a:cubicBezTo>
                    <a:cubicBezTo>
                      <a:pt x="4911" y="4933"/>
                      <a:pt x="4945" y="4937"/>
                      <a:pt x="4979" y="4941"/>
                    </a:cubicBezTo>
                    <a:cubicBezTo>
                      <a:pt x="5013" y="4945"/>
                      <a:pt x="5047" y="4949"/>
                      <a:pt x="5081" y="495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prstClr val="black"/>
                  </a:solidFill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6986796" y="1712633"/>
                <a:ext cx="886543" cy="1131371"/>
              </a:xfrm>
              <a:custGeom>
                <a:avLst/>
                <a:gdLst>
                  <a:gd name="T0" fmla="*/ 0 w 5081"/>
                  <a:gd name="T1" fmla="*/ 4952 h 4952"/>
                  <a:gd name="T2" fmla="*/ 102 w 5081"/>
                  <a:gd name="T3" fmla="*/ 4941 h 4952"/>
                  <a:gd name="T4" fmla="*/ 204 w 5081"/>
                  <a:gd name="T5" fmla="*/ 4928 h 4952"/>
                  <a:gd name="T6" fmla="*/ 305 w 5081"/>
                  <a:gd name="T7" fmla="*/ 4914 h 4952"/>
                  <a:gd name="T8" fmla="*/ 407 w 5081"/>
                  <a:gd name="T9" fmla="*/ 4897 h 4952"/>
                  <a:gd name="T10" fmla="*/ 508 w 5081"/>
                  <a:gd name="T11" fmla="*/ 4878 h 4952"/>
                  <a:gd name="T12" fmla="*/ 610 w 5081"/>
                  <a:gd name="T13" fmla="*/ 4856 h 4952"/>
                  <a:gd name="T14" fmla="*/ 712 w 5081"/>
                  <a:gd name="T15" fmla="*/ 4831 h 4952"/>
                  <a:gd name="T16" fmla="*/ 813 w 5081"/>
                  <a:gd name="T17" fmla="*/ 4802 h 4952"/>
                  <a:gd name="T18" fmla="*/ 915 w 5081"/>
                  <a:gd name="T19" fmla="*/ 4767 h 4952"/>
                  <a:gd name="T20" fmla="*/ 1016 w 5081"/>
                  <a:gd name="T21" fmla="*/ 4725 h 4952"/>
                  <a:gd name="T22" fmla="*/ 1118 w 5081"/>
                  <a:gd name="T23" fmla="*/ 4676 h 4952"/>
                  <a:gd name="T24" fmla="*/ 1220 w 5081"/>
                  <a:gd name="T25" fmla="*/ 4616 h 4952"/>
                  <a:gd name="T26" fmla="*/ 1321 w 5081"/>
                  <a:gd name="T27" fmla="*/ 4542 h 4952"/>
                  <a:gd name="T28" fmla="*/ 1423 w 5081"/>
                  <a:gd name="T29" fmla="*/ 4451 h 4952"/>
                  <a:gd name="T30" fmla="*/ 1524 w 5081"/>
                  <a:gd name="T31" fmla="*/ 4337 h 4952"/>
                  <a:gd name="T32" fmla="*/ 1626 w 5081"/>
                  <a:gd name="T33" fmla="*/ 4192 h 4952"/>
                  <a:gd name="T34" fmla="*/ 1728 w 5081"/>
                  <a:gd name="T35" fmla="*/ 4004 h 4952"/>
                  <a:gd name="T36" fmla="*/ 1829 w 5081"/>
                  <a:gd name="T37" fmla="*/ 3758 h 4952"/>
                  <a:gd name="T38" fmla="*/ 1931 w 5081"/>
                  <a:gd name="T39" fmla="*/ 3434 h 4952"/>
                  <a:gd name="T40" fmla="*/ 2033 w 5081"/>
                  <a:gd name="T41" fmla="*/ 3004 h 4952"/>
                  <a:gd name="T42" fmla="*/ 2134 w 5081"/>
                  <a:gd name="T43" fmla="*/ 2441 h 4952"/>
                  <a:gd name="T44" fmla="*/ 2236 w 5081"/>
                  <a:gd name="T45" fmla="*/ 1738 h 4952"/>
                  <a:gd name="T46" fmla="*/ 2337 w 5081"/>
                  <a:gd name="T47" fmla="*/ 953 h 4952"/>
                  <a:gd name="T48" fmla="*/ 2439 w 5081"/>
                  <a:gd name="T49" fmla="*/ 277 h 4952"/>
                  <a:gd name="T50" fmla="*/ 2541 w 5081"/>
                  <a:gd name="T51" fmla="*/ 0 h 4952"/>
                  <a:gd name="T52" fmla="*/ 2642 w 5081"/>
                  <a:gd name="T53" fmla="*/ 277 h 4952"/>
                  <a:gd name="T54" fmla="*/ 2744 w 5081"/>
                  <a:gd name="T55" fmla="*/ 953 h 4952"/>
                  <a:gd name="T56" fmla="*/ 2845 w 5081"/>
                  <a:gd name="T57" fmla="*/ 1738 h 4952"/>
                  <a:gd name="T58" fmla="*/ 2947 w 5081"/>
                  <a:gd name="T59" fmla="*/ 2441 h 4952"/>
                  <a:gd name="T60" fmla="*/ 3049 w 5081"/>
                  <a:gd name="T61" fmla="*/ 3004 h 4952"/>
                  <a:gd name="T62" fmla="*/ 3150 w 5081"/>
                  <a:gd name="T63" fmla="*/ 3434 h 4952"/>
                  <a:gd name="T64" fmla="*/ 3252 w 5081"/>
                  <a:gd name="T65" fmla="*/ 3758 h 4952"/>
                  <a:gd name="T66" fmla="*/ 3353 w 5081"/>
                  <a:gd name="T67" fmla="*/ 4004 h 4952"/>
                  <a:gd name="T68" fmla="*/ 3455 w 5081"/>
                  <a:gd name="T69" fmla="*/ 4192 h 4952"/>
                  <a:gd name="T70" fmla="*/ 3557 w 5081"/>
                  <a:gd name="T71" fmla="*/ 4337 h 4952"/>
                  <a:gd name="T72" fmla="*/ 3658 w 5081"/>
                  <a:gd name="T73" fmla="*/ 4451 h 4952"/>
                  <a:gd name="T74" fmla="*/ 3760 w 5081"/>
                  <a:gd name="T75" fmla="*/ 4542 h 4952"/>
                  <a:gd name="T76" fmla="*/ 3861 w 5081"/>
                  <a:gd name="T77" fmla="*/ 4616 h 4952"/>
                  <a:gd name="T78" fmla="*/ 3963 w 5081"/>
                  <a:gd name="T79" fmla="*/ 4676 h 4952"/>
                  <a:gd name="T80" fmla="*/ 4065 w 5081"/>
                  <a:gd name="T81" fmla="*/ 4725 h 4952"/>
                  <a:gd name="T82" fmla="*/ 4166 w 5081"/>
                  <a:gd name="T83" fmla="*/ 4767 h 4952"/>
                  <a:gd name="T84" fmla="*/ 4268 w 5081"/>
                  <a:gd name="T85" fmla="*/ 4802 h 4952"/>
                  <a:gd name="T86" fmla="*/ 4369 w 5081"/>
                  <a:gd name="T87" fmla="*/ 4831 h 4952"/>
                  <a:gd name="T88" fmla="*/ 4471 w 5081"/>
                  <a:gd name="T89" fmla="*/ 4856 h 4952"/>
                  <a:gd name="T90" fmla="*/ 4573 w 5081"/>
                  <a:gd name="T91" fmla="*/ 4878 h 4952"/>
                  <a:gd name="T92" fmla="*/ 4674 w 5081"/>
                  <a:gd name="T93" fmla="*/ 4897 h 4952"/>
                  <a:gd name="T94" fmla="*/ 4776 w 5081"/>
                  <a:gd name="T95" fmla="*/ 4914 h 4952"/>
                  <a:gd name="T96" fmla="*/ 4878 w 5081"/>
                  <a:gd name="T97" fmla="*/ 4928 h 4952"/>
                  <a:gd name="T98" fmla="*/ 4979 w 5081"/>
                  <a:gd name="T99" fmla="*/ 4941 h 4952"/>
                  <a:gd name="T100" fmla="*/ 5081 w 5081"/>
                  <a:gd name="T101" fmla="*/ 4952 h 4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81" h="4952">
                    <a:moveTo>
                      <a:pt x="0" y="4952"/>
                    </a:moveTo>
                    <a:cubicBezTo>
                      <a:pt x="34" y="4949"/>
                      <a:pt x="68" y="4945"/>
                      <a:pt x="102" y="4941"/>
                    </a:cubicBezTo>
                    <a:cubicBezTo>
                      <a:pt x="136" y="4937"/>
                      <a:pt x="170" y="4933"/>
                      <a:pt x="204" y="4928"/>
                    </a:cubicBezTo>
                    <a:cubicBezTo>
                      <a:pt x="237" y="4924"/>
                      <a:pt x="271" y="4919"/>
                      <a:pt x="305" y="4914"/>
                    </a:cubicBezTo>
                    <a:cubicBezTo>
                      <a:pt x="339" y="4909"/>
                      <a:pt x="373" y="4903"/>
                      <a:pt x="407" y="4897"/>
                    </a:cubicBezTo>
                    <a:cubicBezTo>
                      <a:pt x="441" y="4891"/>
                      <a:pt x="475" y="4885"/>
                      <a:pt x="508" y="4878"/>
                    </a:cubicBezTo>
                    <a:cubicBezTo>
                      <a:pt x="542" y="4871"/>
                      <a:pt x="576" y="4864"/>
                      <a:pt x="610" y="4856"/>
                    </a:cubicBezTo>
                    <a:cubicBezTo>
                      <a:pt x="644" y="4849"/>
                      <a:pt x="678" y="4840"/>
                      <a:pt x="712" y="4831"/>
                    </a:cubicBezTo>
                    <a:cubicBezTo>
                      <a:pt x="746" y="4822"/>
                      <a:pt x="779" y="4812"/>
                      <a:pt x="813" y="4802"/>
                    </a:cubicBezTo>
                    <a:cubicBezTo>
                      <a:pt x="847" y="4791"/>
                      <a:pt x="881" y="4779"/>
                      <a:pt x="915" y="4767"/>
                    </a:cubicBezTo>
                    <a:cubicBezTo>
                      <a:pt x="949" y="4754"/>
                      <a:pt x="983" y="4740"/>
                      <a:pt x="1016" y="4725"/>
                    </a:cubicBezTo>
                    <a:cubicBezTo>
                      <a:pt x="1050" y="4710"/>
                      <a:pt x="1084" y="4694"/>
                      <a:pt x="1118" y="4676"/>
                    </a:cubicBezTo>
                    <a:cubicBezTo>
                      <a:pt x="1152" y="4658"/>
                      <a:pt x="1186" y="4638"/>
                      <a:pt x="1220" y="4616"/>
                    </a:cubicBezTo>
                    <a:cubicBezTo>
                      <a:pt x="1254" y="4594"/>
                      <a:pt x="1287" y="4569"/>
                      <a:pt x="1321" y="4542"/>
                    </a:cubicBezTo>
                    <a:cubicBezTo>
                      <a:pt x="1355" y="4515"/>
                      <a:pt x="1389" y="4485"/>
                      <a:pt x="1423" y="4451"/>
                    </a:cubicBezTo>
                    <a:cubicBezTo>
                      <a:pt x="1457" y="4417"/>
                      <a:pt x="1491" y="4380"/>
                      <a:pt x="1524" y="4337"/>
                    </a:cubicBezTo>
                    <a:cubicBezTo>
                      <a:pt x="1558" y="4294"/>
                      <a:pt x="1592" y="4246"/>
                      <a:pt x="1626" y="4192"/>
                    </a:cubicBezTo>
                    <a:cubicBezTo>
                      <a:pt x="1660" y="4137"/>
                      <a:pt x="1694" y="4075"/>
                      <a:pt x="1728" y="4004"/>
                    </a:cubicBezTo>
                    <a:cubicBezTo>
                      <a:pt x="1762" y="3933"/>
                      <a:pt x="1795" y="3852"/>
                      <a:pt x="1829" y="3758"/>
                    </a:cubicBezTo>
                    <a:cubicBezTo>
                      <a:pt x="1863" y="3665"/>
                      <a:pt x="1897" y="3558"/>
                      <a:pt x="1931" y="3434"/>
                    </a:cubicBezTo>
                    <a:cubicBezTo>
                      <a:pt x="1965" y="3310"/>
                      <a:pt x="1999" y="3168"/>
                      <a:pt x="2033" y="3004"/>
                    </a:cubicBezTo>
                    <a:cubicBezTo>
                      <a:pt x="2066" y="2840"/>
                      <a:pt x="2100" y="2653"/>
                      <a:pt x="2134" y="2441"/>
                    </a:cubicBezTo>
                    <a:cubicBezTo>
                      <a:pt x="2168" y="2229"/>
                      <a:pt x="2202" y="1992"/>
                      <a:pt x="2236" y="1738"/>
                    </a:cubicBezTo>
                    <a:cubicBezTo>
                      <a:pt x="2270" y="1483"/>
                      <a:pt x="2303" y="1211"/>
                      <a:pt x="2337" y="953"/>
                    </a:cubicBezTo>
                    <a:cubicBezTo>
                      <a:pt x="2371" y="695"/>
                      <a:pt x="2405" y="452"/>
                      <a:pt x="2439" y="277"/>
                    </a:cubicBezTo>
                    <a:cubicBezTo>
                      <a:pt x="2473" y="102"/>
                      <a:pt x="2507" y="0"/>
                      <a:pt x="2541" y="0"/>
                    </a:cubicBezTo>
                    <a:cubicBezTo>
                      <a:pt x="2574" y="0"/>
                      <a:pt x="2608" y="102"/>
                      <a:pt x="2642" y="277"/>
                    </a:cubicBezTo>
                    <a:cubicBezTo>
                      <a:pt x="2676" y="452"/>
                      <a:pt x="2710" y="695"/>
                      <a:pt x="2744" y="953"/>
                    </a:cubicBezTo>
                    <a:cubicBezTo>
                      <a:pt x="2778" y="1211"/>
                      <a:pt x="2812" y="1483"/>
                      <a:pt x="2845" y="1738"/>
                    </a:cubicBezTo>
                    <a:cubicBezTo>
                      <a:pt x="2879" y="1992"/>
                      <a:pt x="2913" y="2229"/>
                      <a:pt x="2947" y="2441"/>
                    </a:cubicBezTo>
                    <a:cubicBezTo>
                      <a:pt x="2981" y="2653"/>
                      <a:pt x="3015" y="2840"/>
                      <a:pt x="3049" y="3004"/>
                    </a:cubicBezTo>
                    <a:cubicBezTo>
                      <a:pt x="3082" y="3168"/>
                      <a:pt x="3116" y="3310"/>
                      <a:pt x="3150" y="3434"/>
                    </a:cubicBezTo>
                    <a:cubicBezTo>
                      <a:pt x="3184" y="3558"/>
                      <a:pt x="3218" y="3665"/>
                      <a:pt x="3252" y="3758"/>
                    </a:cubicBezTo>
                    <a:cubicBezTo>
                      <a:pt x="3286" y="3852"/>
                      <a:pt x="3320" y="3933"/>
                      <a:pt x="3353" y="4004"/>
                    </a:cubicBezTo>
                    <a:cubicBezTo>
                      <a:pt x="3387" y="4075"/>
                      <a:pt x="3421" y="4137"/>
                      <a:pt x="3455" y="4192"/>
                    </a:cubicBezTo>
                    <a:cubicBezTo>
                      <a:pt x="3489" y="4246"/>
                      <a:pt x="3523" y="4294"/>
                      <a:pt x="3557" y="4337"/>
                    </a:cubicBezTo>
                    <a:cubicBezTo>
                      <a:pt x="3590" y="4380"/>
                      <a:pt x="3624" y="4417"/>
                      <a:pt x="3658" y="4451"/>
                    </a:cubicBezTo>
                    <a:cubicBezTo>
                      <a:pt x="3692" y="4485"/>
                      <a:pt x="3726" y="4515"/>
                      <a:pt x="3760" y="4542"/>
                    </a:cubicBezTo>
                    <a:cubicBezTo>
                      <a:pt x="3794" y="4569"/>
                      <a:pt x="3828" y="4594"/>
                      <a:pt x="3861" y="4616"/>
                    </a:cubicBezTo>
                    <a:cubicBezTo>
                      <a:pt x="3895" y="4638"/>
                      <a:pt x="3929" y="4658"/>
                      <a:pt x="3963" y="4676"/>
                    </a:cubicBezTo>
                    <a:cubicBezTo>
                      <a:pt x="3997" y="4694"/>
                      <a:pt x="4031" y="4710"/>
                      <a:pt x="4065" y="4725"/>
                    </a:cubicBezTo>
                    <a:cubicBezTo>
                      <a:pt x="4099" y="4740"/>
                      <a:pt x="4132" y="4754"/>
                      <a:pt x="4166" y="4767"/>
                    </a:cubicBezTo>
                    <a:cubicBezTo>
                      <a:pt x="4200" y="4779"/>
                      <a:pt x="4234" y="4791"/>
                      <a:pt x="4268" y="4802"/>
                    </a:cubicBezTo>
                    <a:cubicBezTo>
                      <a:pt x="4302" y="4812"/>
                      <a:pt x="4336" y="4822"/>
                      <a:pt x="4369" y="4831"/>
                    </a:cubicBezTo>
                    <a:cubicBezTo>
                      <a:pt x="4403" y="4840"/>
                      <a:pt x="4437" y="4849"/>
                      <a:pt x="4471" y="4856"/>
                    </a:cubicBezTo>
                    <a:cubicBezTo>
                      <a:pt x="4505" y="4864"/>
                      <a:pt x="4539" y="4871"/>
                      <a:pt x="4573" y="4878"/>
                    </a:cubicBezTo>
                    <a:cubicBezTo>
                      <a:pt x="4607" y="4885"/>
                      <a:pt x="4640" y="4891"/>
                      <a:pt x="4674" y="4897"/>
                    </a:cubicBezTo>
                    <a:cubicBezTo>
                      <a:pt x="4708" y="4903"/>
                      <a:pt x="4742" y="4909"/>
                      <a:pt x="4776" y="4914"/>
                    </a:cubicBezTo>
                    <a:cubicBezTo>
                      <a:pt x="4810" y="4919"/>
                      <a:pt x="4844" y="4924"/>
                      <a:pt x="4878" y="4928"/>
                    </a:cubicBezTo>
                    <a:cubicBezTo>
                      <a:pt x="4911" y="4933"/>
                      <a:pt x="4945" y="4937"/>
                      <a:pt x="4979" y="4941"/>
                    </a:cubicBezTo>
                    <a:cubicBezTo>
                      <a:pt x="5013" y="4945"/>
                      <a:pt x="5047" y="4949"/>
                      <a:pt x="5081" y="495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>
                  <a:solidFill>
                    <a:prstClr val="black"/>
                  </a:solidFill>
                  <a:ea typeface="ＭＳ Ｐゴシック" charset="-128"/>
                  <a:cs typeface="+mn-cs"/>
                </a:endParaRP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 flipV="1">
              <a:off x="3946448" y="2892354"/>
              <a:ext cx="731520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dash"/>
              <a:headEnd type="triangle" w="lg" len="lg"/>
              <a:tailEnd type="triangl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927252" y="3671373"/>
                  <a:ext cx="157377" cy="1435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8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252" y="3671373"/>
                  <a:ext cx="157377" cy="14352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0000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585700" y="3680303"/>
                  <a:ext cx="212195" cy="1435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𝑎𝑠</m:t>
                            </m:r>
                          </m:sub>
                        </m:sSub>
                      </m:oMath>
                    </m:oMathPara>
                  </a14:m>
                  <a:endParaRPr lang="en-US" sz="18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700" y="3680303"/>
                  <a:ext cx="212195" cy="14352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925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3924646" y="2587201"/>
                  <a:ext cx="821003" cy="2794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Ω</m:t>
                        </m:r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=2</m:t>
                        </m:r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f>
                          <m:f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𝐹𝑆𝑅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𝑒𝑓𝑓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𝜑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</m:num>
                          <m:den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16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646" y="2587201"/>
                  <a:ext cx="821003" cy="27940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187211" y="2011597"/>
            <a:ext cx="4512915" cy="3291840"/>
            <a:chOff x="1442088" y="2517434"/>
            <a:chExt cx="2264473" cy="16517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442088" y="3224977"/>
                  <a:ext cx="356764" cy="2598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𝑗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𝑗</m:t>
                                  </m:r>
                                </m:e>
                                <m:e>
                                  <m:r>
                                    <a:rPr lang="en-US" sz="1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8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ＭＳ Ｐゴシック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2088" y="3224977"/>
                  <a:ext cx="356764" cy="25981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2635747" y="3769292"/>
              <a:ext cx="1779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US" sz="1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ＭＳ Ｐゴシック" charset="-128"/>
                  <a:cs typeface="+mn-cs"/>
                </a:rPr>
                <a:t>Out</a:t>
              </a:r>
              <a:endParaRPr lang="en-US" sz="1800" baseline="-250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80512" y="3718860"/>
              <a:ext cx="1417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/>
              <a:r>
                <a:rPr lang="en-US" sz="1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ＭＳ Ｐゴシック" charset="-128"/>
                  <a:cs typeface="+mn-cs"/>
                </a:rPr>
                <a:t>In</a:t>
              </a:r>
              <a:endParaRPr lang="en-US" sz="1800" baseline="-250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" name="Arc 6"/>
            <p:cNvSpPr/>
            <p:nvPr/>
          </p:nvSpPr>
          <p:spPr>
            <a:xfrm rot="16200000">
              <a:off x="2135576" y="3672689"/>
              <a:ext cx="209531" cy="264256"/>
            </a:xfrm>
            <a:prstGeom prst="arc">
              <a:avLst>
                <a:gd name="adj1" fmla="val 17171670"/>
                <a:gd name="adj2" fmla="val 450374"/>
              </a:avLst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93233" y="2584110"/>
              <a:ext cx="59631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US" sz="1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ＭＳ Ｐゴシック" charset="-128"/>
                  <a:cs typeface="+mn-cs"/>
                </a:rPr>
                <a:t>Resonator 1</a:t>
              </a:r>
              <a:endParaRPr lang="en-US" sz="1800" baseline="-250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3233" y="3414521"/>
              <a:ext cx="59631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/>
              <a:r>
                <a:rPr lang="en-US" sz="1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ＭＳ Ｐゴシック" charset="-128"/>
                  <a:cs typeface="+mn-cs"/>
                </a:rPr>
                <a:t>Resonator 2</a:t>
              </a:r>
              <a:endParaRPr lang="en-US" sz="1800" baseline="-250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1730949" y="2517434"/>
              <a:ext cx="1261588" cy="1651770"/>
              <a:chOff x="2361265" y="4239704"/>
              <a:chExt cx="1010745" cy="1323346"/>
            </a:xfrm>
          </p:grpSpPr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9906" t="43434" r="84877" b="43446"/>
              <a:stretch/>
            </p:blipFill>
            <p:spPr bwMode="auto">
              <a:xfrm>
                <a:off x="2361265" y="4573022"/>
                <a:ext cx="181991" cy="215265"/>
              </a:xfrm>
              <a:prstGeom prst="rect">
                <a:avLst/>
              </a:prstGeom>
              <a:noFill/>
            </p:spPr>
          </p:pic>
          <p:pic>
            <p:nvPicPr>
              <p:cNvPr id="12" name="Picture 10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5724" t="32042" r="84877" b="29694"/>
              <a:stretch/>
            </p:blipFill>
            <p:spPr bwMode="auto">
              <a:xfrm flipH="1">
                <a:off x="2543256" y="4386122"/>
                <a:ext cx="327873" cy="627780"/>
              </a:xfrm>
              <a:prstGeom prst="rect">
                <a:avLst/>
              </a:prstGeom>
              <a:noFill/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9906" t="43152" r="84877" b="43495"/>
              <a:stretch/>
            </p:blipFill>
            <p:spPr bwMode="auto">
              <a:xfrm flipH="1">
                <a:off x="3190019" y="4569212"/>
                <a:ext cx="181991" cy="219075"/>
              </a:xfrm>
              <a:prstGeom prst="rect">
                <a:avLst/>
              </a:prstGeom>
              <a:noFill/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5724" t="32042" r="84877" b="29694"/>
              <a:stretch/>
            </p:blipFill>
            <p:spPr bwMode="auto">
              <a:xfrm>
                <a:off x="2862149" y="4386940"/>
                <a:ext cx="327873" cy="627780"/>
              </a:xfrm>
              <a:prstGeom prst="rect">
                <a:avLst/>
              </a:prstGeom>
              <a:noFill/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722708" y="4851913"/>
                <a:ext cx="274320" cy="45283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/>
            </p:nvSpPr>
            <p:spPr bwMode="auto">
              <a:xfrm>
                <a:off x="3165059" y="5160837"/>
                <a:ext cx="69182" cy="48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charset="0"/>
                    <a:ea typeface="ＭＳ Ｐゴシック" charset="-128"/>
                    <a:cs typeface="Arial" pitchFamily="34" charset="0"/>
                  </a:rPr>
                  <a:t>1.5</a:t>
                </a:r>
                <a:endParaRPr kumimoji="0" lang="en-US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723541" y="4466917"/>
                <a:ext cx="274320" cy="45283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Block Arc 17"/>
              <p:cNvSpPr/>
              <p:nvPr/>
            </p:nvSpPr>
            <p:spPr>
              <a:xfrm rot="16200000">
                <a:off x="2589112" y="5110220"/>
                <a:ext cx="452830" cy="452829"/>
              </a:xfrm>
              <a:prstGeom prst="blockArc">
                <a:avLst>
                  <a:gd name="adj1" fmla="val 18361790"/>
                  <a:gd name="adj2" fmla="val 21532381"/>
                  <a:gd name="adj3" fmla="val 3950"/>
                </a:avLst>
              </a:prstGeom>
              <a:solidFill>
                <a:srgbClr val="DE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5400000" flipH="1">
                <a:off x="2704609" y="5105533"/>
                <a:ext cx="452830" cy="452829"/>
              </a:xfrm>
              <a:prstGeom prst="blockArc">
                <a:avLst>
                  <a:gd name="adj1" fmla="val 18319197"/>
                  <a:gd name="adj2" fmla="val 21532381"/>
                  <a:gd name="adj3" fmla="val 3950"/>
                </a:avLst>
              </a:prstGeom>
              <a:solidFill>
                <a:srgbClr val="DE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2862072" y="5046540"/>
                <a:ext cx="18113" cy="135849"/>
              </a:xfrm>
              <a:prstGeom prst="rect">
                <a:avLst/>
              </a:prstGeom>
              <a:solidFill>
                <a:srgbClr val="D6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825426" y="4478253"/>
                <a:ext cx="59931" cy="111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  <a:cs typeface="+mn-cs"/>
                  </a:rPr>
                  <a:t>φ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794755" y="4704343"/>
                <a:ext cx="90863" cy="111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  <a:cs typeface="+mn-cs"/>
                  </a:rPr>
                  <a:t>-</a:t>
                </a:r>
                <a:r>
                  <a:rPr kumimoji="0" lang="el-G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  <a:cs typeface="+mn-cs"/>
                  </a:rPr>
                  <a:t>φ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3" name="Block Arc 22"/>
              <p:cNvSpPr/>
              <p:nvPr/>
            </p:nvSpPr>
            <p:spPr>
              <a:xfrm flipH="1">
                <a:off x="2665311" y="4258019"/>
                <a:ext cx="623334" cy="623333"/>
              </a:xfrm>
              <a:prstGeom prst="blockArc">
                <a:avLst>
                  <a:gd name="adj1" fmla="val 10800000"/>
                  <a:gd name="adj2" fmla="val 16236658"/>
                  <a:gd name="adj3" fmla="val 2638"/>
                </a:avLst>
              </a:prstGeom>
              <a:solidFill>
                <a:srgbClr val="DE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5400000">
                <a:off x="2865360" y="4145537"/>
                <a:ext cx="18113" cy="246888"/>
              </a:xfrm>
              <a:prstGeom prst="rect">
                <a:avLst/>
              </a:prstGeom>
              <a:solidFill>
                <a:srgbClr val="D6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6200000" flipH="1">
                <a:off x="2442353" y="4259924"/>
                <a:ext cx="623334" cy="623333"/>
              </a:xfrm>
              <a:prstGeom prst="blockArc">
                <a:avLst>
                  <a:gd name="adj1" fmla="val 10800000"/>
                  <a:gd name="adj2" fmla="val 16236658"/>
                  <a:gd name="adj3" fmla="val 2638"/>
                </a:avLst>
              </a:prstGeom>
              <a:solidFill>
                <a:srgbClr val="DE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Block Arc 25"/>
              <p:cNvSpPr/>
              <p:nvPr/>
            </p:nvSpPr>
            <p:spPr>
              <a:xfrm rot="10800000" flipH="1">
                <a:off x="2442128" y="4472495"/>
                <a:ext cx="623334" cy="623333"/>
              </a:xfrm>
              <a:prstGeom prst="blockArc">
                <a:avLst>
                  <a:gd name="adj1" fmla="val 10800000"/>
                  <a:gd name="adj2" fmla="val 16236658"/>
                  <a:gd name="adj3" fmla="val 2638"/>
                </a:avLst>
              </a:prstGeom>
              <a:solidFill>
                <a:srgbClr val="DE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16200000">
                <a:off x="2856825" y="4961422"/>
                <a:ext cx="18113" cy="246888"/>
              </a:xfrm>
              <a:prstGeom prst="rect">
                <a:avLst/>
              </a:prstGeom>
              <a:solidFill>
                <a:srgbClr val="D6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Block Arc 27"/>
              <p:cNvSpPr/>
              <p:nvPr/>
            </p:nvSpPr>
            <p:spPr>
              <a:xfrm rot="5400000" flipH="1">
                <a:off x="2666991" y="4470590"/>
                <a:ext cx="623334" cy="623333"/>
              </a:xfrm>
              <a:prstGeom prst="blockArc">
                <a:avLst>
                  <a:gd name="adj1" fmla="val 10800000"/>
                  <a:gd name="adj2" fmla="val 16236658"/>
                  <a:gd name="adj3" fmla="val 2638"/>
                </a:avLst>
              </a:prstGeom>
              <a:solidFill>
                <a:srgbClr val="DE000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2839225" y="4142893"/>
                <a:ext cx="59402" cy="256032"/>
              </a:xfrm>
              <a:prstGeom prst="rect">
                <a:avLst/>
              </a:prstGeom>
              <a:solidFill>
                <a:srgbClr val="EEECE1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flipH="1">
                <a:off x="2681551" y="4239704"/>
                <a:ext cx="623334" cy="623333"/>
              </a:xfrm>
              <a:prstGeom prst="blockArc">
                <a:avLst>
                  <a:gd name="adj1" fmla="val 10800000"/>
                  <a:gd name="adj2" fmla="val 16164898"/>
                  <a:gd name="adj3" fmla="val 9667"/>
                </a:avLst>
              </a:prstGeom>
              <a:solidFill>
                <a:srgbClr val="EEECE1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Block Arc 30"/>
              <p:cNvSpPr/>
              <p:nvPr/>
            </p:nvSpPr>
            <p:spPr>
              <a:xfrm rot="16200000" flipH="1">
                <a:off x="2430770" y="4241208"/>
                <a:ext cx="623334" cy="623333"/>
              </a:xfrm>
              <a:prstGeom prst="blockArc">
                <a:avLst>
                  <a:gd name="adj1" fmla="val 10800000"/>
                  <a:gd name="adj2" fmla="val 16164898"/>
                  <a:gd name="adj3" fmla="val 9667"/>
                </a:avLst>
              </a:prstGeom>
              <a:solidFill>
                <a:srgbClr val="EEECE1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1832161" y="2963564"/>
              <a:ext cx="235422" cy="190292"/>
            </a:xfrm>
            <a:prstGeom prst="ellips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/>
            <p:cNvCxnSpPr>
              <a:stCxn id="4" idx="0"/>
            </p:cNvCxnSpPr>
            <p:nvPr/>
          </p:nvCxnSpPr>
          <p:spPr>
            <a:xfrm flipV="1">
              <a:off x="1620470" y="3116219"/>
              <a:ext cx="197233" cy="108758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34" name="Arc 33"/>
            <p:cNvSpPr/>
            <p:nvPr/>
          </p:nvSpPr>
          <p:spPr>
            <a:xfrm rot="20460000">
              <a:off x="2415698" y="3687530"/>
              <a:ext cx="209531" cy="264256"/>
            </a:xfrm>
            <a:prstGeom prst="arc">
              <a:avLst>
                <a:gd name="adj1" fmla="val 17171670"/>
                <a:gd name="adj2" fmla="val 450374"/>
              </a:avLst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08753" y="2943952"/>
              <a:ext cx="7978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ＭＳ Ｐゴシック" charset="-128"/>
                  <a:cs typeface="+mn-cs"/>
                </a:rPr>
                <a:t>Tunable coupling (µ)</a:t>
              </a:r>
              <a:endParaRPr lang="en-US" sz="1800" baseline="-250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2899065" y="3061535"/>
              <a:ext cx="182880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388" y="2214522"/>
            <a:ext cx="3572358" cy="2556106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1437126" y="1772348"/>
            <a:ext cx="273019" cy="248039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1955" y="1521194"/>
            <a:ext cx="17105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00" i="1" dirty="0">
                <a:latin typeface="Cambria Math" panose="02040503050406030204" pitchFamily="18" charset="0"/>
              </a:rPr>
              <a:t>Microwave cavity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5924145"/>
            <a:ext cx="12192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274320" tIns="91440" rIns="274320" bIns="91440" rtlCol="0">
            <a:spAutoFit/>
          </a:bodyPr>
          <a:lstStyle/>
          <a:p>
            <a:pPr algn="ctr"/>
            <a:r>
              <a:rPr lang="en-US" sz="2200" dirty="0" smtClean="0"/>
              <a:t>Tuning of doublet spacing allows perfect frequency matching to microwave resonance </a:t>
            </a:r>
          </a:p>
        </p:txBody>
      </p:sp>
    </p:spTree>
    <p:extLst>
      <p:ext uri="{BB962C8B-B14F-4D97-AF65-F5344CB8AC3E}">
        <p14:creationId xmlns:p14="http://schemas.microsoft.com/office/powerpoint/2010/main" val="17169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78758" y="325797"/>
            <a:ext cx="8749831" cy="511969"/>
          </a:xfrm>
        </p:spPr>
        <p:txBody>
          <a:bodyPr>
            <a:noAutofit/>
          </a:bodyPr>
          <a:lstStyle/>
          <a:p>
            <a:r>
              <a:rPr lang="en-US" sz="2100" dirty="0"/>
              <a:t>Quantum </a:t>
            </a:r>
            <a:r>
              <a:rPr lang="en-US" sz="2100" dirty="0" smtClean="0"/>
              <a:t>Engineering and Computing @Raytheon BBN</a:t>
            </a:r>
            <a:endParaRPr lang="en-US" altLang="en-US" sz="2100" b="1" dirty="0">
              <a:ea typeface="ＭＳ Ｐゴシック" panose="020B0600070205080204" pitchFamily="34" charset="-128"/>
            </a:endParaRPr>
          </a:p>
        </p:txBody>
      </p:sp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246762" y="1160947"/>
            <a:ext cx="618773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Algorithms</a:t>
            </a:r>
            <a:endParaRPr lang="en-US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uses of quantum walks for optimization problems</a:t>
            </a:r>
          </a:p>
          <a:p>
            <a:pPr marL="457200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Randomized methods for characterizing circuits</a:t>
            </a:r>
          </a:p>
          <a:p>
            <a:pPr eaLnBrk="1" hangingPunct="1"/>
            <a:endParaRPr lang="en-US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 Languages</a:t>
            </a:r>
          </a:p>
          <a:p>
            <a:pPr marL="457200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Gate Language</a:t>
            </a:r>
          </a:p>
          <a:p>
            <a:pPr marL="457200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research in higher-level language design</a:t>
            </a:r>
          </a:p>
          <a:p>
            <a:pPr eaLnBrk="1" hangingPunct="1"/>
            <a:endParaRPr lang="en-US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Control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 AWGs and Digitizers</a:t>
            </a:r>
          </a:p>
          <a:p>
            <a:pPr marL="457200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digital and microwave circuits</a:t>
            </a:r>
          </a:p>
          <a:p>
            <a:pPr eaLnBrk="1" hangingPunct="1"/>
            <a:endParaRPr lang="en-US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</a:p>
          <a:p>
            <a:pPr marL="457200" lvl="1" indent="-214313" eaLnBrk="1" hangingPunct="1">
              <a:buFont typeface="Arial" charset="0"/>
              <a:buChar char="•"/>
            </a:pPr>
            <a:r>
              <a:rPr lang="en-US" alt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Photonic Integrated Circuits</a:t>
            </a:r>
          </a:p>
          <a:p>
            <a:pPr marL="457200" lvl="1" indent="-214313" eaLnBrk="1" hangingPunct="1">
              <a:buFont typeface="Arial" charset="0"/>
              <a:buChar char="•"/>
            </a:pPr>
            <a:r>
              <a:rPr lang="en-US" alt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Novel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quantum-limited </a:t>
            </a:r>
            <a:r>
              <a:rPr lang="en-US" alt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amplifiers</a:t>
            </a:r>
            <a:endParaRPr lang="en-US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-214313" eaLnBrk="1" hangingPunct="1">
              <a:buFont typeface="Arial" charset="0"/>
              <a:buChar char="•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Multi-qubit </a:t>
            </a:r>
            <a:r>
              <a:rPr lang="en-US" alt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circuits</a:t>
            </a:r>
            <a:endParaRPr lang="en-US" altLang="en-US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7067353" y="1148677"/>
            <a:ext cx="22778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 eaLnBrk="0" hangingPunct="0">
              <a:spcBef>
                <a:spcPct val="20000"/>
              </a:spcBef>
              <a:buClr>
                <a:srgbClr val="000000"/>
              </a:buClr>
              <a:buSzPct val="110000"/>
            </a:pP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Multiqubit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amplifier chips </a:t>
            </a:r>
            <a:r>
              <a:rPr lang="en-US" sz="1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circuits</a:t>
            </a:r>
          </a:p>
        </p:txBody>
      </p:sp>
      <p:pic>
        <p:nvPicPr>
          <p:cNvPr id="45" name="Picture 2" descr="Y:\Dropbox\Blake-Colm\APS2-QuV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8525" r="5147" b="8212"/>
          <a:stretch/>
        </p:blipFill>
        <p:spPr bwMode="auto">
          <a:xfrm>
            <a:off x="9611899" y="1474722"/>
            <a:ext cx="2333227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3538101"/>
            <a:ext cx="2053187" cy="1528335"/>
          </a:xfrm>
          <a:prstGeom prst="rect">
            <a:avLst/>
          </a:prstGeom>
        </p:spPr>
      </p:pic>
      <p:pic>
        <p:nvPicPr>
          <p:cNvPr id="4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832" y="3606680"/>
            <a:ext cx="1513667" cy="126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Shape 624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2047" r="25994" b="7268"/>
          <a:stretch/>
        </p:blipFill>
        <p:spPr>
          <a:xfrm>
            <a:off x="7061443" y="1406142"/>
            <a:ext cx="2300383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/>
          <p:cNvSpPr txBox="1"/>
          <p:nvPr/>
        </p:nvSpPr>
        <p:spPr>
          <a:xfrm>
            <a:off x="9800708" y="1175309"/>
            <a:ext cx="20569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 eaLnBrk="0" hangingPunct="0">
              <a:spcBef>
                <a:spcPts val="0"/>
              </a:spcBef>
              <a:buClr>
                <a:srgbClr val="000000"/>
              </a:buClr>
              <a:buSzPct val="110000"/>
            </a:pP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control circuits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96618" y="3307268"/>
            <a:ext cx="21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0" hangingPunct="0">
              <a:spcBef>
                <a:spcPct val="20000"/>
              </a:spcBef>
              <a:buClr>
                <a:srgbClr val="000000"/>
              </a:buClr>
              <a:buSzPct val="110000"/>
            </a:pP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and packaging</a:t>
            </a:r>
            <a:endParaRPr lang="en-US" sz="14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3037" y="5240990"/>
            <a:ext cx="4290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Qubit specs: </a:t>
            </a:r>
            <a:endParaRPr lang="en-US" sz="2000" dirty="0"/>
          </a:p>
          <a:p>
            <a:pPr algn="l"/>
            <a:r>
              <a:rPr lang="en-US" sz="2000" dirty="0" smtClean="0"/>
              <a:t>T1 </a:t>
            </a:r>
            <a:r>
              <a:rPr lang="en-US" sz="2000" dirty="0"/>
              <a:t>and T2 from </a:t>
            </a:r>
            <a:r>
              <a:rPr lang="en-US" sz="2000" dirty="0" smtClean="0"/>
              <a:t>15-25 </a:t>
            </a:r>
            <a:r>
              <a:rPr lang="en-US" sz="2000" dirty="0"/>
              <a:t>us</a:t>
            </a:r>
          </a:p>
          <a:p>
            <a:pPr algn="l"/>
            <a:r>
              <a:rPr lang="en-US" sz="2000" dirty="0"/>
              <a:t>Resonant frequency = </a:t>
            </a:r>
            <a:r>
              <a:rPr lang="en-US" sz="2000" dirty="0" smtClean="0"/>
              <a:t>7.1-7.4GHz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299202" y="5773644"/>
            <a:ext cx="6096000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242887" lvl="1"/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demonstration of metro area QKD in Cambridge, MA (</a:t>
            </a:r>
            <a:r>
              <a:rPr lang="en-US" alt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DARPA </a:t>
            </a:r>
            <a:r>
              <a:rPr lang="en-US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Quantum Network Program)</a:t>
            </a:r>
          </a:p>
        </p:txBody>
      </p:sp>
    </p:spTree>
    <p:extLst>
      <p:ext uri="{BB962C8B-B14F-4D97-AF65-F5344CB8AC3E}">
        <p14:creationId xmlns:p14="http://schemas.microsoft.com/office/powerpoint/2010/main" val="41203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 smtClean="0"/>
              <a:t>Interfacing Superconducting and Optical Technology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028"/>
          <a:stretch/>
        </p:blipFill>
        <p:spPr>
          <a:xfrm rot="5400000">
            <a:off x="1076401" y="3184653"/>
            <a:ext cx="4415131" cy="2017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21888" y="5867034"/>
            <a:ext cx="1859831" cy="457200"/>
          </a:xfrm>
          <a:prstGeom prst="rect">
            <a:avLst/>
          </a:prstGeom>
          <a:gradFill>
            <a:gsLst>
              <a:gs pos="0">
                <a:srgbClr val="4BACC6"/>
              </a:gs>
              <a:gs pos="53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Devices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1889" y="3693741"/>
            <a:ext cx="1859830" cy="1623983"/>
          </a:xfrm>
          <a:prstGeom prst="rect">
            <a:avLst/>
          </a:prstGeom>
          <a:gradFill>
            <a:gsLst>
              <a:gs pos="0">
                <a:srgbClr val="0070C0"/>
              </a:gs>
              <a:gs pos="53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SFQ (logic/ADC)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MMIC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4318" y="5315881"/>
            <a:ext cx="1857401" cy="533400"/>
          </a:xfrm>
          <a:prstGeom prst="rect">
            <a:avLst/>
          </a:prstGeom>
          <a:gradFill>
            <a:gsLst>
              <a:gs pos="0">
                <a:srgbClr val="0070C0"/>
              </a:gs>
              <a:gs pos="53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Packaging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5885" y="1908699"/>
            <a:ext cx="1855833" cy="1775004"/>
          </a:xfrm>
          <a:prstGeom prst="rect">
            <a:avLst/>
          </a:prstGeom>
          <a:gradFill>
            <a:gsLst>
              <a:gs pos="0">
                <a:srgbClr val="FF0000"/>
              </a:gs>
              <a:gs pos="53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I/O via Optical MUXING,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analog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generation CryoCMOS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limited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DSP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51617" y="3532416"/>
            <a:ext cx="1427550" cy="380395"/>
          </a:xfrm>
          <a:prstGeom prst="rect">
            <a:avLst/>
          </a:prstGeom>
          <a:gradFill>
            <a:gsLst>
              <a:gs pos="0">
                <a:srgbClr val="0070C0"/>
              </a:gs>
              <a:gs pos="53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Cryomemory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35903" y="1984442"/>
            <a:ext cx="307118" cy="4163439"/>
          </a:xfrm>
          <a:prstGeom prst="downArrow">
            <a:avLst/>
          </a:prstGeom>
          <a:gradFill>
            <a:gsLst>
              <a:gs pos="0">
                <a:srgbClr val="FF0000"/>
              </a:gs>
              <a:gs pos="53000">
                <a:srgbClr val="4F81BD">
                  <a:lumMod val="45000"/>
                  <a:lumOff val="55000"/>
                </a:srgbClr>
              </a:gs>
              <a:gs pos="83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5400000" scaled="1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3527" y="374345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77K</a:t>
            </a:r>
            <a:endParaRPr lang="en-US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3231" y="2035155"/>
            <a:ext cx="42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RT</a:t>
            </a:r>
            <a:endParaRPr lang="en-US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4199" y="465631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4K</a:t>
            </a:r>
            <a:endParaRPr lang="en-US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5107" y="519935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0.1K</a:t>
            </a:r>
            <a:endParaRPr lang="en-US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3382" y="587364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0.01K</a:t>
            </a:r>
            <a:endParaRPr lang="en-US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6733" y="1615736"/>
            <a:ext cx="5236502" cy="4882342"/>
          </a:xfrm>
          <a:prstGeom prst="roundRect">
            <a:avLst>
              <a:gd name="adj" fmla="val 216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2"/>
          <a:stretch/>
        </p:blipFill>
        <p:spPr>
          <a:xfrm>
            <a:off x="9521214" y="3884502"/>
            <a:ext cx="1985357" cy="1861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2"/>
          <a:stretch/>
        </p:blipFill>
        <p:spPr>
          <a:xfrm>
            <a:off x="5795409" y="2069344"/>
            <a:ext cx="1979434" cy="18547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7735" y="3967660"/>
            <a:ext cx="1912572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/>
              <a:t>Cryogenic computing/sensing node 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41149" y="5765875"/>
            <a:ext cx="186122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/>
              <a:t>Cryogenic computing/sensing node B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8451542" y="3693111"/>
            <a:ext cx="71021" cy="266330"/>
          </a:xfrm>
          <a:prstGeom prst="line">
            <a:avLst/>
          </a:prstGeom>
          <a:noFill/>
          <a:ln w="412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989903" y="1922921"/>
            <a:ext cx="3932807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dirty="0" smtClean="0"/>
              <a:t>Coherent quantum state transfer between cryogenic and room temp on fiber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dirty="0" smtClean="0"/>
              <a:t>Replacing traditional copper cable I/O with optical fiber for massive classical data transfer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690586" y="1606857"/>
            <a:ext cx="6303146" cy="4892699"/>
          </a:xfrm>
          <a:prstGeom prst="roundRect">
            <a:avLst>
              <a:gd name="adj" fmla="val 216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926" y="1278384"/>
            <a:ext cx="37478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Cryogenic Classical/Quantum Computing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45332" y="1315374"/>
            <a:ext cx="619881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Optical comm for classical/quantum data transfer to remote distance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69833" y="1757779"/>
            <a:ext cx="10948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Dilution fridge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35"/>
          <a:stretch/>
        </p:blipFill>
        <p:spPr>
          <a:xfrm rot="19553768">
            <a:off x="8763137" y="3795601"/>
            <a:ext cx="685321" cy="10541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35"/>
          <a:stretch/>
        </p:blipFill>
        <p:spPr>
          <a:xfrm rot="9870057">
            <a:off x="7646031" y="2660739"/>
            <a:ext cx="685321" cy="10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Quantum </a:t>
            </a:r>
            <a:r>
              <a:rPr lang="en-US" sz="2100" dirty="0" smtClean="0"/>
              <a:t>Technologies: Superconducting vs. Optical</a:t>
            </a:r>
            <a:endParaRPr lang="en-US" sz="21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77731"/>
              </p:ext>
            </p:extLst>
          </p:nvPr>
        </p:nvGraphicFramePr>
        <p:xfrm>
          <a:off x="806885" y="1554164"/>
          <a:ext cx="9872955" cy="392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486"/>
                <a:gridCol w="3557600"/>
                <a:gridCol w="3710869"/>
              </a:tblGrid>
              <a:tr h="503977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SC Quantum Technology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Optical Quantum Technology</a:t>
                      </a:r>
                      <a:endParaRPr lang="en-US" sz="1400" dirty="0"/>
                    </a:p>
                  </a:txBody>
                  <a:tcPr/>
                </a:tc>
              </a:tr>
              <a:tr h="50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Qubit</a:t>
                      </a:r>
                      <a:r>
                        <a:rPr lang="en-US" sz="1600" baseline="0" dirty="0" smtClean="0"/>
                        <a:t> operation frequency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5-10 GHz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193 THz</a:t>
                      </a:r>
                      <a:endParaRPr lang="en-US" sz="1600" dirty="0"/>
                    </a:p>
                  </a:txBody>
                  <a:tcPr/>
                </a:tc>
              </a:tr>
              <a:tr h="50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Operation Temperature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Room temperature</a:t>
                      </a:r>
                      <a:endParaRPr lang="en-US" sz="1600" dirty="0"/>
                    </a:p>
                  </a:txBody>
                  <a:tcPr/>
                </a:tc>
              </a:tr>
              <a:tr h="50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photon</a:t>
                      </a:r>
                      <a:r>
                        <a:rPr lang="en-US" sz="1600" baseline="0" dirty="0" smtClean="0"/>
                        <a:t> nonlinearity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Strong (enables high fidelity gates)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Weak</a:t>
                      </a:r>
                      <a:endParaRPr lang="en-US" sz="1600" dirty="0"/>
                    </a:p>
                  </a:txBody>
                  <a:tcPr/>
                </a:tc>
              </a:tr>
              <a:tr h="50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Quantum memory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Yes (tens of microseconds and more)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</a:tr>
              <a:tr h="50397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Long distance comm/interconnect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(stationary</a:t>
                      </a:r>
                      <a:r>
                        <a:rPr lang="en-US" sz="1600" baseline="0" dirty="0" smtClean="0"/>
                        <a:t> qubit)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Yes (flying</a:t>
                      </a:r>
                      <a:r>
                        <a:rPr lang="en-US" sz="1600" baseline="0" dirty="0" smtClean="0"/>
                        <a:t> qubit)</a:t>
                      </a:r>
                      <a:endParaRPr lang="en-US" sz="1600" dirty="0"/>
                    </a:p>
                  </a:txBody>
                  <a:tcPr/>
                </a:tc>
              </a:tr>
              <a:tr h="70418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Strong candidate for computing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Strong</a:t>
                      </a:r>
                      <a:r>
                        <a:rPr lang="en-US" sz="1600" baseline="0" dirty="0" smtClean="0"/>
                        <a:t> candidate for comm.</a:t>
                      </a:r>
                    </a:p>
                    <a:p>
                      <a:r>
                        <a:rPr lang="en-US" sz="1600" baseline="0" dirty="0" smtClean="0"/>
                        <a:t>(~km travel with no need for quantum repeater) 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83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 smtClean="0"/>
              <a:t>Pursued Transduction Schemes</a:t>
            </a:r>
            <a:endParaRPr lang="en-US" sz="21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528924"/>
              </p:ext>
            </p:extLst>
          </p:nvPr>
        </p:nvGraphicFramePr>
        <p:xfrm>
          <a:off x="575814" y="1652209"/>
          <a:ext cx="10992754" cy="397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2488"/>
                <a:gridCol w="1179768"/>
                <a:gridCol w="2160139"/>
                <a:gridCol w="1420091"/>
                <a:gridCol w="1350086"/>
                <a:gridCol w="2840182"/>
              </a:tblGrid>
              <a:tr h="7084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Technology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g/2π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Thermal </a:t>
                      </a:r>
                      <a:r>
                        <a:rPr lang="en-US" sz="1500" dirty="0">
                          <a:effectLst/>
                        </a:rPr>
                        <a:t>&amp; </a:t>
                      </a:r>
                      <a:r>
                        <a:rPr lang="en-US" sz="1500" dirty="0" smtClean="0">
                          <a:effectLst/>
                        </a:rPr>
                        <a:t>Mechanical </a:t>
                      </a:r>
                      <a:r>
                        <a:rPr lang="en-US" sz="1500" dirty="0">
                          <a:effectLst/>
                        </a:rPr>
                        <a:t>stability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Scalability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Tunability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Comment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</a:tr>
              <a:tr h="5878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Optomechanics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Hz-100 KHz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Suspended</a:t>
                      </a:r>
                      <a:r>
                        <a:rPr lang="en-US" sz="1500" dirty="0">
                          <a:effectLst/>
                        </a:rPr>
                        <a:t>, hard to scale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</a:tr>
              <a:tr h="625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Piezo-mechanics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50 KHz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Low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Similar to optomechanics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</a:tr>
              <a:tr h="8117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Magnon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10 Hz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High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Low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Small g &lt; 10 Hz, suspended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</a:tr>
              <a:tr h="12409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Electro-optics</a:t>
                      </a:r>
                      <a:endParaRPr lang="en-US" sz="1800" dirty="0">
                        <a:effectLst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100 Hz-10 </a:t>
                      </a:r>
                      <a:r>
                        <a:rPr lang="en-US" sz="1500" dirty="0">
                          <a:effectLst/>
                        </a:rPr>
                        <a:t>KHz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High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High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High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High g, ultrahigh optical Q (10</a:t>
                      </a:r>
                      <a:r>
                        <a:rPr lang="en-US" sz="1500" baseline="30000" dirty="0" smtClean="0">
                          <a:effectLst/>
                        </a:rPr>
                        <a:t>7</a:t>
                      </a:r>
                      <a:r>
                        <a:rPr lang="en-US" sz="1500" dirty="0" smtClean="0">
                          <a:effectLst/>
                        </a:rPr>
                        <a:t>), moderate microwave Q (10</a:t>
                      </a:r>
                      <a:r>
                        <a:rPr lang="en-US" sz="1500" baseline="30000" dirty="0" smtClean="0">
                          <a:effectLst/>
                        </a:rPr>
                        <a:t>3</a:t>
                      </a:r>
                      <a:r>
                        <a:rPr lang="en-US" sz="1500" dirty="0" smtClean="0">
                          <a:effectLst/>
                        </a:rPr>
                        <a:t>-10</a:t>
                      </a:r>
                      <a:r>
                        <a:rPr lang="en-US" sz="1500" baseline="30000" dirty="0" smtClean="0">
                          <a:effectLst/>
                        </a:rPr>
                        <a:t>5</a:t>
                      </a:r>
                      <a:r>
                        <a:rPr lang="en-US" sz="1500" dirty="0" smtClean="0">
                          <a:effectLst/>
                        </a:rPr>
                        <a:t>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843" marR="9184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0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 smtClean="0"/>
              <a:t>Quantum Electro-Optic Transduction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197"/>
          <a:stretch/>
        </p:blipFill>
        <p:spPr>
          <a:xfrm>
            <a:off x="248575" y="1026408"/>
            <a:ext cx="7485315" cy="2618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0635"/>
          <a:stretch/>
        </p:blipFill>
        <p:spPr>
          <a:xfrm>
            <a:off x="155172" y="3728484"/>
            <a:ext cx="7182035" cy="110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712" y="1670272"/>
            <a:ext cx="3736251" cy="2335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45510"/>
          <a:stretch/>
        </p:blipFill>
        <p:spPr>
          <a:xfrm>
            <a:off x="3380955" y="5029568"/>
            <a:ext cx="6262179" cy="16727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5410" y="1056443"/>
            <a:ext cx="11956616" cy="3836570"/>
          </a:xfrm>
          <a:prstGeom prst="roundRect">
            <a:avLst>
              <a:gd name="adj" fmla="val 3744"/>
            </a:avLst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73265" y="5000014"/>
            <a:ext cx="7144667" cy="1682887"/>
          </a:xfrm>
          <a:prstGeom prst="roundRect">
            <a:avLst>
              <a:gd name="adj" fmla="val 5705"/>
            </a:avLst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EO Transduction Schemes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171"/>
          <a:stretch/>
        </p:blipFill>
        <p:spPr>
          <a:xfrm>
            <a:off x="798235" y="1513869"/>
            <a:ext cx="5957123" cy="2150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2168" y="1209237"/>
            <a:ext cx="52302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 smtClean="0">
                <a:latin typeface="Arial" panose="020B0604020202020204" pitchFamily="34" charset="0"/>
              </a:rPr>
              <a:t>WGM EO Resonators, Harald Schwefel</a:t>
            </a:r>
            <a:endParaRPr lang="pt-BR" sz="15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3231177" y="5142982"/>
            <a:ext cx="2834103" cy="608244"/>
          </a:xfrm>
          <a:prstGeom prst="trapezoid">
            <a:avLst>
              <a:gd name="adj" fmla="val 124365"/>
            </a:avLst>
          </a:prstGeom>
          <a:solidFill>
            <a:sysClr val="window" lastClr="FFFFFF">
              <a:lumMod val="65000"/>
            </a:sys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sunrise" dir="t"/>
          </a:scene3d>
          <a:sp3d prstMaterial="matte"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1592" y="5739559"/>
            <a:ext cx="3141954" cy="336395"/>
          </a:xfrm>
          <a:prstGeom prst="rect">
            <a:avLst/>
          </a:prstGeom>
          <a:solidFill>
            <a:srgbClr val="A1E7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4804" y="5834117"/>
            <a:ext cx="155387" cy="87148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5291" y="5802276"/>
            <a:ext cx="1065095" cy="183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Oxide substrate</a:t>
            </a:r>
            <a:endParaRPr lang="en-US" sz="1400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6369" y="5340481"/>
            <a:ext cx="1569132" cy="333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WGM resonator</a:t>
            </a:r>
            <a:endParaRPr lang="en-US" sz="1400" dirty="0">
              <a:solidFill>
                <a:prstClr val="black"/>
              </a:solidFill>
              <a:ea typeface="ＭＳ Ｐゴシック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045778" y="5503370"/>
            <a:ext cx="263940" cy="36299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7" name="Rectangle 16"/>
          <p:cNvSpPr/>
          <p:nvPr/>
        </p:nvSpPr>
        <p:spPr>
          <a:xfrm flipV="1">
            <a:off x="2956920" y="6075955"/>
            <a:ext cx="3651584" cy="302494"/>
          </a:xfrm>
          <a:prstGeom prst="rect">
            <a:avLst/>
          </a:prstGeom>
          <a:solidFill>
            <a:srgbClr val="C00000">
              <a:alpha val="5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05763" y="6127870"/>
            <a:ext cx="802502" cy="215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Si wafer</a:t>
            </a:r>
            <a:endParaRPr lang="en-US" sz="1400" dirty="0">
              <a:solidFill>
                <a:prstClr val="black"/>
              </a:solidFill>
              <a:ea typeface="ＭＳ Ｐゴシック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8C"/>
              </a:clrFrom>
              <a:clrTo>
                <a:srgbClr val="00008C">
                  <a:alpha val="0"/>
                </a:srgbClr>
              </a:clrTo>
            </a:clrChange>
          </a:blip>
          <a:srcRect r="22183" b="50870"/>
          <a:stretch/>
        </p:blipFill>
        <p:spPr>
          <a:xfrm>
            <a:off x="5548057" y="5370750"/>
            <a:ext cx="495937" cy="3643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8C"/>
              </a:clrFrom>
              <a:clrTo>
                <a:srgbClr val="00008C">
                  <a:alpha val="0"/>
                </a:srgbClr>
              </a:clrTo>
            </a:clrChange>
          </a:blip>
          <a:srcRect r="21790" b="50870"/>
          <a:stretch/>
        </p:blipFill>
        <p:spPr>
          <a:xfrm flipH="1">
            <a:off x="3230439" y="5385837"/>
            <a:ext cx="565708" cy="3664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88610" y="5005968"/>
            <a:ext cx="9328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Si Waveguide</a:t>
            </a:r>
            <a:endParaRPr lang="en-US" sz="1400" dirty="0">
              <a:solidFill>
                <a:prstClr val="black"/>
              </a:solidFill>
              <a:ea typeface="ＭＳ Ｐゴシック" charset="-128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94211" y="4322179"/>
            <a:ext cx="2408493" cy="2534747"/>
            <a:chOff x="5928638" y="4039320"/>
            <a:chExt cx="2408493" cy="2534747"/>
          </a:xfrm>
        </p:grpSpPr>
        <p:sp>
          <p:nvSpPr>
            <p:cNvPr id="9" name="Block Arc 8"/>
            <p:cNvSpPr/>
            <p:nvPr/>
          </p:nvSpPr>
          <p:spPr>
            <a:xfrm>
              <a:off x="5972467" y="4293679"/>
              <a:ext cx="2364664" cy="2280388"/>
            </a:xfrm>
            <a:prstGeom prst="blockArc">
              <a:avLst>
                <a:gd name="adj1" fmla="val 12445392"/>
                <a:gd name="adj2" fmla="val 21210509"/>
                <a:gd name="adj3" fmla="val 5576"/>
              </a:avLst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TopUp">
                <a:rot lat="19781404" lon="3428660" rev="17575743"/>
              </a:camera>
              <a:lightRig rig="threePt" dir="t"/>
            </a:scene3d>
            <a:sp3d extrusionH="31750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9086" y="4166186"/>
              <a:ext cx="116540" cy="1864639"/>
            </a:xfrm>
            <a:prstGeom prst="rect">
              <a:avLst/>
            </a:prstGeom>
            <a:solidFill>
              <a:srgbClr val="FF0000"/>
            </a:solidFill>
            <a:ln w="34925" cap="flat" cmpd="sng" algn="ctr">
              <a:noFill/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sunrise" dir="t"/>
            </a:scene3d>
            <a:sp3d extrusionH="63500" prstMaterial="dkEdge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5928638" y="4039320"/>
              <a:ext cx="1692932" cy="155066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  <a:scene3d>
              <a:camera prst="perspectiveFront" fov="5100000">
                <a:rot lat="17823655" lon="879683" rev="20761830"/>
              </a:camera>
              <a:lightRig rig="sunrise" dir="t"/>
            </a:scene3d>
            <a:sp3d prstMaterial="metal">
              <a:bevelT w="152400" h="114300" prst="angle"/>
              <a:bevelB h="0"/>
            </a:sp3d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dirty="0" smtClean="0">
                  <a:solidFill>
                    <a:prstClr val="black"/>
                  </a:solidFill>
                  <a:latin typeface="Calibri"/>
                </a:rPr>
                <a:t>WGM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80830" y="4191091"/>
              <a:ext cx="1363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prstClr val="black"/>
                  </a:solidFill>
                  <a:ea typeface="ＭＳ Ｐゴシック" charset="-128"/>
                </a:rPr>
                <a:t>RF electrode</a:t>
              </a:r>
            </a:p>
          </p:txBody>
        </p:sp>
        <p:sp>
          <p:nvSpPr>
            <p:cNvPr id="26" name="Block Arc 25"/>
            <p:cNvSpPr>
              <a:spLocks/>
            </p:cNvSpPr>
            <p:nvPr/>
          </p:nvSpPr>
          <p:spPr>
            <a:xfrm>
              <a:off x="6641208" y="4576654"/>
              <a:ext cx="1087706" cy="932320"/>
            </a:xfrm>
            <a:prstGeom prst="blockArc">
              <a:avLst>
                <a:gd name="adj1" fmla="val 12359747"/>
                <a:gd name="adj2" fmla="val 20260710"/>
                <a:gd name="adj3" fmla="val 9497"/>
              </a:avLst>
            </a:prstGeom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TopUp">
                <a:rot lat="19781404" lon="3428660" rev="17575743"/>
              </a:camera>
              <a:lightRig rig="threePt" dir="t"/>
            </a:scene3d>
            <a:sp3d extrusionH="31750"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043993" y="5958982"/>
            <a:ext cx="543853" cy="116973"/>
          </a:xfrm>
          <a:prstGeom prst="rect">
            <a:avLst/>
          </a:prstGeom>
          <a:solidFill>
            <a:srgbClr val="A1E7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59568" y="5891095"/>
            <a:ext cx="294178" cy="6215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95304" y="5075095"/>
            <a:ext cx="294178" cy="6215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338466" y="4799513"/>
            <a:ext cx="866362" cy="23994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>
            <a:off x="6300289" y="4799513"/>
            <a:ext cx="26484" cy="108193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606909" y="4433403"/>
            <a:ext cx="113964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  <a:ea typeface="ＭＳ Ｐゴシック" charset="-128"/>
              </a:rPr>
              <a:t>RF electrodes</a:t>
            </a:r>
            <a:endParaRPr lang="en-US" sz="1400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81158" y="3862873"/>
            <a:ext cx="6558182" cy="2631992"/>
          </a:xfrm>
          <a:prstGeom prst="roundRect">
            <a:avLst>
              <a:gd name="adj" fmla="val 379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2581" y="1164334"/>
            <a:ext cx="6557428" cy="2483935"/>
          </a:xfrm>
          <a:prstGeom prst="roundRect">
            <a:avLst>
              <a:gd name="adj" fmla="val 379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3371" y="3917499"/>
            <a:ext cx="56461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 smtClean="0">
                <a:latin typeface="Arial" panose="020B0604020202020204" pitchFamily="34" charset="0"/>
              </a:rPr>
              <a:t>Early work of our group in collaboration with OEWaves and IBM</a:t>
            </a:r>
            <a:endParaRPr lang="pt-BR" sz="15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50265" t="6657" b="63388"/>
          <a:stretch/>
        </p:blipFill>
        <p:spPr>
          <a:xfrm>
            <a:off x="7445829" y="1632857"/>
            <a:ext cx="3980900" cy="180080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574991" y="1281458"/>
            <a:ext cx="377433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/>
              <a:t>Integrated AlN resonators, Hong Tang (Yale)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175239" y="1164699"/>
            <a:ext cx="4637314" cy="2502232"/>
          </a:xfrm>
          <a:prstGeom prst="roundRect">
            <a:avLst>
              <a:gd name="adj" fmla="val 379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t="5277" b="51067"/>
          <a:stretch/>
        </p:blipFill>
        <p:spPr>
          <a:xfrm>
            <a:off x="7476896" y="4438933"/>
            <a:ext cx="3981094" cy="184989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7156577" y="3862873"/>
            <a:ext cx="4674637" cy="2606352"/>
          </a:xfrm>
          <a:prstGeom prst="roundRect">
            <a:avLst>
              <a:gd name="adj" fmla="val 379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33859" y="4055760"/>
            <a:ext cx="437605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/>
              <a:t>Integrated LiNbO</a:t>
            </a:r>
            <a:r>
              <a:rPr lang="en-US" sz="1500" baseline="-25000" dirty="0" smtClean="0"/>
              <a:t>3</a:t>
            </a:r>
            <a:r>
              <a:rPr lang="en-US" sz="1500" dirty="0" smtClean="0"/>
              <a:t> resonators, </a:t>
            </a:r>
            <a:r>
              <a:rPr lang="en-US" sz="1500" dirty="0" err="1" smtClean="0"/>
              <a:t>Kippenberg</a:t>
            </a:r>
            <a:r>
              <a:rPr lang="en-US" sz="1500" dirty="0" smtClean="0"/>
              <a:t> (EPFL)</a:t>
            </a:r>
          </a:p>
        </p:txBody>
      </p:sp>
    </p:spTree>
    <p:extLst>
      <p:ext uri="{BB962C8B-B14F-4D97-AF65-F5344CB8AC3E}">
        <p14:creationId xmlns:p14="http://schemas.microsoft.com/office/powerpoint/2010/main" val="30176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Transduction using Single WGM Electro-Optic Resonators </a:t>
            </a:r>
          </a:p>
        </p:txBody>
      </p:sp>
      <p:sp>
        <p:nvSpPr>
          <p:cNvPr id="4" name="Donut 3"/>
          <p:cNvSpPr>
            <a:spLocks noChangeAspect="1"/>
          </p:cNvSpPr>
          <p:nvPr/>
        </p:nvSpPr>
        <p:spPr>
          <a:xfrm>
            <a:off x="1645256" y="1673989"/>
            <a:ext cx="1257492" cy="1257490"/>
          </a:xfrm>
          <a:prstGeom prst="donut">
            <a:avLst>
              <a:gd name="adj" fmla="val 7162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7070" y="2985978"/>
            <a:ext cx="3017520" cy="93986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lock Arc 5"/>
          <p:cNvSpPr/>
          <p:nvPr/>
        </p:nvSpPr>
        <p:spPr>
          <a:xfrm>
            <a:off x="1594267" y="1617803"/>
            <a:ext cx="1365195" cy="1365194"/>
          </a:xfrm>
          <a:prstGeom prst="blockArc">
            <a:avLst>
              <a:gd name="adj1" fmla="val 9504837"/>
              <a:gd name="adj2" fmla="val 1085772"/>
              <a:gd name="adj3" fmla="val 15018"/>
            </a:avLst>
          </a:prstGeom>
          <a:solidFill>
            <a:srgbClr val="EEECE1">
              <a:lumMod val="50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04884" y="2916537"/>
            <a:ext cx="606362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06079" y="2335201"/>
            <a:ext cx="6437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optical pump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30335" y="2613041"/>
            <a:ext cx="4572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tailEnd type="triangl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 flipV="1">
            <a:off x="3220608" y="2774275"/>
            <a:ext cx="707422" cy="0"/>
          </a:xfrm>
          <a:prstGeom prst="straightConnector1">
            <a:avLst/>
          </a:prstGeom>
          <a:noFill/>
          <a:ln w="15875" cap="flat" cmpd="sng" algn="ctr">
            <a:solidFill>
              <a:srgbClr val="00B050"/>
            </a:solidFill>
            <a:prstDash val="soli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V="1">
            <a:off x="3236947" y="2914449"/>
            <a:ext cx="442128" cy="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ysDash"/>
            <a:tailEnd type="triangle" w="lg" len="lg"/>
          </a:ln>
          <a:effectLst/>
        </p:spPr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2950448" y="2049783"/>
            <a:ext cx="204391" cy="15020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878527" y="1639270"/>
            <a:ext cx="1232297" cy="47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Microwave cavity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5732" y="2059636"/>
            <a:ext cx="945460" cy="47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Optical resonator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44895" y="1084377"/>
                <a:ext cx="903093" cy="271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𝑖𝑛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895" y="1084377"/>
                <a:ext cx="903093" cy="271036"/>
              </a:xfrm>
              <a:prstGeom prst="rect">
                <a:avLst/>
              </a:prstGeom>
              <a:blipFill rotWithShape="0">
                <a:blip r:embed="rId2"/>
                <a:stretch>
                  <a:fillRect l="-8784" t="-15909" r="-675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n 15"/>
          <p:cNvSpPr/>
          <p:nvPr/>
        </p:nvSpPr>
        <p:spPr>
          <a:xfrm rot="16200000">
            <a:off x="2470971" y="1193421"/>
            <a:ext cx="161827" cy="404241"/>
          </a:xfrm>
          <a:prstGeom prst="can">
            <a:avLst/>
          </a:prstGeom>
          <a:solidFill>
            <a:srgbClr val="EEECE1">
              <a:lumMod val="50000"/>
              <a:alpha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210803" y="1393120"/>
            <a:ext cx="15159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rot="5400000" flipH="1">
            <a:off x="2121751" y="1510390"/>
            <a:ext cx="202121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2744895" y="1393120"/>
            <a:ext cx="606362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058605" y="1219269"/>
            <a:ext cx="3762570" cy="1737360"/>
            <a:chOff x="1353206" y="3315353"/>
            <a:chExt cx="2406240" cy="1411186"/>
          </a:xfrm>
        </p:grpSpPr>
        <p:sp>
          <p:nvSpPr>
            <p:cNvPr id="21" name="TextBox 20"/>
            <p:cNvSpPr txBox="1"/>
            <p:nvPr/>
          </p:nvSpPr>
          <p:spPr>
            <a:xfrm>
              <a:off x="2528236" y="4352260"/>
              <a:ext cx="35212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pump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6696" y="4338741"/>
              <a:ext cx="712750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up conversion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53206" y="4326683"/>
              <a:ext cx="872598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down conversion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12794" y="3315353"/>
              <a:ext cx="644822" cy="1999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charset="-128"/>
                </a:rPr>
                <a:t>Optical FSR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435385" y="3574499"/>
              <a:ext cx="2311743" cy="743374"/>
              <a:chOff x="908915" y="3772598"/>
              <a:chExt cx="2411021" cy="74337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908915" y="3816604"/>
                <a:ext cx="2376061" cy="686229"/>
                <a:chOff x="271871" y="4639476"/>
                <a:chExt cx="3629821" cy="686229"/>
              </a:xfrm>
            </p:grpSpPr>
            <p:sp>
              <p:nvSpPr>
                <p:cNvPr id="34" name="Freeform 6"/>
                <p:cNvSpPr>
                  <a:spLocks/>
                </p:cNvSpPr>
                <p:nvPr/>
              </p:nvSpPr>
              <p:spPr bwMode="auto">
                <a:xfrm>
                  <a:off x="271871" y="4640932"/>
                  <a:ext cx="1019819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  <p:sp>
              <p:nvSpPr>
                <p:cNvPr id="35" name="Freeform 6"/>
                <p:cNvSpPr>
                  <a:spLocks/>
                </p:cNvSpPr>
                <p:nvPr/>
              </p:nvSpPr>
              <p:spPr bwMode="auto">
                <a:xfrm>
                  <a:off x="1531345" y="4640151"/>
                  <a:ext cx="1019819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  <p:sp>
              <p:nvSpPr>
                <p:cNvPr id="36" name="Freeform 6"/>
                <p:cNvSpPr>
                  <a:spLocks/>
                </p:cNvSpPr>
                <p:nvPr/>
              </p:nvSpPr>
              <p:spPr bwMode="auto">
                <a:xfrm>
                  <a:off x="2881872" y="4639476"/>
                  <a:ext cx="1019820" cy="684773"/>
                </a:xfrm>
                <a:custGeom>
                  <a:avLst/>
                  <a:gdLst>
                    <a:gd name="T0" fmla="*/ 0 w 5081"/>
                    <a:gd name="T1" fmla="*/ 4952 h 4952"/>
                    <a:gd name="T2" fmla="*/ 102 w 5081"/>
                    <a:gd name="T3" fmla="*/ 4941 h 4952"/>
                    <a:gd name="T4" fmla="*/ 204 w 5081"/>
                    <a:gd name="T5" fmla="*/ 4928 h 4952"/>
                    <a:gd name="T6" fmla="*/ 305 w 5081"/>
                    <a:gd name="T7" fmla="*/ 4914 h 4952"/>
                    <a:gd name="T8" fmla="*/ 407 w 5081"/>
                    <a:gd name="T9" fmla="*/ 4897 h 4952"/>
                    <a:gd name="T10" fmla="*/ 508 w 5081"/>
                    <a:gd name="T11" fmla="*/ 4878 h 4952"/>
                    <a:gd name="T12" fmla="*/ 610 w 5081"/>
                    <a:gd name="T13" fmla="*/ 4856 h 4952"/>
                    <a:gd name="T14" fmla="*/ 712 w 5081"/>
                    <a:gd name="T15" fmla="*/ 4831 h 4952"/>
                    <a:gd name="T16" fmla="*/ 813 w 5081"/>
                    <a:gd name="T17" fmla="*/ 4802 h 4952"/>
                    <a:gd name="T18" fmla="*/ 915 w 5081"/>
                    <a:gd name="T19" fmla="*/ 4767 h 4952"/>
                    <a:gd name="T20" fmla="*/ 1016 w 5081"/>
                    <a:gd name="T21" fmla="*/ 4725 h 4952"/>
                    <a:gd name="T22" fmla="*/ 1118 w 5081"/>
                    <a:gd name="T23" fmla="*/ 4676 h 4952"/>
                    <a:gd name="T24" fmla="*/ 1220 w 5081"/>
                    <a:gd name="T25" fmla="*/ 4616 h 4952"/>
                    <a:gd name="T26" fmla="*/ 1321 w 5081"/>
                    <a:gd name="T27" fmla="*/ 4542 h 4952"/>
                    <a:gd name="T28" fmla="*/ 1423 w 5081"/>
                    <a:gd name="T29" fmla="*/ 4451 h 4952"/>
                    <a:gd name="T30" fmla="*/ 1524 w 5081"/>
                    <a:gd name="T31" fmla="*/ 4337 h 4952"/>
                    <a:gd name="T32" fmla="*/ 1626 w 5081"/>
                    <a:gd name="T33" fmla="*/ 4192 h 4952"/>
                    <a:gd name="T34" fmla="*/ 1728 w 5081"/>
                    <a:gd name="T35" fmla="*/ 4004 h 4952"/>
                    <a:gd name="T36" fmla="*/ 1829 w 5081"/>
                    <a:gd name="T37" fmla="*/ 3758 h 4952"/>
                    <a:gd name="T38" fmla="*/ 1931 w 5081"/>
                    <a:gd name="T39" fmla="*/ 3434 h 4952"/>
                    <a:gd name="T40" fmla="*/ 2033 w 5081"/>
                    <a:gd name="T41" fmla="*/ 3004 h 4952"/>
                    <a:gd name="T42" fmla="*/ 2134 w 5081"/>
                    <a:gd name="T43" fmla="*/ 2441 h 4952"/>
                    <a:gd name="T44" fmla="*/ 2236 w 5081"/>
                    <a:gd name="T45" fmla="*/ 1738 h 4952"/>
                    <a:gd name="T46" fmla="*/ 2337 w 5081"/>
                    <a:gd name="T47" fmla="*/ 953 h 4952"/>
                    <a:gd name="T48" fmla="*/ 2439 w 5081"/>
                    <a:gd name="T49" fmla="*/ 277 h 4952"/>
                    <a:gd name="T50" fmla="*/ 2541 w 5081"/>
                    <a:gd name="T51" fmla="*/ 0 h 4952"/>
                    <a:gd name="T52" fmla="*/ 2642 w 5081"/>
                    <a:gd name="T53" fmla="*/ 277 h 4952"/>
                    <a:gd name="T54" fmla="*/ 2744 w 5081"/>
                    <a:gd name="T55" fmla="*/ 953 h 4952"/>
                    <a:gd name="T56" fmla="*/ 2845 w 5081"/>
                    <a:gd name="T57" fmla="*/ 1738 h 4952"/>
                    <a:gd name="T58" fmla="*/ 2947 w 5081"/>
                    <a:gd name="T59" fmla="*/ 2441 h 4952"/>
                    <a:gd name="T60" fmla="*/ 3049 w 5081"/>
                    <a:gd name="T61" fmla="*/ 3004 h 4952"/>
                    <a:gd name="T62" fmla="*/ 3150 w 5081"/>
                    <a:gd name="T63" fmla="*/ 3434 h 4952"/>
                    <a:gd name="T64" fmla="*/ 3252 w 5081"/>
                    <a:gd name="T65" fmla="*/ 3758 h 4952"/>
                    <a:gd name="T66" fmla="*/ 3353 w 5081"/>
                    <a:gd name="T67" fmla="*/ 4004 h 4952"/>
                    <a:gd name="T68" fmla="*/ 3455 w 5081"/>
                    <a:gd name="T69" fmla="*/ 4192 h 4952"/>
                    <a:gd name="T70" fmla="*/ 3557 w 5081"/>
                    <a:gd name="T71" fmla="*/ 4337 h 4952"/>
                    <a:gd name="T72" fmla="*/ 3658 w 5081"/>
                    <a:gd name="T73" fmla="*/ 4451 h 4952"/>
                    <a:gd name="T74" fmla="*/ 3760 w 5081"/>
                    <a:gd name="T75" fmla="*/ 4542 h 4952"/>
                    <a:gd name="T76" fmla="*/ 3861 w 5081"/>
                    <a:gd name="T77" fmla="*/ 4616 h 4952"/>
                    <a:gd name="T78" fmla="*/ 3963 w 5081"/>
                    <a:gd name="T79" fmla="*/ 4676 h 4952"/>
                    <a:gd name="T80" fmla="*/ 4065 w 5081"/>
                    <a:gd name="T81" fmla="*/ 4725 h 4952"/>
                    <a:gd name="T82" fmla="*/ 4166 w 5081"/>
                    <a:gd name="T83" fmla="*/ 4767 h 4952"/>
                    <a:gd name="T84" fmla="*/ 4268 w 5081"/>
                    <a:gd name="T85" fmla="*/ 4802 h 4952"/>
                    <a:gd name="T86" fmla="*/ 4369 w 5081"/>
                    <a:gd name="T87" fmla="*/ 4831 h 4952"/>
                    <a:gd name="T88" fmla="*/ 4471 w 5081"/>
                    <a:gd name="T89" fmla="*/ 4856 h 4952"/>
                    <a:gd name="T90" fmla="*/ 4573 w 5081"/>
                    <a:gd name="T91" fmla="*/ 4878 h 4952"/>
                    <a:gd name="T92" fmla="*/ 4674 w 5081"/>
                    <a:gd name="T93" fmla="*/ 4897 h 4952"/>
                    <a:gd name="T94" fmla="*/ 4776 w 5081"/>
                    <a:gd name="T95" fmla="*/ 4914 h 4952"/>
                    <a:gd name="T96" fmla="*/ 4878 w 5081"/>
                    <a:gd name="T97" fmla="*/ 4928 h 4952"/>
                    <a:gd name="T98" fmla="*/ 4979 w 5081"/>
                    <a:gd name="T99" fmla="*/ 4941 h 4952"/>
                    <a:gd name="T100" fmla="*/ 5081 w 5081"/>
                    <a:gd name="T101" fmla="*/ 4952 h 4952"/>
                    <a:gd name="connsiteX0" fmla="*/ 0 w 13091"/>
                    <a:gd name="connsiteY0" fmla="*/ 10000 h 10000"/>
                    <a:gd name="connsiteX1" fmla="*/ 201 w 13091"/>
                    <a:gd name="connsiteY1" fmla="*/ 9978 h 10000"/>
                    <a:gd name="connsiteX2" fmla="*/ 401 w 13091"/>
                    <a:gd name="connsiteY2" fmla="*/ 9952 h 10000"/>
                    <a:gd name="connsiteX3" fmla="*/ 600 w 13091"/>
                    <a:gd name="connsiteY3" fmla="*/ 9923 h 10000"/>
                    <a:gd name="connsiteX4" fmla="*/ 801 w 13091"/>
                    <a:gd name="connsiteY4" fmla="*/ 9889 h 10000"/>
                    <a:gd name="connsiteX5" fmla="*/ 1000 w 13091"/>
                    <a:gd name="connsiteY5" fmla="*/ 9851 h 10000"/>
                    <a:gd name="connsiteX6" fmla="*/ 1201 w 13091"/>
                    <a:gd name="connsiteY6" fmla="*/ 9806 h 10000"/>
                    <a:gd name="connsiteX7" fmla="*/ 1401 w 13091"/>
                    <a:gd name="connsiteY7" fmla="*/ 9756 h 10000"/>
                    <a:gd name="connsiteX8" fmla="*/ 1600 w 13091"/>
                    <a:gd name="connsiteY8" fmla="*/ 9697 h 10000"/>
                    <a:gd name="connsiteX9" fmla="*/ 1801 w 13091"/>
                    <a:gd name="connsiteY9" fmla="*/ 9626 h 10000"/>
                    <a:gd name="connsiteX10" fmla="*/ 2000 w 13091"/>
                    <a:gd name="connsiteY10" fmla="*/ 9542 h 10000"/>
                    <a:gd name="connsiteX11" fmla="*/ 2200 w 13091"/>
                    <a:gd name="connsiteY11" fmla="*/ 9443 h 10000"/>
                    <a:gd name="connsiteX12" fmla="*/ 2401 w 13091"/>
                    <a:gd name="connsiteY12" fmla="*/ 9321 h 10000"/>
                    <a:gd name="connsiteX13" fmla="*/ 2600 w 13091"/>
                    <a:gd name="connsiteY13" fmla="*/ 9172 h 10000"/>
                    <a:gd name="connsiteX14" fmla="*/ 2801 w 13091"/>
                    <a:gd name="connsiteY14" fmla="*/ 8988 h 10000"/>
                    <a:gd name="connsiteX15" fmla="*/ 2999 w 13091"/>
                    <a:gd name="connsiteY15" fmla="*/ 8758 h 10000"/>
                    <a:gd name="connsiteX16" fmla="*/ 3200 w 13091"/>
                    <a:gd name="connsiteY16" fmla="*/ 8465 h 10000"/>
                    <a:gd name="connsiteX17" fmla="*/ 3401 w 13091"/>
                    <a:gd name="connsiteY17" fmla="*/ 8086 h 10000"/>
                    <a:gd name="connsiteX18" fmla="*/ 3600 w 13091"/>
                    <a:gd name="connsiteY18" fmla="*/ 7589 h 10000"/>
                    <a:gd name="connsiteX19" fmla="*/ 3800 w 13091"/>
                    <a:gd name="connsiteY19" fmla="*/ 6935 h 10000"/>
                    <a:gd name="connsiteX20" fmla="*/ 4001 w 13091"/>
                    <a:gd name="connsiteY20" fmla="*/ 6066 h 10000"/>
                    <a:gd name="connsiteX21" fmla="*/ 4200 w 13091"/>
                    <a:gd name="connsiteY21" fmla="*/ 4929 h 10000"/>
                    <a:gd name="connsiteX22" fmla="*/ 4401 w 13091"/>
                    <a:gd name="connsiteY22" fmla="*/ 3510 h 10000"/>
                    <a:gd name="connsiteX23" fmla="*/ 4599 w 13091"/>
                    <a:gd name="connsiteY23" fmla="*/ 1924 h 10000"/>
                    <a:gd name="connsiteX24" fmla="*/ 4800 w 13091"/>
                    <a:gd name="connsiteY24" fmla="*/ 559 h 10000"/>
                    <a:gd name="connsiteX25" fmla="*/ 5001 w 13091"/>
                    <a:gd name="connsiteY25" fmla="*/ 0 h 10000"/>
                    <a:gd name="connsiteX26" fmla="*/ 5200 w 13091"/>
                    <a:gd name="connsiteY26" fmla="*/ 559 h 10000"/>
                    <a:gd name="connsiteX27" fmla="*/ 5401 w 13091"/>
                    <a:gd name="connsiteY27" fmla="*/ 1924 h 10000"/>
                    <a:gd name="connsiteX28" fmla="*/ 5599 w 13091"/>
                    <a:gd name="connsiteY28" fmla="*/ 3510 h 10000"/>
                    <a:gd name="connsiteX29" fmla="*/ 5800 w 13091"/>
                    <a:gd name="connsiteY29" fmla="*/ 4929 h 10000"/>
                    <a:gd name="connsiteX30" fmla="*/ 6001 w 13091"/>
                    <a:gd name="connsiteY30" fmla="*/ 6066 h 10000"/>
                    <a:gd name="connsiteX31" fmla="*/ 6200 w 13091"/>
                    <a:gd name="connsiteY31" fmla="*/ 6935 h 10000"/>
                    <a:gd name="connsiteX32" fmla="*/ 6400 w 13091"/>
                    <a:gd name="connsiteY32" fmla="*/ 7589 h 10000"/>
                    <a:gd name="connsiteX33" fmla="*/ 6599 w 13091"/>
                    <a:gd name="connsiteY33" fmla="*/ 8086 h 10000"/>
                    <a:gd name="connsiteX34" fmla="*/ 6800 w 13091"/>
                    <a:gd name="connsiteY34" fmla="*/ 8465 h 10000"/>
                    <a:gd name="connsiteX35" fmla="*/ 7001 w 13091"/>
                    <a:gd name="connsiteY35" fmla="*/ 8758 h 10000"/>
                    <a:gd name="connsiteX36" fmla="*/ 7199 w 13091"/>
                    <a:gd name="connsiteY36" fmla="*/ 8988 h 10000"/>
                    <a:gd name="connsiteX37" fmla="*/ 7400 w 13091"/>
                    <a:gd name="connsiteY37" fmla="*/ 9172 h 10000"/>
                    <a:gd name="connsiteX38" fmla="*/ 7599 w 13091"/>
                    <a:gd name="connsiteY38" fmla="*/ 9321 h 10000"/>
                    <a:gd name="connsiteX39" fmla="*/ 7800 w 13091"/>
                    <a:gd name="connsiteY39" fmla="*/ 9443 h 10000"/>
                    <a:gd name="connsiteX40" fmla="*/ 8000 w 13091"/>
                    <a:gd name="connsiteY40" fmla="*/ 9542 h 10000"/>
                    <a:gd name="connsiteX41" fmla="*/ 8199 w 13091"/>
                    <a:gd name="connsiteY41" fmla="*/ 9626 h 10000"/>
                    <a:gd name="connsiteX42" fmla="*/ 8400 w 13091"/>
                    <a:gd name="connsiteY42" fmla="*/ 9697 h 10000"/>
                    <a:gd name="connsiteX43" fmla="*/ 8599 w 13091"/>
                    <a:gd name="connsiteY43" fmla="*/ 9756 h 10000"/>
                    <a:gd name="connsiteX44" fmla="*/ 8799 w 13091"/>
                    <a:gd name="connsiteY44" fmla="*/ 9806 h 10000"/>
                    <a:gd name="connsiteX45" fmla="*/ 9000 w 13091"/>
                    <a:gd name="connsiteY45" fmla="*/ 9851 h 10000"/>
                    <a:gd name="connsiteX46" fmla="*/ 9199 w 13091"/>
                    <a:gd name="connsiteY46" fmla="*/ 9889 h 10000"/>
                    <a:gd name="connsiteX47" fmla="*/ 9400 w 13091"/>
                    <a:gd name="connsiteY47" fmla="*/ 9923 h 10000"/>
                    <a:gd name="connsiteX48" fmla="*/ 9600 w 13091"/>
                    <a:gd name="connsiteY48" fmla="*/ 9952 h 10000"/>
                    <a:gd name="connsiteX49" fmla="*/ 9799 w 13091"/>
                    <a:gd name="connsiteY49" fmla="*/ 9978 h 10000"/>
                    <a:gd name="connsiteX50" fmla="*/ 13091 w 13091"/>
                    <a:gd name="connsiteY50" fmla="*/ 10000 h 10000"/>
                    <a:gd name="connsiteX0" fmla="*/ 2576 w 15667"/>
                    <a:gd name="connsiteY0" fmla="*/ 10000 h 10013"/>
                    <a:gd name="connsiteX1" fmla="*/ 1 w 15667"/>
                    <a:gd name="connsiteY1" fmla="*/ 10012 h 10013"/>
                    <a:gd name="connsiteX2" fmla="*/ 2977 w 15667"/>
                    <a:gd name="connsiteY2" fmla="*/ 9952 h 10013"/>
                    <a:gd name="connsiteX3" fmla="*/ 3176 w 15667"/>
                    <a:gd name="connsiteY3" fmla="*/ 9923 h 10013"/>
                    <a:gd name="connsiteX4" fmla="*/ 3377 w 15667"/>
                    <a:gd name="connsiteY4" fmla="*/ 9889 h 10013"/>
                    <a:gd name="connsiteX5" fmla="*/ 3576 w 15667"/>
                    <a:gd name="connsiteY5" fmla="*/ 9851 h 10013"/>
                    <a:gd name="connsiteX6" fmla="*/ 3777 w 15667"/>
                    <a:gd name="connsiteY6" fmla="*/ 9806 h 10013"/>
                    <a:gd name="connsiteX7" fmla="*/ 3977 w 15667"/>
                    <a:gd name="connsiteY7" fmla="*/ 9756 h 10013"/>
                    <a:gd name="connsiteX8" fmla="*/ 4176 w 15667"/>
                    <a:gd name="connsiteY8" fmla="*/ 9697 h 10013"/>
                    <a:gd name="connsiteX9" fmla="*/ 4377 w 15667"/>
                    <a:gd name="connsiteY9" fmla="*/ 9626 h 10013"/>
                    <a:gd name="connsiteX10" fmla="*/ 4576 w 15667"/>
                    <a:gd name="connsiteY10" fmla="*/ 9542 h 10013"/>
                    <a:gd name="connsiteX11" fmla="*/ 4776 w 15667"/>
                    <a:gd name="connsiteY11" fmla="*/ 9443 h 10013"/>
                    <a:gd name="connsiteX12" fmla="*/ 4977 w 15667"/>
                    <a:gd name="connsiteY12" fmla="*/ 9321 h 10013"/>
                    <a:gd name="connsiteX13" fmla="*/ 5176 w 15667"/>
                    <a:gd name="connsiteY13" fmla="*/ 9172 h 10013"/>
                    <a:gd name="connsiteX14" fmla="*/ 5377 w 15667"/>
                    <a:gd name="connsiteY14" fmla="*/ 8988 h 10013"/>
                    <a:gd name="connsiteX15" fmla="*/ 5575 w 15667"/>
                    <a:gd name="connsiteY15" fmla="*/ 8758 h 10013"/>
                    <a:gd name="connsiteX16" fmla="*/ 5776 w 15667"/>
                    <a:gd name="connsiteY16" fmla="*/ 8465 h 10013"/>
                    <a:gd name="connsiteX17" fmla="*/ 5977 w 15667"/>
                    <a:gd name="connsiteY17" fmla="*/ 8086 h 10013"/>
                    <a:gd name="connsiteX18" fmla="*/ 6176 w 15667"/>
                    <a:gd name="connsiteY18" fmla="*/ 7589 h 10013"/>
                    <a:gd name="connsiteX19" fmla="*/ 6376 w 15667"/>
                    <a:gd name="connsiteY19" fmla="*/ 6935 h 10013"/>
                    <a:gd name="connsiteX20" fmla="*/ 6577 w 15667"/>
                    <a:gd name="connsiteY20" fmla="*/ 6066 h 10013"/>
                    <a:gd name="connsiteX21" fmla="*/ 6776 w 15667"/>
                    <a:gd name="connsiteY21" fmla="*/ 4929 h 10013"/>
                    <a:gd name="connsiteX22" fmla="*/ 6977 w 15667"/>
                    <a:gd name="connsiteY22" fmla="*/ 3510 h 10013"/>
                    <a:gd name="connsiteX23" fmla="*/ 7175 w 15667"/>
                    <a:gd name="connsiteY23" fmla="*/ 1924 h 10013"/>
                    <a:gd name="connsiteX24" fmla="*/ 7376 w 15667"/>
                    <a:gd name="connsiteY24" fmla="*/ 559 h 10013"/>
                    <a:gd name="connsiteX25" fmla="*/ 7577 w 15667"/>
                    <a:gd name="connsiteY25" fmla="*/ 0 h 10013"/>
                    <a:gd name="connsiteX26" fmla="*/ 7776 w 15667"/>
                    <a:gd name="connsiteY26" fmla="*/ 559 h 10013"/>
                    <a:gd name="connsiteX27" fmla="*/ 7977 w 15667"/>
                    <a:gd name="connsiteY27" fmla="*/ 1924 h 10013"/>
                    <a:gd name="connsiteX28" fmla="*/ 8175 w 15667"/>
                    <a:gd name="connsiteY28" fmla="*/ 3510 h 10013"/>
                    <a:gd name="connsiteX29" fmla="*/ 8376 w 15667"/>
                    <a:gd name="connsiteY29" fmla="*/ 4929 h 10013"/>
                    <a:gd name="connsiteX30" fmla="*/ 8577 w 15667"/>
                    <a:gd name="connsiteY30" fmla="*/ 6066 h 10013"/>
                    <a:gd name="connsiteX31" fmla="*/ 8776 w 15667"/>
                    <a:gd name="connsiteY31" fmla="*/ 6935 h 10013"/>
                    <a:gd name="connsiteX32" fmla="*/ 8976 w 15667"/>
                    <a:gd name="connsiteY32" fmla="*/ 7589 h 10013"/>
                    <a:gd name="connsiteX33" fmla="*/ 9175 w 15667"/>
                    <a:gd name="connsiteY33" fmla="*/ 8086 h 10013"/>
                    <a:gd name="connsiteX34" fmla="*/ 9376 w 15667"/>
                    <a:gd name="connsiteY34" fmla="*/ 8465 h 10013"/>
                    <a:gd name="connsiteX35" fmla="*/ 9577 w 15667"/>
                    <a:gd name="connsiteY35" fmla="*/ 8758 h 10013"/>
                    <a:gd name="connsiteX36" fmla="*/ 9775 w 15667"/>
                    <a:gd name="connsiteY36" fmla="*/ 8988 h 10013"/>
                    <a:gd name="connsiteX37" fmla="*/ 9976 w 15667"/>
                    <a:gd name="connsiteY37" fmla="*/ 9172 h 10013"/>
                    <a:gd name="connsiteX38" fmla="*/ 10175 w 15667"/>
                    <a:gd name="connsiteY38" fmla="*/ 9321 h 10013"/>
                    <a:gd name="connsiteX39" fmla="*/ 10376 w 15667"/>
                    <a:gd name="connsiteY39" fmla="*/ 9443 h 10013"/>
                    <a:gd name="connsiteX40" fmla="*/ 10576 w 15667"/>
                    <a:gd name="connsiteY40" fmla="*/ 9542 h 10013"/>
                    <a:gd name="connsiteX41" fmla="*/ 10775 w 15667"/>
                    <a:gd name="connsiteY41" fmla="*/ 9626 h 10013"/>
                    <a:gd name="connsiteX42" fmla="*/ 10976 w 15667"/>
                    <a:gd name="connsiteY42" fmla="*/ 9697 h 10013"/>
                    <a:gd name="connsiteX43" fmla="*/ 11175 w 15667"/>
                    <a:gd name="connsiteY43" fmla="*/ 9756 h 10013"/>
                    <a:gd name="connsiteX44" fmla="*/ 11375 w 15667"/>
                    <a:gd name="connsiteY44" fmla="*/ 9806 h 10013"/>
                    <a:gd name="connsiteX45" fmla="*/ 11576 w 15667"/>
                    <a:gd name="connsiteY45" fmla="*/ 9851 h 10013"/>
                    <a:gd name="connsiteX46" fmla="*/ 11775 w 15667"/>
                    <a:gd name="connsiteY46" fmla="*/ 9889 h 10013"/>
                    <a:gd name="connsiteX47" fmla="*/ 11976 w 15667"/>
                    <a:gd name="connsiteY47" fmla="*/ 9923 h 10013"/>
                    <a:gd name="connsiteX48" fmla="*/ 12176 w 15667"/>
                    <a:gd name="connsiteY48" fmla="*/ 9952 h 10013"/>
                    <a:gd name="connsiteX49" fmla="*/ 12375 w 15667"/>
                    <a:gd name="connsiteY49" fmla="*/ 9978 h 10013"/>
                    <a:gd name="connsiteX50" fmla="*/ 15667 w 15667"/>
                    <a:gd name="connsiteY50" fmla="*/ 10000 h 10013"/>
                    <a:gd name="connsiteX0" fmla="*/ 2576 w 14031"/>
                    <a:gd name="connsiteY0" fmla="*/ 10000 h 10013"/>
                    <a:gd name="connsiteX1" fmla="*/ 1 w 14031"/>
                    <a:gd name="connsiteY1" fmla="*/ 10012 h 10013"/>
                    <a:gd name="connsiteX2" fmla="*/ 2977 w 14031"/>
                    <a:gd name="connsiteY2" fmla="*/ 9952 h 10013"/>
                    <a:gd name="connsiteX3" fmla="*/ 3176 w 14031"/>
                    <a:gd name="connsiteY3" fmla="*/ 9923 h 10013"/>
                    <a:gd name="connsiteX4" fmla="*/ 3377 w 14031"/>
                    <a:gd name="connsiteY4" fmla="*/ 9889 h 10013"/>
                    <a:gd name="connsiteX5" fmla="*/ 3576 w 14031"/>
                    <a:gd name="connsiteY5" fmla="*/ 9851 h 10013"/>
                    <a:gd name="connsiteX6" fmla="*/ 3777 w 14031"/>
                    <a:gd name="connsiteY6" fmla="*/ 9806 h 10013"/>
                    <a:gd name="connsiteX7" fmla="*/ 3977 w 14031"/>
                    <a:gd name="connsiteY7" fmla="*/ 9756 h 10013"/>
                    <a:gd name="connsiteX8" fmla="*/ 4176 w 14031"/>
                    <a:gd name="connsiteY8" fmla="*/ 9697 h 10013"/>
                    <a:gd name="connsiteX9" fmla="*/ 4377 w 14031"/>
                    <a:gd name="connsiteY9" fmla="*/ 9626 h 10013"/>
                    <a:gd name="connsiteX10" fmla="*/ 4576 w 14031"/>
                    <a:gd name="connsiteY10" fmla="*/ 9542 h 10013"/>
                    <a:gd name="connsiteX11" fmla="*/ 4776 w 14031"/>
                    <a:gd name="connsiteY11" fmla="*/ 9443 h 10013"/>
                    <a:gd name="connsiteX12" fmla="*/ 4977 w 14031"/>
                    <a:gd name="connsiteY12" fmla="*/ 9321 h 10013"/>
                    <a:gd name="connsiteX13" fmla="*/ 5176 w 14031"/>
                    <a:gd name="connsiteY13" fmla="*/ 9172 h 10013"/>
                    <a:gd name="connsiteX14" fmla="*/ 5377 w 14031"/>
                    <a:gd name="connsiteY14" fmla="*/ 8988 h 10013"/>
                    <a:gd name="connsiteX15" fmla="*/ 5575 w 14031"/>
                    <a:gd name="connsiteY15" fmla="*/ 8758 h 10013"/>
                    <a:gd name="connsiteX16" fmla="*/ 5776 w 14031"/>
                    <a:gd name="connsiteY16" fmla="*/ 8465 h 10013"/>
                    <a:gd name="connsiteX17" fmla="*/ 5977 w 14031"/>
                    <a:gd name="connsiteY17" fmla="*/ 8086 h 10013"/>
                    <a:gd name="connsiteX18" fmla="*/ 6176 w 14031"/>
                    <a:gd name="connsiteY18" fmla="*/ 7589 h 10013"/>
                    <a:gd name="connsiteX19" fmla="*/ 6376 w 14031"/>
                    <a:gd name="connsiteY19" fmla="*/ 6935 h 10013"/>
                    <a:gd name="connsiteX20" fmla="*/ 6577 w 14031"/>
                    <a:gd name="connsiteY20" fmla="*/ 6066 h 10013"/>
                    <a:gd name="connsiteX21" fmla="*/ 6776 w 14031"/>
                    <a:gd name="connsiteY21" fmla="*/ 4929 h 10013"/>
                    <a:gd name="connsiteX22" fmla="*/ 6977 w 14031"/>
                    <a:gd name="connsiteY22" fmla="*/ 3510 h 10013"/>
                    <a:gd name="connsiteX23" fmla="*/ 7175 w 14031"/>
                    <a:gd name="connsiteY23" fmla="*/ 1924 h 10013"/>
                    <a:gd name="connsiteX24" fmla="*/ 7376 w 14031"/>
                    <a:gd name="connsiteY24" fmla="*/ 559 h 10013"/>
                    <a:gd name="connsiteX25" fmla="*/ 7577 w 14031"/>
                    <a:gd name="connsiteY25" fmla="*/ 0 h 10013"/>
                    <a:gd name="connsiteX26" fmla="*/ 7776 w 14031"/>
                    <a:gd name="connsiteY26" fmla="*/ 559 h 10013"/>
                    <a:gd name="connsiteX27" fmla="*/ 7977 w 14031"/>
                    <a:gd name="connsiteY27" fmla="*/ 1924 h 10013"/>
                    <a:gd name="connsiteX28" fmla="*/ 8175 w 14031"/>
                    <a:gd name="connsiteY28" fmla="*/ 3510 h 10013"/>
                    <a:gd name="connsiteX29" fmla="*/ 8376 w 14031"/>
                    <a:gd name="connsiteY29" fmla="*/ 4929 h 10013"/>
                    <a:gd name="connsiteX30" fmla="*/ 8577 w 14031"/>
                    <a:gd name="connsiteY30" fmla="*/ 6066 h 10013"/>
                    <a:gd name="connsiteX31" fmla="*/ 8776 w 14031"/>
                    <a:gd name="connsiteY31" fmla="*/ 6935 h 10013"/>
                    <a:gd name="connsiteX32" fmla="*/ 8976 w 14031"/>
                    <a:gd name="connsiteY32" fmla="*/ 7589 h 10013"/>
                    <a:gd name="connsiteX33" fmla="*/ 9175 w 14031"/>
                    <a:gd name="connsiteY33" fmla="*/ 8086 h 10013"/>
                    <a:gd name="connsiteX34" fmla="*/ 9376 w 14031"/>
                    <a:gd name="connsiteY34" fmla="*/ 8465 h 10013"/>
                    <a:gd name="connsiteX35" fmla="*/ 9577 w 14031"/>
                    <a:gd name="connsiteY35" fmla="*/ 8758 h 10013"/>
                    <a:gd name="connsiteX36" fmla="*/ 9775 w 14031"/>
                    <a:gd name="connsiteY36" fmla="*/ 8988 h 10013"/>
                    <a:gd name="connsiteX37" fmla="*/ 9976 w 14031"/>
                    <a:gd name="connsiteY37" fmla="*/ 9172 h 10013"/>
                    <a:gd name="connsiteX38" fmla="*/ 10175 w 14031"/>
                    <a:gd name="connsiteY38" fmla="*/ 9321 h 10013"/>
                    <a:gd name="connsiteX39" fmla="*/ 10376 w 14031"/>
                    <a:gd name="connsiteY39" fmla="*/ 9443 h 10013"/>
                    <a:gd name="connsiteX40" fmla="*/ 10576 w 14031"/>
                    <a:gd name="connsiteY40" fmla="*/ 9542 h 10013"/>
                    <a:gd name="connsiteX41" fmla="*/ 10775 w 14031"/>
                    <a:gd name="connsiteY41" fmla="*/ 9626 h 10013"/>
                    <a:gd name="connsiteX42" fmla="*/ 10976 w 14031"/>
                    <a:gd name="connsiteY42" fmla="*/ 9697 h 10013"/>
                    <a:gd name="connsiteX43" fmla="*/ 11175 w 14031"/>
                    <a:gd name="connsiteY43" fmla="*/ 9756 h 10013"/>
                    <a:gd name="connsiteX44" fmla="*/ 11375 w 14031"/>
                    <a:gd name="connsiteY44" fmla="*/ 9806 h 10013"/>
                    <a:gd name="connsiteX45" fmla="*/ 11576 w 14031"/>
                    <a:gd name="connsiteY45" fmla="*/ 9851 h 10013"/>
                    <a:gd name="connsiteX46" fmla="*/ 11775 w 14031"/>
                    <a:gd name="connsiteY46" fmla="*/ 9889 h 10013"/>
                    <a:gd name="connsiteX47" fmla="*/ 11976 w 14031"/>
                    <a:gd name="connsiteY47" fmla="*/ 9923 h 10013"/>
                    <a:gd name="connsiteX48" fmla="*/ 12176 w 14031"/>
                    <a:gd name="connsiteY48" fmla="*/ 9952 h 10013"/>
                    <a:gd name="connsiteX49" fmla="*/ 12375 w 14031"/>
                    <a:gd name="connsiteY49" fmla="*/ 9978 h 10013"/>
                    <a:gd name="connsiteX50" fmla="*/ 14031 w 14031"/>
                    <a:gd name="connsiteY50" fmla="*/ 10000 h 10013"/>
                    <a:gd name="connsiteX0" fmla="*/ 1704 w 13159"/>
                    <a:gd name="connsiteY0" fmla="*/ 10000 h 10040"/>
                    <a:gd name="connsiteX1" fmla="*/ 2 w 13159"/>
                    <a:gd name="connsiteY1" fmla="*/ 10040 h 10040"/>
                    <a:gd name="connsiteX2" fmla="*/ 2105 w 13159"/>
                    <a:gd name="connsiteY2" fmla="*/ 9952 h 10040"/>
                    <a:gd name="connsiteX3" fmla="*/ 2304 w 13159"/>
                    <a:gd name="connsiteY3" fmla="*/ 9923 h 10040"/>
                    <a:gd name="connsiteX4" fmla="*/ 2505 w 13159"/>
                    <a:gd name="connsiteY4" fmla="*/ 9889 h 10040"/>
                    <a:gd name="connsiteX5" fmla="*/ 2704 w 13159"/>
                    <a:gd name="connsiteY5" fmla="*/ 9851 h 10040"/>
                    <a:gd name="connsiteX6" fmla="*/ 2905 w 13159"/>
                    <a:gd name="connsiteY6" fmla="*/ 9806 h 10040"/>
                    <a:gd name="connsiteX7" fmla="*/ 3105 w 13159"/>
                    <a:gd name="connsiteY7" fmla="*/ 9756 h 10040"/>
                    <a:gd name="connsiteX8" fmla="*/ 3304 w 13159"/>
                    <a:gd name="connsiteY8" fmla="*/ 9697 h 10040"/>
                    <a:gd name="connsiteX9" fmla="*/ 3505 w 13159"/>
                    <a:gd name="connsiteY9" fmla="*/ 9626 h 10040"/>
                    <a:gd name="connsiteX10" fmla="*/ 3704 w 13159"/>
                    <a:gd name="connsiteY10" fmla="*/ 9542 h 10040"/>
                    <a:gd name="connsiteX11" fmla="*/ 3904 w 13159"/>
                    <a:gd name="connsiteY11" fmla="*/ 9443 h 10040"/>
                    <a:gd name="connsiteX12" fmla="*/ 4105 w 13159"/>
                    <a:gd name="connsiteY12" fmla="*/ 9321 h 10040"/>
                    <a:gd name="connsiteX13" fmla="*/ 4304 w 13159"/>
                    <a:gd name="connsiteY13" fmla="*/ 9172 h 10040"/>
                    <a:gd name="connsiteX14" fmla="*/ 4505 w 13159"/>
                    <a:gd name="connsiteY14" fmla="*/ 8988 h 10040"/>
                    <a:gd name="connsiteX15" fmla="*/ 4703 w 13159"/>
                    <a:gd name="connsiteY15" fmla="*/ 8758 h 10040"/>
                    <a:gd name="connsiteX16" fmla="*/ 4904 w 13159"/>
                    <a:gd name="connsiteY16" fmla="*/ 8465 h 10040"/>
                    <a:gd name="connsiteX17" fmla="*/ 5105 w 13159"/>
                    <a:gd name="connsiteY17" fmla="*/ 8086 h 10040"/>
                    <a:gd name="connsiteX18" fmla="*/ 5304 w 13159"/>
                    <a:gd name="connsiteY18" fmla="*/ 7589 h 10040"/>
                    <a:gd name="connsiteX19" fmla="*/ 5504 w 13159"/>
                    <a:gd name="connsiteY19" fmla="*/ 6935 h 10040"/>
                    <a:gd name="connsiteX20" fmla="*/ 5705 w 13159"/>
                    <a:gd name="connsiteY20" fmla="*/ 6066 h 10040"/>
                    <a:gd name="connsiteX21" fmla="*/ 5904 w 13159"/>
                    <a:gd name="connsiteY21" fmla="*/ 4929 h 10040"/>
                    <a:gd name="connsiteX22" fmla="*/ 6105 w 13159"/>
                    <a:gd name="connsiteY22" fmla="*/ 3510 h 10040"/>
                    <a:gd name="connsiteX23" fmla="*/ 6303 w 13159"/>
                    <a:gd name="connsiteY23" fmla="*/ 1924 h 10040"/>
                    <a:gd name="connsiteX24" fmla="*/ 6504 w 13159"/>
                    <a:gd name="connsiteY24" fmla="*/ 559 h 10040"/>
                    <a:gd name="connsiteX25" fmla="*/ 6705 w 13159"/>
                    <a:gd name="connsiteY25" fmla="*/ 0 h 10040"/>
                    <a:gd name="connsiteX26" fmla="*/ 6904 w 13159"/>
                    <a:gd name="connsiteY26" fmla="*/ 559 h 10040"/>
                    <a:gd name="connsiteX27" fmla="*/ 7105 w 13159"/>
                    <a:gd name="connsiteY27" fmla="*/ 1924 h 10040"/>
                    <a:gd name="connsiteX28" fmla="*/ 7303 w 13159"/>
                    <a:gd name="connsiteY28" fmla="*/ 3510 h 10040"/>
                    <a:gd name="connsiteX29" fmla="*/ 7504 w 13159"/>
                    <a:gd name="connsiteY29" fmla="*/ 4929 h 10040"/>
                    <a:gd name="connsiteX30" fmla="*/ 7705 w 13159"/>
                    <a:gd name="connsiteY30" fmla="*/ 6066 h 10040"/>
                    <a:gd name="connsiteX31" fmla="*/ 7904 w 13159"/>
                    <a:gd name="connsiteY31" fmla="*/ 6935 h 10040"/>
                    <a:gd name="connsiteX32" fmla="*/ 8104 w 13159"/>
                    <a:gd name="connsiteY32" fmla="*/ 7589 h 10040"/>
                    <a:gd name="connsiteX33" fmla="*/ 8303 w 13159"/>
                    <a:gd name="connsiteY33" fmla="*/ 8086 h 10040"/>
                    <a:gd name="connsiteX34" fmla="*/ 8504 w 13159"/>
                    <a:gd name="connsiteY34" fmla="*/ 8465 h 10040"/>
                    <a:gd name="connsiteX35" fmla="*/ 8705 w 13159"/>
                    <a:gd name="connsiteY35" fmla="*/ 8758 h 10040"/>
                    <a:gd name="connsiteX36" fmla="*/ 8903 w 13159"/>
                    <a:gd name="connsiteY36" fmla="*/ 8988 h 10040"/>
                    <a:gd name="connsiteX37" fmla="*/ 9104 w 13159"/>
                    <a:gd name="connsiteY37" fmla="*/ 9172 h 10040"/>
                    <a:gd name="connsiteX38" fmla="*/ 9303 w 13159"/>
                    <a:gd name="connsiteY38" fmla="*/ 9321 h 10040"/>
                    <a:gd name="connsiteX39" fmla="*/ 9504 w 13159"/>
                    <a:gd name="connsiteY39" fmla="*/ 9443 h 10040"/>
                    <a:gd name="connsiteX40" fmla="*/ 9704 w 13159"/>
                    <a:gd name="connsiteY40" fmla="*/ 9542 h 10040"/>
                    <a:gd name="connsiteX41" fmla="*/ 9903 w 13159"/>
                    <a:gd name="connsiteY41" fmla="*/ 9626 h 10040"/>
                    <a:gd name="connsiteX42" fmla="*/ 10104 w 13159"/>
                    <a:gd name="connsiteY42" fmla="*/ 9697 h 10040"/>
                    <a:gd name="connsiteX43" fmla="*/ 10303 w 13159"/>
                    <a:gd name="connsiteY43" fmla="*/ 9756 h 10040"/>
                    <a:gd name="connsiteX44" fmla="*/ 10503 w 13159"/>
                    <a:gd name="connsiteY44" fmla="*/ 9806 h 10040"/>
                    <a:gd name="connsiteX45" fmla="*/ 10704 w 13159"/>
                    <a:gd name="connsiteY45" fmla="*/ 9851 h 10040"/>
                    <a:gd name="connsiteX46" fmla="*/ 10903 w 13159"/>
                    <a:gd name="connsiteY46" fmla="*/ 9889 h 10040"/>
                    <a:gd name="connsiteX47" fmla="*/ 11104 w 13159"/>
                    <a:gd name="connsiteY47" fmla="*/ 9923 h 10040"/>
                    <a:gd name="connsiteX48" fmla="*/ 11304 w 13159"/>
                    <a:gd name="connsiteY48" fmla="*/ 9952 h 10040"/>
                    <a:gd name="connsiteX49" fmla="*/ 11503 w 13159"/>
                    <a:gd name="connsiteY49" fmla="*/ 9978 h 10040"/>
                    <a:gd name="connsiteX50" fmla="*/ 13159 w 13159"/>
                    <a:gd name="connsiteY50" fmla="*/ 10000 h 10040"/>
                    <a:gd name="connsiteX0" fmla="*/ 1704 w 12433"/>
                    <a:gd name="connsiteY0" fmla="*/ 10000 h 10040"/>
                    <a:gd name="connsiteX1" fmla="*/ 2 w 12433"/>
                    <a:gd name="connsiteY1" fmla="*/ 10040 h 10040"/>
                    <a:gd name="connsiteX2" fmla="*/ 2105 w 12433"/>
                    <a:gd name="connsiteY2" fmla="*/ 9952 h 10040"/>
                    <a:gd name="connsiteX3" fmla="*/ 2304 w 12433"/>
                    <a:gd name="connsiteY3" fmla="*/ 9923 h 10040"/>
                    <a:gd name="connsiteX4" fmla="*/ 2505 w 12433"/>
                    <a:gd name="connsiteY4" fmla="*/ 9889 h 10040"/>
                    <a:gd name="connsiteX5" fmla="*/ 2704 w 12433"/>
                    <a:gd name="connsiteY5" fmla="*/ 9851 h 10040"/>
                    <a:gd name="connsiteX6" fmla="*/ 2905 w 12433"/>
                    <a:gd name="connsiteY6" fmla="*/ 9806 h 10040"/>
                    <a:gd name="connsiteX7" fmla="*/ 3105 w 12433"/>
                    <a:gd name="connsiteY7" fmla="*/ 9756 h 10040"/>
                    <a:gd name="connsiteX8" fmla="*/ 3304 w 12433"/>
                    <a:gd name="connsiteY8" fmla="*/ 9697 h 10040"/>
                    <a:gd name="connsiteX9" fmla="*/ 3505 w 12433"/>
                    <a:gd name="connsiteY9" fmla="*/ 9626 h 10040"/>
                    <a:gd name="connsiteX10" fmla="*/ 3704 w 12433"/>
                    <a:gd name="connsiteY10" fmla="*/ 9542 h 10040"/>
                    <a:gd name="connsiteX11" fmla="*/ 3904 w 12433"/>
                    <a:gd name="connsiteY11" fmla="*/ 9443 h 10040"/>
                    <a:gd name="connsiteX12" fmla="*/ 4105 w 12433"/>
                    <a:gd name="connsiteY12" fmla="*/ 9321 h 10040"/>
                    <a:gd name="connsiteX13" fmla="*/ 4304 w 12433"/>
                    <a:gd name="connsiteY13" fmla="*/ 9172 h 10040"/>
                    <a:gd name="connsiteX14" fmla="*/ 4505 w 12433"/>
                    <a:gd name="connsiteY14" fmla="*/ 8988 h 10040"/>
                    <a:gd name="connsiteX15" fmla="*/ 4703 w 12433"/>
                    <a:gd name="connsiteY15" fmla="*/ 8758 h 10040"/>
                    <a:gd name="connsiteX16" fmla="*/ 4904 w 12433"/>
                    <a:gd name="connsiteY16" fmla="*/ 8465 h 10040"/>
                    <a:gd name="connsiteX17" fmla="*/ 5105 w 12433"/>
                    <a:gd name="connsiteY17" fmla="*/ 8086 h 10040"/>
                    <a:gd name="connsiteX18" fmla="*/ 5304 w 12433"/>
                    <a:gd name="connsiteY18" fmla="*/ 7589 h 10040"/>
                    <a:gd name="connsiteX19" fmla="*/ 5504 w 12433"/>
                    <a:gd name="connsiteY19" fmla="*/ 6935 h 10040"/>
                    <a:gd name="connsiteX20" fmla="*/ 5705 w 12433"/>
                    <a:gd name="connsiteY20" fmla="*/ 6066 h 10040"/>
                    <a:gd name="connsiteX21" fmla="*/ 5904 w 12433"/>
                    <a:gd name="connsiteY21" fmla="*/ 4929 h 10040"/>
                    <a:gd name="connsiteX22" fmla="*/ 6105 w 12433"/>
                    <a:gd name="connsiteY22" fmla="*/ 3510 h 10040"/>
                    <a:gd name="connsiteX23" fmla="*/ 6303 w 12433"/>
                    <a:gd name="connsiteY23" fmla="*/ 1924 h 10040"/>
                    <a:gd name="connsiteX24" fmla="*/ 6504 w 12433"/>
                    <a:gd name="connsiteY24" fmla="*/ 559 h 10040"/>
                    <a:gd name="connsiteX25" fmla="*/ 6705 w 12433"/>
                    <a:gd name="connsiteY25" fmla="*/ 0 h 10040"/>
                    <a:gd name="connsiteX26" fmla="*/ 6904 w 12433"/>
                    <a:gd name="connsiteY26" fmla="*/ 559 h 10040"/>
                    <a:gd name="connsiteX27" fmla="*/ 7105 w 12433"/>
                    <a:gd name="connsiteY27" fmla="*/ 1924 h 10040"/>
                    <a:gd name="connsiteX28" fmla="*/ 7303 w 12433"/>
                    <a:gd name="connsiteY28" fmla="*/ 3510 h 10040"/>
                    <a:gd name="connsiteX29" fmla="*/ 7504 w 12433"/>
                    <a:gd name="connsiteY29" fmla="*/ 4929 h 10040"/>
                    <a:gd name="connsiteX30" fmla="*/ 7705 w 12433"/>
                    <a:gd name="connsiteY30" fmla="*/ 6066 h 10040"/>
                    <a:gd name="connsiteX31" fmla="*/ 7904 w 12433"/>
                    <a:gd name="connsiteY31" fmla="*/ 6935 h 10040"/>
                    <a:gd name="connsiteX32" fmla="*/ 8104 w 12433"/>
                    <a:gd name="connsiteY32" fmla="*/ 7589 h 10040"/>
                    <a:gd name="connsiteX33" fmla="*/ 8303 w 12433"/>
                    <a:gd name="connsiteY33" fmla="*/ 8086 h 10040"/>
                    <a:gd name="connsiteX34" fmla="*/ 8504 w 12433"/>
                    <a:gd name="connsiteY34" fmla="*/ 8465 h 10040"/>
                    <a:gd name="connsiteX35" fmla="*/ 8705 w 12433"/>
                    <a:gd name="connsiteY35" fmla="*/ 8758 h 10040"/>
                    <a:gd name="connsiteX36" fmla="*/ 8903 w 12433"/>
                    <a:gd name="connsiteY36" fmla="*/ 8988 h 10040"/>
                    <a:gd name="connsiteX37" fmla="*/ 9104 w 12433"/>
                    <a:gd name="connsiteY37" fmla="*/ 9172 h 10040"/>
                    <a:gd name="connsiteX38" fmla="*/ 9303 w 12433"/>
                    <a:gd name="connsiteY38" fmla="*/ 9321 h 10040"/>
                    <a:gd name="connsiteX39" fmla="*/ 9504 w 12433"/>
                    <a:gd name="connsiteY39" fmla="*/ 9443 h 10040"/>
                    <a:gd name="connsiteX40" fmla="*/ 9704 w 12433"/>
                    <a:gd name="connsiteY40" fmla="*/ 9542 h 10040"/>
                    <a:gd name="connsiteX41" fmla="*/ 9903 w 12433"/>
                    <a:gd name="connsiteY41" fmla="*/ 9626 h 10040"/>
                    <a:gd name="connsiteX42" fmla="*/ 10104 w 12433"/>
                    <a:gd name="connsiteY42" fmla="*/ 9697 h 10040"/>
                    <a:gd name="connsiteX43" fmla="*/ 10303 w 12433"/>
                    <a:gd name="connsiteY43" fmla="*/ 9756 h 10040"/>
                    <a:gd name="connsiteX44" fmla="*/ 10503 w 12433"/>
                    <a:gd name="connsiteY44" fmla="*/ 9806 h 10040"/>
                    <a:gd name="connsiteX45" fmla="*/ 10704 w 12433"/>
                    <a:gd name="connsiteY45" fmla="*/ 9851 h 10040"/>
                    <a:gd name="connsiteX46" fmla="*/ 10903 w 12433"/>
                    <a:gd name="connsiteY46" fmla="*/ 9889 h 10040"/>
                    <a:gd name="connsiteX47" fmla="*/ 11104 w 12433"/>
                    <a:gd name="connsiteY47" fmla="*/ 9923 h 10040"/>
                    <a:gd name="connsiteX48" fmla="*/ 11304 w 12433"/>
                    <a:gd name="connsiteY48" fmla="*/ 9952 h 10040"/>
                    <a:gd name="connsiteX49" fmla="*/ 11503 w 12433"/>
                    <a:gd name="connsiteY49" fmla="*/ 9978 h 10040"/>
                    <a:gd name="connsiteX50" fmla="*/ 12433 w 12433"/>
                    <a:gd name="connsiteY50" fmla="*/ 9972 h 10040"/>
                    <a:gd name="connsiteX0" fmla="*/ 1050 w 11779"/>
                    <a:gd name="connsiteY0" fmla="*/ 10000 h 10013"/>
                    <a:gd name="connsiteX1" fmla="*/ 3 w 11779"/>
                    <a:gd name="connsiteY1" fmla="*/ 10012 h 10013"/>
                    <a:gd name="connsiteX2" fmla="*/ 1451 w 11779"/>
                    <a:gd name="connsiteY2" fmla="*/ 9952 h 10013"/>
                    <a:gd name="connsiteX3" fmla="*/ 1650 w 11779"/>
                    <a:gd name="connsiteY3" fmla="*/ 9923 h 10013"/>
                    <a:gd name="connsiteX4" fmla="*/ 1851 w 11779"/>
                    <a:gd name="connsiteY4" fmla="*/ 9889 h 10013"/>
                    <a:gd name="connsiteX5" fmla="*/ 2050 w 11779"/>
                    <a:gd name="connsiteY5" fmla="*/ 9851 h 10013"/>
                    <a:gd name="connsiteX6" fmla="*/ 2251 w 11779"/>
                    <a:gd name="connsiteY6" fmla="*/ 9806 h 10013"/>
                    <a:gd name="connsiteX7" fmla="*/ 2451 w 11779"/>
                    <a:gd name="connsiteY7" fmla="*/ 9756 h 10013"/>
                    <a:gd name="connsiteX8" fmla="*/ 2650 w 11779"/>
                    <a:gd name="connsiteY8" fmla="*/ 9697 h 10013"/>
                    <a:gd name="connsiteX9" fmla="*/ 2851 w 11779"/>
                    <a:gd name="connsiteY9" fmla="*/ 9626 h 10013"/>
                    <a:gd name="connsiteX10" fmla="*/ 3050 w 11779"/>
                    <a:gd name="connsiteY10" fmla="*/ 9542 h 10013"/>
                    <a:gd name="connsiteX11" fmla="*/ 3250 w 11779"/>
                    <a:gd name="connsiteY11" fmla="*/ 9443 h 10013"/>
                    <a:gd name="connsiteX12" fmla="*/ 3451 w 11779"/>
                    <a:gd name="connsiteY12" fmla="*/ 9321 h 10013"/>
                    <a:gd name="connsiteX13" fmla="*/ 3650 w 11779"/>
                    <a:gd name="connsiteY13" fmla="*/ 9172 h 10013"/>
                    <a:gd name="connsiteX14" fmla="*/ 3851 w 11779"/>
                    <a:gd name="connsiteY14" fmla="*/ 8988 h 10013"/>
                    <a:gd name="connsiteX15" fmla="*/ 4049 w 11779"/>
                    <a:gd name="connsiteY15" fmla="*/ 8758 h 10013"/>
                    <a:gd name="connsiteX16" fmla="*/ 4250 w 11779"/>
                    <a:gd name="connsiteY16" fmla="*/ 8465 h 10013"/>
                    <a:gd name="connsiteX17" fmla="*/ 4451 w 11779"/>
                    <a:gd name="connsiteY17" fmla="*/ 8086 h 10013"/>
                    <a:gd name="connsiteX18" fmla="*/ 4650 w 11779"/>
                    <a:gd name="connsiteY18" fmla="*/ 7589 h 10013"/>
                    <a:gd name="connsiteX19" fmla="*/ 4850 w 11779"/>
                    <a:gd name="connsiteY19" fmla="*/ 6935 h 10013"/>
                    <a:gd name="connsiteX20" fmla="*/ 5051 w 11779"/>
                    <a:gd name="connsiteY20" fmla="*/ 6066 h 10013"/>
                    <a:gd name="connsiteX21" fmla="*/ 5250 w 11779"/>
                    <a:gd name="connsiteY21" fmla="*/ 4929 h 10013"/>
                    <a:gd name="connsiteX22" fmla="*/ 5451 w 11779"/>
                    <a:gd name="connsiteY22" fmla="*/ 3510 h 10013"/>
                    <a:gd name="connsiteX23" fmla="*/ 5649 w 11779"/>
                    <a:gd name="connsiteY23" fmla="*/ 1924 h 10013"/>
                    <a:gd name="connsiteX24" fmla="*/ 5850 w 11779"/>
                    <a:gd name="connsiteY24" fmla="*/ 559 h 10013"/>
                    <a:gd name="connsiteX25" fmla="*/ 6051 w 11779"/>
                    <a:gd name="connsiteY25" fmla="*/ 0 h 10013"/>
                    <a:gd name="connsiteX26" fmla="*/ 6250 w 11779"/>
                    <a:gd name="connsiteY26" fmla="*/ 559 h 10013"/>
                    <a:gd name="connsiteX27" fmla="*/ 6451 w 11779"/>
                    <a:gd name="connsiteY27" fmla="*/ 1924 h 10013"/>
                    <a:gd name="connsiteX28" fmla="*/ 6649 w 11779"/>
                    <a:gd name="connsiteY28" fmla="*/ 3510 h 10013"/>
                    <a:gd name="connsiteX29" fmla="*/ 6850 w 11779"/>
                    <a:gd name="connsiteY29" fmla="*/ 4929 h 10013"/>
                    <a:gd name="connsiteX30" fmla="*/ 7051 w 11779"/>
                    <a:gd name="connsiteY30" fmla="*/ 6066 h 10013"/>
                    <a:gd name="connsiteX31" fmla="*/ 7250 w 11779"/>
                    <a:gd name="connsiteY31" fmla="*/ 6935 h 10013"/>
                    <a:gd name="connsiteX32" fmla="*/ 7450 w 11779"/>
                    <a:gd name="connsiteY32" fmla="*/ 7589 h 10013"/>
                    <a:gd name="connsiteX33" fmla="*/ 7649 w 11779"/>
                    <a:gd name="connsiteY33" fmla="*/ 8086 h 10013"/>
                    <a:gd name="connsiteX34" fmla="*/ 7850 w 11779"/>
                    <a:gd name="connsiteY34" fmla="*/ 8465 h 10013"/>
                    <a:gd name="connsiteX35" fmla="*/ 8051 w 11779"/>
                    <a:gd name="connsiteY35" fmla="*/ 8758 h 10013"/>
                    <a:gd name="connsiteX36" fmla="*/ 8249 w 11779"/>
                    <a:gd name="connsiteY36" fmla="*/ 8988 h 10013"/>
                    <a:gd name="connsiteX37" fmla="*/ 8450 w 11779"/>
                    <a:gd name="connsiteY37" fmla="*/ 9172 h 10013"/>
                    <a:gd name="connsiteX38" fmla="*/ 8649 w 11779"/>
                    <a:gd name="connsiteY38" fmla="*/ 9321 h 10013"/>
                    <a:gd name="connsiteX39" fmla="*/ 8850 w 11779"/>
                    <a:gd name="connsiteY39" fmla="*/ 9443 h 10013"/>
                    <a:gd name="connsiteX40" fmla="*/ 9050 w 11779"/>
                    <a:gd name="connsiteY40" fmla="*/ 9542 h 10013"/>
                    <a:gd name="connsiteX41" fmla="*/ 9249 w 11779"/>
                    <a:gd name="connsiteY41" fmla="*/ 9626 h 10013"/>
                    <a:gd name="connsiteX42" fmla="*/ 9450 w 11779"/>
                    <a:gd name="connsiteY42" fmla="*/ 9697 h 10013"/>
                    <a:gd name="connsiteX43" fmla="*/ 9649 w 11779"/>
                    <a:gd name="connsiteY43" fmla="*/ 9756 h 10013"/>
                    <a:gd name="connsiteX44" fmla="*/ 9849 w 11779"/>
                    <a:gd name="connsiteY44" fmla="*/ 9806 h 10013"/>
                    <a:gd name="connsiteX45" fmla="*/ 10050 w 11779"/>
                    <a:gd name="connsiteY45" fmla="*/ 9851 h 10013"/>
                    <a:gd name="connsiteX46" fmla="*/ 10249 w 11779"/>
                    <a:gd name="connsiteY46" fmla="*/ 9889 h 10013"/>
                    <a:gd name="connsiteX47" fmla="*/ 10450 w 11779"/>
                    <a:gd name="connsiteY47" fmla="*/ 9923 h 10013"/>
                    <a:gd name="connsiteX48" fmla="*/ 10650 w 11779"/>
                    <a:gd name="connsiteY48" fmla="*/ 9952 h 10013"/>
                    <a:gd name="connsiteX49" fmla="*/ 10849 w 11779"/>
                    <a:gd name="connsiteY49" fmla="*/ 9978 h 10013"/>
                    <a:gd name="connsiteX50" fmla="*/ 11779 w 11779"/>
                    <a:gd name="connsiteY50" fmla="*/ 9972 h 1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779" h="10013">
                      <a:moveTo>
                        <a:pt x="1050" y="10000"/>
                      </a:moveTo>
                      <a:cubicBezTo>
                        <a:pt x="1117" y="9994"/>
                        <a:pt x="-64" y="10020"/>
                        <a:pt x="3" y="10012"/>
                      </a:cubicBezTo>
                      <a:cubicBezTo>
                        <a:pt x="70" y="10004"/>
                        <a:pt x="1385" y="9962"/>
                        <a:pt x="1451" y="9952"/>
                      </a:cubicBezTo>
                      <a:lnTo>
                        <a:pt x="1650" y="9923"/>
                      </a:lnTo>
                      <a:cubicBezTo>
                        <a:pt x="1717" y="9913"/>
                        <a:pt x="1784" y="9901"/>
                        <a:pt x="1851" y="9889"/>
                      </a:cubicBezTo>
                      <a:cubicBezTo>
                        <a:pt x="1918" y="9877"/>
                        <a:pt x="1985" y="9865"/>
                        <a:pt x="2050" y="9851"/>
                      </a:cubicBezTo>
                      <a:lnTo>
                        <a:pt x="2251" y="9806"/>
                      </a:lnTo>
                      <a:cubicBezTo>
                        <a:pt x="2317" y="9792"/>
                        <a:pt x="2384" y="9774"/>
                        <a:pt x="2451" y="9756"/>
                      </a:cubicBezTo>
                      <a:cubicBezTo>
                        <a:pt x="2518" y="9737"/>
                        <a:pt x="2583" y="9717"/>
                        <a:pt x="2650" y="9697"/>
                      </a:cubicBezTo>
                      <a:cubicBezTo>
                        <a:pt x="2717" y="9675"/>
                        <a:pt x="2784" y="9651"/>
                        <a:pt x="2851" y="9626"/>
                      </a:cubicBezTo>
                      <a:cubicBezTo>
                        <a:pt x="2918" y="9600"/>
                        <a:pt x="2985" y="9572"/>
                        <a:pt x="3050" y="9542"/>
                      </a:cubicBezTo>
                      <a:cubicBezTo>
                        <a:pt x="3117" y="9511"/>
                        <a:pt x="3183" y="9479"/>
                        <a:pt x="3250" y="9443"/>
                      </a:cubicBezTo>
                      <a:cubicBezTo>
                        <a:pt x="3317" y="9406"/>
                        <a:pt x="3384" y="9366"/>
                        <a:pt x="3451" y="9321"/>
                      </a:cubicBezTo>
                      <a:cubicBezTo>
                        <a:pt x="3518" y="9277"/>
                        <a:pt x="3583" y="9227"/>
                        <a:pt x="3650" y="9172"/>
                      </a:cubicBezTo>
                      <a:cubicBezTo>
                        <a:pt x="3717" y="9118"/>
                        <a:pt x="3784" y="9057"/>
                        <a:pt x="3851" y="8988"/>
                      </a:cubicBezTo>
                      <a:cubicBezTo>
                        <a:pt x="3918" y="8920"/>
                        <a:pt x="3984" y="8845"/>
                        <a:pt x="4049" y="8758"/>
                      </a:cubicBezTo>
                      <a:cubicBezTo>
                        <a:pt x="4116" y="8671"/>
                        <a:pt x="4183" y="8574"/>
                        <a:pt x="4250" y="8465"/>
                      </a:cubicBezTo>
                      <a:cubicBezTo>
                        <a:pt x="4317" y="8354"/>
                        <a:pt x="4384" y="8229"/>
                        <a:pt x="4451" y="8086"/>
                      </a:cubicBezTo>
                      <a:cubicBezTo>
                        <a:pt x="4518" y="7942"/>
                        <a:pt x="4583" y="7779"/>
                        <a:pt x="4650" y="7589"/>
                      </a:cubicBezTo>
                      <a:cubicBezTo>
                        <a:pt x="4717" y="7401"/>
                        <a:pt x="4784" y="7185"/>
                        <a:pt x="4850" y="6935"/>
                      </a:cubicBezTo>
                      <a:cubicBezTo>
                        <a:pt x="4917" y="6684"/>
                        <a:pt x="4984" y="6397"/>
                        <a:pt x="5051" y="6066"/>
                      </a:cubicBezTo>
                      <a:cubicBezTo>
                        <a:pt x="5116" y="5735"/>
                        <a:pt x="5183" y="5357"/>
                        <a:pt x="5250" y="4929"/>
                      </a:cubicBezTo>
                      <a:cubicBezTo>
                        <a:pt x="5317" y="4501"/>
                        <a:pt x="5384" y="4023"/>
                        <a:pt x="5451" y="3510"/>
                      </a:cubicBezTo>
                      <a:cubicBezTo>
                        <a:pt x="5518" y="2995"/>
                        <a:pt x="5583" y="2445"/>
                        <a:pt x="5649" y="1924"/>
                      </a:cubicBezTo>
                      <a:cubicBezTo>
                        <a:pt x="5716" y="1403"/>
                        <a:pt x="5783" y="913"/>
                        <a:pt x="5850" y="559"/>
                      </a:cubicBezTo>
                      <a:cubicBezTo>
                        <a:pt x="5917" y="206"/>
                        <a:pt x="5984" y="0"/>
                        <a:pt x="6051" y="0"/>
                      </a:cubicBezTo>
                      <a:cubicBezTo>
                        <a:pt x="6116" y="0"/>
                        <a:pt x="6183" y="206"/>
                        <a:pt x="6250" y="559"/>
                      </a:cubicBezTo>
                      <a:cubicBezTo>
                        <a:pt x="6317" y="913"/>
                        <a:pt x="6384" y="1403"/>
                        <a:pt x="6451" y="1924"/>
                      </a:cubicBezTo>
                      <a:cubicBezTo>
                        <a:pt x="6517" y="2445"/>
                        <a:pt x="6584" y="2995"/>
                        <a:pt x="6649" y="3510"/>
                      </a:cubicBezTo>
                      <a:cubicBezTo>
                        <a:pt x="6716" y="4023"/>
                        <a:pt x="6783" y="4501"/>
                        <a:pt x="6850" y="4929"/>
                      </a:cubicBezTo>
                      <a:cubicBezTo>
                        <a:pt x="6917" y="5357"/>
                        <a:pt x="6984" y="5735"/>
                        <a:pt x="7051" y="6066"/>
                      </a:cubicBezTo>
                      <a:cubicBezTo>
                        <a:pt x="7116" y="6397"/>
                        <a:pt x="7183" y="6684"/>
                        <a:pt x="7250" y="6935"/>
                      </a:cubicBezTo>
                      <a:cubicBezTo>
                        <a:pt x="7316" y="7185"/>
                        <a:pt x="7383" y="7401"/>
                        <a:pt x="7450" y="7589"/>
                      </a:cubicBezTo>
                      <a:cubicBezTo>
                        <a:pt x="7517" y="7779"/>
                        <a:pt x="7584" y="7942"/>
                        <a:pt x="7649" y="8086"/>
                      </a:cubicBezTo>
                      <a:cubicBezTo>
                        <a:pt x="7716" y="8229"/>
                        <a:pt x="7783" y="8354"/>
                        <a:pt x="7850" y="8465"/>
                      </a:cubicBezTo>
                      <a:cubicBezTo>
                        <a:pt x="7917" y="8574"/>
                        <a:pt x="7984" y="8671"/>
                        <a:pt x="8051" y="8758"/>
                      </a:cubicBezTo>
                      <a:cubicBezTo>
                        <a:pt x="8116" y="8845"/>
                        <a:pt x="8182" y="8920"/>
                        <a:pt x="8249" y="8988"/>
                      </a:cubicBezTo>
                      <a:cubicBezTo>
                        <a:pt x="8316" y="9057"/>
                        <a:pt x="8383" y="9118"/>
                        <a:pt x="8450" y="9172"/>
                      </a:cubicBezTo>
                      <a:cubicBezTo>
                        <a:pt x="8517" y="9227"/>
                        <a:pt x="8584" y="9277"/>
                        <a:pt x="8649" y="9321"/>
                      </a:cubicBezTo>
                      <a:cubicBezTo>
                        <a:pt x="8716" y="9366"/>
                        <a:pt x="8783" y="9406"/>
                        <a:pt x="8850" y="9443"/>
                      </a:cubicBezTo>
                      <a:cubicBezTo>
                        <a:pt x="8917" y="9479"/>
                        <a:pt x="8983" y="9511"/>
                        <a:pt x="9050" y="9542"/>
                      </a:cubicBezTo>
                      <a:cubicBezTo>
                        <a:pt x="9117" y="9572"/>
                        <a:pt x="9182" y="9600"/>
                        <a:pt x="9249" y="9626"/>
                      </a:cubicBezTo>
                      <a:cubicBezTo>
                        <a:pt x="9316" y="9651"/>
                        <a:pt x="9383" y="9675"/>
                        <a:pt x="9450" y="9697"/>
                      </a:cubicBezTo>
                      <a:lnTo>
                        <a:pt x="9649" y="9756"/>
                      </a:lnTo>
                      <a:cubicBezTo>
                        <a:pt x="9716" y="9774"/>
                        <a:pt x="9783" y="9792"/>
                        <a:pt x="9849" y="9806"/>
                      </a:cubicBezTo>
                      <a:cubicBezTo>
                        <a:pt x="9916" y="9822"/>
                        <a:pt x="9983" y="9836"/>
                        <a:pt x="10050" y="9851"/>
                      </a:cubicBezTo>
                      <a:cubicBezTo>
                        <a:pt x="10117" y="9865"/>
                        <a:pt x="10182" y="9877"/>
                        <a:pt x="10249" y="9889"/>
                      </a:cubicBezTo>
                      <a:lnTo>
                        <a:pt x="10450" y="9923"/>
                      </a:lnTo>
                      <a:lnTo>
                        <a:pt x="10650" y="9952"/>
                      </a:lnTo>
                      <a:cubicBezTo>
                        <a:pt x="10715" y="9962"/>
                        <a:pt x="10782" y="9970"/>
                        <a:pt x="10849" y="9978"/>
                      </a:cubicBezTo>
                      <a:cubicBezTo>
                        <a:pt x="10916" y="9986"/>
                        <a:pt x="11712" y="9966"/>
                        <a:pt x="11779" y="9972"/>
                      </a:cubicBezTo>
                    </a:path>
                  </a:pathLst>
                </a:custGeom>
                <a:noFill/>
                <a:ln w="1587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charset="-128"/>
                  </a:endParaRPr>
                </a:p>
              </p:txBody>
            </p:sp>
          </p:grpSp>
          <p:cxnSp>
            <p:nvCxnSpPr>
              <p:cNvPr id="28" name="Straight Arrow Connector 27"/>
              <p:cNvCxnSpPr/>
              <p:nvPr/>
            </p:nvCxnSpPr>
            <p:spPr>
              <a:xfrm flipV="1">
                <a:off x="2067742" y="4188183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B05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963239" y="4510453"/>
                <a:ext cx="2356697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956299" y="4195932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00FF"/>
                </a:solidFill>
                <a:prstDash val="sysDash"/>
                <a:tailEnd type="triangle" w="lg" len="lg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1248416" y="4180563"/>
                <a:ext cx="0" cy="320040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ysDash"/>
                <a:tailEnd type="triangle" w="lg" len="lg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245416" y="3772598"/>
                <a:ext cx="82296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headEnd type="triangle"/>
                <a:tailEnd type="triangle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085708" y="4165110"/>
                <a:ext cx="853847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headEnd type="triangle" w="lg" len="lg"/>
                <a:tailEnd type="triangle" w="lg" len="lg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669065" y="3709582"/>
                  <a:ext cx="622760" cy="1999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𝐹𝑆𝑅</m:t>
                        </m:r>
                      </m:oMath>
                    </m:oMathPara>
                  </a14:m>
                  <a:endParaRPr kumimoji="0" lang="en-US" sz="16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 charset="-128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065" y="3709582"/>
                  <a:ext cx="622760" cy="19999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000" r="-625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27478" y="3325590"/>
                <a:ext cx="4510647" cy="415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=ℏ(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b>
                      </m:sSub>
                      <m:sSubSup>
                        <m:sSub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b>
                        <m:sup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b>
                      </m:sSub>
                      <m: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b>
                      </m:sSub>
                      <m:sSubSup>
                        <m:sSub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b>
                        <m:sup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b>
                      </m:sSub>
                      <m:r>
                        <a:rPr lang="en-US" sz="1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sSubSup>
                        <m:sSub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  <m:sup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b>
                      </m:sSub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78" y="3325590"/>
                <a:ext cx="4510647" cy="415755"/>
              </a:xfrm>
              <a:prstGeom prst="rect">
                <a:avLst/>
              </a:prstGeom>
              <a:blipFill rotWithShape="0">
                <a:blip r:embed="rId5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1411" y="4590430"/>
                <a:ext cx="3929730" cy="4253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𝑉</m:t>
                              </m:r>
                            </m:e>
                          </m:acc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=ℏ</m:t>
                          </m:r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rad>
                            <m:radPr>
                              <m:degHide m:val="on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sz="1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</m:sub>
                            <m:sup>
                              <m:r>
                                <a:rPr lang="en-US" sz="1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1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𝑎𝑑𝑗𝑜𝑖𝑛𝑡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11" y="4590430"/>
                <a:ext cx="3929730" cy="425309"/>
              </a:xfrm>
              <a:prstGeom prst="rect">
                <a:avLst/>
              </a:prstGeom>
              <a:blipFill rotWithShape="0">
                <a:blip r:embed="rId6"/>
                <a:stretch>
                  <a:fillRect t="-142857" r="-15504" b="-2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975909" y="3967088"/>
            <a:ext cx="6684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800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optical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503502" y="3735038"/>
            <a:ext cx="169242" cy="215524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454614" y="3941451"/>
            <a:ext cx="10786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800" dirty="0">
                <a:solidFill>
                  <a:prstClr val="black"/>
                </a:solidFill>
                <a:latin typeface="Cambria Math" panose="02040503050406030204" pitchFamily="18" charset="0"/>
                <a:ea typeface="ＭＳ Ｐゴシック" charset="-128"/>
              </a:rPr>
              <a:t>microwave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915052" y="3745615"/>
            <a:ext cx="82354" cy="222702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 flipV="1">
            <a:off x="1995019" y="3729560"/>
            <a:ext cx="153376" cy="256512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 flipV="1">
            <a:off x="1340528" y="4944034"/>
            <a:ext cx="88662" cy="187250"/>
          </a:xfrm>
          <a:prstGeom prst="straightConnector1">
            <a:avLst/>
          </a:prstGeom>
          <a:noFill/>
          <a:ln w="15875" cap="flat" cmpd="sng" algn="ctr">
            <a:solidFill>
              <a:srgbClr val="0000FF"/>
            </a:solidFill>
            <a:prstDash val="solid"/>
            <a:tailEnd type="triangle" w="lg" len="lg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82890" y="5117497"/>
            <a:ext cx="25468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ＭＳ Ｐゴシック" charset="-128"/>
              </a:rPr>
              <a:t>Optical pump photon number in the resonator</a:t>
            </a: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5063292" y="4189395"/>
            <a:ext cx="6615469" cy="1501891"/>
            <a:chOff x="5157926" y="4918229"/>
            <a:chExt cx="6569476" cy="149144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7065" y="4933616"/>
              <a:ext cx="6456126" cy="1461002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5157926" y="4918229"/>
              <a:ext cx="6569476" cy="1491449"/>
            </a:xfrm>
            <a:prstGeom prst="roundRect">
              <a:avLst>
                <a:gd name="adj" fmla="val 7738"/>
              </a:avLst>
            </a:prstGeom>
            <a:noFill/>
            <a:ln>
              <a:solidFill>
                <a:sysClr val="windowText" lastClr="000000"/>
              </a:solidFill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294444" y="3311372"/>
            <a:ext cx="4392966" cy="2450237"/>
          </a:xfrm>
          <a:prstGeom prst="roundRect">
            <a:avLst>
              <a:gd name="adj" fmla="val 3361"/>
            </a:avLst>
          </a:prstGeom>
          <a:noFill/>
          <a:ln>
            <a:solidFill>
              <a:sysClr val="windowText" lastClr="000000"/>
            </a:solidFill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5799848"/>
            <a:ext cx="12192000" cy="523220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lIns="274320" tIns="91440" rIns="274320" bIns="9144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down-conversion sideband is undesired and a noise term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372911" y="2938510"/>
            <a:ext cx="3669094" cy="893141"/>
            <a:chOff x="6372911" y="2938510"/>
            <a:chExt cx="3669094" cy="8931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372911" y="2980584"/>
                  <a:ext cx="3463962" cy="851067"/>
                </a:xfrm>
                <a:prstGeom prst="rect">
                  <a:avLst/>
                </a:prstGeom>
                <a:noFill/>
                <a:ln w="15875">
                  <a:solidFill>
                    <a:srgbClr val="00B050"/>
                  </a:solidFill>
                </a:ln>
              </p:spPr>
              <p:txBody>
                <a:bodyPr wrap="none" lIns="91440" tIns="91440" rIns="91440" bIns="9144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𝑝𝑢𝑚𝑝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b>
                        </m:sSub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den>
                        </m:f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)(</m:t>
                        </m:r>
                        <m:f>
                          <m:f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𝑜𝑝𝑡</m:t>
                                </m:r>
                              </m:sub>
                              <m:sup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num>
                          <m:den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16</m:t>
                            </m:r>
                            <m:sSubSup>
                              <m:sSubSup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𝑜𝑝𝑡</m:t>
                                </m:r>
                              </m:sub>
                              <m:sup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)(</m:t>
                        </m:r>
                        <m:f>
                          <m:f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kumimoji="0" lang="en-US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911" y="2980584"/>
                  <a:ext cx="3463962" cy="85106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15875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/>
            <p:cNvSpPr txBox="1"/>
            <p:nvPr/>
          </p:nvSpPr>
          <p:spPr>
            <a:xfrm>
              <a:off x="9852851" y="2938510"/>
              <a:ext cx="18915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(*)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4327" y="6383046"/>
            <a:ext cx="1019029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*: A.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Matsko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et. al. “On fundamental noise of whispering gallery resonators,” Optics Express 15, 17401 (2007).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*: M. Soltani, et. al. “Efficient quantum microwave-to-optical conversion using electro-optic nanophotonic coupled-resonators,” PRA 96, 043808 (2017).  </a:t>
            </a:r>
          </a:p>
        </p:txBody>
      </p:sp>
    </p:spTree>
    <p:extLst>
      <p:ext uri="{BB962C8B-B14F-4D97-AF65-F5344CB8AC3E}">
        <p14:creationId xmlns:p14="http://schemas.microsoft.com/office/powerpoint/2010/main" val="33290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aytheon Proprietary&#10;WARNING - This document contains technical data and / or technology whose export or disclosure to Non-U.S. Persons, wherever located, is restricted by the International Traffic in Arms Regulations (ITAR) (22 C.F.R. Section 120-130)&#10;or the Export Administration Regulations (EAR) (15 C.F.R. Section 730-774).  This document CANNOT be exported (e.g., provided to a supplier outside of the United States) or disclosed to a Non-U.S. Person, wherever located, &#10;until a final jurisdiction and classification determination has been completed and approved by Raytheon, and any required U.S. Government approvals have been obtained.  Violations are subject to severe criminal penalties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aytheon Proprietary&#10;WARNING - This document contains technical data and / or technology whose export or disclosure to Non-U.S. Persons, wherever located, is restricted by the International Traffic in Arms Regulations (ITAR) (22 C.F.R. Section 120-130)&#10;or the Export Administration Regulations (EAR) (15 C.F.R. Section 730-774).  This document CANNOT be exported (e.g., provided to a supplier outside of the United States) or disclosed to a Non-U.S. Person, wherever located, &#10;until a final jurisdiction and classification determination has been completed and approved by Raytheon, and any required U.S. Government approvals have been obtained.  Violations are subject to severe criminal penalties."/>
</p:tagLst>
</file>

<file path=ppt/theme/theme1.xml><?xml version="1.0" encoding="utf-8"?>
<a:theme xmlns:a="http://schemas.openxmlformats.org/drawingml/2006/main" name="Raytheon Template-2">
  <a:themeElements>
    <a:clrScheme name="Raytheon Template-2 1">
      <a:dk1>
        <a:srgbClr val="000000"/>
      </a:dk1>
      <a:lt1>
        <a:srgbClr val="FFFFFF"/>
      </a:lt1>
      <a:dk2>
        <a:srgbClr val="000000"/>
      </a:dk2>
      <a:lt2>
        <a:srgbClr val="080808"/>
      </a:lt2>
      <a:accent1>
        <a:srgbClr val="0080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C0AA"/>
      </a:accent5>
      <a:accent6>
        <a:srgbClr val="E7B900"/>
      </a:accent6>
      <a:hlink>
        <a:srgbClr val="003399"/>
      </a:hlink>
      <a:folHlink>
        <a:srgbClr val="FF3300"/>
      </a:folHlink>
    </a:clrScheme>
    <a:fontScheme name="Raytheon Template-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Raytheon Template-2 1">
        <a:dk1>
          <a:srgbClr val="000000"/>
        </a:dk1>
        <a:lt1>
          <a:srgbClr val="FFFFFF"/>
        </a:lt1>
        <a:dk2>
          <a:srgbClr val="000000"/>
        </a:dk2>
        <a:lt2>
          <a:srgbClr val="080808"/>
        </a:lt2>
        <a:accent1>
          <a:srgbClr val="0080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E7B900"/>
        </a:accent6>
        <a:hlink>
          <a:srgbClr val="003399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p_External_Template2016_16x9">
  <a:themeElements>
    <a:clrScheme name="Raytheon">
      <a:dk1>
        <a:srgbClr val="000000"/>
      </a:dk1>
      <a:lt1>
        <a:srgbClr val="FFFFFF"/>
      </a:lt1>
      <a:dk2>
        <a:srgbClr val="000000"/>
      </a:dk2>
      <a:lt2>
        <a:srgbClr val="B5B5B5"/>
      </a:lt2>
      <a:accent1>
        <a:srgbClr val="95A289"/>
      </a:accent1>
      <a:accent2>
        <a:srgbClr val="DAD9AD"/>
      </a:accent2>
      <a:accent3>
        <a:srgbClr val="7C96A1"/>
      </a:accent3>
      <a:accent4>
        <a:srgbClr val="CE1126"/>
      </a:accent4>
      <a:accent5>
        <a:srgbClr val="AC9F89"/>
      </a:accent5>
      <a:accent6>
        <a:srgbClr val="666465"/>
      </a:accent6>
      <a:hlink>
        <a:srgbClr val="7C96A1"/>
      </a:hlink>
      <a:folHlink>
        <a:srgbClr val="66646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5B5B5"/>
        </a:solidFill>
        <a:ln w="12700" algn="ctr">
          <a:noFill/>
          <a:miter lim="800000"/>
          <a:headEnd/>
          <a:tailEnd/>
        </a:ln>
      </a:spPr>
      <a:bodyPr wrap="none" rtlCol="0" anchor="ctr"/>
      <a:lstStyle>
        <a:defPPr algn="ctr">
          <a:defRPr dirty="0" err="1" smtClean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cde53ac1-bf5f-4aae-9cf1-07509e23a4b0" origin="userSelected">
  <element uid="997a716e-c03f-43b1-a5b0-d6cd04e9ba40" value=""/>
  <element uid="aafc9a95-ee5d-487c-9c4e-67a5380f2991" value=""/>
  <element uid="bba94c65-ac3d-4f34-b2e1-8de11ef6f01c" value=""/>
  <element uid="fb991308-a3de-40a8-967b-0922334241ba" value=""/>
  <element uid="c206d5fa-aee1-4f64-89d9-f81e4d7b3acc" value=""/>
</sisl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ZGU1M2FjMS1iZjVmLTRhYWUtOWNmMS0wNzUwOWUyM2E0YjAiIG9yaWdpbj0idXNlclNlbGVjdGVkIiAvPjxVc2VyTmFtZT5VU1xqem9scGVyPC9Vc2VyTmFtZT48RGF0ZVRpbWU+MS8yNS8yMDE4IDk6MjQ6MjggUE08L0RhdGVUaW1lPjxMYWJlbFN0cmluZz5UaGlzIGFydGlmYWN0IGhhcyBubyBjbGFzc2lmaWNhdGlvbi48L0xhYmVsU3RyaW5nPjwvaXRlbT48aXRlbT48c2lzbCBzaXNsVmVyc2lvbj0iMCIgcG9saWN5PSJjZGU1M2FjMS1iZjVmLTRhYWUtOWNmMS0wNzUwOWUyM2E0YjAiIG9yaWdpbj0idXNlclNlbGVjdGVkIj48ZWxlbWVudCB1aWQ9Ijk5N2E3MTZlLWMwM2YtNDNiMS1hNWIwLWQ2Y2QwNGU5YmE0MCIgdmFsdWU9IiIgeG1sbnM9Imh0dHA6Ly93d3cuYm9sZG9uamFtZXMuY29tLzIwMDgvMDEvc2llL2ludGVybmFsL2xhYmVsIiAvPjxlbGVtZW50IHVpZD0iYWFmYzlhOTUtZWU1ZC00ODdjLTljNGUtNjdhNTM4MGYyOTkxIiB2YWx1ZT0iIiB4bWxucz0iaHR0cDovL3d3dy5ib2xkb25qYW1lcy5jb20vMjAwOC8wMS9zaWUvaW50ZXJuYWwvbGFiZWwiIC8+PGVsZW1lbnQgdWlkPSJiYmE5NGM2NS1hYzNkLTRmMzQtYjJlMS04ZGUxMWVmNmYwMWM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+PC9zaXNsPjxVc2VyTmFtZT5VU1xqem9scGVyPC9Vc2VyTmFtZT48RGF0ZVRpbWU+MS8yNS8yMDE4IDk6MzI6MDIgUE08L0RhdGVUaW1lPjxMYWJlbFN0cmluZz5PcmlnaW4gSnVyaXNkaWN0aW9uOiBVUyAgfCBSYXl0aGVvbiBQcm9wcmlldGFyeSB8IFBlciBDdXJyZW50IFJheXRoZW9uIFBvbGljeSAoUlAtT0dDLTAzNSkgfCBVUy1FeHBvcnQgQ29udHJvbGxlZCBKdXJpc2RpY3Rpb24gVW5kZXRlcm1pbmVkIHwgUGVyIEN1cnJlbnQgUmF5dGhlb24gUG9saWN5IChQSS1PR0MtR1RDLTUwMDQpPC9MYWJlbFN0cmluZz48L2l0ZW0+PC9sYWJlbEhpc3Rvcnk+</Value>
</WrappedLabelHistory>
</file>

<file path=customXml/itemProps1.xml><?xml version="1.0" encoding="utf-8"?>
<ds:datastoreItem xmlns:ds="http://schemas.openxmlformats.org/officeDocument/2006/customXml" ds:itemID="{C66A6C08-9C77-4E68-923D-9DB86E42D760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1BBD1961-3160-46A7-BEA4-514E0D1D8DBE}">
  <ds:schemaRefs>
    <ds:schemaRef ds:uri="http://www.w3.org/2001/XMLSchema"/>
    <ds:schemaRef ds:uri="http://www.boldonjames.com/2016/02/Classifier/internal/wrappedLabelHistor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Raytheon Template-2</Template>
  <TotalTime>12340</TotalTime>
  <Pages>28</Pages>
  <Words>1351</Words>
  <Application>Microsoft Office PowerPoint</Application>
  <PresentationFormat>Widescreen</PresentationFormat>
  <Paragraphs>370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ＭＳ Ｐゴシック</vt:lpstr>
      <vt:lpstr>Arial</vt:lpstr>
      <vt:lpstr>Calibri</vt:lpstr>
      <vt:lpstr>Cambria</vt:lpstr>
      <vt:lpstr>Cambria Math</vt:lpstr>
      <vt:lpstr>Courier New</vt:lpstr>
      <vt:lpstr>Frutiger 87ExtraBlackCn</vt:lpstr>
      <vt:lpstr>Helvetica</vt:lpstr>
      <vt:lpstr>Symbol</vt:lpstr>
      <vt:lpstr>Times New Roman</vt:lpstr>
      <vt:lpstr>Wingdings</vt:lpstr>
      <vt:lpstr>Raytheon Template-2</vt:lpstr>
      <vt:lpstr>Corp_External_Template2016_16x9</vt:lpstr>
      <vt:lpstr>PowerPoint Presentation</vt:lpstr>
      <vt:lpstr>Photonics and Superconducting Quantum Technologies at Raytheon BBN</vt:lpstr>
      <vt:lpstr>Quantum Engineering and Computing @Raytheon BBN</vt:lpstr>
      <vt:lpstr>Interfacing Superconducting and Optical Technology</vt:lpstr>
      <vt:lpstr>Quantum Technologies: Superconducting vs. Optical</vt:lpstr>
      <vt:lpstr>Pursued Transduction Schemes</vt:lpstr>
      <vt:lpstr>Quantum Electro-Optic Transduction</vt:lpstr>
      <vt:lpstr>Example of EO Transduction Schemes</vt:lpstr>
      <vt:lpstr>Transduction using Single WGM Electro-Optic Resonators </vt:lpstr>
      <vt:lpstr>Transduction using Single WGM Electro-Optic Resonators </vt:lpstr>
      <vt:lpstr>Mechanically Polished WGM LiNbO3 EO Resonators</vt:lpstr>
      <vt:lpstr>Efficient Coupling Design between Si Waveguide and WGM LN Resonators</vt:lpstr>
      <vt:lpstr>Demonstration of Efficient Coupling between Si Waveguides and WGM LN Resonators </vt:lpstr>
      <vt:lpstr>Migrating to Integrated Nanophotonic EO Resonators</vt:lpstr>
      <vt:lpstr>Coupled Nanophotonic EO Resonators</vt:lpstr>
      <vt:lpstr>Monolithic Quantum Transduction Chip</vt:lpstr>
      <vt:lpstr>Calculation of g Factor for Nanophotonic Coupled Resonator</vt:lpstr>
      <vt:lpstr>Figure of Merits for Efficient Conversion</vt:lpstr>
      <vt:lpstr>Figure of Merits for Efficient Conversion</vt:lpstr>
      <vt:lpstr>Demonstration of Nanophotonic LN Coupled Resonators</vt:lpstr>
      <vt:lpstr>Conclusion</vt:lpstr>
      <vt:lpstr>Collaborators &amp; Acknowledgement</vt:lpstr>
      <vt:lpstr>PowerPoint Presentation</vt:lpstr>
      <vt:lpstr>Coupled Resonator with Tunable Doublet Spacing</vt:lpstr>
    </vt:vector>
  </TitlesOfParts>
  <Company>IIS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 Brief Template</dc:title>
  <dc:subject>[rtnipcontrolcode:proprietary|rtnipcontrolcodevm:rpogc035|rtnexportcontrolcountry:usa|rtnexportcontrolcode:undetermined|rtnexportcontrolcodevm:piogcgtc5004|]</dc:subject>
  <dc:creator>Mo Soltani</dc:creator>
  <cp:lastModifiedBy>Robyn Rosechandler</cp:lastModifiedBy>
  <cp:revision>576</cp:revision>
  <cp:lastPrinted>2009-04-22T19:24:48Z</cp:lastPrinted>
  <dcterms:created xsi:type="dcterms:W3CDTF">2008-05-23T18:21:13Z</dcterms:created>
  <dcterms:modified xsi:type="dcterms:W3CDTF">2019-01-24T17:16:40Z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f6795a2a-71a2-4bbc-85ce-06e25bc50fe8</vt:lpwstr>
  </property>
  <property fmtid="{D5CDD505-2E9C-101B-9397-08002B2CF9AE}" pid="3" name="bjSaver">
    <vt:lpwstr>98vBmZVgln+c3q0VQmIRaEqA3zJ4b94X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policy="cde53ac1-bf5f-4aae-9cf1-07509e23a4b0" origin="userSelected" xmlns="http://www.boldonj</vt:lpwstr>
  </property>
  <property fmtid="{D5CDD505-2E9C-101B-9397-08002B2CF9AE}" pid="5" name="bjDocumentLabelXML-0">
    <vt:lpwstr>ames.com/2008/01/sie/internal/label"&gt;&lt;element uid="997a716e-c03f-43b1-a5b0-d6cd04e9ba40" value="" /&gt;&lt;element uid="aafc9a95-ee5d-487c-9c4e-67a5380f2991" value="" /&gt;&lt;element uid="bba94c65-ac3d-4f34-b2e1-8de11ef6f01c" value="" /&gt;&lt;element uid="fb991308-a3de-4</vt:lpwstr>
  </property>
  <property fmtid="{D5CDD505-2E9C-101B-9397-08002B2CF9AE}" pid="6" name="bjDocumentLabelXML-1">
    <vt:lpwstr>0a8-967b-0922334241ba" value="" /&gt;&lt;element uid="c206d5fa-aee1-4f64-89d9-f81e4d7b3acc" value="" /&gt;&lt;/sisl&gt;</vt:lpwstr>
  </property>
  <property fmtid="{D5CDD505-2E9C-101B-9397-08002B2CF9AE}" pid="7" name="bjDocumentSecurityLabel">
    <vt:lpwstr>Origin Jurisdiction: US  | Raytheon Proprietary | Per Current Raytheon Policy (RP-OGC-035) | US-Export Controlled Jurisdiction Undetermined | Per Current Raytheon Policy (PI-OGC-GTC-5004)</vt:lpwstr>
  </property>
  <property fmtid="{D5CDD505-2E9C-101B-9397-08002B2CF9AE}" pid="8" name="rtnipcontrolcode">
    <vt:lpwstr>proprietary</vt:lpwstr>
  </property>
  <property fmtid="{D5CDD505-2E9C-101B-9397-08002B2CF9AE}" pid="9" name="rtnipcontrolcodevm">
    <vt:lpwstr>rpogc035</vt:lpwstr>
  </property>
  <property fmtid="{D5CDD505-2E9C-101B-9397-08002B2CF9AE}" pid="10" name="rtnexportcontrolcountry">
    <vt:lpwstr>usa</vt:lpwstr>
  </property>
  <property fmtid="{D5CDD505-2E9C-101B-9397-08002B2CF9AE}" pid="11" name="rtnexportcontrolcode">
    <vt:lpwstr>undetermined</vt:lpwstr>
  </property>
  <property fmtid="{D5CDD505-2E9C-101B-9397-08002B2CF9AE}" pid="12" name="rtnexportcontrolcodevm">
    <vt:lpwstr>piogcgtc5004</vt:lpwstr>
  </property>
  <property fmtid="{D5CDD505-2E9C-101B-9397-08002B2CF9AE}" pid="13" name="bjLabelHistoryID">
    <vt:lpwstr>{1BBD1961-3160-46A7-BEA4-514E0D1D8DBE}</vt:lpwstr>
  </property>
</Properties>
</file>