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6" r:id="rId3"/>
  </p:sldMasterIdLst>
  <p:notesMasterIdLst>
    <p:notesMasterId r:id="rId61"/>
  </p:notesMasterIdLst>
  <p:sldIdLst>
    <p:sldId id="393" r:id="rId4"/>
    <p:sldId id="506" r:id="rId5"/>
    <p:sldId id="548" r:id="rId6"/>
    <p:sldId id="550" r:id="rId7"/>
    <p:sldId id="549" r:id="rId8"/>
    <p:sldId id="547" r:id="rId9"/>
    <p:sldId id="568" r:id="rId10"/>
    <p:sldId id="551" r:id="rId11"/>
    <p:sldId id="552" r:id="rId12"/>
    <p:sldId id="574" r:id="rId13"/>
    <p:sldId id="553" r:id="rId14"/>
    <p:sldId id="509" r:id="rId15"/>
    <p:sldId id="539" r:id="rId16"/>
    <p:sldId id="510" r:id="rId17"/>
    <p:sldId id="572" r:id="rId18"/>
    <p:sldId id="587" r:id="rId19"/>
    <p:sldId id="588" r:id="rId20"/>
    <p:sldId id="589" r:id="rId21"/>
    <p:sldId id="590" r:id="rId22"/>
    <p:sldId id="591" r:id="rId23"/>
    <p:sldId id="592" r:id="rId24"/>
    <p:sldId id="593" r:id="rId25"/>
    <p:sldId id="482" r:id="rId26"/>
    <p:sldId id="594" r:id="rId27"/>
    <p:sldId id="448" r:id="rId28"/>
    <p:sldId id="483" r:id="rId29"/>
    <p:sldId id="449" r:id="rId30"/>
    <p:sldId id="481" r:id="rId31"/>
    <p:sldId id="513" r:id="rId32"/>
    <p:sldId id="596" r:id="rId33"/>
    <p:sldId id="597" r:id="rId34"/>
    <p:sldId id="598" r:id="rId35"/>
    <p:sldId id="603" r:id="rId36"/>
    <p:sldId id="604" r:id="rId37"/>
    <p:sldId id="599" r:id="rId38"/>
    <p:sldId id="490" r:id="rId39"/>
    <p:sldId id="605" r:id="rId40"/>
    <p:sldId id="600" r:id="rId41"/>
    <p:sldId id="606" r:id="rId42"/>
    <p:sldId id="607" r:id="rId43"/>
    <p:sldId id="608" r:id="rId44"/>
    <p:sldId id="609" r:id="rId45"/>
    <p:sldId id="353" r:id="rId46"/>
    <p:sldId id="359" r:id="rId47"/>
    <p:sldId id="360" r:id="rId48"/>
    <p:sldId id="361" r:id="rId49"/>
    <p:sldId id="610" r:id="rId50"/>
    <p:sldId id="580" r:id="rId51"/>
    <p:sldId id="581" r:id="rId52"/>
    <p:sldId id="585" r:id="rId53"/>
    <p:sldId id="583" r:id="rId54"/>
    <p:sldId id="586" r:id="rId55"/>
    <p:sldId id="611" r:id="rId56"/>
    <p:sldId id="612" r:id="rId57"/>
    <p:sldId id="290" r:id="rId58"/>
    <p:sldId id="271" r:id="rId59"/>
    <p:sldId id="33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32723"/>
    <a:srgbClr val="BEBEBE"/>
    <a:srgbClr val="717171"/>
    <a:srgbClr val="BCBCBC"/>
    <a:srgbClr val="96A2F8"/>
    <a:srgbClr val="E97E7B"/>
    <a:srgbClr val="008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6" autoAdjust="0"/>
    <p:restoredTop sz="95785" autoAdjust="0"/>
  </p:normalViewPr>
  <p:slideViewPr>
    <p:cSldViewPr snapToGrid="0">
      <p:cViewPr>
        <p:scale>
          <a:sx n="101" d="100"/>
          <a:sy n="101" d="100"/>
        </p:scale>
        <p:origin x="2298" y="12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9.wmf"/><Relationship Id="rId1" Type="http://schemas.openxmlformats.org/officeDocument/2006/relationships/image" Target="../media/image68.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image" Target="../media/image71.emf"/><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wmf"/><Relationship Id="rId7" Type="http://schemas.openxmlformats.org/officeDocument/2006/relationships/image" Target="../media/image93.wmf"/><Relationship Id="rId12" Type="http://schemas.openxmlformats.org/officeDocument/2006/relationships/image" Target="../media/image98.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11" Type="http://schemas.openxmlformats.org/officeDocument/2006/relationships/image" Target="../media/image97.wmf"/><Relationship Id="rId5" Type="http://schemas.openxmlformats.org/officeDocument/2006/relationships/image" Target="../media/image91.wmf"/><Relationship Id="rId10" Type="http://schemas.openxmlformats.org/officeDocument/2006/relationships/image" Target="../media/image96.wmf"/><Relationship Id="rId4" Type="http://schemas.openxmlformats.org/officeDocument/2006/relationships/image" Target="../media/image90.wmf"/><Relationship Id="rId9"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C3526-35A6-4FBF-9A1D-FC70CEB31CAA}" type="datetimeFigureOut">
              <a:rPr lang="en-US" smtClean="0"/>
              <a:t>1/23/2019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FCB76-47AE-4783-962A-B2B1D196E48E}" type="slidenum">
              <a:rPr lang="en-US" smtClean="0"/>
              <a:t>‹#›</a:t>
            </a:fld>
            <a:endParaRPr lang="en-US"/>
          </a:p>
        </p:txBody>
      </p:sp>
    </p:spTree>
    <p:extLst>
      <p:ext uri="{BB962C8B-B14F-4D97-AF65-F5344CB8AC3E}">
        <p14:creationId xmlns:p14="http://schemas.microsoft.com/office/powerpoint/2010/main" val="3770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7727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18</a:t>
            </a:fld>
            <a:endParaRPr lang="en-US">
              <a:solidFill>
                <a:prstClr val="black"/>
              </a:solidFill>
              <a:latin typeface="Calibri"/>
            </a:endParaRPr>
          </a:p>
        </p:txBody>
      </p:sp>
    </p:spTree>
    <p:extLst>
      <p:ext uri="{BB962C8B-B14F-4D97-AF65-F5344CB8AC3E}">
        <p14:creationId xmlns:p14="http://schemas.microsoft.com/office/powerpoint/2010/main" val="114762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19</a:t>
            </a:fld>
            <a:endParaRPr lang="en-US">
              <a:solidFill>
                <a:prstClr val="black"/>
              </a:solidFill>
              <a:latin typeface="Calibri"/>
            </a:endParaRPr>
          </a:p>
        </p:txBody>
      </p:sp>
    </p:spTree>
    <p:extLst>
      <p:ext uri="{BB962C8B-B14F-4D97-AF65-F5344CB8AC3E}">
        <p14:creationId xmlns:p14="http://schemas.microsoft.com/office/powerpoint/2010/main" val="175390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pPr/>
              <a:t>20</a:t>
            </a:fld>
            <a:endParaRPr lang="en-US"/>
          </a:p>
        </p:txBody>
      </p:sp>
    </p:spTree>
    <p:extLst>
      <p:ext uri="{BB962C8B-B14F-4D97-AF65-F5344CB8AC3E}">
        <p14:creationId xmlns:p14="http://schemas.microsoft.com/office/powerpoint/2010/main" val="333148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21</a:t>
            </a:fld>
            <a:endParaRPr lang="en-US">
              <a:solidFill>
                <a:prstClr val="black"/>
              </a:solidFill>
              <a:latin typeface="Calibri"/>
            </a:endParaRPr>
          </a:p>
        </p:txBody>
      </p:sp>
    </p:spTree>
    <p:extLst>
      <p:ext uri="{BB962C8B-B14F-4D97-AF65-F5344CB8AC3E}">
        <p14:creationId xmlns:p14="http://schemas.microsoft.com/office/powerpoint/2010/main" val="367221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22</a:t>
            </a:fld>
            <a:endParaRPr lang="en-US">
              <a:solidFill>
                <a:prstClr val="black"/>
              </a:solidFill>
              <a:latin typeface="Calibri"/>
            </a:endParaRPr>
          </a:p>
        </p:txBody>
      </p:sp>
    </p:spTree>
    <p:extLst>
      <p:ext uri="{BB962C8B-B14F-4D97-AF65-F5344CB8AC3E}">
        <p14:creationId xmlns:p14="http://schemas.microsoft.com/office/powerpoint/2010/main" val="359897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44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24</a:t>
            </a:fld>
            <a:endParaRPr lang="en-US">
              <a:solidFill>
                <a:prstClr val="black"/>
              </a:solidFill>
              <a:latin typeface="Calibri"/>
            </a:endParaRPr>
          </a:p>
        </p:txBody>
      </p:sp>
    </p:spTree>
    <p:extLst>
      <p:ext uri="{BB962C8B-B14F-4D97-AF65-F5344CB8AC3E}">
        <p14:creationId xmlns:p14="http://schemas.microsoft.com/office/powerpoint/2010/main" val="163664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90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800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66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627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Amplitude variation comes from the wavelength dependence of the silicon circuit</a:t>
            </a:r>
            <a:r>
              <a:rPr lang="en-US" baseline="0" dirty="0"/>
              <a:t> (particularly the directional coupler)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71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916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30</a:t>
            </a:fld>
            <a:endParaRPr lang="en-US">
              <a:solidFill>
                <a:prstClr val="black"/>
              </a:solidFill>
              <a:latin typeface="Calibri"/>
            </a:endParaRPr>
          </a:p>
        </p:txBody>
      </p:sp>
    </p:spTree>
    <p:extLst>
      <p:ext uri="{BB962C8B-B14F-4D97-AF65-F5344CB8AC3E}">
        <p14:creationId xmlns:p14="http://schemas.microsoft.com/office/powerpoint/2010/main" val="1771987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31</a:t>
            </a:fld>
            <a:endParaRPr lang="en-US">
              <a:solidFill>
                <a:prstClr val="black"/>
              </a:solidFill>
              <a:latin typeface="Calibri"/>
            </a:endParaRPr>
          </a:p>
        </p:txBody>
      </p:sp>
    </p:spTree>
    <p:extLst>
      <p:ext uri="{BB962C8B-B14F-4D97-AF65-F5344CB8AC3E}">
        <p14:creationId xmlns:p14="http://schemas.microsoft.com/office/powerpoint/2010/main" val="304813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32</a:t>
            </a:fld>
            <a:endParaRPr lang="en-US">
              <a:solidFill>
                <a:prstClr val="black"/>
              </a:solidFill>
              <a:latin typeface="Calibri"/>
            </a:endParaRPr>
          </a:p>
        </p:txBody>
      </p:sp>
    </p:spTree>
    <p:extLst>
      <p:ext uri="{BB962C8B-B14F-4D97-AF65-F5344CB8AC3E}">
        <p14:creationId xmlns:p14="http://schemas.microsoft.com/office/powerpoint/2010/main" val="237266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33</a:t>
            </a:fld>
            <a:endParaRPr lang="en-US">
              <a:solidFill>
                <a:prstClr val="black"/>
              </a:solidFill>
              <a:latin typeface="Calibri"/>
            </a:endParaRPr>
          </a:p>
        </p:txBody>
      </p:sp>
    </p:spTree>
    <p:extLst>
      <p:ext uri="{BB962C8B-B14F-4D97-AF65-F5344CB8AC3E}">
        <p14:creationId xmlns:p14="http://schemas.microsoft.com/office/powerpoint/2010/main" val="11323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34</a:t>
            </a:fld>
            <a:endParaRPr lang="en-US">
              <a:solidFill>
                <a:prstClr val="black"/>
              </a:solidFill>
              <a:latin typeface="Calibri"/>
            </a:endParaRPr>
          </a:p>
        </p:txBody>
      </p:sp>
    </p:spTree>
    <p:extLst>
      <p:ext uri="{BB962C8B-B14F-4D97-AF65-F5344CB8AC3E}">
        <p14:creationId xmlns:p14="http://schemas.microsoft.com/office/powerpoint/2010/main" val="3465006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35</a:t>
            </a:fld>
            <a:endParaRPr lang="en-US">
              <a:solidFill>
                <a:prstClr val="black"/>
              </a:solidFill>
              <a:latin typeface="Calibri"/>
            </a:endParaRPr>
          </a:p>
        </p:txBody>
      </p:sp>
    </p:spTree>
    <p:extLst>
      <p:ext uri="{BB962C8B-B14F-4D97-AF65-F5344CB8AC3E}">
        <p14:creationId xmlns:p14="http://schemas.microsoft.com/office/powerpoint/2010/main" val="404118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pPr/>
              <a:t>36</a:t>
            </a:fld>
            <a:endParaRPr lang="en-US"/>
          </a:p>
        </p:txBody>
      </p:sp>
    </p:spTree>
    <p:extLst>
      <p:ext uri="{BB962C8B-B14F-4D97-AF65-F5344CB8AC3E}">
        <p14:creationId xmlns:p14="http://schemas.microsoft.com/office/powerpoint/2010/main" val="2421978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37</a:t>
            </a:fld>
            <a:endParaRPr lang="en-US">
              <a:solidFill>
                <a:prstClr val="black"/>
              </a:solidFill>
              <a:latin typeface="Calibri"/>
            </a:endParaRPr>
          </a:p>
        </p:txBody>
      </p:sp>
    </p:spTree>
    <p:extLst>
      <p:ext uri="{BB962C8B-B14F-4D97-AF65-F5344CB8AC3E}">
        <p14:creationId xmlns:p14="http://schemas.microsoft.com/office/powerpoint/2010/main" val="314786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84848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Ideally 30 minutes</a:t>
            </a:r>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38</a:t>
            </a:fld>
            <a:endParaRPr lang="en-US">
              <a:solidFill>
                <a:prstClr val="black"/>
              </a:solidFill>
              <a:latin typeface="Calibri"/>
            </a:endParaRPr>
          </a:p>
        </p:txBody>
      </p:sp>
    </p:spTree>
    <p:extLst>
      <p:ext uri="{BB962C8B-B14F-4D97-AF65-F5344CB8AC3E}">
        <p14:creationId xmlns:p14="http://schemas.microsoft.com/office/powerpoint/2010/main" val="1146533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9363">
              <a:defRPr/>
            </a:pPr>
            <a:fld id="{484F89AF-8625-3640-94DF-4220DE7DFBBF}" type="slidenum">
              <a:rPr lang="en-US">
                <a:solidFill>
                  <a:prstClr val="black"/>
                </a:solidFill>
                <a:latin typeface="Calibri"/>
              </a:rPr>
              <a:pPr defTabSz="939363">
                <a:defRPr/>
              </a:pPr>
              <a:t>39</a:t>
            </a:fld>
            <a:endParaRPr lang="en-US">
              <a:solidFill>
                <a:prstClr val="black"/>
              </a:solidFill>
              <a:latin typeface="Calibri"/>
            </a:endParaRPr>
          </a:p>
        </p:txBody>
      </p:sp>
    </p:spTree>
    <p:extLst>
      <p:ext uri="{BB962C8B-B14F-4D97-AF65-F5344CB8AC3E}">
        <p14:creationId xmlns:p14="http://schemas.microsoft.com/office/powerpoint/2010/main" val="3981120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pPr/>
              <a:t>40</a:t>
            </a:fld>
            <a:endParaRPr lang="en-US"/>
          </a:p>
        </p:txBody>
      </p:sp>
    </p:spTree>
    <p:extLst>
      <p:ext uri="{BB962C8B-B14F-4D97-AF65-F5344CB8AC3E}">
        <p14:creationId xmlns:p14="http://schemas.microsoft.com/office/powerpoint/2010/main" val="1116210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pPr/>
              <a:t>41</a:t>
            </a:fld>
            <a:endParaRPr lang="en-US"/>
          </a:p>
        </p:txBody>
      </p:sp>
    </p:spTree>
    <p:extLst>
      <p:ext uri="{BB962C8B-B14F-4D97-AF65-F5344CB8AC3E}">
        <p14:creationId xmlns:p14="http://schemas.microsoft.com/office/powerpoint/2010/main" val="1614596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pPr/>
              <a:t>42</a:t>
            </a:fld>
            <a:endParaRPr lang="en-US"/>
          </a:p>
        </p:txBody>
      </p:sp>
    </p:spTree>
    <p:extLst>
      <p:ext uri="{BB962C8B-B14F-4D97-AF65-F5344CB8AC3E}">
        <p14:creationId xmlns:p14="http://schemas.microsoft.com/office/powerpoint/2010/main" val="460659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426640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027596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38690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90257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61879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249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4F89AF-8625-3640-94DF-4220DE7DFBB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902157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547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pPr/>
              <a:t>57</a:t>
            </a:fld>
            <a:endParaRPr lang="en-US"/>
          </a:p>
        </p:txBody>
      </p:sp>
    </p:spTree>
    <p:extLst>
      <p:ext uri="{BB962C8B-B14F-4D97-AF65-F5344CB8AC3E}">
        <p14:creationId xmlns:p14="http://schemas.microsoft.com/office/powerpoint/2010/main" val="406885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41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4F89AF-8625-3640-94DF-4220DE7DF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85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pPr/>
              <a:t>16</a:t>
            </a:fld>
            <a:endParaRPr lang="en-US"/>
          </a:p>
        </p:txBody>
      </p:sp>
    </p:spTree>
    <p:extLst>
      <p:ext uri="{BB962C8B-B14F-4D97-AF65-F5344CB8AC3E}">
        <p14:creationId xmlns:p14="http://schemas.microsoft.com/office/powerpoint/2010/main" val="191880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4F89AF-8625-3640-94DF-4220DE7DFBBF}" type="slidenum">
              <a:rPr lang="en-US" smtClean="0"/>
              <a:pPr/>
              <a:t>17</a:t>
            </a:fld>
            <a:endParaRPr lang="en-US"/>
          </a:p>
        </p:txBody>
      </p:sp>
    </p:spTree>
    <p:extLst>
      <p:ext uri="{BB962C8B-B14F-4D97-AF65-F5344CB8AC3E}">
        <p14:creationId xmlns:p14="http://schemas.microsoft.com/office/powerpoint/2010/main" val="217766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rg2.eis.afmc.af.mil/sites/afrlhq/cagext/FOGCAG%20Public/Forms/AllItems.aspx?RootFolder=/sites/afrlhq/cagext/FOGCAG%20Public/Briefing%20Templates&amp;FolderCTID=0x012000626ED9521BD00246810AE34777413BF7&amp;View=%7bD4FB567F-EF4E-412F-AA8B-" TargetMode="External"/><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936FC-A0AA-4159-92E2-D0352617C9C0}" type="datetime1">
              <a:rPr lang="en-US" smtClean="0"/>
              <a:t>1/23/2019</a:t>
            </a:fld>
            <a:endParaRPr lang="en-US"/>
          </a:p>
        </p:txBody>
      </p:sp>
      <p:sp>
        <p:nvSpPr>
          <p:cNvPr id="5" name="Footer Placeholder 4"/>
          <p:cNvSpPr>
            <a:spLocks noGrp="1"/>
          </p:cNvSpPr>
          <p:nvPr>
            <p:ph type="ftr" sz="quarter" idx="11"/>
          </p:nvPr>
        </p:nvSpPr>
        <p:spPr/>
        <p:txBody>
          <a:bodyPr/>
          <a:lstStyle/>
          <a:p>
            <a:r>
              <a:rPr lang="en-US"/>
              <a:t>DISTRIBUTION STATEMENT A. Approved for public release; distribution is unlimited. (88ABW-2015-1776)</a:t>
            </a:r>
          </a:p>
        </p:txBody>
      </p:sp>
      <p:sp>
        <p:nvSpPr>
          <p:cNvPr id="6" name="Slide Number Placeholder 5"/>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90469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038731-92AF-43E9-895B-708ED3D16E98}" type="datetime1">
              <a:rPr lang="en-US" smtClean="0"/>
              <a:t>1/23/2019</a:t>
            </a:fld>
            <a:endParaRPr lang="en-US"/>
          </a:p>
        </p:txBody>
      </p:sp>
      <p:sp>
        <p:nvSpPr>
          <p:cNvPr id="5" name="Footer Placeholder 4"/>
          <p:cNvSpPr>
            <a:spLocks noGrp="1"/>
          </p:cNvSpPr>
          <p:nvPr>
            <p:ph type="ftr" sz="quarter" idx="11"/>
          </p:nvPr>
        </p:nvSpPr>
        <p:spPr/>
        <p:txBody>
          <a:bodyPr/>
          <a:lstStyle/>
          <a:p>
            <a:r>
              <a:rPr lang="en-US"/>
              <a:t>DISTRIBUTION STATEMENT A. Approved for public release; distribution is unlimited. (88ABW-2015-1776)</a:t>
            </a:r>
          </a:p>
        </p:txBody>
      </p:sp>
      <p:sp>
        <p:nvSpPr>
          <p:cNvPr id="6" name="Slide Number Placeholder 5"/>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123444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469C27-F1B3-482A-8338-2F9520204503}" type="datetime1">
              <a:rPr lang="en-US" smtClean="0"/>
              <a:t>1/23/2019</a:t>
            </a:fld>
            <a:endParaRPr lang="en-US"/>
          </a:p>
        </p:txBody>
      </p:sp>
      <p:sp>
        <p:nvSpPr>
          <p:cNvPr id="5" name="Footer Placeholder 4"/>
          <p:cNvSpPr>
            <a:spLocks noGrp="1"/>
          </p:cNvSpPr>
          <p:nvPr>
            <p:ph type="ftr" sz="quarter" idx="11"/>
          </p:nvPr>
        </p:nvSpPr>
        <p:spPr/>
        <p:txBody>
          <a:bodyPr/>
          <a:lstStyle/>
          <a:p>
            <a:r>
              <a:rPr lang="en-US"/>
              <a:t>DISTRIBUTION STATEMENT A. Approved for public release; distribution is unlimited. (88ABW-2015-1776)</a:t>
            </a:r>
          </a:p>
        </p:txBody>
      </p:sp>
      <p:sp>
        <p:nvSpPr>
          <p:cNvPr id="6" name="Slide Number Placeholder 5"/>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3363892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a:off x="0" y="1721948"/>
            <a:ext cx="9144000" cy="5141912"/>
          </a:xfrm>
          <a:prstGeom prst="rect">
            <a:avLst/>
          </a:prstGeom>
          <a:gradFill rotWithShape="1">
            <a:gsLst>
              <a:gs pos="0">
                <a:schemeClr val="bg1">
                  <a:alpha val="38000"/>
                </a:schemeClr>
              </a:gs>
              <a:gs pos="100000">
                <a:srgbClr val="000066"/>
              </a:gs>
            </a:gsLst>
            <a:lin ang="5400000" scaled="1"/>
          </a:gradFill>
          <a:ln w="9525">
            <a:noFill/>
            <a:miter lim="800000"/>
            <a:headEnd/>
            <a:tailEnd/>
          </a:ln>
          <a:effectLst/>
        </p:spPr>
        <p:txBody>
          <a:bodyPr wrap="none" anchor="ctr"/>
          <a:lstStyle/>
          <a:p>
            <a:endParaRPr lang="en-US" dirty="0">
              <a:solidFill>
                <a:prstClr val="black"/>
              </a:solidFill>
            </a:endParaRPr>
          </a:p>
        </p:txBody>
      </p:sp>
      <p:pic>
        <p:nvPicPr>
          <p:cNvPr id="8" name="Picture 7" descr="AFRL GLOBE LOGO_color"/>
          <p:cNvPicPr>
            <a:picLocks noChangeAspect="1" noChangeArrowheads="1"/>
          </p:cNvPicPr>
          <p:nvPr userDrawn="1"/>
        </p:nvPicPr>
        <p:blipFill>
          <a:blip r:embed="rId2" cstate="print"/>
          <a:srcRect/>
          <a:stretch>
            <a:fillRect/>
          </a:stretch>
        </p:blipFill>
        <p:spPr bwMode="auto">
          <a:xfrm>
            <a:off x="366252" y="346233"/>
            <a:ext cx="5334000" cy="1716087"/>
          </a:xfrm>
          <a:prstGeom prst="rect">
            <a:avLst/>
          </a:prstGeom>
          <a:noFill/>
        </p:spPr>
      </p:pic>
      <p:sp>
        <p:nvSpPr>
          <p:cNvPr id="2" name="Title 1"/>
          <p:cNvSpPr>
            <a:spLocks noGrp="1"/>
          </p:cNvSpPr>
          <p:nvPr>
            <p:ph type="ctrTitle"/>
          </p:nvPr>
        </p:nvSpPr>
        <p:spPr>
          <a:xfrm>
            <a:off x="228600" y="2130425"/>
            <a:ext cx="8686800" cy="1470025"/>
          </a:xfrm>
        </p:spPr>
        <p:txBody>
          <a:bodyPr>
            <a:normAutofit/>
          </a:bodyPr>
          <a:lstStyle>
            <a:lvl1pPr>
              <a:defRPr sz="4000"/>
            </a:lvl1pPr>
          </a:lstStyle>
          <a:p>
            <a:r>
              <a:rPr lang="en-US" dirty="0"/>
              <a:t>Click to edit Master title style</a:t>
            </a:r>
          </a:p>
        </p:txBody>
      </p:sp>
      <p:sp>
        <p:nvSpPr>
          <p:cNvPr id="3" name="Subtitle 2"/>
          <p:cNvSpPr>
            <a:spLocks noGrp="1"/>
          </p:cNvSpPr>
          <p:nvPr>
            <p:ph type="subTitle" idx="1" hasCustomPrompt="1"/>
          </p:nvPr>
        </p:nvSpPr>
        <p:spPr>
          <a:xfrm>
            <a:off x="2743200" y="4191000"/>
            <a:ext cx="6400800" cy="1752600"/>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briefer</a:t>
            </a:r>
          </a:p>
          <a:p>
            <a:r>
              <a:rPr lang="en-US" dirty="0"/>
              <a:t>Briefer Title</a:t>
            </a:r>
          </a:p>
          <a:p>
            <a:r>
              <a:rPr lang="en-US" dirty="0"/>
              <a:t>Tech Directorate</a:t>
            </a:r>
          </a:p>
          <a:p>
            <a:r>
              <a:rPr lang="en-US" dirty="0"/>
              <a:t>Air Force Research Laboratory</a:t>
            </a:r>
          </a:p>
        </p:txBody>
      </p:sp>
      <p:sp>
        <p:nvSpPr>
          <p:cNvPr id="10" name="Text Placeholder 9"/>
          <p:cNvSpPr>
            <a:spLocks noGrp="1"/>
          </p:cNvSpPr>
          <p:nvPr>
            <p:ph type="body" sz="quarter" idx="10" hasCustomPrompt="1"/>
          </p:nvPr>
        </p:nvSpPr>
        <p:spPr>
          <a:xfrm>
            <a:off x="0" y="3581400"/>
            <a:ext cx="9144000" cy="609600"/>
          </a:xfrm>
        </p:spPr>
        <p:txBody>
          <a:bodyPr anchor="ctr">
            <a:noAutofit/>
          </a:bodyPr>
          <a:lstStyle>
            <a:lvl1pPr algn="ctr">
              <a:buNone/>
              <a:defRPr sz="1800">
                <a:solidFill>
                  <a:srgbClr val="000099"/>
                </a:solidFill>
              </a:defRPr>
            </a:lvl1pPr>
            <a:lvl2pPr>
              <a:buNone/>
              <a:defRPr sz="1800">
                <a:solidFill>
                  <a:srgbClr val="000099"/>
                </a:solidFill>
              </a:defRPr>
            </a:lvl2pPr>
            <a:lvl3pPr>
              <a:buNone/>
              <a:defRPr sz="1800">
                <a:solidFill>
                  <a:srgbClr val="000099"/>
                </a:solidFill>
              </a:defRPr>
            </a:lvl3pPr>
            <a:lvl4pPr>
              <a:buNone/>
              <a:defRPr sz="1800">
                <a:solidFill>
                  <a:srgbClr val="000099"/>
                </a:solidFill>
              </a:defRPr>
            </a:lvl4pPr>
            <a:lvl5pPr>
              <a:buNone/>
              <a:defRPr sz="1800">
                <a:solidFill>
                  <a:srgbClr val="000099"/>
                </a:solidFill>
              </a:defRPr>
            </a:lvl5pPr>
          </a:lstStyle>
          <a:p>
            <a:pPr lvl="0"/>
            <a:r>
              <a:rPr lang="en-US" dirty="0"/>
              <a:t>Click to edit date 24 Feb 10</a:t>
            </a:r>
          </a:p>
        </p:txBody>
      </p:sp>
    </p:spTree>
    <p:extLst>
      <p:ext uri="{BB962C8B-B14F-4D97-AF65-F5344CB8AC3E}">
        <p14:creationId xmlns:p14="http://schemas.microsoft.com/office/powerpoint/2010/main" val="2599400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lternate_Title_Pag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8839200" cy="1470025"/>
          </a:xfrm>
        </p:spPr>
        <p:txBody>
          <a:bodyPr>
            <a:normAutofit/>
          </a:bodyPr>
          <a:lstStyle>
            <a:lvl1pPr>
              <a:defRPr sz="4000"/>
            </a:lvl1pPr>
          </a:lstStyle>
          <a:p>
            <a:r>
              <a:rPr lang="en-US" dirty="0"/>
              <a:t>Click to edit Master title style</a:t>
            </a:r>
          </a:p>
        </p:txBody>
      </p:sp>
      <p:sp>
        <p:nvSpPr>
          <p:cNvPr id="3" name="Subtitle 2"/>
          <p:cNvSpPr>
            <a:spLocks noGrp="1"/>
          </p:cNvSpPr>
          <p:nvPr>
            <p:ph type="subTitle" idx="1" hasCustomPrompt="1"/>
          </p:nvPr>
        </p:nvSpPr>
        <p:spPr>
          <a:xfrm>
            <a:off x="2743200" y="4191000"/>
            <a:ext cx="6400800" cy="1752600"/>
          </a:xfrm>
        </p:spPr>
        <p:txBody>
          <a:bodyPr/>
          <a:lstStyle>
            <a:lvl1pPr marL="0" indent="0" algn="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briefer</a:t>
            </a:r>
          </a:p>
          <a:p>
            <a:r>
              <a:rPr lang="en-US" dirty="0"/>
              <a:t>Briefer Title</a:t>
            </a:r>
          </a:p>
          <a:p>
            <a:r>
              <a:rPr lang="en-US" dirty="0"/>
              <a:t>Tech Directorate</a:t>
            </a:r>
          </a:p>
          <a:p>
            <a:r>
              <a:rPr lang="en-US" dirty="0"/>
              <a:t>Air Force Research Laboratory</a:t>
            </a:r>
          </a:p>
        </p:txBody>
      </p:sp>
      <p:pic>
        <p:nvPicPr>
          <p:cNvPr id="10" name="Picture 9" descr="AF Wings and Shield_transparent.png"/>
          <p:cNvPicPr>
            <a:picLocks noChangeAspect="1"/>
          </p:cNvPicPr>
          <p:nvPr userDrawn="1"/>
        </p:nvPicPr>
        <p:blipFill>
          <a:blip r:embed="rId2" cstate="print"/>
          <a:stretch>
            <a:fillRect/>
          </a:stretch>
        </p:blipFill>
        <p:spPr>
          <a:xfrm>
            <a:off x="533400" y="3048000"/>
            <a:ext cx="2746538" cy="3200400"/>
          </a:xfrm>
          <a:prstGeom prst="rect">
            <a:avLst/>
          </a:prstGeom>
        </p:spPr>
      </p:pic>
      <p:sp>
        <p:nvSpPr>
          <p:cNvPr id="6" name="Text Placeholder 9"/>
          <p:cNvSpPr>
            <a:spLocks noGrp="1"/>
          </p:cNvSpPr>
          <p:nvPr>
            <p:ph type="body" sz="quarter" idx="10" hasCustomPrompt="1"/>
          </p:nvPr>
        </p:nvSpPr>
        <p:spPr>
          <a:xfrm>
            <a:off x="0" y="2438400"/>
            <a:ext cx="9144000" cy="609600"/>
          </a:xfrm>
        </p:spPr>
        <p:txBody>
          <a:bodyPr anchor="ctr">
            <a:noAutofit/>
          </a:bodyPr>
          <a:lstStyle>
            <a:lvl1pPr algn="ctr">
              <a:buNone/>
              <a:defRPr sz="1800">
                <a:solidFill>
                  <a:srgbClr val="000099"/>
                </a:solidFill>
              </a:defRPr>
            </a:lvl1pPr>
            <a:lvl2pPr>
              <a:buNone/>
              <a:defRPr sz="1800">
                <a:solidFill>
                  <a:srgbClr val="000099"/>
                </a:solidFill>
              </a:defRPr>
            </a:lvl2pPr>
            <a:lvl3pPr>
              <a:buNone/>
              <a:defRPr sz="1800">
                <a:solidFill>
                  <a:srgbClr val="000099"/>
                </a:solidFill>
              </a:defRPr>
            </a:lvl3pPr>
            <a:lvl4pPr>
              <a:buNone/>
              <a:defRPr sz="1800">
                <a:solidFill>
                  <a:srgbClr val="000099"/>
                </a:solidFill>
              </a:defRPr>
            </a:lvl4pPr>
            <a:lvl5pPr>
              <a:buNone/>
              <a:defRPr sz="1800">
                <a:solidFill>
                  <a:srgbClr val="000099"/>
                </a:solidFill>
              </a:defRPr>
            </a:lvl5pPr>
          </a:lstStyle>
          <a:p>
            <a:pPr lvl="0"/>
            <a:r>
              <a:rPr lang="en-US" dirty="0"/>
              <a:t>Click to edit date 24 Feb 10</a:t>
            </a:r>
          </a:p>
        </p:txBody>
      </p:sp>
    </p:spTree>
    <p:extLst>
      <p:ext uri="{BB962C8B-B14F-4D97-AF65-F5344CB8AC3E}">
        <p14:creationId xmlns:p14="http://schemas.microsoft.com/office/powerpoint/2010/main" val="242360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87849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_2">
    <p:spTree>
      <p:nvGrpSpPr>
        <p:cNvPr id="1" name=""/>
        <p:cNvGrpSpPr/>
        <p:nvPr/>
      </p:nvGrpSpPr>
      <p:grpSpPr>
        <a:xfrm>
          <a:off x="0" y="0"/>
          <a:ext cx="0" cy="0"/>
          <a:chOff x="0" y="0"/>
          <a:chExt cx="0" cy="0"/>
        </a:xfrm>
      </p:grpSpPr>
      <p:grpSp>
        <p:nvGrpSpPr>
          <p:cNvPr id="3" name="Group 2"/>
          <p:cNvGrpSpPr>
            <a:grpSpLocks/>
          </p:cNvGrpSpPr>
          <p:nvPr userDrawn="1"/>
        </p:nvGrpSpPr>
        <p:grpSpPr bwMode="auto">
          <a:xfrm>
            <a:off x="990600" y="9525"/>
            <a:ext cx="7881938" cy="6848475"/>
            <a:chOff x="576" y="661"/>
            <a:chExt cx="4533" cy="3653"/>
          </a:xfrm>
        </p:grpSpPr>
        <p:pic>
          <p:nvPicPr>
            <p:cNvPr id="12" name="Picture 3" descr="AFRL GLOBE LOGO NO TAG_color"/>
            <p:cNvPicPr>
              <a:picLocks noChangeAspect="1" noChangeArrowheads="1"/>
            </p:cNvPicPr>
            <p:nvPr/>
          </p:nvPicPr>
          <p:blipFill>
            <a:blip r:embed="rId2" cstate="print">
              <a:lum bright="70000" contrast="-70000"/>
            </a:blip>
            <a:srcRect l="70728" t="7532" b="17494"/>
            <a:stretch>
              <a:fillRect/>
            </a:stretch>
          </p:blipFill>
          <p:spPr bwMode="auto">
            <a:xfrm>
              <a:off x="676" y="661"/>
              <a:ext cx="4433" cy="3653"/>
            </a:xfrm>
            <a:prstGeom prst="rect">
              <a:avLst/>
            </a:prstGeom>
            <a:noFill/>
            <a:ln w="9525">
              <a:noFill/>
              <a:miter lim="800000"/>
              <a:headEnd/>
              <a:tailEnd/>
            </a:ln>
          </p:spPr>
        </p:pic>
        <p:sp>
          <p:nvSpPr>
            <p:cNvPr id="13" name="Rectangle 4"/>
            <p:cNvSpPr>
              <a:spLocks noChangeArrowheads="1"/>
            </p:cNvSpPr>
            <p:nvPr/>
          </p:nvSpPr>
          <p:spPr bwMode="auto">
            <a:xfrm>
              <a:off x="576" y="3438"/>
              <a:ext cx="1812" cy="660"/>
            </a:xfrm>
            <a:prstGeom prst="rect">
              <a:avLst/>
            </a:prstGeom>
            <a:solidFill>
              <a:schemeClr val="bg1"/>
            </a:solidFill>
            <a:ln w="9525">
              <a:noFill/>
              <a:miter lim="800000"/>
              <a:headEnd/>
              <a:tailEnd/>
            </a:ln>
            <a:effectLst/>
          </p:spPr>
          <p:txBody>
            <a:bodyPr wrap="none" anchor="ctr"/>
            <a:lstStyle/>
            <a:p>
              <a:endParaRPr lang="en-US">
                <a:solidFill>
                  <a:prstClr val="black"/>
                </a:solidFill>
              </a:endParaRPr>
            </a:p>
          </p:txBody>
        </p:sp>
      </p:grpSp>
      <p:sp>
        <p:nvSpPr>
          <p:cNvPr id="2" name="Title 1"/>
          <p:cNvSpPr>
            <a:spLocks noGrp="1"/>
          </p:cNvSpPr>
          <p:nvPr>
            <p:ph type="title"/>
          </p:nvPr>
        </p:nvSpPr>
        <p:spPr>
          <a:xfrm>
            <a:off x="3352800" y="3048000"/>
            <a:ext cx="5141913" cy="20351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Text Box 49"/>
          <p:cNvSpPr txBox="1">
            <a:spLocks noChangeArrowheads="1"/>
          </p:cNvSpPr>
          <p:nvPr userDrawn="1"/>
        </p:nvSpPr>
        <p:spPr bwMode="auto">
          <a:xfrm>
            <a:off x="8667750" y="6629400"/>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pPr>
            <a:fld id="{FECCACFC-A1DF-4E05-81FF-9C3E99D1E2C5}" type="slidenum">
              <a:rPr lang="en-US" sz="900">
                <a:solidFill>
                  <a:prstClr val="black"/>
                </a:solidFill>
              </a:rPr>
              <a:pPr algn="r">
                <a:spcBef>
                  <a:spcPct val="50000"/>
                </a:spcBef>
              </a:pPr>
              <a:t>‹#›</a:t>
            </a:fld>
            <a:endParaRPr lang="en-US" sz="900" dirty="0">
              <a:solidFill>
                <a:prstClr val="black"/>
              </a:solidFill>
            </a:endParaRPr>
          </a:p>
        </p:txBody>
      </p:sp>
    </p:spTree>
    <p:extLst>
      <p:ext uri="{BB962C8B-B14F-4D97-AF65-F5344CB8AC3E}">
        <p14:creationId xmlns:p14="http://schemas.microsoft.com/office/powerpoint/2010/main" val="843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01399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3139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layout">
    <p:spTree>
      <p:nvGrpSpPr>
        <p:cNvPr id="1" name=""/>
        <p:cNvGrpSpPr/>
        <p:nvPr/>
      </p:nvGrpSpPr>
      <p:grpSpPr>
        <a:xfrm>
          <a:off x="0" y="0"/>
          <a:ext cx="0" cy="0"/>
          <a:chOff x="0" y="0"/>
          <a:chExt cx="0" cy="0"/>
        </a:xfrm>
      </p:grpSpPr>
      <p:sp>
        <p:nvSpPr>
          <p:cNvPr id="5" name="Rectangle 4"/>
          <p:cNvSpPr/>
          <p:nvPr userDrawn="1"/>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01600" y="6540506"/>
            <a:ext cx="9360191" cy="178420"/>
          </a:xfrm>
          <a:prstGeom prst="rect">
            <a:avLst/>
          </a:prstGeom>
          <a:solidFill>
            <a:schemeClr val="tx1"/>
          </a:solidFill>
          <a:ln w="25400">
            <a:solidFill>
              <a:schemeClr val="tx1"/>
            </a:solidFill>
          </a:ln>
          <a:effectLst>
            <a:outerShdw blurRad="50800" dist="38100" dir="2700000">
              <a:srgbClr val="000000">
                <a:alpha val="73000"/>
              </a:srgbClr>
            </a:outerShdw>
          </a:effectLst>
        </p:spPr>
        <p:style>
          <a:lnRef idx="1">
            <a:schemeClr val="accent1"/>
          </a:lnRef>
          <a:fillRef idx="3">
            <a:schemeClr val="accent1"/>
          </a:fillRef>
          <a:effectRef idx="2">
            <a:schemeClr val="accent1"/>
          </a:effectRef>
          <a:fontRef idx="minor">
            <a:schemeClr val="lt1"/>
          </a:fontRef>
        </p:style>
        <p:txBody>
          <a:bodyPr wrap="square" rtlCol="0" anchor="ctr"/>
          <a:lstStyle/>
          <a:p>
            <a:r>
              <a:rPr lang="en-US" sz="1200" dirty="0">
                <a:latin typeface="Times New Roman"/>
                <a:cs typeface="Times New Roman"/>
              </a:rPr>
              <a:t>				         				</a:t>
            </a:r>
            <a:endParaRPr lang="en-US" sz="1050" dirty="0">
              <a:latin typeface="Arial Rounded MT Bold"/>
              <a:cs typeface="Arial Rounded MT Bold"/>
            </a:endParaRPr>
          </a:p>
        </p:txBody>
      </p:sp>
      <p:sp>
        <p:nvSpPr>
          <p:cNvPr id="7" name="Rectangle 6"/>
          <p:cNvSpPr/>
          <p:nvPr userDrawn="1"/>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691351" y="6467327"/>
            <a:ext cx="1826792" cy="276999"/>
          </a:xfrm>
          <a:prstGeom prst="rect">
            <a:avLst/>
          </a:prstGeom>
        </p:spPr>
        <p:txBody>
          <a:bodyPr wrap="none">
            <a:spAutoFit/>
          </a:bodyPr>
          <a:lstStyle/>
          <a:p>
            <a:r>
              <a:rPr lang="en-US" sz="1200" dirty="0" err="1">
                <a:solidFill>
                  <a:schemeClr val="bg1"/>
                </a:solidFill>
                <a:latin typeface="Arial Rounded MT Bold"/>
                <a:cs typeface="Arial Rounded MT Bold"/>
              </a:rPr>
              <a:t>nanophotonics.rit.edu</a:t>
            </a:r>
            <a:r>
              <a:rPr lang="en-US" sz="1200" dirty="0">
                <a:solidFill>
                  <a:schemeClr val="bg1"/>
                </a:solidFill>
                <a:latin typeface="Arial Rounded MT Bold"/>
                <a:cs typeface="Arial Rounded MT Bold"/>
              </a:rPr>
              <a:t> </a:t>
            </a:r>
            <a:endParaRPr lang="en-US" sz="1200" dirty="0">
              <a:solidFill>
                <a:schemeClr val="bg1"/>
              </a:solidFill>
            </a:endParaRPr>
          </a:p>
        </p:txBody>
      </p:sp>
      <p:sp>
        <p:nvSpPr>
          <p:cNvPr id="4" name="Text Box 49"/>
          <p:cNvSpPr txBox="1">
            <a:spLocks noChangeArrowheads="1"/>
          </p:cNvSpPr>
          <p:nvPr userDrawn="1"/>
        </p:nvSpPr>
        <p:spPr bwMode="auto">
          <a:xfrm>
            <a:off x="8592844" y="6512512"/>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pPr>
            <a:fld id="{FECCACFC-A1DF-4E05-81FF-9C3E99D1E2C5}" type="slidenum">
              <a:rPr lang="en-US" sz="900" b="0">
                <a:solidFill>
                  <a:schemeClr val="bg1"/>
                </a:solidFill>
                <a:latin typeface="Arial Rounded MT Bold" panose="020F0704030504030204" pitchFamily="34" charset="0"/>
              </a:rPr>
              <a:pPr algn="r">
                <a:spcBef>
                  <a:spcPct val="50000"/>
                </a:spcBef>
              </a:pPr>
              <a:t>‹#›</a:t>
            </a:fld>
            <a:endParaRPr lang="en-US" sz="900" b="0" dirty="0">
              <a:solidFill>
                <a:schemeClr val="bg1"/>
              </a:solidFill>
              <a:latin typeface="Arial Rounded MT Bold" panose="020F0704030504030204"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210" y="69152"/>
            <a:ext cx="1069884" cy="417127"/>
          </a:xfrm>
          <a:prstGeom prst="rect">
            <a:avLst/>
          </a:prstGeom>
        </p:spPr>
      </p:pic>
    </p:spTree>
    <p:extLst>
      <p:ext uri="{BB962C8B-B14F-4D97-AF65-F5344CB8AC3E}">
        <p14:creationId xmlns:p14="http://schemas.microsoft.com/office/powerpoint/2010/main" val="1198976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marL="1031875" indent="-234950">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3206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B9364-74B3-40A2-9A7B-9F349516D744}" type="datetime1">
              <a:rPr lang="en-US" smtClean="0"/>
              <a:t>1/23/2019</a:t>
            </a:fld>
            <a:endParaRPr lang="en-US"/>
          </a:p>
        </p:txBody>
      </p:sp>
      <p:sp>
        <p:nvSpPr>
          <p:cNvPr id="5" name="Footer Placeholder 4"/>
          <p:cNvSpPr>
            <a:spLocks noGrp="1"/>
          </p:cNvSpPr>
          <p:nvPr>
            <p:ph type="ftr" sz="quarter" idx="11"/>
          </p:nvPr>
        </p:nvSpPr>
        <p:spPr/>
        <p:txBody>
          <a:bodyPr/>
          <a:lstStyle/>
          <a:p>
            <a:r>
              <a:rPr lang="en-US"/>
              <a:t>DISTRIBUTION STATEMENT A. Approved for public release; distribution is unlimited. (88ABW-2015-1776)</a:t>
            </a:r>
          </a:p>
        </p:txBody>
      </p:sp>
      <p:sp>
        <p:nvSpPr>
          <p:cNvPr id="6" name="Slide Number Placeholder 5"/>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3441236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142999"/>
            <a:ext cx="5111750" cy="5257801"/>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52651"/>
            <a:ext cx="3008313" cy="4248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26153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Ver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ctr">
            <a:normAutofit/>
          </a:bodyPr>
          <a:lstStyle>
            <a:lvl1pPr algn="ctr" defTabSz="914400" rtl="0" eaLnBrk="1" latinLnBrk="0" hangingPunct="1">
              <a:spcBef>
                <a:spcPct val="0"/>
              </a:spcBef>
              <a:buNone/>
              <a:defRPr lang="en-US" sz="3200" b="1" kern="1200">
                <a:solidFill>
                  <a:srgbClr val="000099"/>
                </a:solidFill>
                <a:latin typeface="Arial" pitchFamily="34" charset="0"/>
                <a:ea typeface="+mj-ea"/>
                <a:cs typeface="Arial" pitchFamily="34" charset="0"/>
              </a:defRPr>
            </a:lvl1pPr>
          </a:lstStyle>
          <a:p>
            <a:r>
              <a:rPr lang="en-US" dirty="0"/>
              <a:t>AFRL Briefing Template</a:t>
            </a:r>
          </a:p>
        </p:txBody>
      </p:sp>
      <p:sp>
        <p:nvSpPr>
          <p:cNvPr id="3" name="Date Placeholder 2"/>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TextBox 4"/>
          <p:cNvSpPr txBox="1"/>
          <p:nvPr/>
        </p:nvSpPr>
        <p:spPr>
          <a:xfrm>
            <a:off x="762000" y="1524000"/>
            <a:ext cx="5105400" cy="2308324"/>
          </a:xfrm>
          <a:prstGeom prst="rect">
            <a:avLst/>
          </a:prstGeom>
          <a:noFill/>
        </p:spPr>
        <p:txBody>
          <a:bodyPr wrap="square" rtlCol="0">
            <a:spAutoFit/>
          </a:bodyPr>
          <a:lstStyle/>
          <a:p>
            <a:r>
              <a:rPr lang="en-US" sz="1400" dirty="0">
                <a:solidFill>
                  <a:prstClr val="black"/>
                </a:solidFill>
                <a:latin typeface="Arial" pitchFamily="34" charset="0"/>
                <a:cs typeface="Arial" pitchFamily="34" charset="0"/>
              </a:rPr>
              <a:t>AFRL Briefing Template</a:t>
            </a:r>
          </a:p>
          <a:p>
            <a:r>
              <a:rPr lang="en-US" sz="1400" dirty="0">
                <a:solidFill>
                  <a:prstClr val="black"/>
                </a:solidFill>
                <a:latin typeface="Arial" pitchFamily="34" charset="0"/>
                <a:cs typeface="Arial" pitchFamily="34" charset="0"/>
              </a:rPr>
              <a:t>Version 2.01</a:t>
            </a:r>
          </a:p>
          <a:p>
            <a:r>
              <a:rPr lang="en-US" sz="1400" dirty="0">
                <a:solidFill>
                  <a:prstClr val="black"/>
                </a:solidFill>
                <a:latin typeface="Arial" pitchFamily="34" charset="0"/>
                <a:cs typeface="Arial" pitchFamily="34" charset="0"/>
              </a:rPr>
              <a:t>Updated: 7 Mar 10</a:t>
            </a:r>
          </a:p>
          <a:p>
            <a:r>
              <a:rPr lang="en-US" sz="1400" dirty="0">
                <a:solidFill>
                  <a:prstClr val="black"/>
                </a:solidFill>
                <a:latin typeface="Arial" pitchFamily="34" charset="0"/>
                <a:cs typeface="Arial" pitchFamily="34" charset="0"/>
                <a:hlinkClick r:id="rId2"/>
              </a:rPr>
              <a:t>Link to Briefing Guide and Template</a:t>
            </a:r>
            <a:endParaRPr lang="en-US" sz="1400" dirty="0">
              <a:solidFill>
                <a:prstClr val="black"/>
              </a:solidFill>
              <a:latin typeface="Arial" pitchFamily="34" charset="0"/>
              <a:cs typeface="Arial" pitchFamily="34" charset="0"/>
            </a:endParaRPr>
          </a:p>
          <a:p>
            <a:endParaRPr lang="en-US" sz="1400" dirty="0">
              <a:solidFill>
                <a:prstClr val="black"/>
              </a:solidFill>
              <a:latin typeface="Arial" pitchFamily="34" charset="0"/>
              <a:cs typeface="Arial" pitchFamily="34" charset="0"/>
            </a:endParaRPr>
          </a:p>
          <a:p>
            <a:r>
              <a:rPr lang="en-US" sz="1400" dirty="0">
                <a:solidFill>
                  <a:prstClr val="black"/>
                </a:solidFill>
                <a:latin typeface="Arial" pitchFamily="34" charset="0"/>
                <a:cs typeface="Arial" pitchFamily="34" charset="0"/>
              </a:rPr>
              <a:t>AFRL Briefing Guide and Template are located on SharePoint:</a:t>
            </a:r>
          </a:p>
          <a:p>
            <a:r>
              <a:rPr lang="en-US" sz="1400" dirty="0">
                <a:solidFill>
                  <a:prstClr val="black"/>
                </a:solidFill>
                <a:latin typeface="Arial" pitchFamily="34" charset="0"/>
                <a:cs typeface="Arial" pitchFamily="34" charset="0"/>
              </a:rPr>
              <a:t>AFRL Headquarters &gt; View All Site Content</a:t>
            </a:r>
          </a:p>
          <a:p>
            <a:r>
              <a:rPr lang="en-US" sz="1400" dirty="0">
                <a:solidFill>
                  <a:prstClr val="black"/>
                </a:solidFill>
                <a:latin typeface="Arial" pitchFamily="34" charset="0"/>
                <a:cs typeface="Arial" pitchFamily="34" charset="0"/>
              </a:rPr>
              <a:t> &gt; Command Section &gt; View All Site Content</a:t>
            </a:r>
          </a:p>
          <a:p>
            <a:r>
              <a:rPr lang="en-US" sz="1400" dirty="0">
                <a:solidFill>
                  <a:prstClr val="black"/>
                </a:solidFill>
                <a:latin typeface="Arial" pitchFamily="34" charset="0"/>
                <a:cs typeface="Arial" pitchFamily="34" charset="0"/>
              </a:rPr>
              <a:t> &gt; FOG-CAG Public &gt;  Briefing Templates</a:t>
            </a:r>
          </a:p>
          <a:p>
            <a:r>
              <a:rPr lang="en-US" dirty="0">
                <a:solidFill>
                  <a:prstClr val="black"/>
                </a:solidFill>
              </a:rPr>
              <a:t> </a:t>
            </a:r>
          </a:p>
        </p:txBody>
      </p:sp>
      <p:grpSp>
        <p:nvGrpSpPr>
          <p:cNvPr id="6" name="Group 5"/>
          <p:cNvGrpSpPr/>
          <p:nvPr/>
        </p:nvGrpSpPr>
        <p:grpSpPr>
          <a:xfrm>
            <a:off x="5486400" y="2895600"/>
            <a:ext cx="3048000" cy="3591576"/>
            <a:chOff x="50800" y="4560888"/>
            <a:chExt cx="1949450" cy="2297112"/>
          </a:xfrm>
        </p:grpSpPr>
        <p:pic>
          <p:nvPicPr>
            <p:cNvPr id="7" name="Picture 7" descr="af logo - blue"/>
            <p:cNvPicPr>
              <a:picLocks noChangeAspect="1" noChangeArrowheads="1"/>
            </p:cNvPicPr>
            <p:nvPr/>
          </p:nvPicPr>
          <p:blipFill>
            <a:blip r:embed="rId3" cstate="print"/>
            <a:srcRect/>
            <a:stretch>
              <a:fillRect/>
            </a:stretch>
          </p:blipFill>
          <p:spPr bwMode="auto">
            <a:xfrm>
              <a:off x="50800" y="5045075"/>
              <a:ext cx="1949450" cy="1812925"/>
            </a:xfrm>
            <a:prstGeom prst="rect">
              <a:avLst/>
            </a:prstGeom>
            <a:noFill/>
            <a:ln w="9525">
              <a:noFill/>
              <a:miter lim="800000"/>
              <a:headEnd/>
              <a:tailEnd/>
            </a:ln>
          </p:spPr>
        </p:pic>
        <p:pic>
          <p:nvPicPr>
            <p:cNvPr id="8" name="Picture 8" descr="AFRL Shield 300 dpi"/>
            <p:cNvPicPr>
              <a:picLocks noChangeAspect="1" noChangeArrowheads="1"/>
            </p:cNvPicPr>
            <p:nvPr/>
          </p:nvPicPr>
          <p:blipFill>
            <a:blip r:embed="rId4" cstate="print"/>
            <a:srcRect/>
            <a:stretch>
              <a:fillRect/>
            </a:stretch>
          </p:blipFill>
          <p:spPr bwMode="auto">
            <a:xfrm>
              <a:off x="463550" y="4560888"/>
              <a:ext cx="1123950" cy="1120775"/>
            </a:xfrm>
            <a:prstGeom prst="rect">
              <a:avLst/>
            </a:prstGeom>
            <a:noFill/>
            <a:ln w="9525">
              <a:noFill/>
              <a:miter lim="800000"/>
              <a:headEnd/>
              <a:tailEnd/>
            </a:ln>
          </p:spPr>
        </p:pic>
      </p:grpSp>
      <p:sp>
        <p:nvSpPr>
          <p:cNvPr id="9" name="Rectangle 8"/>
          <p:cNvSpPr/>
          <p:nvPr/>
        </p:nvSpPr>
        <p:spPr>
          <a:xfrm>
            <a:off x="0" y="0"/>
            <a:ext cx="4572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57200" y="0"/>
            <a:ext cx="76200"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99803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Text Box 49"/>
          <p:cNvSpPr txBox="1">
            <a:spLocks noChangeArrowheads="1"/>
          </p:cNvSpPr>
          <p:nvPr userDrawn="1"/>
        </p:nvSpPr>
        <p:spPr bwMode="auto">
          <a:xfrm>
            <a:off x="8667750" y="6629400"/>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pPr>
            <a:fld id="{FECCACFC-A1DF-4E05-81FF-9C3E99D1E2C5}" type="slidenum">
              <a:rPr lang="en-US" sz="900">
                <a:solidFill>
                  <a:prstClr val="black"/>
                </a:solidFill>
              </a:rPr>
              <a:pPr algn="r">
                <a:spcBef>
                  <a:spcPct val="50000"/>
                </a:spcBef>
              </a:pPr>
              <a:t>‹#›</a:t>
            </a:fld>
            <a:endParaRPr lang="en-US" sz="900" dirty="0">
              <a:solidFill>
                <a:prstClr val="black"/>
              </a:solidFill>
            </a:endParaRPr>
          </a:p>
        </p:txBody>
      </p:sp>
    </p:spTree>
    <p:extLst>
      <p:ext uri="{BB962C8B-B14F-4D97-AF65-F5344CB8AC3E}">
        <p14:creationId xmlns:p14="http://schemas.microsoft.com/office/powerpoint/2010/main" val="19720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7727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2875"/>
            <a:ext cx="2133600" cy="365125"/>
          </a:xfrm>
          <a:prstGeom prst="rect">
            <a:avLst/>
          </a:prstGeom>
        </p:spPr>
        <p:txBody>
          <a:bodyPr/>
          <a:lstStyle/>
          <a:p>
            <a:r>
              <a:rPr lang="en-US">
                <a:solidFill>
                  <a:prstClr val="black"/>
                </a:solidFill>
              </a:rPr>
              <a:t>28 April 2011</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47858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8393"/>
            <a:ext cx="7772400" cy="1470025"/>
          </a:xfrm>
        </p:spPr>
        <p:txBody>
          <a:bodyPr anchor="b"/>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2724150"/>
            <a:ext cx="6400800" cy="1752600"/>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0851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2"/>
          <p:cNvSpPr>
            <a:spLocks noGrp="1"/>
          </p:cNvSpPr>
          <p:nvPr>
            <p:ph idx="1"/>
          </p:nvPr>
        </p:nvSpPr>
        <p:spPr>
          <a:xfrm>
            <a:off x="457200" y="909008"/>
            <a:ext cx="8229600" cy="52171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899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17501" y="928688"/>
            <a:ext cx="8524875" cy="5314950"/>
          </a:xfrm>
        </p:spPr>
        <p:txBody>
          <a:bodyPr/>
          <a:lstStyle/>
          <a:p>
            <a:r>
              <a:rPr lang="en-US"/>
              <a:t>Click icon to add picture</a:t>
            </a:r>
          </a:p>
        </p:txBody>
      </p:sp>
    </p:spTree>
    <p:extLst>
      <p:ext uri="{BB962C8B-B14F-4D97-AF65-F5344CB8AC3E}">
        <p14:creationId xmlns:p14="http://schemas.microsoft.com/office/powerpoint/2010/main" val="148164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7DFB0C-626C-41ED-965E-5D1B0A49023F}" type="datetime1">
              <a:rPr lang="en-US" smtClean="0"/>
              <a:t>1/23/2019</a:t>
            </a:fld>
            <a:endParaRPr lang="en-US"/>
          </a:p>
        </p:txBody>
      </p:sp>
      <p:sp>
        <p:nvSpPr>
          <p:cNvPr id="5" name="Footer Placeholder 4"/>
          <p:cNvSpPr>
            <a:spLocks noGrp="1"/>
          </p:cNvSpPr>
          <p:nvPr>
            <p:ph type="ftr" sz="quarter" idx="11"/>
          </p:nvPr>
        </p:nvSpPr>
        <p:spPr/>
        <p:txBody>
          <a:bodyPr/>
          <a:lstStyle/>
          <a:p>
            <a:r>
              <a:rPr lang="en-US"/>
              <a:t>DISTRIBUTION STATEMENT A. Approved for public release; distribution is unlimited. (88ABW-2015-1776)</a:t>
            </a:r>
          </a:p>
        </p:txBody>
      </p:sp>
      <p:sp>
        <p:nvSpPr>
          <p:cNvPr id="6" name="Slide Number Placeholder 5"/>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216239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63D8CE-36E1-4C32-9750-9392A72F3C73}" type="datetime1">
              <a:rPr lang="en-US" smtClean="0"/>
              <a:t>1/23/2019</a:t>
            </a:fld>
            <a:endParaRPr lang="en-US"/>
          </a:p>
        </p:txBody>
      </p:sp>
      <p:sp>
        <p:nvSpPr>
          <p:cNvPr id="6" name="Footer Placeholder 5"/>
          <p:cNvSpPr>
            <a:spLocks noGrp="1"/>
          </p:cNvSpPr>
          <p:nvPr>
            <p:ph type="ftr" sz="quarter" idx="11"/>
          </p:nvPr>
        </p:nvSpPr>
        <p:spPr/>
        <p:txBody>
          <a:bodyPr/>
          <a:lstStyle/>
          <a:p>
            <a:r>
              <a:rPr lang="en-US"/>
              <a:t>DISTRIBUTION STATEMENT A. Approved for public release; distribution is unlimited. (88ABW-2015-1776)</a:t>
            </a:r>
          </a:p>
        </p:txBody>
      </p:sp>
      <p:sp>
        <p:nvSpPr>
          <p:cNvPr id="7" name="Slide Number Placeholder 6"/>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426907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01F3A4-9C24-4712-AF18-69C0C35A811E}" type="datetime1">
              <a:rPr lang="en-US" smtClean="0"/>
              <a:t>1/23/2019</a:t>
            </a:fld>
            <a:endParaRPr lang="en-US"/>
          </a:p>
        </p:txBody>
      </p:sp>
      <p:sp>
        <p:nvSpPr>
          <p:cNvPr id="8" name="Footer Placeholder 7"/>
          <p:cNvSpPr>
            <a:spLocks noGrp="1"/>
          </p:cNvSpPr>
          <p:nvPr>
            <p:ph type="ftr" sz="quarter" idx="11"/>
          </p:nvPr>
        </p:nvSpPr>
        <p:spPr/>
        <p:txBody>
          <a:bodyPr/>
          <a:lstStyle/>
          <a:p>
            <a:r>
              <a:rPr lang="en-US"/>
              <a:t>DISTRIBUTION STATEMENT A. Approved for public release; distribution is unlimited. (88ABW-2015-1776)</a:t>
            </a:r>
          </a:p>
        </p:txBody>
      </p:sp>
      <p:sp>
        <p:nvSpPr>
          <p:cNvPr id="9" name="Slide Number Placeholder 8"/>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175794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D6F4F3-57D7-46C6-BC50-F9E3985232E9}" type="datetime1">
              <a:rPr lang="en-US" smtClean="0"/>
              <a:t>1/23/2019</a:t>
            </a:fld>
            <a:endParaRPr lang="en-US"/>
          </a:p>
        </p:txBody>
      </p:sp>
      <p:sp>
        <p:nvSpPr>
          <p:cNvPr id="4" name="Footer Placeholder 3"/>
          <p:cNvSpPr>
            <a:spLocks noGrp="1"/>
          </p:cNvSpPr>
          <p:nvPr>
            <p:ph type="ftr" sz="quarter" idx="11"/>
          </p:nvPr>
        </p:nvSpPr>
        <p:spPr/>
        <p:txBody>
          <a:bodyPr/>
          <a:lstStyle/>
          <a:p>
            <a:r>
              <a:rPr lang="en-US"/>
              <a:t>DISTRIBUTION STATEMENT A. Approved for public release; distribution is unlimited. (88ABW-2015-1776)</a:t>
            </a:r>
          </a:p>
        </p:txBody>
      </p:sp>
      <p:sp>
        <p:nvSpPr>
          <p:cNvPr id="5" name="Slide Number Placeholder 4"/>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229826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81C4B-84A8-43A2-991C-A6650BD60CB0}" type="datetime1">
              <a:rPr lang="en-US" smtClean="0"/>
              <a:t>1/23/2019</a:t>
            </a:fld>
            <a:endParaRPr lang="en-US"/>
          </a:p>
        </p:txBody>
      </p:sp>
      <p:sp>
        <p:nvSpPr>
          <p:cNvPr id="3" name="Footer Placeholder 2"/>
          <p:cNvSpPr>
            <a:spLocks noGrp="1"/>
          </p:cNvSpPr>
          <p:nvPr>
            <p:ph type="ftr" sz="quarter" idx="11"/>
          </p:nvPr>
        </p:nvSpPr>
        <p:spPr/>
        <p:txBody>
          <a:bodyPr/>
          <a:lstStyle/>
          <a:p>
            <a:r>
              <a:rPr lang="en-US"/>
              <a:t>DISTRIBUTION STATEMENT A. Approved for public release; distribution is unlimited. (88ABW-2015-1776)</a:t>
            </a:r>
          </a:p>
        </p:txBody>
      </p:sp>
      <p:sp>
        <p:nvSpPr>
          <p:cNvPr id="4" name="Slide Number Placeholder 3"/>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127918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F22281-3343-4281-AD51-7FA46A795573}" type="datetime1">
              <a:rPr lang="en-US" smtClean="0"/>
              <a:t>1/23/2019</a:t>
            </a:fld>
            <a:endParaRPr lang="en-US"/>
          </a:p>
        </p:txBody>
      </p:sp>
      <p:sp>
        <p:nvSpPr>
          <p:cNvPr id="6" name="Footer Placeholder 5"/>
          <p:cNvSpPr>
            <a:spLocks noGrp="1"/>
          </p:cNvSpPr>
          <p:nvPr>
            <p:ph type="ftr" sz="quarter" idx="11"/>
          </p:nvPr>
        </p:nvSpPr>
        <p:spPr/>
        <p:txBody>
          <a:bodyPr/>
          <a:lstStyle/>
          <a:p>
            <a:r>
              <a:rPr lang="en-US"/>
              <a:t>DISTRIBUTION STATEMENT A. Approved for public release; distribution is unlimited. (88ABW-2015-1776)</a:t>
            </a:r>
          </a:p>
        </p:txBody>
      </p:sp>
      <p:sp>
        <p:nvSpPr>
          <p:cNvPr id="7" name="Slide Number Placeholder 6"/>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306514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3EA48-38AF-4EE6-80C5-1F9E9DBB2E15}" type="datetime1">
              <a:rPr lang="en-US" smtClean="0"/>
              <a:t>1/23/2019</a:t>
            </a:fld>
            <a:endParaRPr lang="en-US"/>
          </a:p>
        </p:txBody>
      </p:sp>
      <p:sp>
        <p:nvSpPr>
          <p:cNvPr id="6" name="Footer Placeholder 5"/>
          <p:cNvSpPr>
            <a:spLocks noGrp="1"/>
          </p:cNvSpPr>
          <p:nvPr>
            <p:ph type="ftr" sz="quarter" idx="11"/>
          </p:nvPr>
        </p:nvSpPr>
        <p:spPr/>
        <p:txBody>
          <a:bodyPr/>
          <a:lstStyle/>
          <a:p>
            <a:r>
              <a:rPr lang="en-US"/>
              <a:t>DISTRIBUTION STATEMENT A. Approved for public release; distribution is unlimited. (88ABW-2015-1776)</a:t>
            </a:r>
          </a:p>
        </p:txBody>
      </p:sp>
      <p:sp>
        <p:nvSpPr>
          <p:cNvPr id="7" name="Slide Number Placeholder 6"/>
          <p:cNvSpPr>
            <a:spLocks noGrp="1"/>
          </p:cNvSpPr>
          <p:nvPr>
            <p:ph type="sldNum" sz="quarter" idx="12"/>
          </p:nvPr>
        </p:nvSpPr>
        <p:spPr/>
        <p:txBody>
          <a:bodyPr/>
          <a:lstStyle/>
          <a:p>
            <a:fld id="{AB8D1326-9718-4669-963A-24E043AD9B61}" type="slidenum">
              <a:rPr lang="en-US" smtClean="0"/>
              <a:t>‹#›</a:t>
            </a:fld>
            <a:endParaRPr lang="en-US"/>
          </a:p>
        </p:txBody>
      </p:sp>
    </p:spTree>
    <p:extLst>
      <p:ext uri="{BB962C8B-B14F-4D97-AF65-F5344CB8AC3E}">
        <p14:creationId xmlns:p14="http://schemas.microsoft.com/office/powerpoint/2010/main" val="270400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04509-A159-4149-9A99-51DB42530FA5}" type="datetime1">
              <a:rPr lang="en-US" smtClean="0"/>
              <a:t>1/23/2019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DISTRIBUTION STATEMENT </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D1326-9718-4669-963A-24E043AD9B61}" type="slidenum">
              <a:rPr lang="en-US" smtClean="0"/>
              <a:t>‹#›</a:t>
            </a:fld>
            <a:endParaRPr lang="en-US"/>
          </a:p>
        </p:txBody>
      </p:sp>
    </p:spTree>
    <p:extLst>
      <p:ext uri="{BB962C8B-B14F-4D97-AF65-F5344CB8AC3E}">
        <p14:creationId xmlns:p14="http://schemas.microsoft.com/office/powerpoint/2010/main" val="35434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0"/>
            <a:ext cx="73152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2" descr="AFRL Shield transparent background 1INcopy"/>
          <p:cNvPicPr>
            <a:picLocks noChangeAspect="1" noChangeArrowheads="1"/>
          </p:cNvPicPr>
          <p:nvPr/>
        </p:nvPicPr>
        <p:blipFill>
          <a:blip r:embed="rId15" cstate="print"/>
          <a:srcRect/>
          <a:stretch>
            <a:fillRect/>
          </a:stretch>
        </p:blipFill>
        <p:spPr bwMode="auto">
          <a:xfrm>
            <a:off x="8223740" y="19050"/>
            <a:ext cx="904875" cy="898525"/>
          </a:xfrm>
          <a:prstGeom prst="rect">
            <a:avLst/>
          </a:prstGeom>
          <a:noFill/>
        </p:spPr>
      </p:pic>
      <p:sp>
        <p:nvSpPr>
          <p:cNvPr id="8" name="Rectangle 73"/>
          <p:cNvSpPr>
            <a:spLocks noChangeArrowheads="1"/>
          </p:cNvSpPr>
          <p:nvPr/>
        </p:nvSpPr>
        <p:spPr bwMode="auto">
          <a:xfrm>
            <a:off x="0" y="952500"/>
            <a:ext cx="9144000" cy="92075"/>
          </a:xfrm>
          <a:prstGeom prst="rect">
            <a:avLst/>
          </a:prstGeom>
          <a:gradFill rotWithShape="0">
            <a:gsLst>
              <a:gs pos="0">
                <a:srgbClr val="FED910"/>
              </a:gs>
              <a:gs pos="100000">
                <a:srgbClr val="0D2B88"/>
              </a:gs>
            </a:gsLst>
            <a:path path="rect">
              <a:fillToRect l="100000" b="100000"/>
            </a:path>
          </a:gradFill>
          <a:ln w="9525">
            <a:noFill/>
            <a:miter lim="800000"/>
            <a:headEnd/>
            <a:tailEnd/>
          </a:ln>
          <a:effectLst/>
        </p:spPr>
        <p:txBody>
          <a:bodyPr anchor="ctr" anchorCtr="1"/>
          <a:lstStyle/>
          <a:p>
            <a:pPr algn="ctr"/>
            <a:endParaRPr lang="en-US">
              <a:solidFill>
                <a:prstClr val="black"/>
              </a:solidFill>
            </a:endParaRPr>
          </a:p>
        </p:txBody>
      </p:sp>
      <p:pic>
        <p:nvPicPr>
          <p:cNvPr id="9" name="Picture 8" descr="AF Wings.png"/>
          <p:cNvPicPr>
            <a:picLocks noChangeAspect="1"/>
          </p:cNvPicPr>
          <p:nvPr/>
        </p:nvPicPr>
        <p:blipFill>
          <a:blip r:embed="rId16" cstate="print"/>
          <a:stretch>
            <a:fillRect/>
          </a:stretch>
        </p:blipFill>
        <p:spPr>
          <a:xfrm>
            <a:off x="0" y="0"/>
            <a:ext cx="982636" cy="914400"/>
          </a:xfrm>
          <a:prstGeom prst="rect">
            <a:avLst/>
          </a:prstGeom>
        </p:spPr>
      </p:pic>
      <p:sp>
        <p:nvSpPr>
          <p:cNvPr id="11" name="Text Box 49"/>
          <p:cNvSpPr txBox="1">
            <a:spLocks noChangeArrowheads="1"/>
          </p:cNvSpPr>
          <p:nvPr/>
        </p:nvSpPr>
        <p:spPr bwMode="auto">
          <a:xfrm>
            <a:off x="7315200" y="6627168"/>
            <a:ext cx="1828800" cy="230832"/>
          </a:xfrm>
          <a:prstGeom prst="rect">
            <a:avLst/>
          </a:prstGeom>
          <a:noFill/>
          <a:ln w="12700">
            <a:noFill/>
            <a:miter lim="800000"/>
            <a:headEnd type="none" w="sm" len="sm"/>
            <a:tailEnd type="none" w="sm" len="sm"/>
          </a:ln>
          <a:effectLst/>
        </p:spPr>
        <p:txBody>
          <a:bodyPr wrap="square" anchor="ctr">
            <a:spAutoFit/>
          </a:bodyPr>
          <a:lstStyle/>
          <a:p>
            <a:pPr algn="r">
              <a:spcBef>
                <a:spcPct val="50000"/>
              </a:spcBef>
            </a:pPr>
            <a:fld id="{FECCACFC-A1DF-4E05-81FF-9C3E99D1E2C5}" type="slidenum">
              <a:rPr lang="en-US" sz="900">
                <a:solidFill>
                  <a:prstClr val="black"/>
                </a:solidFill>
                <a:latin typeface="Arial" pitchFamily="34" charset="0"/>
                <a:cs typeface="Arial" pitchFamily="34" charset="0"/>
              </a:rPr>
              <a:pPr algn="r">
                <a:spcBef>
                  <a:spcPct val="50000"/>
                </a:spcBef>
              </a:pPr>
              <a:t>‹#›</a:t>
            </a:fld>
            <a:endParaRPr lang="en-US" sz="9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97720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p:txStyles>
    <p:titleStyle>
      <a:lvl1pPr algn="ctr" defTabSz="914400" rtl="0" eaLnBrk="1" latinLnBrk="0" hangingPunct="1">
        <a:spcBef>
          <a:spcPct val="0"/>
        </a:spcBef>
        <a:buNone/>
        <a:defRPr sz="3200" b="1" kern="1200">
          <a:solidFill>
            <a:srgbClr val="000099"/>
          </a:solidFill>
          <a:latin typeface="Arial" pitchFamily="34" charset="0"/>
          <a:ea typeface="+mj-ea"/>
          <a:cs typeface="Arial" pitchFamily="34" charset="0"/>
        </a:defRPr>
      </a:lvl1pPr>
    </p:titleStyle>
    <p:bodyStyle>
      <a:lvl1pPr marL="342900" indent="-342900" algn="l" defTabSz="914400" rtl="0" eaLnBrk="1" latinLnBrk="0" hangingPunct="1">
        <a:spcBef>
          <a:spcPts val="600"/>
        </a:spcBef>
        <a:buFont typeface="Arial" pitchFamily="34" charset="0"/>
        <a:buChar char="•"/>
        <a:defRPr sz="24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2pPr>
      <a:lvl3pPr marL="1031875" indent="-234950" algn="l" defTabSz="914400" rtl="0" eaLnBrk="1" latinLnBrk="0" hangingPunct="1">
        <a:spcBef>
          <a:spcPts val="600"/>
        </a:spcBef>
        <a:buFont typeface="Arial" pitchFamily="34" charset="0"/>
        <a:buChar char="•"/>
        <a:defRPr sz="2000" kern="1200">
          <a:solidFill>
            <a:schemeClr val="tx1"/>
          </a:solidFill>
          <a:latin typeface="Arial" pitchFamily="34" charset="0"/>
          <a:ea typeface="+mn-ea"/>
          <a:cs typeface="Arial" pitchFamily="34" charset="0"/>
        </a:defRPr>
      </a:lvl3pPr>
      <a:lvl4pPr marL="1371600" indent="-280988" algn="l" defTabSz="914400" rtl="0" eaLnBrk="1" latinLnBrk="0" hangingPunct="1">
        <a:spcBef>
          <a:spcPts val="600"/>
        </a:spcBef>
        <a:buFont typeface="Arial" pitchFamily="34" charset="0"/>
        <a:buChar char="–"/>
        <a:defRPr sz="2000" kern="1200">
          <a:solidFill>
            <a:schemeClr val="tx1"/>
          </a:solidFill>
          <a:latin typeface="Arial" pitchFamily="34" charset="0"/>
          <a:ea typeface="+mn-ea"/>
          <a:cs typeface="Arial" pitchFamily="34" charset="0"/>
        </a:defRPr>
      </a:lvl4pPr>
      <a:lvl5pPr marL="1652588" indent="-280988" algn="l" defTabSz="914400" rtl="0" eaLnBrk="1" latinLnBrk="0" hangingPunct="1">
        <a:spcBef>
          <a:spcPts val="6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PT Footer_v1-01.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95548"/>
            <a:ext cx="9144000" cy="374904"/>
          </a:xfrm>
          <a:prstGeom prst="rect">
            <a:avLst/>
          </a:prstGeom>
        </p:spPr>
      </p:pic>
      <p:pic>
        <p:nvPicPr>
          <p:cNvPr id="4" name="Picture 3" descr="PPT Header_v2.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71936"/>
            <a:ext cx="9144000" cy="579120"/>
          </a:xfrm>
          <a:prstGeom prst="rect">
            <a:avLst/>
          </a:prstGeom>
        </p:spPr>
      </p:pic>
      <p:sp>
        <p:nvSpPr>
          <p:cNvPr id="3" name="Text Placeholder 2"/>
          <p:cNvSpPr>
            <a:spLocks noGrp="1"/>
          </p:cNvSpPr>
          <p:nvPr>
            <p:ph type="body" idx="1"/>
          </p:nvPr>
        </p:nvSpPr>
        <p:spPr>
          <a:xfrm>
            <a:off x="457200" y="909008"/>
            <a:ext cx="8229600" cy="52171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p:cNvSpPr>
            <a:spLocks noGrp="1"/>
          </p:cNvSpPr>
          <p:nvPr>
            <p:ph type="title"/>
          </p:nvPr>
        </p:nvSpPr>
        <p:spPr>
          <a:xfrm>
            <a:off x="914400" y="24922"/>
            <a:ext cx="8025708" cy="5210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Date Placeholder 3"/>
          <p:cNvSpPr>
            <a:spLocks noGrp="1"/>
          </p:cNvSpPr>
          <p:nvPr>
            <p:ph type="dt" sz="half" idx="2"/>
          </p:nvPr>
        </p:nvSpPr>
        <p:spPr>
          <a:xfrm>
            <a:off x="457200" y="6505792"/>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AIM Photonics Proprietary</a:t>
            </a:r>
          </a:p>
        </p:txBody>
      </p:sp>
      <p:sp>
        <p:nvSpPr>
          <p:cNvPr id="12" name="Slide Number Placeholder 5"/>
          <p:cNvSpPr>
            <a:spLocks noGrp="1"/>
          </p:cNvSpPr>
          <p:nvPr>
            <p:ph type="sldNum" sz="quarter" idx="4"/>
          </p:nvPr>
        </p:nvSpPr>
        <p:spPr>
          <a:xfrm>
            <a:off x="6553200" y="6505792"/>
            <a:ext cx="2133600" cy="365125"/>
          </a:xfrm>
          <a:prstGeom prst="rect">
            <a:avLst/>
          </a:prstGeom>
        </p:spPr>
        <p:txBody>
          <a:bodyPr vert="horz" lIns="91440" tIns="45720" rIns="91440" bIns="45720" rtlCol="0" anchor="ctr"/>
          <a:lstStyle>
            <a:lvl1pPr algn="r">
              <a:defRPr sz="1200">
                <a:solidFill>
                  <a:schemeClr val="bg1"/>
                </a:solidFill>
                <a:latin typeface="Arial"/>
                <a:cs typeface="Arial"/>
              </a:defRPr>
            </a:lvl1pPr>
          </a:lstStyle>
          <a:p>
            <a:fld id="{1BE84F20-AE3F-DC48-9E6A-C42B95AA3976}" type="slidenum">
              <a:rPr lang="en-US" smtClean="0"/>
              <a:pPr/>
              <a:t>‹#›</a:t>
            </a:fld>
            <a:endParaRPr lang="en-US" dirty="0"/>
          </a:p>
        </p:txBody>
      </p:sp>
    </p:spTree>
    <p:extLst>
      <p:ext uri="{BB962C8B-B14F-4D97-AF65-F5344CB8AC3E}">
        <p14:creationId xmlns:p14="http://schemas.microsoft.com/office/powerpoint/2010/main" val="924234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r" defTabSz="457200" rtl="0" eaLnBrk="1" latinLnBrk="0" hangingPunct="1">
        <a:spcBef>
          <a:spcPct val="0"/>
        </a:spcBef>
        <a:buNone/>
        <a:defRPr sz="2800" b="1" i="0" kern="1200">
          <a:solidFill>
            <a:srgbClr val="595959"/>
          </a:solidFill>
          <a:latin typeface="Arial"/>
          <a:ea typeface="+mj-ea"/>
          <a:cs typeface="Arial"/>
        </a:defRPr>
      </a:lvl1pPr>
    </p:titleStyle>
    <p:bodyStyle>
      <a:lvl1pPr marL="342900" indent="-342900" algn="l" defTabSz="457200" rtl="0" eaLnBrk="1" latinLnBrk="0" hangingPunct="1">
        <a:spcBef>
          <a:spcPct val="20000"/>
        </a:spcBef>
        <a:buClr>
          <a:srgbClr val="0080FF"/>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rgbClr val="FFA900"/>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NUL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1.png"/><Relationship Id="rId7"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8.xml"/><Relationship Id="rId11" Type="http://schemas.openxmlformats.org/officeDocument/2006/relationships/image" Target="../media/image230.pn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20.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5.bin"/><Relationship Id="rId3" Type="http://schemas.openxmlformats.org/officeDocument/2006/relationships/notesSlide" Target="../notesSlides/notesSlide18.xml"/><Relationship Id="rId7" Type="http://schemas.openxmlformats.org/officeDocument/2006/relationships/oleObject" Target="../embeddings/oleObject2.bin"/><Relationship Id="rId12" Type="http://schemas.openxmlformats.org/officeDocument/2006/relationships/image" Target="../media/image65.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62.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67.png"/><Relationship Id="rId10" Type="http://schemas.openxmlformats.org/officeDocument/2006/relationships/image" Target="../media/image64.wmf"/><Relationship Id="rId4" Type="http://schemas.openxmlformats.org/officeDocument/2006/relationships/image" Target="../media/image61.png"/><Relationship Id="rId9" Type="http://schemas.openxmlformats.org/officeDocument/2006/relationships/oleObject" Target="../embeddings/oleObject3.bin"/><Relationship Id="rId14" Type="http://schemas.openxmlformats.org/officeDocument/2006/relationships/image" Target="../media/image66.wmf"/></Relationships>
</file>

<file path=ppt/slides/_rels/slide27.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19.xml"/><Relationship Id="rId7"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image" Target="../media/image68.emf"/><Relationship Id="rId10" Type="http://schemas.openxmlformats.org/officeDocument/2006/relationships/image" Target="../media/image64.wmf"/><Relationship Id="rId4" Type="http://schemas.openxmlformats.org/officeDocument/2006/relationships/oleObject" Target="../embeddings/oleObject6.bin"/><Relationship Id="rId9"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75.emf"/><Relationship Id="rId18" Type="http://schemas.openxmlformats.org/officeDocument/2006/relationships/image" Target="../media/image79.png"/><Relationship Id="rId26" Type="http://schemas.openxmlformats.org/officeDocument/2006/relationships/image" Target="../media/image85.png"/><Relationship Id="rId3" Type="http://schemas.openxmlformats.org/officeDocument/2006/relationships/notesSlide" Target="../notesSlides/notesSlide20.xml"/><Relationship Id="rId21" Type="http://schemas.openxmlformats.org/officeDocument/2006/relationships/image" Target="../media/image82.png"/><Relationship Id="rId7" Type="http://schemas.openxmlformats.org/officeDocument/2006/relationships/image" Target="../media/image72.emf"/><Relationship Id="rId12" Type="http://schemas.openxmlformats.org/officeDocument/2006/relationships/oleObject" Target="../embeddings/oleObject13.bin"/><Relationship Id="rId17" Type="http://schemas.openxmlformats.org/officeDocument/2006/relationships/image" Target="../media/image77.emf"/><Relationship Id="rId25" Type="http://schemas.openxmlformats.org/officeDocument/2006/relationships/image" Target="../media/image78.emf"/><Relationship Id="rId2" Type="http://schemas.openxmlformats.org/officeDocument/2006/relationships/slideLayout" Target="../slideLayouts/slideLayout18.xml"/><Relationship Id="rId16" Type="http://schemas.openxmlformats.org/officeDocument/2006/relationships/oleObject" Target="../embeddings/oleObject15.bin"/><Relationship Id="rId20" Type="http://schemas.openxmlformats.org/officeDocument/2006/relationships/image" Target="../media/image81.png"/><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74.emf"/><Relationship Id="rId24" Type="http://schemas.openxmlformats.org/officeDocument/2006/relationships/oleObject" Target="../embeddings/oleObject16.bin"/><Relationship Id="rId5" Type="http://schemas.openxmlformats.org/officeDocument/2006/relationships/image" Target="../media/image71.emf"/><Relationship Id="rId15" Type="http://schemas.openxmlformats.org/officeDocument/2006/relationships/image" Target="../media/image76.emf"/><Relationship Id="rId23" Type="http://schemas.openxmlformats.org/officeDocument/2006/relationships/image" Target="../media/image84.png"/><Relationship Id="rId10" Type="http://schemas.openxmlformats.org/officeDocument/2006/relationships/oleObject" Target="../embeddings/oleObject12.bin"/><Relationship Id="rId19" Type="http://schemas.openxmlformats.org/officeDocument/2006/relationships/image" Target="../media/image80.png"/><Relationship Id="rId4" Type="http://schemas.openxmlformats.org/officeDocument/2006/relationships/oleObject" Target="../embeddings/oleObject9.bin"/><Relationship Id="rId9" Type="http://schemas.openxmlformats.org/officeDocument/2006/relationships/image" Target="../media/image73.emf"/><Relationship Id="rId14" Type="http://schemas.openxmlformats.org/officeDocument/2006/relationships/oleObject" Target="../embeddings/oleObject14.bin"/><Relationship Id="rId22"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NUL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91.wmf"/><Relationship Id="rId18" Type="http://schemas.openxmlformats.org/officeDocument/2006/relationships/oleObject" Target="../embeddings/oleObject24.bin"/><Relationship Id="rId26" Type="http://schemas.openxmlformats.org/officeDocument/2006/relationships/oleObject" Target="../embeddings/oleObject28.bin"/><Relationship Id="rId3" Type="http://schemas.openxmlformats.org/officeDocument/2006/relationships/notesSlide" Target="../notesSlides/notesSlide24.xml"/><Relationship Id="rId21" Type="http://schemas.openxmlformats.org/officeDocument/2006/relationships/image" Target="../media/image95.wmf"/><Relationship Id="rId7" Type="http://schemas.openxmlformats.org/officeDocument/2006/relationships/image" Target="../media/image88.wmf"/><Relationship Id="rId12" Type="http://schemas.openxmlformats.org/officeDocument/2006/relationships/oleObject" Target="../embeddings/oleObject21.bin"/><Relationship Id="rId17" Type="http://schemas.openxmlformats.org/officeDocument/2006/relationships/image" Target="../media/image93.wmf"/><Relationship Id="rId25" Type="http://schemas.openxmlformats.org/officeDocument/2006/relationships/image" Target="../media/image97.wmf"/><Relationship Id="rId2" Type="http://schemas.openxmlformats.org/officeDocument/2006/relationships/slideLayout" Target="../slideLayouts/slideLayout18.xml"/><Relationship Id="rId16" Type="http://schemas.openxmlformats.org/officeDocument/2006/relationships/oleObject" Target="../embeddings/oleObject23.bin"/><Relationship Id="rId20" Type="http://schemas.openxmlformats.org/officeDocument/2006/relationships/oleObject" Target="../embeddings/oleObject25.bin"/><Relationship Id="rId29" Type="http://schemas.openxmlformats.org/officeDocument/2006/relationships/image" Target="NULL"/><Relationship Id="rId1" Type="http://schemas.openxmlformats.org/officeDocument/2006/relationships/vmlDrawing" Target="../drawings/vmlDrawing4.vml"/><Relationship Id="rId6" Type="http://schemas.openxmlformats.org/officeDocument/2006/relationships/oleObject" Target="../embeddings/oleObject18.bin"/><Relationship Id="rId11" Type="http://schemas.openxmlformats.org/officeDocument/2006/relationships/image" Target="../media/image90.wmf"/><Relationship Id="rId24" Type="http://schemas.openxmlformats.org/officeDocument/2006/relationships/oleObject" Target="../embeddings/oleObject27.bin"/><Relationship Id="rId5" Type="http://schemas.openxmlformats.org/officeDocument/2006/relationships/image" Target="../media/image87.wmf"/><Relationship Id="rId15" Type="http://schemas.openxmlformats.org/officeDocument/2006/relationships/image" Target="../media/image92.wmf"/><Relationship Id="rId23" Type="http://schemas.openxmlformats.org/officeDocument/2006/relationships/image" Target="../media/image96.wmf"/><Relationship Id="rId28" Type="http://schemas.openxmlformats.org/officeDocument/2006/relationships/image" Target="NULL"/><Relationship Id="rId10" Type="http://schemas.openxmlformats.org/officeDocument/2006/relationships/oleObject" Target="../embeddings/oleObject20.bin"/><Relationship Id="rId19" Type="http://schemas.openxmlformats.org/officeDocument/2006/relationships/image" Target="../media/image94.wmf"/><Relationship Id="rId31" Type="http://schemas.openxmlformats.org/officeDocument/2006/relationships/image" Target="../media/image99.png"/><Relationship Id="rId4" Type="http://schemas.openxmlformats.org/officeDocument/2006/relationships/oleObject" Target="../embeddings/oleObject17.bin"/><Relationship Id="rId9" Type="http://schemas.openxmlformats.org/officeDocument/2006/relationships/image" Target="../media/image89.wmf"/><Relationship Id="rId14" Type="http://schemas.openxmlformats.org/officeDocument/2006/relationships/oleObject" Target="../embeddings/oleObject22.bin"/><Relationship Id="rId22" Type="http://schemas.openxmlformats.org/officeDocument/2006/relationships/oleObject" Target="../embeddings/oleObject26.bin"/><Relationship Id="rId27" Type="http://schemas.openxmlformats.org/officeDocument/2006/relationships/image" Target="../media/image98.wmf"/><Relationship Id="rId30"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NULL"/><Relationship Id="rId1" Type="http://schemas.openxmlformats.org/officeDocument/2006/relationships/slideLayout" Target="../slideLayouts/slideLayout18.xml"/><Relationship Id="rId4" Type="http://schemas.openxmlformats.org/officeDocument/2006/relationships/imag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117.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01.jpe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36.png"/><Relationship Id="rId7"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8.xml"/><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42.png"/><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8.png"/><Relationship Id="rId7" Type="http://schemas.openxmlformats.org/officeDocument/2006/relationships/image" Target="NULL"/><Relationship Id="rId2" Type="http://schemas.openxmlformats.org/officeDocument/2006/relationships/image" Target="../media/image147.png"/><Relationship Id="rId1" Type="http://schemas.openxmlformats.org/officeDocument/2006/relationships/slideLayout" Target="../slideLayouts/slideLayout18.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7.jpeg"/><Relationship Id="rId4" Type="http://schemas.openxmlformats.org/officeDocument/2006/relationships/image" Target="../media/image143.png"/><Relationship Id="rId9" Type="http://schemas.openxmlformats.org/officeDocument/2006/relationships/image" Target="NUL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51.jpg"/><Relationship Id="rId7" Type="http://schemas.openxmlformats.org/officeDocument/2006/relationships/image" Target="../media/image155.png"/><Relationship Id="rId2" Type="http://schemas.openxmlformats.org/officeDocument/2006/relationships/image" Target="../media/image150.jpg"/><Relationship Id="rId1" Type="http://schemas.openxmlformats.org/officeDocument/2006/relationships/slideLayout" Target="../slideLayouts/slideLayout18.xml"/><Relationship Id="rId6" Type="http://schemas.openxmlformats.org/officeDocument/2006/relationships/image" Target="../media/image154.png"/><Relationship Id="rId5" Type="http://schemas.openxmlformats.org/officeDocument/2006/relationships/image" Target="../media/image153.jpg"/><Relationship Id="rId4" Type="http://schemas.openxmlformats.org/officeDocument/2006/relationships/image" Target="../media/image152.jpeg"/></Relationships>
</file>

<file path=ppt/slides/_rels/slide5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gif"/><Relationship Id="rId2" Type="http://schemas.openxmlformats.org/officeDocument/2006/relationships/image" Target="../media/image156.png"/><Relationship Id="rId1" Type="http://schemas.openxmlformats.org/officeDocument/2006/relationships/slideLayout" Target="../slideLayouts/slideLayout18.xml"/><Relationship Id="rId6" Type="http://schemas.openxmlformats.org/officeDocument/2006/relationships/image" Target="../media/image149.jpeg"/><Relationship Id="rId5" Type="http://schemas.openxmlformats.org/officeDocument/2006/relationships/image" Target="../media/image159.pn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 Id="rId9" Type="http://schemas.openxmlformats.org/officeDocument/2006/relationships/image" Target="../media/image16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3047"/>
          <a:stretch/>
        </p:blipFill>
        <p:spPr>
          <a:xfrm>
            <a:off x="-16049" y="-76200"/>
            <a:ext cx="9180982" cy="6972908"/>
          </a:xfrm>
          <a:prstGeom prst="rect">
            <a:avLst/>
          </a:prstGeom>
        </p:spPr>
      </p:pic>
      <p:sp>
        <p:nvSpPr>
          <p:cNvPr id="21" name="Rectangle 20"/>
          <p:cNvSpPr/>
          <p:nvPr/>
        </p:nvSpPr>
        <p:spPr>
          <a:xfrm>
            <a:off x="-914400" y="6682565"/>
            <a:ext cx="10972800" cy="184666"/>
          </a:xfrm>
          <a:prstGeom prst="rect">
            <a:avLst/>
          </a:prstGeom>
          <a:solidFill>
            <a:srgbClr val="000000">
              <a:alpha val="69804"/>
            </a:srgbClr>
          </a:solidFill>
        </p:spPr>
        <p:txBody>
          <a:bodyPr wrap="square" tIns="0" bIns="0">
            <a:spAutoFit/>
          </a:bodyPr>
          <a:lstStyle/>
          <a:p>
            <a:pPr algn="ctr"/>
            <a:r>
              <a:rPr lang="en-US" sz="1200" dirty="0">
                <a:solidFill>
                  <a:schemeClr val="bg1"/>
                </a:solidFill>
              </a:rPr>
              <a:t>DISTRIBUTION A.  Approved for public release: distribution unlimited. (88ABW-2016-1422) </a:t>
            </a:r>
          </a:p>
        </p:txBody>
      </p:sp>
      <p:sp>
        <p:nvSpPr>
          <p:cNvPr id="13" name="Rectangle 12"/>
          <p:cNvSpPr/>
          <p:nvPr/>
        </p:nvSpPr>
        <p:spPr>
          <a:xfrm>
            <a:off x="623194" y="1286094"/>
            <a:ext cx="7897613" cy="4163412"/>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6656" y="2875236"/>
            <a:ext cx="3407357" cy="3416320"/>
          </a:xfrm>
          <a:prstGeom prst="rect">
            <a:avLst/>
          </a:prstGeom>
        </p:spPr>
        <p:txBody>
          <a:bodyPr wrap="square">
            <a:spAutoFit/>
          </a:bodyPr>
          <a:lstStyle/>
          <a:p>
            <a:pPr algn="ctr"/>
            <a:r>
              <a:rPr lang="en-US" b="1" u="sng" dirty="0">
                <a:solidFill>
                  <a:schemeClr val="bg1"/>
                </a:solidFill>
              </a:rPr>
              <a:t>Rochester Institute of Technology</a:t>
            </a:r>
          </a:p>
          <a:p>
            <a:pPr algn="ctr"/>
            <a:r>
              <a:rPr lang="en-US" dirty="0">
                <a:solidFill>
                  <a:schemeClr val="bg1"/>
                </a:solidFill>
              </a:rPr>
              <a:t>Jeff Steidle</a:t>
            </a:r>
          </a:p>
          <a:p>
            <a:pPr algn="ctr"/>
            <a:r>
              <a:rPr lang="en-US" dirty="0">
                <a:solidFill>
                  <a:schemeClr val="bg1"/>
                </a:solidFill>
              </a:rPr>
              <a:t>Greg Howland</a:t>
            </a:r>
          </a:p>
          <a:p>
            <a:pPr algn="ctr"/>
            <a:r>
              <a:rPr lang="en-US" dirty="0">
                <a:solidFill>
                  <a:schemeClr val="bg1"/>
                </a:solidFill>
              </a:rPr>
              <a:t>John Serafini</a:t>
            </a:r>
          </a:p>
          <a:p>
            <a:pPr algn="ctr"/>
            <a:r>
              <a:rPr lang="en-US" dirty="0">
                <a:solidFill>
                  <a:schemeClr val="bg1"/>
                </a:solidFill>
              </a:rPr>
              <a:t>Paul Thomas</a:t>
            </a:r>
          </a:p>
          <a:p>
            <a:pPr algn="ctr"/>
            <a:r>
              <a:rPr lang="en-US" dirty="0">
                <a:solidFill>
                  <a:schemeClr val="bg1"/>
                </a:solidFill>
              </a:rPr>
              <a:t>Matthew van Niekerk</a:t>
            </a:r>
          </a:p>
          <a:p>
            <a:pPr algn="ctr"/>
            <a:r>
              <a:rPr lang="en-US" dirty="0">
                <a:solidFill>
                  <a:schemeClr val="bg1"/>
                </a:solidFill>
              </a:rPr>
              <a:t>Mario Ciminelli</a:t>
            </a:r>
          </a:p>
          <a:p>
            <a:pPr algn="ctr"/>
            <a:r>
              <a:rPr lang="en-US" dirty="0">
                <a:solidFill>
                  <a:schemeClr val="bg1"/>
                </a:solidFill>
              </a:rPr>
              <a:t>Thomas Palone</a:t>
            </a:r>
          </a:p>
          <a:p>
            <a:pPr algn="ctr"/>
            <a:r>
              <a:rPr lang="en-US" dirty="0">
                <a:solidFill>
                  <a:schemeClr val="bg1"/>
                </a:solidFill>
              </a:rPr>
              <a:t>Peichuan Yin</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10" name="Rectangle 9"/>
          <p:cNvSpPr/>
          <p:nvPr/>
        </p:nvSpPr>
        <p:spPr>
          <a:xfrm>
            <a:off x="4970108" y="2867130"/>
            <a:ext cx="3179359" cy="2862322"/>
          </a:xfrm>
          <a:prstGeom prst="rect">
            <a:avLst/>
          </a:prstGeom>
        </p:spPr>
        <p:txBody>
          <a:bodyPr wrap="square">
            <a:spAutoFit/>
          </a:bodyPr>
          <a:lstStyle/>
          <a:p>
            <a:pPr algn="ctr"/>
            <a:r>
              <a:rPr lang="en-US" b="1" u="sng" dirty="0">
                <a:solidFill>
                  <a:schemeClr val="bg1"/>
                </a:solidFill>
              </a:rPr>
              <a:t>Air Force Research Laboratory</a:t>
            </a:r>
          </a:p>
          <a:p>
            <a:pPr algn="ctr"/>
            <a:r>
              <a:rPr lang="en-US" dirty="0">
                <a:solidFill>
                  <a:schemeClr val="bg1"/>
                </a:solidFill>
              </a:rPr>
              <a:t>Paul Alsing</a:t>
            </a:r>
          </a:p>
          <a:p>
            <a:pPr algn="ctr"/>
            <a:r>
              <a:rPr lang="en-US" dirty="0">
                <a:solidFill>
                  <a:schemeClr val="bg1"/>
                </a:solidFill>
              </a:rPr>
              <a:t>Michael Fanto</a:t>
            </a:r>
          </a:p>
          <a:p>
            <a:pPr algn="ctr"/>
            <a:r>
              <a:rPr lang="en-US" dirty="0">
                <a:solidFill>
                  <a:schemeClr val="bg1"/>
                </a:solidFill>
              </a:rPr>
              <a:t>Chris Tison</a:t>
            </a:r>
          </a:p>
          <a:p>
            <a:pPr algn="ctr"/>
            <a:r>
              <a:rPr lang="en-US" dirty="0">
                <a:solidFill>
                  <a:schemeClr val="bg1"/>
                </a:solidFill>
              </a:rPr>
              <a:t>Matt Smith</a:t>
            </a:r>
          </a:p>
          <a:p>
            <a:pPr algn="ctr"/>
            <a:r>
              <a:rPr lang="en-US" dirty="0">
                <a:solidFill>
                  <a:schemeClr val="bg1"/>
                </a:solidFill>
              </a:rPr>
              <a:t>Kathy-Anne </a:t>
            </a:r>
            <a:r>
              <a:rPr lang="en-US" dirty="0" err="1">
                <a:solidFill>
                  <a:schemeClr val="bg1"/>
                </a:solidFill>
              </a:rPr>
              <a:t>Soderberg</a:t>
            </a:r>
            <a:endParaRPr lang="en-US"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p:txBody>
      </p:sp>
      <p:sp>
        <p:nvSpPr>
          <p:cNvPr id="23" name="Rectangle 22"/>
          <p:cNvSpPr/>
          <p:nvPr/>
        </p:nvSpPr>
        <p:spPr>
          <a:xfrm>
            <a:off x="1910700" y="2210332"/>
            <a:ext cx="5322601" cy="954107"/>
          </a:xfrm>
          <a:prstGeom prst="rect">
            <a:avLst/>
          </a:prstGeom>
        </p:spPr>
        <p:txBody>
          <a:bodyPr wrap="square">
            <a:spAutoFit/>
          </a:bodyPr>
          <a:lstStyle/>
          <a:p>
            <a:pPr algn="ctr"/>
            <a:r>
              <a:rPr lang="en-US" altLang="zh-CN" sz="2800" b="1" dirty="0">
                <a:solidFill>
                  <a:prstClr val="white"/>
                </a:solidFill>
                <a:latin typeface="+mj-lt"/>
                <a:cs typeface="Times New Roman" pitchFamily="18" charset="0"/>
              </a:rPr>
              <a:t>Stefan Preble</a:t>
            </a:r>
          </a:p>
          <a:p>
            <a:pPr algn="ctr"/>
            <a:endParaRPr lang="en-US" altLang="zh-CN" sz="2800" b="1" dirty="0">
              <a:solidFill>
                <a:prstClr val="white"/>
              </a:solidFill>
              <a:latin typeface="+mj-lt"/>
              <a:cs typeface="Times New Roman" pitchFamily="18" charset="0"/>
            </a:endParaRPr>
          </a:p>
        </p:txBody>
      </p:sp>
      <p:sp>
        <p:nvSpPr>
          <p:cNvPr id="16" name="Rectangle 15"/>
          <p:cNvSpPr/>
          <p:nvPr/>
        </p:nvSpPr>
        <p:spPr>
          <a:xfrm>
            <a:off x="-18926" y="1634070"/>
            <a:ext cx="916292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US" sz="3200" b="1" cap="all" dirty="0">
                <a:latin typeface="Century Gothic" panose="020B0502020202020204" pitchFamily="34" charset="0"/>
                <a:cs typeface="Calibri" panose="020F0502020204030204" pitchFamily="34" charset="0"/>
              </a:rPr>
              <a:t>Quantum integrated photonics</a:t>
            </a:r>
          </a:p>
        </p:txBody>
      </p:sp>
      <p:sp>
        <p:nvSpPr>
          <p:cNvPr id="25" name="Rounded Rectangle 23">
            <a:extLst>
              <a:ext uri="{FF2B5EF4-FFF2-40B4-BE49-F238E27FC236}">
                <a16:creationId xmlns:a16="http://schemas.microsoft.com/office/drawing/2014/main" id="{4F87EE95-92F3-4783-95A1-11DB93DA2787}"/>
              </a:ext>
            </a:extLst>
          </p:cNvPr>
          <p:cNvSpPr/>
          <p:nvPr/>
        </p:nvSpPr>
        <p:spPr>
          <a:xfrm>
            <a:off x="84153" y="5706807"/>
            <a:ext cx="8991600" cy="82847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http://static1.squarespace.com/static/55ae48f4e4b0d98862c1d3c7/t/57d9adc9ff7c50695a733109/1477054641593/?format=1500w">
            <a:extLst>
              <a:ext uri="{FF2B5EF4-FFF2-40B4-BE49-F238E27FC236}">
                <a16:creationId xmlns:a16="http://schemas.microsoft.com/office/drawing/2014/main" id="{9A2849BE-62D9-4044-9910-E2BC2B297E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050" y="5844303"/>
            <a:ext cx="1662913" cy="5764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franz.com/success/customer_apps/intelligent_agents/afrl/afrl-logo.png">
            <a:extLst>
              <a:ext uri="{FF2B5EF4-FFF2-40B4-BE49-F238E27FC236}">
                <a16:creationId xmlns:a16="http://schemas.microsoft.com/office/drawing/2014/main" id="{E75FD52E-12B9-4D6A-BD40-14105F6571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9634" y="5846858"/>
            <a:ext cx="1710763" cy="502358"/>
          </a:xfrm>
          <a:prstGeom prst="rect">
            <a:avLst/>
          </a:prstGeom>
          <a:noFill/>
          <a:extLst/>
        </p:spPr>
      </p:pic>
      <p:pic>
        <p:nvPicPr>
          <p:cNvPr id="40" name="Picture 10" descr="http://www.cse.psu.edu/research/visualcortexonsilicon.expedition/images/NSF-logo.gif">
            <a:extLst>
              <a:ext uri="{FF2B5EF4-FFF2-40B4-BE49-F238E27FC236}">
                <a16:creationId xmlns:a16="http://schemas.microsoft.com/office/drawing/2014/main" id="{428E8012-3641-492B-93BB-143603F7C7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3019" y="5741337"/>
            <a:ext cx="802046" cy="782409"/>
          </a:xfrm>
          <a:prstGeom prst="rect">
            <a:avLst/>
          </a:prstGeom>
          <a:noFill/>
          <a:extLst/>
        </p:spPr>
      </p:pic>
      <p:pic>
        <p:nvPicPr>
          <p:cNvPr id="41" name="Picture 4" descr="http://www.lassp.cornell.edu/images/cnf.png">
            <a:extLst>
              <a:ext uri="{FF2B5EF4-FFF2-40B4-BE49-F238E27FC236}">
                <a16:creationId xmlns:a16="http://schemas.microsoft.com/office/drawing/2014/main" id="{6667622E-85F8-475F-BAD6-97D0E47DAF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4860" y="5865845"/>
            <a:ext cx="1650127" cy="7231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ccblog.org/wp-content/uploads/2011/05/AFOSR-Logo.gif">
            <a:extLst>
              <a:ext uri="{FF2B5EF4-FFF2-40B4-BE49-F238E27FC236}">
                <a16:creationId xmlns:a16="http://schemas.microsoft.com/office/drawing/2014/main" id="{BAECE67E-986F-463F-8D7A-786C4D9E2A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1702" y="5782698"/>
            <a:ext cx="683732" cy="6996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B76677D-F2FD-41A6-9F58-C681F2511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7722" y="5910439"/>
            <a:ext cx="1788717" cy="444204"/>
          </a:xfrm>
          <a:prstGeom prst="rect">
            <a:avLst/>
          </a:prstGeom>
        </p:spPr>
      </p:pic>
      <p:sp>
        <p:nvSpPr>
          <p:cNvPr id="18" name="Rectangle 17"/>
          <p:cNvSpPr/>
          <p:nvPr/>
        </p:nvSpPr>
        <p:spPr>
          <a:xfrm>
            <a:off x="4594073" y="4553695"/>
            <a:ext cx="3931428" cy="923330"/>
          </a:xfrm>
          <a:prstGeom prst="rect">
            <a:avLst/>
          </a:prstGeom>
        </p:spPr>
        <p:txBody>
          <a:bodyPr wrap="square">
            <a:spAutoFit/>
          </a:bodyPr>
          <a:lstStyle/>
          <a:p>
            <a:pPr algn="ctr"/>
            <a:r>
              <a:rPr lang="en-US" b="1" u="sng" dirty="0">
                <a:solidFill>
                  <a:schemeClr val="bg1"/>
                </a:solidFill>
              </a:rPr>
              <a:t>Massachusetts Institute of Technology</a:t>
            </a:r>
          </a:p>
          <a:p>
            <a:pPr algn="ctr"/>
            <a:r>
              <a:rPr lang="en-US" dirty="0">
                <a:solidFill>
                  <a:schemeClr val="bg1"/>
                </a:solidFill>
              </a:rPr>
              <a:t>Dirk Englund</a:t>
            </a:r>
          </a:p>
          <a:p>
            <a:pPr algn="ctr"/>
            <a:r>
              <a:rPr lang="en-US" dirty="0">
                <a:solidFill>
                  <a:schemeClr val="bg1"/>
                </a:solidFill>
              </a:rPr>
              <a:t>Tsung-Ju Lu</a:t>
            </a:r>
          </a:p>
        </p:txBody>
      </p:sp>
      <p:sp>
        <p:nvSpPr>
          <p:cNvPr id="22" name="Rectangle 21"/>
          <p:cNvSpPr/>
          <p:nvPr/>
        </p:nvSpPr>
        <p:spPr>
          <a:xfrm>
            <a:off x="-97536" y="-76200"/>
            <a:ext cx="9351264" cy="1069848"/>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4817" y="0"/>
            <a:ext cx="4937505" cy="893453"/>
          </a:xfrm>
          <a:prstGeom prst="rect">
            <a:avLst/>
          </a:prstGeom>
        </p:spPr>
      </p:pic>
    </p:spTree>
    <p:extLst>
      <p:ext uri="{BB962C8B-B14F-4D97-AF65-F5344CB8AC3E}">
        <p14:creationId xmlns:p14="http://schemas.microsoft.com/office/powerpoint/2010/main" val="167134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20" name="TextBox 19"/>
          <p:cNvSpPr txBox="1">
            <a:spLocks/>
          </p:cNvSpPr>
          <p:nvPr/>
        </p:nvSpPr>
        <p:spPr>
          <a:xfrm>
            <a:off x="258151" y="852671"/>
            <a:ext cx="8657249" cy="4411369"/>
          </a:xfrm>
          <a:prstGeom prst="rect">
            <a:avLst/>
          </a:prstGeom>
          <a:noFill/>
          <a:ln w="38100">
            <a:noFill/>
          </a:ln>
        </p:spPr>
        <p:txBody>
          <a:bodyPr wrap="square" rtlCol="0">
            <a:noAutofit/>
          </a:bodyPr>
          <a:lstStyle/>
          <a:p>
            <a:pPr marL="0" marR="0" lvl="0" indent="0" algn="just" defTabSz="2633472"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Motivation: </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Integrated photonic waveguides provide a scalable and stable platform for the  implementation of quantum photon sources and circuits.</a:t>
            </a:r>
          </a:p>
          <a:p>
            <a:pPr marL="0" marR="0" lvl="0" indent="0" algn="just" defTabSz="263347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just"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a:p>
            <a:pPr marL="457200" marR="0" lvl="1" indent="0" algn="just" defTabSz="263347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263347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45469970-CD42-4FD3-817C-BD68B4265E04}"/>
              </a:ext>
            </a:extLst>
          </p:cNvPr>
          <p:cNvPicPr>
            <a:picLocks noChangeAspect="1"/>
          </p:cNvPicPr>
          <p:nvPr/>
        </p:nvPicPr>
        <p:blipFill>
          <a:blip r:embed="rId3"/>
          <a:stretch>
            <a:fillRect/>
          </a:stretch>
        </p:blipFill>
        <p:spPr>
          <a:xfrm>
            <a:off x="328791" y="4356251"/>
            <a:ext cx="8623823" cy="1831212"/>
          </a:xfrm>
          <a:prstGeom prst="rect">
            <a:avLst/>
          </a:prstGeom>
        </p:spPr>
      </p:pic>
      <p:sp>
        <p:nvSpPr>
          <p:cNvPr id="22" name="TextBox 21">
            <a:extLst>
              <a:ext uri="{FF2B5EF4-FFF2-40B4-BE49-F238E27FC236}">
                <a16:creationId xmlns:a16="http://schemas.microsoft.com/office/drawing/2014/main" id="{1B7FA37B-9AF1-4685-AE66-1932C789E3FA}"/>
              </a:ext>
            </a:extLst>
          </p:cNvPr>
          <p:cNvSpPr txBox="1"/>
          <p:nvPr/>
        </p:nvSpPr>
        <p:spPr>
          <a:xfrm>
            <a:off x="1610739" y="6169223"/>
            <a:ext cx="62347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21422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Silicon Entangled Photon Source - CMOS Fabricated Photonic Circuit</a:t>
            </a:r>
          </a:p>
        </p:txBody>
      </p:sp>
    </p:spTree>
    <p:extLst>
      <p:ext uri="{BB962C8B-B14F-4D97-AF65-F5344CB8AC3E}">
        <p14:creationId xmlns:p14="http://schemas.microsoft.com/office/powerpoint/2010/main" val="184836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98929A5-0044-43D0-B250-F8FE6CD6B4AB}"/>
                  </a:ext>
                </a:extLst>
              </p:cNvPr>
              <p:cNvSpPr/>
              <p:nvPr/>
            </p:nvSpPr>
            <p:spPr>
              <a:xfrm>
                <a:off x="0" y="1295400"/>
                <a:ext cx="9220200" cy="50898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d>
                        </m:sup>
                      </m:sSup>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d>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sup>
                      </m:s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d>
                        </m:sup>
                      </m:s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d>
                        </m:sup>
                      </m:s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Input wave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Looking at the second term</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e>
                        </m:d>
                      </m:sup>
                    </m:sSup>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d>
                      </m:sup>
                    </m:sSup>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d>
                      <m:dPr>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e>
                    </m:d>
                  </m:oMath>
                </a14:m>
                <a:r>
                  <a:rPr kumimoji="0" lang="en-US" sz="24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d>
                      <m:dPr>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d>
                      </m:e>
                    </m:d>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oMath>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2</m:t>
                              </m:r>
                            </m:e>
                          </m:d>
                        </m:sup>
                      </m:sSup>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d>
                        </m:sup>
                      </m:sSup>
                      <m:d>
                        <m:dPr>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𝑃</m:t>
                          </m:r>
                        </m:e>
                        <m:sup>
                          <m:d>
                            <m:dPr>
                              <m:ctrlP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2</m:t>
                              </m:r>
                            </m:e>
                          </m:d>
                        </m:sup>
                      </m:sSup>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)=2</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d>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d>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p>
                      </m:s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Rectangle 2">
                <a:extLst>
                  <a:ext uri="{FF2B5EF4-FFF2-40B4-BE49-F238E27FC236}">
                    <a16:creationId xmlns:a16="http://schemas.microsoft.com/office/drawing/2014/main" id="{998929A5-0044-43D0-B250-F8FE6CD6B4AB}"/>
                  </a:ext>
                </a:extLst>
              </p:cNvPr>
              <p:cNvSpPr>
                <a:spLocks noRot="1" noChangeAspect="1" noMove="1" noResize="1" noEditPoints="1" noAdjustHandles="1" noChangeArrowheads="1" noChangeShapeType="1" noTextEdit="1"/>
              </p:cNvSpPr>
              <p:nvPr/>
            </p:nvSpPr>
            <p:spPr>
              <a:xfrm>
                <a:off x="0" y="1295400"/>
                <a:ext cx="9220200" cy="5089855"/>
              </a:xfrm>
              <a:prstGeom prst="rect">
                <a:avLst/>
              </a:prstGeom>
              <a:blipFill>
                <a:blip r:embed="rId2"/>
                <a:stretch>
                  <a:fillRect l="-99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662A04D-FDD0-4DBE-AB72-A3DC667F8D64}"/>
              </a:ext>
            </a:extLst>
          </p:cNvPr>
          <p:cNvSpPr/>
          <p:nvPr/>
        </p:nvSpPr>
        <p:spPr>
          <a:xfrm>
            <a:off x="138289" y="19109"/>
            <a:ext cx="7938159" cy="461665"/>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small" dirty="0">
                <a:solidFill>
                  <a:prstClr val="black"/>
                </a:solidFill>
                <a:latin typeface="Arial"/>
                <a:cs typeface="Arial"/>
              </a:rPr>
              <a:t>Photon sources from</a:t>
            </a:r>
            <a:r>
              <a:rPr kumimoji="0" lang="en-US" sz="2400" b="1" i="0" u="none" strike="noStrike" kern="1200" cap="small" spc="0" normalizeH="0" baseline="0" noProof="0" dirty="0">
                <a:ln>
                  <a:noFill/>
                </a:ln>
                <a:solidFill>
                  <a:prstClr val="black"/>
                </a:solidFill>
                <a:effectLst/>
                <a:uLnTx/>
                <a:uFillTx/>
                <a:latin typeface="Arial"/>
                <a:ea typeface="+mn-ea"/>
                <a:cs typeface="Arial"/>
              </a:rPr>
              <a:t> Nonlinear Interactions</a:t>
            </a:r>
          </a:p>
        </p:txBody>
      </p:sp>
      <p:sp>
        <p:nvSpPr>
          <p:cNvPr id="5" name="TextBox 4">
            <a:extLst>
              <a:ext uri="{FF2B5EF4-FFF2-40B4-BE49-F238E27FC236}">
                <a16:creationId xmlns:a16="http://schemas.microsoft.com/office/drawing/2014/main" id="{EE28E809-4AF8-49D9-9C29-16047D344812}"/>
              </a:ext>
            </a:extLst>
          </p:cNvPr>
          <p:cNvSpPr txBox="1"/>
          <p:nvPr/>
        </p:nvSpPr>
        <p:spPr>
          <a:xfrm>
            <a:off x="145378" y="718065"/>
            <a:ext cx="21123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Polarizability</a:t>
            </a:r>
          </a:p>
        </p:txBody>
      </p:sp>
      <p:sp>
        <p:nvSpPr>
          <p:cNvPr id="6" name="Oval 5">
            <a:extLst>
              <a:ext uri="{FF2B5EF4-FFF2-40B4-BE49-F238E27FC236}">
                <a16:creationId xmlns:a16="http://schemas.microsoft.com/office/drawing/2014/main" id="{0C2B0757-3A66-4603-B5E2-B6BE9927BA63}"/>
              </a:ext>
            </a:extLst>
          </p:cNvPr>
          <p:cNvSpPr/>
          <p:nvPr/>
        </p:nvSpPr>
        <p:spPr>
          <a:xfrm>
            <a:off x="6172200" y="4419600"/>
            <a:ext cx="609600" cy="304800"/>
          </a:xfrm>
          <a:prstGeom prst="ellipse">
            <a:avLst/>
          </a:prstGeom>
          <a:noFill/>
          <a:ln w="349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ECFD3AFF-B0B0-44BB-8E22-B46597F9A7EA}"/>
              </a:ext>
            </a:extLst>
          </p:cNvPr>
          <p:cNvSpPr/>
          <p:nvPr/>
        </p:nvSpPr>
        <p:spPr>
          <a:xfrm rot="15164205">
            <a:off x="6464893" y="4823225"/>
            <a:ext cx="370797" cy="3182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84A75F-FF5F-44AE-9D59-7DCF1AF9740C}"/>
              </a:ext>
            </a:extLst>
          </p:cNvPr>
          <p:cNvSpPr txBox="1"/>
          <p:nvPr/>
        </p:nvSpPr>
        <p:spPr>
          <a:xfrm>
            <a:off x="4702298" y="5286599"/>
            <a:ext cx="45179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wave of twice the frequency </a:t>
            </a:r>
            <a:r>
              <a:rPr lang="en-US" dirty="0">
                <a:solidFill>
                  <a:prstClr val="black"/>
                </a:solidFill>
                <a:latin typeface="Calibri"/>
              </a:rPr>
              <a:t>interacts with the fundamental waves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(second harmonic generation or spontaneous parametric down conversion)</a:t>
            </a:r>
          </a:p>
        </p:txBody>
      </p:sp>
      <p:grpSp>
        <p:nvGrpSpPr>
          <p:cNvPr id="9" name="Group 8">
            <a:extLst>
              <a:ext uri="{FF2B5EF4-FFF2-40B4-BE49-F238E27FC236}">
                <a16:creationId xmlns:a16="http://schemas.microsoft.com/office/drawing/2014/main" id="{4208DBC9-CF89-4F8B-A07F-CF66E3C96EA7}"/>
              </a:ext>
            </a:extLst>
          </p:cNvPr>
          <p:cNvGrpSpPr/>
          <p:nvPr/>
        </p:nvGrpSpPr>
        <p:grpSpPr>
          <a:xfrm>
            <a:off x="540668" y="5244450"/>
            <a:ext cx="3935360" cy="1194920"/>
            <a:chOff x="225203" y="2182677"/>
            <a:chExt cx="3935360" cy="1194920"/>
          </a:xfrm>
        </p:grpSpPr>
        <p:pic>
          <p:nvPicPr>
            <p:cNvPr id="10" name="Picture 9">
              <a:extLst>
                <a:ext uri="{FF2B5EF4-FFF2-40B4-BE49-F238E27FC236}">
                  <a16:creationId xmlns:a16="http://schemas.microsoft.com/office/drawing/2014/main" id="{9D3898EC-8A82-450F-8DCB-E74A55A4013B}"/>
                </a:ext>
              </a:extLst>
            </p:cNvPr>
            <p:cNvPicPr>
              <a:picLocks noChangeAspect="1"/>
            </p:cNvPicPr>
            <p:nvPr/>
          </p:nvPicPr>
          <p:blipFill rotWithShape="1">
            <a:blip r:embed="rId3"/>
            <a:srcRect r="55235"/>
            <a:stretch/>
          </p:blipFill>
          <p:spPr>
            <a:xfrm>
              <a:off x="225203" y="2182677"/>
              <a:ext cx="3935360" cy="1194920"/>
            </a:xfrm>
            <a:prstGeom prst="rect">
              <a:avLst/>
            </a:prstGeom>
          </p:spPr>
        </p:pic>
        <p:sp>
          <p:nvSpPr>
            <p:cNvPr id="11" name="TextBox 10">
              <a:extLst>
                <a:ext uri="{FF2B5EF4-FFF2-40B4-BE49-F238E27FC236}">
                  <a16:creationId xmlns:a16="http://schemas.microsoft.com/office/drawing/2014/main" id="{F3B9621A-0990-4C2D-A06C-19A3F1AFF286}"/>
                </a:ext>
              </a:extLst>
            </p:cNvPr>
            <p:cNvSpPr txBox="1"/>
            <p:nvPr/>
          </p:nvSpPr>
          <p:spPr>
            <a:xfrm>
              <a:off x="351223" y="2532603"/>
              <a:ext cx="65274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Pump</a:t>
              </a:r>
            </a:p>
          </p:txBody>
        </p:sp>
        <p:sp>
          <p:nvSpPr>
            <p:cNvPr id="12" name="TextBox 11">
              <a:extLst>
                <a:ext uri="{FF2B5EF4-FFF2-40B4-BE49-F238E27FC236}">
                  <a16:creationId xmlns:a16="http://schemas.microsoft.com/office/drawing/2014/main" id="{C6D9A9B7-CF73-4035-8078-F0904A2282A7}"/>
                </a:ext>
              </a:extLst>
            </p:cNvPr>
            <p:cNvSpPr txBox="1"/>
            <p:nvPr/>
          </p:nvSpPr>
          <p:spPr>
            <a:xfrm>
              <a:off x="2841671" y="2475681"/>
              <a:ext cx="1040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Bi-photons</a:t>
              </a:r>
            </a:p>
          </p:txBody>
        </p:sp>
      </p:grpSp>
    </p:spTree>
    <p:extLst>
      <p:ext uri="{BB962C8B-B14F-4D97-AF65-F5344CB8AC3E}">
        <p14:creationId xmlns:p14="http://schemas.microsoft.com/office/powerpoint/2010/main" val="2342807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p:cNvCxnSpPr>
            <a:cxnSpLocks/>
          </p:cNvCxnSpPr>
          <p:nvPr/>
        </p:nvCxnSpPr>
        <p:spPr>
          <a:xfrm flipH="1">
            <a:off x="4603076" y="685800"/>
            <a:ext cx="0" cy="5867102"/>
          </a:xfrm>
          <a:prstGeom prst="line">
            <a:avLst/>
          </a:prstGeom>
          <a:noFill/>
          <a:ln w="6350" cap="flat" cmpd="sng" algn="ctr">
            <a:solidFill>
              <a:sysClr val="windowText" lastClr="000000"/>
            </a:solidFill>
            <a:prstDash val="solid"/>
            <a:miter lim="800000"/>
          </a:ln>
          <a:effectLst/>
        </p:spPr>
      </p:cxnSp>
      <p:grpSp>
        <p:nvGrpSpPr>
          <p:cNvPr id="56" name="Group 55"/>
          <p:cNvGrpSpPr/>
          <p:nvPr/>
        </p:nvGrpSpPr>
        <p:grpSpPr>
          <a:xfrm>
            <a:off x="110339" y="4474632"/>
            <a:ext cx="4388412" cy="1686282"/>
            <a:chOff x="99339" y="3955222"/>
            <a:chExt cx="6450759" cy="2304073"/>
          </a:xfrm>
        </p:grpSpPr>
        <p:pic>
          <p:nvPicPr>
            <p:cNvPr id="57" name="Picture 56"/>
            <p:cNvPicPr>
              <a:picLocks noChangeAspect="1"/>
            </p:cNvPicPr>
            <p:nvPr/>
          </p:nvPicPr>
          <p:blipFill rotWithShape="1">
            <a:blip r:embed="rId3"/>
            <a:srcRect b="21383"/>
            <a:stretch/>
          </p:blipFill>
          <p:spPr>
            <a:xfrm>
              <a:off x="99339" y="3955222"/>
              <a:ext cx="6450759" cy="1912422"/>
            </a:xfrm>
            <a:prstGeom prst="rect">
              <a:avLst/>
            </a:prstGeom>
          </p:spPr>
        </p:pic>
        <p:sp>
          <p:nvSpPr>
            <p:cNvPr id="58" name="TextBox 57"/>
            <p:cNvSpPr txBox="1"/>
            <p:nvPr/>
          </p:nvSpPr>
          <p:spPr>
            <a:xfrm>
              <a:off x="2270177" y="5674520"/>
              <a:ext cx="577402" cy="584775"/>
            </a:xfrm>
            <a:prstGeom prst="rect">
              <a:avLst/>
            </a:prstGeom>
            <a:noFill/>
          </p:spPr>
          <p:txBody>
            <a:bodyPr wrap="none" rtlCol="0">
              <a:spAutoFit/>
            </a:bodyPr>
            <a:lstStyle/>
            <a:p>
              <a:pPr marL="0" marR="0" lvl="0" indent="0" algn="l" defTabSz="2633472" rtl="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prstClr val="black"/>
                  </a:solidFill>
                  <a:effectLst/>
                  <a:uLnTx/>
                  <a:uFillTx/>
                  <a:latin typeface="Calibri" panose="020F0502020204030204"/>
                  <a:ea typeface="+mn-ea"/>
                  <a:cs typeface="+mn-cs"/>
                </a:rPr>
                <a:t>ω</a:t>
              </a:r>
              <a:r>
                <a:rPr kumimoji="0" lang="en-US" sz="3200" b="0" i="0" u="none" strike="noStrike" kern="0" cap="none" spc="0" normalizeH="0" baseline="-25000" noProof="0" dirty="0">
                  <a:ln>
                    <a:noFill/>
                  </a:ln>
                  <a:solidFill>
                    <a:prstClr val="black"/>
                  </a:solidFill>
                  <a:effectLst/>
                  <a:uLnTx/>
                  <a:uFillTx/>
                  <a:latin typeface="Calibri" panose="020F0502020204030204"/>
                  <a:ea typeface="+mn-ea"/>
                  <a:cs typeface="+mn-cs"/>
                </a:rPr>
                <a:t>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p:cNvSpPr txBox="1"/>
            <p:nvPr/>
          </p:nvSpPr>
          <p:spPr>
            <a:xfrm>
              <a:off x="2713831" y="5466722"/>
              <a:ext cx="532518" cy="584775"/>
            </a:xfrm>
            <a:prstGeom prst="rect">
              <a:avLst/>
            </a:prstGeom>
            <a:noFill/>
          </p:spPr>
          <p:txBody>
            <a:bodyPr wrap="none" rtlCol="0">
              <a:spAutoFit/>
            </a:bodyPr>
            <a:lstStyle/>
            <a:p>
              <a:pPr marL="0" marR="0" lvl="0" indent="0" algn="l" defTabSz="2633472" rtl="0" eaLnBrk="1" fontAlgn="auto" latinLnBrk="0" hangingPunct="1">
                <a:lnSpc>
                  <a:spcPct val="100000"/>
                </a:lnSpc>
                <a:spcBef>
                  <a:spcPts val="0"/>
                </a:spcBef>
                <a:spcAft>
                  <a:spcPts val="0"/>
                </a:spcAft>
                <a:buClrTx/>
                <a:buSzTx/>
                <a:buFontTx/>
                <a:buNone/>
                <a:tabLst/>
                <a:defRPr/>
              </a:pPr>
              <a:r>
                <a:rPr kumimoji="0" lang="el-GR" sz="3200" b="0" i="0" u="none" strike="noStrike" kern="0" cap="none" spc="0" normalizeH="0" baseline="0" noProof="0" dirty="0">
                  <a:ln>
                    <a:noFill/>
                  </a:ln>
                  <a:solidFill>
                    <a:prstClr val="black"/>
                  </a:solidFill>
                  <a:effectLst/>
                  <a:uLnTx/>
                  <a:uFillTx/>
                  <a:latin typeface="Calibri" panose="020F0502020204030204"/>
                  <a:ea typeface="+mn-ea"/>
                  <a:cs typeface="+mn-cs"/>
                </a:rPr>
                <a:t>ω</a:t>
              </a:r>
              <a:r>
                <a:rPr kumimoji="0" lang="en-US" sz="3200" b="0" i="0" u="none" strike="noStrike" kern="0" cap="none" spc="0" normalizeH="0" baseline="-25000" noProof="0" dirty="0">
                  <a:ln>
                    <a:noFill/>
                  </a:ln>
                  <a:solidFill>
                    <a:prstClr val="black"/>
                  </a:solidFill>
                  <a:effectLst/>
                  <a:uLnTx/>
                  <a:uFillTx/>
                  <a:latin typeface="Calibri" panose="020F0502020204030204"/>
                  <a:ea typeface="+mn-ea"/>
                  <a:cs typeface="+mn-cs"/>
                </a:rPr>
                <a:t>i</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Straight Arrow Connector 59"/>
            <p:cNvCxnSpPr/>
            <p:nvPr/>
          </p:nvCxnSpPr>
          <p:spPr>
            <a:xfrm flipH="1" flipV="1">
              <a:off x="2713831" y="5246828"/>
              <a:ext cx="137729" cy="426793"/>
            </a:xfrm>
            <a:prstGeom prst="straightConnector1">
              <a:avLst/>
            </a:prstGeom>
            <a:noFill/>
            <a:ln w="63500" cap="flat" cmpd="sng" algn="ctr">
              <a:solidFill>
                <a:sysClr val="windowText" lastClr="000000"/>
              </a:solidFill>
              <a:prstDash val="solid"/>
              <a:miter lim="800000"/>
              <a:tailEnd type="triangle"/>
            </a:ln>
            <a:effectLst/>
          </p:spPr>
        </p:cxnSp>
        <p:cxnSp>
          <p:nvCxnSpPr>
            <p:cNvPr id="61" name="Straight Arrow Connector 60"/>
            <p:cNvCxnSpPr/>
            <p:nvPr/>
          </p:nvCxnSpPr>
          <p:spPr>
            <a:xfrm flipH="1" flipV="1">
              <a:off x="2292177" y="5673624"/>
              <a:ext cx="204760" cy="271149"/>
            </a:xfrm>
            <a:prstGeom prst="straightConnector1">
              <a:avLst/>
            </a:prstGeom>
            <a:noFill/>
            <a:ln w="63500" cap="flat" cmpd="sng" algn="ctr">
              <a:solidFill>
                <a:sysClr val="windowText" lastClr="000000"/>
              </a:solidFill>
              <a:prstDash val="solid"/>
              <a:miter lim="800000"/>
              <a:tailEnd type="triangle"/>
            </a:ln>
            <a:effectLst/>
          </p:spPr>
        </p:cxnSp>
      </p:grpSp>
      <p:pic>
        <p:nvPicPr>
          <p:cNvPr id="66" name="Picture 65"/>
          <p:cNvPicPr>
            <a:picLocks noChangeAspect="1"/>
          </p:cNvPicPr>
          <p:nvPr/>
        </p:nvPicPr>
        <p:blipFill rotWithShape="1">
          <a:blip r:embed="rId4"/>
          <a:srcRect l="46491"/>
          <a:stretch/>
        </p:blipFill>
        <p:spPr>
          <a:xfrm>
            <a:off x="26634" y="3087360"/>
            <a:ext cx="4488296" cy="1140118"/>
          </a:xfrm>
          <a:prstGeom prst="rect">
            <a:avLst/>
          </a:prstGeom>
        </p:spPr>
      </p:pic>
      <p:grpSp>
        <p:nvGrpSpPr>
          <p:cNvPr id="67" name="Group 66"/>
          <p:cNvGrpSpPr/>
          <p:nvPr/>
        </p:nvGrpSpPr>
        <p:grpSpPr>
          <a:xfrm>
            <a:off x="424949" y="2133600"/>
            <a:ext cx="3935360" cy="1194920"/>
            <a:chOff x="225203" y="2182677"/>
            <a:chExt cx="3935360" cy="1194920"/>
          </a:xfrm>
        </p:grpSpPr>
        <p:pic>
          <p:nvPicPr>
            <p:cNvPr id="68" name="Picture 67"/>
            <p:cNvPicPr>
              <a:picLocks noChangeAspect="1"/>
            </p:cNvPicPr>
            <p:nvPr/>
          </p:nvPicPr>
          <p:blipFill rotWithShape="1">
            <a:blip r:embed="rId4"/>
            <a:srcRect r="55235"/>
            <a:stretch/>
          </p:blipFill>
          <p:spPr>
            <a:xfrm>
              <a:off x="225203" y="2182677"/>
              <a:ext cx="3935360" cy="1194920"/>
            </a:xfrm>
            <a:prstGeom prst="rect">
              <a:avLst/>
            </a:prstGeom>
          </p:spPr>
        </p:pic>
        <p:sp>
          <p:nvSpPr>
            <p:cNvPr id="69" name="TextBox 68"/>
            <p:cNvSpPr txBox="1"/>
            <p:nvPr/>
          </p:nvSpPr>
          <p:spPr>
            <a:xfrm>
              <a:off x="351223" y="2532603"/>
              <a:ext cx="65274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Pump</a:t>
              </a:r>
            </a:p>
          </p:txBody>
        </p:sp>
        <p:sp>
          <p:nvSpPr>
            <p:cNvPr id="70" name="TextBox 69"/>
            <p:cNvSpPr txBox="1"/>
            <p:nvPr/>
          </p:nvSpPr>
          <p:spPr>
            <a:xfrm>
              <a:off x="2841671" y="2475681"/>
              <a:ext cx="1040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Bi-photons</a:t>
              </a:r>
            </a:p>
          </p:txBody>
        </p:sp>
      </p:grpSp>
      <p:sp>
        <p:nvSpPr>
          <p:cNvPr id="72" name="Rectangle 71"/>
          <p:cNvSpPr/>
          <p:nvPr/>
        </p:nvSpPr>
        <p:spPr>
          <a:xfrm>
            <a:off x="2021803" y="900292"/>
            <a:ext cx="910336" cy="592792"/>
          </a:xfrm>
          <a:prstGeom prst="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3" name="Right Arrow 6"/>
          <p:cNvSpPr/>
          <p:nvPr/>
        </p:nvSpPr>
        <p:spPr>
          <a:xfrm rot="5400000">
            <a:off x="2146913" y="1687586"/>
            <a:ext cx="327500" cy="412127"/>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7" name="Rectangle 76"/>
          <p:cNvSpPr/>
          <p:nvPr/>
        </p:nvSpPr>
        <p:spPr>
          <a:xfrm>
            <a:off x="7700264" y="930966"/>
            <a:ext cx="910336" cy="592792"/>
          </a:xfrm>
          <a:prstGeom prst="rect">
            <a:avLst/>
          </a:prstGeom>
          <a:noFill/>
          <a:ln w="254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8" name="Right Arrow 82"/>
          <p:cNvSpPr/>
          <p:nvPr/>
        </p:nvSpPr>
        <p:spPr>
          <a:xfrm rot="5400000">
            <a:off x="7597155" y="1579052"/>
            <a:ext cx="327500" cy="412127"/>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79" name="Group 78"/>
          <p:cNvGrpSpPr/>
          <p:nvPr/>
        </p:nvGrpSpPr>
        <p:grpSpPr>
          <a:xfrm>
            <a:off x="4966719" y="2057400"/>
            <a:ext cx="3968532" cy="1074625"/>
            <a:chOff x="304800" y="2514600"/>
            <a:chExt cx="3810000" cy="990600"/>
          </a:xfrm>
        </p:grpSpPr>
        <p:grpSp>
          <p:nvGrpSpPr>
            <p:cNvPr id="80" name="Group 79"/>
            <p:cNvGrpSpPr/>
            <p:nvPr/>
          </p:nvGrpSpPr>
          <p:grpSpPr>
            <a:xfrm>
              <a:off x="304800" y="2514600"/>
              <a:ext cx="3810000" cy="990600"/>
              <a:chOff x="304800" y="2514600"/>
              <a:chExt cx="3810000" cy="990600"/>
            </a:xfrm>
          </p:grpSpPr>
          <p:sp>
            <p:nvSpPr>
              <p:cNvPr id="84" name="Rectangle 83"/>
              <p:cNvSpPr/>
              <p:nvPr/>
            </p:nvSpPr>
            <p:spPr>
              <a:xfrm>
                <a:off x="1371600" y="2819400"/>
                <a:ext cx="1676400" cy="685800"/>
              </a:xfrm>
              <a:prstGeom prst="rect">
                <a:avLst/>
              </a:prstGeom>
              <a:solidFill>
                <a:srgbClr val="5B9BD5">
                  <a:alpha val="43000"/>
                </a:srgbClr>
              </a:solidFill>
              <a:ln w="12700" cap="flat" cmpd="sng" algn="ctr">
                <a:noFill/>
                <a:prstDash val="solid"/>
                <a:miter lim="800000"/>
              </a:ln>
              <a:effectLst>
                <a:softEdge rad="762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5" name="TextBox 84"/>
              <p:cNvSpPr txBox="1"/>
              <p:nvPr/>
            </p:nvSpPr>
            <p:spPr>
              <a:xfrm>
                <a:off x="1181100" y="2514600"/>
                <a:ext cx="20574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Nonlinear Medium</a:t>
                </a:r>
              </a:p>
            </p:txBody>
          </p:sp>
          <p:cxnSp>
            <p:nvCxnSpPr>
              <p:cNvPr id="86" name="Straight Arrow Connector 85"/>
              <p:cNvCxnSpPr/>
              <p:nvPr/>
            </p:nvCxnSpPr>
            <p:spPr>
              <a:xfrm>
                <a:off x="304800" y="3056739"/>
                <a:ext cx="1066800" cy="0"/>
              </a:xfrm>
              <a:prstGeom prst="straightConnector1">
                <a:avLst/>
              </a:prstGeom>
              <a:noFill/>
              <a:ln w="41275" cap="flat" cmpd="sng" algn="ctr">
                <a:solidFill>
                  <a:srgbClr val="FF0000"/>
                </a:solidFill>
                <a:prstDash val="solid"/>
                <a:miter lim="800000"/>
                <a:tailEnd type="triangle" w="med" len="lg"/>
              </a:ln>
              <a:effectLst/>
            </p:spPr>
          </p:cxnSp>
          <p:cxnSp>
            <p:nvCxnSpPr>
              <p:cNvPr id="87" name="Straight Arrow Connector 86"/>
              <p:cNvCxnSpPr/>
              <p:nvPr/>
            </p:nvCxnSpPr>
            <p:spPr>
              <a:xfrm>
                <a:off x="3048000" y="3092068"/>
                <a:ext cx="1066800" cy="0"/>
              </a:xfrm>
              <a:prstGeom prst="straightConnector1">
                <a:avLst/>
              </a:prstGeom>
              <a:noFill/>
              <a:ln w="41275" cap="flat" cmpd="sng" algn="ctr">
                <a:solidFill>
                  <a:srgbClr val="2CFA22"/>
                </a:solidFill>
                <a:prstDash val="solid"/>
                <a:miter lim="800000"/>
                <a:tailEnd type="triangle" w="med" len="lg"/>
              </a:ln>
              <a:effectLst/>
            </p:spPr>
          </p:cxnSp>
          <p:cxnSp>
            <p:nvCxnSpPr>
              <p:cNvPr id="88" name="Straight Arrow Connector 87"/>
              <p:cNvCxnSpPr/>
              <p:nvPr/>
            </p:nvCxnSpPr>
            <p:spPr>
              <a:xfrm>
                <a:off x="3048000" y="3244468"/>
                <a:ext cx="1066800" cy="0"/>
              </a:xfrm>
              <a:prstGeom prst="straightConnector1">
                <a:avLst/>
              </a:prstGeom>
              <a:noFill/>
              <a:ln w="41275" cap="flat" cmpd="sng" algn="ctr">
                <a:solidFill>
                  <a:srgbClr val="2CFA22"/>
                </a:solidFill>
                <a:prstDash val="solid"/>
                <a:miter lim="800000"/>
                <a:tailEnd type="triangle" w="med" len="lg"/>
              </a:ln>
              <a:effectLst/>
            </p:spPr>
          </p:cxnSp>
          <mc:AlternateContent xmlns:mc="http://schemas.openxmlformats.org/markup-compatibility/2006" xmlns:a14="http://schemas.microsoft.com/office/drawing/2010/main">
            <mc:Choice Requires="a14">
              <p:sp>
                <p:nvSpPr>
                  <p:cNvPr id="89" name="TextBox 88"/>
                  <p:cNvSpPr txBox="1"/>
                  <p:nvPr/>
                </p:nvSpPr>
                <p:spPr>
                  <a:xfrm>
                    <a:off x="1957295" y="2988342"/>
                    <a:ext cx="505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l-GR" sz="1800" b="0" i="1" u="none" strike="noStrike" kern="0" cap="none" spc="0" normalizeH="0" baseline="0" noProof="0" smtClean="0">
                                  <a:ln>
                                    <a:noFill/>
                                  </a:ln>
                                  <a:solidFill>
                                    <a:prstClr val="black"/>
                                  </a:solidFill>
                                  <a:effectLst/>
                                  <a:uLnTx/>
                                  <a:uFillTx/>
                                  <a:latin typeface="Cambria Math"/>
                                  <a:ea typeface="Cambria Math"/>
                                  <a:cs typeface="+mn-cs"/>
                                </a:rPr>
                                <m:t>𝜒</m:t>
                              </m:r>
                            </m:e>
                            <m:sup>
                              <m:r>
                                <a:rPr kumimoji="0" lang="en-US" sz="1800" b="0" i="1" u="none" strike="noStrike" kern="0" cap="none" spc="0" normalizeH="0" baseline="0" noProof="0" smtClean="0">
                                  <a:ln>
                                    <a:noFill/>
                                  </a:ln>
                                  <a:solidFill>
                                    <a:prstClr val="black"/>
                                  </a:solidFill>
                                  <a:effectLst/>
                                  <a:uLnTx/>
                                  <a:uFillTx/>
                                  <a:latin typeface="Cambria Math"/>
                                  <a:ea typeface="+mn-ea"/>
                                  <a:cs typeface="+mn-cs"/>
                                </a:rPr>
                                <m:t>3</m:t>
                              </m:r>
                            </m:sup>
                          </m:sSup>
                        </m:oMath>
                      </m:oMathPara>
                    </a14:m>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57295" y="2988342"/>
                    <a:ext cx="505010" cy="369332"/>
                  </a:xfrm>
                  <a:prstGeom prst="rect">
                    <a:avLst/>
                  </a:prstGeom>
                  <a:blipFill rotWithShape="1">
                    <a:blip r:embed="rId7"/>
                    <a:stretch>
                      <a:fillRect b="-3279"/>
                    </a:stretch>
                  </a:blipFill>
                </p:spPr>
                <p:txBody>
                  <a:bodyPr/>
                  <a:lstStyle/>
                  <a:p>
                    <a:r>
                      <a:rPr lang="en-US">
                        <a:noFill/>
                      </a:rPr>
                      <a:t> </a:t>
                    </a:r>
                  </a:p>
                </p:txBody>
              </p:sp>
            </mc:Fallback>
          </mc:AlternateContent>
          <p:cxnSp>
            <p:nvCxnSpPr>
              <p:cNvPr id="90" name="Straight Arrow Connector 89"/>
              <p:cNvCxnSpPr/>
              <p:nvPr/>
            </p:nvCxnSpPr>
            <p:spPr>
              <a:xfrm>
                <a:off x="304800" y="3222434"/>
                <a:ext cx="1066800" cy="0"/>
              </a:xfrm>
              <a:prstGeom prst="straightConnector1">
                <a:avLst/>
              </a:prstGeom>
              <a:noFill/>
              <a:ln w="41275" cap="flat" cmpd="sng" algn="ctr">
                <a:solidFill>
                  <a:srgbClr val="042EE2"/>
                </a:solidFill>
                <a:prstDash val="solid"/>
                <a:miter lim="800000"/>
                <a:tailEnd type="triangle" w="med" len="lg"/>
              </a:ln>
              <a:effectLst/>
            </p:spPr>
          </p:cxnSp>
        </p:grpSp>
        <p:sp>
          <p:nvSpPr>
            <p:cNvPr id="81" name="TextBox 80"/>
            <p:cNvSpPr txBox="1"/>
            <p:nvPr/>
          </p:nvSpPr>
          <p:spPr>
            <a:xfrm>
              <a:off x="523049" y="2795129"/>
              <a:ext cx="6303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Pump 1</a:t>
              </a:r>
            </a:p>
          </p:txBody>
        </p:sp>
        <p:sp>
          <p:nvSpPr>
            <p:cNvPr id="82" name="TextBox 81"/>
            <p:cNvSpPr txBox="1"/>
            <p:nvPr/>
          </p:nvSpPr>
          <p:spPr>
            <a:xfrm>
              <a:off x="523048" y="3222434"/>
              <a:ext cx="6303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Pump 2</a:t>
              </a:r>
            </a:p>
          </p:txBody>
        </p:sp>
        <p:sp>
          <p:nvSpPr>
            <p:cNvPr id="83" name="TextBox 82"/>
            <p:cNvSpPr txBox="1"/>
            <p:nvPr/>
          </p:nvSpPr>
          <p:spPr>
            <a:xfrm>
              <a:off x="3108963" y="2857082"/>
              <a:ext cx="82426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Bi-photons</a:t>
              </a:r>
            </a:p>
          </p:txBody>
        </p:sp>
      </p:grpSp>
      <mc:AlternateContent xmlns:mc="http://schemas.openxmlformats.org/markup-compatibility/2006" xmlns:a14="http://schemas.microsoft.com/office/drawing/2010/main">
        <mc:Choice Requires="a14">
          <p:sp>
            <p:nvSpPr>
              <p:cNvPr id="91" name="TextBox 90"/>
              <p:cNvSpPr txBox="1"/>
              <p:nvPr/>
            </p:nvSpPr>
            <p:spPr>
              <a:xfrm>
                <a:off x="4609090" y="3524585"/>
                <a:ext cx="2305375" cy="390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𝑝</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1 </m:t>
                        </m:r>
                      </m:sub>
                    </m:sSub>
                    <m:r>
                      <a:rPr kumimoji="0" lang="en-US" sz="1800" b="0" i="0" u="none" strike="noStrike" kern="1200" cap="none" spc="0" normalizeH="0" baseline="0" noProof="0" smtClean="0">
                        <a:ln>
                          <a:noFill/>
                        </a:ln>
                        <a:solidFill>
                          <a:prstClr val="black"/>
                        </a:solidFill>
                        <a:effectLst/>
                        <a:uLnTx/>
                        <a:uFillTx/>
                        <a:latin typeface="Cambria Math"/>
                        <a:ea typeface="Cambria Math"/>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𝑝</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2 </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𝑠</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 </m:t>
                        </m:r>
                      </m:sub>
                    </m:s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𝑖</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 </m:t>
                        </m:r>
                      </m:sub>
                    </m:sSub>
                  </m:oMath>
                </a14:m>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4609090" y="3524585"/>
                <a:ext cx="2305375" cy="390748"/>
              </a:xfrm>
              <a:prstGeom prst="rect">
                <a:avLst/>
              </a:prstGeom>
              <a:blipFill>
                <a:blip r:embed="rId8"/>
                <a:stretch>
                  <a:fillRect t="-7813" b="-18750"/>
                </a:stretch>
              </a:blipFill>
            </p:spPr>
            <p:txBody>
              <a:bodyPr/>
              <a:lstStyle/>
              <a:p>
                <a:r>
                  <a:rPr lang="en-US">
                    <a:noFill/>
                  </a:rPr>
                  <a:t> </a:t>
                </a:r>
              </a:p>
            </p:txBody>
          </p:sp>
        </mc:Fallback>
      </mc:AlternateContent>
      <p:sp>
        <p:nvSpPr>
          <p:cNvPr id="92" name="TextBox 91"/>
          <p:cNvSpPr txBox="1"/>
          <p:nvPr/>
        </p:nvSpPr>
        <p:spPr>
          <a:xfrm>
            <a:off x="7138245" y="3429000"/>
            <a:ext cx="19928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Degenerate Four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wave mixing</a:t>
            </a:r>
          </a:p>
        </p:txBody>
      </p:sp>
      <p:grpSp>
        <p:nvGrpSpPr>
          <p:cNvPr id="93" name="Group 92"/>
          <p:cNvGrpSpPr/>
          <p:nvPr/>
        </p:nvGrpSpPr>
        <p:grpSpPr>
          <a:xfrm>
            <a:off x="7961137" y="4052084"/>
            <a:ext cx="996154" cy="835833"/>
            <a:chOff x="5642087" y="3507567"/>
            <a:chExt cx="996154" cy="835833"/>
          </a:xfrm>
        </p:grpSpPr>
        <p:cxnSp>
          <p:nvCxnSpPr>
            <p:cNvPr id="94" name="Straight Connector 93"/>
            <p:cNvCxnSpPr/>
            <p:nvPr/>
          </p:nvCxnSpPr>
          <p:spPr>
            <a:xfrm>
              <a:off x="5642087" y="3547430"/>
              <a:ext cx="996154" cy="0"/>
            </a:xfrm>
            <a:prstGeom prst="line">
              <a:avLst/>
            </a:prstGeom>
            <a:noFill/>
            <a:ln w="38100" cap="flat" cmpd="sng" algn="ctr">
              <a:solidFill>
                <a:sysClr val="windowText" lastClr="000000"/>
              </a:solidFill>
              <a:prstDash val="sysDash"/>
              <a:miter lim="800000"/>
            </a:ln>
            <a:effectLst/>
          </p:spPr>
        </p:cxnSp>
        <p:cxnSp>
          <p:nvCxnSpPr>
            <p:cNvPr id="95" name="Straight Connector 94"/>
            <p:cNvCxnSpPr/>
            <p:nvPr/>
          </p:nvCxnSpPr>
          <p:spPr>
            <a:xfrm>
              <a:off x="5642087" y="4343400"/>
              <a:ext cx="996154" cy="0"/>
            </a:xfrm>
            <a:prstGeom prst="line">
              <a:avLst/>
            </a:prstGeom>
            <a:noFill/>
            <a:ln w="38100" cap="flat" cmpd="sng" algn="ctr">
              <a:solidFill>
                <a:sysClr val="windowText" lastClr="000000"/>
              </a:solidFill>
              <a:prstDash val="solid"/>
              <a:miter lim="800000"/>
            </a:ln>
            <a:effectLst/>
          </p:spPr>
        </p:cxnSp>
        <p:cxnSp>
          <p:nvCxnSpPr>
            <p:cNvPr id="96" name="Straight Arrow Connector 95"/>
            <p:cNvCxnSpPr/>
            <p:nvPr/>
          </p:nvCxnSpPr>
          <p:spPr>
            <a:xfrm flipV="1">
              <a:off x="5794487" y="3547430"/>
              <a:ext cx="0" cy="262570"/>
            </a:xfrm>
            <a:prstGeom prst="straightConnector1">
              <a:avLst/>
            </a:prstGeom>
            <a:noFill/>
            <a:ln w="28575" cap="flat" cmpd="sng" algn="ctr">
              <a:solidFill>
                <a:srgbClr val="FF0000"/>
              </a:solidFill>
              <a:prstDash val="solid"/>
              <a:miter lim="800000"/>
              <a:tailEnd type="triangle" w="lg" len="med"/>
            </a:ln>
            <a:effectLst/>
          </p:spPr>
        </p:cxnSp>
        <p:cxnSp>
          <p:nvCxnSpPr>
            <p:cNvPr id="97" name="Straight Arrow Connector 96"/>
            <p:cNvCxnSpPr/>
            <p:nvPr/>
          </p:nvCxnSpPr>
          <p:spPr>
            <a:xfrm>
              <a:off x="6327887" y="3547430"/>
              <a:ext cx="0" cy="389190"/>
            </a:xfrm>
            <a:prstGeom prst="straightConnector1">
              <a:avLst/>
            </a:prstGeom>
            <a:noFill/>
            <a:ln w="28575" cap="flat" cmpd="sng" algn="ctr">
              <a:solidFill>
                <a:srgbClr val="2CFA22"/>
              </a:solidFill>
              <a:prstDash val="solid"/>
              <a:miter lim="800000"/>
              <a:tailEnd type="triangle" w="lg" len="med"/>
            </a:ln>
            <a:effectLst/>
          </p:spPr>
        </p:cxnSp>
        <p:cxnSp>
          <p:nvCxnSpPr>
            <p:cNvPr id="98" name="Straight Arrow Connector 97"/>
            <p:cNvCxnSpPr/>
            <p:nvPr/>
          </p:nvCxnSpPr>
          <p:spPr>
            <a:xfrm>
              <a:off x="6327887" y="3936620"/>
              <a:ext cx="0" cy="389190"/>
            </a:xfrm>
            <a:prstGeom prst="straightConnector1">
              <a:avLst/>
            </a:prstGeom>
            <a:noFill/>
            <a:ln w="28575" cap="flat" cmpd="sng" algn="ctr">
              <a:solidFill>
                <a:srgbClr val="2CFA22"/>
              </a:solidFill>
              <a:prstDash val="solid"/>
              <a:miter lim="800000"/>
              <a:tailEnd type="triangle" w="lg" len="med"/>
            </a:ln>
            <a:effectLst/>
          </p:spPr>
        </p:cxnSp>
        <p:cxnSp>
          <p:nvCxnSpPr>
            <p:cNvPr id="99" name="Straight Arrow Connector 98"/>
            <p:cNvCxnSpPr/>
            <p:nvPr/>
          </p:nvCxnSpPr>
          <p:spPr>
            <a:xfrm flipV="1">
              <a:off x="5794487" y="3810000"/>
              <a:ext cx="0" cy="515810"/>
            </a:xfrm>
            <a:prstGeom prst="straightConnector1">
              <a:avLst/>
            </a:prstGeom>
            <a:noFill/>
            <a:ln w="28575" cap="flat" cmpd="sng" algn="ctr">
              <a:solidFill>
                <a:srgbClr val="042EE2"/>
              </a:solidFill>
              <a:prstDash val="solid"/>
              <a:miter lim="800000"/>
              <a:tailEnd type="triangle" w="lg" len="med"/>
            </a:ln>
            <a:effectLst/>
          </p:spPr>
        </p:cxnSp>
        <p:sp>
          <p:nvSpPr>
            <p:cNvPr id="100" name="TextBox 99"/>
            <p:cNvSpPr txBox="1"/>
            <p:nvPr/>
          </p:nvSpPr>
          <p:spPr>
            <a:xfrm>
              <a:off x="5728407" y="3573901"/>
              <a:ext cx="6303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Pump 1</a:t>
              </a:r>
            </a:p>
          </p:txBody>
        </p:sp>
        <p:sp>
          <p:nvSpPr>
            <p:cNvPr id="101" name="TextBox 100"/>
            <p:cNvSpPr txBox="1"/>
            <p:nvPr/>
          </p:nvSpPr>
          <p:spPr>
            <a:xfrm>
              <a:off x="5728407" y="3960231"/>
              <a:ext cx="6303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Pump 2</a:t>
              </a:r>
            </a:p>
          </p:txBody>
        </p:sp>
        <p:sp>
          <p:nvSpPr>
            <p:cNvPr id="102" name="TextBox 101"/>
            <p:cNvSpPr txBox="1"/>
            <p:nvPr/>
          </p:nvSpPr>
          <p:spPr>
            <a:xfrm rot="16200000">
              <a:off x="6082557" y="3788895"/>
              <a:ext cx="82426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a:ea typeface="+mn-ea"/>
                  <a:cs typeface="+mn-cs"/>
                </a:rPr>
                <a:t>Bi-photons</a:t>
              </a:r>
            </a:p>
          </p:txBody>
        </p:sp>
      </p:grpSp>
      <p:pic>
        <p:nvPicPr>
          <p:cNvPr id="103" name="Picture 5" descr="E:\Stefan Preble\Figures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222" t="5933" r="5854" b="5563"/>
          <a:stretch/>
        </p:blipFill>
        <p:spPr bwMode="auto">
          <a:xfrm>
            <a:off x="4915374" y="4662062"/>
            <a:ext cx="2250873" cy="1738737"/>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5919295" y="4133411"/>
            <a:ext cx="392803" cy="427979"/>
          </a:xfrm>
          <a:prstGeom prst="rect">
            <a:avLst/>
          </a:prstGeom>
          <a:noFill/>
        </p:spPr>
        <p:txBody>
          <a:bodyPr wrap="none" rtlCol="0">
            <a:spAutoFit/>
          </a:bodyPr>
          <a:lstStyle/>
          <a:p>
            <a:pPr marL="0" marR="0" lvl="0" indent="0" algn="l" defTabSz="2633472"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ω</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TextBox 104"/>
          <p:cNvSpPr txBox="1"/>
          <p:nvPr/>
        </p:nvSpPr>
        <p:spPr>
          <a:xfrm>
            <a:off x="7201422" y="4227820"/>
            <a:ext cx="362269" cy="427979"/>
          </a:xfrm>
          <a:prstGeom prst="rect">
            <a:avLst/>
          </a:prstGeom>
          <a:noFill/>
        </p:spPr>
        <p:txBody>
          <a:bodyPr wrap="none" rtlCol="0">
            <a:spAutoFit/>
          </a:bodyPr>
          <a:lstStyle/>
          <a:p>
            <a:pPr marL="0" marR="0" lvl="0" indent="0" algn="l" defTabSz="2633472"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ω</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6" name="Straight Arrow Connector 105"/>
          <p:cNvCxnSpPr>
            <a:cxnSpLocks/>
          </p:cNvCxnSpPr>
          <p:nvPr/>
        </p:nvCxnSpPr>
        <p:spPr>
          <a:xfrm flipV="1">
            <a:off x="5899597" y="4316842"/>
            <a:ext cx="0" cy="275457"/>
          </a:xfrm>
          <a:prstGeom prst="straightConnector1">
            <a:avLst/>
          </a:prstGeom>
          <a:noFill/>
          <a:ln w="63500" cap="flat" cmpd="sng" algn="ctr">
            <a:solidFill>
              <a:sysClr val="windowText" lastClr="000000"/>
            </a:solidFill>
            <a:prstDash val="solid"/>
            <a:miter lim="800000"/>
            <a:tailEnd type="triangle"/>
          </a:ln>
          <a:effectLst/>
        </p:spPr>
      </p:cxnSp>
      <p:cxnSp>
        <p:nvCxnSpPr>
          <p:cNvPr id="107" name="Straight Arrow Connector 106"/>
          <p:cNvCxnSpPr>
            <a:cxnSpLocks/>
          </p:cNvCxnSpPr>
          <p:nvPr/>
        </p:nvCxnSpPr>
        <p:spPr>
          <a:xfrm flipV="1">
            <a:off x="7199906" y="4766359"/>
            <a:ext cx="251039" cy="0"/>
          </a:xfrm>
          <a:prstGeom prst="straightConnector1">
            <a:avLst/>
          </a:prstGeom>
          <a:noFill/>
          <a:ln w="63500" cap="flat" cmpd="sng" algn="ctr">
            <a:solidFill>
              <a:sysClr val="windowText" lastClr="000000"/>
            </a:solidFill>
            <a:prstDash val="solid"/>
            <a:miter lim="800000"/>
            <a:tailEnd type="triangle"/>
          </a:ln>
          <a:effectLst/>
        </p:spPr>
      </p:cxnSp>
      <p:sp>
        <p:nvSpPr>
          <p:cNvPr id="55" name="Rectangle 54"/>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Photon Sources</a:t>
            </a:r>
          </a:p>
        </p:txBody>
      </p:sp>
      <mc:AlternateContent xmlns:mc="http://schemas.openxmlformats.org/markup-compatibility/2006" xmlns:a14="http://schemas.microsoft.com/office/drawing/2010/main">
        <mc:Choice Requires="a14">
          <p:sp>
            <p:nvSpPr>
              <p:cNvPr id="4" name="TextBox 3"/>
              <p:cNvSpPr txBox="1"/>
              <p:nvPr/>
            </p:nvSpPr>
            <p:spPr>
              <a:xfrm>
                <a:off x="0" y="1020344"/>
                <a:ext cx="4658711" cy="2952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m:t>
                      </m:r>
                      <m:d>
                        <m:d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sub>
                      </m:sSub>
                      <m:d>
                        <m:d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
                            <m:dPr>
                              <m:ctrlP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d>
                            <m:dPr>
                              <m:ctrlP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m:oMathPara>
                </a14:m>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1020344"/>
                <a:ext cx="4658711" cy="295274"/>
              </a:xfrm>
              <a:prstGeom prst="rect">
                <a:avLst/>
              </a:prstGeom>
              <a:blipFill>
                <a:blip r:embed="rId10"/>
                <a:stretch>
                  <a:fillRect l="-5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4568116" y="1020417"/>
                <a:ext cx="4658711" cy="2952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m:t>
                      </m:r>
                      <m:d>
                        <m:d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m:t>
                          </m:r>
                        </m:sub>
                      </m:sSub>
                      <m:d>
                        <m:d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d>
                            <m:dPr>
                              <m:ctrlP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d>
                            <m:dPr>
                              <m:ctrlP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Symbol" panose="05050102010706020507" pitchFamily="18" charset="2"/>
                                </a:rPr>
                                <m:t></m:t>
                              </m:r>
                            </m:e>
                            <m:sup>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17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e>
                            <m:sup>
                              <m:r>
                                <a:rPr kumimoji="0" lang="en-US" sz="1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d>
                            <m:dPr>
                              <m:ctrlP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7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𝒕</m:t>
                              </m:r>
                            </m:e>
                          </m:d>
                          <m:r>
                            <a:rPr kumimoji="0" lang="en-US" sz="17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m:oMathPara>
                </a14:m>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4568116" y="1020417"/>
                <a:ext cx="4658711" cy="295274"/>
              </a:xfrm>
              <a:prstGeom prst="rect">
                <a:avLst/>
              </a:prstGeom>
              <a:blipFill>
                <a:blip r:embed="rId11"/>
                <a:stretch>
                  <a:fillRect l="-523" b="-14286"/>
                </a:stretch>
              </a:blipFill>
            </p:spPr>
            <p:txBody>
              <a:bodyPr/>
              <a:lstStyle/>
              <a:p>
                <a:r>
                  <a:rPr lang="en-US">
                    <a:noFill/>
                  </a:rPr>
                  <a:t> </a:t>
                </a:r>
              </a:p>
            </p:txBody>
          </p:sp>
        </mc:Fallback>
      </mc:AlternateContent>
    </p:spTree>
    <p:extLst>
      <p:ext uri="{BB962C8B-B14F-4D97-AF65-F5344CB8AC3E}">
        <p14:creationId xmlns:p14="http://schemas.microsoft.com/office/powerpoint/2010/main" val="187926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61F996-08F8-482A-B935-1E88BF0F895C}"/>
              </a:ext>
            </a:extLst>
          </p:cNvPr>
          <p:cNvGrpSpPr/>
          <p:nvPr/>
        </p:nvGrpSpPr>
        <p:grpSpPr>
          <a:xfrm>
            <a:off x="299562" y="1147900"/>
            <a:ext cx="8623824" cy="5030526"/>
            <a:chOff x="299562" y="1041907"/>
            <a:chExt cx="8623824" cy="5030526"/>
          </a:xfrm>
        </p:grpSpPr>
        <p:pic>
          <p:nvPicPr>
            <p:cNvPr id="10" name="Picture 9">
              <a:extLst>
                <a:ext uri="{FF2B5EF4-FFF2-40B4-BE49-F238E27FC236}">
                  <a16:creationId xmlns:a16="http://schemas.microsoft.com/office/drawing/2014/main" id="{8AC3D417-EB30-4108-88DE-097600C22D41}"/>
                </a:ext>
              </a:extLst>
            </p:cNvPr>
            <p:cNvPicPr>
              <a:picLocks noChangeAspect="1"/>
            </p:cNvPicPr>
            <p:nvPr/>
          </p:nvPicPr>
          <p:blipFill>
            <a:blip r:embed="rId2"/>
            <a:stretch>
              <a:fillRect/>
            </a:stretch>
          </p:blipFill>
          <p:spPr>
            <a:xfrm>
              <a:off x="299563" y="3909202"/>
              <a:ext cx="8623823" cy="1831212"/>
            </a:xfrm>
            <a:prstGeom prst="rect">
              <a:avLst/>
            </a:prstGeom>
          </p:spPr>
        </p:pic>
        <p:pic>
          <p:nvPicPr>
            <p:cNvPr id="11" name="Picture 2">
              <a:extLst>
                <a:ext uri="{FF2B5EF4-FFF2-40B4-BE49-F238E27FC236}">
                  <a16:creationId xmlns:a16="http://schemas.microsoft.com/office/drawing/2014/main" id="{506D13C7-019D-45F0-97C7-68A22A290C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54" y="1041907"/>
              <a:ext cx="7441597" cy="256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9DC17F7D-D4D4-4A58-AC28-B9B57C65CC16}"/>
                </a:ext>
              </a:extLst>
            </p:cNvPr>
            <p:cNvSpPr txBox="1"/>
            <p:nvPr/>
          </p:nvSpPr>
          <p:spPr>
            <a:xfrm>
              <a:off x="1581511" y="5764656"/>
              <a:ext cx="62347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21422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Silicon Entangled Photon Source - CMOS Fabricated Photonic Circuit</a:t>
              </a:r>
            </a:p>
          </p:txBody>
        </p:sp>
        <p:sp>
          <p:nvSpPr>
            <p:cNvPr id="13" name="Right Arrow 143">
              <a:extLst>
                <a:ext uri="{FF2B5EF4-FFF2-40B4-BE49-F238E27FC236}">
                  <a16:creationId xmlns:a16="http://schemas.microsoft.com/office/drawing/2014/main" id="{BEF6B6C1-641A-464C-85AB-5DA0A2D0ECEE}"/>
                </a:ext>
              </a:extLst>
            </p:cNvPr>
            <p:cNvSpPr/>
            <p:nvPr/>
          </p:nvSpPr>
          <p:spPr bwMode="auto">
            <a:xfrm rot="5400000">
              <a:off x="4236629" y="3338159"/>
              <a:ext cx="588645" cy="606077"/>
            </a:xfrm>
            <a:prstGeom prst="rightArrow">
              <a:avLst/>
            </a:prstGeom>
            <a:solidFill>
              <a:srgbClr val="5E89E0"/>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082E094A-336F-42DE-9620-3C8D32EA4D3A}"/>
                </a:ext>
              </a:extLst>
            </p:cNvPr>
            <p:cNvSpPr/>
            <p:nvPr/>
          </p:nvSpPr>
          <p:spPr bwMode="auto">
            <a:xfrm>
              <a:off x="299562" y="5788187"/>
              <a:ext cx="510591" cy="253916"/>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mn-ea"/>
                  <a:cs typeface="+mn-cs"/>
                </a:rPr>
                <a:t>2017</a:t>
              </a:r>
            </a:p>
          </p:txBody>
        </p:sp>
      </p:grpSp>
      <p:sp>
        <p:nvSpPr>
          <p:cNvPr id="15" name="Rectangle 14">
            <a:extLst>
              <a:ext uri="{FF2B5EF4-FFF2-40B4-BE49-F238E27FC236}">
                <a16:creationId xmlns:a16="http://schemas.microsoft.com/office/drawing/2014/main" id="{BB65BE5D-DE93-4040-8161-30905EE54FA5}"/>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Tree>
    <p:extLst>
      <p:ext uri="{BB962C8B-B14F-4D97-AF65-F5344CB8AC3E}">
        <p14:creationId xmlns:p14="http://schemas.microsoft.com/office/powerpoint/2010/main" val="396783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590" y="4419600"/>
            <a:ext cx="2380717" cy="1638611"/>
          </a:xfrm>
          <a:prstGeom prst="rect">
            <a:avLst/>
          </a:prstGeom>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21011" y="4419947"/>
            <a:ext cx="4665789" cy="163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8"/>
          <p:cNvSpPr>
            <a:spLocks noChangeArrowheads="1"/>
          </p:cNvSpPr>
          <p:nvPr/>
        </p:nvSpPr>
        <p:spPr bwMode="auto">
          <a:xfrm>
            <a:off x="228600" y="3390900"/>
            <a:ext cx="9144000" cy="13234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Telecom wavelengths: </a:t>
            </a:r>
            <a:r>
              <a:rPr kumimoji="0" lang="en-US" sz="1800" b="0" i="0" u="none" strike="noStrike" kern="1200" cap="none" spc="0" normalizeH="0" baseline="0" noProof="0" dirty="0">
                <a:ln>
                  <a:noFill/>
                </a:ln>
                <a:solidFill>
                  <a:srgbClr val="000000"/>
                </a:solidFill>
                <a:effectLst/>
                <a:uLnTx/>
                <a:uFillTx/>
                <a:latin typeface="Arial"/>
                <a:ea typeface="+mn-ea"/>
                <a:cs typeface="Arial"/>
              </a:rPr>
              <a:t>directly interface with low loss fiber and free-space network infrastructure </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Silicon photonic platform:  </a:t>
            </a:r>
            <a:r>
              <a:rPr kumimoji="0" lang="en-US" sz="1800" b="0" i="0" u="none" strike="noStrike" kern="1200" cap="none" spc="0" normalizeH="0" baseline="0" noProof="0" dirty="0">
                <a:ln>
                  <a:noFill/>
                </a:ln>
                <a:solidFill>
                  <a:srgbClr val="000000"/>
                </a:solidFill>
                <a:effectLst/>
                <a:uLnTx/>
                <a:uFillTx/>
                <a:latin typeface="Arial"/>
                <a:ea typeface="+mn-ea"/>
                <a:cs typeface="Arial"/>
              </a:rPr>
              <a:t>has a strong third-order Kerr nonlinearity</a:t>
            </a:r>
            <a:endParaRPr kumimoji="0" lang="en-US" sz="3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Arial"/>
            </a:endParaRPr>
          </a:p>
        </p:txBody>
      </p:sp>
      <p:sp>
        <p:nvSpPr>
          <p:cNvPr id="9" name="Rectangle 8"/>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UV &amp; Telecom Photon Sources</a:t>
            </a:r>
          </a:p>
        </p:txBody>
      </p:sp>
      <p:sp>
        <p:nvSpPr>
          <p:cNvPr id="3" name="Rectangle 2"/>
          <p:cNvSpPr/>
          <p:nvPr/>
        </p:nvSpPr>
        <p:spPr>
          <a:xfrm>
            <a:off x="228600" y="838200"/>
            <a:ext cx="9067800" cy="17081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Ultraviolet (UV) wavelengths: </a:t>
            </a:r>
            <a:r>
              <a:rPr kumimoji="0" lang="en-US" sz="1800" b="0" i="0" u="none" strike="noStrike" kern="1200" cap="none" spc="0" normalizeH="0" baseline="0" noProof="0" dirty="0">
                <a:ln>
                  <a:noFill/>
                </a:ln>
                <a:solidFill>
                  <a:srgbClr val="000000"/>
                </a:solidFill>
                <a:effectLst/>
                <a:uLnTx/>
                <a:uFillTx/>
                <a:latin typeface="Arial"/>
                <a:ea typeface="+mn-ea"/>
                <a:cs typeface="Arial"/>
              </a:rPr>
              <a:t>Directly interface to the </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171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Yb</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a:ea typeface="+mn-ea"/>
                <a:cs typeface="Arial"/>
              </a:rPr>
              <a:t> ion transition</a:t>
            </a: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Aluminum nitride platform: </a:t>
            </a:r>
            <a:r>
              <a:rPr kumimoji="0" lang="en-US" sz="1800" b="0" i="0" u="none" strike="noStrike" kern="1200" cap="none" spc="0" normalizeH="0" baseline="0" noProof="0" dirty="0">
                <a:ln>
                  <a:noFill/>
                </a:ln>
                <a:solidFill>
                  <a:srgbClr val="000000"/>
                </a:solidFill>
                <a:effectLst/>
                <a:uLnTx/>
                <a:uFillTx/>
                <a:latin typeface="Arial"/>
                <a:ea typeface="+mn-ea"/>
                <a:cs typeface="Arial"/>
              </a:rPr>
              <a:t>large bandgap (6.2eV) and strong second and third order nonlinearity</a:t>
            </a:r>
          </a:p>
          <a:p>
            <a:pPr marL="742950" marR="0" lvl="1" indent="-285750" algn="l" defTabSz="914400" rtl="0" eaLnBrk="1" fontAlgn="auto" latinLnBrk="0" hangingPunct="1">
              <a:lnSpc>
                <a:spcPct val="100000"/>
              </a:lnSpc>
              <a:spcBef>
                <a:spcPts val="0"/>
              </a:spcBef>
              <a:spcAft>
                <a:spcPts val="60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1" name="Group 10"/>
          <p:cNvGrpSpPr/>
          <p:nvPr/>
        </p:nvGrpSpPr>
        <p:grpSpPr>
          <a:xfrm>
            <a:off x="689473" y="1877983"/>
            <a:ext cx="1795453" cy="1435668"/>
            <a:chOff x="4135832" y="5366056"/>
            <a:chExt cx="1767951" cy="909735"/>
          </a:xfrm>
        </p:grpSpPr>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832" y="5366056"/>
              <a:ext cx="1634210" cy="8651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149982" y="5814126"/>
              <a:ext cx="7538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Yb</a:t>
              </a:r>
              <a:r>
                <a:rPr kumimoji="0" lang="en-US" sz="1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ions</a:t>
              </a:r>
            </a:p>
          </p:txBody>
        </p:sp>
      </p:grpSp>
      <p:grpSp>
        <p:nvGrpSpPr>
          <p:cNvPr id="18" name="Group 17"/>
          <p:cNvGrpSpPr/>
          <p:nvPr/>
        </p:nvGrpSpPr>
        <p:grpSpPr>
          <a:xfrm>
            <a:off x="2813555" y="1718782"/>
            <a:ext cx="2825245" cy="1655156"/>
            <a:chOff x="5999003" y="843372"/>
            <a:chExt cx="3144997" cy="1893665"/>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8704" t="5915" r="22776" b="30332"/>
            <a:stretch/>
          </p:blipFill>
          <p:spPr>
            <a:xfrm>
              <a:off x="5999003" y="843372"/>
              <a:ext cx="3144997" cy="1893665"/>
            </a:xfrm>
            <a:prstGeom prst="rect">
              <a:avLst/>
            </a:prstGeom>
          </p:spPr>
        </p:pic>
        <p:sp>
          <p:nvSpPr>
            <p:cNvPr id="20" name="TextBox 19"/>
            <p:cNvSpPr txBox="1"/>
            <p:nvPr/>
          </p:nvSpPr>
          <p:spPr>
            <a:xfrm>
              <a:off x="6061410" y="2407374"/>
              <a:ext cx="3059450" cy="299308"/>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396nm SHG generated in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AlN</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waveguide</a:t>
              </a:r>
            </a:p>
          </p:txBody>
        </p:sp>
      </p:grpSp>
      <p:grpSp>
        <p:nvGrpSpPr>
          <p:cNvPr id="6" name="Group 5"/>
          <p:cNvGrpSpPr/>
          <p:nvPr/>
        </p:nvGrpSpPr>
        <p:grpSpPr>
          <a:xfrm>
            <a:off x="5945772" y="1627925"/>
            <a:ext cx="2283827" cy="1783094"/>
            <a:chOff x="5717172" y="1551725"/>
            <a:chExt cx="2283827" cy="1783094"/>
          </a:xfrm>
        </p:grpSpPr>
        <p:pic>
          <p:nvPicPr>
            <p:cNvPr id="5" name="Picture 4"/>
            <p:cNvPicPr>
              <a:picLocks noChangeAspect="1"/>
            </p:cNvPicPr>
            <p:nvPr/>
          </p:nvPicPr>
          <p:blipFill>
            <a:blip r:embed="rId7"/>
            <a:stretch>
              <a:fillRect/>
            </a:stretch>
          </p:blipFill>
          <p:spPr>
            <a:xfrm>
              <a:off x="5737958" y="1551725"/>
              <a:ext cx="2263041" cy="1783094"/>
            </a:xfrm>
            <a:prstGeom prst="rect">
              <a:avLst/>
            </a:prstGeom>
          </p:spPr>
        </p:pic>
        <p:sp>
          <p:nvSpPr>
            <p:cNvPr id="23" name="TextBox 22"/>
            <p:cNvSpPr txBox="1"/>
            <p:nvPr/>
          </p:nvSpPr>
          <p:spPr>
            <a:xfrm>
              <a:off x="5717172" y="2891135"/>
              <a:ext cx="2277984" cy="430887"/>
            </a:xfrm>
            <a:prstGeom prst="rect">
              <a:avLst/>
            </a:prstGeom>
            <a:solidFill>
              <a:sysClr val="window" lastClr="FFFFFF"/>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a:ea typeface="+mn-ea"/>
                  <a:cs typeface="+mn-cs"/>
                </a:rPr>
                <a:t>Ring resonator operation in the UV (369 nm)</a:t>
              </a:r>
            </a:p>
          </p:txBody>
        </p:sp>
      </p:grpSp>
      <p:sp>
        <p:nvSpPr>
          <p:cNvPr id="24" name="Rectangle 23"/>
          <p:cNvSpPr/>
          <p:nvPr/>
        </p:nvSpPr>
        <p:spPr>
          <a:xfrm>
            <a:off x="304800" y="6107668"/>
            <a:ext cx="8915400"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Frequency conversion bridges the separation between UV and Telecom</a:t>
            </a:r>
          </a:p>
        </p:txBody>
      </p:sp>
    </p:spTree>
    <p:extLst>
      <p:ext uri="{BB962C8B-B14F-4D97-AF65-F5344CB8AC3E}">
        <p14:creationId xmlns:p14="http://schemas.microsoft.com/office/powerpoint/2010/main" val="190932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04055-F0A7-403A-8A36-F1543CB21DB8}"/>
              </a:ext>
            </a:extLst>
          </p:cNvPr>
          <p:cNvSpPr txBox="1"/>
          <p:nvPr/>
        </p:nvSpPr>
        <p:spPr>
          <a:xfrm>
            <a:off x="1888285" y="3075057"/>
            <a:ext cx="5367431" cy="707886"/>
          </a:xfrm>
          <a:prstGeom prst="rect">
            <a:avLst/>
          </a:prstGeom>
          <a:noFill/>
        </p:spPr>
        <p:txBody>
          <a:bodyPr wrap="none" rtlCol="0">
            <a:spAutoFit/>
          </a:bodyPr>
          <a:lstStyle/>
          <a:p>
            <a:r>
              <a:rPr lang="en-US" sz="4000" b="1" dirty="0"/>
              <a:t>Telecom Photon Sources</a:t>
            </a:r>
          </a:p>
        </p:txBody>
      </p:sp>
    </p:spTree>
    <p:extLst>
      <p:ext uri="{BB962C8B-B14F-4D97-AF65-F5344CB8AC3E}">
        <p14:creationId xmlns:p14="http://schemas.microsoft.com/office/powerpoint/2010/main" val="1922779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1669"/>
            <a:ext cx="6995935" cy="523220"/>
          </a:xfrm>
          <a:prstGeom prst="rect">
            <a:avLst/>
          </a:prstGeom>
          <a:effectLst/>
        </p:spPr>
        <p:txBody>
          <a:bodyPr wrap="square" anchor="ctr">
            <a:spAutoFit/>
          </a:bodyPr>
          <a:lstStyle/>
          <a:p>
            <a:r>
              <a:rPr lang="en-US" sz="2800" b="1" cap="small" dirty="0">
                <a:latin typeface="Arial"/>
                <a:ea typeface="+mj-ea"/>
                <a:cs typeface="Arial"/>
              </a:rPr>
              <a:t>Silicon </a:t>
            </a:r>
            <a:r>
              <a:rPr lang="en-US" sz="2800" b="1" cap="small" dirty="0" err="1">
                <a:latin typeface="Arial"/>
                <a:ea typeface="+mj-ea"/>
                <a:cs typeface="Arial"/>
              </a:rPr>
              <a:t>Microring</a:t>
            </a:r>
            <a:r>
              <a:rPr lang="en-US" sz="2800" b="1" cap="small" dirty="0">
                <a:latin typeface="Arial"/>
                <a:ea typeface="+mj-ea"/>
                <a:cs typeface="Arial"/>
              </a:rPr>
              <a:t> Photon Source </a:t>
            </a:r>
          </a:p>
        </p:txBody>
      </p:sp>
      <p:sp>
        <p:nvSpPr>
          <p:cNvPr id="40" name="Rectangle 8"/>
          <p:cNvSpPr>
            <a:spLocks noChangeArrowheads="1"/>
          </p:cNvSpPr>
          <p:nvPr/>
        </p:nvSpPr>
        <p:spPr bwMode="auto">
          <a:xfrm>
            <a:off x="0" y="3051380"/>
            <a:ext cx="9061816" cy="33547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Aft>
                <a:spcPts val="600"/>
              </a:spcAft>
              <a:buFont typeface="Arial"/>
              <a:buChar char="•"/>
            </a:pPr>
            <a:r>
              <a:rPr lang="en-US" dirty="0">
                <a:latin typeface="Arial"/>
                <a:cs typeface="Arial"/>
              </a:rPr>
              <a:t>Correlated Photon Source – Spontaneous Four Wave Mixing (SFWM)</a:t>
            </a:r>
          </a:p>
          <a:p>
            <a:pPr marL="742950" lvl="1" indent="-285750">
              <a:spcAft>
                <a:spcPts val="600"/>
              </a:spcAft>
              <a:buFont typeface="Arial"/>
              <a:buChar char="•"/>
            </a:pPr>
            <a:r>
              <a:rPr lang="en-US" dirty="0">
                <a:latin typeface="Arial"/>
                <a:cs typeface="Arial"/>
              </a:rPr>
              <a:t>χ</a:t>
            </a:r>
            <a:r>
              <a:rPr lang="en-US" baseline="30000" dirty="0">
                <a:latin typeface="Arial"/>
                <a:cs typeface="Arial"/>
              </a:rPr>
              <a:t>(3)</a:t>
            </a:r>
            <a:r>
              <a:rPr lang="en-US" dirty="0">
                <a:latin typeface="Arial"/>
                <a:cs typeface="Arial"/>
              </a:rPr>
              <a:t> equivalent of Spontaneous Parametric Down Conversion</a:t>
            </a:r>
          </a:p>
          <a:p>
            <a:pPr marL="742950" lvl="1" indent="-285750">
              <a:spcAft>
                <a:spcPts val="600"/>
              </a:spcAft>
              <a:buFont typeface="Arial"/>
              <a:buChar char="•"/>
            </a:pPr>
            <a:endParaRPr lang="en-US" sz="600" dirty="0">
              <a:latin typeface="Arial"/>
              <a:cs typeface="Arial"/>
            </a:endParaRPr>
          </a:p>
          <a:p>
            <a:pPr marL="285750" indent="-285750">
              <a:spcAft>
                <a:spcPts val="600"/>
              </a:spcAft>
              <a:buFont typeface="Arial"/>
              <a:buChar char="•"/>
            </a:pPr>
            <a:r>
              <a:rPr lang="en-US" dirty="0">
                <a:latin typeface="Arial"/>
                <a:cs typeface="Arial"/>
              </a:rPr>
              <a:t>Silicon has a very strong third-order Kerr nonlinearity:</a:t>
            </a:r>
          </a:p>
          <a:p>
            <a:pPr marL="742950" lvl="1" indent="-285750">
              <a:spcAft>
                <a:spcPts val="600"/>
              </a:spcAft>
              <a:buFont typeface="Arial"/>
              <a:buChar char="•"/>
            </a:pPr>
            <a:r>
              <a:rPr lang="en-US" dirty="0">
                <a:latin typeface="Arial"/>
                <a:cs typeface="Arial"/>
              </a:rPr>
              <a:t>n</a:t>
            </a:r>
            <a:r>
              <a:rPr lang="en-US" baseline="-25000" dirty="0">
                <a:latin typeface="Arial"/>
                <a:cs typeface="Arial"/>
              </a:rPr>
              <a:t>2 </a:t>
            </a:r>
            <a:r>
              <a:rPr lang="en-US" dirty="0">
                <a:latin typeface="Arial"/>
                <a:cs typeface="Arial"/>
              </a:rPr>
              <a:t>~ 5E-14cm</a:t>
            </a:r>
            <a:r>
              <a:rPr lang="en-US" baseline="30000" dirty="0">
                <a:latin typeface="Arial"/>
                <a:cs typeface="Arial"/>
              </a:rPr>
              <a:t>2</a:t>
            </a:r>
            <a:r>
              <a:rPr lang="en-US" dirty="0">
                <a:latin typeface="Arial"/>
                <a:cs typeface="Arial"/>
              </a:rPr>
              <a:t>/W, two-hundred times larger than Silica</a:t>
            </a:r>
          </a:p>
          <a:p>
            <a:pPr marL="742950" lvl="1" indent="-285750">
              <a:spcAft>
                <a:spcPts val="600"/>
              </a:spcAft>
              <a:buFont typeface="Arial"/>
              <a:buChar char="•"/>
            </a:pPr>
            <a:r>
              <a:rPr lang="en-US" dirty="0">
                <a:latin typeface="Arial"/>
                <a:cs typeface="Arial"/>
              </a:rPr>
              <a:t>Strong confinement yields a large effective nonlinearity:</a:t>
            </a:r>
          </a:p>
          <a:p>
            <a:pPr marL="1200150" lvl="2" indent="-285750">
              <a:spcAft>
                <a:spcPts val="600"/>
              </a:spcAft>
              <a:buFont typeface="Arial"/>
              <a:buChar char="•"/>
            </a:pPr>
            <a:r>
              <a:rPr lang="en-US" dirty="0">
                <a:latin typeface="Arial"/>
                <a:cs typeface="Arial"/>
              </a:rPr>
              <a:t>ϒ~400 (Wm)</a:t>
            </a:r>
            <a:r>
              <a:rPr lang="en-US" baseline="30000" dirty="0">
                <a:latin typeface="Arial"/>
                <a:cs typeface="Arial"/>
              </a:rPr>
              <a:t>-1 </a:t>
            </a:r>
            <a:r>
              <a:rPr lang="en-US" dirty="0">
                <a:latin typeface="Arial"/>
                <a:cs typeface="Arial"/>
              </a:rPr>
              <a:t>= ωn</a:t>
            </a:r>
            <a:r>
              <a:rPr lang="en-US" baseline="-25000" dirty="0">
                <a:latin typeface="Arial"/>
                <a:cs typeface="Arial"/>
              </a:rPr>
              <a:t>2</a:t>
            </a:r>
            <a:r>
              <a:rPr lang="en-US" dirty="0">
                <a:latin typeface="Arial"/>
                <a:cs typeface="Arial"/>
              </a:rPr>
              <a:t>/</a:t>
            </a:r>
            <a:r>
              <a:rPr lang="en-US" dirty="0" err="1">
                <a:latin typeface="Arial"/>
                <a:cs typeface="Arial"/>
              </a:rPr>
              <a:t>cA</a:t>
            </a:r>
            <a:r>
              <a:rPr lang="en-US" baseline="-25000" dirty="0" err="1">
                <a:latin typeface="Arial"/>
                <a:cs typeface="Arial"/>
              </a:rPr>
              <a:t>eff</a:t>
            </a:r>
            <a:endParaRPr lang="en-US" baseline="-25000" dirty="0">
              <a:latin typeface="Arial"/>
              <a:cs typeface="Arial"/>
            </a:endParaRPr>
          </a:p>
          <a:p>
            <a:pPr marL="1200150" lvl="2" indent="-285750">
              <a:spcAft>
                <a:spcPts val="600"/>
              </a:spcAft>
              <a:buFont typeface="Arial"/>
              <a:buChar char="•"/>
            </a:pPr>
            <a:endParaRPr lang="en-US" sz="600" dirty="0">
              <a:latin typeface="Arial"/>
              <a:cs typeface="Arial"/>
            </a:endParaRPr>
          </a:p>
          <a:p>
            <a:pPr marL="285750" indent="-285750">
              <a:spcAft>
                <a:spcPts val="600"/>
              </a:spcAft>
              <a:buFont typeface="Arial"/>
              <a:buChar char="•"/>
            </a:pPr>
            <a:r>
              <a:rPr lang="en-US" dirty="0">
                <a:latin typeface="Arial"/>
                <a:cs typeface="Arial"/>
              </a:rPr>
              <a:t>Low Noise - Raman Scattering is narrowband and shifted ~15.6THz away from pump</a:t>
            </a:r>
          </a:p>
          <a:p>
            <a:pPr marL="285750" indent="-285750">
              <a:spcAft>
                <a:spcPts val="600"/>
              </a:spcAft>
              <a:buFont typeface="Arial"/>
              <a:buChar char="•"/>
            </a:pPr>
            <a:endParaRPr lang="en-US" sz="600" dirty="0">
              <a:latin typeface="Arial"/>
              <a:cs typeface="Arial"/>
            </a:endParaRPr>
          </a:p>
          <a:p>
            <a:pPr marL="285750" indent="-285750">
              <a:spcAft>
                <a:spcPts val="600"/>
              </a:spcAft>
              <a:buFont typeface="Arial"/>
              <a:buChar char="•"/>
            </a:pPr>
            <a:r>
              <a:rPr lang="en-US" dirty="0">
                <a:latin typeface="Arial"/>
                <a:cs typeface="Arial"/>
              </a:rPr>
              <a:t>Resonators enhance performance – higher brightness</a:t>
            </a:r>
          </a:p>
        </p:txBody>
      </p:sp>
      <p:cxnSp>
        <p:nvCxnSpPr>
          <p:cNvPr id="9" name="Straight Arrow Connector 8">
            <a:extLst>
              <a:ext uri="{FF2B5EF4-FFF2-40B4-BE49-F238E27FC236}">
                <a16:creationId xmlns:a16="http://schemas.microsoft.com/office/drawing/2014/main" id="{CBEC34E0-2970-4EEF-82C7-8E92BE16D40D}"/>
              </a:ext>
            </a:extLst>
          </p:cNvPr>
          <p:cNvCxnSpPr/>
          <p:nvPr/>
        </p:nvCxnSpPr>
        <p:spPr>
          <a:xfrm flipV="1">
            <a:off x="4062517" y="1807099"/>
            <a:ext cx="0" cy="849766"/>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460CD9F-B7C6-4FFA-8953-C4EA45329E9E}"/>
              </a:ext>
            </a:extLst>
          </p:cNvPr>
          <p:cNvCxnSpPr/>
          <p:nvPr/>
        </p:nvCxnSpPr>
        <p:spPr>
          <a:xfrm flipV="1">
            <a:off x="4062517" y="957333"/>
            <a:ext cx="0" cy="849766"/>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33891E-EB17-4EDB-A7D6-AF543740D1FC}"/>
              </a:ext>
            </a:extLst>
          </p:cNvPr>
          <p:cNvCxnSpPr/>
          <p:nvPr/>
        </p:nvCxnSpPr>
        <p:spPr>
          <a:xfrm>
            <a:off x="4704596" y="957333"/>
            <a:ext cx="0" cy="112248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9A2AD0C-90B6-46FB-9B3D-5676E3368EE3}"/>
              </a:ext>
            </a:extLst>
          </p:cNvPr>
          <p:cNvCxnSpPr/>
          <p:nvPr/>
        </p:nvCxnSpPr>
        <p:spPr>
          <a:xfrm>
            <a:off x="4704596" y="2079819"/>
            <a:ext cx="0" cy="5770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76387B1-997A-41F0-8BA5-963B3095C010}"/>
              </a:ext>
            </a:extLst>
          </p:cNvPr>
          <p:cNvSpPr/>
          <p:nvPr/>
        </p:nvSpPr>
        <p:spPr>
          <a:xfrm>
            <a:off x="3620224" y="2664360"/>
            <a:ext cx="1491550" cy="84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B91D6D4-42EA-4E27-883A-486C45946241}"/>
              </a:ext>
            </a:extLst>
          </p:cNvPr>
          <p:cNvCxnSpPr/>
          <p:nvPr/>
        </p:nvCxnSpPr>
        <p:spPr>
          <a:xfrm>
            <a:off x="3620223" y="922621"/>
            <a:ext cx="1491551"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749C4B7-81D2-4850-98BD-A0F1064EA305}"/>
              </a:ext>
            </a:extLst>
          </p:cNvPr>
          <p:cNvSpPr txBox="1"/>
          <p:nvPr/>
        </p:nvSpPr>
        <p:spPr>
          <a:xfrm>
            <a:off x="3114911" y="1607044"/>
            <a:ext cx="889854" cy="400110"/>
          </a:xfrm>
          <a:prstGeom prst="rect">
            <a:avLst/>
          </a:prstGeom>
          <a:noFill/>
        </p:spPr>
        <p:txBody>
          <a:bodyPr wrap="square" rtlCol="0">
            <a:spAutoFit/>
          </a:bodyPr>
          <a:lstStyle/>
          <a:p>
            <a:r>
              <a:rPr lang="en-US" sz="2000" b="1" dirty="0"/>
              <a:t>Pump</a:t>
            </a:r>
            <a:endParaRPr lang="en-US" sz="2800" b="1" dirty="0"/>
          </a:p>
        </p:txBody>
      </p:sp>
      <p:sp>
        <p:nvSpPr>
          <p:cNvPr id="19" name="TextBox 18">
            <a:extLst>
              <a:ext uri="{FF2B5EF4-FFF2-40B4-BE49-F238E27FC236}">
                <a16:creationId xmlns:a16="http://schemas.microsoft.com/office/drawing/2014/main" id="{A7E2406A-DD0C-4CB2-8503-C71428416667}"/>
              </a:ext>
            </a:extLst>
          </p:cNvPr>
          <p:cNvSpPr txBox="1"/>
          <p:nvPr/>
        </p:nvSpPr>
        <p:spPr>
          <a:xfrm>
            <a:off x="4802886" y="1247478"/>
            <a:ext cx="849763" cy="400110"/>
          </a:xfrm>
          <a:prstGeom prst="rect">
            <a:avLst/>
          </a:prstGeom>
          <a:noFill/>
        </p:spPr>
        <p:txBody>
          <a:bodyPr wrap="square" rtlCol="0">
            <a:spAutoFit/>
          </a:bodyPr>
          <a:lstStyle/>
          <a:p>
            <a:r>
              <a:rPr lang="en-US" sz="2000" b="1" dirty="0"/>
              <a:t>Signal</a:t>
            </a:r>
            <a:endParaRPr lang="en-US" sz="2800" b="1" dirty="0"/>
          </a:p>
        </p:txBody>
      </p:sp>
      <p:sp>
        <p:nvSpPr>
          <p:cNvPr id="20" name="TextBox 19">
            <a:extLst>
              <a:ext uri="{FF2B5EF4-FFF2-40B4-BE49-F238E27FC236}">
                <a16:creationId xmlns:a16="http://schemas.microsoft.com/office/drawing/2014/main" id="{826129A1-2D20-49BB-B57A-CA31A488D676}"/>
              </a:ext>
            </a:extLst>
          </p:cNvPr>
          <p:cNvSpPr txBox="1"/>
          <p:nvPr/>
        </p:nvSpPr>
        <p:spPr>
          <a:xfrm>
            <a:off x="4885399" y="2127226"/>
            <a:ext cx="684735" cy="400110"/>
          </a:xfrm>
          <a:prstGeom prst="rect">
            <a:avLst/>
          </a:prstGeom>
          <a:noFill/>
        </p:spPr>
        <p:txBody>
          <a:bodyPr wrap="square" rtlCol="0">
            <a:spAutoFit/>
          </a:bodyPr>
          <a:lstStyle/>
          <a:p>
            <a:r>
              <a:rPr lang="en-US" sz="2000" b="1" dirty="0"/>
              <a:t>Idler</a:t>
            </a:r>
            <a:endParaRPr lang="en-US" sz="2800" b="1" dirty="0"/>
          </a:p>
        </p:txBody>
      </p:sp>
      <p:cxnSp>
        <p:nvCxnSpPr>
          <p:cNvPr id="21" name="Straight Arrow Connector 20">
            <a:extLst>
              <a:ext uri="{FF2B5EF4-FFF2-40B4-BE49-F238E27FC236}">
                <a16:creationId xmlns:a16="http://schemas.microsoft.com/office/drawing/2014/main" id="{30F4CB2D-3832-4CEF-B7F2-3E960501D23B}"/>
              </a:ext>
            </a:extLst>
          </p:cNvPr>
          <p:cNvCxnSpPr>
            <a:cxnSpLocks/>
          </p:cNvCxnSpPr>
          <p:nvPr/>
        </p:nvCxnSpPr>
        <p:spPr>
          <a:xfrm>
            <a:off x="7579760" y="1807099"/>
            <a:ext cx="0" cy="849766"/>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56CFF0-DD62-4F4C-AA38-B7D16A56E2D5}"/>
              </a:ext>
            </a:extLst>
          </p:cNvPr>
          <p:cNvCxnSpPr>
            <a:cxnSpLocks/>
          </p:cNvCxnSpPr>
          <p:nvPr/>
        </p:nvCxnSpPr>
        <p:spPr>
          <a:xfrm>
            <a:off x="7579760" y="957333"/>
            <a:ext cx="0" cy="849766"/>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7DEE90-B5A6-45AE-8503-732F2C7BE6D9}"/>
              </a:ext>
            </a:extLst>
          </p:cNvPr>
          <p:cNvCxnSpPr>
            <a:cxnSpLocks/>
          </p:cNvCxnSpPr>
          <p:nvPr/>
        </p:nvCxnSpPr>
        <p:spPr>
          <a:xfrm flipV="1">
            <a:off x="6879928" y="957333"/>
            <a:ext cx="0" cy="112248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BFFB96-44EA-4ECA-84DF-46C82CE8D4BE}"/>
              </a:ext>
            </a:extLst>
          </p:cNvPr>
          <p:cNvCxnSpPr>
            <a:cxnSpLocks/>
          </p:cNvCxnSpPr>
          <p:nvPr/>
        </p:nvCxnSpPr>
        <p:spPr>
          <a:xfrm flipV="1">
            <a:off x="6879928" y="2079819"/>
            <a:ext cx="0" cy="5770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AD800A3-028D-47B7-9DFB-B43E6ACD7EAE}"/>
              </a:ext>
            </a:extLst>
          </p:cNvPr>
          <p:cNvSpPr/>
          <p:nvPr/>
        </p:nvSpPr>
        <p:spPr>
          <a:xfrm>
            <a:off x="6460574" y="2664360"/>
            <a:ext cx="1491550" cy="84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7C678BA-CA4D-4B94-87F4-5606DAC0A1BB}"/>
              </a:ext>
            </a:extLst>
          </p:cNvPr>
          <p:cNvCxnSpPr/>
          <p:nvPr/>
        </p:nvCxnSpPr>
        <p:spPr>
          <a:xfrm>
            <a:off x="6460573" y="922621"/>
            <a:ext cx="1491551"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FF150E4-2533-460C-AF2D-4D0BCB66E8D5}"/>
              </a:ext>
            </a:extLst>
          </p:cNvPr>
          <p:cNvSpPr txBox="1"/>
          <p:nvPr/>
        </p:nvSpPr>
        <p:spPr>
          <a:xfrm>
            <a:off x="7652452" y="1458915"/>
            <a:ext cx="1491548" cy="707886"/>
          </a:xfrm>
          <a:prstGeom prst="rect">
            <a:avLst/>
          </a:prstGeom>
          <a:noFill/>
        </p:spPr>
        <p:txBody>
          <a:bodyPr wrap="square" rtlCol="0">
            <a:spAutoFit/>
          </a:bodyPr>
          <a:lstStyle/>
          <a:p>
            <a:pPr algn="ctr"/>
            <a:r>
              <a:rPr lang="en-US" sz="2000" b="1" dirty="0"/>
              <a:t>Degenerate</a:t>
            </a:r>
          </a:p>
          <a:p>
            <a:pPr algn="ctr"/>
            <a:r>
              <a:rPr lang="en-US" sz="2000" b="1" dirty="0"/>
              <a:t>Biphoton</a:t>
            </a:r>
            <a:endParaRPr lang="en-US" sz="2800" b="1" dirty="0"/>
          </a:p>
        </p:txBody>
      </p:sp>
      <p:sp>
        <p:nvSpPr>
          <p:cNvPr id="28" name="TextBox 27">
            <a:extLst>
              <a:ext uri="{FF2B5EF4-FFF2-40B4-BE49-F238E27FC236}">
                <a16:creationId xmlns:a16="http://schemas.microsoft.com/office/drawing/2014/main" id="{5728D4AE-C0E5-4AAC-B4A8-BC9BACD0E148}"/>
              </a:ext>
            </a:extLst>
          </p:cNvPr>
          <p:cNvSpPr txBox="1"/>
          <p:nvPr/>
        </p:nvSpPr>
        <p:spPr>
          <a:xfrm>
            <a:off x="5831024" y="2127226"/>
            <a:ext cx="1049194" cy="400110"/>
          </a:xfrm>
          <a:prstGeom prst="rect">
            <a:avLst/>
          </a:prstGeom>
          <a:noFill/>
        </p:spPr>
        <p:txBody>
          <a:bodyPr wrap="square" rtlCol="0">
            <a:spAutoFit/>
          </a:bodyPr>
          <a:lstStyle/>
          <a:p>
            <a:r>
              <a:rPr lang="en-US" sz="2000" b="1" dirty="0"/>
              <a:t>Pump 1</a:t>
            </a:r>
            <a:endParaRPr lang="en-US" sz="2800" b="1" dirty="0"/>
          </a:p>
        </p:txBody>
      </p:sp>
      <p:sp>
        <p:nvSpPr>
          <p:cNvPr id="29" name="TextBox 28">
            <a:extLst>
              <a:ext uri="{FF2B5EF4-FFF2-40B4-BE49-F238E27FC236}">
                <a16:creationId xmlns:a16="http://schemas.microsoft.com/office/drawing/2014/main" id="{5FDF365F-8CAB-4CE2-B6C0-3DBBCA1DE916}"/>
              </a:ext>
            </a:extLst>
          </p:cNvPr>
          <p:cNvSpPr txBox="1"/>
          <p:nvPr/>
        </p:nvSpPr>
        <p:spPr>
          <a:xfrm>
            <a:off x="5831024" y="1180538"/>
            <a:ext cx="1049194" cy="400110"/>
          </a:xfrm>
          <a:prstGeom prst="rect">
            <a:avLst/>
          </a:prstGeom>
          <a:noFill/>
        </p:spPr>
        <p:txBody>
          <a:bodyPr wrap="square" rtlCol="0">
            <a:spAutoFit/>
          </a:bodyPr>
          <a:lstStyle/>
          <a:p>
            <a:r>
              <a:rPr lang="en-US" sz="2000" b="1" dirty="0"/>
              <a:t>Pump 2</a:t>
            </a:r>
            <a:endParaRPr lang="en-US" sz="2800" b="1" dirty="0"/>
          </a:p>
        </p:txBody>
      </p:sp>
      <p:pic>
        <p:nvPicPr>
          <p:cNvPr id="32" name="Picture 31">
            <a:extLst>
              <a:ext uri="{FF2B5EF4-FFF2-40B4-BE49-F238E27FC236}">
                <a16:creationId xmlns:a16="http://schemas.microsoft.com/office/drawing/2014/main" id="{48D42D81-BD98-4186-8EE5-74ADF05F2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4" y="801498"/>
            <a:ext cx="3032438" cy="2166026"/>
          </a:xfrm>
          <a:prstGeom prst="rect">
            <a:avLst/>
          </a:prstGeom>
        </p:spPr>
      </p:pic>
    </p:spTree>
    <p:extLst>
      <p:ext uri="{BB962C8B-B14F-4D97-AF65-F5344CB8AC3E}">
        <p14:creationId xmlns:p14="http://schemas.microsoft.com/office/powerpoint/2010/main" val="51831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1669"/>
            <a:ext cx="7671625" cy="523220"/>
          </a:xfrm>
          <a:prstGeom prst="rect">
            <a:avLst/>
          </a:prstGeom>
          <a:effectLst/>
        </p:spPr>
        <p:txBody>
          <a:bodyPr wrap="square" anchor="ctr">
            <a:spAutoFit/>
          </a:bodyPr>
          <a:lstStyle/>
          <a:p>
            <a:r>
              <a:rPr lang="en-US" sz="2800" b="1" cap="small" dirty="0">
                <a:latin typeface="Arial"/>
                <a:ea typeface="+mj-ea"/>
                <a:cs typeface="Arial"/>
              </a:rPr>
              <a:t>Demonstration of SFWM in a Ring - Device</a:t>
            </a:r>
          </a:p>
        </p:txBody>
      </p:sp>
      <p:pic>
        <p:nvPicPr>
          <p:cNvPr id="2" name="Picture 1">
            <a:extLst>
              <a:ext uri="{FF2B5EF4-FFF2-40B4-BE49-F238E27FC236}">
                <a16:creationId xmlns:a16="http://schemas.microsoft.com/office/drawing/2014/main" id="{4B5E6ACE-6565-4590-BF52-43CD3BA7CB4B}"/>
              </a:ext>
            </a:extLst>
          </p:cNvPr>
          <p:cNvPicPr>
            <a:picLocks noChangeAspect="1"/>
          </p:cNvPicPr>
          <p:nvPr/>
        </p:nvPicPr>
        <p:blipFill>
          <a:blip r:embed="rId3"/>
          <a:stretch>
            <a:fillRect/>
          </a:stretch>
        </p:blipFill>
        <p:spPr>
          <a:xfrm>
            <a:off x="1033462" y="3107630"/>
            <a:ext cx="7077075" cy="3356622"/>
          </a:xfrm>
          <a:prstGeom prst="rect">
            <a:avLst/>
          </a:prstGeom>
        </p:spPr>
      </p:pic>
      <p:sp>
        <p:nvSpPr>
          <p:cNvPr id="30" name="Rectangle 8">
            <a:extLst>
              <a:ext uri="{FF2B5EF4-FFF2-40B4-BE49-F238E27FC236}">
                <a16:creationId xmlns:a16="http://schemas.microsoft.com/office/drawing/2014/main" id="{31BC4E2B-3A2D-4F3D-B997-45F6FD10E656}"/>
              </a:ext>
            </a:extLst>
          </p:cNvPr>
          <p:cNvSpPr>
            <a:spLocks noChangeArrowheads="1"/>
          </p:cNvSpPr>
          <p:nvPr/>
        </p:nvSpPr>
        <p:spPr bwMode="auto">
          <a:xfrm>
            <a:off x="800100" y="1050671"/>
            <a:ext cx="3200400" cy="16927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sz="2000" dirty="0">
                <a:latin typeface="Arial"/>
                <a:cs typeface="Arial"/>
              </a:rPr>
              <a:t>Device Parameters:</a:t>
            </a:r>
          </a:p>
          <a:p>
            <a:pPr marL="742950" lvl="1" indent="-285750">
              <a:spcAft>
                <a:spcPts val="600"/>
              </a:spcAft>
              <a:buFont typeface="Arial" panose="020B0604020202020204" pitchFamily="34" charset="0"/>
              <a:buChar char="•"/>
            </a:pPr>
            <a:r>
              <a:rPr lang="en-US" sz="1600" dirty="0">
                <a:latin typeface="Arial"/>
                <a:cs typeface="Arial"/>
              </a:rPr>
              <a:t>WG Width = 500nm</a:t>
            </a:r>
          </a:p>
          <a:p>
            <a:pPr marL="742950" lvl="1" indent="-285750">
              <a:spcAft>
                <a:spcPts val="600"/>
              </a:spcAft>
              <a:buFont typeface="Arial" panose="020B0604020202020204" pitchFamily="34" charset="0"/>
              <a:buChar char="•"/>
            </a:pPr>
            <a:r>
              <a:rPr lang="en-US" sz="1600" dirty="0">
                <a:latin typeface="Arial"/>
                <a:cs typeface="Arial"/>
              </a:rPr>
              <a:t>WG Thickness = 220nm</a:t>
            </a:r>
          </a:p>
          <a:p>
            <a:pPr marL="742950" lvl="1" indent="-285750">
              <a:spcAft>
                <a:spcPts val="600"/>
              </a:spcAft>
              <a:buFont typeface="Arial" panose="020B0604020202020204" pitchFamily="34" charset="0"/>
              <a:buChar char="•"/>
            </a:pPr>
            <a:r>
              <a:rPr lang="en-US" sz="1600" dirty="0">
                <a:latin typeface="Arial"/>
                <a:cs typeface="Arial"/>
              </a:rPr>
              <a:t>Ring Radius = 18.75um</a:t>
            </a:r>
          </a:p>
          <a:p>
            <a:pPr marL="742950" lvl="1" indent="-285750">
              <a:spcAft>
                <a:spcPts val="600"/>
              </a:spcAft>
              <a:buFont typeface="Arial" panose="020B0604020202020204" pitchFamily="34" charset="0"/>
              <a:buChar char="•"/>
            </a:pPr>
            <a:r>
              <a:rPr lang="en-US" sz="1600" dirty="0">
                <a:latin typeface="Arial"/>
                <a:cs typeface="Arial"/>
              </a:rPr>
              <a:t>Coupler Gap = 150nm</a:t>
            </a:r>
          </a:p>
        </p:txBody>
      </p:sp>
      <p:pic>
        <p:nvPicPr>
          <p:cNvPr id="33" name="Picture 32">
            <a:extLst>
              <a:ext uri="{FF2B5EF4-FFF2-40B4-BE49-F238E27FC236}">
                <a16:creationId xmlns:a16="http://schemas.microsoft.com/office/drawing/2014/main" id="{B29817CB-3C49-4604-A777-F63EAE461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6262" y="911986"/>
            <a:ext cx="2694275" cy="2128969"/>
          </a:xfrm>
          <a:prstGeom prst="rect">
            <a:avLst/>
          </a:prstGeom>
        </p:spPr>
      </p:pic>
      <p:sp>
        <p:nvSpPr>
          <p:cNvPr id="3" name="Rectangle 2">
            <a:extLst>
              <a:ext uri="{FF2B5EF4-FFF2-40B4-BE49-F238E27FC236}">
                <a16:creationId xmlns:a16="http://schemas.microsoft.com/office/drawing/2014/main" id="{5E404731-110D-4D39-80A1-1192AAFACF63}"/>
              </a:ext>
            </a:extLst>
          </p:cNvPr>
          <p:cNvSpPr/>
          <p:nvPr/>
        </p:nvSpPr>
        <p:spPr>
          <a:xfrm>
            <a:off x="5714469" y="4688283"/>
            <a:ext cx="2095445" cy="723275"/>
          </a:xfrm>
          <a:prstGeom prst="rect">
            <a:avLst/>
          </a:prstGeom>
        </p:spPr>
        <p:txBody>
          <a:bodyPr wrap="none">
            <a:spAutoFit/>
          </a:bodyPr>
          <a:lstStyle/>
          <a:p>
            <a:pPr algn="ctr">
              <a:spcAft>
                <a:spcPts val="600"/>
              </a:spcAft>
            </a:pPr>
            <a:r>
              <a:rPr lang="en-US" dirty="0">
                <a:latin typeface="Arial"/>
                <a:cs typeface="Arial"/>
              </a:rPr>
              <a:t>FSR ~ 5nm</a:t>
            </a:r>
          </a:p>
          <a:p>
            <a:pPr algn="ctr">
              <a:spcAft>
                <a:spcPts val="600"/>
              </a:spcAft>
            </a:pPr>
            <a:r>
              <a:rPr lang="en-US" dirty="0">
                <a:latin typeface="Arial"/>
                <a:cs typeface="Arial"/>
              </a:rPr>
              <a:t>Q Factor up to 50k</a:t>
            </a:r>
          </a:p>
        </p:txBody>
      </p:sp>
    </p:spTree>
    <p:extLst>
      <p:ext uri="{BB962C8B-B14F-4D97-AF65-F5344CB8AC3E}">
        <p14:creationId xmlns:p14="http://schemas.microsoft.com/office/powerpoint/2010/main" val="211408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71755C5-EB64-4738-B759-4D9063310400}"/>
              </a:ext>
            </a:extLst>
          </p:cNvPr>
          <p:cNvSpPr/>
          <p:nvPr/>
        </p:nvSpPr>
        <p:spPr>
          <a:xfrm>
            <a:off x="5126053" y="1124883"/>
            <a:ext cx="4008422" cy="2736503"/>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2DB9355-BA1D-445A-AFD9-8E00535EC9D9}"/>
              </a:ext>
            </a:extLst>
          </p:cNvPr>
          <p:cNvSpPr/>
          <p:nvPr/>
        </p:nvSpPr>
        <p:spPr>
          <a:xfrm>
            <a:off x="32077" y="1124883"/>
            <a:ext cx="5094358" cy="4643456"/>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23E7F67-A3C3-4BD0-8573-F10F8D772A8A}"/>
              </a:ext>
            </a:extLst>
          </p:cNvPr>
          <p:cNvCxnSpPr/>
          <p:nvPr/>
        </p:nvCxnSpPr>
        <p:spPr>
          <a:xfrm rot="5400000" flipV="1">
            <a:off x="1107013" y="3511278"/>
            <a:ext cx="0" cy="273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76531A-4B41-42DB-A6DE-AD38F61F46B8}"/>
              </a:ext>
            </a:extLst>
          </p:cNvPr>
          <p:cNvCxnSpPr/>
          <p:nvPr/>
        </p:nvCxnSpPr>
        <p:spPr>
          <a:xfrm rot="5400000" flipV="1">
            <a:off x="951423" y="3383226"/>
            <a:ext cx="0" cy="273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F542BA-2B40-40CF-BCEC-FEE4722D1F3B}"/>
              </a:ext>
            </a:extLst>
          </p:cNvPr>
          <p:cNvCxnSpPr/>
          <p:nvPr/>
        </p:nvCxnSpPr>
        <p:spPr>
          <a:xfrm rot="5400000" flipV="1">
            <a:off x="945303" y="2472928"/>
            <a:ext cx="0" cy="273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156E44-1FF2-4EDF-9020-FAAE4B30CA57}"/>
              </a:ext>
            </a:extLst>
          </p:cNvPr>
          <p:cNvCxnSpPr/>
          <p:nvPr/>
        </p:nvCxnSpPr>
        <p:spPr>
          <a:xfrm rot="5400000" flipV="1">
            <a:off x="1107013" y="1815451"/>
            <a:ext cx="0" cy="273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B6FC7C1-0AE0-44E0-972B-894503EC53DF}"/>
              </a:ext>
            </a:extLst>
          </p:cNvPr>
          <p:cNvSpPr/>
          <p:nvPr/>
        </p:nvSpPr>
        <p:spPr>
          <a:xfrm rot="16200000" flipV="1">
            <a:off x="2047050" y="2108736"/>
            <a:ext cx="213575" cy="1245857"/>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47AADEA-2DB6-434F-9EA2-DF2ADCA7C7B8}"/>
              </a:ext>
            </a:extLst>
          </p:cNvPr>
          <p:cNvCxnSpPr/>
          <p:nvPr/>
        </p:nvCxnSpPr>
        <p:spPr>
          <a:xfrm>
            <a:off x="930500" y="2736851"/>
            <a:ext cx="2245823"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7B77BF5-26F6-49F7-9389-D9A6FB17808E}"/>
              </a:ext>
            </a:extLst>
          </p:cNvPr>
          <p:cNvSpPr/>
          <p:nvPr/>
        </p:nvSpPr>
        <p:spPr>
          <a:xfrm rot="5400000">
            <a:off x="2055667" y="1477895"/>
            <a:ext cx="213575" cy="1245857"/>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20834DC3-9AA4-435E-B0BA-5A71E68BC4BA}"/>
              </a:ext>
            </a:extLst>
          </p:cNvPr>
          <p:cNvCxnSpPr/>
          <p:nvPr/>
        </p:nvCxnSpPr>
        <p:spPr>
          <a:xfrm>
            <a:off x="930500" y="2089533"/>
            <a:ext cx="2239659"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54AB62-3C93-400B-B99F-228DE342DDB8}"/>
              </a:ext>
            </a:extLst>
          </p:cNvPr>
          <p:cNvCxnSpPr/>
          <p:nvPr/>
        </p:nvCxnSpPr>
        <p:spPr>
          <a:xfrm>
            <a:off x="3971177" y="2410215"/>
            <a:ext cx="33270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83C1F28-BD36-46C6-8C9E-6A20FD11D606}"/>
              </a:ext>
            </a:extLst>
          </p:cNvPr>
          <p:cNvSpPr/>
          <p:nvPr/>
        </p:nvSpPr>
        <p:spPr>
          <a:xfrm rot="5400000">
            <a:off x="2154941" y="4491584"/>
            <a:ext cx="213575" cy="1245857"/>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8D7BE42-33FE-49A5-9D76-369CD11A995F}"/>
              </a:ext>
            </a:extLst>
          </p:cNvPr>
          <p:cNvCxnSpPr/>
          <p:nvPr/>
        </p:nvCxnSpPr>
        <p:spPr>
          <a:xfrm>
            <a:off x="1104449" y="5117022"/>
            <a:ext cx="3559591"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6C3C1D7-FA5B-468F-B14C-E51A9E10097F}"/>
              </a:ext>
            </a:extLst>
          </p:cNvPr>
          <p:cNvSpPr/>
          <p:nvPr/>
        </p:nvSpPr>
        <p:spPr>
          <a:xfrm>
            <a:off x="2300589" y="3034576"/>
            <a:ext cx="2357116" cy="1456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F915B30-CA28-47BC-B469-239985BE9898}"/>
              </a:ext>
            </a:extLst>
          </p:cNvPr>
          <p:cNvSpPr txBox="1"/>
          <p:nvPr/>
        </p:nvSpPr>
        <p:spPr>
          <a:xfrm>
            <a:off x="3763527" y="5117549"/>
            <a:ext cx="1362907" cy="461665"/>
          </a:xfrm>
          <a:prstGeom prst="rect">
            <a:avLst/>
          </a:prstGeom>
          <a:noFill/>
        </p:spPr>
        <p:txBody>
          <a:bodyPr wrap="square" rtlCol="0">
            <a:spAutoFit/>
          </a:bodyPr>
          <a:lstStyle/>
          <a:p>
            <a:pPr algn="ctr"/>
            <a:r>
              <a:rPr lang="en-US" sz="1200" dirty="0"/>
              <a:t>Pump Clean-Up</a:t>
            </a:r>
          </a:p>
          <a:p>
            <a:pPr algn="ctr"/>
            <a:r>
              <a:rPr lang="en-US" sz="1200" dirty="0"/>
              <a:t>Filters</a:t>
            </a:r>
          </a:p>
        </p:txBody>
      </p:sp>
      <p:sp>
        <p:nvSpPr>
          <p:cNvPr id="43" name="TextBox 42">
            <a:extLst>
              <a:ext uri="{FF2B5EF4-FFF2-40B4-BE49-F238E27FC236}">
                <a16:creationId xmlns:a16="http://schemas.microsoft.com/office/drawing/2014/main" id="{70CE56C0-612E-42C2-A225-9D447AAB32FD}"/>
              </a:ext>
            </a:extLst>
          </p:cNvPr>
          <p:cNvSpPr txBox="1"/>
          <p:nvPr/>
        </p:nvSpPr>
        <p:spPr>
          <a:xfrm>
            <a:off x="1733394" y="4455304"/>
            <a:ext cx="1047935" cy="523220"/>
          </a:xfrm>
          <a:prstGeom prst="rect">
            <a:avLst/>
          </a:prstGeom>
          <a:noFill/>
        </p:spPr>
        <p:txBody>
          <a:bodyPr wrap="square" rtlCol="0">
            <a:spAutoFit/>
          </a:bodyPr>
          <a:lstStyle/>
          <a:p>
            <a:pPr algn="ctr"/>
            <a:r>
              <a:rPr lang="en-US" sz="1400" dirty="0"/>
              <a:t>Polarization Controller</a:t>
            </a:r>
          </a:p>
        </p:txBody>
      </p:sp>
      <p:pic>
        <p:nvPicPr>
          <p:cNvPr id="44" name="Picture 43">
            <a:extLst>
              <a:ext uri="{FF2B5EF4-FFF2-40B4-BE49-F238E27FC236}">
                <a16:creationId xmlns:a16="http://schemas.microsoft.com/office/drawing/2014/main" id="{84B14D31-D54D-4072-97DA-15D00C8AFD9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803103" y="2623457"/>
            <a:ext cx="1443482" cy="2265721"/>
          </a:xfrm>
          <a:prstGeom prst="rect">
            <a:avLst/>
          </a:prstGeom>
        </p:spPr>
      </p:pic>
      <p:sp>
        <p:nvSpPr>
          <p:cNvPr id="45" name="Arc 44">
            <a:extLst>
              <a:ext uri="{FF2B5EF4-FFF2-40B4-BE49-F238E27FC236}">
                <a16:creationId xmlns:a16="http://schemas.microsoft.com/office/drawing/2014/main" id="{30473A50-75DE-4BF8-844A-BE7DE1C9AFC6}"/>
              </a:ext>
            </a:extLst>
          </p:cNvPr>
          <p:cNvSpPr/>
          <p:nvPr/>
        </p:nvSpPr>
        <p:spPr>
          <a:xfrm rot="5400000">
            <a:off x="4303882" y="4406441"/>
            <a:ext cx="711918" cy="711918"/>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052E2857-F1F8-4600-8949-9DF07AD1530F}"/>
              </a:ext>
            </a:extLst>
          </p:cNvPr>
          <p:cNvSpPr/>
          <p:nvPr/>
        </p:nvSpPr>
        <p:spPr>
          <a:xfrm>
            <a:off x="4303882" y="4409423"/>
            <a:ext cx="711918" cy="711918"/>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866B1F04-F955-4CC7-AE81-4C07EF576856}"/>
              </a:ext>
            </a:extLst>
          </p:cNvPr>
          <p:cNvSpPr txBox="1"/>
          <p:nvPr/>
        </p:nvSpPr>
        <p:spPr>
          <a:xfrm>
            <a:off x="4054962" y="4523404"/>
            <a:ext cx="1071473" cy="461665"/>
          </a:xfrm>
          <a:prstGeom prst="rect">
            <a:avLst/>
          </a:prstGeom>
          <a:noFill/>
        </p:spPr>
        <p:txBody>
          <a:bodyPr wrap="square" rtlCol="0">
            <a:spAutoFit/>
          </a:bodyPr>
          <a:lstStyle/>
          <a:p>
            <a:pPr algn="ctr"/>
            <a:r>
              <a:rPr lang="en-US" sz="1200" dirty="0"/>
              <a:t>High Index SMF</a:t>
            </a:r>
          </a:p>
        </p:txBody>
      </p:sp>
      <p:sp>
        <p:nvSpPr>
          <p:cNvPr id="48" name="TextBox 47">
            <a:extLst>
              <a:ext uri="{FF2B5EF4-FFF2-40B4-BE49-F238E27FC236}">
                <a16:creationId xmlns:a16="http://schemas.microsoft.com/office/drawing/2014/main" id="{76E14DF0-F4E0-432F-9A20-BF594851238F}"/>
              </a:ext>
            </a:extLst>
          </p:cNvPr>
          <p:cNvSpPr txBox="1"/>
          <p:nvPr/>
        </p:nvSpPr>
        <p:spPr>
          <a:xfrm>
            <a:off x="2996313" y="3381182"/>
            <a:ext cx="1213061" cy="738664"/>
          </a:xfrm>
          <a:prstGeom prst="rect">
            <a:avLst/>
          </a:prstGeom>
          <a:noFill/>
        </p:spPr>
        <p:txBody>
          <a:bodyPr wrap="square" rtlCol="0">
            <a:spAutoFit/>
          </a:bodyPr>
          <a:lstStyle/>
          <a:p>
            <a:pPr algn="ctr"/>
            <a:r>
              <a:rPr lang="en-US" sz="1400" dirty="0">
                <a:solidFill>
                  <a:schemeClr val="bg1"/>
                </a:solidFill>
              </a:rPr>
              <a:t>Ring Resonator Circuit</a:t>
            </a:r>
          </a:p>
        </p:txBody>
      </p:sp>
      <p:sp>
        <p:nvSpPr>
          <p:cNvPr id="49" name="Arc 48">
            <a:extLst>
              <a:ext uri="{FF2B5EF4-FFF2-40B4-BE49-F238E27FC236}">
                <a16:creationId xmlns:a16="http://schemas.microsoft.com/office/drawing/2014/main" id="{50D7A490-8F66-4EDE-84DC-3EC7221A4CE2}"/>
              </a:ext>
            </a:extLst>
          </p:cNvPr>
          <p:cNvSpPr/>
          <p:nvPr/>
        </p:nvSpPr>
        <p:spPr>
          <a:xfrm rot="16200000" flipV="1">
            <a:off x="4298923" y="2409490"/>
            <a:ext cx="711918" cy="711918"/>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567C066F-A61D-4CCB-850A-525B3021B41C}"/>
              </a:ext>
            </a:extLst>
          </p:cNvPr>
          <p:cNvSpPr/>
          <p:nvPr/>
        </p:nvSpPr>
        <p:spPr>
          <a:xfrm flipV="1">
            <a:off x="4298923" y="2406508"/>
            <a:ext cx="711918" cy="711918"/>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776A5033-1EB4-4CAE-B893-6683A4C6F06D}"/>
              </a:ext>
            </a:extLst>
          </p:cNvPr>
          <p:cNvSpPr txBox="1"/>
          <p:nvPr/>
        </p:nvSpPr>
        <p:spPr>
          <a:xfrm>
            <a:off x="3718248" y="2548185"/>
            <a:ext cx="1362907" cy="461665"/>
          </a:xfrm>
          <a:prstGeom prst="rect">
            <a:avLst/>
          </a:prstGeom>
          <a:noFill/>
        </p:spPr>
        <p:txBody>
          <a:bodyPr wrap="square" rtlCol="0">
            <a:spAutoFit/>
          </a:bodyPr>
          <a:lstStyle/>
          <a:p>
            <a:pPr algn="ctr"/>
            <a:r>
              <a:rPr lang="en-US" sz="1200" dirty="0"/>
              <a:t>Pump Rejection Filters</a:t>
            </a:r>
          </a:p>
        </p:txBody>
      </p:sp>
      <p:sp>
        <p:nvSpPr>
          <p:cNvPr id="52" name="TextBox 51">
            <a:extLst>
              <a:ext uri="{FF2B5EF4-FFF2-40B4-BE49-F238E27FC236}">
                <a16:creationId xmlns:a16="http://schemas.microsoft.com/office/drawing/2014/main" id="{65F0A63C-6655-4A36-9CDF-DF4AA851B60D}"/>
              </a:ext>
            </a:extLst>
          </p:cNvPr>
          <p:cNvSpPr txBox="1"/>
          <p:nvPr/>
        </p:nvSpPr>
        <p:spPr>
          <a:xfrm>
            <a:off x="8394" y="1125093"/>
            <a:ext cx="1404847" cy="523220"/>
          </a:xfrm>
          <a:prstGeom prst="rect">
            <a:avLst/>
          </a:prstGeom>
          <a:noFill/>
        </p:spPr>
        <p:txBody>
          <a:bodyPr wrap="square" rtlCol="0">
            <a:spAutoFit/>
          </a:bodyPr>
          <a:lstStyle/>
          <a:p>
            <a:pPr algn="ctr"/>
            <a:r>
              <a:rPr lang="en-US" sz="1400" dirty="0"/>
              <a:t>Superconducting Detectors</a:t>
            </a:r>
          </a:p>
        </p:txBody>
      </p:sp>
      <p:sp>
        <p:nvSpPr>
          <p:cNvPr id="53" name="TextBox 52">
            <a:extLst>
              <a:ext uri="{FF2B5EF4-FFF2-40B4-BE49-F238E27FC236}">
                <a16:creationId xmlns:a16="http://schemas.microsoft.com/office/drawing/2014/main" id="{72FA4DEC-11ED-4C67-9E7F-8BCBA96A66E0}"/>
              </a:ext>
            </a:extLst>
          </p:cNvPr>
          <p:cNvSpPr txBox="1"/>
          <p:nvPr/>
        </p:nvSpPr>
        <p:spPr>
          <a:xfrm>
            <a:off x="171732" y="2922738"/>
            <a:ext cx="1052906" cy="461665"/>
          </a:xfrm>
          <a:prstGeom prst="rect">
            <a:avLst/>
          </a:prstGeom>
          <a:noFill/>
        </p:spPr>
        <p:txBody>
          <a:bodyPr wrap="square" rtlCol="0">
            <a:spAutoFit/>
          </a:bodyPr>
          <a:lstStyle/>
          <a:p>
            <a:pPr algn="ctr"/>
            <a:r>
              <a:rPr lang="en-US" sz="1200" dirty="0"/>
              <a:t>Coincidence Correlator</a:t>
            </a:r>
          </a:p>
        </p:txBody>
      </p:sp>
      <p:sp>
        <p:nvSpPr>
          <p:cNvPr id="54" name="TextBox 53">
            <a:extLst>
              <a:ext uri="{FF2B5EF4-FFF2-40B4-BE49-F238E27FC236}">
                <a16:creationId xmlns:a16="http://schemas.microsoft.com/office/drawing/2014/main" id="{59F2B9A5-6D79-45CB-A8C6-0E43169F5A38}"/>
              </a:ext>
            </a:extLst>
          </p:cNvPr>
          <p:cNvSpPr txBox="1"/>
          <p:nvPr/>
        </p:nvSpPr>
        <p:spPr>
          <a:xfrm>
            <a:off x="3028003" y="1537953"/>
            <a:ext cx="1362907" cy="738664"/>
          </a:xfrm>
          <a:prstGeom prst="rect">
            <a:avLst/>
          </a:prstGeom>
          <a:noFill/>
        </p:spPr>
        <p:txBody>
          <a:bodyPr wrap="square" rtlCol="0">
            <a:spAutoFit/>
          </a:bodyPr>
          <a:lstStyle/>
          <a:p>
            <a:pPr algn="ctr"/>
            <a:r>
              <a:rPr lang="en-US" sz="1400" dirty="0"/>
              <a:t>Arrayed </a:t>
            </a:r>
          </a:p>
          <a:p>
            <a:pPr algn="ctr"/>
            <a:r>
              <a:rPr lang="en-US" sz="1400" dirty="0"/>
              <a:t>Waveguide Grating</a:t>
            </a:r>
          </a:p>
        </p:txBody>
      </p:sp>
      <p:sp>
        <p:nvSpPr>
          <p:cNvPr id="55" name="TextBox 54">
            <a:extLst>
              <a:ext uri="{FF2B5EF4-FFF2-40B4-BE49-F238E27FC236}">
                <a16:creationId xmlns:a16="http://schemas.microsoft.com/office/drawing/2014/main" id="{6978BA4F-2F89-43A9-9A34-09C36FB0DBB4}"/>
              </a:ext>
            </a:extLst>
          </p:cNvPr>
          <p:cNvSpPr txBox="1"/>
          <p:nvPr/>
        </p:nvSpPr>
        <p:spPr>
          <a:xfrm>
            <a:off x="1481001" y="1416370"/>
            <a:ext cx="1362907" cy="523220"/>
          </a:xfrm>
          <a:prstGeom prst="rect">
            <a:avLst/>
          </a:prstGeom>
          <a:noFill/>
        </p:spPr>
        <p:txBody>
          <a:bodyPr wrap="square" rtlCol="0">
            <a:spAutoFit/>
          </a:bodyPr>
          <a:lstStyle/>
          <a:p>
            <a:pPr algn="ctr"/>
            <a:r>
              <a:rPr lang="en-US" sz="1400" dirty="0"/>
              <a:t>Polarization Controllers</a:t>
            </a:r>
          </a:p>
        </p:txBody>
      </p:sp>
      <p:sp>
        <p:nvSpPr>
          <p:cNvPr id="56" name="Rounded Rectangle 16">
            <a:extLst>
              <a:ext uri="{FF2B5EF4-FFF2-40B4-BE49-F238E27FC236}">
                <a16:creationId xmlns:a16="http://schemas.microsoft.com/office/drawing/2014/main" id="{85ED17B7-848D-47BA-B971-A42B68142AED}"/>
              </a:ext>
            </a:extLst>
          </p:cNvPr>
          <p:cNvSpPr/>
          <p:nvPr/>
        </p:nvSpPr>
        <p:spPr>
          <a:xfrm>
            <a:off x="1050955" y="5093220"/>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2601797-128C-45E8-88E8-CA00D473038D}"/>
              </a:ext>
            </a:extLst>
          </p:cNvPr>
          <p:cNvSpPr/>
          <p:nvPr/>
        </p:nvSpPr>
        <p:spPr>
          <a:xfrm rot="5400000">
            <a:off x="6234" y="4371179"/>
            <a:ext cx="1372903" cy="776055"/>
          </a:xfrm>
          <a:prstGeom prst="rect">
            <a:avLst/>
          </a:prstGeom>
          <a:solidFill>
            <a:schemeClr val="bg1">
              <a:lumMod val="65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984A01A9-775C-4EC8-9650-8A119266F5BD}"/>
              </a:ext>
            </a:extLst>
          </p:cNvPr>
          <p:cNvGrpSpPr/>
          <p:nvPr/>
        </p:nvGrpSpPr>
        <p:grpSpPr>
          <a:xfrm>
            <a:off x="1621566" y="5083107"/>
            <a:ext cx="427243" cy="219777"/>
            <a:chOff x="2906540" y="5988498"/>
            <a:chExt cx="548758" cy="282285"/>
          </a:xfrm>
        </p:grpSpPr>
        <p:sp>
          <p:nvSpPr>
            <p:cNvPr id="59" name="Rectangle 2">
              <a:extLst>
                <a:ext uri="{FF2B5EF4-FFF2-40B4-BE49-F238E27FC236}">
                  <a16:creationId xmlns:a16="http://schemas.microsoft.com/office/drawing/2014/main" id="{DE13E7EF-CB45-431E-8D5C-9637D292C7CD}"/>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555E0B8-E74F-4985-B351-EC190C3DA4D5}"/>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12">
              <a:extLst>
                <a:ext uri="{FF2B5EF4-FFF2-40B4-BE49-F238E27FC236}">
                  <a16:creationId xmlns:a16="http://schemas.microsoft.com/office/drawing/2014/main" id="{27B942BD-6129-4DB4-9C16-A34DD351C7A7}"/>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FFE9C31F-3725-4136-9956-B8A9AFE0C59C}"/>
              </a:ext>
            </a:extLst>
          </p:cNvPr>
          <p:cNvGrpSpPr/>
          <p:nvPr/>
        </p:nvGrpSpPr>
        <p:grpSpPr>
          <a:xfrm flipV="1">
            <a:off x="2016134" y="4927995"/>
            <a:ext cx="427243" cy="219777"/>
            <a:chOff x="2906540" y="5988498"/>
            <a:chExt cx="548758" cy="282285"/>
          </a:xfrm>
        </p:grpSpPr>
        <p:sp>
          <p:nvSpPr>
            <p:cNvPr id="63" name="Rectangle 2">
              <a:extLst>
                <a:ext uri="{FF2B5EF4-FFF2-40B4-BE49-F238E27FC236}">
                  <a16:creationId xmlns:a16="http://schemas.microsoft.com/office/drawing/2014/main" id="{DDC87C31-D23E-4AA1-82D5-A9E274332B0C}"/>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4917540-028D-48C7-8873-60AF61540C87}"/>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12">
              <a:extLst>
                <a:ext uri="{FF2B5EF4-FFF2-40B4-BE49-F238E27FC236}">
                  <a16:creationId xmlns:a16="http://schemas.microsoft.com/office/drawing/2014/main" id="{1548056E-9A33-4773-88EB-378ED6326BB3}"/>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2">
            <a:extLst>
              <a:ext uri="{FF2B5EF4-FFF2-40B4-BE49-F238E27FC236}">
                <a16:creationId xmlns:a16="http://schemas.microsoft.com/office/drawing/2014/main" id="{28AACEB7-F6D3-4617-A3F8-1CDAB36BCB17}"/>
              </a:ext>
            </a:extLst>
          </p:cNvPr>
          <p:cNvSpPr/>
          <p:nvPr/>
        </p:nvSpPr>
        <p:spPr>
          <a:xfrm>
            <a:off x="2442917" y="5091099"/>
            <a:ext cx="404162" cy="281802"/>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AAF1077-AFE1-42A4-987C-71505B8A50F4}"/>
              </a:ext>
            </a:extLst>
          </p:cNvPr>
          <p:cNvSpPr/>
          <p:nvPr/>
        </p:nvSpPr>
        <p:spPr>
          <a:xfrm>
            <a:off x="2443295" y="5373616"/>
            <a:ext cx="359991" cy="36428"/>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12">
            <a:extLst>
              <a:ext uri="{FF2B5EF4-FFF2-40B4-BE49-F238E27FC236}">
                <a16:creationId xmlns:a16="http://schemas.microsoft.com/office/drawing/2014/main" id="{D088DA95-90FC-4E8B-B633-4970572AEE6A}"/>
              </a:ext>
            </a:extLst>
          </p:cNvPr>
          <p:cNvSpPr/>
          <p:nvPr/>
        </p:nvSpPr>
        <p:spPr>
          <a:xfrm>
            <a:off x="2801807" y="5095462"/>
            <a:ext cx="46707" cy="310619"/>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229 w 62618"/>
              <a:gd name="connsiteY0" fmla="*/ 362221 h 405133"/>
              <a:gd name="connsiteX1" fmla="*/ 59762 w 62618"/>
              <a:gd name="connsiteY1" fmla="*/ 0 h 405133"/>
              <a:gd name="connsiteX2" fmla="*/ 62618 w 62618"/>
              <a:gd name="connsiteY2" fmla="*/ 71189 h 405133"/>
              <a:gd name="connsiteX3" fmla="*/ 230 w 62618"/>
              <a:gd name="connsiteY3" fmla="*/ 405133 h 405133"/>
              <a:gd name="connsiteX4" fmla="*/ 229 w 62618"/>
              <a:gd name="connsiteY4" fmla="*/ 362221 h 405133"/>
              <a:gd name="connsiteX0" fmla="*/ 229 w 59991"/>
              <a:gd name="connsiteY0" fmla="*/ 362221 h 405133"/>
              <a:gd name="connsiteX1" fmla="*/ 59762 w 59991"/>
              <a:gd name="connsiteY1" fmla="*/ 0 h 405133"/>
              <a:gd name="connsiteX2" fmla="*/ 59761 w 59991"/>
              <a:gd name="connsiteY2" fmla="*/ 76992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62484 h 405133"/>
              <a:gd name="connsiteX3" fmla="*/ 230 w 59991"/>
              <a:gd name="connsiteY3" fmla="*/ 405133 h 405133"/>
              <a:gd name="connsiteX4" fmla="*/ 229 w 59991"/>
              <a:gd name="connsiteY4" fmla="*/ 362221 h 40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 h="405133">
                <a:moveTo>
                  <a:pt x="229" y="362221"/>
                </a:moveTo>
                <a:lnTo>
                  <a:pt x="59762" y="0"/>
                </a:lnTo>
                <a:cubicBezTo>
                  <a:pt x="60556" y="19861"/>
                  <a:pt x="58967" y="42623"/>
                  <a:pt x="59761" y="62484"/>
                </a:cubicBezTo>
                <a:cubicBezTo>
                  <a:pt x="39917" y="172831"/>
                  <a:pt x="20074" y="294786"/>
                  <a:pt x="230" y="405133"/>
                </a:cubicBezTo>
                <a:cubicBezTo>
                  <a:pt x="1024" y="382769"/>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a:extLst>
              <a:ext uri="{FF2B5EF4-FFF2-40B4-BE49-F238E27FC236}">
                <a16:creationId xmlns:a16="http://schemas.microsoft.com/office/drawing/2014/main" id="{E4ABA862-9381-449C-8544-CE505B9E044D}"/>
              </a:ext>
            </a:extLst>
          </p:cNvPr>
          <p:cNvSpPr/>
          <p:nvPr/>
        </p:nvSpPr>
        <p:spPr>
          <a:xfrm rot="16200000">
            <a:off x="3309848" y="2465029"/>
            <a:ext cx="273261" cy="273261"/>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47D0545F-B86D-4986-9812-9B5C99BD9715}"/>
              </a:ext>
            </a:extLst>
          </p:cNvPr>
          <p:cNvSpPr/>
          <p:nvPr/>
        </p:nvSpPr>
        <p:spPr>
          <a:xfrm rot="5400000">
            <a:off x="3037744" y="2463273"/>
            <a:ext cx="273261" cy="273261"/>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id="{5BAC05D9-51E6-49CA-81FC-3FEEA5C13FA6}"/>
              </a:ext>
            </a:extLst>
          </p:cNvPr>
          <p:cNvSpPr/>
          <p:nvPr/>
        </p:nvSpPr>
        <p:spPr>
          <a:xfrm rot="5400000" flipV="1">
            <a:off x="3306252" y="2087966"/>
            <a:ext cx="273261" cy="273261"/>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60DE4FE5-8993-4FEF-BB81-901D150EEB35}"/>
              </a:ext>
            </a:extLst>
          </p:cNvPr>
          <p:cNvSpPr/>
          <p:nvPr/>
        </p:nvSpPr>
        <p:spPr>
          <a:xfrm rot="16200000" flipV="1">
            <a:off x="3032227" y="2088652"/>
            <a:ext cx="273261" cy="273261"/>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 name="Group 72">
            <a:extLst>
              <a:ext uri="{FF2B5EF4-FFF2-40B4-BE49-F238E27FC236}">
                <a16:creationId xmlns:a16="http://schemas.microsoft.com/office/drawing/2014/main" id="{9A098138-369E-4186-8BA5-3395EFFC27BA}"/>
              </a:ext>
            </a:extLst>
          </p:cNvPr>
          <p:cNvGrpSpPr/>
          <p:nvPr/>
        </p:nvGrpSpPr>
        <p:grpSpPr>
          <a:xfrm>
            <a:off x="1522293" y="2054588"/>
            <a:ext cx="427243" cy="219777"/>
            <a:chOff x="2906540" y="5988498"/>
            <a:chExt cx="548758" cy="282285"/>
          </a:xfrm>
        </p:grpSpPr>
        <p:sp>
          <p:nvSpPr>
            <p:cNvPr id="74" name="Rectangle 2">
              <a:extLst>
                <a:ext uri="{FF2B5EF4-FFF2-40B4-BE49-F238E27FC236}">
                  <a16:creationId xmlns:a16="http://schemas.microsoft.com/office/drawing/2014/main" id="{D2BD6CA1-BCEE-453B-A1DD-00E92106B84F}"/>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8B90B2C-FCC5-4EF7-B3D9-8BC60FC9C301}"/>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12">
              <a:extLst>
                <a:ext uri="{FF2B5EF4-FFF2-40B4-BE49-F238E27FC236}">
                  <a16:creationId xmlns:a16="http://schemas.microsoft.com/office/drawing/2014/main" id="{7E65BB47-E723-4BEC-9C8C-E10B85D65261}"/>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2">
            <a:extLst>
              <a:ext uri="{FF2B5EF4-FFF2-40B4-BE49-F238E27FC236}">
                <a16:creationId xmlns:a16="http://schemas.microsoft.com/office/drawing/2014/main" id="{4F48E1C4-381D-4AAA-B0F8-ED348D82F798}"/>
              </a:ext>
            </a:extLst>
          </p:cNvPr>
          <p:cNvSpPr/>
          <p:nvPr/>
        </p:nvSpPr>
        <p:spPr>
          <a:xfrm flipV="1">
            <a:off x="1919467" y="1956102"/>
            <a:ext cx="422701" cy="170565"/>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C880A5B-613F-4BFD-8C87-148B39F7148F}"/>
              </a:ext>
            </a:extLst>
          </p:cNvPr>
          <p:cNvSpPr/>
          <p:nvPr/>
        </p:nvSpPr>
        <p:spPr>
          <a:xfrm flipV="1">
            <a:off x="1916861" y="1908745"/>
            <a:ext cx="353004" cy="46718"/>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12">
            <a:extLst>
              <a:ext uri="{FF2B5EF4-FFF2-40B4-BE49-F238E27FC236}">
                <a16:creationId xmlns:a16="http://schemas.microsoft.com/office/drawing/2014/main" id="{021D847C-E31D-4909-AE23-B0A43691B716}"/>
              </a:ext>
            </a:extLst>
          </p:cNvPr>
          <p:cNvSpPr/>
          <p:nvPr/>
        </p:nvSpPr>
        <p:spPr>
          <a:xfrm flipV="1">
            <a:off x="2269863" y="1908745"/>
            <a:ext cx="74241" cy="216068"/>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
            <a:extLst>
              <a:ext uri="{FF2B5EF4-FFF2-40B4-BE49-F238E27FC236}">
                <a16:creationId xmlns:a16="http://schemas.microsoft.com/office/drawing/2014/main" id="{647B1FF0-08C0-4B4F-A914-142CF3F6D7AE}"/>
              </a:ext>
            </a:extLst>
          </p:cNvPr>
          <p:cNvSpPr/>
          <p:nvPr/>
        </p:nvSpPr>
        <p:spPr>
          <a:xfrm>
            <a:off x="3420073" y="2449618"/>
            <a:ext cx="53528" cy="35595"/>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8">
            <a:extLst>
              <a:ext uri="{FF2B5EF4-FFF2-40B4-BE49-F238E27FC236}">
                <a16:creationId xmlns:a16="http://schemas.microsoft.com/office/drawing/2014/main" id="{E86C4AEF-EE21-4089-9710-2F2FD30424F1}"/>
              </a:ext>
            </a:extLst>
          </p:cNvPr>
          <p:cNvSpPr/>
          <p:nvPr/>
        </p:nvSpPr>
        <p:spPr>
          <a:xfrm>
            <a:off x="3420975" y="2343873"/>
            <a:ext cx="53528" cy="35595"/>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9">
            <a:extLst>
              <a:ext uri="{FF2B5EF4-FFF2-40B4-BE49-F238E27FC236}">
                <a16:creationId xmlns:a16="http://schemas.microsoft.com/office/drawing/2014/main" id="{2282836E-9242-4C49-BB01-9388D8ADC004}"/>
              </a:ext>
            </a:extLst>
          </p:cNvPr>
          <p:cNvSpPr/>
          <p:nvPr/>
        </p:nvSpPr>
        <p:spPr>
          <a:xfrm>
            <a:off x="3935418" y="2393096"/>
            <a:ext cx="53528" cy="35595"/>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737B6B8-C2FD-43D6-8268-0D5CB397FA8A}"/>
              </a:ext>
            </a:extLst>
          </p:cNvPr>
          <p:cNvSpPr/>
          <p:nvPr/>
        </p:nvSpPr>
        <p:spPr>
          <a:xfrm flipV="1">
            <a:off x="3446836" y="2249127"/>
            <a:ext cx="514056" cy="322909"/>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52E8BF9-57B9-4715-9AEA-FB883E802095}"/>
              </a:ext>
            </a:extLst>
          </p:cNvPr>
          <p:cNvGrpSpPr/>
          <p:nvPr/>
        </p:nvGrpSpPr>
        <p:grpSpPr>
          <a:xfrm flipV="1">
            <a:off x="1513675" y="2548853"/>
            <a:ext cx="427243" cy="219777"/>
            <a:chOff x="2906540" y="5988498"/>
            <a:chExt cx="548758" cy="282285"/>
          </a:xfrm>
        </p:grpSpPr>
        <p:sp>
          <p:nvSpPr>
            <p:cNvPr id="85" name="Rectangle 2">
              <a:extLst>
                <a:ext uri="{FF2B5EF4-FFF2-40B4-BE49-F238E27FC236}">
                  <a16:creationId xmlns:a16="http://schemas.microsoft.com/office/drawing/2014/main" id="{7C9ACE65-E35E-40DD-824F-DF3E6C2E1BA8}"/>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3C9462E-B7F6-4E6E-AF08-BAF5DF9C1BFB}"/>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12">
              <a:extLst>
                <a:ext uri="{FF2B5EF4-FFF2-40B4-BE49-F238E27FC236}">
                  <a16:creationId xmlns:a16="http://schemas.microsoft.com/office/drawing/2014/main" id="{80A0B173-445E-48BA-A4DC-47D52788CF6C}"/>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36128FF6-61C5-4C66-9964-8B60A23F1F85}"/>
              </a:ext>
            </a:extLst>
          </p:cNvPr>
          <p:cNvGrpSpPr/>
          <p:nvPr/>
        </p:nvGrpSpPr>
        <p:grpSpPr>
          <a:xfrm>
            <a:off x="1910098" y="2698404"/>
            <a:ext cx="425389" cy="217923"/>
            <a:chOff x="2908921" y="5988498"/>
            <a:chExt cx="546377" cy="279904"/>
          </a:xfrm>
        </p:grpSpPr>
        <p:sp>
          <p:nvSpPr>
            <p:cNvPr id="89" name="Rectangle 2">
              <a:extLst>
                <a:ext uri="{FF2B5EF4-FFF2-40B4-BE49-F238E27FC236}">
                  <a16:creationId xmlns:a16="http://schemas.microsoft.com/office/drawing/2014/main" id="{EC26C5B2-895D-496F-A402-25AA114EB519}"/>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6634274A-CE1F-4757-B77B-A83499ABC311}"/>
                </a:ext>
              </a:extLst>
            </p:cNvPr>
            <p:cNvSpPr/>
            <p:nvPr/>
          </p:nvSpPr>
          <p:spPr>
            <a:xfrm>
              <a:off x="2908921" y="6208396"/>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12">
              <a:extLst>
                <a:ext uri="{FF2B5EF4-FFF2-40B4-BE49-F238E27FC236}">
                  <a16:creationId xmlns:a16="http://schemas.microsoft.com/office/drawing/2014/main" id="{F4461025-4B37-479A-9332-ABE69CFD755A}"/>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2">
            <a:extLst>
              <a:ext uri="{FF2B5EF4-FFF2-40B4-BE49-F238E27FC236}">
                <a16:creationId xmlns:a16="http://schemas.microsoft.com/office/drawing/2014/main" id="{C4E8DB50-3E6B-45B8-8D7F-AC1843ECAA1D}"/>
              </a:ext>
            </a:extLst>
          </p:cNvPr>
          <p:cNvSpPr/>
          <p:nvPr/>
        </p:nvSpPr>
        <p:spPr>
          <a:xfrm flipV="1">
            <a:off x="2335027" y="2486626"/>
            <a:ext cx="404162" cy="281802"/>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A87404C-31B8-4AAF-9376-2AD9A71CC8D2}"/>
              </a:ext>
            </a:extLst>
          </p:cNvPr>
          <p:cNvSpPr/>
          <p:nvPr/>
        </p:nvSpPr>
        <p:spPr>
          <a:xfrm flipV="1">
            <a:off x="2335404" y="2449482"/>
            <a:ext cx="359991" cy="36428"/>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12">
            <a:extLst>
              <a:ext uri="{FF2B5EF4-FFF2-40B4-BE49-F238E27FC236}">
                <a16:creationId xmlns:a16="http://schemas.microsoft.com/office/drawing/2014/main" id="{4A892983-AE70-42C3-85F4-3D8B0FAF185F}"/>
              </a:ext>
            </a:extLst>
          </p:cNvPr>
          <p:cNvSpPr/>
          <p:nvPr/>
        </p:nvSpPr>
        <p:spPr>
          <a:xfrm flipV="1">
            <a:off x="2693917" y="2453445"/>
            <a:ext cx="46610" cy="310619"/>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68 w 59830"/>
              <a:gd name="connsiteY0" fmla="*/ 362221 h 397879"/>
              <a:gd name="connsiteX1" fmla="*/ 59601 w 59830"/>
              <a:gd name="connsiteY1" fmla="*/ 0 h 397879"/>
              <a:gd name="connsiteX2" fmla="*/ 59600 w 59830"/>
              <a:gd name="connsiteY2" fmla="*/ 74091 h 397879"/>
              <a:gd name="connsiteX3" fmla="*/ 4831 w 59830"/>
              <a:gd name="connsiteY3" fmla="*/ 397879 h 397879"/>
              <a:gd name="connsiteX4" fmla="*/ 68 w 59830"/>
              <a:gd name="connsiteY4" fmla="*/ 362221 h 397879"/>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29 w 59991"/>
              <a:gd name="connsiteY3" fmla="*/ 405133 h 405133"/>
              <a:gd name="connsiteX4" fmla="*/ 229 w 59991"/>
              <a:gd name="connsiteY4" fmla="*/ 362221 h 405133"/>
              <a:gd name="connsiteX0" fmla="*/ 229 w 59867"/>
              <a:gd name="connsiteY0" fmla="*/ 362221 h 405133"/>
              <a:gd name="connsiteX1" fmla="*/ 59762 w 59867"/>
              <a:gd name="connsiteY1" fmla="*/ 0 h 405133"/>
              <a:gd name="connsiteX2" fmla="*/ 57380 w 59867"/>
              <a:gd name="connsiteY2" fmla="*/ 66838 h 405133"/>
              <a:gd name="connsiteX3" fmla="*/ 229 w 59867"/>
              <a:gd name="connsiteY3" fmla="*/ 405133 h 405133"/>
              <a:gd name="connsiteX4" fmla="*/ 229 w 59867"/>
              <a:gd name="connsiteY4" fmla="*/ 362221 h 40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67" h="405133">
                <a:moveTo>
                  <a:pt x="229" y="362221"/>
                </a:moveTo>
                <a:lnTo>
                  <a:pt x="59762" y="0"/>
                </a:lnTo>
                <a:cubicBezTo>
                  <a:pt x="60556" y="19861"/>
                  <a:pt x="56586" y="46977"/>
                  <a:pt x="57380" y="66838"/>
                </a:cubicBezTo>
                <a:lnTo>
                  <a:pt x="229" y="405133"/>
                </a:lnTo>
                <a:cubicBezTo>
                  <a:pt x="1023" y="382769"/>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2">
            <a:extLst>
              <a:ext uri="{FF2B5EF4-FFF2-40B4-BE49-F238E27FC236}">
                <a16:creationId xmlns:a16="http://schemas.microsoft.com/office/drawing/2014/main" id="{BBE84BB0-3F95-445F-BF9A-4098F54C09C7}"/>
              </a:ext>
            </a:extLst>
          </p:cNvPr>
          <p:cNvSpPr/>
          <p:nvPr/>
        </p:nvSpPr>
        <p:spPr>
          <a:xfrm>
            <a:off x="2343644" y="2064059"/>
            <a:ext cx="404162" cy="281802"/>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0275B77-B864-4637-A3D5-CD5961B05D54}"/>
              </a:ext>
            </a:extLst>
          </p:cNvPr>
          <p:cNvSpPr/>
          <p:nvPr/>
        </p:nvSpPr>
        <p:spPr>
          <a:xfrm>
            <a:off x="2344022" y="2346576"/>
            <a:ext cx="359991" cy="36428"/>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12">
            <a:extLst>
              <a:ext uri="{FF2B5EF4-FFF2-40B4-BE49-F238E27FC236}">
                <a16:creationId xmlns:a16="http://schemas.microsoft.com/office/drawing/2014/main" id="{C3BF4DE1-0C90-46A1-A523-7647484C5C8E}"/>
              </a:ext>
            </a:extLst>
          </p:cNvPr>
          <p:cNvSpPr/>
          <p:nvPr/>
        </p:nvSpPr>
        <p:spPr>
          <a:xfrm>
            <a:off x="2702534" y="2068422"/>
            <a:ext cx="46707" cy="308765"/>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229 w 59991"/>
              <a:gd name="connsiteY0" fmla="*/ 362221 h 409969"/>
              <a:gd name="connsiteX1" fmla="*/ 59762 w 59991"/>
              <a:gd name="connsiteY1" fmla="*/ 0 h 409969"/>
              <a:gd name="connsiteX2" fmla="*/ 59761 w 59991"/>
              <a:gd name="connsiteY2" fmla="*/ 74091 h 409969"/>
              <a:gd name="connsiteX3" fmla="*/ 230 w 59991"/>
              <a:gd name="connsiteY3" fmla="*/ 409969 h 409969"/>
              <a:gd name="connsiteX4" fmla="*/ 229 w 59991"/>
              <a:gd name="connsiteY4" fmla="*/ 362221 h 409969"/>
              <a:gd name="connsiteX0" fmla="*/ 229 w 59991"/>
              <a:gd name="connsiteY0" fmla="*/ 362221 h 409969"/>
              <a:gd name="connsiteX1" fmla="*/ 59762 w 59991"/>
              <a:gd name="connsiteY1" fmla="*/ 0 h 409969"/>
              <a:gd name="connsiteX2" fmla="*/ 59761 w 59991"/>
              <a:gd name="connsiteY2" fmla="*/ 62001 h 409969"/>
              <a:gd name="connsiteX3" fmla="*/ 230 w 59991"/>
              <a:gd name="connsiteY3" fmla="*/ 409969 h 409969"/>
              <a:gd name="connsiteX4" fmla="*/ 229 w 59991"/>
              <a:gd name="connsiteY4" fmla="*/ 362221 h 409969"/>
              <a:gd name="connsiteX0" fmla="*/ 229 w 59991"/>
              <a:gd name="connsiteY0" fmla="*/ 362221 h 402715"/>
              <a:gd name="connsiteX1" fmla="*/ 59762 w 59991"/>
              <a:gd name="connsiteY1" fmla="*/ 0 h 402715"/>
              <a:gd name="connsiteX2" fmla="*/ 59761 w 59991"/>
              <a:gd name="connsiteY2" fmla="*/ 62001 h 402715"/>
              <a:gd name="connsiteX3" fmla="*/ 230 w 59991"/>
              <a:gd name="connsiteY3" fmla="*/ 402715 h 402715"/>
              <a:gd name="connsiteX4" fmla="*/ 229 w 59991"/>
              <a:gd name="connsiteY4" fmla="*/ 362221 h 4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 h="402715">
                <a:moveTo>
                  <a:pt x="229" y="362221"/>
                </a:moveTo>
                <a:lnTo>
                  <a:pt x="59762" y="0"/>
                </a:lnTo>
                <a:cubicBezTo>
                  <a:pt x="60556" y="19861"/>
                  <a:pt x="58967" y="42140"/>
                  <a:pt x="59761" y="62001"/>
                </a:cubicBezTo>
                <a:cubicBezTo>
                  <a:pt x="39917" y="172348"/>
                  <a:pt x="20074" y="292368"/>
                  <a:pt x="230" y="402715"/>
                </a:cubicBezTo>
                <a:cubicBezTo>
                  <a:pt x="1024" y="380351"/>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52">
            <a:extLst>
              <a:ext uri="{FF2B5EF4-FFF2-40B4-BE49-F238E27FC236}">
                <a16:creationId xmlns:a16="http://schemas.microsoft.com/office/drawing/2014/main" id="{E5493407-9961-42E6-A105-1EF7D425BFE7}"/>
              </a:ext>
            </a:extLst>
          </p:cNvPr>
          <p:cNvSpPr/>
          <p:nvPr/>
        </p:nvSpPr>
        <p:spPr>
          <a:xfrm>
            <a:off x="4193249" y="5091099"/>
            <a:ext cx="472267" cy="53400"/>
          </a:xfrm>
          <a:prstGeom prst="round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6">
            <a:extLst>
              <a:ext uri="{FF2B5EF4-FFF2-40B4-BE49-F238E27FC236}">
                <a16:creationId xmlns:a16="http://schemas.microsoft.com/office/drawing/2014/main" id="{0DB450BD-199A-4D8F-B796-A27B2F03C1CC}"/>
              </a:ext>
            </a:extLst>
          </p:cNvPr>
          <p:cNvSpPr/>
          <p:nvPr/>
        </p:nvSpPr>
        <p:spPr>
          <a:xfrm>
            <a:off x="4224901" y="2382176"/>
            <a:ext cx="472267" cy="53400"/>
          </a:xfrm>
          <a:prstGeom prst="round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Arc 99">
            <a:extLst>
              <a:ext uri="{FF2B5EF4-FFF2-40B4-BE49-F238E27FC236}">
                <a16:creationId xmlns:a16="http://schemas.microsoft.com/office/drawing/2014/main" id="{C72BE251-4526-4467-9FCC-B81332AA2768}"/>
              </a:ext>
            </a:extLst>
          </p:cNvPr>
          <p:cNvSpPr/>
          <p:nvPr/>
        </p:nvSpPr>
        <p:spPr>
          <a:xfrm flipV="1">
            <a:off x="4560848" y="2133963"/>
            <a:ext cx="273261" cy="273261"/>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9EB93C44-89D7-4770-A925-FA1A5B986889}"/>
              </a:ext>
            </a:extLst>
          </p:cNvPr>
          <p:cNvCxnSpPr/>
          <p:nvPr/>
        </p:nvCxnSpPr>
        <p:spPr>
          <a:xfrm flipV="1">
            <a:off x="4834109" y="2002979"/>
            <a:ext cx="0" cy="273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4FCCF2A-A596-4F24-AA77-D7793C6AB9D6}"/>
              </a:ext>
            </a:extLst>
          </p:cNvPr>
          <p:cNvSpPr txBox="1"/>
          <p:nvPr/>
        </p:nvSpPr>
        <p:spPr>
          <a:xfrm>
            <a:off x="196518" y="4317188"/>
            <a:ext cx="987706" cy="584775"/>
          </a:xfrm>
          <a:prstGeom prst="rect">
            <a:avLst/>
          </a:prstGeom>
          <a:noFill/>
        </p:spPr>
        <p:txBody>
          <a:bodyPr wrap="square" rtlCol="0">
            <a:spAutoFit/>
          </a:bodyPr>
          <a:lstStyle/>
          <a:p>
            <a:pPr algn="ctr"/>
            <a:r>
              <a:rPr lang="en-US" sz="1600" dirty="0"/>
              <a:t>Pump</a:t>
            </a:r>
          </a:p>
          <a:p>
            <a:pPr algn="ctr"/>
            <a:r>
              <a:rPr lang="en-US" sz="1600" dirty="0"/>
              <a:t>Laser</a:t>
            </a:r>
          </a:p>
        </p:txBody>
      </p:sp>
      <p:sp>
        <p:nvSpPr>
          <p:cNvPr id="103" name="TextBox 102">
            <a:extLst>
              <a:ext uri="{FF2B5EF4-FFF2-40B4-BE49-F238E27FC236}">
                <a16:creationId xmlns:a16="http://schemas.microsoft.com/office/drawing/2014/main" id="{1010A901-F420-4A20-B1DE-927F0685D11D}"/>
              </a:ext>
            </a:extLst>
          </p:cNvPr>
          <p:cNvSpPr txBox="1"/>
          <p:nvPr/>
        </p:nvSpPr>
        <p:spPr>
          <a:xfrm>
            <a:off x="3441230" y="2282485"/>
            <a:ext cx="520792" cy="276999"/>
          </a:xfrm>
          <a:prstGeom prst="rect">
            <a:avLst/>
          </a:prstGeom>
          <a:noFill/>
          <a:ln w="3175">
            <a:noFill/>
          </a:ln>
        </p:spPr>
        <p:txBody>
          <a:bodyPr wrap="square" rtlCol="0">
            <a:spAutoFit/>
          </a:bodyPr>
          <a:lstStyle/>
          <a:p>
            <a:pPr algn="ctr"/>
            <a:r>
              <a:rPr lang="en-US" sz="1200" dirty="0"/>
              <a:t>AWG</a:t>
            </a:r>
          </a:p>
        </p:txBody>
      </p:sp>
      <p:sp>
        <p:nvSpPr>
          <p:cNvPr id="104" name="Rounded Rectangle 90">
            <a:extLst>
              <a:ext uri="{FF2B5EF4-FFF2-40B4-BE49-F238E27FC236}">
                <a16:creationId xmlns:a16="http://schemas.microsoft.com/office/drawing/2014/main" id="{38A854EA-5E09-4167-8D68-00585B100091}"/>
              </a:ext>
            </a:extLst>
          </p:cNvPr>
          <p:cNvSpPr/>
          <p:nvPr/>
        </p:nvSpPr>
        <p:spPr>
          <a:xfrm>
            <a:off x="949425" y="2714001"/>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91">
            <a:extLst>
              <a:ext uri="{FF2B5EF4-FFF2-40B4-BE49-F238E27FC236}">
                <a16:creationId xmlns:a16="http://schemas.microsoft.com/office/drawing/2014/main" id="{7DE85394-CCA4-414F-8987-30C7F2F5132E}"/>
              </a:ext>
            </a:extLst>
          </p:cNvPr>
          <p:cNvSpPr/>
          <p:nvPr/>
        </p:nvSpPr>
        <p:spPr>
          <a:xfrm>
            <a:off x="946974" y="2068011"/>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c 105">
            <a:extLst>
              <a:ext uri="{FF2B5EF4-FFF2-40B4-BE49-F238E27FC236}">
                <a16:creationId xmlns:a16="http://schemas.microsoft.com/office/drawing/2014/main" id="{41BD07EA-AD08-46C2-ACF0-1FD2325CC2A2}"/>
              </a:ext>
            </a:extLst>
          </p:cNvPr>
          <p:cNvSpPr/>
          <p:nvPr/>
        </p:nvSpPr>
        <p:spPr>
          <a:xfrm flipV="1">
            <a:off x="941820" y="3246856"/>
            <a:ext cx="273261" cy="273261"/>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Arc 106">
            <a:extLst>
              <a:ext uri="{FF2B5EF4-FFF2-40B4-BE49-F238E27FC236}">
                <a16:creationId xmlns:a16="http://schemas.microsoft.com/office/drawing/2014/main" id="{20B68C15-D613-4F7B-B621-EF7ED90F72FB}"/>
              </a:ext>
            </a:extLst>
          </p:cNvPr>
          <p:cNvSpPr/>
          <p:nvPr/>
        </p:nvSpPr>
        <p:spPr>
          <a:xfrm rot="16200000" flipV="1">
            <a:off x="941819" y="2610459"/>
            <a:ext cx="273261" cy="273261"/>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Arc 107">
            <a:extLst>
              <a:ext uri="{FF2B5EF4-FFF2-40B4-BE49-F238E27FC236}">
                <a16:creationId xmlns:a16="http://schemas.microsoft.com/office/drawing/2014/main" id="{8977B899-8C26-42AF-B787-EECFFBFF990D}"/>
              </a:ext>
            </a:extLst>
          </p:cNvPr>
          <p:cNvSpPr/>
          <p:nvPr/>
        </p:nvSpPr>
        <p:spPr>
          <a:xfrm flipV="1">
            <a:off x="1105284" y="3374063"/>
            <a:ext cx="273261" cy="273261"/>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a:extLst>
              <a:ext uri="{FF2B5EF4-FFF2-40B4-BE49-F238E27FC236}">
                <a16:creationId xmlns:a16="http://schemas.microsoft.com/office/drawing/2014/main" id="{A49B7E3B-E4E5-4504-9A9A-2ECA7782FC8C}"/>
              </a:ext>
            </a:extLst>
          </p:cNvPr>
          <p:cNvSpPr/>
          <p:nvPr/>
        </p:nvSpPr>
        <p:spPr>
          <a:xfrm rot="16200000" flipV="1">
            <a:off x="1104389" y="1951886"/>
            <a:ext cx="273261" cy="273261"/>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F3FCE4AB-A04A-44B9-A5AE-8D48DDC204FC}"/>
              </a:ext>
            </a:extLst>
          </p:cNvPr>
          <p:cNvCxnSpPr/>
          <p:nvPr/>
        </p:nvCxnSpPr>
        <p:spPr>
          <a:xfrm flipV="1">
            <a:off x="1215396" y="2736534"/>
            <a:ext cx="0" cy="6490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5B3646E-4971-46EE-8F7C-69560C32FFA6}"/>
              </a:ext>
            </a:extLst>
          </p:cNvPr>
          <p:cNvCxnSpPr/>
          <p:nvPr/>
        </p:nvCxnSpPr>
        <p:spPr>
          <a:xfrm flipH="1" flipV="1">
            <a:off x="1377650" y="2094931"/>
            <a:ext cx="1165" cy="1421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Rounded Rectangle 106">
            <a:extLst>
              <a:ext uri="{FF2B5EF4-FFF2-40B4-BE49-F238E27FC236}">
                <a16:creationId xmlns:a16="http://schemas.microsoft.com/office/drawing/2014/main" id="{EEDDCF39-05B3-4B3B-B0EE-B035A81BB3F3}"/>
              </a:ext>
            </a:extLst>
          </p:cNvPr>
          <p:cNvSpPr/>
          <p:nvPr/>
        </p:nvSpPr>
        <p:spPr>
          <a:xfrm>
            <a:off x="949425" y="2591511"/>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B2BAD5B-0EAA-4240-AFEF-4CAB17C60B28}"/>
              </a:ext>
            </a:extLst>
          </p:cNvPr>
          <p:cNvSpPr/>
          <p:nvPr/>
        </p:nvSpPr>
        <p:spPr>
          <a:xfrm>
            <a:off x="375403" y="2315167"/>
            <a:ext cx="615513" cy="615512"/>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07">
            <a:extLst>
              <a:ext uri="{FF2B5EF4-FFF2-40B4-BE49-F238E27FC236}">
                <a16:creationId xmlns:a16="http://schemas.microsoft.com/office/drawing/2014/main" id="{6000D1BF-75A8-41E7-A604-D228657C33B3}"/>
              </a:ext>
            </a:extLst>
          </p:cNvPr>
          <p:cNvSpPr/>
          <p:nvPr/>
        </p:nvSpPr>
        <p:spPr>
          <a:xfrm>
            <a:off x="949935" y="1929835"/>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EC54147-AB33-4A92-A97A-D6E195D217E5}"/>
              </a:ext>
            </a:extLst>
          </p:cNvPr>
          <p:cNvSpPr/>
          <p:nvPr/>
        </p:nvSpPr>
        <p:spPr>
          <a:xfrm>
            <a:off x="374987" y="1617746"/>
            <a:ext cx="615513" cy="615512"/>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08">
            <a:extLst>
              <a:ext uri="{FF2B5EF4-FFF2-40B4-BE49-F238E27FC236}">
                <a16:creationId xmlns:a16="http://schemas.microsoft.com/office/drawing/2014/main" id="{CE0E7462-99DB-498A-9D33-722A82767F5B}"/>
              </a:ext>
            </a:extLst>
          </p:cNvPr>
          <p:cNvSpPr/>
          <p:nvPr/>
        </p:nvSpPr>
        <p:spPr>
          <a:xfrm>
            <a:off x="946974" y="3489330"/>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09">
            <a:extLst>
              <a:ext uri="{FF2B5EF4-FFF2-40B4-BE49-F238E27FC236}">
                <a16:creationId xmlns:a16="http://schemas.microsoft.com/office/drawing/2014/main" id="{AFA155A0-6435-4C78-8D59-8D04B162E19C}"/>
              </a:ext>
            </a:extLst>
          </p:cNvPr>
          <p:cNvSpPr/>
          <p:nvPr/>
        </p:nvSpPr>
        <p:spPr>
          <a:xfrm>
            <a:off x="947559" y="3626797"/>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DFA1AF1-9E0A-4D04-A379-4921859784D3}"/>
              </a:ext>
            </a:extLst>
          </p:cNvPr>
          <p:cNvSpPr/>
          <p:nvPr/>
        </p:nvSpPr>
        <p:spPr>
          <a:xfrm>
            <a:off x="375404" y="3352316"/>
            <a:ext cx="615513" cy="615512"/>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0">
            <a:extLst>
              <a:ext uri="{FF2B5EF4-FFF2-40B4-BE49-F238E27FC236}">
                <a16:creationId xmlns:a16="http://schemas.microsoft.com/office/drawing/2014/main" id="{E615885E-BD64-49D0-9790-D77716CD89BD}"/>
              </a:ext>
            </a:extLst>
          </p:cNvPr>
          <p:cNvSpPr/>
          <p:nvPr/>
        </p:nvSpPr>
        <p:spPr>
          <a:xfrm rot="5400000">
            <a:off x="4792796" y="1962602"/>
            <a:ext cx="80701" cy="46282"/>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3303BDB-793B-4CE4-A39E-90A2D9AE2277}"/>
              </a:ext>
            </a:extLst>
          </p:cNvPr>
          <p:cNvSpPr/>
          <p:nvPr/>
        </p:nvSpPr>
        <p:spPr>
          <a:xfrm>
            <a:off x="4349948" y="1378199"/>
            <a:ext cx="615513" cy="615512"/>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FB45A3F3-CE5C-4E7D-8E8D-9F036D060F50}"/>
              </a:ext>
            </a:extLst>
          </p:cNvPr>
          <p:cNvSpPr txBox="1"/>
          <p:nvPr/>
        </p:nvSpPr>
        <p:spPr>
          <a:xfrm>
            <a:off x="4303882" y="1416370"/>
            <a:ext cx="707990" cy="461665"/>
          </a:xfrm>
          <a:prstGeom prst="rect">
            <a:avLst/>
          </a:prstGeom>
          <a:noFill/>
        </p:spPr>
        <p:txBody>
          <a:bodyPr wrap="square" rtlCol="0">
            <a:spAutoFit/>
          </a:bodyPr>
          <a:lstStyle/>
          <a:p>
            <a:pPr algn="ctr"/>
            <a:r>
              <a:rPr lang="en-US" sz="1200" dirty="0"/>
              <a:t>Power</a:t>
            </a:r>
          </a:p>
          <a:p>
            <a:pPr algn="ctr"/>
            <a:r>
              <a:rPr lang="en-US" sz="1200" dirty="0"/>
              <a:t>Meter</a:t>
            </a:r>
          </a:p>
        </p:txBody>
      </p:sp>
      <p:sp>
        <p:nvSpPr>
          <p:cNvPr id="122" name="Rectangle 121">
            <a:extLst>
              <a:ext uri="{FF2B5EF4-FFF2-40B4-BE49-F238E27FC236}">
                <a16:creationId xmlns:a16="http://schemas.microsoft.com/office/drawing/2014/main" id="{657ABFE2-9866-4672-B5E3-69778B11831A}"/>
              </a:ext>
            </a:extLst>
          </p:cNvPr>
          <p:cNvSpPr/>
          <p:nvPr/>
        </p:nvSpPr>
        <p:spPr>
          <a:xfrm>
            <a:off x="5126053" y="3861386"/>
            <a:ext cx="4008422" cy="190777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Arrow Connector 122">
            <a:extLst>
              <a:ext uri="{FF2B5EF4-FFF2-40B4-BE49-F238E27FC236}">
                <a16:creationId xmlns:a16="http://schemas.microsoft.com/office/drawing/2014/main" id="{E27502DF-5F8E-4191-8FA0-D9D078F0DE71}"/>
              </a:ext>
            </a:extLst>
          </p:cNvPr>
          <p:cNvCxnSpPr/>
          <p:nvPr/>
        </p:nvCxnSpPr>
        <p:spPr>
          <a:xfrm flipV="1">
            <a:off x="6864286" y="4861586"/>
            <a:ext cx="0" cy="661596"/>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175D7EC-0465-41CC-BFAA-A256E4797F87}"/>
              </a:ext>
            </a:extLst>
          </p:cNvPr>
          <p:cNvCxnSpPr/>
          <p:nvPr/>
        </p:nvCxnSpPr>
        <p:spPr>
          <a:xfrm flipV="1">
            <a:off x="6864286" y="4199989"/>
            <a:ext cx="0" cy="661596"/>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DB3BD027-7ACE-4128-ABD2-D093994FE1F2}"/>
              </a:ext>
            </a:extLst>
          </p:cNvPr>
          <p:cNvCxnSpPr/>
          <p:nvPr/>
        </p:nvCxnSpPr>
        <p:spPr>
          <a:xfrm>
            <a:off x="7364185" y="4199989"/>
            <a:ext cx="0" cy="87392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EC8F1E9E-A0B7-4FC3-B87A-62C39262A0B2}"/>
              </a:ext>
            </a:extLst>
          </p:cNvPr>
          <p:cNvCxnSpPr/>
          <p:nvPr/>
        </p:nvCxnSpPr>
        <p:spPr>
          <a:xfrm>
            <a:off x="7364185" y="5073916"/>
            <a:ext cx="0" cy="4492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47A46859-13B8-4842-ABC7-39D5BDAFBA75}"/>
              </a:ext>
            </a:extLst>
          </p:cNvPr>
          <p:cNvSpPr txBox="1"/>
          <p:nvPr/>
        </p:nvSpPr>
        <p:spPr>
          <a:xfrm>
            <a:off x="5991585" y="4705830"/>
            <a:ext cx="673378" cy="307777"/>
          </a:xfrm>
          <a:prstGeom prst="rect">
            <a:avLst/>
          </a:prstGeom>
          <a:noFill/>
        </p:spPr>
        <p:txBody>
          <a:bodyPr wrap="square" rtlCol="0">
            <a:spAutoFit/>
          </a:bodyPr>
          <a:lstStyle/>
          <a:p>
            <a:r>
              <a:rPr lang="en-US" sz="1400" b="1" dirty="0"/>
              <a:t>Pump</a:t>
            </a:r>
            <a:endParaRPr lang="en-US" b="1" dirty="0"/>
          </a:p>
        </p:txBody>
      </p:sp>
      <p:sp>
        <p:nvSpPr>
          <p:cNvPr id="128" name="TextBox 127">
            <a:extLst>
              <a:ext uri="{FF2B5EF4-FFF2-40B4-BE49-F238E27FC236}">
                <a16:creationId xmlns:a16="http://schemas.microsoft.com/office/drawing/2014/main" id="{B1060BB0-61DC-4A42-823D-60756BDCACBA}"/>
              </a:ext>
            </a:extLst>
          </p:cNvPr>
          <p:cNvSpPr txBox="1"/>
          <p:nvPr/>
        </p:nvSpPr>
        <p:spPr>
          <a:xfrm>
            <a:off x="7675086" y="5036629"/>
            <a:ext cx="561799" cy="307777"/>
          </a:xfrm>
          <a:prstGeom prst="rect">
            <a:avLst/>
          </a:prstGeom>
          <a:noFill/>
        </p:spPr>
        <p:txBody>
          <a:bodyPr wrap="square" rtlCol="0">
            <a:spAutoFit/>
          </a:bodyPr>
          <a:lstStyle/>
          <a:p>
            <a:r>
              <a:rPr lang="en-US" sz="1400" b="1" dirty="0"/>
              <a:t>Idler</a:t>
            </a:r>
            <a:endParaRPr lang="en-US" b="1" dirty="0"/>
          </a:p>
        </p:txBody>
      </p:sp>
      <p:sp>
        <p:nvSpPr>
          <p:cNvPr id="129" name="TextBox 128">
            <a:extLst>
              <a:ext uri="{FF2B5EF4-FFF2-40B4-BE49-F238E27FC236}">
                <a16:creationId xmlns:a16="http://schemas.microsoft.com/office/drawing/2014/main" id="{1CF0239B-6A96-4875-B380-435B671C8121}"/>
              </a:ext>
            </a:extLst>
          </p:cNvPr>
          <p:cNvSpPr txBox="1"/>
          <p:nvPr/>
        </p:nvSpPr>
        <p:spPr>
          <a:xfrm>
            <a:off x="7619298" y="4478586"/>
            <a:ext cx="673378" cy="307777"/>
          </a:xfrm>
          <a:prstGeom prst="rect">
            <a:avLst/>
          </a:prstGeom>
          <a:noFill/>
        </p:spPr>
        <p:txBody>
          <a:bodyPr wrap="square" rtlCol="0">
            <a:spAutoFit/>
          </a:bodyPr>
          <a:lstStyle/>
          <a:p>
            <a:r>
              <a:rPr lang="en-US" sz="1400" b="1" dirty="0"/>
              <a:t>Signal</a:t>
            </a:r>
            <a:endParaRPr lang="en-US" b="1" dirty="0"/>
          </a:p>
        </p:txBody>
      </p:sp>
      <p:sp>
        <p:nvSpPr>
          <p:cNvPr id="130" name="Rectangle 129">
            <a:extLst>
              <a:ext uri="{FF2B5EF4-FFF2-40B4-BE49-F238E27FC236}">
                <a16:creationId xmlns:a16="http://schemas.microsoft.com/office/drawing/2014/main" id="{709326A0-90EB-485C-B2BD-97386E82AE25}"/>
              </a:ext>
            </a:extLst>
          </p:cNvPr>
          <p:cNvSpPr/>
          <p:nvPr/>
        </p:nvSpPr>
        <p:spPr>
          <a:xfrm>
            <a:off x="6519933" y="5529018"/>
            <a:ext cx="1161266" cy="656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A36AA181-1260-4CC7-AE97-9590B3562C36}"/>
              </a:ext>
            </a:extLst>
          </p:cNvPr>
          <p:cNvCxnSpPr/>
          <p:nvPr/>
        </p:nvCxnSpPr>
        <p:spPr>
          <a:xfrm>
            <a:off x="6519932" y="4172964"/>
            <a:ext cx="1161267"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04218A91-23D3-472A-8BE0-C5F278935B26}"/>
              </a:ext>
            </a:extLst>
          </p:cNvPr>
          <p:cNvPicPr>
            <a:picLocks noChangeAspect="1"/>
          </p:cNvPicPr>
          <p:nvPr/>
        </p:nvPicPr>
        <p:blipFill rotWithShape="1">
          <a:blip r:embed="rId4"/>
          <a:srcRect l="770" t="1650" r="596"/>
          <a:stretch/>
        </p:blipFill>
        <p:spPr>
          <a:xfrm>
            <a:off x="5142802" y="1138256"/>
            <a:ext cx="3967990" cy="2705289"/>
          </a:xfrm>
          <a:prstGeom prst="rect">
            <a:avLst/>
          </a:prstGeom>
        </p:spPr>
      </p:pic>
      <p:sp>
        <p:nvSpPr>
          <p:cNvPr id="136" name="Rectangle 135">
            <a:extLst>
              <a:ext uri="{FF2B5EF4-FFF2-40B4-BE49-F238E27FC236}">
                <a16:creationId xmlns:a16="http://schemas.microsoft.com/office/drawing/2014/main" id="{066D4294-2F4A-4476-804B-1F5C51E3CDAB}"/>
              </a:ext>
            </a:extLst>
          </p:cNvPr>
          <p:cNvSpPr/>
          <p:nvPr/>
        </p:nvSpPr>
        <p:spPr>
          <a:xfrm>
            <a:off x="138289" y="19109"/>
            <a:ext cx="7624586" cy="461665"/>
          </a:xfrm>
          <a:prstGeom prst="rect">
            <a:avLst/>
          </a:prstGeom>
          <a:effectLst/>
        </p:spPr>
        <p:txBody>
          <a:bodyPr wrap="square" anchor="ctr">
            <a:spAutoFit/>
          </a:bodyPr>
          <a:lstStyle/>
          <a:p>
            <a:r>
              <a:rPr lang="en-US" sz="2400" b="1" cap="small" dirty="0">
                <a:latin typeface="Arial"/>
                <a:ea typeface="+mj-ea"/>
                <a:cs typeface="Arial"/>
              </a:rPr>
              <a:t>Demonstration of SFWM – Non-Degenerate Pairs</a:t>
            </a:r>
          </a:p>
        </p:txBody>
      </p:sp>
    </p:spTree>
    <p:extLst>
      <p:ext uri="{BB962C8B-B14F-4D97-AF65-F5344CB8AC3E}">
        <p14:creationId xmlns:p14="http://schemas.microsoft.com/office/powerpoint/2010/main" val="310113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5696" y="3837392"/>
            <a:ext cx="2661156" cy="1921858"/>
          </a:xfrm>
          <a:prstGeom prst="rect">
            <a:avLst/>
          </a:prstGeom>
        </p:spPr>
      </p:pic>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Non-Degenerate Photon Coincidences</a:t>
            </a:r>
          </a:p>
        </p:txBody>
      </p:sp>
      <p:pic>
        <p:nvPicPr>
          <p:cNvPr id="24"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4647" y="3930872"/>
            <a:ext cx="2139353" cy="162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4880406" y="1448958"/>
            <a:ext cx="4099036"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Large CAR: &gt;2000 with a 400ps window</a:t>
            </a:r>
          </a:p>
          <a:p>
            <a:pPr marL="27432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Enabled by: </a:t>
            </a:r>
          </a:p>
          <a:p>
            <a:pPr marL="1017270" lvl="2"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high coupling efficiency</a:t>
            </a:r>
          </a:p>
          <a:p>
            <a:pPr marL="1017270" lvl="2"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optimized filtering</a:t>
            </a:r>
          </a:p>
          <a:p>
            <a:pPr marL="1017270" lvl="2"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superconducting detectors</a:t>
            </a:r>
          </a:p>
        </p:txBody>
      </p:sp>
      <p:sp>
        <p:nvSpPr>
          <p:cNvPr id="31" name="Rectangle 30"/>
          <p:cNvSpPr/>
          <p:nvPr/>
        </p:nvSpPr>
        <p:spPr>
          <a:xfrm>
            <a:off x="4891197" y="2697409"/>
            <a:ext cx="41861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Larger CAR possible with narrow time windows</a:t>
            </a: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889" y="982851"/>
            <a:ext cx="1386442" cy="2705797"/>
          </a:xfrm>
          <a:prstGeom prst="rect">
            <a:avLst/>
          </a:prstGeom>
          <a:ln>
            <a:solidFill>
              <a:schemeClr val="tx1"/>
            </a:solidFill>
          </a:ln>
        </p:spPr>
      </p:pic>
      <p:sp>
        <p:nvSpPr>
          <p:cNvPr id="28" name="Left Arrow 27"/>
          <p:cNvSpPr/>
          <p:nvPr/>
        </p:nvSpPr>
        <p:spPr>
          <a:xfrm>
            <a:off x="1572856" y="2345483"/>
            <a:ext cx="416460" cy="238280"/>
          </a:xfrm>
          <a:prstGeom prst="lef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Left Arrow 37"/>
          <p:cNvSpPr/>
          <p:nvPr/>
        </p:nvSpPr>
        <p:spPr>
          <a:xfrm>
            <a:off x="1571434" y="1729849"/>
            <a:ext cx="416460" cy="23828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p:cNvSpPr txBox="1"/>
          <p:nvPr/>
        </p:nvSpPr>
        <p:spPr>
          <a:xfrm>
            <a:off x="5307048" y="3873373"/>
            <a:ext cx="912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mn-cs"/>
              </a:rPr>
              <a:t>Pump</a:t>
            </a:r>
            <a:endParaRPr kumimoji="0" lang="en-US" sz="1400" b="0" i="0" u="none" strike="noStrike" kern="1200" cap="none" spc="0" normalizeH="0" baseline="0" noProof="0" dirty="0">
              <a:ln>
                <a:noFill/>
              </a:ln>
              <a:solidFill>
                <a:srgbClr val="008000"/>
              </a:solidFill>
              <a:effectLst/>
              <a:uLnTx/>
              <a:uFillTx/>
              <a:latin typeface="Calibri"/>
              <a:ea typeface="+mn-ea"/>
              <a:cs typeface="+mn-cs"/>
            </a:endParaRPr>
          </a:p>
        </p:txBody>
      </p:sp>
      <p:sp>
        <p:nvSpPr>
          <p:cNvPr id="47" name="TextBox 46"/>
          <p:cNvSpPr txBox="1"/>
          <p:nvPr/>
        </p:nvSpPr>
        <p:spPr>
          <a:xfrm>
            <a:off x="4866246" y="5093675"/>
            <a:ext cx="9204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Signal</a:t>
            </a:r>
            <a:endParaRPr kumimoji="0" lang="en-US" sz="14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8" name="TextBox 47"/>
          <p:cNvSpPr txBox="1"/>
          <p:nvPr/>
        </p:nvSpPr>
        <p:spPr>
          <a:xfrm>
            <a:off x="5786691" y="5092256"/>
            <a:ext cx="7553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Idler</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25" name="Straight Arrow Connector 24"/>
          <p:cNvCxnSpPr/>
          <p:nvPr/>
        </p:nvCxnSpPr>
        <p:spPr>
          <a:xfrm flipH="1">
            <a:off x="6164359" y="4481072"/>
            <a:ext cx="1943481" cy="2248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58774" y="5747992"/>
            <a:ext cx="4856652" cy="73866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Narrow Bandwidth: Measured to be ~0.2 nm (25.0 GHz)</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We were limited by our measurement filter</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Resonator Bandwidth = 3.88 GHz (31.1 pm)</a:t>
            </a:r>
          </a:p>
        </p:txBody>
      </p:sp>
      <p:sp>
        <p:nvSpPr>
          <p:cNvPr id="3" name="Rectangle 2"/>
          <p:cNvSpPr/>
          <p:nvPr/>
        </p:nvSpPr>
        <p:spPr>
          <a:xfrm>
            <a:off x="3369466" y="769327"/>
            <a:ext cx="387516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CAR=Coincidence to Accidental</a:t>
            </a:r>
            <a:r>
              <a:rPr kumimoji="0" lang="en-US" sz="1600" b="1" i="0" u="none" strike="noStrike" kern="1200" cap="none" spc="0" normalizeH="0" noProof="0" dirty="0">
                <a:ln>
                  <a:noFill/>
                </a:ln>
                <a:solidFill>
                  <a:prstClr val="black"/>
                </a:solidFill>
                <a:effectLst/>
                <a:uLnTx/>
                <a:uFillTx/>
                <a:latin typeface="Arial"/>
                <a:ea typeface="+mn-ea"/>
                <a:cs typeface="Arial"/>
              </a:rPr>
              <a:t> Ratio</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0C4DA3F0-8855-4791-BBB7-DD4AA36FE1BF}"/>
              </a:ext>
            </a:extLst>
          </p:cNvPr>
          <p:cNvPicPr>
            <a:picLocks noChangeAspect="1"/>
          </p:cNvPicPr>
          <p:nvPr/>
        </p:nvPicPr>
        <p:blipFill>
          <a:blip r:embed="rId6"/>
          <a:stretch>
            <a:fillRect/>
          </a:stretch>
        </p:blipFill>
        <p:spPr>
          <a:xfrm>
            <a:off x="2166734" y="1040849"/>
            <a:ext cx="2695877" cy="2717643"/>
          </a:xfrm>
          <a:prstGeom prst="rect">
            <a:avLst/>
          </a:prstGeom>
        </p:spPr>
      </p:pic>
      <p:pic>
        <p:nvPicPr>
          <p:cNvPr id="29" name="Picture 28">
            <a:extLst>
              <a:ext uri="{FF2B5EF4-FFF2-40B4-BE49-F238E27FC236}">
                <a16:creationId xmlns:a16="http://schemas.microsoft.com/office/drawing/2014/main" id="{8CAE3290-D7D6-4975-B7AC-8DEFB480D269}"/>
              </a:ext>
            </a:extLst>
          </p:cNvPr>
          <p:cNvPicPr>
            <a:picLocks noChangeAspect="1"/>
          </p:cNvPicPr>
          <p:nvPr/>
        </p:nvPicPr>
        <p:blipFill>
          <a:blip r:embed="rId7"/>
          <a:stretch>
            <a:fillRect/>
          </a:stretch>
        </p:blipFill>
        <p:spPr>
          <a:xfrm>
            <a:off x="57150" y="3880313"/>
            <a:ext cx="4202739" cy="2474695"/>
          </a:xfrm>
          <a:prstGeom prst="rect">
            <a:avLst/>
          </a:prstGeom>
        </p:spPr>
      </p:pic>
    </p:spTree>
    <p:extLst>
      <p:ext uri="{BB962C8B-B14F-4D97-AF65-F5344CB8AC3E}">
        <p14:creationId xmlns:p14="http://schemas.microsoft.com/office/powerpoint/2010/main" val="2600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8" grpId="0" animBg="1"/>
      <p:bldP spid="38" grpId="0" animBg="1"/>
      <p:bldP spid="46" grpId="0"/>
      <p:bldP spid="47" grpId="0"/>
      <p:bldP spid="48" grpId="0"/>
      <p:bldP spid="1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20" name="TextBox 19"/>
          <p:cNvSpPr txBox="1">
            <a:spLocks/>
          </p:cNvSpPr>
          <p:nvPr/>
        </p:nvSpPr>
        <p:spPr>
          <a:xfrm>
            <a:off x="258151" y="852671"/>
            <a:ext cx="8657249" cy="4411369"/>
          </a:xfrm>
          <a:prstGeom prst="rect">
            <a:avLst/>
          </a:prstGeom>
          <a:noFill/>
          <a:ln w="38100">
            <a:noFill/>
          </a:ln>
        </p:spPr>
        <p:txBody>
          <a:bodyPr wrap="square" rtlCol="0">
            <a:noAutofit/>
          </a:bodyPr>
          <a:lstStyle/>
          <a:p>
            <a:pPr marL="0" marR="0" lvl="0" indent="0" algn="just" defTabSz="2633472"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Motivation: </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Integrated photonic waveguides provide a scalable and stable platform for the  implementation of quantum photon sources and circuits.</a:t>
            </a:r>
          </a:p>
          <a:p>
            <a:pPr marL="0" marR="0" lvl="0" indent="0" algn="just" defTabSz="263347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just"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just"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a:p>
            <a:pPr marL="457200" marR="0" lvl="1" indent="0" algn="just" defTabSz="263347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2633472"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45469970-CD42-4FD3-817C-BD68B4265E04}"/>
              </a:ext>
            </a:extLst>
          </p:cNvPr>
          <p:cNvPicPr>
            <a:picLocks noChangeAspect="1"/>
          </p:cNvPicPr>
          <p:nvPr/>
        </p:nvPicPr>
        <p:blipFill>
          <a:blip r:embed="rId3"/>
          <a:stretch>
            <a:fillRect/>
          </a:stretch>
        </p:blipFill>
        <p:spPr>
          <a:xfrm>
            <a:off x="328791" y="4356251"/>
            <a:ext cx="8623823" cy="1831212"/>
          </a:xfrm>
          <a:prstGeom prst="rect">
            <a:avLst/>
          </a:prstGeom>
        </p:spPr>
      </p:pic>
      <p:sp>
        <p:nvSpPr>
          <p:cNvPr id="22" name="TextBox 21">
            <a:extLst>
              <a:ext uri="{FF2B5EF4-FFF2-40B4-BE49-F238E27FC236}">
                <a16:creationId xmlns:a16="http://schemas.microsoft.com/office/drawing/2014/main" id="{1B7FA37B-9AF1-4685-AE66-1932C789E3FA}"/>
              </a:ext>
            </a:extLst>
          </p:cNvPr>
          <p:cNvSpPr txBox="1"/>
          <p:nvPr/>
        </p:nvSpPr>
        <p:spPr>
          <a:xfrm>
            <a:off x="1610739" y="6169223"/>
            <a:ext cx="62347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214225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Silicon Entangled Photon Source - CMOS Fabricated Photonic Circuit</a:t>
            </a:r>
          </a:p>
        </p:txBody>
      </p:sp>
    </p:spTree>
    <p:extLst>
      <p:ext uri="{BB962C8B-B14F-4D97-AF65-F5344CB8AC3E}">
        <p14:creationId xmlns:p14="http://schemas.microsoft.com/office/powerpoint/2010/main" val="714186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1669"/>
            <a:ext cx="7969551" cy="523220"/>
          </a:xfrm>
          <a:prstGeom prst="rect">
            <a:avLst/>
          </a:prstGeom>
          <a:effectLst/>
        </p:spPr>
        <p:txBody>
          <a:bodyPr wrap="square" anchor="ctr">
            <a:spAutoFit/>
          </a:bodyPr>
          <a:lstStyle/>
          <a:p>
            <a:r>
              <a:rPr lang="en-US" sz="2800" b="1" cap="small" dirty="0">
                <a:latin typeface="Arial"/>
                <a:cs typeface="Arial"/>
              </a:rPr>
              <a:t>Additional Analysis</a:t>
            </a:r>
          </a:p>
        </p:txBody>
      </p:sp>
      <p:sp>
        <p:nvSpPr>
          <p:cNvPr id="16" name="Rectangle 15"/>
          <p:cNvSpPr/>
          <p:nvPr/>
        </p:nvSpPr>
        <p:spPr>
          <a:xfrm>
            <a:off x="72445" y="1669409"/>
            <a:ext cx="3251779" cy="4576702"/>
          </a:xfrm>
          <a:prstGeom prst="rect">
            <a:avLst/>
          </a:prstGeom>
        </p:spPr>
        <p:txBody>
          <a:bodyPr wrap="square">
            <a:spAutoFit/>
          </a:bodyPr>
          <a:lstStyle/>
          <a:p>
            <a:pPr marL="285750" indent="-285750">
              <a:lnSpc>
                <a:spcPct val="150000"/>
              </a:lnSpc>
              <a:buFont typeface="Arial"/>
              <a:buChar char="•"/>
            </a:pPr>
            <a:r>
              <a:rPr lang="en-US" sz="1400" b="1" dirty="0">
                <a:latin typeface="Arial"/>
                <a:cs typeface="Arial"/>
              </a:rPr>
              <a:t>Measured Counts vs Pump Power was fit with 2</a:t>
            </a:r>
            <a:r>
              <a:rPr lang="en-US" sz="1400" b="1" baseline="30000" dirty="0">
                <a:latin typeface="Arial"/>
                <a:cs typeface="Arial"/>
              </a:rPr>
              <a:t>nd</a:t>
            </a:r>
            <a:r>
              <a:rPr lang="en-US" sz="1400" b="1" dirty="0">
                <a:latin typeface="Arial"/>
                <a:cs typeface="Arial"/>
              </a:rPr>
              <a:t> order polynomial to determine the contribution from SFWM</a:t>
            </a:r>
          </a:p>
          <a:p>
            <a:pPr marL="285750" indent="-285750">
              <a:lnSpc>
                <a:spcPct val="150000"/>
              </a:lnSpc>
              <a:buFont typeface="Arial"/>
              <a:buChar char="•"/>
            </a:pPr>
            <a:endParaRPr lang="en-US" sz="1400" b="1" dirty="0">
              <a:latin typeface="Arial" panose="020B0604020202020204" pitchFamily="34" charset="0"/>
              <a:cs typeface="Arial" panose="020B0604020202020204" pitchFamily="34" charset="0"/>
            </a:endParaRPr>
          </a:p>
          <a:p>
            <a:pPr marL="285750" indent="-285750">
              <a:lnSpc>
                <a:spcPct val="150000"/>
              </a:lnSpc>
              <a:buFont typeface="Arial"/>
              <a:buChar char="•"/>
            </a:pPr>
            <a:r>
              <a:rPr lang="en-US" sz="1400" b="1" dirty="0">
                <a:latin typeface="Arial"/>
                <a:cs typeface="Arial"/>
              </a:rPr>
              <a:t>Counts from SFWM can also be predicted with coincidences and system losses</a:t>
            </a:r>
          </a:p>
          <a:p>
            <a:pPr marL="285750" indent="-285750">
              <a:lnSpc>
                <a:spcPct val="150000"/>
              </a:lnSpc>
              <a:buFont typeface="Arial"/>
              <a:buChar char="•"/>
            </a:pPr>
            <a:endParaRPr lang="en-US" sz="1400" b="1" dirty="0">
              <a:latin typeface="Arial"/>
              <a:cs typeface="Arial"/>
            </a:endParaRPr>
          </a:p>
          <a:p>
            <a:pPr marL="285750" indent="-285750">
              <a:lnSpc>
                <a:spcPct val="150000"/>
              </a:lnSpc>
              <a:buFont typeface="Arial"/>
              <a:buChar char="•"/>
            </a:pPr>
            <a:r>
              <a:rPr lang="en-US" sz="1400" b="1" dirty="0">
                <a:latin typeface="Arial"/>
                <a:cs typeface="Arial"/>
              </a:rPr>
              <a:t>Both methods are in agreement</a:t>
            </a:r>
          </a:p>
          <a:p>
            <a:pPr marL="285750" indent="-285750">
              <a:lnSpc>
                <a:spcPct val="150000"/>
              </a:lnSpc>
              <a:buFont typeface="Arial"/>
              <a:buChar char="•"/>
            </a:pPr>
            <a:endParaRPr lang="en-US" sz="1400" b="1" dirty="0">
              <a:latin typeface="Arial"/>
              <a:cs typeface="Arial"/>
            </a:endParaRPr>
          </a:p>
          <a:p>
            <a:pPr marL="285750" indent="-285750">
              <a:lnSpc>
                <a:spcPct val="150000"/>
              </a:lnSpc>
              <a:buFont typeface="Arial"/>
              <a:buChar char="•"/>
            </a:pPr>
            <a:r>
              <a:rPr lang="en-US" sz="1400" b="1" dirty="0">
                <a:latin typeface="Arial"/>
                <a:cs typeface="Arial"/>
              </a:rPr>
              <a:t>From this and the bandwidth, the brightness was determined to be 1.32E6 </a:t>
            </a:r>
            <a:r>
              <a:rPr lang="en-US" sz="1400" b="1" i="1" dirty="0">
                <a:latin typeface="Arial"/>
                <a:cs typeface="Arial"/>
              </a:rPr>
              <a:t>pairs/s/mW</a:t>
            </a:r>
            <a:r>
              <a:rPr lang="en-US" sz="1400" b="1" i="1" baseline="30000" dirty="0">
                <a:latin typeface="Arial"/>
                <a:cs typeface="Arial"/>
              </a:rPr>
              <a:t>2</a:t>
            </a:r>
            <a:r>
              <a:rPr lang="en-US" sz="1400" b="1" i="1" dirty="0">
                <a:latin typeface="Arial"/>
                <a:cs typeface="Arial"/>
              </a:rPr>
              <a:t>/GHz</a:t>
            </a:r>
          </a:p>
        </p:txBody>
      </p:sp>
      <p:pic>
        <p:nvPicPr>
          <p:cNvPr id="9" name="Picture 8">
            <a:extLst>
              <a:ext uri="{FF2B5EF4-FFF2-40B4-BE49-F238E27FC236}">
                <a16:creationId xmlns:a16="http://schemas.microsoft.com/office/drawing/2014/main" id="{71A57270-B3EF-4A09-A705-AE362A8F2351}"/>
              </a:ext>
            </a:extLst>
          </p:cNvPr>
          <p:cNvPicPr>
            <a:picLocks noChangeAspect="1"/>
          </p:cNvPicPr>
          <p:nvPr/>
        </p:nvPicPr>
        <p:blipFill>
          <a:blip r:embed="rId3"/>
          <a:stretch>
            <a:fillRect/>
          </a:stretch>
        </p:blipFill>
        <p:spPr>
          <a:xfrm>
            <a:off x="3457789" y="3206161"/>
            <a:ext cx="5613765" cy="2716785"/>
          </a:xfrm>
          <a:prstGeom prst="rect">
            <a:avLst/>
          </a:prstGeom>
        </p:spPr>
      </p:pic>
      <p:pic>
        <p:nvPicPr>
          <p:cNvPr id="10" name="Picture 9">
            <a:extLst>
              <a:ext uri="{FF2B5EF4-FFF2-40B4-BE49-F238E27FC236}">
                <a16:creationId xmlns:a16="http://schemas.microsoft.com/office/drawing/2014/main" id="{018E97A8-50C4-4E76-B190-0F541D0584CB}"/>
              </a:ext>
            </a:extLst>
          </p:cNvPr>
          <p:cNvPicPr>
            <a:picLocks noChangeAspect="1"/>
          </p:cNvPicPr>
          <p:nvPr/>
        </p:nvPicPr>
        <p:blipFill>
          <a:blip r:embed="rId4"/>
          <a:stretch>
            <a:fillRect/>
          </a:stretch>
        </p:blipFill>
        <p:spPr>
          <a:xfrm>
            <a:off x="4050305" y="1540915"/>
            <a:ext cx="4824979" cy="1430732"/>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5102E24-701B-41C5-9E34-182CB5B3F80E}"/>
                  </a:ext>
                </a:extLst>
              </p:cNvPr>
              <p:cNvSpPr/>
              <p:nvPr/>
            </p:nvSpPr>
            <p:spPr>
              <a:xfrm>
                <a:off x="72446" y="935054"/>
                <a:ext cx="8961008" cy="505523"/>
              </a:xfrm>
              <a:prstGeom prst="rect">
                <a:avLst/>
              </a:prstGeom>
            </p:spPr>
            <p:txBody>
              <a:bodyPr wrap="square">
                <a:spAutoFit/>
              </a:bodyPr>
              <a:lstStyle/>
              <a:p>
                <a:pPr>
                  <a:lnSpc>
                    <a:spcPct val="150000"/>
                  </a:lnSpc>
                </a:pPr>
                <a:r>
                  <a:rPr lang="en-US" sz="2000" b="1" dirty="0">
                    <a:cs typeface="Arial"/>
                  </a:rPr>
                  <a:t>Photon Counts </a:t>
                </a:r>
                <a14:m>
                  <m:oMath xmlns:m="http://schemas.openxmlformats.org/officeDocument/2006/math">
                    <m:r>
                      <a:rPr lang="en-US" sz="2000" b="1" i="1" dirty="0" smtClean="0">
                        <a:latin typeface="Cambria Math" panose="02040503050406030204" pitchFamily="18" charset="0"/>
                        <a:ea typeface="Cambria Math" panose="02040503050406030204" pitchFamily="18" charset="0"/>
                        <a:cs typeface="Arial"/>
                      </a:rPr>
                      <m:t>≈</m:t>
                    </m:r>
                    <m:r>
                      <a:rPr lang="en-US" sz="2000" b="1" i="1" dirty="0">
                        <a:latin typeface="Cambria Math" panose="02040503050406030204" pitchFamily="18" charset="0"/>
                        <a:cs typeface="Arial"/>
                      </a:rPr>
                      <m:t>𝑺𝑭𝑾𝑴</m:t>
                    </m:r>
                    <m:r>
                      <a:rPr lang="en-US" sz="2000" b="1" i="1" dirty="0">
                        <a:latin typeface="Cambria Math" panose="02040503050406030204" pitchFamily="18" charset="0"/>
                        <a:ea typeface="Cambria Math" panose="02040503050406030204" pitchFamily="18" charset="0"/>
                        <a:cs typeface="Arial"/>
                      </a:rPr>
                      <m:t>×</m:t>
                    </m:r>
                    <m:r>
                      <a:rPr lang="en-US" sz="2000" b="1" i="1" dirty="0">
                        <a:latin typeface="Cambria Math" panose="02040503050406030204" pitchFamily="18" charset="0"/>
                        <a:cs typeface="Arial"/>
                      </a:rPr>
                      <m:t>𝒑𝒐𝒘𝒆𝒓</m:t>
                    </m:r>
                    <m:r>
                      <a:rPr lang="en-US" sz="2000" b="1" i="1" baseline="30000" dirty="0">
                        <a:latin typeface="Cambria Math" panose="02040503050406030204" pitchFamily="18" charset="0"/>
                        <a:cs typeface="Arial"/>
                      </a:rPr>
                      <m:t>𝟐</m:t>
                    </m:r>
                    <m:r>
                      <a:rPr lang="en-US" sz="2000" b="1" i="1" dirty="0">
                        <a:latin typeface="Cambria Math" panose="02040503050406030204" pitchFamily="18" charset="0"/>
                        <a:cs typeface="Arial"/>
                      </a:rPr>
                      <m:t>+</m:t>
                    </m:r>
                    <m:r>
                      <a:rPr lang="en-US" sz="2000" b="1" i="1" dirty="0">
                        <a:latin typeface="Cambria Math" panose="02040503050406030204" pitchFamily="18" charset="0"/>
                        <a:cs typeface="Arial"/>
                      </a:rPr>
                      <m:t>𝑹𝒂𝒎𝒂𝒏</m:t>
                    </m:r>
                    <m:r>
                      <a:rPr lang="en-US" sz="2000" b="1" i="1" dirty="0">
                        <a:latin typeface="Cambria Math" panose="02040503050406030204" pitchFamily="18" charset="0"/>
                        <a:cs typeface="Arial"/>
                      </a:rPr>
                      <m:t> </m:t>
                    </m:r>
                    <m:r>
                      <a:rPr lang="en-US" sz="2000" b="1" i="1" dirty="0">
                        <a:latin typeface="Cambria Math" panose="02040503050406030204" pitchFamily="18" charset="0"/>
                        <a:cs typeface="Arial"/>
                      </a:rPr>
                      <m:t>𝑵𝒐𝒊𝒔𝒆</m:t>
                    </m:r>
                    <m:r>
                      <a:rPr lang="en-US" sz="2000" b="1" i="1" dirty="0">
                        <a:latin typeface="Cambria Math" panose="02040503050406030204" pitchFamily="18" charset="0"/>
                        <a:ea typeface="Cambria Math" panose="02040503050406030204" pitchFamily="18" charset="0"/>
                        <a:cs typeface="Arial"/>
                      </a:rPr>
                      <m:t>×</m:t>
                    </m:r>
                    <m:r>
                      <a:rPr lang="en-US" sz="2000" b="1" i="1" dirty="0">
                        <a:latin typeface="Cambria Math" panose="02040503050406030204" pitchFamily="18" charset="0"/>
                        <a:cs typeface="Arial"/>
                      </a:rPr>
                      <m:t>𝒑𝒐𝒘𝒆𝒓</m:t>
                    </m:r>
                    <m:r>
                      <a:rPr lang="en-US" sz="2000" b="1" i="1" dirty="0">
                        <a:latin typeface="Cambria Math" panose="02040503050406030204" pitchFamily="18" charset="0"/>
                        <a:cs typeface="Arial"/>
                      </a:rPr>
                      <m:t>+</m:t>
                    </m:r>
                    <m:r>
                      <a:rPr lang="en-US" sz="2000" b="1" i="1" dirty="0">
                        <a:latin typeface="Cambria Math" panose="02040503050406030204" pitchFamily="18" charset="0"/>
                        <a:cs typeface="Arial"/>
                      </a:rPr>
                      <m:t>𝑫𝒂𝒓𝒌</m:t>
                    </m:r>
                    <m:r>
                      <a:rPr lang="en-US" sz="2000" b="1" i="1" dirty="0">
                        <a:latin typeface="Cambria Math" panose="02040503050406030204" pitchFamily="18" charset="0"/>
                        <a:cs typeface="Arial"/>
                      </a:rPr>
                      <m:t> </m:t>
                    </m:r>
                    <m:r>
                      <a:rPr lang="en-US" sz="2000" b="1" i="1" dirty="0">
                        <a:latin typeface="Cambria Math" panose="02040503050406030204" pitchFamily="18" charset="0"/>
                        <a:cs typeface="Arial"/>
                      </a:rPr>
                      <m:t>𝑪𝒐𝒖𝒏𝒕𝒔</m:t>
                    </m:r>
                  </m:oMath>
                </a14:m>
                <a:endParaRPr lang="en-US" sz="2000" b="1" dirty="0">
                  <a:cs typeface="Arial"/>
                </a:endParaRPr>
              </a:p>
            </p:txBody>
          </p:sp>
        </mc:Choice>
        <mc:Fallback xmlns="">
          <p:sp>
            <p:nvSpPr>
              <p:cNvPr id="11" name="Rectangle 10">
                <a:extLst>
                  <a:ext uri="{FF2B5EF4-FFF2-40B4-BE49-F238E27FC236}">
                    <a16:creationId xmlns:a16="http://schemas.microsoft.com/office/drawing/2014/main" id="{A5102E24-701B-41C5-9E34-182CB5B3F80E}"/>
                  </a:ext>
                </a:extLst>
              </p:cNvPr>
              <p:cNvSpPr>
                <a:spLocks noRot="1" noChangeAspect="1" noMove="1" noResize="1" noEditPoints="1" noAdjustHandles="1" noChangeArrowheads="1" noChangeShapeType="1" noTextEdit="1"/>
              </p:cNvSpPr>
              <p:nvPr/>
            </p:nvSpPr>
            <p:spPr>
              <a:xfrm>
                <a:off x="72446" y="935054"/>
                <a:ext cx="8961008" cy="505523"/>
              </a:xfrm>
              <a:prstGeom prst="rect">
                <a:avLst/>
              </a:prstGeom>
              <a:blipFill>
                <a:blip r:embed="rId5"/>
                <a:stretch>
                  <a:fillRect l="-748" b="-20482"/>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5647744-83D4-4BC6-BDE6-C69FCAA9BA9F}"/>
              </a:ext>
            </a:extLst>
          </p:cNvPr>
          <p:cNvSpPr/>
          <p:nvPr/>
        </p:nvSpPr>
        <p:spPr>
          <a:xfrm>
            <a:off x="4038404" y="6022935"/>
            <a:ext cx="5074410" cy="461665"/>
          </a:xfrm>
          <a:prstGeom prst="rect">
            <a:avLst/>
          </a:prstGeom>
        </p:spPr>
        <p:txBody>
          <a:bodyPr wrap="square">
            <a:spAutoFit/>
          </a:bodyPr>
          <a:lstStyle/>
          <a:p>
            <a:r>
              <a:rPr lang="en-US" sz="1200" i="1" dirty="0"/>
              <a:t>J. Steidle, M. Fanto, C. </a:t>
            </a:r>
            <a:r>
              <a:rPr lang="en-US" sz="1200" i="1" dirty="0" err="1"/>
              <a:t>Tison</a:t>
            </a:r>
            <a:r>
              <a:rPr lang="en-US" sz="1200" i="1" dirty="0"/>
              <a:t>, Z. Wang, S. Preble, P. Alsing, “High spectral purity silicon ring resonator photon-pair source,” Proc. SPIE 9500 (2015)</a:t>
            </a:r>
          </a:p>
        </p:txBody>
      </p:sp>
    </p:spTree>
    <p:extLst>
      <p:ext uri="{BB962C8B-B14F-4D97-AF65-F5344CB8AC3E}">
        <p14:creationId xmlns:p14="http://schemas.microsoft.com/office/powerpoint/2010/main" val="223311192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8C351F-DE8D-48F8-931F-48EDFCDF8F9E}"/>
              </a:ext>
            </a:extLst>
          </p:cNvPr>
          <p:cNvSpPr/>
          <p:nvPr/>
        </p:nvSpPr>
        <p:spPr>
          <a:xfrm>
            <a:off x="138289" y="19109"/>
            <a:ext cx="7624586" cy="461665"/>
          </a:xfrm>
          <a:prstGeom prst="rect">
            <a:avLst/>
          </a:prstGeom>
          <a:effectLst/>
        </p:spPr>
        <p:txBody>
          <a:bodyPr wrap="square" anchor="ctr">
            <a:spAutoFit/>
          </a:bodyPr>
          <a:lstStyle/>
          <a:p>
            <a:r>
              <a:rPr lang="en-US" sz="2400" b="1" cap="small" dirty="0">
                <a:latin typeface="Arial"/>
                <a:ea typeface="+mj-ea"/>
                <a:cs typeface="Arial"/>
              </a:rPr>
              <a:t>Demonstration of SFWM – Degenerate Pairs</a:t>
            </a:r>
          </a:p>
        </p:txBody>
      </p:sp>
      <p:sp>
        <p:nvSpPr>
          <p:cNvPr id="33" name="Rectangle 32">
            <a:extLst>
              <a:ext uri="{FF2B5EF4-FFF2-40B4-BE49-F238E27FC236}">
                <a16:creationId xmlns:a16="http://schemas.microsoft.com/office/drawing/2014/main" id="{D729C10F-5744-4B7D-AE3C-E7F2FBFB87EE}"/>
              </a:ext>
            </a:extLst>
          </p:cNvPr>
          <p:cNvSpPr/>
          <p:nvPr/>
        </p:nvSpPr>
        <p:spPr>
          <a:xfrm>
            <a:off x="60604" y="1119216"/>
            <a:ext cx="5177986" cy="490330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9513181-D800-41A6-B83C-F50FCDF52F2C}"/>
              </a:ext>
            </a:extLst>
          </p:cNvPr>
          <p:cNvSpPr/>
          <p:nvPr/>
        </p:nvSpPr>
        <p:spPr>
          <a:xfrm rot="5400000">
            <a:off x="2532977" y="4413482"/>
            <a:ext cx="205725" cy="120006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859DE3D-7CFC-40DE-AE65-6128FFD5E2D5}"/>
              </a:ext>
            </a:extLst>
          </p:cNvPr>
          <p:cNvCxnSpPr/>
          <p:nvPr/>
        </p:nvCxnSpPr>
        <p:spPr>
          <a:xfrm flipH="1">
            <a:off x="1470010" y="5001128"/>
            <a:ext cx="2005527"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5A1B705-7237-4E06-9C6F-A39DF0D2235B}"/>
              </a:ext>
            </a:extLst>
          </p:cNvPr>
          <p:cNvSpPr/>
          <p:nvPr/>
        </p:nvSpPr>
        <p:spPr>
          <a:xfrm rot="16200000" flipV="1">
            <a:off x="2524677" y="5021135"/>
            <a:ext cx="205725" cy="120006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20DE2BA-D461-496C-ACC3-A7DC12C37E6E}"/>
              </a:ext>
            </a:extLst>
          </p:cNvPr>
          <p:cNvCxnSpPr/>
          <p:nvPr/>
        </p:nvCxnSpPr>
        <p:spPr>
          <a:xfrm flipH="1">
            <a:off x="797402" y="5625857"/>
            <a:ext cx="267813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756F1-1564-4CD8-84F3-C3D66B75C092}"/>
              </a:ext>
            </a:extLst>
          </p:cNvPr>
          <p:cNvCxnSpPr/>
          <p:nvPr/>
        </p:nvCxnSpPr>
        <p:spPr>
          <a:xfrm flipH="1">
            <a:off x="4019847" y="5313321"/>
            <a:ext cx="34187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B30F60-F069-476D-9378-1A86929234A6}"/>
              </a:ext>
            </a:extLst>
          </p:cNvPr>
          <p:cNvCxnSpPr/>
          <p:nvPr/>
        </p:nvCxnSpPr>
        <p:spPr>
          <a:xfrm rot="5400000" flipV="1">
            <a:off x="1368313" y="3417895"/>
            <a:ext cx="0" cy="2637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6BFE0CE-F7CF-4A09-BBC2-6E22FCC23FEB}"/>
              </a:ext>
            </a:extLst>
          </p:cNvPr>
          <p:cNvCxnSpPr/>
          <p:nvPr/>
        </p:nvCxnSpPr>
        <p:spPr>
          <a:xfrm rot="5400000" flipV="1">
            <a:off x="1216044" y="3294550"/>
            <a:ext cx="0" cy="2637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5ED25B3-16C9-4C07-9525-3AAA6E969BFB}"/>
              </a:ext>
            </a:extLst>
          </p:cNvPr>
          <p:cNvCxnSpPr/>
          <p:nvPr/>
        </p:nvCxnSpPr>
        <p:spPr>
          <a:xfrm rot="5400000" flipV="1">
            <a:off x="1210150" y="2417712"/>
            <a:ext cx="0" cy="2637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0843B6-4379-4661-9EA9-B0A167A71FC6}"/>
              </a:ext>
            </a:extLst>
          </p:cNvPr>
          <p:cNvCxnSpPr/>
          <p:nvPr/>
        </p:nvCxnSpPr>
        <p:spPr>
          <a:xfrm rot="5400000" flipV="1">
            <a:off x="1365916" y="1784402"/>
            <a:ext cx="0" cy="2637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EFB1A754-802F-4C1E-9825-73261F73A517}"/>
              </a:ext>
            </a:extLst>
          </p:cNvPr>
          <p:cNvSpPr/>
          <p:nvPr/>
        </p:nvSpPr>
        <p:spPr>
          <a:xfrm rot="16200000" flipV="1">
            <a:off x="2271399" y="2066906"/>
            <a:ext cx="205725" cy="120006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AEA843B8-73C1-478C-A3CD-699C45EF2574}"/>
              </a:ext>
            </a:extLst>
          </p:cNvPr>
          <p:cNvCxnSpPr/>
          <p:nvPr/>
        </p:nvCxnSpPr>
        <p:spPr>
          <a:xfrm>
            <a:off x="1195890" y="2671934"/>
            <a:ext cx="2163273"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1D35C78-8EE5-40A6-907F-05EC6AD1653B}"/>
              </a:ext>
            </a:extLst>
          </p:cNvPr>
          <p:cNvSpPr/>
          <p:nvPr/>
        </p:nvSpPr>
        <p:spPr>
          <a:xfrm rot="5400000">
            <a:off x="2279700" y="1459254"/>
            <a:ext cx="205725" cy="1200062"/>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42FE70A0-F98B-4C8B-8655-C00CC809498D}"/>
              </a:ext>
            </a:extLst>
          </p:cNvPr>
          <p:cNvCxnSpPr/>
          <p:nvPr/>
        </p:nvCxnSpPr>
        <p:spPr>
          <a:xfrm>
            <a:off x="1195890" y="2048410"/>
            <a:ext cx="215733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81071FB-E2D3-48C8-8437-1AE1EAB07200}"/>
              </a:ext>
            </a:extLst>
          </p:cNvPr>
          <p:cNvCxnSpPr/>
          <p:nvPr/>
        </p:nvCxnSpPr>
        <p:spPr>
          <a:xfrm>
            <a:off x="3784136" y="2357305"/>
            <a:ext cx="66114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B7FC5A79-21C4-4220-A575-1FF4ED445FE8}"/>
              </a:ext>
            </a:extLst>
          </p:cNvPr>
          <p:cNvSpPr/>
          <p:nvPr/>
        </p:nvSpPr>
        <p:spPr>
          <a:xfrm>
            <a:off x="2515619" y="2958715"/>
            <a:ext cx="2270474" cy="1402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71340A9-56B5-4C9D-B7AB-34A6387E1FC7}"/>
              </a:ext>
            </a:extLst>
          </p:cNvPr>
          <p:cNvSpPr txBox="1"/>
          <p:nvPr/>
        </p:nvSpPr>
        <p:spPr>
          <a:xfrm>
            <a:off x="3985858" y="5365350"/>
            <a:ext cx="1312811" cy="461665"/>
          </a:xfrm>
          <a:prstGeom prst="rect">
            <a:avLst/>
          </a:prstGeom>
          <a:noFill/>
        </p:spPr>
        <p:txBody>
          <a:bodyPr wrap="square" rtlCol="0">
            <a:spAutoFit/>
          </a:bodyPr>
          <a:lstStyle/>
          <a:p>
            <a:pPr algn="ctr"/>
            <a:r>
              <a:rPr lang="en-US" sz="1200" dirty="0"/>
              <a:t>Pump Clean-up</a:t>
            </a:r>
          </a:p>
          <a:p>
            <a:pPr algn="ctr"/>
            <a:r>
              <a:rPr lang="en-US" sz="1200" dirty="0"/>
              <a:t>Filters</a:t>
            </a:r>
          </a:p>
        </p:txBody>
      </p:sp>
      <p:pic>
        <p:nvPicPr>
          <p:cNvPr id="60" name="Picture 59">
            <a:extLst>
              <a:ext uri="{FF2B5EF4-FFF2-40B4-BE49-F238E27FC236}">
                <a16:creationId xmlns:a16="http://schemas.microsoft.com/office/drawing/2014/main" id="{95000E60-3715-494F-A9B4-3F4E2E116F3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999662" y="2562708"/>
            <a:ext cx="1390424" cy="2182439"/>
          </a:xfrm>
          <a:prstGeom prst="rect">
            <a:avLst/>
          </a:prstGeom>
        </p:spPr>
      </p:pic>
      <p:sp>
        <p:nvSpPr>
          <p:cNvPr id="61" name="Arc 60">
            <a:extLst>
              <a:ext uri="{FF2B5EF4-FFF2-40B4-BE49-F238E27FC236}">
                <a16:creationId xmlns:a16="http://schemas.microsoft.com/office/drawing/2014/main" id="{8C2C49AB-A543-4DF7-B145-75B2ECBE004B}"/>
              </a:ext>
            </a:extLst>
          </p:cNvPr>
          <p:cNvSpPr/>
          <p:nvPr/>
        </p:nvSpPr>
        <p:spPr>
          <a:xfrm rot="5400000">
            <a:off x="4445276" y="4629897"/>
            <a:ext cx="685750" cy="685750"/>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FEDFA0F7-D297-421D-8F0C-12DAF014D02E}"/>
              </a:ext>
            </a:extLst>
          </p:cNvPr>
          <p:cNvSpPr/>
          <p:nvPr/>
        </p:nvSpPr>
        <p:spPr>
          <a:xfrm>
            <a:off x="4445276" y="4283027"/>
            <a:ext cx="685750" cy="685750"/>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70B31E29-CDF4-49E2-9DBA-6759D23FFBDB}"/>
              </a:ext>
            </a:extLst>
          </p:cNvPr>
          <p:cNvSpPr txBox="1"/>
          <p:nvPr/>
        </p:nvSpPr>
        <p:spPr>
          <a:xfrm>
            <a:off x="4176752" y="4564072"/>
            <a:ext cx="1032088" cy="461665"/>
          </a:xfrm>
          <a:prstGeom prst="rect">
            <a:avLst/>
          </a:prstGeom>
          <a:noFill/>
        </p:spPr>
        <p:txBody>
          <a:bodyPr wrap="square" rtlCol="0">
            <a:spAutoFit/>
          </a:bodyPr>
          <a:lstStyle/>
          <a:p>
            <a:pPr algn="ctr"/>
            <a:r>
              <a:rPr lang="en-US" sz="1200" dirty="0"/>
              <a:t>High Index SMF</a:t>
            </a:r>
          </a:p>
        </p:txBody>
      </p:sp>
      <p:sp>
        <p:nvSpPr>
          <p:cNvPr id="64" name="TextBox 63">
            <a:extLst>
              <a:ext uri="{FF2B5EF4-FFF2-40B4-BE49-F238E27FC236}">
                <a16:creationId xmlns:a16="http://schemas.microsoft.com/office/drawing/2014/main" id="{392CA48C-452F-47C5-A29D-4678A864D3A2}"/>
              </a:ext>
            </a:extLst>
          </p:cNvPr>
          <p:cNvSpPr txBox="1"/>
          <p:nvPr/>
        </p:nvSpPr>
        <p:spPr>
          <a:xfrm>
            <a:off x="3185770" y="3292582"/>
            <a:ext cx="1168472" cy="738664"/>
          </a:xfrm>
          <a:prstGeom prst="rect">
            <a:avLst/>
          </a:prstGeom>
          <a:noFill/>
        </p:spPr>
        <p:txBody>
          <a:bodyPr wrap="square" rtlCol="0">
            <a:spAutoFit/>
          </a:bodyPr>
          <a:lstStyle/>
          <a:p>
            <a:pPr algn="ctr"/>
            <a:r>
              <a:rPr lang="en-US" sz="1400" dirty="0">
                <a:solidFill>
                  <a:schemeClr val="bg1"/>
                </a:solidFill>
              </a:rPr>
              <a:t>Ring Resonator Circuit</a:t>
            </a:r>
          </a:p>
        </p:txBody>
      </p:sp>
      <p:sp>
        <p:nvSpPr>
          <p:cNvPr id="65" name="Arc 64">
            <a:extLst>
              <a:ext uri="{FF2B5EF4-FFF2-40B4-BE49-F238E27FC236}">
                <a16:creationId xmlns:a16="http://schemas.microsoft.com/office/drawing/2014/main" id="{EEE1E005-492C-48DF-8003-530AC1B8DB90}"/>
              </a:ext>
            </a:extLst>
          </p:cNvPr>
          <p:cNvSpPr/>
          <p:nvPr/>
        </p:nvSpPr>
        <p:spPr>
          <a:xfrm rot="16200000" flipV="1">
            <a:off x="4440499" y="2356606"/>
            <a:ext cx="685750" cy="685750"/>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15CF14A9-4F25-46D6-BC7D-A721C2756E11}"/>
              </a:ext>
            </a:extLst>
          </p:cNvPr>
          <p:cNvSpPr/>
          <p:nvPr/>
        </p:nvSpPr>
        <p:spPr>
          <a:xfrm flipV="1">
            <a:off x="4440499" y="2353733"/>
            <a:ext cx="685750" cy="685750"/>
          </a:xfrm>
          <a:prstGeom prst="arc">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a:extLst>
              <a:ext uri="{FF2B5EF4-FFF2-40B4-BE49-F238E27FC236}">
                <a16:creationId xmlns:a16="http://schemas.microsoft.com/office/drawing/2014/main" id="{476D8F3C-D6AE-412C-9111-494A22661BE9}"/>
              </a:ext>
            </a:extLst>
          </p:cNvPr>
          <p:cNvSpPr txBox="1"/>
          <p:nvPr/>
        </p:nvSpPr>
        <p:spPr>
          <a:xfrm>
            <a:off x="278633" y="1119216"/>
            <a:ext cx="1405067" cy="461665"/>
          </a:xfrm>
          <a:prstGeom prst="rect">
            <a:avLst/>
          </a:prstGeom>
          <a:noFill/>
        </p:spPr>
        <p:txBody>
          <a:bodyPr wrap="square" rtlCol="0">
            <a:spAutoFit/>
          </a:bodyPr>
          <a:lstStyle/>
          <a:p>
            <a:pPr algn="ctr"/>
            <a:r>
              <a:rPr lang="en-US" sz="1200" dirty="0"/>
              <a:t>Superconducting Detectors</a:t>
            </a:r>
          </a:p>
        </p:txBody>
      </p:sp>
      <p:sp>
        <p:nvSpPr>
          <p:cNvPr id="68" name="TextBox 67">
            <a:extLst>
              <a:ext uri="{FF2B5EF4-FFF2-40B4-BE49-F238E27FC236}">
                <a16:creationId xmlns:a16="http://schemas.microsoft.com/office/drawing/2014/main" id="{A6D15CFE-EE9C-46B8-87B6-0B09DB6B4C8D}"/>
              </a:ext>
            </a:extLst>
          </p:cNvPr>
          <p:cNvSpPr txBox="1"/>
          <p:nvPr/>
        </p:nvSpPr>
        <p:spPr>
          <a:xfrm>
            <a:off x="474065" y="2821887"/>
            <a:ext cx="1014204" cy="461665"/>
          </a:xfrm>
          <a:prstGeom prst="rect">
            <a:avLst/>
          </a:prstGeom>
          <a:noFill/>
        </p:spPr>
        <p:txBody>
          <a:bodyPr wrap="square" rtlCol="0">
            <a:spAutoFit/>
          </a:bodyPr>
          <a:lstStyle/>
          <a:p>
            <a:pPr algn="ctr"/>
            <a:r>
              <a:rPr lang="en-US" sz="1200" dirty="0"/>
              <a:t>Coincidence Correlator</a:t>
            </a:r>
          </a:p>
        </p:txBody>
      </p:sp>
      <p:sp>
        <p:nvSpPr>
          <p:cNvPr id="69" name="TextBox 68">
            <a:extLst>
              <a:ext uri="{FF2B5EF4-FFF2-40B4-BE49-F238E27FC236}">
                <a16:creationId xmlns:a16="http://schemas.microsoft.com/office/drawing/2014/main" id="{8D9209FC-C71E-4249-B885-A6DE63456A5B}"/>
              </a:ext>
            </a:extLst>
          </p:cNvPr>
          <p:cNvSpPr txBox="1"/>
          <p:nvPr/>
        </p:nvSpPr>
        <p:spPr>
          <a:xfrm>
            <a:off x="3379148" y="1756835"/>
            <a:ext cx="781716" cy="461665"/>
          </a:xfrm>
          <a:prstGeom prst="rect">
            <a:avLst/>
          </a:prstGeom>
          <a:noFill/>
        </p:spPr>
        <p:txBody>
          <a:bodyPr wrap="square" rtlCol="0">
            <a:spAutoFit/>
          </a:bodyPr>
          <a:lstStyle/>
          <a:p>
            <a:pPr algn="ctr"/>
            <a:r>
              <a:rPr lang="en-US" sz="1200" dirty="0"/>
              <a:t>3dB</a:t>
            </a:r>
          </a:p>
          <a:p>
            <a:pPr algn="ctr"/>
            <a:r>
              <a:rPr lang="en-US" sz="1200" dirty="0"/>
              <a:t>Coupler</a:t>
            </a:r>
          </a:p>
        </p:txBody>
      </p:sp>
      <p:sp>
        <p:nvSpPr>
          <p:cNvPr id="70" name="TextBox 69">
            <a:extLst>
              <a:ext uri="{FF2B5EF4-FFF2-40B4-BE49-F238E27FC236}">
                <a16:creationId xmlns:a16="http://schemas.microsoft.com/office/drawing/2014/main" id="{DC7F30A3-6E53-4DB8-BF39-D87FC92829CB}"/>
              </a:ext>
            </a:extLst>
          </p:cNvPr>
          <p:cNvSpPr txBox="1"/>
          <p:nvPr/>
        </p:nvSpPr>
        <p:spPr>
          <a:xfrm>
            <a:off x="1726157" y="1399990"/>
            <a:ext cx="1312811" cy="523220"/>
          </a:xfrm>
          <a:prstGeom prst="rect">
            <a:avLst/>
          </a:prstGeom>
          <a:noFill/>
        </p:spPr>
        <p:txBody>
          <a:bodyPr wrap="square" rtlCol="0">
            <a:spAutoFit/>
          </a:bodyPr>
          <a:lstStyle/>
          <a:p>
            <a:pPr algn="ctr"/>
            <a:r>
              <a:rPr lang="en-US" sz="1400" dirty="0"/>
              <a:t>Polarization Controllers</a:t>
            </a:r>
          </a:p>
        </p:txBody>
      </p:sp>
      <p:sp>
        <p:nvSpPr>
          <p:cNvPr id="71" name="Rounded Rectangle 16">
            <a:extLst>
              <a:ext uri="{FF2B5EF4-FFF2-40B4-BE49-F238E27FC236}">
                <a16:creationId xmlns:a16="http://schemas.microsoft.com/office/drawing/2014/main" id="{16957BEA-73D6-4FE1-BDE0-3BB885D3E5B1}"/>
              </a:ext>
            </a:extLst>
          </p:cNvPr>
          <p:cNvSpPr/>
          <p:nvPr/>
        </p:nvSpPr>
        <p:spPr>
          <a:xfrm>
            <a:off x="1694137" y="4977678"/>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84DF95B-70BF-47D3-A40F-8465F054CCA5}"/>
              </a:ext>
            </a:extLst>
          </p:cNvPr>
          <p:cNvSpPr/>
          <p:nvPr/>
        </p:nvSpPr>
        <p:spPr>
          <a:xfrm rot="5400000">
            <a:off x="687817" y="4227470"/>
            <a:ext cx="1322438" cy="747529"/>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a:extLst>
              <a:ext uri="{FF2B5EF4-FFF2-40B4-BE49-F238E27FC236}">
                <a16:creationId xmlns:a16="http://schemas.microsoft.com/office/drawing/2014/main" id="{EAB30F18-D85B-411D-8CAE-2A8E98BFB05C}"/>
              </a:ext>
            </a:extLst>
          </p:cNvPr>
          <p:cNvSpPr/>
          <p:nvPr/>
        </p:nvSpPr>
        <p:spPr>
          <a:xfrm rot="16200000">
            <a:off x="3487780" y="2410104"/>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F1E05B03-2087-4467-93D6-0ED680B5540B}"/>
              </a:ext>
            </a:extLst>
          </p:cNvPr>
          <p:cNvSpPr/>
          <p:nvPr/>
        </p:nvSpPr>
        <p:spPr>
          <a:xfrm rot="5400000">
            <a:off x="3225678" y="2408412"/>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a:extLst>
              <a:ext uri="{FF2B5EF4-FFF2-40B4-BE49-F238E27FC236}">
                <a16:creationId xmlns:a16="http://schemas.microsoft.com/office/drawing/2014/main" id="{F7995CB1-8FBE-4E50-9E69-2CDF890D313E}"/>
              </a:ext>
            </a:extLst>
          </p:cNvPr>
          <p:cNvSpPr/>
          <p:nvPr/>
        </p:nvSpPr>
        <p:spPr>
          <a:xfrm rot="5400000" flipV="1">
            <a:off x="3484316" y="2046900"/>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232C59D2-8D6C-4FFA-B251-5C961B7D08E8}"/>
              </a:ext>
            </a:extLst>
          </p:cNvPr>
          <p:cNvSpPr/>
          <p:nvPr/>
        </p:nvSpPr>
        <p:spPr>
          <a:xfrm rot="16200000" flipV="1">
            <a:off x="3220364" y="2047561"/>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6">
            <a:extLst>
              <a:ext uri="{FF2B5EF4-FFF2-40B4-BE49-F238E27FC236}">
                <a16:creationId xmlns:a16="http://schemas.microsoft.com/office/drawing/2014/main" id="{2397D51E-8FF7-4A8A-9537-32456D2D2CE9}"/>
              </a:ext>
            </a:extLst>
          </p:cNvPr>
          <p:cNvGrpSpPr/>
          <p:nvPr/>
        </p:nvGrpSpPr>
        <p:grpSpPr>
          <a:xfrm>
            <a:off x="1765930" y="2014749"/>
            <a:ext cx="411538" cy="211698"/>
            <a:chOff x="2906540" y="5988498"/>
            <a:chExt cx="548758" cy="282285"/>
          </a:xfrm>
        </p:grpSpPr>
        <p:sp>
          <p:nvSpPr>
            <p:cNvPr id="78" name="Rectangle 2">
              <a:extLst>
                <a:ext uri="{FF2B5EF4-FFF2-40B4-BE49-F238E27FC236}">
                  <a16:creationId xmlns:a16="http://schemas.microsoft.com/office/drawing/2014/main" id="{E0FA8E6D-19BD-413B-99E0-7AD9B86AC038}"/>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6916260-322D-456F-A9C6-6EA7704DE2A8}"/>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12">
              <a:extLst>
                <a:ext uri="{FF2B5EF4-FFF2-40B4-BE49-F238E27FC236}">
                  <a16:creationId xmlns:a16="http://schemas.microsoft.com/office/drawing/2014/main" id="{D92B170B-C991-4DDF-A665-1130A557BC4D}"/>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2">
            <a:extLst>
              <a:ext uri="{FF2B5EF4-FFF2-40B4-BE49-F238E27FC236}">
                <a16:creationId xmlns:a16="http://schemas.microsoft.com/office/drawing/2014/main" id="{9E0352F9-3779-46A0-AE99-9630DDA7D9FD}"/>
              </a:ext>
            </a:extLst>
          </p:cNvPr>
          <p:cNvSpPr/>
          <p:nvPr/>
        </p:nvSpPr>
        <p:spPr>
          <a:xfrm flipV="1">
            <a:off x="2148506" y="1919883"/>
            <a:ext cx="407164" cy="164296"/>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875EF6C-5069-4776-B15E-1246FC0CDBE7}"/>
              </a:ext>
            </a:extLst>
          </p:cNvPr>
          <p:cNvSpPr/>
          <p:nvPr/>
        </p:nvSpPr>
        <p:spPr>
          <a:xfrm flipV="1">
            <a:off x="2145996" y="1874266"/>
            <a:ext cx="340028" cy="45001"/>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12">
            <a:extLst>
              <a:ext uri="{FF2B5EF4-FFF2-40B4-BE49-F238E27FC236}">
                <a16:creationId xmlns:a16="http://schemas.microsoft.com/office/drawing/2014/main" id="{245E3464-F882-4892-AE41-B2A91910A3AF}"/>
              </a:ext>
            </a:extLst>
          </p:cNvPr>
          <p:cNvSpPr/>
          <p:nvPr/>
        </p:nvSpPr>
        <p:spPr>
          <a:xfrm flipV="1">
            <a:off x="2486023" y="1874267"/>
            <a:ext cx="71512" cy="208126"/>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1">
            <a:extLst>
              <a:ext uri="{FF2B5EF4-FFF2-40B4-BE49-F238E27FC236}">
                <a16:creationId xmlns:a16="http://schemas.microsoft.com/office/drawing/2014/main" id="{4772B413-70CD-4DDB-AA1C-52A7C82631E2}"/>
              </a:ext>
            </a:extLst>
          </p:cNvPr>
          <p:cNvSpPr/>
          <p:nvPr/>
        </p:nvSpPr>
        <p:spPr>
          <a:xfrm>
            <a:off x="3593953" y="2395259"/>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8">
            <a:extLst>
              <a:ext uri="{FF2B5EF4-FFF2-40B4-BE49-F238E27FC236}">
                <a16:creationId xmlns:a16="http://schemas.microsoft.com/office/drawing/2014/main" id="{FAB24731-5979-48E4-AAEB-0AC961F498BB}"/>
              </a:ext>
            </a:extLst>
          </p:cNvPr>
          <p:cNvSpPr/>
          <p:nvPr/>
        </p:nvSpPr>
        <p:spPr>
          <a:xfrm>
            <a:off x="3594823" y="2293400"/>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9">
            <a:extLst>
              <a:ext uri="{FF2B5EF4-FFF2-40B4-BE49-F238E27FC236}">
                <a16:creationId xmlns:a16="http://schemas.microsoft.com/office/drawing/2014/main" id="{B8DAE557-18A6-40FD-8776-0E689FF1D5F7}"/>
              </a:ext>
            </a:extLst>
          </p:cNvPr>
          <p:cNvSpPr/>
          <p:nvPr/>
        </p:nvSpPr>
        <p:spPr>
          <a:xfrm>
            <a:off x="3910442" y="2340815"/>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C12D9C1-974A-4B9E-B60C-92C21B6305B2}"/>
              </a:ext>
            </a:extLst>
          </p:cNvPr>
          <p:cNvSpPr/>
          <p:nvPr/>
        </p:nvSpPr>
        <p:spPr>
          <a:xfrm flipV="1">
            <a:off x="3639637" y="2224744"/>
            <a:ext cx="288997" cy="275708"/>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F2B596B0-B430-4167-85CF-31CFA2AC50D7}"/>
              </a:ext>
            </a:extLst>
          </p:cNvPr>
          <p:cNvGrpSpPr/>
          <p:nvPr/>
        </p:nvGrpSpPr>
        <p:grpSpPr>
          <a:xfrm flipV="1">
            <a:off x="1757630" y="2490847"/>
            <a:ext cx="411538" cy="211698"/>
            <a:chOff x="2906540" y="5988498"/>
            <a:chExt cx="548758" cy="282285"/>
          </a:xfrm>
        </p:grpSpPr>
        <p:sp>
          <p:nvSpPr>
            <p:cNvPr id="89" name="Rectangle 2">
              <a:extLst>
                <a:ext uri="{FF2B5EF4-FFF2-40B4-BE49-F238E27FC236}">
                  <a16:creationId xmlns:a16="http://schemas.microsoft.com/office/drawing/2014/main" id="{839DFC59-C2DD-4E94-954A-8ECA4A247448}"/>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F0F0A10-6A13-4856-A591-D9FAAFC40F1B}"/>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12">
              <a:extLst>
                <a:ext uri="{FF2B5EF4-FFF2-40B4-BE49-F238E27FC236}">
                  <a16:creationId xmlns:a16="http://schemas.microsoft.com/office/drawing/2014/main" id="{71F9B146-209C-403A-814E-F2CE1243C957}"/>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3258F8F8-9B82-4F84-89E7-8EA78C1D5FF6}"/>
              </a:ext>
            </a:extLst>
          </p:cNvPr>
          <p:cNvGrpSpPr/>
          <p:nvPr/>
        </p:nvGrpSpPr>
        <p:grpSpPr>
          <a:xfrm>
            <a:off x="2139481" y="2634901"/>
            <a:ext cx="409753" cy="209913"/>
            <a:chOff x="2908921" y="5988498"/>
            <a:chExt cx="546377" cy="279904"/>
          </a:xfrm>
        </p:grpSpPr>
        <p:sp>
          <p:nvSpPr>
            <p:cNvPr id="93" name="Rectangle 2">
              <a:extLst>
                <a:ext uri="{FF2B5EF4-FFF2-40B4-BE49-F238E27FC236}">
                  <a16:creationId xmlns:a16="http://schemas.microsoft.com/office/drawing/2014/main" id="{21A63BC4-D10F-453C-9073-612D70237EF2}"/>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7B54FD2-12C2-4A88-96DC-5336A78FCB25}"/>
                </a:ext>
              </a:extLst>
            </p:cNvPr>
            <p:cNvSpPr/>
            <p:nvPr/>
          </p:nvSpPr>
          <p:spPr>
            <a:xfrm>
              <a:off x="2908921" y="6208396"/>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12">
              <a:extLst>
                <a:ext uri="{FF2B5EF4-FFF2-40B4-BE49-F238E27FC236}">
                  <a16:creationId xmlns:a16="http://schemas.microsoft.com/office/drawing/2014/main" id="{094EF97D-DA85-4E25-82F7-B389FBC5A600}"/>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Rectangle 2">
            <a:extLst>
              <a:ext uri="{FF2B5EF4-FFF2-40B4-BE49-F238E27FC236}">
                <a16:creationId xmlns:a16="http://schemas.microsoft.com/office/drawing/2014/main" id="{7A77FFFB-15AA-4648-9515-559E97A313DA}"/>
              </a:ext>
            </a:extLst>
          </p:cNvPr>
          <p:cNvSpPr/>
          <p:nvPr/>
        </p:nvSpPr>
        <p:spPr>
          <a:xfrm flipV="1">
            <a:off x="2548791" y="2430907"/>
            <a:ext cx="389306" cy="271443"/>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2B09478-0F2F-4BF2-B82C-0ADE9339DF14}"/>
              </a:ext>
            </a:extLst>
          </p:cNvPr>
          <p:cNvSpPr/>
          <p:nvPr/>
        </p:nvSpPr>
        <p:spPr>
          <a:xfrm flipV="1">
            <a:off x="2549154" y="2395128"/>
            <a:ext cx="346759" cy="35089"/>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12">
            <a:extLst>
              <a:ext uri="{FF2B5EF4-FFF2-40B4-BE49-F238E27FC236}">
                <a16:creationId xmlns:a16="http://schemas.microsoft.com/office/drawing/2014/main" id="{F79A221D-C18F-4053-9CFE-CB11CF2A6DE9}"/>
              </a:ext>
            </a:extLst>
          </p:cNvPr>
          <p:cNvSpPr/>
          <p:nvPr/>
        </p:nvSpPr>
        <p:spPr>
          <a:xfrm flipV="1">
            <a:off x="2894489" y="2398945"/>
            <a:ext cx="44897" cy="299202"/>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68 w 59830"/>
              <a:gd name="connsiteY0" fmla="*/ 362221 h 397879"/>
              <a:gd name="connsiteX1" fmla="*/ 59601 w 59830"/>
              <a:gd name="connsiteY1" fmla="*/ 0 h 397879"/>
              <a:gd name="connsiteX2" fmla="*/ 59600 w 59830"/>
              <a:gd name="connsiteY2" fmla="*/ 74091 h 397879"/>
              <a:gd name="connsiteX3" fmla="*/ 4831 w 59830"/>
              <a:gd name="connsiteY3" fmla="*/ 397879 h 397879"/>
              <a:gd name="connsiteX4" fmla="*/ 68 w 59830"/>
              <a:gd name="connsiteY4" fmla="*/ 362221 h 397879"/>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29 w 59991"/>
              <a:gd name="connsiteY3" fmla="*/ 405133 h 405133"/>
              <a:gd name="connsiteX4" fmla="*/ 229 w 59991"/>
              <a:gd name="connsiteY4" fmla="*/ 362221 h 405133"/>
              <a:gd name="connsiteX0" fmla="*/ 229 w 59867"/>
              <a:gd name="connsiteY0" fmla="*/ 362221 h 405133"/>
              <a:gd name="connsiteX1" fmla="*/ 59762 w 59867"/>
              <a:gd name="connsiteY1" fmla="*/ 0 h 405133"/>
              <a:gd name="connsiteX2" fmla="*/ 57380 w 59867"/>
              <a:gd name="connsiteY2" fmla="*/ 66838 h 405133"/>
              <a:gd name="connsiteX3" fmla="*/ 229 w 59867"/>
              <a:gd name="connsiteY3" fmla="*/ 405133 h 405133"/>
              <a:gd name="connsiteX4" fmla="*/ 229 w 59867"/>
              <a:gd name="connsiteY4" fmla="*/ 362221 h 40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67" h="405133">
                <a:moveTo>
                  <a:pt x="229" y="362221"/>
                </a:moveTo>
                <a:lnTo>
                  <a:pt x="59762" y="0"/>
                </a:lnTo>
                <a:cubicBezTo>
                  <a:pt x="60556" y="19861"/>
                  <a:pt x="56586" y="46977"/>
                  <a:pt x="57380" y="66838"/>
                </a:cubicBezTo>
                <a:lnTo>
                  <a:pt x="229" y="405133"/>
                </a:lnTo>
                <a:cubicBezTo>
                  <a:pt x="1023" y="382769"/>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2">
            <a:extLst>
              <a:ext uri="{FF2B5EF4-FFF2-40B4-BE49-F238E27FC236}">
                <a16:creationId xmlns:a16="http://schemas.microsoft.com/office/drawing/2014/main" id="{23532DC9-038F-446B-8D10-BD4C0BDB0734}"/>
              </a:ext>
            </a:extLst>
          </p:cNvPr>
          <p:cNvSpPr/>
          <p:nvPr/>
        </p:nvSpPr>
        <p:spPr>
          <a:xfrm>
            <a:off x="2557091" y="2023872"/>
            <a:ext cx="389306" cy="271443"/>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6018BE9-6FBB-490E-9FAC-D2D0322D0958}"/>
              </a:ext>
            </a:extLst>
          </p:cNvPr>
          <p:cNvSpPr/>
          <p:nvPr/>
        </p:nvSpPr>
        <p:spPr>
          <a:xfrm>
            <a:off x="2557455" y="2296005"/>
            <a:ext cx="346759" cy="35089"/>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2">
            <a:extLst>
              <a:ext uri="{FF2B5EF4-FFF2-40B4-BE49-F238E27FC236}">
                <a16:creationId xmlns:a16="http://schemas.microsoft.com/office/drawing/2014/main" id="{8DD775BF-3428-4424-81E5-F868F7A6BFA0}"/>
              </a:ext>
            </a:extLst>
          </p:cNvPr>
          <p:cNvSpPr/>
          <p:nvPr/>
        </p:nvSpPr>
        <p:spPr>
          <a:xfrm>
            <a:off x="2902790" y="2028075"/>
            <a:ext cx="44990" cy="297416"/>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229 w 59991"/>
              <a:gd name="connsiteY0" fmla="*/ 362221 h 409969"/>
              <a:gd name="connsiteX1" fmla="*/ 59762 w 59991"/>
              <a:gd name="connsiteY1" fmla="*/ 0 h 409969"/>
              <a:gd name="connsiteX2" fmla="*/ 59761 w 59991"/>
              <a:gd name="connsiteY2" fmla="*/ 74091 h 409969"/>
              <a:gd name="connsiteX3" fmla="*/ 230 w 59991"/>
              <a:gd name="connsiteY3" fmla="*/ 409969 h 409969"/>
              <a:gd name="connsiteX4" fmla="*/ 229 w 59991"/>
              <a:gd name="connsiteY4" fmla="*/ 362221 h 409969"/>
              <a:gd name="connsiteX0" fmla="*/ 229 w 59991"/>
              <a:gd name="connsiteY0" fmla="*/ 362221 h 409969"/>
              <a:gd name="connsiteX1" fmla="*/ 59762 w 59991"/>
              <a:gd name="connsiteY1" fmla="*/ 0 h 409969"/>
              <a:gd name="connsiteX2" fmla="*/ 59761 w 59991"/>
              <a:gd name="connsiteY2" fmla="*/ 62001 h 409969"/>
              <a:gd name="connsiteX3" fmla="*/ 230 w 59991"/>
              <a:gd name="connsiteY3" fmla="*/ 409969 h 409969"/>
              <a:gd name="connsiteX4" fmla="*/ 229 w 59991"/>
              <a:gd name="connsiteY4" fmla="*/ 362221 h 409969"/>
              <a:gd name="connsiteX0" fmla="*/ 229 w 59991"/>
              <a:gd name="connsiteY0" fmla="*/ 362221 h 402715"/>
              <a:gd name="connsiteX1" fmla="*/ 59762 w 59991"/>
              <a:gd name="connsiteY1" fmla="*/ 0 h 402715"/>
              <a:gd name="connsiteX2" fmla="*/ 59761 w 59991"/>
              <a:gd name="connsiteY2" fmla="*/ 62001 h 402715"/>
              <a:gd name="connsiteX3" fmla="*/ 230 w 59991"/>
              <a:gd name="connsiteY3" fmla="*/ 402715 h 402715"/>
              <a:gd name="connsiteX4" fmla="*/ 229 w 59991"/>
              <a:gd name="connsiteY4" fmla="*/ 362221 h 4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 h="402715">
                <a:moveTo>
                  <a:pt x="229" y="362221"/>
                </a:moveTo>
                <a:lnTo>
                  <a:pt x="59762" y="0"/>
                </a:lnTo>
                <a:cubicBezTo>
                  <a:pt x="60556" y="19861"/>
                  <a:pt x="58967" y="42140"/>
                  <a:pt x="59761" y="62001"/>
                </a:cubicBezTo>
                <a:cubicBezTo>
                  <a:pt x="39917" y="172348"/>
                  <a:pt x="20074" y="292368"/>
                  <a:pt x="230" y="402715"/>
                </a:cubicBezTo>
                <a:cubicBezTo>
                  <a:pt x="1024" y="380351"/>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52">
            <a:extLst>
              <a:ext uri="{FF2B5EF4-FFF2-40B4-BE49-F238E27FC236}">
                <a16:creationId xmlns:a16="http://schemas.microsoft.com/office/drawing/2014/main" id="{E35361C3-3623-45FE-8247-4874C06A38EC}"/>
              </a:ext>
            </a:extLst>
          </p:cNvPr>
          <p:cNvSpPr/>
          <p:nvPr/>
        </p:nvSpPr>
        <p:spPr>
          <a:xfrm>
            <a:off x="4339839" y="5287068"/>
            <a:ext cx="454908" cy="51437"/>
          </a:xfrm>
          <a:prstGeom prst="round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96">
            <a:extLst>
              <a:ext uri="{FF2B5EF4-FFF2-40B4-BE49-F238E27FC236}">
                <a16:creationId xmlns:a16="http://schemas.microsoft.com/office/drawing/2014/main" id="{7982AEA4-0BCD-452D-B21F-2A55D0444AC8}"/>
              </a:ext>
            </a:extLst>
          </p:cNvPr>
          <p:cNvSpPr/>
          <p:nvPr/>
        </p:nvSpPr>
        <p:spPr>
          <a:xfrm>
            <a:off x="4369198" y="2330296"/>
            <a:ext cx="454908" cy="51437"/>
          </a:xfrm>
          <a:prstGeom prst="round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rc 103">
            <a:extLst>
              <a:ext uri="{FF2B5EF4-FFF2-40B4-BE49-F238E27FC236}">
                <a16:creationId xmlns:a16="http://schemas.microsoft.com/office/drawing/2014/main" id="{692BBC65-F2FD-4C99-B826-E70E0AEF9E06}"/>
              </a:ext>
            </a:extLst>
          </p:cNvPr>
          <p:cNvSpPr/>
          <p:nvPr/>
        </p:nvSpPr>
        <p:spPr>
          <a:xfrm flipV="1">
            <a:off x="4692796" y="2091206"/>
            <a:ext cx="263217" cy="263217"/>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B29D1CCC-9920-4EB2-B462-E4399864EC0B}"/>
              </a:ext>
            </a:extLst>
          </p:cNvPr>
          <p:cNvCxnSpPr/>
          <p:nvPr/>
        </p:nvCxnSpPr>
        <p:spPr>
          <a:xfrm flipV="1">
            <a:off x="4956013" y="1965037"/>
            <a:ext cx="0" cy="2637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Rounded Rectangle 90">
            <a:extLst>
              <a:ext uri="{FF2B5EF4-FFF2-40B4-BE49-F238E27FC236}">
                <a16:creationId xmlns:a16="http://schemas.microsoft.com/office/drawing/2014/main" id="{DEFF8E2B-D4AB-4126-8A1B-3F010FD0CDAD}"/>
              </a:ext>
            </a:extLst>
          </p:cNvPr>
          <p:cNvSpPr/>
          <p:nvPr/>
        </p:nvSpPr>
        <p:spPr>
          <a:xfrm>
            <a:off x="1214120" y="2649924"/>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91">
            <a:extLst>
              <a:ext uri="{FF2B5EF4-FFF2-40B4-BE49-F238E27FC236}">
                <a16:creationId xmlns:a16="http://schemas.microsoft.com/office/drawing/2014/main" id="{7BB29B6A-7AEF-4140-950E-B161F2F54D23}"/>
              </a:ext>
            </a:extLst>
          </p:cNvPr>
          <p:cNvSpPr/>
          <p:nvPr/>
        </p:nvSpPr>
        <p:spPr>
          <a:xfrm>
            <a:off x="1211759" y="2027678"/>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c 107">
            <a:extLst>
              <a:ext uri="{FF2B5EF4-FFF2-40B4-BE49-F238E27FC236}">
                <a16:creationId xmlns:a16="http://schemas.microsoft.com/office/drawing/2014/main" id="{822A7159-64A6-4776-9E9E-CF2B9734FF90}"/>
              </a:ext>
            </a:extLst>
          </p:cNvPr>
          <p:cNvSpPr/>
          <p:nvPr/>
        </p:nvSpPr>
        <p:spPr>
          <a:xfrm flipV="1">
            <a:off x="1206794" y="3163193"/>
            <a:ext cx="263217" cy="263217"/>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a:extLst>
              <a:ext uri="{FF2B5EF4-FFF2-40B4-BE49-F238E27FC236}">
                <a16:creationId xmlns:a16="http://schemas.microsoft.com/office/drawing/2014/main" id="{8B49F40C-DE47-498E-943A-F4E025A4E2BB}"/>
              </a:ext>
            </a:extLst>
          </p:cNvPr>
          <p:cNvSpPr/>
          <p:nvPr/>
        </p:nvSpPr>
        <p:spPr>
          <a:xfrm rot="16200000" flipV="1">
            <a:off x="1206794" y="2550188"/>
            <a:ext cx="263217" cy="263217"/>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9128A4D7-910B-431A-8BB8-B3A28A404717}"/>
              </a:ext>
            </a:extLst>
          </p:cNvPr>
          <p:cNvSpPr/>
          <p:nvPr/>
        </p:nvSpPr>
        <p:spPr>
          <a:xfrm flipV="1">
            <a:off x="1363167" y="3285724"/>
            <a:ext cx="263217" cy="263217"/>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3A17EF84-187D-49CD-B6B2-B1015107F187}"/>
              </a:ext>
            </a:extLst>
          </p:cNvPr>
          <p:cNvSpPr/>
          <p:nvPr/>
        </p:nvSpPr>
        <p:spPr>
          <a:xfrm rot="16200000" flipV="1">
            <a:off x="1363388" y="1915822"/>
            <a:ext cx="263217" cy="263217"/>
          </a:xfrm>
          <a:prstGeom prst="arc">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31AAD236-E420-43CC-80DD-4121C1FAC365}"/>
              </a:ext>
            </a:extLst>
          </p:cNvPr>
          <p:cNvCxnSpPr/>
          <p:nvPr/>
        </p:nvCxnSpPr>
        <p:spPr>
          <a:xfrm flipV="1">
            <a:off x="1470315" y="2671628"/>
            <a:ext cx="0" cy="6251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5E77A6A-F535-4313-A957-4AAC0EBB9D41}"/>
              </a:ext>
            </a:extLst>
          </p:cNvPr>
          <p:cNvCxnSpPr/>
          <p:nvPr/>
        </p:nvCxnSpPr>
        <p:spPr>
          <a:xfrm flipH="1" flipV="1">
            <a:off x="1626605" y="2047431"/>
            <a:ext cx="1122" cy="13689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Rounded Rectangle 106">
            <a:extLst>
              <a:ext uri="{FF2B5EF4-FFF2-40B4-BE49-F238E27FC236}">
                <a16:creationId xmlns:a16="http://schemas.microsoft.com/office/drawing/2014/main" id="{7A028FEE-4C2B-407B-A3C6-DE8A96317066}"/>
              </a:ext>
            </a:extLst>
          </p:cNvPr>
          <p:cNvSpPr/>
          <p:nvPr/>
        </p:nvSpPr>
        <p:spPr>
          <a:xfrm>
            <a:off x="1214120" y="2531936"/>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AA12AEF-F80D-4779-B486-8A86103A0C75}"/>
              </a:ext>
            </a:extLst>
          </p:cNvPr>
          <p:cNvSpPr/>
          <p:nvPr/>
        </p:nvSpPr>
        <p:spPr>
          <a:xfrm>
            <a:off x="661197" y="2265750"/>
            <a:ext cx="592888" cy="592888"/>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07">
            <a:extLst>
              <a:ext uri="{FF2B5EF4-FFF2-40B4-BE49-F238E27FC236}">
                <a16:creationId xmlns:a16="http://schemas.microsoft.com/office/drawing/2014/main" id="{E9DE4CFE-3CAD-4087-9517-47B9BA69F6FD}"/>
              </a:ext>
            </a:extLst>
          </p:cNvPr>
          <p:cNvSpPr/>
          <p:nvPr/>
        </p:nvSpPr>
        <p:spPr>
          <a:xfrm>
            <a:off x="1214611" y="1894582"/>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721C2D3-16E8-4412-8A5D-AC79C71A1B94}"/>
              </a:ext>
            </a:extLst>
          </p:cNvPr>
          <p:cNvSpPr/>
          <p:nvPr/>
        </p:nvSpPr>
        <p:spPr>
          <a:xfrm>
            <a:off x="660797" y="1593965"/>
            <a:ext cx="592888" cy="592888"/>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08">
            <a:extLst>
              <a:ext uri="{FF2B5EF4-FFF2-40B4-BE49-F238E27FC236}">
                <a16:creationId xmlns:a16="http://schemas.microsoft.com/office/drawing/2014/main" id="{7B14C1CD-19AD-4505-A38C-3C779E02A9D2}"/>
              </a:ext>
            </a:extLst>
          </p:cNvPr>
          <p:cNvSpPr/>
          <p:nvPr/>
        </p:nvSpPr>
        <p:spPr>
          <a:xfrm>
            <a:off x="1211759" y="3402931"/>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09">
            <a:extLst>
              <a:ext uri="{FF2B5EF4-FFF2-40B4-BE49-F238E27FC236}">
                <a16:creationId xmlns:a16="http://schemas.microsoft.com/office/drawing/2014/main" id="{A3C807A2-F8D0-497B-B7CF-BF087188A9D6}"/>
              </a:ext>
            </a:extLst>
          </p:cNvPr>
          <p:cNvSpPr/>
          <p:nvPr/>
        </p:nvSpPr>
        <p:spPr>
          <a:xfrm>
            <a:off x="1212322" y="3529167"/>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10657AD-3A7E-43F6-8846-E9802118C29E}"/>
              </a:ext>
            </a:extLst>
          </p:cNvPr>
          <p:cNvSpPr/>
          <p:nvPr/>
        </p:nvSpPr>
        <p:spPr>
          <a:xfrm>
            <a:off x="661198" y="3264776"/>
            <a:ext cx="592888" cy="592888"/>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10">
            <a:extLst>
              <a:ext uri="{FF2B5EF4-FFF2-40B4-BE49-F238E27FC236}">
                <a16:creationId xmlns:a16="http://schemas.microsoft.com/office/drawing/2014/main" id="{CB1FE573-1B8A-484A-B1BB-033C4784117D}"/>
              </a:ext>
            </a:extLst>
          </p:cNvPr>
          <p:cNvSpPr/>
          <p:nvPr/>
        </p:nvSpPr>
        <p:spPr>
          <a:xfrm rot="5400000">
            <a:off x="4916219" y="1926144"/>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AEC892D-F40E-4235-99C1-7582FC70D20C}"/>
              </a:ext>
            </a:extLst>
          </p:cNvPr>
          <p:cNvSpPr/>
          <p:nvPr/>
        </p:nvSpPr>
        <p:spPr>
          <a:xfrm>
            <a:off x="4489649" y="1363222"/>
            <a:ext cx="592888" cy="592888"/>
          </a:xfrm>
          <a:prstGeom prst="rect">
            <a:avLst/>
          </a:prstGeom>
          <a:solidFill>
            <a:srgbClr val="A6A6A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A4E69608-B74F-485A-B6B9-4B6F18BBA808}"/>
              </a:ext>
            </a:extLst>
          </p:cNvPr>
          <p:cNvSpPr txBox="1"/>
          <p:nvPr/>
        </p:nvSpPr>
        <p:spPr>
          <a:xfrm>
            <a:off x="4477396" y="1399990"/>
            <a:ext cx="611956" cy="461665"/>
          </a:xfrm>
          <a:prstGeom prst="rect">
            <a:avLst/>
          </a:prstGeom>
          <a:noFill/>
        </p:spPr>
        <p:txBody>
          <a:bodyPr wrap="square" rtlCol="0">
            <a:spAutoFit/>
          </a:bodyPr>
          <a:lstStyle/>
          <a:p>
            <a:pPr algn="ctr"/>
            <a:r>
              <a:rPr lang="en-US" sz="1200" dirty="0"/>
              <a:t>Power</a:t>
            </a:r>
          </a:p>
          <a:p>
            <a:pPr algn="ctr"/>
            <a:r>
              <a:rPr lang="en-US" sz="1200" dirty="0"/>
              <a:t>Meter</a:t>
            </a:r>
          </a:p>
        </p:txBody>
      </p:sp>
      <p:sp>
        <p:nvSpPr>
          <p:cNvPr id="124" name="Rounded Rectangle 111">
            <a:extLst>
              <a:ext uri="{FF2B5EF4-FFF2-40B4-BE49-F238E27FC236}">
                <a16:creationId xmlns:a16="http://schemas.microsoft.com/office/drawing/2014/main" id="{F7E89EC1-B576-4F7C-AB3E-71B6F79D22D6}"/>
              </a:ext>
            </a:extLst>
          </p:cNvPr>
          <p:cNvSpPr/>
          <p:nvPr/>
        </p:nvSpPr>
        <p:spPr>
          <a:xfrm>
            <a:off x="919035" y="5602275"/>
            <a:ext cx="77735" cy="44580"/>
          </a:xfrm>
          <a:prstGeom prst="round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D742D47-0F55-43D1-BAC2-D09DAB726270}"/>
              </a:ext>
            </a:extLst>
          </p:cNvPr>
          <p:cNvSpPr/>
          <p:nvPr/>
        </p:nvSpPr>
        <p:spPr>
          <a:xfrm rot="5400000">
            <a:off x="-87285" y="4852067"/>
            <a:ext cx="1322438" cy="747529"/>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ABB36D9D-9881-4591-99BF-3861E8E5B277}"/>
              </a:ext>
            </a:extLst>
          </p:cNvPr>
          <p:cNvSpPr txBox="1"/>
          <p:nvPr/>
        </p:nvSpPr>
        <p:spPr>
          <a:xfrm>
            <a:off x="174828" y="4035834"/>
            <a:ext cx="951401" cy="523220"/>
          </a:xfrm>
          <a:prstGeom prst="rect">
            <a:avLst/>
          </a:prstGeom>
          <a:noFill/>
        </p:spPr>
        <p:txBody>
          <a:bodyPr wrap="square" rtlCol="0">
            <a:spAutoFit/>
          </a:bodyPr>
          <a:lstStyle/>
          <a:p>
            <a:pPr algn="ctr"/>
            <a:r>
              <a:rPr lang="en-US" sz="1400" dirty="0"/>
              <a:t>Pump</a:t>
            </a:r>
          </a:p>
          <a:p>
            <a:pPr algn="ctr"/>
            <a:r>
              <a:rPr lang="en-US" sz="1400" dirty="0"/>
              <a:t>Lasers</a:t>
            </a:r>
          </a:p>
        </p:txBody>
      </p:sp>
      <p:sp>
        <p:nvSpPr>
          <p:cNvPr id="127" name="TextBox 126">
            <a:extLst>
              <a:ext uri="{FF2B5EF4-FFF2-40B4-BE49-F238E27FC236}">
                <a16:creationId xmlns:a16="http://schemas.microsoft.com/office/drawing/2014/main" id="{A33D4C9D-85E4-448B-AE72-0859EC7C51EA}"/>
              </a:ext>
            </a:extLst>
          </p:cNvPr>
          <p:cNvSpPr txBox="1"/>
          <p:nvPr/>
        </p:nvSpPr>
        <p:spPr>
          <a:xfrm>
            <a:off x="1979434" y="4354218"/>
            <a:ext cx="1312811" cy="523220"/>
          </a:xfrm>
          <a:prstGeom prst="rect">
            <a:avLst/>
          </a:prstGeom>
          <a:noFill/>
        </p:spPr>
        <p:txBody>
          <a:bodyPr wrap="square" rtlCol="0">
            <a:spAutoFit/>
          </a:bodyPr>
          <a:lstStyle/>
          <a:p>
            <a:pPr algn="ctr"/>
            <a:r>
              <a:rPr lang="en-US" sz="1400" dirty="0"/>
              <a:t>Polarization Controllers</a:t>
            </a:r>
          </a:p>
        </p:txBody>
      </p:sp>
      <p:sp>
        <p:nvSpPr>
          <p:cNvPr id="128" name="Arc 127">
            <a:extLst>
              <a:ext uri="{FF2B5EF4-FFF2-40B4-BE49-F238E27FC236}">
                <a16:creationId xmlns:a16="http://schemas.microsoft.com/office/drawing/2014/main" id="{F0372E9F-2780-4B0A-BF43-64E09FB4B319}"/>
              </a:ext>
            </a:extLst>
          </p:cNvPr>
          <p:cNvSpPr/>
          <p:nvPr/>
        </p:nvSpPr>
        <p:spPr>
          <a:xfrm rot="16200000">
            <a:off x="3606157" y="5364332"/>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Arc 128">
            <a:extLst>
              <a:ext uri="{FF2B5EF4-FFF2-40B4-BE49-F238E27FC236}">
                <a16:creationId xmlns:a16="http://schemas.microsoft.com/office/drawing/2014/main" id="{C8CF55FF-B5A3-46D0-A5F4-03D7465BAD22}"/>
              </a:ext>
            </a:extLst>
          </p:cNvPr>
          <p:cNvSpPr/>
          <p:nvPr/>
        </p:nvSpPr>
        <p:spPr>
          <a:xfrm rot="5400000">
            <a:off x="3344055" y="5362640"/>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Arc 129">
            <a:extLst>
              <a:ext uri="{FF2B5EF4-FFF2-40B4-BE49-F238E27FC236}">
                <a16:creationId xmlns:a16="http://schemas.microsoft.com/office/drawing/2014/main" id="{1000EE81-AE8E-4C5B-BACC-542B37B18BFB}"/>
              </a:ext>
            </a:extLst>
          </p:cNvPr>
          <p:cNvSpPr/>
          <p:nvPr/>
        </p:nvSpPr>
        <p:spPr>
          <a:xfrm rot="5400000" flipV="1">
            <a:off x="3602693" y="5001128"/>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Arc 130">
            <a:extLst>
              <a:ext uri="{FF2B5EF4-FFF2-40B4-BE49-F238E27FC236}">
                <a16:creationId xmlns:a16="http://schemas.microsoft.com/office/drawing/2014/main" id="{B8459DF4-EEDF-4729-B2EE-624FD6AC4AB8}"/>
              </a:ext>
            </a:extLst>
          </p:cNvPr>
          <p:cNvSpPr/>
          <p:nvPr/>
        </p:nvSpPr>
        <p:spPr>
          <a:xfrm rot="16200000" flipV="1">
            <a:off x="3338741" y="5001789"/>
            <a:ext cx="263217" cy="263217"/>
          </a:xfrm>
          <a:prstGeom prst="arc">
            <a:avLst/>
          </a:prstGeom>
          <a:no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2" name="Group 131">
            <a:extLst>
              <a:ext uri="{FF2B5EF4-FFF2-40B4-BE49-F238E27FC236}">
                <a16:creationId xmlns:a16="http://schemas.microsoft.com/office/drawing/2014/main" id="{41E58828-FF0C-4123-BE79-7A182B1E9B66}"/>
              </a:ext>
            </a:extLst>
          </p:cNvPr>
          <p:cNvGrpSpPr/>
          <p:nvPr/>
        </p:nvGrpSpPr>
        <p:grpSpPr>
          <a:xfrm>
            <a:off x="2019208" y="4968978"/>
            <a:ext cx="411538" cy="211698"/>
            <a:chOff x="2906540" y="5988498"/>
            <a:chExt cx="548758" cy="282285"/>
          </a:xfrm>
        </p:grpSpPr>
        <p:sp>
          <p:nvSpPr>
            <p:cNvPr id="133" name="Rectangle 2">
              <a:extLst>
                <a:ext uri="{FF2B5EF4-FFF2-40B4-BE49-F238E27FC236}">
                  <a16:creationId xmlns:a16="http://schemas.microsoft.com/office/drawing/2014/main" id="{583F627E-8EC9-43BE-8424-285253D35103}"/>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FF01290-A514-4EF4-8F7A-E973BB396E39}"/>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2">
              <a:extLst>
                <a:ext uri="{FF2B5EF4-FFF2-40B4-BE49-F238E27FC236}">
                  <a16:creationId xmlns:a16="http://schemas.microsoft.com/office/drawing/2014/main" id="{2E3A5DD8-CFEC-4503-A5E5-EE89974F0768}"/>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Rectangle 2">
            <a:extLst>
              <a:ext uri="{FF2B5EF4-FFF2-40B4-BE49-F238E27FC236}">
                <a16:creationId xmlns:a16="http://schemas.microsoft.com/office/drawing/2014/main" id="{F0A7F0A3-C144-4AAB-86D1-3ED6B00F61FB}"/>
              </a:ext>
            </a:extLst>
          </p:cNvPr>
          <p:cNvSpPr/>
          <p:nvPr/>
        </p:nvSpPr>
        <p:spPr>
          <a:xfrm flipV="1">
            <a:off x="2401783" y="4874112"/>
            <a:ext cx="407164" cy="164296"/>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1C9E3A31-926F-49B8-8F3E-C35447443188}"/>
              </a:ext>
            </a:extLst>
          </p:cNvPr>
          <p:cNvSpPr/>
          <p:nvPr/>
        </p:nvSpPr>
        <p:spPr>
          <a:xfrm flipV="1">
            <a:off x="2399273" y="4828495"/>
            <a:ext cx="340028" cy="45001"/>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2">
            <a:extLst>
              <a:ext uri="{FF2B5EF4-FFF2-40B4-BE49-F238E27FC236}">
                <a16:creationId xmlns:a16="http://schemas.microsoft.com/office/drawing/2014/main" id="{E91F1C06-5E0F-4828-930C-B3F3CC51B8D5}"/>
              </a:ext>
            </a:extLst>
          </p:cNvPr>
          <p:cNvSpPr/>
          <p:nvPr/>
        </p:nvSpPr>
        <p:spPr>
          <a:xfrm flipV="1">
            <a:off x="2739300" y="4828496"/>
            <a:ext cx="71512" cy="208126"/>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28">
            <a:extLst>
              <a:ext uri="{FF2B5EF4-FFF2-40B4-BE49-F238E27FC236}">
                <a16:creationId xmlns:a16="http://schemas.microsoft.com/office/drawing/2014/main" id="{D002BFF8-BE89-4E3C-B8A1-57051115303E}"/>
              </a:ext>
            </a:extLst>
          </p:cNvPr>
          <p:cNvSpPr/>
          <p:nvPr/>
        </p:nvSpPr>
        <p:spPr>
          <a:xfrm>
            <a:off x="3712331" y="5349487"/>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29">
            <a:extLst>
              <a:ext uri="{FF2B5EF4-FFF2-40B4-BE49-F238E27FC236}">
                <a16:creationId xmlns:a16="http://schemas.microsoft.com/office/drawing/2014/main" id="{B2DC970E-069D-4606-AFDE-CEFED805B4DD}"/>
              </a:ext>
            </a:extLst>
          </p:cNvPr>
          <p:cNvSpPr/>
          <p:nvPr/>
        </p:nvSpPr>
        <p:spPr>
          <a:xfrm>
            <a:off x="3713200" y="5247629"/>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30">
            <a:extLst>
              <a:ext uri="{FF2B5EF4-FFF2-40B4-BE49-F238E27FC236}">
                <a16:creationId xmlns:a16="http://schemas.microsoft.com/office/drawing/2014/main" id="{8783E8E0-3B67-4340-8D81-5D6880DCBF8D}"/>
              </a:ext>
            </a:extLst>
          </p:cNvPr>
          <p:cNvSpPr/>
          <p:nvPr/>
        </p:nvSpPr>
        <p:spPr>
          <a:xfrm>
            <a:off x="4028820" y="5295043"/>
            <a:ext cx="51560" cy="34287"/>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41018CB3-932D-4743-AEF0-AD334915E466}"/>
              </a:ext>
            </a:extLst>
          </p:cNvPr>
          <p:cNvSpPr/>
          <p:nvPr/>
        </p:nvSpPr>
        <p:spPr>
          <a:xfrm flipV="1">
            <a:off x="3758014" y="5178972"/>
            <a:ext cx="288997" cy="275708"/>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224500C8-2F0F-4A0E-9E80-E40395731EDF}"/>
              </a:ext>
            </a:extLst>
          </p:cNvPr>
          <p:cNvGrpSpPr/>
          <p:nvPr/>
        </p:nvGrpSpPr>
        <p:grpSpPr>
          <a:xfrm flipV="1">
            <a:off x="2010907" y="5445075"/>
            <a:ext cx="411538" cy="211698"/>
            <a:chOff x="2906540" y="5988498"/>
            <a:chExt cx="548758" cy="282285"/>
          </a:xfrm>
        </p:grpSpPr>
        <p:sp>
          <p:nvSpPr>
            <p:cNvPr id="144" name="Rectangle 2">
              <a:extLst>
                <a:ext uri="{FF2B5EF4-FFF2-40B4-BE49-F238E27FC236}">
                  <a16:creationId xmlns:a16="http://schemas.microsoft.com/office/drawing/2014/main" id="{E8E0165A-6A50-4826-BBC0-152DD91AEA0C}"/>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8E5D327-704F-47FF-8FE9-F308C0CEA1E0}"/>
                </a:ext>
              </a:extLst>
            </p:cNvPr>
            <p:cNvSpPr/>
            <p:nvPr/>
          </p:nvSpPr>
          <p:spPr>
            <a:xfrm>
              <a:off x="2906540" y="6210777"/>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2">
              <a:extLst>
                <a:ext uri="{FF2B5EF4-FFF2-40B4-BE49-F238E27FC236}">
                  <a16:creationId xmlns:a16="http://schemas.microsoft.com/office/drawing/2014/main" id="{6A47B8B5-BF84-446C-8262-C73AF4A163BA}"/>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EB30ECFA-56E0-4FEE-95F5-1A7E57197835}"/>
              </a:ext>
            </a:extLst>
          </p:cNvPr>
          <p:cNvGrpSpPr/>
          <p:nvPr/>
        </p:nvGrpSpPr>
        <p:grpSpPr>
          <a:xfrm>
            <a:off x="2392759" y="5589129"/>
            <a:ext cx="409753" cy="209913"/>
            <a:chOff x="2908921" y="5988498"/>
            <a:chExt cx="546377" cy="279904"/>
          </a:xfrm>
        </p:grpSpPr>
        <p:sp>
          <p:nvSpPr>
            <p:cNvPr id="148" name="Rectangle 2">
              <a:extLst>
                <a:ext uri="{FF2B5EF4-FFF2-40B4-BE49-F238E27FC236}">
                  <a16:creationId xmlns:a16="http://schemas.microsoft.com/office/drawing/2014/main" id="{B57EDBCC-F660-4EDE-AC19-E85D3C2F79E2}"/>
                </a:ext>
              </a:extLst>
            </p:cNvPr>
            <p:cNvSpPr/>
            <p:nvPr/>
          </p:nvSpPr>
          <p:spPr>
            <a:xfrm>
              <a:off x="2909887" y="5988498"/>
              <a:ext cx="542925" cy="219077"/>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206825">
                  <a:moveTo>
                    <a:pt x="109537" y="0"/>
                  </a:moveTo>
                  <a:lnTo>
                    <a:pt x="542925" y="0"/>
                  </a:lnTo>
                  <a:lnTo>
                    <a:pt x="447675" y="206825"/>
                  </a:lnTo>
                  <a:lnTo>
                    <a:pt x="0" y="206825"/>
                  </a:lnTo>
                  <a:lnTo>
                    <a:pt x="109537"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0ECEF7C-B3D7-4E26-B2D3-2E785CD82F3B}"/>
                </a:ext>
              </a:extLst>
            </p:cNvPr>
            <p:cNvSpPr/>
            <p:nvPr/>
          </p:nvSpPr>
          <p:spPr>
            <a:xfrm>
              <a:off x="2908921" y="6208396"/>
              <a:ext cx="453404" cy="60006"/>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2">
              <a:extLst>
                <a:ext uri="{FF2B5EF4-FFF2-40B4-BE49-F238E27FC236}">
                  <a16:creationId xmlns:a16="http://schemas.microsoft.com/office/drawing/2014/main" id="{805381D9-4735-495E-A72F-19DF3C41A3BC}"/>
                </a:ext>
              </a:extLst>
            </p:cNvPr>
            <p:cNvSpPr/>
            <p:nvPr/>
          </p:nvSpPr>
          <p:spPr>
            <a:xfrm>
              <a:off x="3359942" y="5990880"/>
              <a:ext cx="95356" cy="277521"/>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6" h="281811">
                  <a:moveTo>
                    <a:pt x="2381" y="214718"/>
                  </a:moveTo>
                  <a:lnTo>
                    <a:pt x="95251" y="0"/>
                  </a:lnTo>
                  <a:cubicBezTo>
                    <a:pt x="96045" y="19861"/>
                    <a:pt x="92075" y="66320"/>
                    <a:pt x="92869" y="86181"/>
                  </a:cubicBezTo>
                  <a:lnTo>
                    <a:pt x="0" y="281811"/>
                  </a:lnTo>
                  <a:cubicBezTo>
                    <a:pt x="794" y="259447"/>
                    <a:pt x="1587" y="237082"/>
                    <a:pt x="2381" y="214718"/>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ectangle 2">
            <a:extLst>
              <a:ext uri="{FF2B5EF4-FFF2-40B4-BE49-F238E27FC236}">
                <a16:creationId xmlns:a16="http://schemas.microsoft.com/office/drawing/2014/main" id="{3E8A4E00-EE29-4E50-B05A-9E16E5EBE908}"/>
              </a:ext>
            </a:extLst>
          </p:cNvPr>
          <p:cNvSpPr/>
          <p:nvPr/>
        </p:nvSpPr>
        <p:spPr>
          <a:xfrm flipV="1">
            <a:off x="2802068" y="5385135"/>
            <a:ext cx="389306" cy="271443"/>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AD90676-53EE-4160-A846-40AD8A7C24C2}"/>
              </a:ext>
            </a:extLst>
          </p:cNvPr>
          <p:cNvSpPr/>
          <p:nvPr/>
        </p:nvSpPr>
        <p:spPr>
          <a:xfrm flipV="1">
            <a:off x="2802432" y="5349356"/>
            <a:ext cx="346759" cy="35089"/>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2">
            <a:extLst>
              <a:ext uri="{FF2B5EF4-FFF2-40B4-BE49-F238E27FC236}">
                <a16:creationId xmlns:a16="http://schemas.microsoft.com/office/drawing/2014/main" id="{2DA81F2D-08A5-428F-BAA3-B2B14AF5072B}"/>
              </a:ext>
            </a:extLst>
          </p:cNvPr>
          <p:cNvSpPr/>
          <p:nvPr/>
        </p:nvSpPr>
        <p:spPr>
          <a:xfrm flipV="1">
            <a:off x="3147767" y="5353174"/>
            <a:ext cx="44897" cy="299202"/>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68 w 59830"/>
              <a:gd name="connsiteY0" fmla="*/ 362221 h 397879"/>
              <a:gd name="connsiteX1" fmla="*/ 59601 w 59830"/>
              <a:gd name="connsiteY1" fmla="*/ 0 h 397879"/>
              <a:gd name="connsiteX2" fmla="*/ 59600 w 59830"/>
              <a:gd name="connsiteY2" fmla="*/ 74091 h 397879"/>
              <a:gd name="connsiteX3" fmla="*/ 4831 w 59830"/>
              <a:gd name="connsiteY3" fmla="*/ 397879 h 397879"/>
              <a:gd name="connsiteX4" fmla="*/ 68 w 59830"/>
              <a:gd name="connsiteY4" fmla="*/ 362221 h 397879"/>
              <a:gd name="connsiteX0" fmla="*/ 52 w 59814"/>
              <a:gd name="connsiteY0" fmla="*/ 362221 h 405133"/>
              <a:gd name="connsiteX1" fmla="*/ 59585 w 59814"/>
              <a:gd name="connsiteY1" fmla="*/ 0 h 405133"/>
              <a:gd name="connsiteX2" fmla="*/ 59584 w 59814"/>
              <a:gd name="connsiteY2" fmla="*/ 74091 h 405133"/>
              <a:gd name="connsiteX3" fmla="*/ 7196 w 59814"/>
              <a:gd name="connsiteY3" fmla="*/ 405133 h 405133"/>
              <a:gd name="connsiteX4" fmla="*/ 52 w 59814"/>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29 w 59991"/>
              <a:gd name="connsiteY3" fmla="*/ 405133 h 405133"/>
              <a:gd name="connsiteX4" fmla="*/ 229 w 59991"/>
              <a:gd name="connsiteY4" fmla="*/ 362221 h 405133"/>
              <a:gd name="connsiteX0" fmla="*/ 229 w 59867"/>
              <a:gd name="connsiteY0" fmla="*/ 362221 h 405133"/>
              <a:gd name="connsiteX1" fmla="*/ 59762 w 59867"/>
              <a:gd name="connsiteY1" fmla="*/ 0 h 405133"/>
              <a:gd name="connsiteX2" fmla="*/ 57380 w 59867"/>
              <a:gd name="connsiteY2" fmla="*/ 66838 h 405133"/>
              <a:gd name="connsiteX3" fmla="*/ 229 w 59867"/>
              <a:gd name="connsiteY3" fmla="*/ 405133 h 405133"/>
              <a:gd name="connsiteX4" fmla="*/ 229 w 59867"/>
              <a:gd name="connsiteY4" fmla="*/ 362221 h 40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67" h="405133">
                <a:moveTo>
                  <a:pt x="229" y="362221"/>
                </a:moveTo>
                <a:lnTo>
                  <a:pt x="59762" y="0"/>
                </a:lnTo>
                <a:cubicBezTo>
                  <a:pt x="60556" y="19861"/>
                  <a:pt x="56586" y="46977"/>
                  <a:pt x="57380" y="66838"/>
                </a:cubicBezTo>
                <a:lnTo>
                  <a:pt x="229" y="405133"/>
                </a:lnTo>
                <a:cubicBezTo>
                  <a:pt x="1023" y="382769"/>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2">
            <a:extLst>
              <a:ext uri="{FF2B5EF4-FFF2-40B4-BE49-F238E27FC236}">
                <a16:creationId xmlns:a16="http://schemas.microsoft.com/office/drawing/2014/main" id="{818A5B2F-AF43-4018-AA24-EA91EEF4EECC}"/>
              </a:ext>
            </a:extLst>
          </p:cNvPr>
          <p:cNvSpPr/>
          <p:nvPr/>
        </p:nvSpPr>
        <p:spPr>
          <a:xfrm>
            <a:off x="2810369" y="4978101"/>
            <a:ext cx="389306" cy="271443"/>
          </a:xfrm>
          <a:custGeom>
            <a:avLst/>
            <a:gdLst>
              <a:gd name="connsiteX0" fmla="*/ 0 w 433388"/>
              <a:gd name="connsiteY0" fmla="*/ 0 h 209206"/>
              <a:gd name="connsiteX1" fmla="*/ 433388 w 433388"/>
              <a:gd name="connsiteY1" fmla="*/ 0 h 209206"/>
              <a:gd name="connsiteX2" fmla="*/ 433388 w 433388"/>
              <a:gd name="connsiteY2" fmla="*/ 209206 h 209206"/>
              <a:gd name="connsiteX3" fmla="*/ 0 w 433388"/>
              <a:gd name="connsiteY3" fmla="*/ 209206 h 209206"/>
              <a:gd name="connsiteX4" fmla="*/ 0 w 433388"/>
              <a:gd name="connsiteY4" fmla="*/ 0 h 209206"/>
              <a:gd name="connsiteX0" fmla="*/ 109537 w 542925"/>
              <a:gd name="connsiteY0" fmla="*/ 0 h 209206"/>
              <a:gd name="connsiteX1" fmla="*/ 542925 w 542925"/>
              <a:gd name="connsiteY1" fmla="*/ 0 h 209206"/>
              <a:gd name="connsiteX2" fmla="*/ 542925 w 542925"/>
              <a:gd name="connsiteY2" fmla="*/ 209206 h 209206"/>
              <a:gd name="connsiteX3" fmla="*/ 0 w 542925"/>
              <a:gd name="connsiteY3" fmla="*/ 206825 h 209206"/>
              <a:gd name="connsiteX4" fmla="*/ 109537 w 542925"/>
              <a:gd name="connsiteY4" fmla="*/ 0 h 209206"/>
              <a:gd name="connsiteX0" fmla="*/ 109537 w 542925"/>
              <a:gd name="connsiteY0" fmla="*/ 0 h 206825"/>
              <a:gd name="connsiteX1" fmla="*/ 542925 w 542925"/>
              <a:gd name="connsiteY1" fmla="*/ 0 h 206825"/>
              <a:gd name="connsiteX2" fmla="*/ 447675 w 542925"/>
              <a:gd name="connsiteY2" fmla="*/ 206825 h 206825"/>
              <a:gd name="connsiteX3" fmla="*/ 0 w 542925"/>
              <a:gd name="connsiteY3" fmla="*/ 206825 h 206825"/>
              <a:gd name="connsiteX4" fmla="*/ 109537 w 542925"/>
              <a:gd name="connsiteY4" fmla="*/ 0 h 206825"/>
              <a:gd name="connsiteX0" fmla="*/ 109537 w 542925"/>
              <a:gd name="connsiteY0" fmla="*/ 0 h 332717"/>
              <a:gd name="connsiteX1" fmla="*/ 542925 w 542925"/>
              <a:gd name="connsiteY1" fmla="*/ 0 h 332717"/>
              <a:gd name="connsiteX2" fmla="*/ 490537 w 542925"/>
              <a:gd name="connsiteY2" fmla="*/ 332717 h 332717"/>
              <a:gd name="connsiteX3" fmla="*/ 0 w 542925"/>
              <a:gd name="connsiteY3" fmla="*/ 206825 h 332717"/>
              <a:gd name="connsiteX4" fmla="*/ 109537 w 542925"/>
              <a:gd name="connsiteY4" fmla="*/ 0 h 332717"/>
              <a:gd name="connsiteX0" fmla="*/ 78581 w 511969"/>
              <a:gd name="connsiteY0" fmla="*/ 0 h 332717"/>
              <a:gd name="connsiteX1" fmla="*/ 511969 w 511969"/>
              <a:gd name="connsiteY1" fmla="*/ 0 h 332717"/>
              <a:gd name="connsiteX2" fmla="*/ 459581 w 511969"/>
              <a:gd name="connsiteY2" fmla="*/ 332717 h 332717"/>
              <a:gd name="connsiteX3" fmla="*/ 0 w 511969"/>
              <a:gd name="connsiteY3" fmla="*/ 330468 h 332717"/>
              <a:gd name="connsiteX4" fmla="*/ 78581 w 511969"/>
              <a:gd name="connsiteY4" fmla="*/ 0 h 332717"/>
              <a:gd name="connsiteX0" fmla="*/ 61912 w 495300"/>
              <a:gd name="connsiteY0" fmla="*/ 0 h 373182"/>
              <a:gd name="connsiteX1" fmla="*/ 495300 w 495300"/>
              <a:gd name="connsiteY1" fmla="*/ 0 h 373182"/>
              <a:gd name="connsiteX2" fmla="*/ 442912 w 495300"/>
              <a:gd name="connsiteY2" fmla="*/ 332717 h 373182"/>
              <a:gd name="connsiteX3" fmla="*/ 0 w 495300"/>
              <a:gd name="connsiteY3" fmla="*/ 373182 h 373182"/>
              <a:gd name="connsiteX4" fmla="*/ 61912 w 495300"/>
              <a:gd name="connsiteY4" fmla="*/ 0 h 373182"/>
              <a:gd name="connsiteX0" fmla="*/ 61912 w 495300"/>
              <a:gd name="connsiteY0" fmla="*/ 0 h 373182"/>
              <a:gd name="connsiteX1" fmla="*/ 495300 w 495300"/>
              <a:gd name="connsiteY1" fmla="*/ 0 h 373182"/>
              <a:gd name="connsiteX2" fmla="*/ 454818 w 495300"/>
              <a:gd name="connsiteY2" fmla="*/ 366438 h 373182"/>
              <a:gd name="connsiteX3" fmla="*/ 0 w 495300"/>
              <a:gd name="connsiteY3" fmla="*/ 373182 h 373182"/>
              <a:gd name="connsiteX4" fmla="*/ 61912 w 495300"/>
              <a:gd name="connsiteY4" fmla="*/ 0 h 373182"/>
              <a:gd name="connsiteX0" fmla="*/ 85725 w 519113"/>
              <a:gd name="connsiteY0" fmla="*/ 0 h 366438"/>
              <a:gd name="connsiteX1" fmla="*/ 519113 w 519113"/>
              <a:gd name="connsiteY1" fmla="*/ 0 h 366438"/>
              <a:gd name="connsiteX2" fmla="*/ 478631 w 519113"/>
              <a:gd name="connsiteY2" fmla="*/ 366438 h 366438"/>
              <a:gd name="connsiteX3" fmla="*/ 0 w 519113"/>
              <a:gd name="connsiteY3" fmla="*/ 339461 h 366438"/>
              <a:gd name="connsiteX4" fmla="*/ 85725 w 519113"/>
              <a:gd name="connsiteY4" fmla="*/ 0 h 366438"/>
              <a:gd name="connsiteX0" fmla="*/ 85725 w 519113"/>
              <a:gd name="connsiteY0" fmla="*/ 0 h 341709"/>
              <a:gd name="connsiteX1" fmla="*/ 519113 w 519113"/>
              <a:gd name="connsiteY1" fmla="*/ 0 h 341709"/>
              <a:gd name="connsiteX2" fmla="*/ 440531 w 519113"/>
              <a:gd name="connsiteY2" fmla="*/ 341709 h 341709"/>
              <a:gd name="connsiteX3" fmla="*/ 0 w 519113"/>
              <a:gd name="connsiteY3" fmla="*/ 339461 h 341709"/>
              <a:gd name="connsiteX4" fmla="*/ 85725 w 519113"/>
              <a:gd name="connsiteY4" fmla="*/ 0 h 341709"/>
              <a:gd name="connsiteX0" fmla="*/ 85725 w 519113"/>
              <a:gd name="connsiteY0" fmla="*/ 0 h 341709"/>
              <a:gd name="connsiteX1" fmla="*/ 519113 w 519113"/>
              <a:gd name="connsiteY1" fmla="*/ 0 h 341709"/>
              <a:gd name="connsiteX2" fmla="*/ 461962 w 519113"/>
              <a:gd name="connsiteY2" fmla="*/ 341709 h 341709"/>
              <a:gd name="connsiteX3" fmla="*/ 0 w 519113"/>
              <a:gd name="connsiteY3" fmla="*/ 339461 h 341709"/>
              <a:gd name="connsiteX4" fmla="*/ 85725 w 519113"/>
              <a:gd name="connsiteY4" fmla="*/ 0 h 341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3" h="341709">
                <a:moveTo>
                  <a:pt x="85725" y="0"/>
                </a:moveTo>
                <a:lnTo>
                  <a:pt x="519113" y="0"/>
                </a:lnTo>
                <a:lnTo>
                  <a:pt x="461962" y="341709"/>
                </a:lnTo>
                <a:lnTo>
                  <a:pt x="0" y="339461"/>
                </a:lnTo>
                <a:lnTo>
                  <a:pt x="85725" y="0"/>
                </a:ln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C6577CB6-0084-4795-AB2F-AC04287BFBB1}"/>
              </a:ext>
            </a:extLst>
          </p:cNvPr>
          <p:cNvSpPr/>
          <p:nvPr/>
        </p:nvSpPr>
        <p:spPr>
          <a:xfrm>
            <a:off x="2810732" y="5250233"/>
            <a:ext cx="346759" cy="35089"/>
          </a:xfrm>
          <a:prstGeom prst="rect">
            <a:avLst/>
          </a:pr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2">
            <a:extLst>
              <a:ext uri="{FF2B5EF4-FFF2-40B4-BE49-F238E27FC236}">
                <a16:creationId xmlns:a16="http://schemas.microsoft.com/office/drawing/2014/main" id="{736492BB-FCE9-4150-969D-DAEDCA08DDF7}"/>
              </a:ext>
            </a:extLst>
          </p:cNvPr>
          <p:cNvSpPr/>
          <p:nvPr/>
        </p:nvSpPr>
        <p:spPr>
          <a:xfrm>
            <a:off x="3156067" y="4982303"/>
            <a:ext cx="44990" cy="297416"/>
          </a:xfrm>
          <a:custGeom>
            <a:avLst/>
            <a:gdLst>
              <a:gd name="connsiteX0" fmla="*/ 0 w 507207"/>
              <a:gd name="connsiteY0" fmla="*/ 0 h 83689"/>
              <a:gd name="connsiteX1" fmla="*/ 507207 w 507207"/>
              <a:gd name="connsiteY1" fmla="*/ 0 h 83689"/>
              <a:gd name="connsiteX2" fmla="*/ 507207 w 507207"/>
              <a:gd name="connsiteY2" fmla="*/ 83689 h 83689"/>
              <a:gd name="connsiteX3" fmla="*/ 0 w 507207"/>
              <a:gd name="connsiteY3" fmla="*/ 83689 h 83689"/>
              <a:gd name="connsiteX4" fmla="*/ 0 w 507207"/>
              <a:gd name="connsiteY4" fmla="*/ 0 h 83689"/>
              <a:gd name="connsiteX0" fmla="*/ 0 w 654845"/>
              <a:gd name="connsiteY0" fmla="*/ 0 h 88451"/>
              <a:gd name="connsiteX1" fmla="*/ 654845 w 654845"/>
              <a:gd name="connsiteY1" fmla="*/ 4762 h 88451"/>
              <a:gd name="connsiteX2" fmla="*/ 654845 w 654845"/>
              <a:gd name="connsiteY2" fmla="*/ 88451 h 88451"/>
              <a:gd name="connsiteX3" fmla="*/ 147638 w 654845"/>
              <a:gd name="connsiteY3" fmla="*/ 88451 h 88451"/>
              <a:gd name="connsiteX4" fmla="*/ 0 w 654845"/>
              <a:gd name="connsiteY4" fmla="*/ 0 h 88451"/>
              <a:gd name="connsiteX0" fmla="*/ 0 w 654845"/>
              <a:gd name="connsiteY0" fmla="*/ 0 h 88451"/>
              <a:gd name="connsiteX1" fmla="*/ 654845 w 654845"/>
              <a:gd name="connsiteY1" fmla="*/ 4762 h 88451"/>
              <a:gd name="connsiteX2" fmla="*/ 654845 w 654845"/>
              <a:gd name="connsiteY2" fmla="*/ 88451 h 88451"/>
              <a:gd name="connsiteX3" fmla="*/ 0 w 654845"/>
              <a:gd name="connsiteY3" fmla="*/ 59876 h 88451"/>
              <a:gd name="connsiteX4" fmla="*/ 0 w 654845"/>
              <a:gd name="connsiteY4" fmla="*/ 0 h 88451"/>
              <a:gd name="connsiteX0" fmla="*/ 0 w 654845"/>
              <a:gd name="connsiteY0" fmla="*/ 190500 h 278951"/>
              <a:gd name="connsiteX1" fmla="*/ 88108 w 654845"/>
              <a:gd name="connsiteY1" fmla="*/ 0 h 278951"/>
              <a:gd name="connsiteX2" fmla="*/ 654845 w 654845"/>
              <a:gd name="connsiteY2" fmla="*/ 278951 h 278951"/>
              <a:gd name="connsiteX3" fmla="*/ 0 w 654845"/>
              <a:gd name="connsiteY3" fmla="*/ 250376 h 278951"/>
              <a:gd name="connsiteX4" fmla="*/ 0 w 654845"/>
              <a:gd name="connsiteY4" fmla="*/ 190500 h 278951"/>
              <a:gd name="connsiteX0" fmla="*/ 0 w 654845"/>
              <a:gd name="connsiteY0" fmla="*/ 204788 h 293239"/>
              <a:gd name="connsiteX1" fmla="*/ 100014 w 654845"/>
              <a:gd name="connsiteY1" fmla="*/ 0 h 293239"/>
              <a:gd name="connsiteX2" fmla="*/ 654845 w 654845"/>
              <a:gd name="connsiteY2" fmla="*/ 293239 h 293239"/>
              <a:gd name="connsiteX3" fmla="*/ 0 w 654845"/>
              <a:gd name="connsiteY3" fmla="*/ 264664 h 293239"/>
              <a:gd name="connsiteX4" fmla="*/ 0 w 654845"/>
              <a:gd name="connsiteY4" fmla="*/ 204788 h 293239"/>
              <a:gd name="connsiteX0" fmla="*/ 0 w 111920"/>
              <a:gd name="connsiteY0" fmla="*/ 204788 h 264664"/>
              <a:gd name="connsiteX1" fmla="*/ 100014 w 111920"/>
              <a:gd name="connsiteY1" fmla="*/ 0 h 264664"/>
              <a:gd name="connsiteX2" fmla="*/ 111920 w 111920"/>
              <a:gd name="connsiteY2" fmla="*/ 7489 h 264664"/>
              <a:gd name="connsiteX3" fmla="*/ 0 w 111920"/>
              <a:gd name="connsiteY3" fmla="*/ 264664 h 264664"/>
              <a:gd name="connsiteX4" fmla="*/ 0 w 111920"/>
              <a:gd name="connsiteY4" fmla="*/ 204788 h 264664"/>
              <a:gd name="connsiteX0" fmla="*/ 0 w 107157"/>
              <a:gd name="connsiteY0" fmla="*/ 204788 h 264664"/>
              <a:gd name="connsiteX1" fmla="*/ 100014 w 107157"/>
              <a:gd name="connsiteY1" fmla="*/ 0 h 264664"/>
              <a:gd name="connsiteX2" fmla="*/ 107157 w 107157"/>
              <a:gd name="connsiteY2" fmla="*/ 69402 h 264664"/>
              <a:gd name="connsiteX3" fmla="*/ 0 w 107157"/>
              <a:gd name="connsiteY3" fmla="*/ 264664 h 264664"/>
              <a:gd name="connsiteX4" fmla="*/ 0 w 107157"/>
              <a:gd name="connsiteY4" fmla="*/ 204788 h 264664"/>
              <a:gd name="connsiteX0" fmla="*/ 0 w 107157"/>
              <a:gd name="connsiteY0" fmla="*/ 188119 h 247995"/>
              <a:gd name="connsiteX1" fmla="*/ 95251 w 107157"/>
              <a:gd name="connsiteY1" fmla="*/ 0 h 247995"/>
              <a:gd name="connsiteX2" fmla="*/ 107157 w 107157"/>
              <a:gd name="connsiteY2" fmla="*/ 52733 h 247995"/>
              <a:gd name="connsiteX3" fmla="*/ 0 w 107157"/>
              <a:gd name="connsiteY3" fmla="*/ 247995 h 247995"/>
              <a:gd name="connsiteX4" fmla="*/ 0 w 107157"/>
              <a:gd name="connsiteY4" fmla="*/ 188119 h 247995"/>
              <a:gd name="connsiteX0" fmla="*/ 0 w 107157"/>
              <a:gd name="connsiteY0" fmla="*/ 188119 h 250376"/>
              <a:gd name="connsiteX1" fmla="*/ 95251 w 107157"/>
              <a:gd name="connsiteY1" fmla="*/ 0 h 250376"/>
              <a:gd name="connsiteX2" fmla="*/ 107157 w 107157"/>
              <a:gd name="connsiteY2" fmla="*/ 52733 h 250376"/>
              <a:gd name="connsiteX3" fmla="*/ 0 w 107157"/>
              <a:gd name="connsiteY3" fmla="*/ 250376 h 250376"/>
              <a:gd name="connsiteX4" fmla="*/ 0 w 107157"/>
              <a:gd name="connsiteY4" fmla="*/ 188119 h 250376"/>
              <a:gd name="connsiteX0" fmla="*/ 0 w 95251"/>
              <a:gd name="connsiteY0" fmla="*/ 188119 h 250376"/>
              <a:gd name="connsiteX1" fmla="*/ 95251 w 95251"/>
              <a:gd name="connsiteY1" fmla="*/ 0 h 250376"/>
              <a:gd name="connsiteX2" fmla="*/ 90488 w 95251"/>
              <a:gd name="connsiteY2" fmla="*/ 78927 h 250376"/>
              <a:gd name="connsiteX3" fmla="*/ 0 w 95251"/>
              <a:gd name="connsiteY3" fmla="*/ 250376 h 250376"/>
              <a:gd name="connsiteX4" fmla="*/ 0 w 95251"/>
              <a:gd name="connsiteY4" fmla="*/ 188119 h 250376"/>
              <a:gd name="connsiteX0" fmla="*/ 0 w 95251"/>
              <a:gd name="connsiteY0" fmla="*/ 188119 h 245539"/>
              <a:gd name="connsiteX1" fmla="*/ 95251 w 95251"/>
              <a:gd name="connsiteY1" fmla="*/ 0 h 245539"/>
              <a:gd name="connsiteX2" fmla="*/ 90488 w 95251"/>
              <a:gd name="connsiteY2" fmla="*/ 78927 h 245539"/>
              <a:gd name="connsiteX3" fmla="*/ 0 w 95251"/>
              <a:gd name="connsiteY3" fmla="*/ 245539 h 245539"/>
              <a:gd name="connsiteX4" fmla="*/ 0 w 95251"/>
              <a:gd name="connsiteY4" fmla="*/ 188119 h 245539"/>
              <a:gd name="connsiteX0" fmla="*/ 0 w 95251"/>
              <a:gd name="connsiteY0" fmla="*/ 188119 h 231031"/>
              <a:gd name="connsiteX1" fmla="*/ 95251 w 95251"/>
              <a:gd name="connsiteY1" fmla="*/ 0 h 231031"/>
              <a:gd name="connsiteX2" fmla="*/ 90488 w 95251"/>
              <a:gd name="connsiteY2" fmla="*/ 78927 h 231031"/>
              <a:gd name="connsiteX3" fmla="*/ 7144 w 95251"/>
              <a:gd name="connsiteY3" fmla="*/ 231031 h 231031"/>
              <a:gd name="connsiteX4" fmla="*/ 0 w 95251"/>
              <a:gd name="connsiteY4" fmla="*/ 188119 h 231031"/>
              <a:gd name="connsiteX0" fmla="*/ 0 w 95251"/>
              <a:gd name="connsiteY0" fmla="*/ 188119 h 231031"/>
              <a:gd name="connsiteX1" fmla="*/ 95251 w 95251"/>
              <a:gd name="connsiteY1" fmla="*/ 0 h 231031"/>
              <a:gd name="connsiteX2" fmla="*/ 90488 w 95251"/>
              <a:gd name="connsiteY2" fmla="*/ 59582 h 231031"/>
              <a:gd name="connsiteX3" fmla="*/ 7144 w 95251"/>
              <a:gd name="connsiteY3" fmla="*/ 231031 h 231031"/>
              <a:gd name="connsiteX4" fmla="*/ 0 w 95251"/>
              <a:gd name="connsiteY4" fmla="*/ 188119 h 231031"/>
              <a:gd name="connsiteX0" fmla="*/ 0 w 90488"/>
              <a:gd name="connsiteY0" fmla="*/ 188119 h 231031"/>
              <a:gd name="connsiteX1" fmla="*/ 88107 w 90488"/>
              <a:gd name="connsiteY1" fmla="*/ 0 h 231031"/>
              <a:gd name="connsiteX2" fmla="*/ 90488 w 90488"/>
              <a:gd name="connsiteY2" fmla="*/ 59582 h 231031"/>
              <a:gd name="connsiteX3" fmla="*/ 7144 w 90488"/>
              <a:gd name="connsiteY3" fmla="*/ 231031 h 231031"/>
              <a:gd name="connsiteX4" fmla="*/ 0 w 90488"/>
              <a:gd name="connsiteY4" fmla="*/ 188119 h 231031"/>
              <a:gd name="connsiteX0" fmla="*/ 0 w 97683"/>
              <a:gd name="connsiteY0" fmla="*/ 190538 h 233450"/>
              <a:gd name="connsiteX1" fmla="*/ 97632 w 97683"/>
              <a:gd name="connsiteY1" fmla="*/ 0 h 233450"/>
              <a:gd name="connsiteX2" fmla="*/ 90488 w 97683"/>
              <a:gd name="connsiteY2" fmla="*/ 62001 h 233450"/>
              <a:gd name="connsiteX3" fmla="*/ 7144 w 97683"/>
              <a:gd name="connsiteY3" fmla="*/ 233450 h 233450"/>
              <a:gd name="connsiteX4" fmla="*/ 0 w 97683"/>
              <a:gd name="connsiteY4" fmla="*/ 190538 h 233450"/>
              <a:gd name="connsiteX0" fmla="*/ 0 w 90717"/>
              <a:gd name="connsiteY0" fmla="*/ 205046 h 247958"/>
              <a:gd name="connsiteX1" fmla="*/ 90488 w 90717"/>
              <a:gd name="connsiteY1" fmla="*/ 0 h 247958"/>
              <a:gd name="connsiteX2" fmla="*/ 90488 w 90717"/>
              <a:gd name="connsiteY2" fmla="*/ 76509 h 247958"/>
              <a:gd name="connsiteX3" fmla="*/ 7144 w 90717"/>
              <a:gd name="connsiteY3" fmla="*/ 247958 h 247958"/>
              <a:gd name="connsiteX4" fmla="*/ 0 w 90717"/>
              <a:gd name="connsiteY4" fmla="*/ 205046 h 247958"/>
              <a:gd name="connsiteX0" fmla="*/ 0 w 90488"/>
              <a:gd name="connsiteY0" fmla="*/ 183284 h 226196"/>
              <a:gd name="connsiteX1" fmla="*/ 88107 w 90488"/>
              <a:gd name="connsiteY1" fmla="*/ 0 h 226196"/>
              <a:gd name="connsiteX2" fmla="*/ 90488 w 90488"/>
              <a:gd name="connsiteY2" fmla="*/ 54747 h 226196"/>
              <a:gd name="connsiteX3" fmla="*/ 7144 w 90488"/>
              <a:gd name="connsiteY3" fmla="*/ 226196 h 226196"/>
              <a:gd name="connsiteX4" fmla="*/ 0 w 90488"/>
              <a:gd name="connsiteY4" fmla="*/ 183284 h 226196"/>
              <a:gd name="connsiteX0" fmla="*/ 19049 w 109537"/>
              <a:gd name="connsiteY0" fmla="*/ 284842 h 327754"/>
              <a:gd name="connsiteX1" fmla="*/ 0 w 109537"/>
              <a:gd name="connsiteY1" fmla="*/ 0 h 327754"/>
              <a:gd name="connsiteX2" fmla="*/ 109537 w 109537"/>
              <a:gd name="connsiteY2" fmla="*/ 156305 h 327754"/>
              <a:gd name="connsiteX3" fmla="*/ 26193 w 109537"/>
              <a:gd name="connsiteY3" fmla="*/ 327754 h 327754"/>
              <a:gd name="connsiteX4" fmla="*/ 19049 w 109537"/>
              <a:gd name="connsiteY4" fmla="*/ 284842 h 327754"/>
              <a:gd name="connsiteX0" fmla="*/ 0 w 92975"/>
              <a:gd name="connsiteY0" fmla="*/ 200209 h 243121"/>
              <a:gd name="connsiteX1" fmla="*/ 92870 w 92975"/>
              <a:gd name="connsiteY1" fmla="*/ 0 h 243121"/>
              <a:gd name="connsiteX2" fmla="*/ 90488 w 92975"/>
              <a:gd name="connsiteY2" fmla="*/ 71672 h 243121"/>
              <a:gd name="connsiteX3" fmla="*/ 7144 w 92975"/>
              <a:gd name="connsiteY3" fmla="*/ 243121 h 243121"/>
              <a:gd name="connsiteX4" fmla="*/ 0 w 92975"/>
              <a:gd name="connsiteY4" fmla="*/ 200209 h 243121"/>
              <a:gd name="connsiteX0" fmla="*/ 0 w 92975"/>
              <a:gd name="connsiteY0" fmla="*/ 214718 h 257630"/>
              <a:gd name="connsiteX1" fmla="*/ 92870 w 92975"/>
              <a:gd name="connsiteY1" fmla="*/ 0 h 257630"/>
              <a:gd name="connsiteX2" fmla="*/ 90488 w 92975"/>
              <a:gd name="connsiteY2" fmla="*/ 86181 h 257630"/>
              <a:gd name="connsiteX3" fmla="*/ 7144 w 92975"/>
              <a:gd name="connsiteY3" fmla="*/ 257630 h 257630"/>
              <a:gd name="connsiteX4" fmla="*/ 0 w 92975"/>
              <a:gd name="connsiteY4" fmla="*/ 214718 h 257630"/>
              <a:gd name="connsiteX0" fmla="*/ 2381 w 95356"/>
              <a:gd name="connsiteY0" fmla="*/ 214718 h 281811"/>
              <a:gd name="connsiteX1" fmla="*/ 95251 w 95356"/>
              <a:gd name="connsiteY1" fmla="*/ 0 h 281811"/>
              <a:gd name="connsiteX2" fmla="*/ 92869 w 95356"/>
              <a:gd name="connsiteY2" fmla="*/ 86181 h 281811"/>
              <a:gd name="connsiteX3" fmla="*/ 0 w 95356"/>
              <a:gd name="connsiteY3" fmla="*/ 281811 h 281811"/>
              <a:gd name="connsiteX4" fmla="*/ 2381 w 95356"/>
              <a:gd name="connsiteY4" fmla="*/ 214718 h 281811"/>
              <a:gd name="connsiteX0" fmla="*/ 69056 w 162031"/>
              <a:gd name="connsiteY0" fmla="*/ 214718 h 378533"/>
              <a:gd name="connsiteX1" fmla="*/ 161926 w 162031"/>
              <a:gd name="connsiteY1" fmla="*/ 0 h 378533"/>
              <a:gd name="connsiteX2" fmla="*/ 159544 w 162031"/>
              <a:gd name="connsiteY2" fmla="*/ 86181 h 378533"/>
              <a:gd name="connsiteX3" fmla="*/ 0 w 162031"/>
              <a:gd name="connsiteY3" fmla="*/ 378533 h 378533"/>
              <a:gd name="connsiteX4" fmla="*/ 69056 w 162031"/>
              <a:gd name="connsiteY4" fmla="*/ 214718 h 378533"/>
              <a:gd name="connsiteX0" fmla="*/ 229 w 162261"/>
              <a:gd name="connsiteY0" fmla="*/ 316277 h 378533"/>
              <a:gd name="connsiteX1" fmla="*/ 162156 w 162261"/>
              <a:gd name="connsiteY1" fmla="*/ 0 h 378533"/>
              <a:gd name="connsiteX2" fmla="*/ 159774 w 162261"/>
              <a:gd name="connsiteY2" fmla="*/ 86181 h 378533"/>
              <a:gd name="connsiteX3" fmla="*/ 230 w 162261"/>
              <a:gd name="connsiteY3" fmla="*/ 378533 h 378533"/>
              <a:gd name="connsiteX4" fmla="*/ 229 w 162261"/>
              <a:gd name="connsiteY4" fmla="*/ 316277 h 378533"/>
              <a:gd name="connsiteX0" fmla="*/ 229 w 159774"/>
              <a:gd name="connsiteY0" fmla="*/ 381565 h 443821"/>
              <a:gd name="connsiteX1" fmla="*/ 59762 w 159774"/>
              <a:gd name="connsiteY1" fmla="*/ 0 h 443821"/>
              <a:gd name="connsiteX2" fmla="*/ 159774 w 159774"/>
              <a:gd name="connsiteY2" fmla="*/ 151469 h 443821"/>
              <a:gd name="connsiteX3" fmla="*/ 230 w 159774"/>
              <a:gd name="connsiteY3" fmla="*/ 443821 h 443821"/>
              <a:gd name="connsiteX4" fmla="*/ 229 w 159774"/>
              <a:gd name="connsiteY4" fmla="*/ 381565 h 443821"/>
              <a:gd name="connsiteX0" fmla="*/ 229 w 59991"/>
              <a:gd name="connsiteY0" fmla="*/ 381565 h 443821"/>
              <a:gd name="connsiteX1" fmla="*/ 59762 w 59991"/>
              <a:gd name="connsiteY1" fmla="*/ 0 h 443821"/>
              <a:gd name="connsiteX2" fmla="*/ 59761 w 59991"/>
              <a:gd name="connsiteY2" fmla="*/ 107944 h 443821"/>
              <a:gd name="connsiteX3" fmla="*/ 230 w 59991"/>
              <a:gd name="connsiteY3" fmla="*/ 443821 h 443821"/>
              <a:gd name="connsiteX4" fmla="*/ 229 w 59991"/>
              <a:gd name="connsiteY4" fmla="*/ 381565 h 443821"/>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229 w 59991"/>
              <a:gd name="connsiteY0" fmla="*/ 362221 h 424477"/>
              <a:gd name="connsiteX1" fmla="*/ 59762 w 59991"/>
              <a:gd name="connsiteY1" fmla="*/ 0 h 424477"/>
              <a:gd name="connsiteX2" fmla="*/ 59761 w 59991"/>
              <a:gd name="connsiteY2" fmla="*/ 88600 h 424477"/>
              <a:gd name="connsiteX3" fmla="*/ 230 w 59991"/>
              <a:gd name="connsiteY3" fmla="*/ 424477 h 424477"/>
              <a:gd name="connsiteX4" fmla="*/ 229 w 59991"/>
              <a:gd name="connsiteY4" fmla="*/ 362221 h 424477"/>
              <a:gd name="connsiteX0" fmla="*/ 106 w 59868"/>
              <a:gd name="connsiteY0" fmla="*/ 362221 h 414805"/>
              <a:gd name="connsiteX1" fmla="*/ 59639 w 59868"/>
              <a:gd name="connsiteY1" fmla="*/ 0 h 414805"/>
              <a:gd name="connsiteX2" fmla="*/ 59638 w 59868"/>
              <a:gd name="connsiteY2" fmla="*/ 88600 h 414805"/>
              <a:gd name="connsiteX3" fmla="*/ 2488 w 59868"/>
              <a:gd name="connsiteY3" fmla="*/ 414805 h 414805"/>
              <a:gd name="connsiteX4" fmla="*/ 106 w 59868"/>
              <a:gd name="connsiteY4" fmla="*/ 362221 h 414805"/>
              <a:gd name="connsiteX0" fmla="*/ 229 w 59991"/>
              <a:gd name="connsiteY0" fmla="*/ 362221 h 405133"/>
              <a:gd name="connsiteX1" fmla="*/ 59762 w 59991"/>
              <a:gd name="connsiteY1" fmla="*/ 0 h 405133"/>
              <a:gd name="connsiteX2" fmla="*/ 59761 w 59991"/>
              <a:gd name="connsiteY2" fmla="*/ 88600 h 405133"/>
              <a:gd name="connsiteX3" fmla="*/ 230 w 59991"/>
              <a:gd name="connsiteY3" fmla="*/ 405133 h 405133"/>
              <a:gd name="connsiteX4" fmla="*/ 229 w 59991"/>
              <a:gd name="connsiteY4" fmla="*/ 362221 h 405133"/>
              <a:gd name="connsiteX0" fmla="*/ 229 w 59991"/>
              <a:gd name="connsiteY0" fmla="*/ 362221 h 405133"/>
              <a:gd name="connsiteX1" fmla="*/ 59762 w 59991"/>
              <a:gd name="connsiteY1" fmla="*/ 0 h 405133"/>
              <a:gd name="connsiteX2" fmla="*/ 59761 w 59991"/>
              <a:gd name="connsiteY2" fmla="*/ 74091 h 405133"/>
              <a:gd name="connsiteX3" fmla="*/ 230 w 59991"/>
              <a:gd name="connsiteY3" fmla="*/ 405133 h 405133"/>
              <a:gd name="connsiteX4" fmla="*/ 229 w 59991"/>
              <a:gd name="connsiteY4" fmla="*/ 362221 h 405133"/>
              <a:gd name="connsiteX0" fmla="*/ 229 w 59991"/>
              <a:gd name="connsiteY0" fmla="*/ 362221 h 409969"/>
              <a:gd name="connsiteX1" fmla="*/ 59762 w 59991"/>
              <a:gd name="connsiteY1" fmla="*/ 0 h 409969"/>
              <a:gd name="connsiteX2" fmla="*/ 59761 w 59991"/>
              <a:gd name="connsiteY2" fmla="*/ 74091 h 409969"/>
              <a:gd name="connsiteX3" fmla="*/ 230 w 59991"/>
              <a:gd name="connsiteY3" fmla="*/ 409969 h 409969"/>
              <a:gd name="connsiteX4" fmla="*/ 229 w 59991"/>
              <a:gd name="connsiteY4" fmla="*/ 362221 h 409969"/>
              <a:gd name="connsiteX0" fmla="*/ 229 w 59991"/>
              <a:gd name="connsiteY0" fmla="*/ 362221 h 409969"/>
              <a:gd name="connsiteX1" fmla="*/ 59762 w 59991"/>
              <a:gd name="connsiteY1" fmla="*/ 0 h 409969"/>
              <a:gd name="connsiteX2" fmla="*/ 59761 w 59991"/>
              <a:gd name="connsiteY2" fmla="*/ 62001 h 409969"/>
              <a:gd name="connsiteX3" fmla="*/ 230 w 59991"/>
              <a:gd name="connsiteY3" fmla="*/ 409969 h 409969"/>
              <a:gd name="connsiteX4" fmla="*/ 229 w 59991"/>
              <a:gd name="connsiteY4" fmla="*/ 362221 h 409969"/>
              <a:gd name="connsiteX0" fmla="*/ 229 w 59991"/>
              <a:gd name="connsiteY0" fmla="*/ 362221 h 402715"/>
              <a:gd name="connsiteX1" fmla="*/ 59762 w 59991"/>
              <a:gd name="connsiteY1" fmla="*/ 0 h 402715"/>
              <a:gd name="connsiteX2" fmla="*/ 59761 w 59991"/>
              <a:gd name="connsiteY2" fmla="*/ 62001 h 402715"/>
              <a:gd name="connsiteX3" fmla="*/ 230 w 59991"/>
              <a:gd name="connsiteY3" fmla="*/ 402715 h 402715"/>
              <a:gd name="connsiteX4" fmla="*/ 229 w 59991"/>
              <a:gd name="connsiteY4" fmla="*/ 362221 h 40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1" h="402715">
                <a:moveTo>
                  <a:pt x="229" y="362221"/>
                </a:moveTo>
                <a:lnTo>
                  <a:pt x="59762" y="0"/>
                </a:lnTo>
                <a:cubicBezTo>
                  <a:pt x="60556" y="19861"/>
                  <a:pt x="58967" y="42140"/>
                  <a:pt x="59761" y="62001"/>
                </a:cubicBezTo>
                <a:cubicBezTo>
                  <a:pt x="39917" y="172348"/>
                  <a:pt x="20074" y="292368"/>
                  <a:pt x="230" y="402715"/>
                </a:cubicBezTo>
                <a:cubicBezTo>
                  <a:pt x="1024" y="380351"/>
                  <a:pt x="-565" y="384585"/>
                  <a:pt x="229" y="362221"/>
                </a:cubicBezTo>
                <a:close/>
              </a:path>
            </a:pathLst>
          </a:custGeom>
          <a:solidFill>
            <a:schemeClr val="tx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98CFCF32-BA2E-4B9C-8949-F250C42A1D65}"/>
              </a:ext>
            </a:extLst>
          </p:cNvPr>
          <p:cNvSpPr txBox="1"/>
          <p:nvPr/>
        </p:nvSpPr>
        <p:spPr>
          <a:xfrm>
            <a:off x="3327508" y="4720461"/>
            <a:ext cx="1312811" cy="461665"/>
          </a:xfrm>
          <a:prstGeom prst="rect">
            <a:avLst/>
          </a:prstGeom>
          <a:noFill/>
        </p:spPr>
        <p:txBody>
          <a:bodyPr wrap="square" rtlCol="0">
            <a:spAutoFit/>
          </a:bodyPr>
          <a:lstStyle/>
          <a:p>
            <a:pPr algn="ctr"/>
            <a:r>
              <a:rPr lang="en-US" sz="1200" dirty="0"/>
              <a:t>3dB</a:t>
            </a:r>
          </a:p>
          <a:p>
            <a:pPr algn="ctr"/>
            <a:r>
              <a:rPr lang="en-US" sz="1200" dirty="0"/>
              <a:t>Coupler</a:t>
            </a:r>
          </a:p>
        </p:txBody>
      </p:sp>
      <p:cxnSp>
        <p:nvCxnSpPr>
          <p:cNvPr id="158" name="Straight Connector 157">
            <a:extLst>
              <a:ext uri="{FF2B5EF4-FFF2-40B4-BE49-F238E27FC236}">
                <a16:creationId xmlns:a16="http://schemas.microsoft.com/office/drawing/2014/main" id="{14162918-BBD4-4B4D-80F1-B53E9E529D6E}"/>
              </a:ext>
            </a:extLst>
          </p:cNvPr>
          <p:cNvCxnSpPr/>
          <p:nvPr/>
        </p:nvCxnSpPr>
        <p:spPr>
          <a:xfrm flipV="1">
            <a:off x="5131026" y="4625902"/>
            <a:ext cx="822" cy="36971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7B3F49C5-2906-48C9-9AC4-AFD56C090D1A}"/>
              </a:ext>
            </a:extLst>
          </p:cNvPr>
          <p:cNvSpPr txBox="1"/>
          <p:nvPr/>
        </p:nvSpPr>
        <p:spPr>
          <a:xfrm>
            <a:off x="3879613" y="2472005"/>
            <a:ext cx="1312811" cy="461665"/>
          </a:xfrm>
          <a:prstGeom prst="rect">
            <a:avLst/>
          </a:prstGeom>
          <a:noFill/>
        </p:spPr>
        <p:txBody>
          <a:bodyPr wrap="square" rtlCol="0">
            <a:spAutoFit/>
          </a:bodyPr>
          <a:lstStyle/>
          <a:p>
            <a:pPr algn="ctr"/>
            <a:r>
              <a:rPr lang="en-US" sz="1200" dirty="0"/>
              <a:t>Pump Rejection Filters</a:t>
            </a:r>
          </a:p>
        </p:txBody>
      </p:sp>
      <p:sp>
        <p:nvSpPr>
          <p:cNvPr id="160" name="Rectangle 159">
            <a:extLst>
              <a:ext uri="{FF2B5EF4-FFF2-40B4-BE49-F238E27FC236}">
                <a16:creationId xmlns:a16="http://schemas.microsoft.com/office/drawing/2014/main" id="{29447AC9-F426-4777-85DD-CF8972188419}"/>
              </a:ext>
            </a:extLst>
          </p:cNvPr>
          <p:cNvSpPr/>
          <p:nvPr/>
        </p:nvSpPr>
        <p:spPr>
          <a:xfrm>
            <a:off x="5235292" y="1119373"/>
            <a:ext cx="3861083" cy="2635916"/>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6FDEB88B-FA22-4908-B46A-AFBB6818BB03}"/>
              </a:ext>
            </a:extLst>
          </p:cNvPr>
          <p:cNvSpPr/>
          <p:nvPr/>
        </p:nvSpPr>
        <p:spPr>
          <a:xfrm>
            <a:off x="5235292" y="3757738"/>
            <a:ext cx="3861083" cy="2264781"/>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a:extLst>
              <a:ext uri="{FF2B5EF4-FFF2-40B4-BE49-F238E27FC236}">
                <a16:creationId xmlns:a16="http://schemas.microsoft.com/office/drawing/2014/main" id="{7EE5733A-0F56-4C07-A874-DCF21BB87482}"/>
              </a:ext>
            </a:extLst>
          </p:cNvPr>
          <p:cNvCxnSpPr/>
          <p:nvPr/>
        </p:nvCxnSpPr>
        <p:spPr>
          <a:xfrm flipH="1">
            <a:off x="7371336" y="4920305"/>
            <a:ext cx="0" cy="6372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9DED1B88-09DC-43B5-A846-D6FE045435C4}"/>
              </a:ext>
            </a:extLst>
          </p:cNvPr>
          <p:cNvCxnSpPr/>
          <p:nvPr/>
        </p:nvCxnSpPr>
        <p:spPr>
          <a:xfrm flipH="1">
            <a:off x="7371336" y="4283027"/>
            <a:ext cx="0" cy="6372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AEAFB991-BA77-4C2C-ADF3-2E55F8A1FB88}"/>
              </a:ext>
            </a:extLst>
          </p:cNvPr>
          <p:cNvCxnSpPr/>
          <p:nvPr/>
        </p:nvCxnSpPr>
        <p:spPr>
          <a:xfrm flipH="1" flipV="1">
            <a:off x="6952813" y="4283027"/>
            <a:ext cx="0" cy="84180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9D040B85-FCD9-42EC-BFEE-DD16B2108F8B}"/>
              </a:ext>
            </a:extLst>
          </p:cNvPr>
          <p:cNvCxnSpPr/>
          <p:nvPr/>
        </p:nvCxnSpPr>
        <p:spPr>
          <a:xfrm flipH="1" flipV="1">
            <a:off x="6952813" y="5124830"/>
            <a:ext cx="0" cy="432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31C5A719-5DC1-4B35-87A3-5D5731C6EB58}"/>
              </a:ext>
            </a:extLst>
          </p:cNvPr>
          <p:cNvSpPr txBox="1"/>
          <p:nvPr/>
        </p:nvSpPr>
        <p:spPr>
          <a:xfrm>
            <a:off x="6102561" y="4520547"/>
            <a:ext cx="772331" cy="307777"/>
          </a:xfrm>
          <a:prstGeom prst="rect">
            <a:avLst/>
          </a:prstGeom>
          <a:noFill/>
        </p:spPr>
        <p:txBody>
          <a:bodyPr wrap="square" rtlCol="0">
            <a:spAutoFit/>
          </a:bodyPr>
          <a:lstStyle/>
          <a:p>
            <a:r>
              <a:rPr lang="en-US" sz="1400" b="1" dirty="0"/>
              <a:t>Pump 1</a:t>
            </a:r>
            <a:endParaRPr lang="en-US" b="1" dirty="0"/>
          </a:p>
        </p:txBody>
      </p:sp>
      <p:sp>
        <p:nvSpPr>
          <p:cNvPr id="167" name="Rectangle 166">
            <a:extLst>
              <a:ext uri="{FF2B5EF4-FFF2-40B4-BE49-F238E27FC236}">
                <a16:creationId xmlns:a16="http://schemas.microsoft.com/office/drawing/2014/main" id="{EA52707D-573C-472E-A84F-647C1A7450D9}"/>
              </a:ext>
            </a:extLst>
          </p:cNvPr>
          <p:cNvSpPr/>
          <p:nvPr/>
        </p:nvSpPr>
        <p:spPr>
          <a:xfrm>
            <a:off x="6596760" y="5563203"/>
            <a:ext cx="1118581" cy="632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B88B4A00-EAD9-4A7D-9168-3EB09FFB30C9}"/>
              </a:ext>
            </a:extLst>
          </p:cNvPr>
          <p:cNvCxnSpPr/>
          <p:nvPr/>
        </p:nvCxnSpPr>
        <p:spPr>
          <a:xfrm>
            <a:off x="6596760" y="4256995"/>
            <a:ext cx="1118582"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F55B22AA-3F73-42D8-A0CE-D080C46F0FEA}"/>
              </a:ext>
            </a:extLst>
          </p:cNvPr>
          <p:cNvSpPr txBox="1"/>
          <p:nvPr/>
        </p:nvSpPr>
        <p:spPr>
          <a:xfrm>
            <a:off x="6111778" y="5179214"/>
            <a:ext cx="772331" cy="307777"/>
          </a:xfrm>
          <a:prstGeom prst="rect">
            <a:avLst/>
          </a:prstGeom>
          <a:noFill/>
        </p:spPr>
        <p:txBody>
          <a:bodyPr wrap="square" rtlCol="0">
            <a:spAutoFit/>
          </a:bodyPr>
          <a:lstStyle/>
          <a:p>
            <a:r>
              <a:rPr lang="en-US" sz="1400" b="1" dirty="0"/>
              <a:t>Pump 2</a:t>
            </a:r>
            <a:endParaRPr lang="en-US" b="1" dirty="0"/>
          </a:p>
        </p:txBody>
      </p:sp>
      <p:sp>
        <p:nvSpPr>
          <p:cNvPr id="171" name="TextBox 170">
            <a:extLst>
              <a:ext uri="{FF2B5EF4-FFF2-40B4-BE49-F238E27FC236}">
                <a16:creationId xmlns:a16="http://schemas.microsoft.com/office/drawing/2014/main" id="{9836CF27-8B7E-49D6-AF33-CA3AF841D834}"/>
              </a:ext>
            </a:extLst>
          </p:cNvPr>
          <p:cNvSpPr txBox="1"/>
          <p:nvPr/>
        </p:nvSpPr>
        <p:spPr>
          <a:xfrm>
            <a:off x="7561535" y="4720461"/>
            <a:ext cx="1027581" cy="338554"/>
          </a:xfrm>
          <a:prstGeom prst="rect">
            <a:avLst/>
          </a:prstGeom>
          <a:noFill/>
        </p:spPr>
        <p:txBody>
          <a:bodyPr wrap="square" rtlCol="0">
            <a:spAutoFit/>
          </a:bodyPr>
          <a:lstStyle/>
          <a:p>
            <a:r>
              <a:rPr lang="en-US" sz="1600" b="1" dirty="0"/>
              <a:t>Bi-photon</a:t>
            </a:r>
            <a:endParaRPr lang="en-US" sz="2000" b="1" dirty="0"/>
          </a:p>
        </p:txBody>
      </p:sp>
      <p:pic>
        <p:nvPicPr>
          <p:cNvPr id="172" name="Picture 171">
            <a:extLst>
              <a:ext uri="{FF2B5EF4-FFF2-40B4-BE49-F238E27FC236}">
                <a16:creationId xmlns:a16="http://schemas.microsoft.com/office/drawing/2014/main" id="{CEEAC88B-211E-4038-BB83-625EC8296A87}"/>
              </a:ext>
            </a:extLst>
          </p:cNvPr>
          <p:cNvPicPr>
            <a:picLocks noChangeAspect="1"/>
          </p:cNvPicPr>
          <p:nvPr/>
        </p:nvPicPr>
        <p:blipFill rotWithShape="1">
          <a:blip r:embed="rId4"/>
          <a:srcRect t="1250"/>
          <a:stretch/>
        </p:blipFill>
        <p:spPr>
          <a:xfrm>
            <a:off x="5251942" y="1138831"/>
            <a:ext cx="3827534" cy="2595326"/>
          </a:xfrm>
          <a:prstGeom prst="rect">
            <a:avLst/>
          </a:prstGeom>
        </p:spPr>
      </p:pic>
    </p:spTree>
    <p:extLst>
      <p:ext uri="{BB962C8B-B14F-4D97-AF65-F5344CB8AC3E}">
        <p14:creationId xmlns:p14="http://schemas.microsoft.com/office/powerpoint/2010/main" val="2441404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27" y="737197"/>
            <a:ext cx="2796628" cy="2019693"/>
          </a:xfrm>
          <a:prstGeom prst="rect">
            <a:avLst/>
          </a:prstGeom>
        </p:spPr>
      </p:pic>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Degenerate Photon Coincidences</a:t>
            </a:r>
          </a:p>
        </p:txBody>
      </p:sp>
      <p:sp>
        <p:nvSpPr>
          <p:cNvPr id="18" name="Rectangle 17"/>
          <p:cNvSpPr/>
          <p:nvPr/>
        </p:nvSpPr>
        <p:spPr>
          <a:xfrm>
            <a:off x="4273098" y="1320253"/>
            <a:ext cx="4654711"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CAR of ~400 with a 400ps window</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CAR of up to 1000 with smaller windows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Less efficient than non-degenerate production</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Competing Non-degenerate process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03320" y="1008354"/>
            <a:ext cx="1135084" cy="1451868"/>
          </a:xfrm>
          <a:prstGeom prst="rect">
            <a:avLst/>
          </a:prstGeom>
          <a:ln>
            <a:solidFill>
              <a:schemeClr val="tx1"/>
            </a:solidFill>
          </a:ln>
        </p:spPr>
      </p:pic>
      <p:sp>
        <p:nvSpPr>
          <p:cNvPr id="27" name="TextBox 26"/>
          <p:cNvSpPr txBox="1"/>
          <p:nvPr/>
        </p:nvSpPr>
        <p:spPr>
          <a:xfrm>
            <a:off x="1165739" y="2280983"/>
            <a:ext cx="10177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8000"/>
                </a:solidFill>
                <a:effectLst/>
                <a:uLnTx/>
                <a:uFillTx/>
                <a:latin typeface="Calibri"/>
                <a:ea typeface="+mn-ea"/>
                <a:cs typeface="+mn-cs"/>
              </a:rPr>
              <a:t>Bi-Photons</a:t>
            </a:r>
            <a:endParaRPr kumimoji="0" lang="en-US" sz="2000" b="0" i="0" u="none" strike="noStrike" kern="1200" cap="none" spc="0" normalizeH="0" baseline="0" noProof="0" dirty="0">
              <a:ln>
                <a:noFill/>
              </a:ln>
              <a:solidFill>
                <a:srgbClr val="008000"/>
              </a:solidFill>
              <a:effectLst/>
              <a:uLnTx/>
              <a:uFillTx/>
              <a:latin typeface="Calibri"/>
              <a:ea typeface="+mn-ea"/>
              <a:cs typeface="+mn-cs"/>
            </a:endParaRPr>
          </a:p>
        </p:txBody>
      </p:sp>
      <p:sp>
        <p:nvSpPr>
          <p:cNvPr id="28" name="TextBox 27"/>
          <p:cNvSpPr txBox="1"/>
          <p:nvPr/>
        </p:nvSpPr>
        <p:spPr>
          <a:xfrm>
            <a:off x="662892" y="2282382"/>
            <a:ext cx="6903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alibri"/>
                <a:ea typeface="+mn-ea"/>
                <a:cs typeface="+mn-cs"/>
              </a:rPr>
              <a:t>Pump 1</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30" name="TextBox 29"/>
          <p:cNvSpPr txBox="1"/>
          <p:nvPr/>
        </p:nvSpPr>
        <p:spPr>
          <a:xfrm>
            <a:off x="1841039" y="2278588"/>
            <a:ext cx="808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Pump 2</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ight Arrow 9"/>
          <p:cNvSpPr/>
          <p:nvPr/>
        </p:nvSpPr>
        <p:spPr>
          <a:xfrm rot="16200000">
            <a:off x="490277" y="1702879"/>
            <a:ext cx="1034137" cy="14267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rot="16200000">
            <a:off x="1570326" y="1702880"/>
            <a:ext cx="1034136" cy="1426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rot="5400000">
            <a:off x="1282516" y="1946823"/>
            <a:ext cx="546250" cy="142678"/>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ight Arrow 31"/>
          <p:cNvSpPr/>
          <p:nvPr/>
        </p:nvSpPr>
        <p:spPr>
          <a:xfrm rot="5400000">
            <a:off x="1281906" y="1458936"/>
            <a:ext cx="546250" cy="142678"/>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ight Arrow 35"/>
          <p:cNvSpPr/>
          <p:nvPr/>
        </p:nvSpPr>
        <p:spPr>
          <a:xfrm rot="16200000">
            <a:off x="484514" y="1700276"/>
            <a:ext cx="1039343" cy="142678"/>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ight Arrow 36"/>
          <p:cNvSpPr/>
          <p:nvPr/>
        </p:nvSpPr>
        <p:spPr>
          <a:xfrm rot="5400000">
            <a:off x="-32545" y="1692864"/>
            <a:ext cx="1034137" cy="14267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rot="5400000">
            <a:off x="1037342" y="1702880"/>
            <a:ext cx="1034136" cy="1426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266839" y="1004874"/>
            <a:ext cx="6903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alibri"/>
                <a:ea typeface="+mn-ea"/>
                <a:cs typeface="+mn-cs"/>
              </a:rPr>
              <a:t>Signal</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0" name="TextBox 39"/>
          <p:cNvSpPr txBox="1"/>
          <p:nvPr/>
        </p:nvSpPr>
        <p:spPr>
          <a:xfrm>
            <a:off x="1337060" y="995747"/>
            <a:ext cx="808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Idler</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1" name="TextBox 40"/>
          <p:cNvSpPr txBox="1"/>
          <p:nvPr/>
        </p:nvSpPr>
        <p:spPr>
          <a:xfrm>
            <a:off x="746880" y="2271413"/>
            <a:ext cx="10177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8000"/>
                </a:solidFill>
                <a:effectLst/>
                <a:uLnTx/>
                <a:uFillTx/>
                <a:latin typeface="Calibri"/>
                <a:ea typeface="+mn-ea"/>
                <a:cs typeface="+mn-cs"/>
              </a:rPr>
              <a:t>Pump</a:t>
            </a:r>
            <a:endParaRPr kumimoji="0" lang="en-US" sz="2000" b="0" i="0" u="none" strike="noStrike" kern="1200" cap="none" spc="0" normalizeH="0" baseline="0" noProof="0" dirty="0">
              <a:ln>
                <a:noFill/>
              </a:ln>
              <a:solidFill>
                <a:srgbClr val="008000"/>
              </a:solidFill>
              <a:effectLst/>
              <a:uLnTx/>
              <a:uFillTx/>
              <a:latin typeface="Calibri"/>
              <a:ea typeface="+mn-ea"/>
              <a:cs typeface="+mn-cs"/>
            </a:endParaRPr>
          </a:p>
        </p:txBody>
      </p:sp>
      <p:sp>
        <p:nvSpPr>
          <p:cNvPr id="42" name="Right Arrow 41"/>
          <p:cNvSpPr/>
          <p:nvPr/>
        </p:nvSpPr>
        <p:spPr>
          <a:xfrm rot="16200000">
            <a:off x="1565692" y="1708083"/>
            <a:ext cx="1039343" cy="142678"/>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ight Arrow 43"/>
          <p:cNvSpPr/>
          <p:nvPr/>
        </p:nvSpPr>
        <p:spPr>
          <a:xfrm rot="5400000">
            <a:off x="1039890" y="1705481"/>
            <a:ext cx="1034137" cy="14267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ight Arrow 42"/>
          <p:cNvSpPr/>
          <p:nvPr/>
        </p:nvSpPr>
        <p:spPr>
          <a:xfrm rot="5400000">
            <a:off x="2098718" y="1711083"/>
            <a:ext cx="1034136" cy="14267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1835634" y="2266666"/>
            <a:ext cx="10177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8000"/>
                </a:solidFill>
                <a:effectLst/>
                <a:uLnTx/>
                <a:uFillTx/>
                <a:latin typeface="Calibri"/>
                <a:ea typeface="+mn-ea"/>
                <a:cs typeface="+mn-cs"/>
              </a:rPr>
              <a:t>Pump</a:t>
            </a:r>
            <a:endParaRPr kumimoji="0" lang="en-US" sz="2000" b="0" i="0" u="none" strike="noStrike" kern="1200" cap="none" spc="0" normalizeH="0" baseline="0" noProof="0" dirty="0">
              <a:ln>
                <a:noFill/>
              </a:ln>
              <a:solidFill>
                <a:srgbClr val="008000"/>
              </a:solidFill>
              <a:effectLst/>
              <a:uLnTx/>
              <a:uFillTx/>
              <a:latin typeface="Calibri"/>
              <a:ea typeface="+mn-ea"/>
              <a:cs typeface="+mn-cs"/>
            </a:endParaRPr>
          </a:p>
        </p:txBody>
      </p:sp>
      <p:sp>
        <p:nvSpPr>
          <p:cNvPr id="46" name="TextBox 45"/>
          <p:cNvSpPr txBox="1"/>
          <p:nvPr/>
        </p:nvSpPr>
        <p:spPr>
          <a:xfrm>
            <a:off x="2381501" y="963550"/>
            <a:ext cx="8084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Idler</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7" name="TextBox 46"/>
          <p:cNvSpPr txBox="1"/>
          <p:nvPr/>
        </p:nvSpPr>
        <p:spPr>
          <a:xfrm>
            <a:off x="1304658" y="986177"/>
            <a:ext cx="6903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alibri"/>
                <a:ea typeface="+mn-ea"/>
                <a:cs typeface="+mn-cs"/>
              </a:rPr>
              <a:t>Signal</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461FEF4-B444-4020-9D45-442891286559}"/>
              </a:ext>
            </a:extLst>
          </p:cNvPr>
          <p:cNvPicPr>
            <a:picLocks noChangeAspect="1"/>
          </p:cNvPicPr>
          <p:nvPr/>
        </p:nvPicPr>
        <p:blipFill>
          <a:blip r:embed="rId5"/>
          <a:stretch>
            <a:fillRect/>
          </a:stretch>
        </p:blipFill>
        <p:spPr>
          <a:xfrm>
            <a:off x="173670" y="2844906"/>
            <a:ext cx="3181923" cy="3178029"/>
          </a:xfrm>
          <a:prstGeom prst="rect">
            <a:avLst/>
          </a:prstGeom>
        </p:spPr>
      </p:pic>
      <p:pic>
        <p:nvPicPr>
          <p:cNvPr id="6" name="Picture 5">
            <a:extLst>
              <a:ext uri="{FF2B5EF4-FFF2-40B4-BE49-F238E27FC236}">
                <a16:creationId xmlns:a16="http://schemas.microsoft.com/office/drawing/2014/main" id="{CD6FA8C3-6993-46F8-9F28-D1D34EAB0F13}"/>
              </a:ext>
            </a:extLst>
          </p:cNvPr>
          <p:cNvPicPr>
            <a:picLocks noChangeAspect="1"/>
          </p:cNvPicPr>
          <p:nvPr/>
        </p:nvPicPr>
        <p:blipFill>
          <a:blip r:embed="rId6"/>
          <a:stretch>
            <a:fillRect/>
          </a:stretch>
        </p:blipFill>
        <p:spPr>
          <a:xfrm>
            <a:off x="3558861" y="2844905"/>
            <a:ext cx="5344062" cy="3178030"/>
          </a:xfrm>
          <a:prstGeom prst="rect">
            <a:avLst/>
          </a:prstGeom>
        </p:spPr>
      </p:pic>
      <p:sp>
        <p:nvSpPr>
          <p:cNvPr id="29" name="Rectangle 28">
            <a:extLst>
              <a:ext uri="{FF2B5EF4-FFF2-40B4-BE49-F238E27FC236}">
                <a16:creationId xmlns:a16="http://schemas.microsoft.com/office/drawing/2014/main" id="{4D1ABBC6-22CF-400F-B7CC-BA1BD1FEFAD6}"/>
              </a:ext>
            </a:extLst>
          </p:cNvPr>
          <p:cNvSpPr/>
          <p:nvPr/>
        </p:nvSpPr>
        <p:spPr>
          <a:xfrm>
            <a:off x="4038404" y="6022935"/>
            <a:ext cx="5074410" cy="461665"/>
          </a:xfrm>
          <a:prstGeom prst="rect">
            <a:avLst/>
          </a:prstGeom>
        </p:spPr>
        <p:txBody>
          <a:bodyPr wrap="square">
            <a:spAutoFit/>
          </a:bodyPr>
          <a:lstStyle/>
          <a:p>
            <a:r>
              <a:rPr lang="en-US" sz="1200" i="1" dirty="0"/>
              <a:t>J. Steidle, M. Fanto, C. </a:t>
            </a:r>
            <a:r>
              <a:rPr lang="en-US" sz="1200" i="1" dirty="0" err="1"/>
              <a:t>Tison</a:t>
            </a:r>
            <a:r>
              <a:rPr lang="en-US" sz="1200" i="1" dirty="0"/>
              <a:t>, Z. Wang, S. Preble, P. Alsing, “High spectral purity silicon ring resonator photon-pair source,” Proc. SPIE 9500 (2015)</a:t>
            </a:r>
          </a:p>
        </p:txBody>
      </p:sp>
    </p:spTree>
    <p:extLst>
      <p:ext uri="{BB962C8B-B14F-4D97-AF65-F5344CB8AC3E}">
        <p14:creationId xmlns:p14="http://schemas.microsoft.com/office/powerpoint/2010/main" val="1392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8"/>
                                        </p:tgtEl>
                                      </p:cBhvr>
                                    </p:animEffect>
                                    <p:set>
                                      <p:cBhvr>
                                        <p:cTn id="48" dur="1" fill="hold">
                                          <p:stCondLst>
                                            <p:cond delay="499"/>
                                          </p:stCondLst>
                                        </p:cTn>
                                        <p:tgtEl>
                                          <p:spTgt spid="3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0"/>
                                        </p:tgtEl>
                                      </p:cBhvr>
                                    </p:animEffect>
                                    <p:set>
                                      <p:cBhvr>
                                        <p:cTn id="60" dur="1" fill="hold">
                                          <p:stCondLst>
                                            <p:cond delay="499"/>
                                          </p:stCondLst>
                                        </p:cTn>
                                        <p:tgtEl>
                                          <p:spTgt spid="4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10" grpId="0" animBg="1"/>
      <p:bldP spid="31" grpId="0" animBg="1"/>
      <p:bldP spid="35" grpId="0" animBg="1"/>
      <p:bldP spid="32" grpId="0" animBg="1"/>
      <p:bldP spid="36" grpId="0" animBg="1"/>
      <p:bldP spid="36" grpId="1" animBg="1"/>
      <p:bldP spid="37" grpId="0" animBg="1"/>
      <p:bldP spid="37" grpId="1" animBg="1"/>
      <p:bldP spid="38" grpId="0" animBg="1"/>
      <p:bldP spid="38" grpId="1" animBg="1"/>
      <p:bldP spid="39" grpId="0"/>
      <p:bldP spid="39" grpId="1"/>
      <p:bldP spid="40" grpId="0"/>
      <p:bldP spid="40" grpId="1"/>
      <p:bldP spid="41" grpId="0"/>
      <p:bldP spid="41" grpId="1"/>
      <p:bldP spid="42" grpId="0" animBg="1"/>
      <p:bldP spid="44" grpId="0" animBg="1"/>
      <p:bldP spid="43" grpId="0" animBg="1"/>
      <p:bldP spid="45"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Spectral Selectivity</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099" y="2718121"/>
            <a:ext cx="3818564" cy="354649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7183" y="832950"/>
            <a:ext cx="3220937" cy="2795165"/>
          </a:xfrm>
          <a:prstGeom prst="rect">
            <a:avLst/>
          </a:prstGeom>
        </p:spPr>
      </p:pic>
      <p:sp>
        <p:nvSpPr>
          <p:cNvPr id="14" name="Rectangle 13"/>
          <p:cNvSpPr/>
          <p:nvPr/>
        </p:nvSpPr>
        <p:spPr>
          <a:xfrm>
            <a:off x="4854580" y="4158100"/>
            <a:ext cx="4126142"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Photon generation only happens when both pumps are on their resonances - Confirmation of resonator enhanced generation of photons</a:t>
            </a:r>
          </a:p>
        </p:txBody>
      </p:sp>
      <p:sp>
        <p:nvSpPr>
          <p:cNvPr id="4" name="TextBox 3"/>
          <p:cNvSpPr txBox="1"/>
          <p:nvPr/>
        </p:nvSpPr>
        <p:spPr>
          <a:xfrm rot="16200000">
            <a:off x="-603025" y="4009179"/>
            <a:ext cx="1417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Coincidences</a:t>
            </a:r>
          </a:p>
        </p:txBody>
      </p:sp>
      <p:sp>
        <p:nvSpPr>
          <p:cNvPr id="16" name="TextBox 15"/>
          <p:cNvSpPr txBox="1"/>
          <p:nvPr/>
        </p:nvSpPr>
        <p:spPr>
          <a:xfrm rot="19718098">
            <a:off x="2564543" y="5779210"/>
            <a:ext cx="1833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n-ea"/>
                <a:cs typeface="+mn-cs"/>
              </a:rPr>
              <a:t>Wavelength (nm)</a:t>
            </a:r>
          </a:p>
        </p:txBody>
      </p:sp>
      <p:sp>
        <p:nvSpPr>
          <p:cNvPr id="18" name="TextBox 17"/>
          <p:cNvSpPr txBox="1"/>
          <p:nvPr/>
        </p:nvSpPr>
        <p:spPr>
          <a:xfrm rot="1401370">
            <a:off x="397392" y="5894223"/>
            <a:ext cx="1833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Wavelength (nm)</a:t>
            </a:r>
          </a:p>
        </p:txBody>
      </p:sp>
      <p:sp>
        <p:nvSpPr>
          <p:cNvPr id="19" name="TextBox 18"/>
          <p:cNvSpPr txBox="1"/>
          <p:nvPr/>
        </p:nvSpPr>
        <p:spPr>
          <a:xfrm rot="16200000">
            <a:off x="4266031" y="2071049"/>
            <a:ext cx="1833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n-ea"/>
                <a:cs typeface="+mn-cs"/>
              </a:rPr>
              <a:t>Wavelength (nm)</a:t>
            </a:r>
          </a:p>
        </p:txBody>
      </p:sp>
      <p:sp>
        <p:nvSpPr>
          <p:cNvPr id="20" name="TextBox 19"/>
          <p:cNvSpPr txBox="1"/>
          <p:nvPr/>
        </p:nvSpPr>
        <p:spPr>
          <a:xfrm>
            <a:off x="6001054" y="3533302"/>
            <a:ext cx="1833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Wavelength (nm)</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673" y="841499"/>
            <a:ext cx="2712026" cy="1818676"/>
          </a:xfrm>
          <a:prstGeom prst="rect">
            <a:avLst/>
          </a:prstGeom>
        </p:spPr>
      </p:pic>
    </p:spTree>
    <p:extLst>
      <p:ext uri="{BB962C8B-B14F-4D97-AF65-F5344CB8AC3E}">
        <p14:creationId xmlns:p14="http://schemas.microsoft.com/office/powerpoint/2010/main" val="3567111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1669"/>
            <a:ext cx="7969551" cy="523220"/>
          </a:xfrm>
          <a:prstGeom prst="rect">
            <a:avLst/>
          </a:prstGeom>
          <a:effectLst/>
        </p:spPr>
        <p:txBody>
          <a:bodyPr wrap="square" anchor="ctr">
            <a:spAutoFit/>
          </a:bodyPr>
          <a:lstStyle/>
          <a:p>
            <a:pPr lvl="0">
              <a:defRPr/>
            </a:pPr>
            <a:r>
              <a:rPr lang="en-US" sz="2800" b="1" cap="small" dirty="0">
                <a:solidFill>
                  <a:prstClr val="black"/>
                </a:solidFill>
                <a:latin typeface="Arial"/>
                <a:cs typeface="Arial"/>
              </a:rPr>
              <a:t>On-Chip Two Photon Interference</a:t>
            </a:r>
          </a:p>
        </p:txBody>
      </p:sp>
      <p:pic>
        <p:nvPicPr>
          <p:cNvPr id="29" name="Picture 2" descr="\\vmware-host\Shared Folders\sfpeen\Dropbox\CNF Fab\2014_October22_TwoPhoton\10252014twopotons2\16.tif">
            <a:extLst>
              <a:ext uri="{FF2B5EF4-FFF2-40B4-BE49-F238E27FC236}">
                <a16:creationId xmlns:a16="http://schemas.microsoft.com/office/drawing/2014/main" id="{16082C0A-E78F-45E3-BDA9-574671E599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1" r="16146"/>
          <a:stretch/>
        </p:blipFill>
        <p:spPr bwMode="auto">
          <a:xfrm>
            <a:off x="224014" y="2568373"/>
            <a:ext cx="3424061" cy="3899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6ED1A2-2D06-4FC2-852D-24E78F497F8B}"/>
              </a:ext>
            </a:extLst>
          </p:cNvPr>
          <p:cNvPicPr>
            <a:picLocks noChangeAspect="1"/>
          </p:cNvPicPr>
          <p:nvPr/>
        </p:nvPicPr>
        <p:blipFill>
          <a:blip r:embed="rId4"/>
          <a:stretch>
            <a:fillRect/>
          </a:stretch>
        </p:blipFill>
        <p:spPr>
          <a:xfrm>
            <a:off x="3838273" y="837713"/>
            <a:ext cx="5084623" cy="3270811"/>
          </a:xfrm>
          <a:prstGeom prst="rect">
            <a:avLst/>
          </a:prstGeom>
        </p:spPr>
      </p:pic>
      <p:sp>
        <p:nvSpPr>
          <p:cNvPr id="73" name="Rectangle 8">
            <a:extLst>
              <a:ext uri="{FF2B5EF4-FFF2-40B4-BE49-F238E27FC236}">
                <a16:creationId xmlns:a16="http://schemas.microsoft.com/office/drawing/2014/main" id="{7F04609E-72A8-4AF4-B361-E9EDAFF7824B}"/>
              </a:ext>
            </a:extLst>
          </p:cNvPr>
          <p:cNvSpPr>
            <a:spLocks noChangeArrowheads="1"/>
          </p:cNvSpPr>
          <p:nvPr/>
        </p:nvSpPr>
        <p:spPr bwMode="auto">
          <a:xfrm>
            <a:off x="4809260" y="4267400"/>
            <a:ext cx="3569842" cy="22006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dirty="0">
                <a:latin typeface="Arial"/>
                <a:cs typeface="Arial"/>
              </a:rPr>
              <a:t>Device Parameters:</a:t>
            </a:r>
          </a:p>
          <a:p>
            <a:pPr marL="742950" lvl="1" indent="-285750">
              <a:spcAft>
                <a:spcPts val="600"/>
              </a:spcAft>
              <a:buFont typeface="Arial" panose="020B0604020202020204" pitchFamily="34" charset="0"/>
              <a:buChar char="•"/>
            </a:pPr>
            <a:r>
              <a:rPr lang="en-US" sz="1200" dirty="0">
                <a:latin typeface="Arial"/>
                <a:cs typeface="Arial"/>
              </a:rPr>
              <a:t>WG Width = 500nm</a:t>
            </a:r>
          </a:p>
          <a:p>
            <a:pPr marL="742950" lvl="1" indent="-285750">
              <a:spcAft>
                <a:spcPts val="600"/>
              </a:spcAft>
              <a:buFont typeface="Arial" panose="020B0604020202020204" pitchFamily="34" charset="0"/>
              <a:buChar char="•"/>
            </a:pPr>
            <a:r>
              <a:rPr lang="en-US" sz="1200" dirty="0">
                <a:latin typeface="Arial"/>
                <a:cs typeface="Arial"/>
              </a:rPr>
              <a:t>WG Thickness = 220nm</a:t>
            </a:r>
          </a:p>
          <a:p>
            <a:pPr marL="742950" lvl="1" indent="-285750">
              <a:spcAft>
                <a:spcPts val="600"/>
              </a:spcAft>
              <a:buFont typeface="Arial" panose="020B0604020202020204" pitchFamily="34" charset="0"/>
              <a:buChar char="•"/>
            </a:pPr>
            <a:r>
              <a:rPr lang="en-US" sz="1200" dirty="0">
                <a:latin typeface="Arial"/>
                <a:cs typeface="Arial"/>
              </a:rPr>
              <a:t>Ring Radius = 18.75um</a:t>
            </a:r>
          </a:p>
          <a:p>
            <a:pPr marL="742950" lvl="1" indent="-285750">
              <a:spcAft>
                <a:spcPts val="600"/>
              </a:spcAft>
              <a:buFont typeface="Arial" panose="020B0604020202020204" pitchFamily="34" charset="0"/>
              <a:buChar char="•"/>
            </a:pPr>
            <a:r>
              <a:rPr lang="en-US" sz="1200" dirty="0">
                <a:latin typeface="Arial"/>
                <a:cs typeface="Arial"/>
              </a:rPr>
              <a:t>Ring Coupler Gaps = 150nm</a:t>
            </a:r>
          </a:p>
          <a:p>
            <a:pPr marL="742950" lvl="1" indent="-285750">
              <a:spcAft>
                <a:spcPts val="600"/>
              </a:spcAft>
              <a:buFont typeface="Arial" panose="020B0604020202020204" pitchFamily="34" charset="0"/>
              <a:buChar char="•"/>
            </a:pPr>
            <a:r>
              <a:rPr lang="en-US" sz="1200" dirty="0">
                <a:latin typeface="Arial"/>
                <a:cs typeface="Arial"/>
              </a:rPr>
              <a:t>Spiral Lengths ~ 1mm</a:t>
            </a:r>
          </a:p>
          <a:p>
            <a:pPr marL="742950" lvl="1" indent="-285750">
              <a:spcAft>
                <a:spcPts val="600"/>
              </a:spcAft>
              <a:buFont typeface="Arial" panose="020B0604020202020204" pitchFamily="34" charset="0"/>
              <a:buChar char="•"/>
            </a:pPr>
            <a:r>
              <a:rPr lang="en-US" sz="1200" dirty="0">
                <a:latin typeface="Arial"/>
                <a:cs typeface="Arial"/>
              </a:rPr>
              <a:t>DC Gap = 150nm</a:t>
            </a:r>
          </a:p>
          <a:p>
            <a:pPr marL="742950" lvl="1" indent="-285750">
              <a:spcAft>
                <a:spcPts val="600"/>
              </a:spcAft>
              <a:buFont typeface="Arial" panose="020B0604020202020204" pitchFamily="34" charset="0"/>
              <a:buChar char="•"/>
            </a:pPr>
            <a:r>
              <a:rPr lang="en-US" sz="1200" dirty="0">
                <a:latin typeface="Arial"/>
                <a:cs typeface="Arial"/>
              </a:rPr>
              <a:t>DC Length = 9um</a:t>
            </a:r>
          </a:p>
        </p:txBody>
      </p:sp>
      <p:cxnSp>
        <p:nvCxnSpPr>
          <p:cNvPr id="75" name="Straight Arrow Connector 74">
            <a:extLst>
              <a:ext uri="{FF2B5EF4-FFF2-40B4-BE49-F238E27FC236}">
                <a16:creationId xmlns:a16="http://schemas.microsoft.com/office/drawing/2014/main" id="{14263703-5D8A-4022-AEDF-F85885F42211}"/>
              </a:ext>
            </a:extLst>
          </p:cNvPr>
          <p:cNvCxnSpPr/>
          <p:nvPr/>
        </p:nvCxnSpPr>
        <p:spPr>
          <a:xfrm flipH="1">
            <a:off x="2098985" y="1650323"/>
            <a:ext cx="0" cy="6372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89DC04B-7A08-4116-816B-EA45339029D7}"/>
              </a:ext>
            </a:extLst>
          </p:cNvPr>
          <p:cNvCxnSpPr/>
          <p:nvPr/>
        </p:nvCxnSpPr>
        <p:spPr>
          <a:xfrm flipH="1">
            <a:off x="2098985" y="1013045"/>
            <a:ext cx="0" cy="6372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EE411F9-DA08-46BE-A88E-6131F5B4577A}"/>
              </a:ext>
            </a:extLst>
          </p:cNvPr>
          <p:cNvCxnSpPr/>
          <p:nvPr/>
        </p:nvCxnSpPr>
        <p:spPr>
          <a:xfrm flipH="1" flipV="1">
            <a:off x="1680462" y="1013045"/>
            <a:ext cx="0" cy="84180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C873794-471E-48A3-AC56-C07C6D5F275D}"/>
              </a:ext>
            </a:extLst>
          </p:cNvPr>
          <p:cNvCxnSpPr/>
          <p:nvPr/>
        </p:nvCxnSpPr>
        <p:spPr>
          <a:xfrm flipH="1" flipV="1">
            <a:off x="1680462" y="1854848"/>
            <a:ext cx="0" cy="432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B1BE06E-B074-424B-8166-0E2AF61F972F}"/>
              </a:ext>
            </a:extLst>
          </p:cNvPr>
          <p:cNvSpPr txBox="1"/>
          <p:nvPr/>
        </p:nvSpPr>
        <p:spPr>
          <a:xfrm>
            <a:off x="830210" y="1250565"/>
            <a:ext cx="772331" cy="307777"/>
          </a:xfrm>
          <a:prstGeom prst="rect">
            <a:avLst/>
          </a:prstGeom>
          <a:noFill/>
        </p:spPr>
        <p:txBody>
          <a:bodyPr wrap="square" rtlCol="0">
            <a:spAutoFit/>
          </a:bodyPr>
          <a:lstStyle/>
          <a:p>
            <a:r>
              <a:rPr lang="en-US" sz="1400" b="1" dirty="0"/>
              <a:t>Pump 1</a:t>
            </a:r>
            <a:endParaRPr lang="en-US" b="1" dirty="0"/>
          </a:p>
        </p:txBody>
      </p:sp>
      <p:sp>
        <p:nvSpPr>
          <p:cNvPr id="80" name="Rectangle 79">
            <a:extLst>
              <a:ext uri="{FF2B5EF4-FFF2-40B4-BE49-F238E27FC236}">
                <a16:creationId xmlns:a16="http://schemas.microsoft.com/office/drawing/2014/main" id="{8A52938C-7AC2-4B83-A6F1-D736BB671315}"/>
              </a:ext>
            </a:extLst>
          </p:cNvPr>
          <p:cNvSpPr/>
          <p:nvPr/>
        </p:nvSpPr>
        <p:spPr>
          <a:xfrm>
            <a:off x="1324409" y="2293221"/>
            <a:ext cx="1118581" cy="632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F53CD369-7CEF-4D1F-9B2A-232C61773F00}"/>
              </a:ext>
            </a:extLst>
          </p:cNvPr>
          <p:cNvCxnSpPr/>
          <p:nvPr/>
        </p:nvCxnSpPr>
        <p:spPr>
          <a:xfrm>
            <a:off x="1324409" y="987013"/>
            <a:ext cx="1118582"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CB314CF-2BB1-437C-BFD8-E2424B9DA949}"/>
              </a:ext>
            </a:extLst>
          </p:cNvPr>
          <p:cNvSpPr txBox="1"/>
          <p:nvPr/>
        </p:nvSpPr>
        <p:spPr>
          <a:xfrm>
            <a:off x="839427" y="1909232"/>
            <a:ext cx="772331" cy="307777"/>
          </a:xfrm>
          <a:prstGeom prst="rect">
            <a:avLst/>
          </a:prstGeom>
          <a:noFill/>
        </p:spPr>
        <p:txBody>
          <a:bodyPr wrap="square" rtlCol="0">
            <a:spAutoFit/>
          </a:bodyPr>
          <a:lstStyle/>
          <a:p>
            <a:r>
              <a:rPr lang="en-US" sz="1400" b="1" dirty="0"/>
              <a:t>Pump 2</a:t>
            </a:r>
            <a:endParaRPr lang="en-US" b="1" dirty="0"/>
          </a:p>
        </p:txBody>
      </p:sp>
      <p:sp>
        <p:nvSpPr>
          <p:cNvPr id="83" name="TextBox 82">
            <a:extLst>
              <a:ext uri="{FF2B5EF4-FFF2-40B4-BE49-F238E27FC236}">
                <a16:creationId xmlns:a16="http://schemas.microsoft.com/office/drawing/2014/main" id="{213EFEDB-32EA-49FD-A87F-15BEF887F06E}"/>
              </a:ext>
            </a:extLst>
          </p:cNvPr>
          <p:cNvSpPr txBox="1"/>
          <p:nvPr/>
        </p:nvSpPr>
        <p:spPr>
          <a:xfrm>
            <a:off x="2289184" y="1450479"/>
            <a:ext cx="1027581" cy="338554"/>
          </a:xfrm>
          <a:prstGeom prst="rect">
            <a:avLst/>
          </a:prstGeom>
          <a:noFill/>
        </p:spPr>
        <p:txBody>
          <a:bodyPr wrap="square" rtlCol="0">
            <a:spAutoFit/>
          </a:bodyPr>
          <a:lstStyle/>
          <a:p>
            <a:r>
              <a:rPr lang="en-US" sz="1600" b="1" dirty="0"/>
              <a:t>Bi-photon</a:t>
            </a:r>
            <a:endParaRPr lang="en-US" sz="2000" b="1" dirty="0"/>
          </a:p>
        </p:txBody>
      </p:sp>
      <p:sp>
        <p:nvSpPr>
          <p:cNvPr id="2" name="TextBox 1">
            <a:extLst>
              <a:ext uri="{FF2B5EF4-FFF2-40B4-BE49-F238E27FC236}">
                <a16:creationId xmlns:a16="http://schemas.microsoft.com/office/drawing/2014/main" id="{D7344C9B-23ED-43EB-9F45-B09C8FE8CDD5}"/>
              </a:ext>
            </a:extLst>
          </p:cNvPr>
          <p:cNvSpPr txBox="1"/>
          <p:nvPr/>
        </p:nvSpPr>
        <p:spPr>
          <a:xfrm>
            <a:off x="906371" y="3877691"/>
            <a:ext cx="2059346" cy="461665"/>
          </a:xfrm>
          <a:prstGeom prst="rect">
            <a:avLst/>
          </a:prstGeom>
          <a:solidFill>
            <a:srgbClr val="000000">
              <a:alpha val="69804"/>
            </a:srgbClr>
          </a:solidFill>
        </p:spPr>
        <p:txBody>
          <a:bodyPr wrap="none" rtlCol="0">
            <a:spAutoFit/>
          </a:bodyPr>
          <a:lstStyle/>
          <a:p>
            <a:r>
              <a:rPr lang="en-US" sz="2400" b="1" cap="small" dirty="0">
                <a:solidFill>
                  <a:schemeClr val="bg1"/>
                </a:solidFill>
              </a:rPr>
              <a:t>Interferometer</a:t>
            </a:r>
          </a:p>
        </p:txBody>
      </p:sp>
      <p:sp>
        <p:nvSpPr>
          <p:cNvPr id="16" name="TextBox 15">
            <a:extLst>
              <a:ext uri="{FF2B5EF4-FFF2-40B4-BE49-F238E27FC236}">
                <a16:creationId xmlns:a16="http://schemas.microsoft.com/office/drawing/2014/main" id="{0F51B439-FB8A-4095-8D73-21805BE61559}"/>
              </a:ext>
            </a:extLst>
          </p:cNvPr>
          <p:cNvSpPr txBox="1"/>
          <p:nvPr/>
        </p:nvSpPr>
        <p:spPr>
          <a:xfrm>
            <a:off x="2409411" y="5101560"/>
            <a:ext cx="1112612" cy="830997"/>
          </a:xfrm>
          <a:prstGeom prst="rect">
            <a:avLst/>
          </a:prstGeom>
          <a:solidFill>
            <a:srgbClr val="000000">
              <a:alpha val="69804"/>
            </a:srgbClr>
          </a:solidFill>
        </p:spPr>
        <p:txBody>
          <a:bodyPr wrap="none" rtlCol="0">
            <a:spAutoFit/>
          </a:bodyPr>
          <a:lstStyle/>
          <a:p>
            <a:r>
              <a:rPr lang="en-US" sz="2400" b="1" cap="small" dirty="0">
                <a:solidFill>
                  <a:schemeClr val="bg1"/>
                </a:solidFill>
              </a:rPr>
              <a:t>Photon</a:t>
            </a:r>
          </a:p>
          <a:p>
            <a:r>
              <a:rPr lang="en-US" sz="2400" b="1" cap="small" dirty="0">
                <a:solidFill>
                  <a:schemeClr val="bg1"/>
                </a:solidFill>
              </a:rPr>
              <a:t>Source</a:t>
            </a:r>
          </a:p>
        </p:txBody>
      </p:sp>
    </p:spTree>
    <p:extLst>
      <p:ext uri="{BB962C8B-B14F-4D97-AF65-F5344CB8AC3E}">
        <p14:creationId xmlns:p14="http://schemas.microsoft.com/office/powerpoint/2010/main" val="2426890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4518" y="809337"/>
            <a:ext cx="8532375" cy="5546687"/>
          </a:xfrm>
          <a:prstGeom prst="rect">
            <a:avLst/>
          </a:prstGeom>
        </p:spPr>
      </p:pic>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On-Chip Two Photon Interference</a:t>
            </a:r>
          </a:p>
        </p:txBody>
      </p:sp>
      <p:sp>
        <p:nvSpPr>
          <p:cNvPr id="10"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81000" y="914400"/>
            <a:ext cx="381000" cy="381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4004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4518" y="809337"/>
            <a:ext cx="8532375" cy="5546687"/>
          </a:xfrm>
          <a:prstGeom prst="rect">
            <a:avLst/>
          </a:prstGeom>
        </p:spPr>
      </p:pic>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On-Chip Two Photon Interference</a:t>
            </a:r>
          </a:p>
        </p:txBody>
      </p:sp>
      <p:sp>
        <p:nvSpPr>
          <p:cNvPr id="3" name="Rectangle 2"/>
          <p:cNvSpPr/>
          <p:nvPr/>
        </p:nvSpPr>
        <p:spPr>
          <a:xfrm>
            <a:off x="138289" y="818863"/>
            <a:ext cx="3738371" cy="5605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411248" y="848565"/>
            <a:ext cx="3199915"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Creation of a single photon:</a:t>
            </a:r>
          </a:p>
        </p:txBody>
      </p:sp>
      <p:graphicFrame>
        <p:nvGraphicFramePr>
          <p:cNvPr id="16" name="Object 15"/>
          <p:cNvGraphicFramePr>
            <a:graphicFrameLocks noChangeAspect="1"/>
          </p:cNvGraphicFramePr>
          <p:nvPr>
            <p:extLst/>
          </p:nvPr>
        </p:nvGraphicFramePr>
        <p:xfrm>
          <a:off x="866775" y="1149350"/>
          <a:ext cx="2392363" cy="560388"/>
        </p:xfrm>
        <a:graphic>
          <a:graphicData uri="http://schemas.openxmlformats.org/presentationml/2006/ole">
            <mc:AlternateContent xmlns:mc="http://schemas.openxmlformats.org/markup-compatibility/2006">
              <mc:Choice xmlns:v="urn:schemas-microsoft-com:vml" Requires="v">
                <p:oleObj spid="_x0000_s5527" name="Equation" r:id="rId5" imgW="1193760" imgH="279360" progId="Equation.DSMT4">
                  <p:embed/>
                </p:oleObj>
              </mc:Choice>
              <mc:Fallback>
                <p:oleObj name="Equation" r:id="rId5" imgW="1193760" imgH="279360" progId="Equation.DSMT4">
                  <p:embed/>
                  <p:pic>
                    <p:nvPicPr>
                      <p:cNvPr id="16" name="Object 15"/>
                      <p:cNvPicPr/>
                      <p:nvPr/>
                    </p:nvPicPr>
                    <p:blipFill>
                      <a:blip r:embed="rId6"/>
                      <a:stretch>
                        <a:fillRect/>
                      </a:stretch>
                    </p:blipFill>
                    <p:spPr>
                      <a:xfrm>
                        <a:off x="866775" y="1149350"/>
                        <a:ext cx="2392363" cy="560388"/>
                      </a:xfrm>
                      <a:prstGeom prst="rect">
                        <a:avLst/>
                      </a:prstGeom>
                    </p:spPr>
                  </p:pic>
                </p:oleObj>
              </mc:Fallback>
            </mc:AlternateContent>
          </a:graphicData>
        </a:graphic>
      </p:graphicFrame>
      <p:sp>
        <p:nvSpPr>
          <p:cNvPr id="18" name="TextBox 17"/>
          <p:cNvSpPr txBox="1"/>
          <p:nvPr/>
        </p:nvSpPr>
        <p:spPr>
          <a:xfrm>
            <a:off x="411084" y="1651173"/>
            <a:ext cx="290335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Creation of two photons:</a:t>
            </a:r>
          </a:p>
        </p:txBody>
      </p:sp>
      <p:graphicFrame>
        <p:nvGraphicFramePr>
          <p:cNvPr id="19" name="Object 18"/>
          <p:cNvGraphicFramePr>
            <a:graphicFrameLocks noChangeAspect="1"/>
          </p:cNvGraphicFramePr>
          <p:nvPr>
            <p:extLst/>
          </p:nvPr>
        </p:nvGraphicFramePr>
        <p:xfrm>
          <a:off x="620713" y="1941513"/>
          <a:ext cx="2876550" cy="712787"/>
        </p:xfrm>
        <a:graphic>
          <a:graphicData uri="http://schemas.openxmlformats.org/presentationml/2006/ole">
            <mc:AlternateContent xmlns:mc="http://schemas.openxmlformats.org/markup-compatibility/2006">
              <mc:Choice xmlns:v="urn:schemas-microsoft-com:vml" Requires="v">
                <p:oleObj spid="_x0000_s5528" name="Equation" r:id="rId7" imgW="1434960" imgH="355320" progId="Equation.DSMT4">
                  <p:embed/>
                </p:oleObj>
              </mc:Choice>
              <mc:Fallback>
                <p:oleObj name="Equation" r:id="rId7" imgW="1434960" imgH="355320" progId="Equation.DSMT4">
                  <p:embed/>
                  <p:pic>
                    <p:nvPicPr>
                      <p:cNvPr id="19" name="Object 18"/>
                      <p:cNvPicPr/>
                      <p:nvPr/>
                    </p:nvPicPr>
                    <p:blipFill>
                      <a:blip r:embed="rId8"/>
                      <a:stretch>
                        <a:fillRect/>
                      </a:stretch>
                    </p:blipFill>
                    <p:spPr>
                      <a:xfrm>
                        <a:off x="620713" y="1941513"/>
                        <a:ext cx="2876550" cy="712787"/>
                      </a:xfrm>
                      <a:prstGeom prst="rect">
                        <a:avLst/>
                      </a:prstGeom>
                    </p:spPr>
                  </p:pic>
                </p:oleObj>
              </mc:Fallback>
            </mc:AlternateContent>
          </a:graphicData>
        </a:graphic>
      </p:graphicFrame>
      <p:sp>
        <p:nvSpPr>
          <p:cNvPr id="20" name="TextBox 19"/>
          <p:cNvSpPr txBox="1"/>
          <p:nvPr/>
        </p:nvSpPr>
        <p:spPr>
          <a:xfrm>
            <a:off x="454113" y="2817527"/>
            <a:ext cx="3046867"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Creation of two-photon N00N state :</a:t>
            </a:r>
          </a:p>
        </p:txBody>
      </p:sp>
      <p:graphicFrame>
        <p:nvGraphicFramePr>
          <p:cNvPr id="21" name="Object 20"/>
          <p:cNvGraphicFramePr>
            <a:graphicFrameLocks noChangeAspect="1"/>
          </p:cNvGraphicFramePr>
          <p:nvPr>
            <p:extLst/>
          </p:nvPr>
        </p:nvGraphicFramePr>
        <p:xfrm>
          <a:off x="195263" y="3352800"/>
          <a:ext cx="3605212" cy="582613"/>
        </p:xfrm>
        <a:graphic>
          <a:graphicData uri="http://schemas.openxmlformats.org/presentationml/2006/ole">
            <mc:AlternateContent xmlns:mc="http://schemas.openxmlformats.org/markup-compatibility/2006">
              <mc:Choice xmlns:v="urn:schemas-microsoft-com:vml" Requires="v">
                <p:oleObj spid="_x0000_s5529" name="Equation" r:id="rId9" imgW="2666880" imgH="431640" progId="Equation.DSMT4">
                  <p:embed/>
                </p:oleObj>
              </mc:Choice>
              <mc:Fallback>
                <p:oleObj name="Equation" r:id="rId9" imgW="2666880" imgH="431640" progId="Equation.DSMT4">
                  <p:embed/>
                  <p:pic>
                    <p:nvPicPr>
                      <p:cNvPr id="21" name="Object 20"/>
                      <p:cNvPicPr/>
                      <p:nvPr/>
                    </p:nvPicPr>
                    <p:blipFill>
                      <a:blip r:embed="rId10"/>
                      <a:stretch>
                        <a:fillRect/>
                      </a:stretch>
                    </p:blipFill>
                    <p:spPr>
                      <a:xfrm>
                        <a:off x="195263" y="3352800"/>
                        <a:ext cx="3605212" cy="582613"/>
                      </a:xfrm>
                      <a:prstGeom prst="rect">
                        <a:avLst/>
                      </a:prstGeom>
                    </p:spPr>
                  </p:pic>
                </p:oleObj>
              </mc:Fallback>
            </mc:AlternateContent>
          </a:graphicData>
        </a:graphic>
      </p:graphicFrame>
      <p:sp>
        <p:nvSpPr>
          <p:cNvPr id="22" name="TextBox 21"/>
          <p:cNvSpPr txBox="1"/>
          <p:nvPr/>
        </p:nvSpPr>
        <p:spPr>
          <a:xfrm>
            <a:off x="454113" y="4029529"/>
            <a:ext cx="3046867"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Coincidence and zero coincidence states:</a:t>
            </a:r>
          </a:p>
        </p:txBody>
      </p:sp>
      <p:graphicFrame>
        <p:nvGraphicFramePr>
          <p:cNvPr id="9" name="Object 8"/>
          <p:cNvGraphicFramePr>
            <a:graphicFrameLocks noChangeAspect="1"/>
          </p:cNvGraphicFramePr>
          <p:nvPr>
            <p:extLst/>
          </p:nvPr>
        </p:nvGraphicFramePr>
        <p:xfrm>
          <a:off x="155409" y="5369322"/>
          <a:ext cx="3704129" cy="806971"/>
        </p:xfrm>
        <a:graphic>
          <a:graphicData uri="http://schemas.openxmlformats.org/presentationml/2006/ole">
            <mc:AlternateContent xmlns:mc="http://schemas.openxmlformats.org/markup-compatibility/2006">
              <mc:Choice xmlns:v="urn:schemas-microsoft-com:vml" Requires="v">
                <p:oleObj spid="_x0000_s5530" name="Equation" r:id="rId11" imgW="2654300" imgH="571500" progId="Equation.DSMT4">
                  <p:embed/>
                </p:oleObj>
              </mc:Choice>
              <mc:Fallback>
                <p:oleObj name="Equation" r:id="rId11" imgW="2654300" imgH="571500" progId="Equation.DSMT4">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409" y="5369322"/>
                        <a:ext cx="3704129" cy="806971"/>
                      </a:xfrm>
                      <a:prstGeom prst="rect">
                        <a:avLst/>
                      </a:prstGeom>
                      <a:noFill/>
                    </p:spPr>
                  </p:pic>
                </p:oleObj>
              </mc:Fallback>
            </mc:AlternateContent>
          </a:graphicData>
        </a:graphic>
      </p:graphicFrame>
      <p:sp>
        <p:nvSpPr>
          <p:cNvPr id="10"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5" name="Object 24"/>
          <p:cNvGraphicFramePr>
            <a:graphicFrameLocks noChangeAspect="1"/>
          </p:cNvGraphicFramePr>
          <p:nvPr>
            <p:extLst/>
          </p:nvPr>
        </p:nvGraphicFramePr>
        <p:xfrm>
          <a:off x="324518" y="4663227"/>
          <a:ext cx="3286645" cy="605824"/>
        </p:xfrm>
        <a:graphic>
          <a:graphicData uri="http://schemas.openxmlformats.org/presentationml/2006/ole">
            <mc:AlternateContent xmlns:mc="http://schemas.openxmlformats.org/markup-compatibility/2006">
              <mc:Choice xmlns:v="urn:schemas-microsoft-com:vml" Requires="v">
                <p:oleObj spid="_x0000_s5531" name="Equation" r:id="rId13" imgW="2019240" imgH="368280" progId="Equation.DSMT4">
                  <p:embed/>
                </p:oleObj>
              </mc:Choice>
              <mc:Fallback>
                <p:oleObj name="Equation" r:id="rId13" imgW="2019240" imgH="368280" progId="Equation.DSMT4">
                  <p:embed/>
                  <p:pic>
                    <p:nvPicPr>
                      <p:cNvPr id="25" name="Object 24"/>
                      <p:cNvPicPr>
                        <a:picLocks noChangeAspect="1" noChangeArrowheads="1"/>
                      </p:cNvPicPr>
                      <p:nvPr/>
                    </p:nvPicPr>
                    <p:blipFill>
                      <a:blip r:embed="rId14"/>
                      <a:srcRect/>
                      <a:stretch>
                        <a:fillRect/>
                      </a:stretch>
                    </p:blipFill>
                    <p:spPr bwMode="auto">
                      <a:xfrm>
                        <a:off x="324518" y="4663227"/>
                        <a:ext cx="3286645" cy="605824"/>
                      </a:xfrm>
                      <a:prstGeom prst="rect">
                        <a:avLst/>
                      </a:prstGeom>
                      <a:noFill/>
                    </p:spPr>
                  </p:pic>
                </p:oleObj>
              </mc:Fallback>
            </mc:AlternateContent>
          </a:graphicData>
        </a:graphic>
      </p:graphicFrame>
      <p:pic>
        <p:nvPicPr>
          <p:cNvPr id="23" name="Picture 22"/>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916512" y="1716206"/>
            <a:ext cx="5130778" cy="3880522"/>
          </a:xfrm>
          <a:prstGeom prst="rect">
            <a:avLst/>
          </a:prstGeom>
        </p:spPr>
      </p:pic>
    </p:spTree>
    <p:extLst>
      <p:ext uri="{BB962C8B-B14F-4D97-AF65-F5344CB8AC3E}">
        <p14:creationId xmlns:p14="http://schemas.microsoft.com/office/powerpoint/2010/main" val="1013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8" grpId="0"/>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p:cNvGraphicFramePr>
            <a:graphicFrameLocks noChangeAspect="1"/>
          </p:cNvGraphicFramePr>
          <p:nvPr>
            <p:extLst/>
          </p:nvPr>
        </p:nvGraphicFramePr>
        <p:xfrm>
          <a:off x="282472" y="3990205"/>
          <a:ext cx="3558073" cy="2410595"/>
        </p:xfrm>
        <a:graphic>
          <a:graphicData uri="http://schemas.openxmlformats.org/presentationml/2006/ole">
            <mc:AlternateContent xmlns:mc="http://schemas.openxmlformats.org/markup-compatibility/2006">
              <mc:Choice xmlns:v="urn:schemas-microsoft-com:vml" Requires="v">
                <p:oleObj spid="_x0000_s6389" name="Acrobat Document" r:id="rId4" imgW="7619844" imgH="5162495" progId="AcroExch.Document.7">
                  <p:embed/>
                </p:oleObj>
              </mc:Choice>
              <mc:Fallback>
                <p:oleObj name="Acrobat Document" r:id="rId4" imgW="7619844" imgH="5162495" progId="AcroExch.Document.7">
                  <p:embed/>
                  <p:pic>
                    <p:nvPicPr>
                      <p:cNvPr id="13" name="Object 12"/>
                      <p:cNvPicPr/>
                      <p:nvPr/>
                    </p:nvPicPr>
                    <p:blipFill>
                      <a:blip r:embed="rId5"/>
                      <a:stretch>
                        <a:fillRect/>
                      </a:stretch>
                    </p:blipFill>
                    <p:spPr>
                      <a:xfrm>
                        <a:off x="282472" y="3990205"/>
                        <a:ext cx="3558073" cy="2410595"/>
                      </a:xfrm>
                      <a:prstGeom prst="rect">
                        <a:avLst/>
                      </a:prstGeom>
                    </p:spPr>
                  </p:pic>
                </p:oleObj>
              </mc:Fallback>
            </mc:AlternateContent>
          </a:graphicData>
        </a:graphic>
      </p:graphicFrame>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Two Photon Interference</a:t>
            </a:r>
          </a:p>
        </p:txBody>
      </p:sp>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66403" y="1012464"/>
            <a:ext cx="5077597" cy="4891678"/>
          </a:xfrm>
          <a:prstGeom prst="rect">
            <a:avLst/>
          </a:prstGeom>
        </p:spPr>
      </p:pic>
      <p:sp>
        <p:nvSpPr>
          <p:cNvPr id="18" name="Rectangle 17"/>
          <p:cNvSpPr/>
          <p:nvPr/>
        </p:nvSpPr>
        <p:spPr>
          <a:xfrm>
            <a:off x="65757" y="2725586"/>
            <a:ext cx="3711921"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“Incoherent” – Misaligned pumps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No bi-photon generation</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Confirmation of path-entangled bi-photon quantum state</a:t>
            </a:r>
          </a:p>
        </p:txBody>
      </p:sp>
      <p:graphicFrame>
        <p:nvGraphicFramePr>
          <p:cNvPr id="2" name="Object 1"/>
          <p:cNvGraphicFramePr>
            <a:graphicFrameLocks noChangeAspect="1"/>
          </p:cNvGraphicFramePr>
          <p:nvPr>
            <p:extLst/>
          </p:nvPr>
        </p:nvGraphicFramePr>
        <p:xfrm>
          <a:off x="6146800" y="3352800"/>
          <a:ext cx="914400" cy="222250"/>
        </p:xfrm>
        <a:graphic>
          <a:graphicData uri="http://schemas.openxmlformats.org/presentationml/2006/ole">
            <mc:AlternateContent xmlns:mc="http://schemas.openxmlformats.org/markup-compatibility/2006">
              <mc:Choice xmlns:v="urn:schemas-microsoft-com:vml" Requires="v">
                <p:oleObj spid="_x0000_s6390" name="Equation" r:id="rId7" imgW="914400" imgH="221760" progId="Equation.DSMT4">
                  <p:embed/>
                </p:oleObj>
              </mc:Choice>
              <mc:Fallback>
                <p:oleObj name="Equation" r:id="rId7" imgW="914400" imgH="221760" progId="Equation.DSMT4">
                  <p:embed/>
                  <p:pic>
                    <p:nvPicPr>
                      <p:cNvPr id="2" name="Object 1"/>
                      <p:cNvPicPr/>
                      <p:nvPr/>
                    </p:nvPicPr>
                    <p:blipFill>
                      <a:blip r:embed="rId8"/>
                      <a:stretch>
                        <a:fillRect/>
                      </a:stretch>
                    </p:blipFill>
                    <p:spPr>
                      <a:xfrm>
                        <a:off x="6146800" y="3352800"/>
                        <a:ext cx="914400" cy="222250"/>
                      </a:xfrm>
                      <a:prstGeom prst="rect">
                        <a:avLst/>
                      </a:prstGeom>
                    </p:spPr>
                  </p:pic>
                </p:oleObj>
              </mc:Fallback>
            </mc:AlternateContent>
          </a:graphicData>
        </a:graphic>
      </p:graphicFrame>
      <p:sp>
        <p:nvSpPr>
          <p:cNvPr id="19" name="Rectangle 18"/>
          <p:cNvSpPr/>
          <p:nvPr/>
        </p:nvSpPr>
        <p:spPr>
          <a:xfrm>
            <a:off x="65757" y="2292210"/>
            <a:ext cx="4515192"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High visibility interference</a:t>
            </a:r>
          </a:p>
        </p:txBody>
      </p:sp>
      <p:sp>
        <p:nvSpPr>
          <p:cNvPr id="20" name="Rectangle 19"/>
          <p:cNvSpPr/>
          <p:nvPr/>
        </p:nvSpPr>
        <p:spPr>
          <a:xfrm>
            <a:off x="56613" y="827782"/>
            <a:ext cx="3600987"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Coincidences are in agreement</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Oscillates twice as fast as classical light</a:t>
            </a:r>
          </a:p>
        </p:txBody>
      </p:sp>
      <p:sp>
        <p:nvSpPr>
          <p:cNvPr id="12" name="Right Arrow 11"/>
          <p:cNvSpPr/>
          <p:nvPr/>
        </p:nvSpPr>
        <p:spPr>
          <a:xfrm rot="16200000">
            <a:off x="561382" y="5303429"/>
            <a:ext cx="1165509" cy="10709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rot="16200000">
            <a:off x="2834770" y="5315611"/>
            <a:ext cx="1187739" cy="10709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rot="5400000">
            <a:off x="1937843" y="5632849"/>
            <a:ext cx="645639" cy="107092"/>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25"/>
          <p:cNvSpPr/>
          <p:nvPr/>
        </p:nvSpPr>
        <p:spPr>
          <a:xfrm rot="5400000">
            <a:off x="1924773" y="4999717"/>
            <a:ext cx="671779" cy="107092"/>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rot="5400000">
            <a:off x="1937843" y="5632849"/>
            <a:ext cx="645639" cy="107092"/>
          </a:xfrm>
          <a:prstGeom prst="rightArrow">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ight Arrow 26"/>
          <p:cNvSpPr/>
          <p:nvPr/>
        </p:nvSpPr>
        <p:spPr>
          <a:xfrm rot="5400000">
            <a:off x="1924773" y="4999717"/>
            <a:ext cx="671779" cy="107092"/>
          </a:xfrm>
          <a:prstGeom prst="rightArrow">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5181600" y="6025254"/>
            <a:ext cx="322985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Arial"/>
              </a:rPr>
              <a:t>Physical Review Applied, August 2015</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1" name="Object 30"/>
          <p:cNvGraphicFramePr>
            <a:graphicFrameLocks noChangeAspect="1"/>
          </p:cNvGraphicFramePr>
          <p:nvPr>
            <p:extLst/>
          </p:nvPr>
        </p:nvGraphicFramePr>
        <p:xfrm>
          <a:off x="298944" y="1676400"/>
          <a:ext cx="3605212" cy="582613"/>
        </p:xfrm>
        <a:graphic>
          <a:graphicData uri="http://schemas.openxmlformats.org/presentationml/2006/ole">
            <mc:AlternateContent xmlns:mc="http://schemas.openxmlformats.org/markup-compatibility/2006">
              <mc:Choice xmlns:v="urn:schemas-microsoft-com:vml" Requires="v">
                <p:oleObj spid="_x0000_s6391" name="Equation" r:id="rId9" imgW="2666880" imgH="431640" progId="Equation.DSMT4">
                  <p:embed/>
                </p:oleObj>
              </mc:Choice>
              <mc:Fallback>
                <p:oleObj name="Equation" r:id="rId9" imgW="2666880" imgH="431640" progId="Equation.DSMT4">
                  <p:embed/>
                  <p:pic>
                    <p:nvPicPr>
                      <p:cNvPr id="31" name="Object 30"/>
                      <p:cNvPicPr/>
                      <p:nvPr/>
                    </p:nvPicPr>
                    <p:blipFill>
                      <a:blip r:embed="rId10"/>
                      <a:stretch>
                        <a:fillRect/>
                      </a:stretch>
                    </p:blipFill>
                    <p:spPr>
                      <a:xfrm>
                        <a:off x="298944" y="1676400"/>
                        <a:ext cx="3605212" cy="582613"/>
                      </a:xfrm>
                      <a:prstGeom prst="rect">
                        <a:avLst/>
                      </a:prstGeom>
                    </p:spPr>
                  </p:pic>
                </p:oleObj>
              </mc:Fallback>
            </mc:AlternateContent>
          </a:graphicData>
        </a:graphic>
      </p:graphicFrame>
    </p:spTree>
    <p:extLst>
      <p:ext uri="{BB962C8B-B14F-4D97-AF65-F5344CB8AC3E}">
        <p14:creationId xmlns:p14="http://schemas.microsoft.com/office/powerpoint/2010/main" val="3289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000"/>
                                        <p:tgtEl>
                                          <p:spTgt spid="2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childTnLst>
                                </p:cTn>
                              </p:par>
                              <p:par>
                                <p:cTn id="29" presetID="10" presetClass="exit" presetSubtype="0" fill="hold" grpId="1" nodeType="withEffect">
                                  <p:stCondLst>
                                    <p:cond delay="0"/>
                                  </p:stCondLst>
                                  <p:childTnLst>
                                    <p:animEffect transition="out" filter="fade">
                                      <p:cBhvr>
                                        <p:cTn id="30" dur="2000"/>
                                        <p:tgtEl>
                                          <p:spTgt spid="26"/>
                                        </p:tgtEl>
                                      </p:cBhvr>
                                    </p:animEffect>
                                    <p:set>
                                      <p:cBhvr>
                                        <p:cTn id="31" dur="1" fill="hold">
                                          <p:stCondLst>
                                            <p:cond delay="1999"/>
                                          </p:stCondLst>
                                        </p:cTn>
                                        <p:tgtEl>
                                          <p:spTgt spid="2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25"/>
                                        </p:tgtEl>
                                      </p:cBhvr>
                                    </p:animEffect>
                                    <p:set>
                                      <p:cBhvr>
                                        <p:cTn id="34" dur="1" fill="hold">
                                          <p:stCondLst>
                                            <p:cond delay="1999"/>
                                          </p:stCondLst>
                                        </p:cTn>
                                        <p:tgtEl>
                                          <p:spTgt spid="25"/>
                                        </p:tgtEl>
                                        <p:attrNameLst>
                                          <p:attrName>style.visibility</p:attrName>
                                        </p:attrNameLst>
                                      </p:cBhvr>
                                      <p:to>
                                        <p:strVal val="hidden"/>
                                      </p:to>
                                    </p:set>
                                  </p:childTnLst>
                                </p:cTn>
                              </p:par>
                              <p:par>
                                <p:cTn id="35" presetID="42" presetClass="path" presetSubtype="0" accel="50000" decel="50000" fill="hold" grpId="1" nodeType="withEffect">
                                  <p:stCondLst>
                                    <p:cond delay="0"/>
                                  </p:stCondLst>
                                  <p:childTnLst>
                                    <p:animMotion origin="layout" path="M 5.55112E-17 -3.7037E-7 L -0.01615 -3.7037E-7 " pathEditMode="relative" rAng="0" ptsTypes="AA">
                                      <p:cBhvr>
                                        <p:cTn id="36" dur="2000" fill="hold"/>
                                        <p:tgtEl>
                                          <p:spTgt spid="23"/>
                                        </p:tgtEl>
                                        <p:attrNameLst>
                                          <p:attrName>ppt_x</p:attrName>
                                          <p:attrName>ppt_y</p:attrName>
                                        </p:attrNameLst>
                                      </p:cBhvr>
                                      <p:rCtr x="-816" y="0"/>
                                    </p:animMotion>
                                  </p:childTnLst>
                                </p:cTn>
                              </p:par>
                              <p:par>
                                <p:cTn id="37" presetID="42" presetClass="path" presetSubtype="0" accel="50000" decel="50000" fill="hold" grpId="2" nodeType="withEffect">
                                  <p:stCondLst>
                                    <p:cond delay="0"/>
                                  </p:stCondLst>
                                  <p:childTnLst>
                                    <p:animMotion origin="layout" path="M -2.22222E-6 4.44444E-6 L -0.00868 0.00023 " pathEditMode="relative" rAng="0" ptsTypes="AA">
                                      <p:cBhvr>
                                        <p:cTn id="38" dur="2000" fill="hold"/>
                                        <p:tgtEl>
                                          <p:spTgt spid="26"/>
                                        </p:tgtEl>
                                        <p:attrNameLst>
                                          <p:attrName>ppt_x</p:attrName>
                                          <p:attrName>ppt_y</p:attrName>
                                        </p:attrNameLst>
                                      </p:cBhvr>
                                      <p:rCtr x="-434" y="0"/>
                                    </p:animMotion>
                                  </p:childTnLst>
                                </p:cTn>
                              </p:par>
                              <p:par>
                                <p:cTn id="39" presetID="42" presetClass="path" presetSubtype="0" accel="50000" decel="50000" fill="hold" grpId="2" nodeType="withEffect">
                                  <p:stCondLst>
                                    <p:cond delay="0"/>
                                  </p:stCondLst>
                                  <p:childTnLst>
                                    <p:animMotion origin="layout" path="M -2.22222E-6 3.33333E-6 L -0.00903 0.00046 " pathEditMode="relative" rAng="0" ptsTypes="AA">
                                      <p:cBhvr>
                                        <p:cTn id="40" dur="2000" fill="hold"/>
                                        <p:tgtEl>
                                          <p:spTgt spid="25"/>
                                        </p:tgtEl>
                                        <p:attrNameLst>
                                          <p:attrName>ppt_x</p:attrName>
                                          <p:attrName>ppt_y</p:attrName>
                                        </p:attrNameLst>
                                      </p:cBhvr>
                                      <p:rCtr x="-451" y="23"/>
                                    </p:animMotion>
                                  </p:childTnLst>
                                </p:cTn>
                              </p:par>
                              <p:par>
                                <p:cTn id="41" presetID="42" presetClass="path" presetSubtype="0" accel="50000" decel="50000" fill="hold" grpId="0" nodeType="withEffect">
                                  <p:stCondLst>
                                    <p:cond delay="0"/>
                                  </p:stCondLst>
                                  <p:childTnLst>
                                    <p:animMotion origin="layout" path="M -2.22222E-6 4.44444E-6 L -0.00798 -0.00024 " pathEditMode="relative" rAng="0" ptsTypes="AA">
                                      <p:cBhvr>
                                        <p:cTn id="42" dur="2000" fill="hold"/>
                                        <p:tgtEl>
                                          <p:spTgt spid="27"/>
                                        </p:tgtEl>
                                        <p:attrNameLst>
                                          <p:attrName>ppt_x</p:attrName>
                                          <p:attrName>ppt_y</p:attrName>
                                        </p:attrNameLst>
                                      </p:cBhvr>
                                      <p:rCtr x="-399" y="-23"/>
                                    </p:animMotion>
                                  </p:childTnLst>
                                </p:cTn>
                              </p:par>
                              <p:par>
                                <p:cTn id="43" presetID="42" presetClass="path" presetSubtype="0" accel="50000" decel="50000" fill="hold" grpId="0" nodeType="withEffect">
                                  <p:stCondLst>
                                    <p:cond delay="0"/>
                                  </p:stCondLst>
                                  <p:childTnLst>
                                    <p:animMotion origin="layout" path="M -2.22222E-6 3.33333E-6 L -0.00781 3.33333E-6 " pathEditMode="relative" rAng="0" ptsTypes="AA">
                                      <p:cBhvr>
                                        <p:cTn id="44" dur="2000" fill="hold"/>
                                        <p:tgtEl>
                                          <p:spTgt spid="24"/>
                                        </p:tgtEl>
                                        <p:attrNameLst>
                                          <p:attrName>ppt_x</p:attrName>
                                          <p:attrName>ppt_y</p:attrName>
                                        </p:attrNameLst>
                                      </p:cBhvr>
                                      <p:rCtr x="-399" y="0"/>
                                    </p:animMotion>
                                  </p:child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P spid="23" grpId="0" animBg="1"/>
      <p:bldP spid="23" grpId="1" animBg="1"/>
      <p:bldP spid="25" grpId="0" animBg="1"/>
      <p:bldP spid="25" grpId="1" animBg="1"/>
      <p:bldP spid="25" grpId="2" animBg="1"/>
      <p:bldP spid="26" grpId="0" animBg="1"/>
      <p:bldP spid="26" grpId="1" animBg="1"/>
      <p:bldP spid="26" grpId="2" animBg="1"/>
      <p:bldP spid="24" grpId="0" animBg="1"/>
      <p:bldP spid="24" grpId="1" animBg="1"/>
      <p:bldP spid="27" grpId="0" animBg="1"/>
      <p:bldP spid="2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nvPr>
        </p:nvGraphicFramePr>
        <p:xfrm>
          <a:off x="6553782" y="5079195"/>
          <a:ext cx="1216883" cy="1280160"/>
        </p:xfrm>
        <a:graphic>
          <a:graphicData uri="http://schemas.openxmlformats.org/presentationml/2006/ole">
            <mc:AlternateContent xmlns:mc="http://schemas.openxmlformats.org/markup-compatibility/2006">
              <mc:Choice xmlns:v="urn:schemas-microsoft-com:vml" Requires="v">
                <p:oleObj spid="_x0000_s7818" name="Acrobat Document" r:id="rId4" imgW="2380965" imgH="2504890" progId="AcroExch.Document.7">
                  <p:embed/>
                </p:oleObj>
              </mc:Choice>
              <mc:Fallback>
                <p:oleObj name="Acrobat Document" r:id="rId4" imgW="2380965" imgH="2504890" progId="AcroExch.Document.7">
                  <p:embed/>
                  <p:pic>
                    <p:nvPicPr>
                      <p:cNvPr id="10" name="Object 9"/>
                      <p:cNvPicPr/>
                      <p:nvPr/>
                    </p:nvPicPr>
                    <p:blipFill>
                      <a:blip r:embed="rId5"/>
                      <a:stretch>
                        <a:fillRect/>
                      </a:stretch>
                    </p:blipFill>
                    <p:spPr>
                      <a:xfrm>
                        <a:off x="6553782" y="5079195"/>
                        <a:ext cx="1216883" cy="1280160"/>
                      </a:xfrm>
                      <a:prstGeom prst="rect">
                        <a:avLst/>
                      </a:prstGeom>
                    </p:spPr>
                  </p:pic>
                </p:oleObj>
              </mc:Fallback>
            </mc:AlternateContent>
          </a:graphicData>
        </a:graphic>
      </p:graphicFrame>
      <p:sp>
        <p:nvSpPr>
          <p:cNvPr id="17" name="Rectangle 16"/>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Broadband Phase Matching</a:t>
            </a:r>
          </a:p>
        </p:txBody>
      </p:sp>
      <p:graphicFrame>
        <p:nvGraphicFramePr>
          <p:cNvPr id="2" name="Object 1"/>
          <p:cNvGraphicFramePr>
            <a:graphicFrameLocks noChangeAspect="1"/>
          </p:cNvGraphicFramePr>
          <p:nvPr>
            <p:extLst/>
          </p:nvPr>
        </p:nvGraphicFramePr>
        <p:xfrm>
          <a:off x="3963561" y="5079195"/>
          <a:ext cx="1216883" cy="1280160"/>
        </p:xfrm>
        <a:graphic>
          <a:graphicData uri="http://schemas.openxmlformats.org/presentationml/2006/ole">
            <mc:AlternateContent xmlns:mc="http://schemas.openxmlformats.org/markup-compatibility/2006">
              <mc:Choice xmlns:v="urn:schemas-microsoft-com:vml" Requires="v">
                <p:oleObj spid="_x0000_s7819" name="Acrobat Document" r:id="rId6" imgW="2380965" imgH="2504890" progId="AcroExch.Document.7">
                  <p:embed/>
                </p:oleObj>
              </mc:Choice>
              <mc:Fallback>
                <p:oleObj name="Acrobat Document" r:id="rId6" imgW="2380965" imgH="2504890" progId="AcroExch.Document.7">
                  <p:embed/>
                  <p:pic>
                    <p:nvPicPr>
                      <p:cNvPr id="2" name="Object 1"/>
                      <p:cNvPicPr/>
                      <p:nvPr/>
                    </p:nvPicPr>
                    <p:blipFill>
                      <a:blip r:embed="rId7"/>
                      <a:stretch>
                        <a:fillRect/>
                      </a:stretch>
                    </p:blipFill>
                    <p:spPr>
                      <a:xfrm>
                        <a:off x="3963561" y="5079195"/>
                        <a:ext cx="1216883" cy="1280160"/>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2668450" y="5079195"/>
          <a:ext cx="1216883" cy="1280160"/>
        </p:xfrm>
        <a:graphic>
          <a:graphicData uri="http://schemas.openxmlformats.org/presentationml/2006/ole">
            <mc:AlternateContent xmlns:mc="http://schemas.openxmlformats.org/markup-compatibility/2006">
              <mc:Choice xmlns:v="urn:schemas-microsoft-com:vml" Requires="v">
                <p:oleObj spid="_x0000_s7820" name="Acrobat Document" r:id="rId8" imgW="2380965" imgH="2504890" progId="AcroExch.Document.7">
                  <p:embed/>
                </p:oleObj>
              </mc:Choice>
              <mc:Fallback>
                <p:oleObj name="Acrobat Document" r:id="rId8" imgW="2380965" imgH="2504890" progId="AcroExch.Document.7">
                  <p:embed/>
                  <p:pic>
                    <p:nvPicPr>
                      <p:cNvPr id="3" name="Object 2"/>
                      <p:cNvPicPr/>
                      <p:nvPr/>
                    </p:nvPicPr>
                    <p:blipFill>
                      <a:blip r:embed="rId9"/>
                      <a:stretch>
                        <a:fillRect/>
                      </a:stretch>
                    </p:blipFill>
                    <p:spPr>
                      <a:xfrm>
                        <a:off x="2668450" y="5079195"/>
                        <a:ext cx="1216883" cy="1280160"/>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1373339" y="5079195"/>
          <a:ext cx="1216883" cy="1280160"/>
        </p:xfrm>
        <a:graphic>
          <a:graphicData uri="http://schemas.openxmlformats.org/presentationml/2006/ole">
            <mc:AlternateContent xmlns:mc="http://schemas.openxmlformats.org/markup-compatibility/2006">
              <mc:Choice xmlns:v="urn:schemas-microsoft-com:vml" Requires="v">
                <p:oleObj spid="_x0000_s7821" name="Acrobat Document" r:id="rId10" imgW="2380965" imgH="2504890" progId="AcroExch.Document.7">
                  <p:embed/>
                </p:oleObj>
              </mc:Choice>
              <mc:Fallback>
                <p:oleObj name="Acrobat Document" r:id="rId10" imgW="2380965" imgH="2504890" progId="AcroExch.Document.7">
                  <p:embed/>
                  <p:pic>
                    <p:nvPicPr>
                      <p:cNvPr id="4" name="Object 3"/>
                      <p:cNvPicPr/>
                      <p:nvPr/>
                    </p:nvPicPr>
                    <p:blipFill>
                      <a:blip r:embed="rId11"/>
                      <a:stretch>
                        <a:fillRect/>
                      </a:stretch>
                    </p:blipFill>
                    <p:spPr>
                      <a:xfrm>
                        <a:off x="1373339" y="5079195"/>
                        <a:ext cx="1216883" cy="128016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78228" y="5079195"/>
          <a:ext cx="1216883" cy="1280160"/>
        </p:xfrm>
        <a:graphic>
          <a:graphicData uri="http://schemas.openxmlformats.org/presentationml/2006/ole">
            <mc:AlternateContent xmlns:mc="http://schemas.openxmlformats.org/markup-compatibility/2006">
              <mc:Choice xmlns:v="urn:schemas-microsoft-com:vml" Requires="v">
                <p:oleObj spid="_x0000_s7822" name="Acrobat Document" r:id="rId12" imgW="2380965" imgH="2504890" progId="AcroExch.Document.7">
                  <p:embed/>
                </p:oleObj>
              </mc:Choice>
              <mc:Fallback>
                <p:oleObj name="Acrobat Document" r:id="rId12" imgW="2380965" imgH="2504890" progId="AcroExch.Document.7">
                  <p:embed/>
                  <p:pic>
                    <p:nvPicPr>
                      <p:cNvPr id="9" name="Object 8"/>
                      <p:cNvPicPr/>
                      <p:nvPr/>
                    </p:nvPicPr>
                    <p:blipFill>
                      <a:blip r:embed="rId13"/>
                      <a:stretch>
                        <a:fillRect/>
                      </a:stretch>
                    </p:blipFill>
                    <p:spPr>
                      <a:xfrm>
                        <a:off x="78228" y="5079195"/>
                        <a:ext cx="1216883" cy="1280160"/>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5258672" y="5079195"/>
          <a:ext cx="1216883" cy="1280160"/>
        </p:xfrm>
        <a:graphic>
          <a:graphicData uri="http://schemas.openxmlformats.org/presentationml/2006/ole">
            <mc:AlternateContent xmlns:mc="http://schemas.openxmlformats.org/markup-compatibility/2006">
              <mc:Choice xmlns:v="urn:schemas-microsoft-com:vml" Requires="v">
                <p:oleObj spid="_x0000_s7823" name="Acrobat Document" r:id="rId14" imgW="2380965" imgH="2504890" progId="AcroExch.Document.7">
                  <p:embed/>
                </p:oleObj>
              </mc:Choice>
              <mc:Fallback>
                <p:oleObj name="Acrobat Document" r:id="rId14" imgW="2380965" imgH="2504890" progId="AcroExch.Document.7">
                  <p:embed/>
                  <p:pic>
                    <p:nvPicPr>
                      <p:cNvPr id="11" name="Object 10"/>
                      <p:cNvPicPr/>
                      <p:nvPr/>
                    </p:nvPicPr>
                    <p:blipFill>
                      <a:blip r:embed="rId15"/>
                      <a:stretch>
                        <a:fillRect/>
                      </a:stretch>
                    </p:blipFill>
                    <p:spPr>
                      <a:xfrm>
                        <a:off x="5258672" y="5079195"/>
                        <a:ext cx="1216883" cy="1280160"/>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4412202" y="1027342"/>
          <a:ext cx="4535018" cy="3072475"/>
        </p:xfrm>
        <a:graphic>
          <a:graphicData uri="http://schemas.openxmlformats.org/presentationml/2006/ole">
            <mc:AlternateContent xmlns:mc="http://schemas.openxmlformats.org/markup-compatibility/2006">
              <mc:Choice xmlns:v="urn:schemas-microsoft-com:vml" Requires="v">
                <p:oleObj spid="_x0000_s7824" name="Acrobat Document" r:id="rId16" imgW="7619844" imgH="5162495" progId="AcroExch.Document.7">
                  <p:embed/>
                </p:oleObj>
              </mc:Choice>
              <mc:Fallback>
                <p:oleObj name="Acrobat Document" r:id="rId16" imgW="7619844" imgH="5162495" progId="AcroExch.Document.7">
                  <p:embed/>
                  <p:pic>
                    <p:nvPicPr>
                      <p:cNvPr id="12" name="Object 11"/>
                      <p:cNvPicPr/>
                      <p:nvPr/>
                    </p:nvPicPr>
                    <p:blipFill>
                      <a:blip r:embed="rId17"/>
                      <a:stretch>
                        <a:fillRect/>
                      </a:stretch>
                    </p:blipFill>
                    <p:spPr>
                      <a:xfrm>
                        <a:off x="4412202" y="1027342"/>
                        <a:ext cx="4535018" cy="3072475"/>
                      </a:xfrm>
                      <a:prstGeom prst="rect">
                        <a:avLst/>
                      </a:prstGeom>
                    </p:spPr>
                  </p:pic>
                </p:oleObj>
              </mc:Fallback>
            </mc:AlternateContent>
          </a:graphicData>
        </a:graphic>
      </p:graphicFrame>
      <p:pic>
        <p:nvPicPr>
          <p:cNvPr id="16" name="Picture 15"/>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69825" y="860333"/>
            <a:ext cx="3498398" cy="3657600"/>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9825" y="860333"/>
            <a:ext cx="3498398" cy="36576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65501" y="887816"/>
            <a:ext cx="3498398" cy="3657600"/>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61177" y="887816"/>
            <a:ext cx="3498398" cy="3657600"/>
          </a:xfrm>
          <a:prstGeom prst="rect">
            <a:avLst/>
          </a:prstGeom>
        </p:spPr>
      </p:pic>
      <p:pic>
        <p:nvPicPr>
          <p:cNvPr id="24" name="Picture 2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67663" y="887816"/>
            <a:ext cx="3498398" cy="3657600"/>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9522" y="887816"/>
            <a:ext cx="3498398" cy="3657600"/>
          </a:xfrm>
          <a:prstGeom prst="rect">
            <a:avLst/>
          </a:prstGeom>
        </p:spPr>
      </p:pic>
      <p:sp>
        <p:nvSpPr>
          <p:cNvPr id="28" name="Rectangle 27"/>
          <p:cNvSpPr/>
          <p:nvPr/>
        </p:nvSpPr>
        <p:spPr>
          <a:xfrm>
            <a:off x="5433059" y="1973580"/>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600827" y="1972300"/>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5768468" y="1971020"/>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5954164" y="1972367"/>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6126129" y="1972233"/>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6309265" y="1980479"/>
            <a:ext cx="167641" cy="163589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7409402" y="1973580"/>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7592538" y="1972300"/>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7775547" y="1971020"/>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7968927" y="1972367"/>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156260" y="1972233"/>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339396" y="1980479"/>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340888" y="2101914"/>
            <a:ext cx="3944798"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We achieved high visibility interference measurements for all available resonance pairs</a:t>
            </a:r>
          </a:p>
        </p:txBody>
      </p:sp>
      <p:sp>
        <p:nvSpPr>
          <p:cNvPr id="71" name="Rectangle 70"/>
          <p:cNvSpPr/>
          <p:nvPr/>
        </p:nvSpPr>
        <p:spPr>
          <a:xfrm rot="16200000">
            <a:off x="-735283" y="2567594"/>
            <a:ext cx="222261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Coincidences</a:t>
            </a:r>
          </a:p>
        </p:txBody>
      </p:sp>
      <p:graphicFrame>
        <p:nvGraphicFramePr>
          <p:cNvPr id="66" name="Object 65"/>
          <p:cNvGraphicFramePr>
            <a:graphicFrameLocks noChangeAspect="1"/>
          </p:cNvGraphicFramePr>
          <p:nvPr>
            <p:extLst/>
          </p:nvPr>
        </p:nvGraphicFramePr>
        <p:xfrm>
          <a:off x="7848892" y="5079195"/>
          <a:ext cx="1216882" cy="1280160"/>
        </p:xfrm>
        <a:graphic>
          <a:graphicData uri="http://schemas.openxmlformats.org/presentationml/2006/ole">
            <mc:AlternateContent xmlns:mc="http://schemas.openxmlformats.org/markup-compatibility/2006">
              <mc:Choice xmlns:v="urn:schemas-microsoft-com:vml" Requires="v">
                <p:oleObj spid="_x0000_s7825" name="Acrobat Document" r:id="rId24" imgW="2380965" imgH="2504890" progId="AcroExch.Document.7">
                  <p:embed/>
                </p:oleObj>
              </mc:Choice>
              <mc:Fallback>
                <p:oleObj name="Acrobat Document" r:id="rId24" imgW="2380965" imgH="2504890" progId="AcroExch.Document.7">
                  <p:embed/>
                  <p:pic>
                    <p:nvPicPr>
                      <p:cNvPr id="66" name="Object 65"/>
                      <p:cNvPicPr/>
                      <p:nvPr/>
                    </p:nvPicPr>
                    <p:blipFill>
                      <a:blip r:embed="rId25"/>
                      <a:stretch>
                        <a:fillRect/>
                      </a:stretch>
                    </p:blipFill>
                    <p:spPr>
                      <a:xfrm>
                        <a:off x="7848892" y="5079195"/>
                        <a:ext cx="1216882" cy="1280160"/>
                      </a:xfrm>
                      <a:prstGeom prst="rect">
                        <a:avLst/>
                      </a:prstGeom>
                    </p:spPr>
                  </p:pic>
                </p:oleObj>
              </mc:Fallback>
            </mc:AlternateContent>
          </a:graphicData>
        </a:graphic>
      </p:graphicFrame>
      <p:sp>
        <p:nvSpPr>
          <p:cNvPr id="74" name="Rectangle 73"/>
          <p:cNvSpPr/>
          <p:nvPr/>
        </p:nvSpPr>
        <p:spPr>
          <a:xfrm>
            <a:off x="6477034" y="1760434"/>
            <a:ext cx="160716" cy="1855939"/>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7211338" y="1980479"/>
            <a:ext cx="167641" cy="16358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7" name="Picture 6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59015" y="861555"/>
            <a:ext cx="3498398" cy="3657600"/>
          </a:xfrm>
          <a:prstGeom prst="rect">
            <a:avLst/>
          </a:prstGeom>
        </p:spPr>
      </p:pic>
      <p:sp>
        <p:nvSpPr>
          <p:cNvPr id="72" name="Rectangle 71"/>
          <p:cNvSpPr/>
          <p:nvPr/>
        </p:nvSpPr>
        <p:spPr>
          <a:xfrm>
            <a:off x="1319490" y="4387059"/>
            <a:ext cx="23801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Relative Phase</a:t>
            </a:r>
          </a:p>
        </p:txBody>
      </p:sp>
    </p:spTree>
    <p:extLst>
      <p:ext uri="{BB962C8B-B14F-4D97-AF65-F5344CB8AC3E}">
        <p14:creationId xmlns:p14="http://schemas.microsoft.com/office/powerpoint/2010/main" val="211475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16"/>
                                        </p:tgtEl>
                                      </p:cBhvr>
                                      <p:by x="35000" y="35000"/>
                                    </p:animScale>
                                  </p:childTnLst>
                                </p:cTn>
                              </p:par>
                              <p:par>
                                <p:cTn id="24" presetID="42" presetClass="path" presetSubtype="0" accel="50000" decel="50000" fill="hold" nodeType="withEffect">
                                  <p:stCondLst>
                                    <p:cond delay="0"/>
                                  </p:stCondLst>
                                  <p:childTnLst>
                                    <p:animMotion origin="layout" path="M -0.00417 0.00926 L -0.17171 0.43727 " pathEditMode="relative" rAng="0" ptsTypes="AA">
                                      <p:cBhvr>
                                        <p:cTn id="25" dur="2000" fill="hold"/>
                                        <p:tgtEl>
                                          <p:spTgt spid="16"/>
                                        </p:tgtEl>
                                        <p:attrNameLst>
                                          <p:attrName>ppt_x</p:attrName>
                                          <p:attrName>ppt_y</p:attrName>
                                        </p:attrNameLst>
                                      </p:cBhvr>
                                      <p:rCtr x="-8385" y="21389"/>
                                    </p:animMotion>
                                  </p:childTnLst>
                                </p:cTn>
                              </p:par>
                              <p:par>
                                <p:cTn id="26" presetID="10" presetClass="exit" presetSubtype="0" fill="hold" nodeType="withEffect">
                                  <p:stCondLst>
                                    <p:cond delay="150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nodeType="clickEffect">
                                  <p:stCondLst>
                                    <p:cond delay="0"/>
                                  </p:stCondLst>
                                  <p:childTnLst>
                                    <p:animScale>
                                      <p:cBhvr>
                                        <p:cTn id="47" dur="2000" fill="hold"/>
                                        <p:tgtEl>
                                          <p:spTgt spid="20"/>
                                        </p:tgtEl>
                                      </p:cBhvr>
                                      <p:by x="35000" y="35000"/>
                                    </p:animScale>
                                  </p:childTnLst>
                                </p:cTn>
                              </p:par>
                              <p:par>
                                <p:cTn id="48" presetID="42" presetClass="path" presetSubtype="0" accel="50000" decel="50000" fill="hold" nodeType="withEffect">
                                  <p:stCondLst>
                                    <p:cond delay="0"/>
                                  </p:stCondLst>
                                  <p:childTnLst>
                                    <p:animMotion origin="layout" path="M 4.16667E-6 3.7037E-7 L -0.02917 0.44768 " pathEditMode="relative" rAng="0" ptsTypes="AA">
                                      <p:cBhvr>
                                        <p:cTn id="49" dur="2000" fill="hold"/>
                                        <p:tgtEl>
                                          <p:spTgt spid="20"/>
                                        </p:tgtEl>
                                        <p:attrNameLst>
                                          <p:attrName>ppt_x</p:attrName>
                                          <p:attrName>ppt_y</p:attrName>
                                        </p:attrNameLst>
                                      </p:cBhvr>
                                      <p:rCtr x="-1458" y="22384"/>
                                    </p:animMotion>
                                  </p:childTnLst>
                                </p:cTn>
                              </p:par>
                              <p:par>
                                <p:cTn id="50" presetID="10" presetClass="exit" presetSubtype="0" fill="hold" nodeType="withEffect">
                                  <p:stCondLst>
                                    <p:cond delay="150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2000" fill="hold"/>
                                        <p:tgtEl>
                                          <p:spTgt spid="22"/>
                                        </p:tgtEl>
                                      </p:cBhvr>
                                      <p:by x="35000" y="35000"/>
                                    </p:animScale>
                                  </p:childTnLst>
                                </p:cTn>
                              </p:par>
                              <p:par>
                                <p:cTn id="72" presetID="42" presetClass="path" presetSubtype="0" accel="50000" decel="50000" fill="hold" nodeType="withEffect">
                                  <p:stCondLst>
                                    <p:cond delay="0"/>
                                  </p:stCondLst>
                                  <p:childTnLst>
                                    <p:animMotion origin="layout" path="M 5E-6 -4.81481E-6 L 0.11216 0.43982 " pathEditMode="relative" rAng="0" ptsTypes="AA">
                                      <p:cBhvr>
                                        <p:cTn id="73" dur="2000" fill="hold"/>
                                        <p:tgtEl>
                                          <p:spTgt spid="22"/>
                                        </p:tgtEl>
                                        <p:attrNameLst>
                                          <p:attrName>ppt_x</p:attrName>
                                          <p:attrName>ppt_y</p:attrName>
                                        </p:attrNameLst>
                                      </p:cBhvr>
                                      <p:rCtr x="5608" y="21991"/>
                                    </p:animMotion>
                                  </p:childTnLst>
                                </p:cTn>
                              </p:par>
                              <p:par>
                                <p:cTn id="74" presetID="10" presetClass="exit" presetSubtype="0" fill="hold" nodeType="withEffect">
                                  <p:stCondLst>
                                    <p:cond delay="150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5"/>
                                        </p:tgtEl>
                                      </p:cBhvr>
                                    </p:animEffect>
                                    <p:set>
                                      <p:cBhvr>
                                        <p:cTn id="82" dur="1" fill="hold">
                                          <p:stCondLst>
                                            <p:cond delay="499"/>
                                          </p:stCondLst>
                                        </p:cTn>
                                        <p:tgtEl>
                                          <p:spTgt spid="4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mph" presetSubtype="0" fill="hold" nodeType="clickEffect">
                                  <p:stCondLst>
                                    <p:cond delay="0"/>
                                  </p:stCondLst>
                                  <p:childTnLst>
                                    <p:animScale>
                                      <p:cBhvr>
                                        <p:cTn id="95" dur="2000" fill="hold"/>
                                        <p:tgtEl>
                                          <p:spTgt spid="23"/>
                                        </p:tgtEl>
                                      </p:cBhvr>
                                      <p:by x="35000" y="35000"/>
                                    </p:animScale>
                                  </p:childTnLst>
                                </p:cTn>
                              </p:par>
                              <p:par>
                                <p:cTn id="96" presetID="42" presetClass="path" presetSubtype="0" accel="50000" decel="50000" fill="hold" nodeType="withEffect">
                                  <p:stCondLst>
                                    <p:cond delay="0"/>
                                  </p:stCondLst>
                                  <p:childTnLst>
                                    <p:animMotion origin="layout" path="M -4.16667E-6 -4.81481E-6 L 0.25625 0.43982 " pathEditMode="relative" rAng="0" ptsTypes="AA">
                                      <p:cBhvr>
                                        <p:cTn id="97" dur="2000" fill="hold"/>
                                        <p:tgtEl>
                                          <p:spTgt spid="23"/>
                                        </p:tgtEl>
                                        <p:attrNameLst>
                                          <p:attrName>ppt_x</p:attrName>
                                          <p:attrName>ppt_y</p:attrName>
                                        </p:attrNameLst>
                                      </p:cBhvr>
                                      <p:rCtr x="12812" y="21991"/>
                                    </p:animMotion>
                                  </p:childTnLst>
                                </p:cTn>
                              </p:par>
                              <p:par>
                                <p:cTn id="98" presetID="10" presetClass="exit" presetSubtype="0" fill="hold" nodeType="withEffect">
                                  <p:stCondLst>
                                    <p:cond delay="1500"/>
                                  </p:stCondLst>
                                  <p:childTnLst>
                                    <p:animEffect transition="out" filter="fade">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mph" presetSubtype="0" fill="hold" nodeType="clickEffect">
                                  <p:stCondLst>
                                    <p:cond delay="0"/>
                                  </p:stCondLst>
                                  <p:childTnLst>
                                    <p:animScale>
                                      <p:cBhvr>
                                        <p:cTn id="119" dur="2000" fill="hold"/>
                                        <p:tgtEl>
                                          <p:spTgt spid="24"/>
                                        </p:tgtEl>
                                      </p:cBhvr>
                                      <p:by x="35000" y="35000"/>
                                    </p:animScale>
                                  </p:childTnLst>
                                </p:cTn>
                              </p:par>
                              <p:par>
                                <p:cTn id="120" presetID="42" presetClass="path" presetSubtype="0" accel="50000" decel="50000" fill="hold" nodeType="withEffect">
                                  <p:stCondLst>
                                    <p:cond delay="0"/>
                                  </p:stCondLst>
                                  <p:childTnLst>
                                    <p:animMotion origin="layout" path="M 1.38889E-6 -4.81481E-6 L 0.38923 0.44375 " pathEditMode="relative" rAng="0" ptsTypes="AA">
                                      <p:cBhvr>
                                        <p:cTn id="121" dur="2000" fill="hold"/>
                                        <p:tgtEl>
                                          <p:spTgt spid="24"/>
                                        </p:tgtEl>
                                        <p:attrNameLst>
                                          <p:attrName>ppt_x</p:attrName>
                                          <p:attrName>ppt_y</p:attrName>
                                        </p:attrNameLst>
                                      </p:cBhvr>
                                      <p:rCtr x="19462" y="22176"/>
                                    </p:animMotion>
                                  </p:childTnLst>
                                </p:cTn>
                              </p:par>
                              <p:par>
                                <p:cTn id="122" presetID="10" presetClass="exit" presetSubtype="0" fill="hold" nodeType="withEffect">
                                  <p:stCondLst>
                                    <p:cond delay="1500"/>
                                  </p:stCondLst>
                                  <p:childTnLst>
                                    <p:animEffect transition="out" filter="fade">
                                      <p:cBhvr>
                                        <p:cTn id="123" dur="500"/>
                                        <p:tgtEl>
                                          <p:spTgt spid="24"/>
                                        </p:tgtEl>
                                      </p:cBhvr>
                                    </p:animEffect>
                                    <p:set>
                                      <p:cBhvr>
                                        <p:cTn id="124" dur="1" fill="hold">
                                          <p:stCondLst>
                                            <p:cond delay="499"/>
                                          </p:stCondLst>
                                        </p:cTn>
                                        <p:tgtEl>
                                          <p:spTgt spid="2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8"/>
                                        </p:tgtEl>
                                      </p:cBhvr>
                                    </p:animEffect>
                                    <p:set>
                                      <p:cBhvr>
                                        <p:cTn id="127" dur="1" fill="hold">
                                          <p:stCondLst>
                                            <p:cond delay="499"/>
                                          </p:stCondLst>
                                        </p:cTn>
                                        <p:tgtEl>
                                          <p:spTgt spid="3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3"/>
                                        </p:tgtEl>
                                      </p:cBhvr>
                                    </p:animEffect>
                                    <p:set>
                                      <p:cBhvr>
                                        <p:cTn id="130" dur="1" fill="hold">
                                          <p:stCondLst>
                                            <p:cond delay="499"/>
                                          </p:stCondLst>
                                        </p:cTn>
                                        <p:tgtEl>
                                          <p:spTgt spid="43"/>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2"/>
                                        </p:tgtEl>
                                        <p:attrNameLst>
                                          <p:attrName>style.visibility</p:attrName>
                                        </p:attrNameLst>
                                      </p:cBhvr>
                                      <p:to>
                                        <p:strVal val="visible"/>
                                      </p:to>
                                    </p:set>
                                    <p:animEffect transition="in" filter="fade">
                                      <p:cBhvr>
                                        <p:cTn id="139" dur="500"/>
                                        <p:tgtEl>
                                          <p:spTgt spid="42"/>
                                        </p:tgtEl>
                                      </p:cBhvr>
                                    </p:animEffect>
                                  </p:childTnLst>
                                </p:cTn>
                              </p:par>
                            </p:childTnLst>
                          </p:cTn>
                        </p:par>
                      </p:childTnLst>
                    </p:cTn>
                  </p:par>
                  <p:par>
                    <p:cTn id="140" fill="hold">
                      <p:stCondLst>
                        <p:cond delay="indefinite"/>
                      </p:stCondLst>
                      <p:childTnLst>
                        <p:par>
                          <p:cTn id="141" fill="hold">
                            <p:stCondLst>
                              <p:cond delay="0"/>
                            </p:stCondLst>
                            <p:childTnLst>
                              <p:par>
                                <p:cTn id="142" presetID="6" presetClass="emph" presetSubtype="0" fill="hold" nodeType="clickEffect">
                                  <p:stCondLst>
                                    <p:cond delay="0"/>
                                  </p:stCondLst>
                                  <p:childTnLst>
                                    <p:animScale>
                                      <p:cBhvr>
                                        <p:cTn id="143" dur="2000" fill="hold"/>
                                        <p:tgtEl>
                                          <p:spTgt spid="25"/>
                                        </p:tgtEl>
                                      </p:cBhvr>
                                      <p:by x="35000" y="35000"/>
                                    </p:animScale>
                                  </p:childTnLst>
                                </p:cTn>
                              </p:par>
                              <p:par>
                                <p:cTn id="144" presetID="42" presetClass="path" presetSubtype="0" accel="50000" decel="50000" fill="hold" nodeType="withEffect">
                                  <p:stCondLst>
                                    <p:cond delay="0"/>
                                  </p:stCondLst>
                                  <p:childTnLst>
                                    <p:animMotion origin="layout" path="M -5.55556E-7 -4.81481E-6 L 0.53455 0.43079 " pathEditMode="relative" rAng="0" ptsTypes="AA">
                                      <p:cBhvr>
                                        <p:cTn id="145" dur="2000" fill="hold"/>
                                        <p:tgtEl>
                                          <p:spTgt spid="25"/>
                                        </p:tgtEl>
                                        <p:attrNameLst>
                                          <p:attrName>ppt_x</p:attrName>
                                          <p:attrName>ppt_y</p:attrName>
                                        </p:attrNameLst>
                                      </p:cBhvr>
                                      <p:rCtr x="26719" y="21528"/>
                                    </p:animMotion>
                                  </p:childTnLst>
                                </p:cTn>
                              </p:par>
                              <p:par>
                                <p:cTn id="146" presetID="10" presetClass="exit" presetSubtype="0" fill="hold" nodeType="withEffect">
                                  <p:stCondLst>
                                    <p:cond delay="1500"/>
                                  </p:stCondLst>
                                  <p:childTnLst>
                                    <p:animEffect transition="out" filter="fade">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39"/>
                                        </p:tgtEl>
                                      </p:cBhvr>
                                    </p:animEffect>
                                    <p:set>
                                      <p:cBhvr>
                                        <p:cTn id="151" dur="1" fill="hold">
                                          <p:stCondLst>
                                            <p:cond delay="499"/>
                                          </p:stCondLst>
                                        </p:cTn>
                                        <p:tgtEl>
                                          <p:spTgt spid="3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42"/>
                                        </p:tgtEl>
                                      </p:cBhvr>
                                    </p:animEffect>
                                    <p:set>
                                      <p:cBhvr>
                                        <p:cTn id="154" dur="1" fill="hold">
                                          <p:stCondLst>
                                            <p:cond delay="499"/>
                                          </p:stCondLst>
                                        </p:cTn>
                                        <p:tgtEl>
                                          <p:spTgt spid="42"/>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fade">
                                      <p:cBhvr>
                                        <p:cTn id="157" dur="500"/>
                                        <p:tgtEl>
                                          <p:spTgt spid="6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4"/>
                                        </p:tgtEl>
                                        <p:attrNameLst>
                                          <p:attrName>style.visibility</p:attrName>
                                        </p:attrNameLst>
                                      </p:cBhvr>
                                      <p:to>
                                        <p:strVal val="visible"/>
                                      </p:to>
                                    </p:set>
                                    <p:animEffect transition="in" filter="fade">
                                      <p:cBhvr>
                                        <p:cTn id="160" dur="500"/>
                                        <p:tgtEl>
                                          <p:spTgt spid="7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5"/>
                                        </p:tgtEl>
                                        <p:attrNameLst>
                                          <p:attrName>style.visibility</p:attrName>
                                        </p:attrNameLst>
                                      </p:cBhvr>
                                      <p:to>
                                        <p:strVal val="visible"/>
                                      </p:to>
                                    </p:set>
                                    <p:animEffect transition="in" filter="fade">
                                      <p:cBhvr>
                                        <p:cTn id="163" dur="500"/>
                                        <p:tgtEl>
                                          <p:spTgt spid="75"/>
                                        </p:tgtEl>
                                      </p:cBhvr>
                                    </p:animEffect>
                                  </p:childTnLst>
                                </p:cTn>
                              </p:par>
                            </p:childTnLst>
                          </p:cTn>
                        </p:par>
                      </p:childTnLst>
                    </p:cTn>
                  </p:par>
                  <p:par>
                    <p:cTn id="164" fill="hold">
                      <p:stCondLst>
                        <p:cond delay="indefinite"/>
                      </p:stCondLst>
                      <p:childTnLst>
                        <p:par>
                          <p:cTn id="165" fill="hold">
                            <p:stCondLst>
                              <p:cond delay="0"/>
                            </p:stCondLst>
                            <p:childTnLst>
                              <p:par>
                                <p:cTn id="166" presetID="6" presetClass="emph" presetSubtype="0" fill="hold" nodeType="clickEffect">
                                  <p:stCondLst>
                                    <p:cond delay="0"/>
                                  </p:stCondLst>
                                  <p:childTnLst>
                                    <p:animScale>
                                      <p:cBhvr>
                                        <p:cTn id="167" dur="2000" fill="hold"/>
                                        <p:tgtEl>
                                          <p:spTgt spid="67"/>
                                        </p:tgtEl>
                                      </p:cBhvr>
                                      <p:by x="35000" y="35000"/>
                                    </p:animScale>
                                  </p:childTnLst>
                                </p:cTn>
                              </p:par>
                              <p:par>
                                <p:cTn id="168" presetID="42" presetClass="path" presetSubtype="0" accel="50000" decel="50000" fill="hold" nodeType="withEffect">
                                  <p:stCondLst>
                                    <p:cond delay="0"/>
                                  </p:stCondLst>
                                  <p:childTnLst>
                                    <p:animMotion origin="layout" path="M -5.55556E-7 -1.11111E-6 L 0.68021 0.4331 " pathEditMode="relative" rAng="0" ptsTypes="AA">
                                      <p:cBhvr>
                                        <p:cTn id="169" dur="2000" fill="hold"/>
                                        <p:tgtEl>
                                          <p:spTgt spid="67"/>
                                        </p:tgtEl>
                                        <p:attrNameLst>
                                          <p:attrName>ppt_x</p:attrName>
                                          <p:attrName>ppt_y</p:attrName>
                                        </p:attrNameLst>
                                      </p:cBhvr>
                                      <p:rCtr x="34010" y="21644"/>
                                    </p:animMotion>
                                  </p:childTnLst>
                                </p:cTn>
                              </p:par>
                              <p:par>
                                <p:cTn id="170" presetID="10" presetClass="exit" presetSubtype="0" fill="hold" nodeType="withEffect">
                                  <p:stCondLst>
                                    <p:cond delay="1500"/>
                                  </p:stCondLst>
                                  <p:childTnLst>
                                    <p:animEffect transition="out" filter="fade">
                                      <p:cBhvr>
                                        <p:cTn id="171" dur="500"/>
                                        <p:tgtEl>
                                          <p:spTgt spid="67"/>
                                        </p:tgtEl>
                                      </p:cBhvr>
                                    </p:animEffect>
                                    <p:set>
                                      <p:cBhvr>
                                        <p:cTn id="172" dur="1" fill="hold">
                                          <p:stCondLst>
                                            <p:cond delay="499"/>
                                          </p:stCondLst>
                                        </p:cTn>
                                        <p:tgtEl>
                                          <p:spTgt spid="6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74"/>
                                        </p:tgtEl>
                                      </p:cBhvr>
                                    </p:animEffect>
                                    <p:set>
                                      <p:cBhvr>
                                        <p:cTn id="175" dur="1" fill="hold">
                                          <p:stCondLst>
                                            <p:cond delay="499"/>
                                          </p:stCondLst>
                                        </p:cTn>
                                        <p:tgtEl>
                                          <p:spTgt spid="7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75"/>
                                        </p:tgtEl>
                                      </p:cBhvr>
                                    </p:animEffect>
                                    <p:set>
                                      <p:cBhvr>
                                        <p:cTn id="178" dur="1" fill="hold">
                                          <p:stCondLst>
                                            <p:cond delay="499"/>
                                          </p:stCondLst>
                                        </p:cTn>
                                        <p:tgtEl>
                                          <p:spTgt spid="7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71"/>
                                        </p:tgtEl>
                                      </p:cBhvr>
                                    </p:animEffect>
                                    <p:set>
                                      <p:cBhvr>
                                        <p:cTn id="181" dur="1" fill="hold">
                                          <p:stCondLst>
                                            <p:cond delay="499"/>
                                          </p:stCondLst>
                                        </p:cTn>
                                        <p:tgtEl>
                                          <p:spTgt spid="71"/>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72"/>
                                        </p:tgtEl>
                                      </p:cBhvr>
                                    </p:animEffect>
                                    <p:set>
                                      <p:cBhvr>
                                        <p:cTn id="184" dur="1" fill="hold">
                                          <p:stCondLst>
                                            <p:cond delay="499"/>
                                          </p:stCondLst>
                                        </p:cTn>
                                        <p:tgtEl>
                                          <p:spTgt spid="72"/>
                                        </p:tgtEl>
                                        <p:attrNameLst>
                                          <p:attrName>style.visibility</p:attrName>
                                        </p:attrNameLst>
                                      </p:cBhvr>
                                      <p:to>
                                        <p:strVal val="hidden"/>
                                      </p:to>
                                    </p:set>
                                  </p:childTnLst>
                                </p:cTn>
                              </p:par>
                              <p:par>
                                <p:cTn id="185" presetID="10" presetClass="entr" presetSubtype="0" fill="hold" grpId="0" nodeType="withEffect">
                                  <p:stCondLst>
                                    <p:cond delay="0"/>
                                  </p:stCondLst>
                                  <p:childTnLst>
                                    <p:set>
                                      <p:cBhvr>
                                        <p:cTn id="186" dur="1" fill="hold">
                                          <p:stCondLst>
                                            <p:cond delay="0"/>
                                          </p:stCondLst>
                                        </p:cTn>
                                        <p:tgtEl>
                                          <p:spTgt spid="70"/>
                                        </p:tgtEl>
                                        <p:attrNameLst>
                                          <p:attrName>style.visibility</p:attrName>
                                        </p:attrNameLst>
                                      </p:cBhvr>
                                      <p:to>
                                        <p:strVal val="visible"/>
                                      </p:to>
                                    </p:set>
                                    <p:animEffect transition="in" filter="fade">
                                      <p:cBhvr>
                                        <p:cTn id="18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70" grpId="0"/>
      <p:bldP spid="71" grpId="0"/>
      <p:bldP spid="71" grpId="1"/>
      <p:bldP spid="74" grpId="0" animBg="1"/>
      <p:bldP spid="74" grpId="1" animBg="1"/>
      <p:bldP spid="75" grpId="0" animBg="1"/>
      <p:bldP spid="75" grpId="1" animBg="1"/>
      <p:bldP spid="72" grpId="0"/>
      <p:bldP spid="7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Photon Loss in </a:t>
            </a:r>
            <a:r>
              <a:rPr kumimoji="0" lang="en-US" sz="2800" b="1" i="0" u="none" strike="noStrike" kern="1200" cap="small" spc="0" normalizeH="0" baseline="0" noProof="0" dirty="0" err="1">
                <a:ln>
                  <a:noFill/>
                </a:ln>
                <a:solidFill>
                  <a:prstClr val="black"/>
                </a:solidFill>
                <a:effectLst/>
                <a:uLnTx/>
                <a:uFillTx/>
                <a:latin typeface="Arial"/>
                <a:ea typeface="+mn-ea"/>
                <a:cs typeface="Arial"/>
              </a:rPr>
              <a:t>Microring</a:t>
            </a:r>
            <a:r>
              <a:rPr kumimoji="0" lang="en-US" sz="2800" b="1" i="0" u="none" strike="noStrike" kern="1200" cap="small" spc="0" normalizeH="0" baseline="0" noProof="0" dirty="0">
                <a:ln>
                  <a:noFill/>
                </a:ln>
                <a:solidFill>
                  <a:prstClr val="black"/>
                </a:solidFill>
                <a:effectLst/>
                <a:uLnTx/>
                <a:uFillTx/>
                <a:latin typeface="Arial"/>
                <a:ea typeface="+mn-ea"/>
                <a:cs typeface="Arial"/>
              </a:rPr>
              <a:t> Sources</a:t>
            </a:r>
          </a:p>
        </p:txBody>
      </p:sp>
      <p:pic>
        <p:nvPicPr>
          <p:cNvPr id="24" name="Picture 2" descr="\\vmware-host\Shared Folders\sfpeen\Dropbox\CNF Fab\2014_October22_TwoPhoton\10252014twopotons2\16.t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7894" y="1066800"/>
            <a:ext cx="6682474" cy="4953000"/>
          </a:xfrm>
          <a:prstGeom prst="rect">
            <a:avLst/>
          </a:prstGeom>
          <a:ln>
            <a:noFill/>
          </a:ln>
          <a:effectLst/>
          <a:extLst/>
        </p:spPr>
      </p:pic>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14D9F53-0593-4D30-89F4-A2F605F8D4D3}"/>
              </a:ext>
            </a:extLst>
          </p:cNvPr>
          <p:cNvSpPr txBox="1"/>
          <p:nvPr/>
        </p:nvSpPr>
        <p:spPr>
          <a:xfrm>
            <a:off x="5339378" y="4301460"/>
            <a:ext cx="1112612" cy="830997"/>
          </a:xfrm>
          <a:prstGeom prst="rect">
            <a:avLst/>
          </a:prstGeom>
          <a:solidFill>
            <a:srgbClr val="000000">
              <a:alpha val="69804"/>
            </a:srgbClr>
          </a:solidFill>
        </p:spPr>
        <p:txBody>
          <a:bodyPr wrap="none" rtlCol="0">
            <a:spAutoFit/>
          </a:bodyPr>
          <a:lstStyle/>
          <a:p>
            <a:r>
              <a:rPr lang="en-US" sz="2400" b="1" cap="small" dirty="0">
                <a:solidFill>
                  <a:schemeClr val="bg1"/>
                </a:solidFill>
              </a:rPr>
              <a:t>Photon</a:t>
            </a:r>
          </a:p>
          <a:p>
            <a:r>
              <a:rPr lang="en-US" sz="2400" b="1" cap="small" dirty="0">
                <a:solidFill>
                  <a:schemeClr val="bg1"/>
                </a:solidFill>
              </a:rPr>
              <a:t>Source</a:t>
            </a:r>
          </a:p>
        </p:txBody>
      </p:sp>
    </p:spTree>
    <p:extLst>
      <p:ext uri="{BB962C8B-B14F-4D97-AF65-F5344CB8AC3E}">
        <p14:creationId xmlns:p14="http://schemas.microsoft.com/office/powerpoint/2010/main" val="2648104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E5FF9-BFD9-4330-8048-B9319248AB2B}"/>
              </a:ext>
            </a:extLst>
          </p:cNvPr>
          <p:cNvSpPr/>
          <p:nvPr/>
        </p:nvSpPr>
        <p:spPr>
          <a:xfrm>
            <a:off x="0" y="838200"/>
            <a:ext cx="9067800" cy="1815882"/>
          </a:xfrm>
          <a:prstGeom prst="rect">
            <a:avLst/>
          </a:prstGeom>
        </p:spPr>
        <p:txBody>
          <a:bodyPr wrap="square">
            <a:spAutoFit/>
          </a:bodyPr>
          <a:lstStyle/>
          <a:p>
            <a:pPr marL="457200" marR="0" lvl="1" indent="0" algn="l"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p:txBody>
      </p:sp>
      <p:sp>
        <p:nvSpPr>
          <p:cNvPr id="3" name="Rectangle 2">
            <a:extLst>
              <a:ext uri="{FF2B5EF4-FFF2-40B4-BE49-F238E27FC236}">
                <a16:creationId xmlns:a16="http://schemas.microsoft.com/office/drawing/2014/main" id="{0380448B-1F30-47FA-8B16-4C50607379DE}"/>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5" name="TextBox 4">
            <a:extLst>
              <a:ext uri="{FF2B5EF4-FFF2-40B4-BE49-F238E27FC236}">
                <a16:creationId xmlns:a16="http://schemas.microsoft.com/office/drawing/2014/main" id="{20D8F0E8-17BF-404C-9580-0E7F7DD138C2}"/>
              </a:ext>
            </a:extLst>
          </p:cNvPr>
          <p:cNvSpPr txBox="1"/>
          <p:nvPr/>
        </p:nvSpPr>
        <p:spPr>
          <a:xfrm>
            <a:off x="1" y="2654082"/>
            <a:ext cx="9144000" cy="1631216"/>
          </a:xfrm>
          <a:prstGeom prst="rect">
            <a:avLst/>
          </a:prstGeom>
          <a:noFill/>
          <a:ln>
            <a:noFill/>
          </a:ln>
        </p:spPr>
        <p:txBody>
          <a:bodyPr wrap="square" rtlCol="0">
            <a:spAutoFit/>
          </a:bodyPr>
          <a:lstStyle/>
          <a:p>
            <a:pPr lvl="0">
              <a:defRPr/>
            </a:pPr>
            <a:r>
              <a:rPr lang="en-US" sz="2000" dirty="0">
                <a:solidFill>
                  <a:prstClr val="black"/>
                </a:solidFill>
              </a:rPr>
              <a:t>Quantum bit (qubit) – any two level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Polarization states of a photon : Horizontal or Vertical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Energy levels in an atom : Ground or Excited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Direction of current in a superconducting circuit: Clockwise or Counter clockwise</a:t>
            </a:r>
          </a:p>
        </p:txBody>
      </p:sp>
    </p:spTree>
    <p:extLst>
      <p:ext uri="{BB962C8B-B14F-4D97-AF65-F5344CB8AC3E}">
        <p14:creationId xmlns:p14="http://schemas.microsoft.com/office/powerpoint/2010/main" val="1373490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cap="small" dirty="0">
                <a:solidFill>
                  <a:prstClr val="black"/>
                </a:solidFill>
                <a:latin typeface="Arial"/>
                <a:cs typeface="Arial"/>
              </a:rPr>
              <a:t>Photon Loss in </a:t>
            </a:r>
            <a:r>
              <a:rPr lang="en-US" sz="2800" b="1" cap="small" dirty="0" err="1">
                <a:solidFill>
                  <a:prstClr val="black"/>
                </a:solidFill>
                <a:latin typeface="Arial"/>
                <a:cs typeface="Arial"/>
              </a:rPr>
              <a:t>Microring</a:t>
            </a:r>
            <a:r>
              <a:rPr lang="en-US" sz="2800" b="1" cap="small" dirty="0">
                <a:solidFill>
                  <a:prstClr val="black"/>
                </a:solidFill>
                <a:latin typeface="Arial"/>
                <a:cs typeface="Arial"/>
              </a:rPr>
              <a:t> Sources</a:t>
            </a:r>
            <a:endParaRPr kumimoji="0" lang="en-US" sz="2800" b="1" i="0" u="none" strike="noStrike" kern="1200" cap="small" spc="0" normalizeH="0" baseline="0" noProof="0" dirty="0">
              <a:ln>
                <a:noFill/>
              </a:ln>
              <a:solidFill>
                <a:prstClr val="black"/>
              </a:solidFill>
              <a:effectLst/>
              <a:uLnTx/>
              <a:uFillTx/>
              <a:latin typeface="Arial"/>
              <a:ea typeface="+mn-ea"/>
              <a:cs typeface="Arial"/>
            </a:endParaRPr>
          </a:p>
        </p:txBody>
      </p:sp>
      <p:sp>
        <p:nvSpPr>
          <p:cNvPr id="2" name="Rectangle 1">
            <a:extLst>
              <a:ext uri="{FF2B5EF4-FFF2-40B4-BE49-F238E27FC236}">
                <a16:creationId xmlns:a16="http://schemas.microsoft.com/office/drawing/2014/main" id="{E5E61268-E375-48B9-9EB9-0A6E2DCBF702}"/>
              </a:ext>
            </a:extLst>
          </p:cNvPr>
          <p:cNvSpPr/>
          <p:nvPr/>
        </p:nvSpPr>
        <p:spPr>
          <a:xfrm>
            <a:off x="1315125" y="1047280"/>
            <a:ext cx="6792715" cy="707886"/>
          </a:xfrm>
          <a:prstGeom prst="rect">
            <a:avLst/>
          </a:prstGeom>
        </p:spPr>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Unfortunately, photons generated in a symmetric ring can leave through any port – an effective loss of 50%</a:t>
            </a:r>
            <a:endParaRPr lang="en-US" sz="2000" b="1" dirty="0">
              <a:solidFill>
                <a:srgbClr val="FF0000"/>
              </a:solidFill>
            </a:endParaRPr>
          </a:p>
        </p:txBody>
      </p:sp>
      <p:cxnSp>
        <p:nvCxnSpPr>
          <p:cNvPr id="5" name="Straight Connector 4">
            <a:extLst>
              <a:ext uri="{FF2B5EF4-FFF2-40B4-BE49-F238E27FC236}">
                <a16:creationId xmlns:a16="http://schemas.microsoft.com/office/drawing/2014/main" id="{9A538BA0-2F18-4B2B-BA9A-0ABE3370258A}"/>
              </a:ext>
            </a:extLst>
          </p:cNvPr>
          <p:cNvCxnSpPr/>
          <p:nvPr/>
        </p:nvCxnSpPr>
        <p:spPr>
          <a:xfrm>
            <a:off x="1897000" y="2381944"/>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D5CCBE-C5D3-472E-892B-4E54FC073B98}"/>
              </a:ext>
            </a:extLst>
          </p:cNvPr>
          <p:cNvCxnSpPr/>
          <p:nvPr/>
        </p:nvCxnSpPr>
        <p:spPr>
          <a:xfrm>
            <a:off x="1897000" y="3788102"/>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24C6553-0C09-4BCB-9807-5D6097494CD4}"/>
              </a:ext>
            </a:extLst>
          </p:cNvPr>
          <p:cNvSpPr/>
          <p:nvPr/>
        </p:nvSpPr>
        <p:spPr>
          <a:xfrm>
            <a:off x="2414821" y="2414476"/>
            <a:ext cx="1339287" cy="13392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9909CF-54C2-4E25-8011-86D6D519CBA4}"/>
              </a:ext>
            </a:extLst>
          </p:cNvPr>
          <p:cNvSpPr txBox="1"/>
          <p:nvPr/>
        </p:nvSpPr>
        <p:spPr>
          <a:xfrm>
            <a:off x="1821163" y="2353369"/>
            <a:ext cx="412190" cy="246221"/>
          </a:xfrm>
          <a:prstGeom prst="rect">
            <a:avLst/>
          </a:prstGeom>
          <a:noFill/>
        </p:spPr>
        <p:txBody>
          <a:bodyPr wrap="square" rtlCol="0">
            <a:spAutoFit/>
          </a:bodyPr>
          <a:lstStyle/>
          <a:p>
            <a:r>
              <a:rPr lang="en-US" sz="1000" dirty="0"/>
              <a:t>Add</a:t>
            </a:r>
          </a:p>
        </p:txBody>
      </p:sp>
      <p:sp>
        <p:nvSpPr>
          <p:cNvPr id="9" name="TextBox 8">
            <a:extLst>
              <a:ext uri="{FF2B5EF4-FFF2-40B4-BE49-F238E27FC236}">
                <a16:creationId xmlns:a16="http://schemas.microsoft.com/office/drawing/2014/main" id="{23F2F9EE-740A-4BE6-95B3-E99642C813C6}"/>
              </a:ext>
            </a:extLst>
          </p:cNvPr>
          <p:cNvSpPr txBox="1"/>
          <p:nvPr/>
        </p:nvSpPr>
        <p:spPr>
          <a:xfrm>
            <a:off x="3929822" y="2338320"/>
            <a:ext cx="467903" cy="246221"/>
          </a:xfrm>
          <a:prstGeom prst="rect">
            <a:avLst/>
          </a:prstGeom>
          <a:noFill/>
        </p:spPr>
        <p:txBody>
          <a:bodyPr wrap="square" rtlCol="0">
            <a:spAutoFit/>
          </a:bodyPr>
          <a:lstStyle/>
          <a:p>
            <a:r>
              <a:rPr lang="en-US" sz="1000" dirty="0"/>
              <a:t>Drop</a:t>
            </a:r>
            <a:endParaRPr lang="en-US" sz="2000" dirty="0"/>
          </a:p>
        </p:txBody>
      </p:sp>
      <p:sp>
        <p:nvSpPr>
          <p:cNvPr id="10" name="TextBox 9">
            <a:extLst>
              <a:ext uri="{FF2B5EF4-FFF2-40B4-BE49-F238E27FC236}">
                <a16:creationId xmlns:a16="http://schemas.microsoft.com/office/drawing/2014/main" id="{4F479015-7DAF-4D14-B5A0-F4990AAE0BF5}"/>
              </a:ext>
            </a:extLst>
          </p:cNvPr>
          <p:cNvSpPr txBox="1"/>
          <p:nvPr/>
        </p:nvSpPr>
        <p:spPr>
          <a:xfrm>
            <a:off x="3918861" y="3581538"/>
            <a:ext cx="467902" cy="246221"/>
          </a:xfrm>
          <a:prstGeom prst="rect">
            <a:avLst/>
          </a:prstGeom>
          <a:noFill/>
        </p:spPr>
        <p:txBody>
          <a:bodyPr wrap="square" rtlCol="0">
            <a:spAutoFit/>
          </a:bodyPr>
          <a:lstStyle/>
          <a:p>
            <a:r>
              <a:rPr lang="en-US" sz="1000" dirty="0"/>
              <a:t>Input</a:t>
            </a:r>
          </a:p>
        </p:txBody>
      </p:sp>
      <p:sp>
        <p:nvSpPr>
          <p:cNvPr id="11" name="TextBox 10">
            <a:extLst>
              <a:ext uri="{FF2B5EF4-FFF2-40B4-BE49-F238E27FC236}">
                <a16:creationId xmlns:a16="http://schemas.microsoft.com/office/drawing/2014/main" id="{215C2634-07F5-468C-B37A-E07391A261AF}"/>
              </a:ext>
            </a:extLst>
          </p:cNvPr>
          <p:cNvSpPr txBox="1"/>
          <p:nvPr/>
        </p:nvSpPr>
        <p:spPr>
          <a:xfrm>
            <a:off x="1809028" y="3578610"/>
            <a:ext cx="633235" cy="246221"/>
          </a:xfrm>
          <a:prstGeom prst="rect">
            <a:avLst/>
          </a:prstGeom>
          <a:noFill/>
        </p:spPr>
        <p:txBody>
          <a:bodyPr wrap="square" rtlCol="0">
            <a:spAutoFit/>
          </a:bodyPr>
          <a:lstStyle/>
          <a:p>
            <a:r>
              <a:rPr lang="en-US" sz="1000" dirty="0"/>
              <a:t>Through</a:t>
            </a:r>
          </a:p>
        </p:txBody>
      </p:sp>
      <p:cxnSp>
        <p:nvCxnSpPr>
          <p:cNvPr id="12" name="Straight Arrow Connector 11">
            <a:extLst>
              <a:ext uri="{FF2B5EF4-FFF2-40B4-BE49-F238E27FC236}">
                <a16:creationId xmlns:a16="http://schemas.microsoft.com/office/drawing/2014/main" id="{E3673C3D-ACBD-4E0D-AC6F-0880BAD26843}"/>
              </a:ext>
            </a:extLst>
          </p:cNvPr>
          <p:cNvCxnSpPr/>
          <p:nvPr/>
        </p:nvCxnSpPr>
        <p:spPr>
          <a:xfrm>
            <a:off x="1920594" y="2320991"/>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E07CB9-3B76-412A-ABD7-73EE6FD3CD79}"/>
              </a:ext>
            </a:extLst>
          </p:cNvPr>
          <p:cNvCxnSpPr/>
          <p:nvPr/>
        </p:nvCxnSpPr>
        <p:spPr>
          <a:xfrm>
            <a:off x="4005281" y="2320991"/>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4EC0B7-0FC4-4477-BCFA-7C29E7BA7AA6}"/>
              </a:ext>
            </a:extLst>
          </p:cNvPr>
          <p:cNvCxnSpPr/>
          <p:nvPr/>
        </p:nvCxnSpPr>
        <p:spPr>
          <a:xfrm flipH="1">
            <a:off x="3993400" y="3853406"/>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8AD800-DBC8-4ACD-8AE7-27928018E635}"/>
              </a:ext>
            </a:extLst>
          </p:cNvPr>
          <p:cNvCxnSpPr/>
          <p:nvPr/>
        </p:nvCxnSpPr>
        <p:spPr>
          <a:xfrm flipH="1">
            <a:off x="1919431" y="3857655"/>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D8358F-2696-4E10-8313-6D319E818073}"/>
              </a:ext>
            </a:extLst>
          </p:cNvPr>
          <p:cNvCxnSpPr/>
          <p:nvPr/>
        </p:nvCxnSpPr>
        <p:spPr>
          <a:xfrm>
            <a:off x="1897000" y="4411821"/>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F271558-77DA-4356-BB09-A8E5743611A3}"/>
              </a:ext>
            </a:extLst>
          </p:cNvPr>
          <p:cNvCxnSpPr/>
          <p:nvPr/>
        </p:nvCxnSpPr>
        <p:spPr>
          <a:xfrm>
            <a:off x="1897000" y="5817979"/>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23263B56-40E8-40CE-A846-54D288EC0BAE}"/>
              </a:ext>
            </a:extLst>
          </p:cNvPr>
          <p:cNvSpPr/>
          <p:nvPr/>
        </p:nvSpPr>
        <p:spPr>
          <a:xfrm>
            <a:off x="2414821" y="4444353"/>
            <a:ext cx="1339287" cy="13392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5585B959-DA65-462A-8084-A0C834BBF221}"/>
              </a:ext>
            </a:extLst>
          </p:cNvPr>
          <p:cNvSpPr txBox="1"/>
          <p:nvPr/>
        </p:nvSpPr>
        <p:spPr>
          <a:xfrm>
            <a:off x="1821163" y="4383246"/>
            <a:ext cx="412190" cy="246221"/>
          </a:xfrm>
          <a:prstGeom prst="rect">
            <a:avLst/>
          </a:prstGeom>
          <a:noFill/>
        </p:spPr>
        <p:txBody>
          <a:bodyPr wrap="square" rtlCol="0">
            <a:spAutoFit/>
          </a:bodyPr>
          <a:lstStyle/>
          <a:p>
            <a:r>
              <a:rPr lang="en-US" sz="1000" dirty="0"/>
              <a:t>Add</a:t>
            </a:r>
          </a:p>
        </p:txBody>
      </p:sp>
      <p:sp>
        <p:nvSpPr>
          <p:cNvPr id="57" name="TextBox 56">
            <a:extLst>
              <a:ext uri="{FF2B5EF4-FFF2-40B4-BE49-F238E27FC236}">
                <a16:creationId xmlns:a16="http://schemas.microsoft.com/office/drawing/2014/main" id="{1B404801-A030-4247-A370-586A65B2CAEF}"/>
              </a:ext>
            </a:extLst>
          </p:cNvPr>
          <p:cNvSpPr txBox="1"/>
          <p:nvPr/>
        </p:nvSpPr>
        <p:spPr>
          <a:xfrm>
            <a:off x="3929822" y="4368197"/>
            <a:ext cx="467903" cy="246221"/>
          </a:xfrm>
          <a:prstGeom prst="rect">
            <a:avLst/>
          </a:prstGeom>
          <a:noFill/>
        </p:spPr>
        <p:txBody>
          <a:bodyPr wrap="square" rtlCol="0">
            <a:spAutoFit/>
          </a:bodyPr>
          <a:lstStyle/>
          <a:p>
            <a:r>
              <a:rPr lang="en-US" sz="1000" dirty="0"/>
              <a:t>Drop</a:t>
            </a:r>
            <a:endParaRPr lang="en-US" sz="2000" dirty="0"/>
          </a:p>
        </p:txBody>
      </p:sp>
      <p:sp>
        <p:nvSpPr>
          <p:cNvPr id="58" name="TextBox 57">
            <a:extLst>
              <a:ext uri="{FF2B5EF4-FFF2-40B4-BE49-F238E27FC236}">
                <a16:creationId xmlns:a16="http://schemas.microsoft.com/office/drawing/2014/main" id="{ECD0DB7F-8EFF-4EAF-9420-F06D9444E0F8}"/>
              </a:ext>
            </a:extLst>
          </p:cNvPr>
          <p:cNvSpPr txBox="1"/>
          <p:nvPr/>
        </p:nvSpPr>
        <p:spPr>
          <a:xfrm>
            <a:off x="3918861" y="5611415"/>
            <a:ext cx="467902" cy="246221"/>
          </a:xfrm>
          <a:prstGeom prst="rect">
            <a:avLst/>
          </a:prstGeom>
          <a:noFill/>
        </p:spPr>
        <p:txBody>
          <a:bodyPr wrap="square" rtlCol="0">
            <a:spAutoFit/>
          </a:bodyPr>
          <a:lstStyle/>
          <a:p>
            <a:r>
              <a:rPr lang="en-US" sz="1000" dirty="0"/>
              <a:t>Input</a:t>
            </a:r>
          </a:p>
        </p:txBody>
      </p:sp>
      <p:sp>
        <p:nvSpPr>
          <p:cNvPr id="59" name="TextBox 58">
            <a:extLst>
              <a:ext uri="{FF2B5EF4-FFF2-40B4-BE49-F238E27FC236}">
                <a16:creationId xmlns:a16="http://schemas.microsoft.com/office/drawing/2014/main" id="{322799EE-8633-4387-A8F7-D0A13B476FFC}"/>
              </a:ext>
            </a:extLst>
          </p:cNvPr>
          <p:cNvSpPr txBox="1"/>
          <p:nvPr/>
        </p:nvSpPr>
        <p:spPr>
          <a:xfrm>
            <a:off x="1809028" y="5608487"/>
            <a:ext cx="633235" cy="246221"/>
          </a:xfrm>
          <a:prstGeom prst="rect">
            <a:avLst/>
          </a:prstGeom>
          <a:noFill/>
        </p:spPr>
        <p:txBody>
          <a:bodyPr wrap="square" rtlCol="0">
            <a:spAutoFit/>
          </a:bodyPr>
          <a:lstStyle/>
          <a:p>
            <a:r>
              <a:rPr lang="en-US" sz="1000" dirty="0"/>
              <a:t>Through</a:t>
            </a:r>
          </a:p>
        </p:txBody>
      </p:sp>
      <p:cxnSp>
        <p:nvCxnSpPr>
          <p:cNvPr id="60" name="Straight Arrow Connector 59">
            <a:extLst>
              <a:ext uri="{FF2B5EF4-FFF2-40B4-BE49-F238E27FC236}">
                <a16:creationId xmlns:a16="http://schemas.microsoft.com/office/drawing/2014/main" id="{0853AC8A-D101-400D-AAEE-7A3EB95825E9}"/>
              </a:ext>
            </a:extLst>
          </p:cNvPr>
          <p:cNvCxnSpPr/>
          <p:nvPr/>
        </p:nvCxnSpPr>
        <p:spPr>
          <a:xfrm>
            <a:off x="1920594" y="4350868"/>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5214701-50D0-4889-A249-82A2C49C52F2}"/>
              </a:ext>
            </a:extLst>
          </p:cNvPr>
          <p:cNvCxnSpPr/>
          <p:nvPr/>
        </p:nvCxnSpPr>
        <p:spPr>
          <a:xfrm>
            <a:off x="4005281" y="4350868"/>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33A5426-4000-4D4A-951E-89B290777FC5}"/>
              </a:ext>
            </a:extLst>
          </p:cNvPr>
          <p:cNvCxnSpPr/>
          <p:nvPr/>
        </p:nvCxnSpPr>
        <p:spPr>
          <a:xfrm flipH="1">
            <a:off x="3993400" y="5883283"/>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E54F0BE-A34F-4CBA-A26D-90DED614D86A}"/>
              </a:ext>
            </a:extLst>
          </p:cNvPr>
          <p:cNvCxnSpPr/>
          <p:nvPr/>
        </p:nvCxnSpPr>
        <p:spPr>
          <a:xfrm flipH="1">
            <a:off x="1919431" y="5887532"/>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D2AD1F6-7823-4E3D-9A9C-01CBFE00E213}"/>
              </a:ext>
            </a:extLst>
          </p:cNvPr>
          <p:cNvCxnSpPr/>
          <p:nvPr/>
        </p:nvCxnSpPr>
        <p:spPr>
          <a:xfrm>
            <a:off x="4821706" y="2381944"/>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922C4E-4B89-4E57-8D1B-0B254E572BF4}"/>
              </a:ext>
            </a:extLst>
          </p:cNvPr>
          <p:cNvCxnSpPr/>
          <p:nvPr/>
        </p:nvCxnSpPr>
        <p:spPr>
          <a:xfrm>
            <a:off x="4821706" y="3788102"/>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AC49D8F3-A050-40B7-8E69-AC341B5061F2}"/>
              </a:ext>
            </a:extLst>
          </p:cNvPr>
          <p:cNvSpPr/>
          <p:nvPr/>
        </p:nvSpPr>
        <p:spPr>
          <a:xfrm>
            <a:off x="5339527" y="2414476"/>
            <a:ext cx="1339287" cy="13392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6F2F033-3B1A-42F6-A006-59ED6F0D5CEC}"/>
              </a:ext>
            </a:extLst>
          </p:cNvPr>
          <p:cNvSpPr txBox="1"/>
          <p:nvPr/>
        </p:nvSpPr>
        <p:spPr>
          <a:xfrm>
            <a:off x="4745869" y="2353369"/>
            <a:ext cx="412190" cy="246221"/>
          </a:xfrm>
          <a:prstGeom prst="rect">
            <a:avLst/>
          </a:prstGeom>
          <a:noFill/>
        </p:spPr>
        <p:txBody>
          <a:bodyPr wrap="square" rtlCol="0">
            <a:spAutoFit/>
          </a:bodyPr>
          <a:lstStyle/>
          <a:p>
            <a:r>
              <a:rPr lang="en-US" sz="1000" dirty="0"/>
              <a:t>Add</a:t>
            </a:r>
          </a:p>
        </p:txBody>
      </p:sp>
      <p:sp>
        <p:nvSpPr>
          <p:cNvPr id="68" name="TextBox 67">
            <a:extLst>
              <a:ext uri="{FF2B5EF4-FFF2-40B4-BE49-F238E27FC236}">
                <a16:creationId xmlns:a16="http://schemas.microsoft.com/office/drawing/2014/main" id="{FBBF850B-F60D-4192-896F-8C771072A97C}"/>
              </a:ext>
            </a:extLst>
          </p:cNvPr>
          <p:cNvSpPr txBox="1"/>
          <p:nvPr/>
        </p:nvSpPr>
        <p:spPr>
          <a:xfrm>
            <a:off x="6854528" y="2338320"/>
            <a:ext cx="467903" cy="246221"/>
          </a:xfrm>
          <a:prstGeom prst="rect">
            <a:avLst/>
          </a:prstGeom>
          <a:noFill/>
        </p:spPr>
        <p:txBody>
          <a:bodyPr wrap="square" rtlCol="0">
            <a:spAutoFit/>
          </a:bodyPr>
          <a:lstStyle/>
          <a:p>
            <a:r>
              <a:rPr lang="en-US" sz="1000" dirty="0"/>
              <a:t>Drop</a:t>
            </a:r>
            <a:endParaRPr lang="en-US" sz="2000" dirty="0"/>
          </a:p>
        </p:txBody>
      </p:sp>
      <p:sp>
        <p:nvSpPr>
          <p:cNvPr id="69" name="TextBox 68">
            <a:extLst>
              <a:ext uri="{FF2B5EF4-FFF2-40B4-BE49-F238E27FC236}">
                <a16:creationId xmlns:a16="http://schemas.microsoft.com/office/drawing/2014/main" id="{E347CBB2-84D7-400F-A685-65D9A1CF9DE5}"/>
              </a:ext>
            </a:extLst>
          </p:cNvPr>
          <p:cNvSpPr txBox="1"/>
          <p:nvPr/>
        </p:nvSpPr>
        <p:spPr>
          <a:xfrm>
            <a:off x="6843567" y="3581538"/>
            <a:ext cx="467902" cy="246221"/>
          </a:xfrm>
          <a:prstGeom prst="rect">
            <a:avLst/>
          </a:prstGeom>
          <a:noFill/>
        </p:spPr>
        <p:txBody>
          <a:bodyPr wrap="square" rtlCol="0">
            <a:spAutoFit/>
          </a:bodyPr>
          <a:lstStyle/>
          <a:p>
            <a:r>
              <a:rPr lang="en-US" sz="1000" dirty="0"/>
              <a:t>Input</a:t>
            </a:r>
          </a:p>
        </p:txBody>
      </p:sp>
      <p:sp>
        <p:nvSpPr>
          <p:cNvPr id="70" name="TextBox 69">
            <a:extLst>
              <a:ext uri="{FF2B5EF4-FFF2-40B4-BE49-F238E27FC236}">
                <a16:creationId xmlns:a16="http://schemas.microsoft.com/office/drawing/2014/main" id="{1CCC988B-C927-41E4-83EE-F4D7015FCAA3}"/>
              </a:ext>
            </a:extLst>
          </p:cNvPr>
          <p:cNvSpPr txBox="1"/>
          <p:nvPr/>
        </p:nvSpPr>
        <p:spPr>
          <a:xfrm>
            <a:off x="4733734" y="3578610"/>
            <a:ext cx="633235" cy="246221"/>
          </a:xfrm>
          <a:prstGeom prst="rect">
            <a:avLst/>
          </a:prstGeom>
          <a:noFill/>
        </p:spPr>
        <p:txBody>
          <a:bodyPr wrap="square" rtlCol="0">
            <a:spAutoFit/>
          </a:bodyPr>
          <a:lstStyle/>
          <a:p>
            <a:r>
              <a:rPr lang="en-US" sz="1000" dirty="0"/>
              <a:t>Through</a:t>
            </a:r>
          </a:p>
        </p:txBody>
      </p:sp>
      <p:cxnSp>
        <p:nvCxnSpPr>
          <p:cNvPr id="71" name="Straight Arrow Connector 70">
            <a:extLst>
              <a:ext uri="{FF2B5EF4-FFF2-40B4-BE49-F238E27FC236}">
                <a16:creationId xmlns:a16="http://schemas.microsoft.com/office/drawing/2014/main" id="{B79CFBD7-787B-47FF-948B-392443B36B77}"/>
              </a:ext>
            </a:extLst>
          </p:cNvPr>
          <p:cNvCxnSpPr/>
          <p:nvPr/>
        </p:nvCxnSpPr>
        <p:spPr>
          <a:xfrm>
            <a:off x="4845300" y="2320991"/>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2D9AFF3-CB5F-4330-AF3F-50EDA9BFED36}"/>
              </a:ext>
            </a:extLst>
          </p:cNvPr>
          <p:cNvCxnSpPr/>
          <p:nvPr/>
        </p:nvCxnSpPr>
        <p:spPr>
          <a:xfrm>
            <a:off x="6929987" y="2320991"/>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06819B7-264E-4F7E-A9C7-AF4BB365744D}"/>
              </a:ext>
            </a:extLst>
          </p:cNvPr>
          <p:cNvCxnSpPr/>
          <p:nvPr/>
        </p:nvCxnSpPr>
        <p:spPr>
          <a:xfrm flipH="1">
            <a:off x="6918106" y="3853406"/>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12BBEA7-CF11-482D-BFD8-7E7236A3749A}"/>
              </a:ext>
            </a:extLst>
          </p:cNvPr>
          <p:cNvCxnSpPr/>
          <p:nvPr/>
        </p:nvCxnSpPr>
        <p:spPr>
          <a:xfrm flipH="1">
            <a:off x="4844137" y="3857655"/>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24F4B80-CA3D-4B3F-9A9E-56A82B15FE0F}"/>
              </a:ext>
            </a:extLst>
          </p:cNvPr>
          <p:cNvCxnSpPr/>
          <p:nvPr/>
        </p:nvCxnSpPr>
        <p:spPr>
          <a:xfrm>
            <a:off x="4821706" y="4411821"/>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FD8B2C7-D6B9-4B60-84BA-C4B03EA2A45B}"/>
              </a:ext>
            </a:extLst>
          </p:cNvPr>
          <p:cNvCxnSpPr/>
          <p:nvPr/>
        </p:nvCxnSpPr>
        <p:spPr>
          <a:xfrm>
            <a:off x="4821706" y="5817979"/>
            <a:ext cx="2374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E82B545-E5C1-477D-A147-B7AF182F9B49}"/>
              </a:ext>
            </a:extLst>
          </p:cNvPr>
          <p:cNvSpPr/>
          <p:nvPr/>
        </p:nvSpPr>
        <p:spPr>
          <a:xfrm>
            <a:off x="5339527" y="4444353"/>
            <a:ext cx="1339287" cy="13392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479E284-39A9-4906-9C77-7846FF209DCE}"/>
              </a:ext>
            </a:extLst>
          </p:cNvPr>
          <p:cNvSpPr txBox="1"/>
          <p:nvPr/>
        </p:nvSpPr>
        <p:spPr>
          <a:xfrm>
            <a:off x="4745869" y="4383246"/>
            <a:ext cx="412190" cy="246221"/>
          </a:xfrm>
          <a:prstGeom prst="rect">
            <a:avLst/>
          </a:prstGeom>
          <a:noFill/>
        </p:spPr>
        <p:txBody>
          <a:bodyPr wrap="square" rtlCol="0">
            <a:spAutoFit/>
          </a:bodyPr>
          <a:lstStyle/>
          <a:p>
            <a:r>
              <a:rPr lang="en-US" sz="1000" dirty="0"/>
              <a:t>Add</a:t>
            </a:r>
          </a:p>
        </p:txBody>
      </p:sp>
      <p:sp>
        <p:nvSpPr>
          <p:cNvPr id="79" name="TextBox 78">
            <a:extLst>
              <a:ext uri="{FF2B5EF4-FFF2-40B4-BE49-F238E27FC236}">
                <a16:creationId xmlns:a16="http://schemas.microsoft.com/office/drawing/2014/main" id="{E86B3FD9-F5D5-49AD-BCED-CDB67E7429CC}"/>
              </a:ext>
            </a:extLst>
          </p:cNvPr>
          <p:cNvSpPr txBox="1"/>
          <p:nvPr/>
        </p:nvSpPr>
        <p:spPr>
          <a:xfrm>
            <a:off x="6854528" y="4368197"/>
            <a:ext cx="467903" cy="246221"/>
          </a:xfrm>
          <a:prstGeom prst="rect">
            <a:avLst/>
          </a:prstGeom>
          <a:noFill/>
        </p:spPr>
        <p:txBody>
          <a:bodyPr wrap="square" rtlCol="0">
            <a:spAutoFit/>
          </a:bodyPr>
          <a:lstStyle/>
          <a:p>
            <a:r>
              <a:rPr lang="en-US" sz="1000" dirty="0"/>
              <a:t>Drop</a:t>
            </a:r>
            <a:endParaRPr lang="en-US" sz="2000" dirty="0"/>
          </a:p>
        </p:txBody>
      </p:sp>
      <p:sp>
        <p:nvSpPr>
          <p:cNvPr id="80" name="TextBox 79">
            <a:extLst>
              <a:ext uri="{FF2B5EF4-FFF2-40B4-BE49-F238E27FC236}">
                <a16:creationId xmlns:a16="http://schemas.microsoft.com/office/drawing/2014/main" id="{E239EE07-D725-43B7-AD18-E14D8A4825B3}"/>
              </a:ext>
            </a:extLst>
          </p:cNvPr>
          <p:cNvSpPr txBox="1"/>
          <p:nvPr/>
        </p:nvSpPr>
        <p:spPr>
          <a:xfrm>
            <a:off x="6843567" y="5611415"/>
            <a:ext cx="467902" cy="246221"/>
          </a:xfrm>
          <a:prstGeom prst="rect">
            <a:avLst/>
          </a:prstGeom>
          <a:noFill/>
        </p:spPr>
        <p:txBody>
          <a:bodyPr wrap="square" rtlCol="0">
            <a:spAutoFit/>
          </a:bodyPr>
          <a:lstStyle/>
          <a:p>
            <a:r>
              <a:rPr lang="en-US" sz="1000" dirty="0"/>
              <a:t>Input</a:t>
            </a:r>
          </a:p>
        </p:txBody>
      </p:sp>
      <p:sp>
        <p:nvSpPr>
          <p:cNvPr id="81" name="TextBox 80">
            <a:extLst>
              <a:ext uri="{FF2B5EF4-FFF2-40B4-BE49-F238E27FC236}">
                <a16:creationId xmlns:a16="http://schemas.microsoft.com/office/drawing/2014/main" id="{556E109B-C2EE-4142-A2B4-C9C81A95114D}"/>
              </a:ext>
            </a:extLst>
          </p:cNvPr>
          <p:cNvSpPr txBox="1"/>
          <p:nvPr/>
        </p:nvSpPr>
        <p:spPr>
          <a:xfrm>
            <a:off x="4733734" y="5608487"/>
            <a:ext cx="633235" cy="246221"/>
          </a:xfrm>
          <a:prstGeom prst="rect">
            <a:avLst/>
          </a:prstGeom>
          <a:noFill/>
        </p:spPr>
        <p:txBody>
          <a:bodyPr wrap="square" rtlCol="0">
            <a:spAutoFit/>
          </a:bodyPr>
          <a:lstStyle/>
          <a:p>
            <a:r>
              <a:rPr lang="en-US" sz="1000" dirty="0"/>
              <a:t>Through</a:t>
            </a:r>
          </a:p>
        </p:txBody>
      </p:sp>
      <p:cxnSp>
        <p:nvCxnSpPr>
          <p:cNvPr id="82" name="Straight Arrow Connector 81">
            <a:extLst>
              <a:ext uri="{FF2B5EF4-FFF2-40B4-BE49-F238E27FC236}">
                <a16:creationId xmlns:a16="http://schemas.microsoft.com/office/drawing/2014/main" id="{91717FA2-AF14-411C-A27F-5B9BCA486B59}"/>
              </a:ext>
            </a:extLst>
          </p:cNvPr>
          <p:cNvCxnSpPr/>
          <p:nvPr/>
        </p:nvCxnSpPr>
        <p:spPr>
          <a:xfrm>
            <a:off x="4845300" y="4350868"/>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34ED71C-7163-45B4-8F8E-BEC814FFB436}"/>
              </a:ext>
            </a:extLst>
          </p:cNvPr>
          <p:cNvCxnSpPr/>
          <p:nvPr/>
        </p:nvCxnSpPr>
        <p:spPr>
          <a:xfrm>
            <a:off x="6929987" y="4350868"/>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FCB22A2C-AA80-471D-8B98-13973323591E}"/>
              </a:ext>
            </a:extLst>
          </p:cNvPr>
          <p:cNvCxnSpPr/>
          <p:nvPr/>
        </p:nvCxnSpPr>
        <p:spPr>
          <a:xfrm flipH="1">
            <a:off x="6918106" y="5883283"/>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6B8B29D-653B-4A76-8031-6DF6C90D0EB5}"/>
              </a:ext>
            </a:extLst>
          </p:cNvPr>
          <p:cNvCxnSpPr/>
          <p:nvPr/>
        </p:nvCxnSpPr>
        <p:spPr>
          <a:xfrm flipH="1">
            <a:off x="4844137" y="5887532"/>
            <a:ext cx="2633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099B66FC-5C58-4700-94BF-D6C19BDADC9F}"/>
              </a:ext>
            </a:extLst>
          </p:cNvPr>
          <p:cNvGrpSpPr/>
          <p:nvPr/>
        </p:nvGrpSpPr>
        <p:grpSpPr>
          <a:xfrm>
            <a:off x="2778217" y="4745122"/>
            <a:ext cx="612494" cy="749860"/>
            <a:chOff x="9261164" y="2734689"/>
            <a:chExt cx="1161267" cy="1421709"/>
          </a:xfrm>
        </p:grpSpPr>
        <p:cxnSp>
          <p:nvCxnSpPr>
            <p:cNvPr id="131" name="Straight Arrow Connector 130">
              <a:extLst>
                <a:ext uri="{FF2B5EF4-FFF2-40B4-BE49-F238E27FC236}">
                  <a16:creationId xmlns:a16="http://schemas.microsoft.com/office/drawing/2014/main" id="{9C397AC6-5DA3-4DC5-8533-4C6F70741297}"/>
                </a:ext>
              </a:extLst>
            </p:cNvPr>
            <p:cNvCxnSpPr/>
            <p:nvPr/>
          </p:nvCxnSpPr>
          <p:spPr>
            <a:xfrm flipV="1">
              <a:off x="9605518" y="3423311"/>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E2F09C75-AC79-4E6C-BBF6-2D2E2E6976B6}"/>
                </a:ext>
              </a:extLst>
            </p:cNvPr>
            <p:cNvCxnSpPr/>
            <p:nvPr/>
          </p:nvCxnSpPr>
          <p:spPr>
            <a:xfrm flipV="1">
              <a:off x="9605518" y="2761714"/>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5DF2EA5-2821-4A9E-B258-B7CF88DE74E0}"/>
                </a:ext>
              </a:extLst>
            </p:cNvPr>
            <p:cNvCxnSpPr/>
            <p:nvPr/>
          </p:nvCxnSpPr>
          <p:spPr>
            <a:xfrm>
              <a:off x="10105417" y="2761714"/>
              <a:ext cx="0" cy="87392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B4FC18A7-8341-45BF-ABF8-AE7C11725B5D}"/>
                </a:ext>
              </a:extLst>
            </p:cNvPr>
            <p:cNvCxnSpPr/>
            <p:nvPr/>
          </p:nvCxnSpPr>
          <p:spPr>
            <a:xfrm>
              <a:off x="10105417" y="3635641"/>
              <a:ext cx="0" cy="4492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B140E263-92E4-4ECE-BB7D-E343966C5B89}"/>
                </a:ext>
              </a:extLst>
            </p:cNvPr>
            <p:cNvSpPr/>
            <p:nvPr/>
          </p:nvSpPr>
          <p:spPr>
            <a:xfrm>
              <a:off x="9261165" y="4090743"/>
              <a:ext cx="1161266" cy="6565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C06A6728-48D1-4216-B1B4-A4D93FE7D835}"/>
                </a:ext>
              </a:extLst>
            </p:cNvPr>
            <p:cNvCxnSpPr/>
            <p:nvPr/>
          </p:nvCxnSpPr>
          <p:spPr>
            <a:xfrm>
              <a:off x="9261164" y="2734689"/>
              <a:ext cx="11612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EE2A7104-7E60-4F41-8B84-ABA74058F93D}"/>
              </a:ext>
            </a:extLst>
          </p:cNvPr>
          <p:cNvGrpSpPr/>
          <p:nvPr/>
        </p:nvGrpSpPr>
        <p:grpSpPr>
          <a:xfrm>
            <a:off x="2778217" y="2709189"/>
            <a:ext cx="612494" cy="749860"/>
            <a:chOff x="2404274" y="2604384"/>
            <a:chExt cx="612494" cy="749860"/>
          </a:xfrm>
        </p:grpSpPr>
        <p:cxnSp>
          <p:nvCxnSpPr>
            <p:cNvPr id="138" name="Straight Arrow Connector 137">
              <a:extLst>
                <a:ext uri="{FF2B5EF4-FFF2-40B4-BE49-F238E27FC236}">
                  <a16:creationId xmlns:a16="http://schemas.microsoft.com/office/drawing/2014/main" id="{6AC88CB3-DB87-42D9-95FD-5BAE2D88ED1D}"/>
                </a:ext>
              </a:extLst>
            </p:cNvPr>
            <p:cNvCxnSpPr/>
            <p:nvPr/>
          </p:nvCxnSpPr>
          <p:spPr>
            <a:xfrm flipV="1">
              <a:off x="2585899" y="2967588"/>
              <a:ext cx="0" cy="34894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E1BAA04-AC11-4140-93D9-88173D8AE9DD}"/>
                </a:ext>
              </a:extLst>
            </p:cNvPr>
            <p:cNvCxnSpPr/>
            <p:nvPr/>
          </p:nvCxnSpPr>
          <p:spPr>
            <a:xfrm flipV="1">
              <a:off x="2585899" y="2618638"/>
              <a:ext cx="0" cy="34894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269BBEE-A7D6-478D-80BE-A65F93D3FFC4}"/>
                </a:ext>
              </a:extLst>
            </p:cNvPr>
            <p:cNvCxnSpPr/>
            <p:nvPr/>
          </p:nvCxnSpPr>
          <p:spPr>
            <a:xfrm>
              <a:off x="2849563" y="2618638"/>
              <a:ext cx="0" cy="4609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73533967-17DC-49D9-AE31-38DCCF04AD84}"/>
                </a:ext>
              </a:extLst>
            </p:cNvPr>
            <p:cNvCxnSpPr/>
            <p:nvPr/>
          </p:nvCxnSpPr>
          <p:spPr>
            <a:xfrm>
              <a:off x="2849563" y="3079578"/>
              <a:ext cx="0" cy="2369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6AFAA5DF-E7C3-4845-9D06-C20674FE4622}"/>
                </a:ext>
              </a:extLst>
            </p:cNvPr>
            <p:cNvSpPr/>
            <p:nvPr/>
          </p:nvSpPr>
          <p:spPr>
            <a:xfrm>
              <a:off x="2404275" y="3319615"/>
              <a:ext cx="612493" cy="3462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09276F0A-3FC0-408F-AB4E-A51FF2AD9985}"/>
                </a:ext>
              </a:extLst>
            </p:cNvPr>
            <p:cNvCxnSpPr/>
            <p:nvPr/>
          </p:nvCxnSpPr>
          <p:spPr>
            <a:xfrm>
              <a:off x="2404274" y="2604384"/>
              <a:ext cx="61249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58" name="Straight Arrow Connector 157">
            <a:extLst>
              <a:ext uri="{FF2B5EF4-FFF2-40B4-BE49-F238E27FC236}">
                <a16:creationId xmlns:a16="http://schemas.microsoft.com/office/drawing/2014/main" id="{96324552-D0C5-4610-91CC-94076E0EAA66}"/>
              </a:ext>
            </a:extLst>
          </p:cNvPr>
          <p:cNvCxnSpPr>
            <a:cxnSpLocks/>
          </p:cNvCxnSpPr>
          <p:nvPr/>
        </p:nvCxnSpPr>
        <p:spPr>
          <a:xfrm flipH="1" flipV="1">
            <a:off x="3823499" y="3944550"/>
            <a:ext cx="43326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79FEDE81-B961-4E8D-8FBC-6AB77783D9FE}"/>
              </a:ext>
            </a:extLst>
          </p:cNvPr>
          <p:cNvGrpSpPr/>
          <p:nvPr/>
        </p:nvGrpSpPr>
        <p:grpSpPr>
          <a:xfrm>
            <a:off x="5709196" y="4745122"/>
            <a:ext cx="612494" cy="749860"/>
            <a:chOff x="9261164" y="2734689"/>
            <a:chExt cx="1161267" cy="1421709"/>
          </a:xfrm>
        </p:grpSpPr>
        <p:cxnSp>
          <p:nvCxnSpPr>
            <p:cNvPr id="145" name="Straight Arrow Connector 144">
              <a:extLst>
                <a:ext uri="{FF2B5EF4-FFF2-40B4-BE49-F238E27FC236}">
                  <a16:creationId xmlns:a16="http://schemas.microsoft.com/office/drawing/2014/main" id="{EC0429E9-F802-4B47-B701-1C4394372482}"/>
                </a:ext>
              </a:extLst>
            </p:cNvPr>
            <p:cNvCxnSpPr/>
            <p:nvPr/>
          </p:nvCxnSpPr>
          <p:spPr>
            <a:xfrm flipV="1">
              <a:off x="9605518" y="3423311"/>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7D2DEAF-8487-4B82-8A3E-BC1B38B98E9A}"/>
                </a:ext>
              </a:extLst>
            </p:cNvPr>
            <p:cNvCxnSpPr/>
            <p:nvPr/>
          </p:nvCxnSpPr>
          <p:spPr>
            <a:xfrm flipV="1">
              <a:off x="9605518" y="2761714"/>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F855B1CB-F08E-449F-80D0-D56D1AE8B41E}"/>
                </a:ext>
              </a:extLst>
            </p:cNvPr>
            <p:cNvCxnSpPr/>
            <p:nvPr/>
          </p:nvCxnSpPr>
          <p:spPr>
            <a:xfrm>
              <a:off x="10105417" y="2761714"/>
              <a:ext cx="0" cy="87392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D1586D6C-27CE-4C0E-9609-502AC576D4F4}"/>
                </a:ext>
              </a:extLst>
            </p:cNvPr>
            <p:cNvCxnSpPr/>
            <p:nvPr/>
          </p:nvCxnSpPr>
          <p:spPr>
            <a:xfrm>
              <a:off x="10105417" y="3635641"/>
              <a:ext cx="0" cy="4492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D2F8889F-DBB6-4F39-BF89-3EA900673BE9}"/>
                </a:ext>
              </a:extLst>
            </p:cNvPr>
            <p:cNvSpPr/>
            <p:nvPr/>
          </p:nvSpPr>
          <p:spPr>
            <a:xfrm>
              <a:off x="9261165" y="4090743"/>
              <a:ext cx="1161266" cy="6565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F8CEAF6E-24EA-4E33-AE60-47809538EBC9}"/>
                </a:ext>
              </a:extLst>
            </p:cNvPr>
            <p:cNvCxnSpPr/>
            <p:nvPr/>
          </p:nvCxnSpPr>
          <p:spPr>
            <a:xfrm>
              <a:off x="9261164" y="2734689"/>
              <a:ext cx="11612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1FD26D91-5BBC-4D69-B888-771997C1EE81}"/>
              </a:ext>
            </a:extLst>
          </p:cNvPr>
          <p:cNvGrpSpPr/>
          <p:nvPr/>
        </p:nvGrpSpPr>
        <p:grpSpPr>
          <a:xfrm>
            <a:off x="5709196" y="2709189"/>
            <a:ext cx="612494" cy="749860"/>
            <a:chOff x="9261164" y="2734689"/>
            <a:chExt cx="1161267" cy="1421709"/>
          </a:xfrm>
        </p:grpSpPr>
        <p:cxnSp>
          <p:nvCxnSpPr>
            <p:cNvPr id="152" name="Straight Arrow Connector 151">
              <a:extLst>
                <a:ext uri="{FF2B5EF4-FFF2-40B4-BE49-F238E27FC236}">
                  <a16:creationId xmlns:a16="http://schemas.microsoft.com/office/drawing/2014/main" id="{BFA1EEFD-A7EE-48C2-B44C-0DACA201830B}"/>
                </a:ext>
              </a:extLst>
            </p:cNvPr>
            <p:cNvCxnSpPr/>
            <p:nvPr/>
          </p:nvCxnSpPr>
          <p:spPr>
            <a:xfrm flipV="1">
              <a:off x="9605518" y="3423311"/>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001D349-C906-4F17-99F7-B0473A2E6DF9}"/>
                </a:ext>
              </a:extLst>
            </p:cNvPr>
            <p:cNvCxnSpPr/>
            <p:nvPr/>
          </p:nvCxnSpPr>
          <p:spPr>
            <a:xfrm flipV="1">
              <a:off x="9605518" y="2761714"/>
              <a:ext cx="0" cy="66159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DA2DEB1A-3158-441F-B0D6-669DE565B5BA}"/>
                </a:ext>
              </a:extLst>
            </p:cNvPr>
            <p:cNvCxnSpPr/>
            <p:nvPr/>
          </p:nvCxnSpPr>
          <p:spPr>
            <a:xfrm>
              <a:off x="10105417" y="2761714"/>
              <a:ext cx="0" cy="87392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07DEF002-791A-4B7F-AC91-3524FF8E9281}"/>
                </a:ext>
              </a:extLst>
            </p:cNvPr>
            <p:cNvCxnSpPr/>
            <p:nvPr/>
          </p:nvCxnSpPr>
          <p:spPr>
            <a:xfrm>
              <a:off x="10105417" y="3635641"/>
              <a:ext cx="0" cy="4492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11947A4E-627B-4D61-BCFC-A337CBFB508B}"/>
                </a:ext>
              </a:extLst>
            </p:cNvPr>
            <p:cNvSpPr/>
            <p:nvPr/>
          </p:nvSpPr>
          <p:spPr>
            <a:xfrm>
              <a:off x="9261165" y="4090743"/>
              <a:ext cx="1161266" cy="6565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8E8F6C87-89ED-4B06-94EC-8EF6B80D798C}"/>
                </a:ext>
              </a:extLst>
            </p:cNvPr>
            <p:cNvCxnSpPr/>
            <p:nvPr/>
          </p:nvCxnSpPr>
          <p:spPr>
            <a:xfrm>
              <a:off x="9261164" y="2734689"/>
              <a:ext cx="11612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1" name="Straight Arrow Connector 160">
            <a:extLst>
              <a:ext uri="{FF2B5EF4-FFF2-40B4-BE49-F238E27FC236}">
                <a16:creationId xmlns:a16="http://schemas.microsoft.com/office/drawing/2014/main" id="{5182CDA8-ED68-4980-B24B-DD75A0418891}"/>
              </a:ext>
            </a:extLst>
          </p:cNvPr>
          <p:cNvCxnSpPr>
            <a:cxnSpLocks/>
          </p:cNvCxnSpPr>
          <p:nvPr/>
        </p:nvCxnSpPr>
        <p:spPr>
          <a:xfrm flipH="1" flipV="1">
            <a:off x="1897000" y="3925500"/>
            <a:ext cx="433266"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CAEDC09-6961-48C7-83F1-5F495793A318}"/>
              </a:ext>
            </a:extLst>
          </p:cNvPr>
          <p:cNvCxnSpPr>
            <a:cxnSpLocks/>
          </p:cNvCxnSpPr>
          <p:nvPr/>
        </p:nvCxnSpPr>
        <p:spPr>
          <a:xfrm flipH="1" flipV="1">
            <a:off x="1897000" y="3977147"/>
            <a:ext cx="433266"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702928A7-5676-4128-AD54-5ED7A5D9DF02}"/>
              </a:ext>
            </a:extLst>
          </p:cNvPr>
          <p:cNvCxnSpPr>
            <a:cxnSpLocks/>
          </p:cNvCxnSpPr>
          <p:nvPr/>
        </p:nvCxnSpPr>
        <p:spPr>
          <a:xfrm flipH="1" flipV="1">
            <a:off x="6760086" y="2182365"/>
            <a:ext cx="433266" cy="1"/>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042AFF41-07ED-4EA3-8FDD-CC79E2634E66}"/>
              </a:ext>
            </a:extLst>
          </p:cNvPr>
          <p:cNvCxnSpPr>
            <a:cxnSpLocks/>
          </p:cNvCxnSpPr>
          <p:nvPr/>
        </p:nvCxnSpPr>
        <p:spPr>
          <a:xfrm flipH="1" flipV="1">
            <a:off x="6760086" y="2234012"/>
            <a:ext cx="433266" cy="1"/>
          </a:xfrm>
          <a:prstGeom prst="straightConnector1">
            <a:avLst/>
          </a:prstGeom>
          <a:ln w="28575">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30EB40B6-13BD-45E8-B97D-DA6ACDA97443}"/>
              </a:ext>
            </a:extLst>
          </p:cNvPr>
          <p:cNvCxnSpPr>
            <a:cxnSpLocks/>
          </p:cNvCxnSpPr>
          <p:nvPr/>
        </p:nvCxnSpPr>
        <p:spPr>
          <a:xfrm flipH="1" flipV="1">
            <a:off x="6760086" y="3944550"/>
            <a:ext cx="43326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19305A6-0BBD-4E81-9119-5A46C5C7EFE8}"/>
              </a:ext>
            </a:extLst>
          </p:cNvPr>
          <p:cNvCxnSpPr>
            <a:cxnSpLocks/>
          </p:cNvCxnSpPr>
          <p:nvPr/>
        </p:nvCxnSpPr>
        <p:spPr>
          <a:xfrm flipH="1" flipV="1">
            <a:off x="3823499" y="5969289"/>
            <a:ext cx="43326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764DB0A-12A5-438C-BB92-0D4E73B390C5}"/>
              </a:ext>
            </a:extLst>
          </p:cNvPr>
          <p:cNvCxnSpPr>
            <a:cxnSpLocks/>
          </p:cNvCxnSpPr>
          <p:nvPr/>
        </p:nvCxnSpPr>
        <p:spPr>
          <a:xfrm flipH="1" flipV="1">
            <a:off x="6760086" y="5969289"/>
            <a:ext cx="433266"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CED61415-1E51-4D52-ABB1-BC50118CA2D8}"/>
              </a:ext>
            </a:extLst>
          </p:cNvPr>
          <p:cNvCxnSpPr>
            <a:cxnSpLocks/>
          </p:cNvCxnSpPr>
          <p:nvPr/>
        </p:nvCxnSpPr>
        <p:spPr>
          <a:xfrm flipH="1" flipV="1">
            <a:off x="1897000" y="5970316"/>
            <a:ext cx="433266"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AECC5D7B-A852-4CA8-B2A7-26C7182964BB}"/>
              </a:ext>
            </a:extLst>
          </p:cNvPr>
          <p:cNvCxnSpPr>
            <a:cxnSpLocks/>
          </p:cNvCxnSpPr>
          <p:nvPr/>
        </p:nvCxnSpPr>
        <p:spPr>
          <a:xfrm flipH="1" flipV="1">
            <a:off x="3833024" y="4252140"/>
            <a:ext cx="433266" cy="1"/>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8404A515-E772-4B68-BD6E-CC25731AF263}"/>
              </a:ext>
            </a:extLst>
          </p:cNvPr>
          <p:cNvCxnSpPr>
            <a:cxnSpLocks/>
          </p:cNvCxnSpPr>
          <p:nvPr/>
        </p:nvCxnSpPr>
        <p:spPr>
          <a:xfrm flipH="1" flipV="1">
            <a:off x="6760086" y="4246231"/>
            <a:ext cx="433266" cy="1"/>
          </a:xfrm>
          <a:prstGeom prst="straightConnector1">
            <a:avLst/>
          </a:prstGeom>
          <a:ln w="28575">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2FED14F3-6A2F-45EA-B49E-51E200F03EA0}"/>
              </a:ext>
            </a:extLst>
          </p:cNvPr>
          <p:cNvCxnSpPr>
            <a:cxnSpLocks/>
          </p:cNvCxnSpPr>
          <p:nvPr/>
        </p:nvCxnSpPr>
        <p:spPr>
          <a:xfrm flipH="1" flipV="1">
            <a:off x="4833266" y="5977787"/>
            <a:ext cx="433266"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1186CBD1-03E8-4711-ACAF-06205E3458F9}"/>
              </a:ext>
            </a:extLst>
          </p:cNvPr>
          <p:cNvSpPr/>
          <p:nvPr/>
        </p:nvSpPr>
        <p:spPr>
          <a:xfrm>
            <a:off x="1667550" y="2077560"/>
            <a:ext cx="2904450" cy="2013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656AC78-1381-44F0-A8B8-A905282F04F9}"/>
              </a:ext>
            </a:extLst>
          </p:cNvPr>
          <p:cNvSpPr/>
          <p:nvPr/>
        </p:nvSpPr>
        <p:spPr>
          <a:xfrm>
            <a:off x="1667550" y="4091204"/>
            <a:ext cx="2904450" cy="2013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400F5CB-62AA-4838-B2C0-55986CC0EEA6}"/>
              </a:ext>
            </a:extLst>
          </p:cNvPr>
          <p:cNvSpPr/>
          <p:nvPr/>
        </p:nvSpPr>
        <p:spPr>
          <a:xfrm>
            <a:off x="4572000" y="2077560"/>
            <a:ext cx="2904450" cy="2013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9AD8E46-DE95-45C9-859F-E6B571433B5D}"/>
              </a:ext>
            </a:extLst>
          </p:cNvPr>
          <p:cNvSpPr/>
          <p:nvPr/>
        </p:nvSpPr>
        <p:spPr>
          <a:xfrm>
            <a:off x="4572000" y="4091204"/>
            <a:ext cx="2904450" cy="201364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981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r>
              <a:rPr lang="en-US" sz="2800" b="1" cap="small" dirty="0">
                <a:latin typeface="Arial"/>
                <a:cs typeface="Arial"/>
              </a:rPr>
              <a:t>Performance Metric for Heralded Sources</a:t>
            </a:r>
          </a:p>
        </p:txBody>
      </p:sp>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A79D78-F1C5-405F-9DA4-CCA734A5B082}"/>
                  </a:ext>
                </a:extLst>
              </p:cNvPr>
              <p:cNvSpPr txBox="1"/>
              <p:nvPr/>
            </p:nvSpPr>
            <p:spPr>
              <a:xfrm>
                <a:off x="4943475" y="4539508"/>
                <a:ext cx="4206472" cy="620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𝜂</m:t>
                          </m:r>
                        </m:e>
                        <m:sub>
                          <m:r>
                            <a:rPr lang="en-US" sz="2000" b="0" i="1" smtClean="0">
                              <a:latin typeface="Cambria Math" panose="02040503050406030204" pitchFamily="18" charset="0"/>
                              <a:ea typeface="Cambria Math" panose="02040503050406030204" pitchFamily="18" charset="0"/>
                            </a:rPr>
                            <m:t>𝑐𝑜𝑖𝑛𝑐𝑖𝑑𝑒𝑛𝑐𝑒</m:t>
                          </m:r>
                        </m:sub>
                      </m:sSub>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𝑐𝑜𝑖𝑛𝑐𝑖𝑑𝑒𝑛𝑐𝑒</m:t>
                              </m:r>
                              <m:r>
                                <a:rPr lang="en-US" sz="2000" b="0" i="1" smtClean="0">
                                  <a:latin typeface="Cambria Math" panose="02040503050406030204" pitchFamily="18" charset="0"/>
                                </a:rPr>
                                <m:t>; </m:t>
                              </m:r>
                              <m:r>
                                <a:rPr lang="en-US" sz="2000" b="0" i="1" smtClean="0">
                                  <a:latin typeface="Cambria Math" panose="02040503050406030204" pitchFamily="18" charset="0"/>
                                </a:rPr>
                                <m:t>𝑑𝑒𝑠𝑖𝑟𝑒𝑑</m:t>
                              </m:r>
                              <m:r>
                                <a:rPr lang="en-US" sz="2000" b="0" i="1" smtClean="0">
                                  <a:latin typeface="Cambria Math" panose="02040503050406030204" pitchFamily="18" charset="0"/>
                                </a:rPr>
                                <m:t> </m:t>
                              </m:r>
                              <m:r>
                                <a:rPr lang="en-US" sz="2000" b="0" i="1" smtClean="0">
                                  <a:latin typeface="Cambria Math" panose="02040503050406030204" pitchFamily="18" charset="0"/>
                                </a:rPr>
                                <m:t>𝑝𝑜𝑟𝑡</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𝑐𝑜𝑖𝑛𝑐𝑖𝑑𝑒𝑛𝑐𝑒</m:t>
                              </m:r>
                              <m:r>
                                <a:rPr lang="en-US" sz="2000" i="1">
                                  <a:latin typeface="Cambria Math" panose="02040503050406030204" pitchFamily="18" charset="0"/>
                                </a:rPr>
                                <m:t>; </m:t>
                              </m:r>
                              <m:r>
                                <a:rPr lang="en-US" sz="2000" b="0" i="1" smtClean="0">
                                  <a:latin typeface="Cambria Math" panose="02040503050406030204" pitchFamily="18" charset="0"/>
                                </a:rPr>
                                <m:t>𝑎𝑙𝑙</m:t>
                              </m:r>
                            </m:sub>
                          </m:sSub>
                        </m:den>
                      </m:f>
                    </m:oMath>
                  </m:oMathPara>
                </a14:m>
                <a:endParaRPr lang="en-US" sz="2000" dirty="0"/>
              </a:p>
            </p:txBody>
          </p:sp>
        </mc:Choice>
        <mc:Fallback xmlns="">
          <p:sp>
            <p:nvSpPr>
              <p:cNvPr id="7" name="TextBox 6">
                <a:extLst>
                  <a:ext uri="{FF2B5EF4-FFF2-40B4-BE49-F238E27FC236}">
                    <a16:creationId xmlns:a16="http://schemas.microsoft.com/office/drawing/2014/main" id="{80A79D78-F1C5-405F-9DA4-CCA734A5B082}"/>
                  </a:ext>
                </a:extLst>
              </p:cNvPr>
              <p:cNvSpPr txBox="1">
                <a:spLocks noRot="1" noChangeAspect="1" noMove="1" noResize="1" noEditPoints="1" noAdjustHandles="1" noChangeArrowheads="1" noChangeShapeType="1" noTextEdit="1"/>
              </p:cNvSpPr>
              <p:nvPr/>
            </p:nvSpPr>
            <p:spPr>
              <a:xfrm>
                <a:off x="4943475" y="4539508"/>
                <a:ext cx="4206472" cy="6207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6A45E5-8654-4A2D-A373-43746016994E}"/>
                  </a:ext>
                </a:extLst>
              </p:cNvPr>
              <p:cNvSpPr txBox="1"/>
              <p:nvPr/>
            </p:nvSpPr>
            <p:spPr>
              <a:xfrm>
                <a:off x="101537" y="1240629"/>
                <a:ext cx="4805185" cy="214366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Commonly used metric is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heralding efficiency</a:t>
                </a: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A ratio of probabilities between coincident detection and single photon detection</a:t>
                </a: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Can be used for any heralded source</a:t>
                </a: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Difficult to determine as it relies on absolute system losses</a:t>
                </a:r>
              </a:p>
              <a:p>
                <a:pPr marL="1200150" lvl="2"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IL, PDL,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𝜂</m:t>
                        </m:r>
                      </m:e>
                      <m:sub>
                        <m:r>
                          <a:rPr lang="en-US" sz="1600" b="0" i="1" smtClean="0">
                            <a:latin typeface="Cambria Math" panose="02040503050406030204" pitchFamily="18" charset="0"/>
                            <a:ea typeface="Cambria Math" panose="02040503050406030204" pitchFamily="18" charset="0"/>
                          </a:rPr>
                          <m:t>𝑐𝑜𝑢𝑝𝑙𝑖𝑛𝑔</m:t>
                        </m:r>
                      </m:sub>
                    </m:sSub>
                  </m:oMath>
                </a14:m>
                <a:r>
                  <a:rPr lang="en-US" sz="1600" dirty="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𝜂</m:t>
                        </m:r>
                      </m:e>
                      <m:sub>
                        <m:r>
                          <a:rPr lang="en-US" sz="1600" b="0" i="1" smtClean="0">
                            <a:latin typeface="Cambria Math" panose="02040503050406030204" pitchFamily="18" charset="0"/>
                            <a:ea typeface="Cambria Math" panose="02040503050406030204" pitchFamily="18" charset="0"/>
                          </a:rPr>
                          <m:t>𝑑𝑒𝑡𝑒𝑐𝑡𝑖𝑜𝑛</m:t>
                        </m:r>
                      </m:sub>
                    </m:sSub>
                  </m:oMath>
                </a14:m>
                <a:endParaRPr lang="en-US" sz="1600" dirty="0">
                  <a:solidFill>
                    <a:prstClr val="black"/>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B26A45E5-8654-4A2D-A373-43746016994E}"/>
                  </a:ext>
                </a:extLst>
              </p:cNvPr>
              <p:cNvSpPr txBox="1">
                <a:spLocks noRot="1" noChangeAspect="1" noMove="1" noResize="1" noEditPoints="1" noAdjustHandles="1" noChangeArrowheads="1" noChangeShapeType="1" noTextEdit="1"/>
              </p:cNvSpPr>
              <p:nvPr/>
            </p:nvSpPr>
            <p:spPr>
              <a:xfrm>
                <a:off x="101537" y="1240629"/>
                <a:ext cx="4805185" cy="2143664"/>
              </a:xfrm>
              <a:prstGeom prst="rect">
                <a:avLst/>
              </a:prstGeom>
              <a:blipFill>
                <a:blip r:embed="rId4"/>
                <a:stretch>
                  <a:fillRect l="-761" t="-855" b="-1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63778A-EBEF-4030-9E1C-7D8160470BA6}"/>
                  </a:ext>
                </a:extLst>
              </p:cNvPr>
              <p:cNvSpPr txBox="1"/>
              <p:nvPr/>
            </p:nvSpPr>
            <p:spPr>
              <a:xfrm>
                <a:off x="5339940" y="2005390"/>
                <a:ext cx="3188180" cy="614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𝜂</m:t>
                          </m:r>
                        </m:e>
                        <m:sub>
                          <m:r>
                            <a:rPr lang="en-US" sz="2000" b="0" i="1" smtClean="0">
                              <a:latin typeface="Cambria Math" panose="02040503050406030204" pitchFamily="18" charset="0"/>
                              <a:ea typeface="Cambria Math" panose="02040503050406030204" pitchFamily="18" charset="0"/>
                            </a:rPr>
                            <m:t>h𝑒𝑟𝑎𝑙𝑑𝑖𝑛𝑔</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𝑐𝑜𝑖𝑛𝑐𝑖𝑑𝑒𝑛𝑐𝑒</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𝑠𝑖𝑔𝑛𝑎𝑙</m:t>
                              </m:r>
                            </m:sub>
                          </m:sSub>
                          <m:r>
                            <a:rPr lang="en-US" sz="2000" b="0" i="1" smtClean="0">
                              <a:latin typeface="Cambria Math" panose="02040503050406030204" pitchFamily="18" charset="0"/>
                            </a:rPr>
                            <m:t> </m:t>
                          </m:r>
                          <m:r>
                            <a:rPr lang="en-US" sz="2000" b="0" i="1" smtClean="0">
                              <a:latin typeface="Cambria Math" panose="02040503050406030204" pitchFamily="18" charset="0"/>
                            </a:rPr>
                            <m:t>𝑜𝑟</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𝑖𝑑𝑙𝑒𝑟</m:t>
                              </m:r>
                            </m:sub>
                          </m:sSub>
                        </m:den>
                      </m:f>
                    </m:oMath>
                  </m:oMathPara>
                </a14:m>
                <a:endParaRPr lang="en-US" sz="2000" dirty="0"/>
              </a:p>
            </p:txBody>
          </p:sp>
        </mc:Choice>
        <mc:Fallback xmlns="">
          <p:sp>
            <p:nvSpPr>
              <p:cNvPr id="9" name="TextBox 8">
                <a:extLst>
                  <a:ext uri="{FF2B5EF4-FFF2-40B4-BE49-F238E27FC236}">
                    <a16:creationId xmlns:a16="http://schemas.microsoft.com/office/drawing/2014/main" id="{FF63778A-EBEF-4030-9E1C-7D8160470BA6}"/>
                  </a:ext>
                </a:extLst>
              </p:cNvPr>
              <p:cNvSpPr txBox="1">
                <a:spLocks noRot="1" noChangeAspect="1" noMove="1" noResize="1" noEditPoints="1" noAdjustHandles="1" noChangeArrowheads="1" noChangeShapeType="1" noTextEdit="1"/>
              </p:cNvSpPr>
              <p:nvPr/>
            </p:nvSpPr>
            <p:spPr>
              <a:xfrm>
                <a:off x="5339940" y="2005390"/>
                <a:ext cx="3188180" cy="614142"/>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088A218-808B-406E-A32F-C3A70836CF0A}"/>
              </a:ext>
            </a:extLst>
          </p:cNvPr>
          <p:cNvSpPr txBox="1"/>
          <p:nvPr/>
        </p:nvSpPr>
        <p:spPr>
          <a:xfrm>
            <a:off x="101537" y="3667764"/>
            <a:ext cx="4805185" cy="261610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metric used here</a:t>
            </a:r>
            <a:r>
              <a:rPr kumimoji="0" lang="en-US" sz="1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is </a:t>
            </a:r>
            <a:r>
              <a:rPr lang="en-US" sz="1600" b="1" dirty="0">
                <a:solidFill>
                  <a:prstClr val="black"/>
                </a:solidFill>
                <a:latin typeface="Arial" panose="020B0604020202020204" pitchFamily="34" charset="0"/>
                <a:cs typeface="Arial" panose="020B0604020202020204" pitchFamily="34" charset="0"/>
              </a:rPr>
              <a:t>coincidence efficiency</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A ratio of probabilities between coincident detection from the desired port to coincident detection from all possible ports</a:t>
            </a: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Only useful for a multi-port heralded source</a:t>
            </a:r>
          </a:p>
          <a:p>
            <a:pPr marL="742950" lvl="1"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Relies only on relative losses between paths in the system</a:t>
            </a:r>
          </a:p>
          <a:p>
            <a:pPr marL="1200150" lvl="2" indent="-28575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Much easier to determine</a:t>
            </a:r>
          </a:p>
        </p:txBody>
      </p:sp>
    </p:spTree>
    <p:extLst>
      <p:ext uri="{BB962C8B-B14F-4D97-AF65-F5344CB8AC3E}">
        <p14:creationId xmlns:p14="http://schemas.microsoft.com/office/powerpoint/2010/main" val="32568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r>
              <a:rPr lang="en-US" sz="2800" b="1" cap="small" dirty="0">
                <a:latin typeface="Arial"/>
                <a:cs typeface="Arial"/>
              </a:rPr>
              <a:t>Asymmetrically Coupled </a:t>
            </a:r>
            <a:r>
              <a:rPr lang="en-US" sz="2800" b="1" cap="small" dirty="0" err="1">
                <a:latin typeface="Arial"/>
                <a:cs typeface="Arial"/>
              </a:rPr>
              <a:t>Microring</a:t>
            </a:r>
            <a:endParaRPr lang="en-US" sz="2800" b="1" cap="small" dirty="0">
              <a:latin typeface="Arial"/>
              <a:cs typeface="Arial"/>
            </a:endParaRPr>
          </a:p>
        </p:txBody>
      </p:sp>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6AD2E73-29E4-44E5-A514-562D956443E2}"/>
              </a:ext>
            </a:extLst>
          </p:cNvPr>
          <p:cNvGrpSpPr/>
          <p:nvPr/>
        </p:nvGrpSpPr>
        <p:grpSpPr>
          <a:xfrm>
            <a:off x="138290" y="1058117"/>
            <a:ext cx="8758200" cy="3250199"/>
            <a:chOff x="138289" y="885825"/>
            <a:chExt cx="8758200" cy="3250199"/>
          </a:xfrm>
        </p:grpSpPr>
        <p:cxnSp>
          <p:nvCxnSpPr>
            <p:cNvPr id="12" name="Straight Connector 11">
              <a:extLst>
                <a:ext uri="{FF2B5EF4-FFF2-40B4-BE49-F238E27FC236}">
                  <a16:creationId xmlns:a16="http://schemas.microsoft.com/office/drawing/2014/main" id="{F29235D3-FB0B-412E-8467-7D9CC9F2605B}"/>
                </a:ext>
              </a:extLst>
            </p:cNvPr>
            <p:cNvCxnSpPr/>
            <p:nvPr/>
          </p:nvCxnSpPr>
          <p:spPr>
            <a:xfrm>
              <a:off x="163657" y="1032320"/>
              <a:ext cx="49999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BAFB1D-C32C-466D-88EA-AE74C169ED4E}"/>
                </a:ext>
              </a:extLst>
            </p:cNvPr>
            <p:cNvCxnSpPr/>
            <p:nvPr/>
          </p:nvCxnSpPr>
          <p:spPr>
            <a:xfrm>
              <a:off x="163657" y="3992725"/>
              <a:ext cx="49999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863F9C3-97FC-43A8-A868-28EB55149C0A}"/>
                </a:ext>
              </a:extLst>
            </p:cNvPr>
            <p:cNvSpPr/>
            <p:nvPr/>
          </p:nvSpPr>
          <p:spPr>
            <a:xfrm>
              <a:off x="1253833" y="1100812"/>
              <a:ext cx="2819619" cy="281962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4DF989-1CDD-407C-B4CB-78E211A55BD6}"/>
                </a:ext>
              </a:extLst>
            </p:cNvPr>
            <p:cNvSpPr/>
            <p:nvPr/>
          </p:nvSpPr>
          <p:spPr>
            <a:xfrm>
              <a:off x="2201315" y="885825"/>
              <a:ext cx="924653" cy="5821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D888A-A929-4E57-BC6B-9C2C8F4D27F0}"/>
                </a:ext>
              </a:extLst>
            </p:cNvPr>
            <p:cNvSpPr/>
            <p:nvPr/>
          </p:nvSpPr>
          <p:spPr>
            <a:xfrm>
              <a:off x="2201315" y="3549429"/>
              <a:ext cx="924653" cy="58218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DD8596-2C99-413B-A265-456D26AB79DF}"/>
                </a:ext>
              </a:extLst>
            </p:cNvPr>
            <p:cNvSpPr/>
            <p:nvPr/>
          </p:nvSpPr>
          <p:spPr>
            <a:xfrm>
              <a:off x="5837145" y="885825"/>
              <a:ext cx="3059344" cy="135844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59FDB9-99DB-41F7-B7E8-898F8EA6D75A}"/>
                </a:ext>
              </a:extLst>
            </p:cNvPr>
            <p:cNvSpPr/>
            <p:nvPr/>
          </p:nvSpPr>
          <p:spPr>
            <a:xfrm>
              <a:off x="5837145" y="2777584"/>
              <a:ext cx="3059344" cy="135844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AA61BE8-BD5B-42FB-A938-9D27D3F35238}"/>
                </a:ext>
              </a:extLst>
            </p:cNvPr>
            <p:cNvCxnSpPr/>
            <p:nvPr/>
          </p:nvCxnSpPr>
          <p:spPr>
            <a:xfrm>
              <a:off x="3155541" y="885825"/>
              <a:ext cx="263963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7F1126-450B-43F4-A471-1AF67C889624}"/>
                </a:ext>
              </a:extLst>
            </p:cNvPr>
            <p:cNvCxnSpPr/>
            <p:nvPr/>
          </p:nvCxnSpPr>
          <p:spPr>
            <a:xfrm>
              <a:off x="3155541" y="1468014"/>
              <a:ext cx="2639637" cy="7762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405139-B390-4D8B-A13B-A86E2A145083}"/>
                </a:ext>
              </a:extLst>
            </p:cNvPr>
            <p:cNvCxnSpPr/>
            <p:nvPr/>
          </p:nvCxnSpPr>
          <p:spPr>
            <a:xfrm>
              <a:off x="3155541" y="4131618"/>
              <a:ext cx="263963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F2E91D-F6EA-47F9-BF89-E7D2219BD6F2}"/>
                </a:ext>
              </a:extLst>
            </p:cNvPr>
            <p:cNvCxnSpPr/>
            <p:nvPr/>
          </p:nvCxnSpPr>
          <p:spPr>
            <a:xfrm flipV="1">
              <a:off x="3155541" y="2777584"/>
              <a:ext cx="2639637" cy="77184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1A99E6-A6B1-4DFD-A867-83BD74A06E77}"/>
                </a:ext>
              </a:extLst>
            </p:cNvPr>
            <p:cNvCxnSpPr/>
            <p:nvPr/>
          </p:nvCxnSpPr>
          <p:spPr>
            <a:xfrm>
              <a:off x="5837145" y="1228557"/>
              <a:ext cx="30593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8CFADA-04BB-473B-8925-9DAA2E3C083E}"/>
                </a:ext>
              </a:extLst>
            </p:cNvPr>
            <p:cNvCxnSpPr/>
            <p:nvPr/>
          </p:nvCxnSpPr>
          <p:spPr>
            <a:xfrm>
              <a:off x="5837145" y="1831076"/>
              <a:ext cx="30593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0122F1-7DBB-40E8-8E7B-865D642E8DBF}"/>
                </a:ext>
              </a:extLst>
            </p:cNvPr>
            <p:cNvCxnSpPr/>
            <p:nvPr/>
          </p:nvCxnSpPr>
          <p:spPr>
            <a:xfrm>
              <a:off x="5837145" y="3176579"/>
              <a:ext cx="30593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448A05-B94E-4341-B37A-7CE3EFCE2859}"/>
                </a:ext>
              </a:extLst>
            </p:cNvPr>
            <p:cNvCxnSpPr/>
            <p:nvPr/>
          </p:nvCxnSpPr>
          <p:spPr>
            <a:xfrm>
              <a:off x="5837145" y="3779098"/>
              <a:ext cx="30593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19959A2-0FD4-4B6F-BB3D-2119228900EA}"/>
                </a:ext>
              </a:extLst>
            </p:cNvPr>
            <p:cNvCxnSpPr/>
            <p:nvPr/>
          </p:nvCxnSpPr>
          <p:spPr>
            <a:xfrm>
              <a:off x="6822785" y="1100812"/>
              <a:ext cx="1071967"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654EB59-E70A-4A81-B1B1-76B54A2C3BE6}"/>
                </a:ext>
              </a:extLst>
            </p:cNvPr>
            <p:cNvCxnSpPr/>
            <p:nvPr/>
          </p:nvCxnSpPr>
          <p:spPr>
            <a:xfrm>
              <a:off x="6822785" y="1961934"/>
              <a:ext cx="1071967"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4C0C6A-A7AE-415D-B592-8441C6772D90}"/>
                </a:ext>
              </a:extLst>
            </p:cNvPr>
            <p:cNvCxnSpPr/>
            <p:nvPr/>
          </p:nvCxnSpPr>
          <p:spPr>
            <a:xfrm>
              <a:off x="6874535" y="1324664"/>
              <a:ext cx="1020217" cy="43617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0D08880-F0CF-4016-A826-35DA6186524C}"/>
                </a:ext>
              </a:extLst>
            </p:cNvPr>
            <p:cNvCxnSpPr/>
            <p:nvPr/>
          </p:nvCxnSpPr>
          <p:spPr>
            <a:xfrm flipV="1">
              <a:off x="6874535" y="1318418"/>
              <a:ext cx="1020217" cy="44242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7862B81-C8FD-4A71-A76B-A539D74C3460}"/>
                </a:ext>
              </a:extLst>
            </p:cNvPr>
            <p:cNvCxnSpPr/>
            <p:nvPr/>
          </p:nvCxnSpPr>
          <p:spPr>
            <a:xfrm flipH="1">
              <a:off x="6820938" y="3049867"/>
              <a:ext cx="1071967"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174ACB4-939F-4A09-97B5-ED973602A43A}"/>
                </a:ext>
              </a:extLst>
            </p:cNvPr>
            <p:cNvCxnSpPr/>
            <p:nvPr/>
          </p:nvCxnSpPr>
          <p:spPr>
            <a:xfrm flipH="1">
              <a:off x="6820938" y="3910988"/>
              <a:ext cx="1071967"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953C2E9-833A-409D-9C1E-8D4EE70E61BC}"/>
                </a:ext>
              </a:extLst>
            </p:cNvPr>
            <p:cNvCxnSpPr/>
            <p:nvPr/>
          </p:nvCxnSpPr>
          <p:spPr>
            <a:xfrm flipH="1">
              <a:off x="6872688" y="3273719"/>
              <a:ext cx="1020217" cy="43617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07BB7A-2211-4011-8CC7-2F12B5FA0796}"/>
                </a:ext>
              </a:extLst>
            </p:cNvPr>
            <p:cNvCxnSpPr/>
            <p:nvPr/>
          </p:nvCxnSpPr>
          <p:spPr>
            <a:xfrm flipH="1" flipV="1">
              <a:off x="6872688" y="3267473"/>
              <a:ext cx="1020217" cy="44242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D886F6-0A77-466B-B9DA-9D65B70AC889}"/>
                </a:ext>
              </a:extLst>
            </p:cNvPr>
            <p:cNvSpPr txBox="1"/>
            <p:nvPr/>
          </p:nvSpPr>
          <p:spPr>
            <a:xfrm>
              <a:off x="226933" y="1020153"/>
              <a:ext cx="867790" cy="313533"/>
            </a:xfrm>
            <a:prstGeom prst="rect">
              <a:avLst/>
            </a:prstGeom>
            <a:noFill/>
          </p:spPr>
          <p:txBody>
            <a:bodyPr wrap="square" rtlCol="0">
              <a:spAutoFit/>
            </a:bodyPr>
            <a:lstStyle/>
            <a:p>
              <a:r>
                <a:rPr lang="en-US" dirty="0"/>
                <a:t>Add</a:t>
              </a:r>
            </a:p>
          </p:txBody>
        </p:sp>
        <p:sp>
          <p:nvSpPr>
            <p:cNvPr id="37" name="TextBox 36">
              <a:extLst>
                <a:ext uri="{FF2B5EF4-FFF2-40B4-BE49-F238E27FC236}">
                  <a16:creationId xmlns:a16="http://schemas.microsoft.com/office/drawing/2014/main" id="{C2308EF0-1B76-4A8B-8F71-F8D26FC40836}"/>
                </a:ext>
              </a:extLst>
            </p:cNvPr>
            <p:cNvSpPr txBox="1"/>
            <p:nvPr/>
          </p:nvSpPr>
          <p:spPr>
            <a:xfrm>
              <a:off x="4525954" y="1028578"/>
              <a:ext cx="867790" cy="313533"/>
            </a:xfrm>
            <a:prstGeom prst="rect">
              <a:avLst/>
            </a:prstGeom>
            <a:noFill/>
          </p:spPr>
          <p:txBody>
            <a:bodyPr wrap="square" rtlCol="0">
              <a:spAutoFit/>
            </a:bodyPr>
            <a:lstStyle/>
            <a:p>
              <a:r>
                <a:rPr lang="en-US" dirty="0"/>
                <a:t>Drop</a:t>
              </a:r>
            </a:p>
          </p:txBody>
        </p:sp>
        <p:sp>
          <p:nvSpPr>
            <p:cNvPr id="38" name="TextBox 37">
              <a:extLst>
                <a:ext uri="{FF2B5EF4-FFF2-40B4-BE49-F238E27FC236}">
                  <a16:creationId xmlns:a16="http://schemas.microsoft.com/office/drawing/2014/main" id="{A7CCCBD1-D9DA-4D7E-85CB-838F1B50DEBB}"/>
                </a:ext>
              </a:extLst>
            </p:cNvPr>
            <p:cNvSpPr txBox="1"/>
            <p:nvPr/>
          </p:nvSpPr>
          <p:spPr>
            <a:xfrm>
              <a:off x="4643246" y="3665995"/>
              <a:ext cx="867790" cy="313533"/>
            </a:xfrm>
            <a:prstGeom prst="rect">
              <a:avLst/>
            </a:prstGeom>
            <a:noFill/>
          </p:spPr>
          <p:txBody>
            <a:bodyPr wrap="square" rtlCol="0">
              <a:spAutoFit/>
            </a:bodyPr>
            <a:lstStyle/>
            <a:p>
              <a:r>
                <a:rPr lang="en-US" dirty="0"/>
                <a:t>Input</a:t>
              </a:r>
            </a:p>
          </p:txBody>
        </p:sp>
        <p:sp>
          <p:nvSpPr>
            <p:cNvPr id="39" name="TextBox 38">
              <a:extLst>
                <a:ext uri="{FF2B5EF4-FFF2-40B4-BE49-F238E27FC236}">
                  <a16:creationId xmlns:a16="http://schemas.microsoft.com/office/drawing/2014/main" id="{3B62EA74-2C5F-40C2-B21D-AB1EE88613F2}"/>
                </a:ext>
              </a:extLst>
            </p:cNvPr>
            <p:cNvSpPr txBox="1"/>
            <p:nvPr/>
          </p:nvSpPr>
          <p:spPr>
            <a:xfrm>
              <a:off x="138289" y="3665995"/>
              <a:ext cx="1052089" cy="369332"/>
            </a:xfrm>
            <a:prstGeom prst="rect">
              <a:avLst/>
            </a:prstGeom>
            <a:noFill/>
          </p:spPr>
          <p:txBody>
            <a:bodyPr wrap="square" rtlCol="0">
              <a:spAutoFit/>
            </a:bodyPr>
            <a:lstStyle/>
            <a:p>
              <a:r>
                <a:rPr lang="en-US" dirty="0"/>
                <a:t>Through</a:t>
              </a:r>
            </a:p>
          </p:txBody>
        </p:sp>
        <p:cxnSp>
          <p:nvCxnSpPr>
            <p:cNvPr id="40" name="Straight Arrow Connector 39">
              <a:extLst>
                <a:ext uri="{FF2B5EF4-FFF2-40B4-BE49-F238E27FC236}">
                  <a16:creationId xmlns:a16="http://schemas.microsoft.com/office/drawing/2014/main" id="{F9872BAA-5DBE-44E3-908F-341AD7FB1B44}"/>
                </a:ext>
              </a:extLst>
            </p:cNvPr>
            <p:cNvCxnSpPr/>
            <p:nvPr/>
          </p:nvCxnSpPr>
          <p:spPr>
            <a:xfrm>
              <a:off x="235736" y="951988"/>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BAAE18B-7207-431F-A6FA-1A1D1DCC1E26}"/>
                </a:ext>
              </a:extLst>
            </p:cNvPr>
            <p:cNvCxnSpPr/>
            <p:nvPr/>
          </p:nvCxnSpPr>
          <p:spPr>
            <a:xfrm>
              <a:off x="4544444" y="951988"/>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2A1C5FA-ECE4-47F3-8894-D42A49F26678}"/>
                </a:ext>
              </a:extLst>
            </p:cNvPr>
            <p:cNvCxnSpPr/>
            <p:nvPr/>
          </p:nvCxnSpPr>
          <p:spPr>
            <a:xfrm flipH="1">
              <a:off x="4579591" y="4057884"/>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57E2511-AA17-4DF0-ADF9-B9A59F9C22E1}"/>
                </a:ext>
              </a:extLst>
            </p:cNvPr>
            <p:cNvCxnSpPr/>
            <p:nvPr/>
          </p:nvCxnSpPr>
          <p:spPr>
            <a:xfrm flipH="1">
              <a:off x="233287" y="4066830"/>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EFAC5DB-C828-4B3E-B11C-841027DD502C}"/>
                </a:ext>
              </a:extLst>
            </p:cNvPr>
            <p:cNvCxnSpPr/>
            <p:nvPr/>
          </p:nvCxnSpPr>
          <p:spPr>
            <a:xfrm>
              <a:off x="2398844" y="1565045"/>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317CCD4-27BC-4F74-8262-4F2DA0FFB289}"/>
                </a:ext>
              </a:extLst>
            </p:cNvPr>
            <p:cNvCxnSpPr/>
            <p:nvPr/>
          </p:nvCxnSpPr>
          <p:spPr>
            <a:xfrm flipH="1">
              <a:off x="2398844" y="3456804"/>
              <a:ext cx="5544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6" name="Object 45">
              <a:extLst>
                <a:ext uri="{FF2B5EF4-FFF2-40B4-BE49-F238E27FC236}">
                  <a16:creationId xmlns:a16="http://schemas.microsoft.com/office/drawing/2014/main" id="{F87095E2-F28B-49B8-B01A-C17D2B55C93E}"/>
                </a:ext>
              </a:extLst>
            </p:cNvPr>
            <p:cNvGraphicFramePr>
              <a:graphicFrameLocks noChangeAspect="1"/>
            </p:cNvGraphicFramePr>
            <p:nvPr>
              <p:extLst/>
            </p:nvPr>
          </p:nvGraphicFramePr>
          <p:xfrm>
            <a:off x="5793219" y="2330602"/>
            <a:ext cx="994323" cy="349357"/>
          </p:xfrm>
          <a:graphic>
            <a:graphicData uri="http://schemas.openxmlformats.org/presentationml/2006/ole">
              <mc:AlternateContent xmlns:mc="http://schemas.openxmlformats.org/markup-compatibility/2006">
                <mc:Choice xmlns:v="urn:schemas-microsoft-com:vml" Requires="v">
                  <p:oleObj spid="_x0000_s9398" name="Equation" r:id="rId4" imgW="939600" imgH="330120" progId="Equation.DSMT4">
                    <p:embed/>
                  </p:oleObj>
                </mc:Choice>
                <mc:Fallback>
                  <p:oleObj name="Equation" r:id="rId4" imgW="939600" imgH="330120" progId="Equation.DSMT4">
                    <p:embed/>
                    <p:pic>
                      <p:nvPicPr>
                        <p:cNvPr id="46" name="Object 45">
                          <a:extLst>
                            <a:ext uri="{FF2B5EF4-FFF2-40B4-BE49-F238E27FC236}">
                              <a16:creationId xmlns:a16="http://schemas.microsoft.com/office/drawing/2014/main" id="{F87095E2-F28B-49B8-B01A-C17D2B55C93E}"/>
                            </a:ext>
                          </a:extLst>
                        </p:cNvPr>
                        <p:cNvPicPr/>
                        <p:nvPr/>
                      </p:nvPicPr>
                      <p:blipFill>
                        <a:blip r:embed="rId5"/>
                        <a:stretch>
                          <a:fillRect/>
                        </a:stretch>
                      </p:blipFill>
                      <p:spPr>
                        <a:xfrm>
                          <a:off x="5793219" y="2330602"/>
                          <a:ext cx="994323" cy="349357"/>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024D385A-2D07-4711-96ED-36081F16C3FB}"/>
                </a:ext>
              </a:extLst>
            </p:cNvPr>
            <p:cNvGraphicFramePr>
              <a:graphicFrameLocks noChangeAspect="1"/>
            </p:cNvGraphicFramePr>
            <p:nvPr>
              <p:extLst/>
            </p:nvPr>
          </p:nvGraphicFramePr>
          <p:xfrm>
            <a:off x="7886434" y="2322792"/>
            <a:ext cx="1008049" cy="349043"/>
          </p:xfrm>
          <a:graphic>
            <a:graphicData uri="http://schemas.openxmlformats.org/presentationml/2006/ole">
              <mc:AlternateContent xmlns:mc="http://schemas.openxmlformats.org/markup-compatibility/2006">
                <mc:Choice xmlns:v="urn:schemas-microsoft-com:vml" Requires="v">
                  <p:oleObj spid="_x0000_s9399" name="Equation" r:id="rId6" imgW="952200" imgH="330120" progId="Equation.DSMT4">
                    <p:embed/>
                  </p:oleObj>
                </mc:Choice>
                <mc:Fallback>
                  <p:oleObj name="Equation" r:id="rId6" imgW="952200" imgH="330120" progId="Equation.DSMT4">
                    <p:embed/>
                    <p:pic>
                      <p:nvPicPr>
                        <p:cNvPr id="47" name="Object 46">
                          <a:extLst>
                            <a:ext uri="{FF2B5EF4-FFF2-40B4-BE49-F238E27FC236}">
                              <a16:creationId xmlns:a16="http://schemas.microsoft.com/office/drawing/2014/main" id="{024D385A-2D07-4711-96ED-36081F16C3FB}"/>
                            </a:ext>
                          </a:extLst>
                        </p:cNvPr>
                        <p:cNvPicPr/>
                        <p:nvPr/>
                      </p:nvPicPr>
                      <p:blipFill>
                        <a:blip r:embed="rId7"/>
                        <a:stretch>
                          <a:fillRect/>
                        </a:stretch>
                      </p:blipFill>
                      <p:spPr>
                        <a:xfrm>
                          <a:off x="7886434" y="2322792"/>
                          <a:ext cx="1008049" cy="349043"/>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55F63521-4664-474E-A719-C96C9F6A2E9C}"/>
                </a:ext>
              </a:extLst>
            </p:cNvPr>
            <p:cNvGraphicFramePr>
              <a:graphicFrameLocks noChangeAspect="1"/>
            </p:cNvGraphicFramePr>
            <p:nvPr>
              <p:extLst/>
            </p:nvPr>
          </p:nvGraphicFramePr>
          <p:xfrm>
            <a:off x="2461415" y="1112466"/>
            <a:ext cx="404298" cy="311309"/>
          </p:xfrm>
          <a:graphic>
            <a:graphicData uri="http://schemas.openxmlformats.org/presentationml/2006/ole">
              <mc:AlternateContent xmlns:mc="http://schemas.openxmlformats.org/markup-compatibility/2006">
                <mc:Choice xmlns:v="urn:schemas-microsoft-com:vml" Requires="v">
                  <p:oleObj spid="_x0000_s9400" name="Equation" r:id="rId8" imgW="330120" imgH="253800" progId="Equation.DSMT4">
                    <p:embed/>
                  </p:oleObj>
                </mc:Choice>
                <mc:Fallback>
                  <p:oleObj name="Equation" r:id="rId8" imgW="330120" imgH="253800" progId="Equation.DSMT4">
                    <p:embed/>
                    <p:pic>
                      <p:nvPicPr>
                        <p:cNvPr id="48" name="Object 47">
                          <a:extLst>
                            <a:ext uri="{FF2B5EF4-FFF2-40B4-BE49-F238E27FC236}">
                              <a16:creationId xmlns:a16="http://schemas.microsoft.com/office/drawing/2014/main" id="{55F63521-4664-474E-A719-C96C9F6A2E9C}"/>
                            </a:ext>
                          </a:extLst>
                        </p:cNvPr>
                        <p:cNvPicPr/>
                        <p:nvPr/>
                      </p:nvPicPr>
                      <p:blipFill>
                        <a:blip r:embed="rId9"/>
                        <a:stretch>
                          <a:fillRect/>
                        </a:stretch>
                      </p:blipFill>
                      <p:spPr>
                        <a:xfrm>
                          <a:off x="2461415" y="1112466"/>
                          <a:ext cx="404298" cy="311309"/>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EAEBE8A0-6086-46DE-91C9-03354972047C}"/>
                </a:ext>
              </a:extLst>
            </p:cNvPr>
            <p:cNvGraphicFramePr>
              <a:graphicFrameLocks noChangeAspect="1"/>
            </p:cNvGraphicFramePr>
            <p:nvPr>
              <p:extLst/>
            </p:nvPr>
          </p:nvGraphicFramePr>
          <p:xfrm>
            <a:off x="2472196" y="3558467"/>
            <a:ext cx="388126" cy="311310"/>
          </p:xfrm>
          <a:graphic>
            <a:graphicData uri="http://schemas.openxmlformats.org/presentationml/2006/ole">
              <mc:AlternateContent xmlns:mc="http://schemas.openxmlformats.org/markup-compatibility/2006">
                <mc:Choice xmlns:v="urn:schemas-microsoft-com:vml" Requires="v">
                  <p:oleObj spid="_x0000_s9401" name="Equation" r:id="rId10" imgW="317160" imgH="253800" progId="Equation.DSMT4">
                    <p:embed/>
                  </p:oleObj>
                </mc:Choice>
                <mc:Fallback>
                  <p:oleObj name="Equation" r:id="rId10" imgW="317160" imgH="253800" progId="Equation.DSMT4">
                    <p:embed/>
                    <p:pic>
                      <p:nvPicPr>
                        <p:cNvPr id="49" name="Object 48">
                          <a:extLst>
                            <a:ext uri="{FF2B5EF4-FFF2-40B4-BE49-F238E27FC236}">
                              <a16:creationId xmlns:a16="http://schemas.microsoft.com/office/drawing/2014/main" id="{EAEBE8A0-6086-46DE-91C9-03354972047C}"/>
                            </a:ext>
                          </a:extLst>
                        </p:cNvPr>
                        <p:cNvPicPr/>
                        <p:nvPr/>
                      </p:nvPicPr>
                      <p:blipFill>
                        <a:blip r:embed="rId11"/>
                        <a:stretch>
                          <a:fillRect/>
                        </a:stretch>
                      </p:blipFill>
                      <p:spPr>
                        <a:xfrm>
                          <a:off x="2472196" y="3558467"/>
                          <a:ext cx="388126" cy="311310"/>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E8271051-5CAF-4B95-8E21-AEB10A82A62C}"/>
                </a:ext>
              </a:extLst>
            </p:cNvPr>
            <p:cNvGraphicFramePr>
              <a:graphicFrameLocks noChangeAspect="1"/>
            </p:cNvGraphicFramePr>
            <p:nvPr>
              <p:extLst/>
            </p:nvPr>
          </p:nvGraphicFramePr>
          <p:xfrm>
            <a:off x="8104063" y="906274"/>
            <a:ext cx="165762" cy="301876"/>
          </p:xfrm>
          <a:graphic>
            <a:graphicData uri="http://schemas.openxmlformats.org/presentationml/2006/ole">
              <mc:AlternateContent xmlns:mc="http://schemas.openxmlformats.org/markup-compatibility/2006">
                <mc:Choice xmlns:v="urn:schemas-microsoft-com:vml" Requires="v">
                  <p:oleObj spid="_x0000_s9402" name="Equation" r:id="rId12" imgW="139680" imgH="253800" progId="Equation.DSMT4">
                    <p:embed/>
                  </p:oleObj>
                </mc:Choice>
                <mc:Fallback>
                  <p:oleObj name="Equation" r:id="rId12" imgW="139680" imgH="253800" progId="Equation.DSMT4">
                    <p:embed/>
                    <p:pic>
                      <p:nvPicPr>
                        <p:cNvPr id="50" name="Object 49">
                          <a:extLst>
                            <a:ext uri="{FF2B5EF4-FFF2-40B4-BE49-F238E27FC236}">
                              <a16:creationId xmlns:a16="http://schemas.microsoft.com/office/drawing/2014/main" id="{E8271051-5CAF-4B95-8E21-AEB10A82A62C}"/>
                            </a:ext>
                          </a:extLst>
                        </p:cNvPr>
                        <p:cNvPicPr/>
                        <p:nvPr/>
                      </p:nvPicPr>
                      <p:blipFill>
                        <a:blip r:embed="rId13"/>
                        <a:stretch>
                          <a:fillRect/>
                        </a:stretch>
                      </p:blipFill>
                      <p:spPr>
                        <a:xfrm>
                          <a:off x="8104063" y="906274"/>
                          <a:ext cx="165762" cy="301876"/>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0E2D0A45-2493-4AC3-AB37-23DCBF0A2812}"/>
                </a:ext>
              </a:extLst>
            </p:cNvPr>
            <p:cNvGraphicFramePr>
              <a:graphicFrameLocks noChangeAspect="1"/>
            </p:cNvGraphicFramePr>
            <p:nvPr>
              <p:extLst/>
            </p:nvPr>
          </p:nvGraphicFramePr>
          <p:xfrm>
            <a:off x="8087891" y="1227017"/>
            <a:ext cx="196758" cy="301876"/>
          </p:xfrm>
          <a:graphic>
            <a:graphicData uri="http://schemas.openxmlformats.org/presentationml/2006/ole">
              <mc:AlternateContent xmlns:mc="http://schemas.openxmlformats.org/markup-compatibility/2006">
                <mc:Choice xmlns:v="urn:schemas-microsoft-com:vml" Requires="v">
                  <p:oleObj spid="_x0000_s9403" name="Equation" r:id="rId14" imgW="164880" imgH="253800" progId="Equation.DSMT4">
                    <p:embed/>
                  </p:oleObj>
                </mc:Choice>
                <mc:Fallback>
                  <p:oleObj name="Equation" r:id="rId14" imgW="164880" imgH="253800" progId="Equation.DSMT4">
                    <p:embed/>
                    <p:pic>
                      <p:nvPicPr>
                        <p:cNvPr id="51" name="Object 50">
                          <a:extLst>
                            <a:ext uri="{FF2B5EF4-FFF2-40B4-BE49-F238E27FC236}">
                              <a16:creationId xmlns:a16="http://schemas.microsoft.com/office/drawing/2014/main" id="{0E2D0A45-2493-4AC3-AB37-23DCBF0A2812}"/>
                            </a:ext>
                          </a:extLst>
                        </p:cNvPr>
                        <p:cNvPicPr/>
                        <p:nvPr/>
                      </p:nvPicPr>
                      <p:blipFill>
                        <a:blip r:embed="rId15"/>
                        <a:stretch>
                          <a:fillRect/>
                        </a:stretch>
                      </p:blipFill>
                      <p:spPr>
                        <a:xfrm>
                          <a:off x="8087891" y="1227017"/>
                          <a:ext cx="196758" cy="301876"/>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A3D964AF-3709-4787-9F21-0E25D0372488}"/>
                </a:ext>
              </a:extLst>
            </p:cNvPr>
            <p:cNvGraphicFramePr>
              <a:graphicFrameLocks noChangeAspect="1"/>
            </p:cNvGraphicFramePr>
            <p:nvPr>
              <p:extLst/>
            </p:nvPr>
          </p:nvGraphicFramePr>
          <p:xfrm>
            <a:off x="7969827" y="1484243"/>
            <a:ext cx="378693" cy="316700"/>
          </p:xfrm>
          <a:graphic>
            <a:graphicData uri="http://schemas.openxmlformats.org/presentationml/2006/ole">
              <mc:AlternateContent xmlns:mc="http://schemas.openxmlformats.org/markup-compatibility/2006">
                <mc:Choice xmlns:v="urn:schemas-microsoft-com:vml" Requires="v">
                  <p:oleObj spid="_x0000_s9404" name="Equation" r:id="rId16" imgW="317160" imgH="266400" progId="Equation.DSMT4">
                    <p:embed/>
                  </p:oleObj>
                </mc:Choice>
                <mc:Fallback>
                  <p:oleObj name="Equation" r:id="rId16" imgW="317160" imgH="266400" progId="Equation.DSMT4">
                    <p:embed/>
                    <p:pic>
                      <p:nvPicPr>
                        <p:cNvPr id="52" name="Object 51">
                          <a:extLst>
                            <a:ext uri="{FF2B5EF4-FFF2-40B4-BE49-F238E27FC236}">
                              <a16:creationId xmlns:a16="http://schemas.microsoft.com/office/drawing/2014/main" id="{A3D964AF-3709-4787-9F21-0E25D0372488}"/>
                            </a:ext>
                          </a:extLst>
                        </p:cNvPr>
                        <p:cNvPicPr/>
                        <p:nvPr/>
                      </p:nvPicPr>
                      <p:blipFill>
                        <a:blip r:embed="rId17"/>
                        <a:stretch>
                          <a:fillRect/>
                        </a:stretch>
                      </p:blipFill>
                      <p:spPr>
                        <a:xfrm>
                          <a:off x="7969827" y="1484243"/>
                          <a:ext cx="378693" cy="3167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99FAD6D5-5AF3-478C-A6E6-F4D271FF9740}"/>
                </a:ext>
              </a:extLst>
            </p:cNvPr>
            <p:cNvGraphicFramePr>
              <a:graphicFrameLocks noChangeAspect="1"/>
            </p:cNvGraphicFramePr>
            <p:nvPr>
              <p:extLst/>
            </p:nvPr>
          </p:nvGraphicFramePr>
          <p:xfrm>
            <a:off x="8081153" y="1825377"/>
            <a:ext cx="211582" cy="316700"/>
          </p:xfrm>
          <a:graphic>
            <a:graphicData uri="http://schemas.openxmlformats.org/presentationml/2006/ole">
              <mc:AlternateContent xmlns:mc="http://schemas.openxmlformats.org/markup-compatibility/2006">
                <mc:Choice xmlns:v="urn:schemas-microsoft-com:vml" Requires="v">
                  <p:oleObj spid="_x0000_s9405" name="Equation" r:id="rId18" imgW="177480" imgH="266400" progId="Equation.DSMT4">
                    <p:embed/>
                  </p:oleObj>
                </mc:Choice>
                <mc:Fallback>
                  <p:oleObj name="Equation" r:id="rId18" imgW="177480" imgH="266400" progId="Equation.DSMT4">
                    <p:embed/>
                    <p:pic>
                      <p:nvPicPr>
                        <p:cNvPr id="53" name="Object 52">
                          <a:extLst>
                            <a:ext uri="{FF2B5EF4-FFF2-40B4-BE49-F238E27FC236}">
                              <a16:creationId xmlns:a16="http://schemas.microsoft.com/office/drawing/2014/main" id="{99FAD6D5-5AF3-478C-A6E6-F4D271FF9740}"/>
                            </a:ext>
                          </a:extLst>
                        </p:cNvPr>
                        <p:cNvPicPr/>
                        <p:nvPr/>
                      </p:nvPicPr>
                      <p:blipFill>
                        <a:blip r:embed="rId19"/>
                        <a:stretch>
                          <a:fillRect/>
                        </a:stretch>
                      </p:blipFill>
                      <p:spPr>
                        <a:xfrm>
                          <a:off x="8081153" y="1825377"/>
                          <a:ext cx="211582" cy="3167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532BCCAA-8BA7-48F7-B629-FCC2CE4A2672}"/>
                </a:ext>
              </a:extLst>
            </p:cNvPr>
            <p:cNvGraphicFramePr>
              <a:graphicFrameLocks noChangeAspect="1"/>
            </p:cNvGraphicFramePr>
            <p:nvPr>
              <p:extLst/>
            </p:nvPr>
          </p:nvGraphicFramePr>
          <p:xfrm>
            <a:off x="6559646" y="3764659"/>
            <a:ext cx="150938" cy="301876"/>
          </p:xfrm>
          <a:graphic>
            <a:graphicData uri="http://schemas.openxmlformats.org/presentationml/2006/ole">
              <mc:AlternateContent xmlns:mc="http://schemas.openxmlformats.org/markup-compatibility/2006">
                <mc:Choice xmlns:v="urn:schemas-microsoft-com:vml" Requires="v">
                  <p:oleObj spid="_x0000_s9406" name="Equation" r:id="rId20" imgW="126720" imgH="253800" progId="Equation.DSMT4">
                    <p:embed/>
                  </p:oleObj>
                </mc:Choice>
                <mc:Fallback>
                  <p:oleObj name="Equation" r:id="rId20" imgW="126720" imgH="253800" progId="Equation.DSMT4">
                    <p:embed/>
                    <p:pic>
                      <p:nvPicPr>
                        <p:cNvPr id="54" name="Object 53">
                          <a:extLst>
                            <a:ext uri="{FF2B5EF4-FFF2-40B4-BE49-F238E27FC236}">
                              <a16:creationId xmlns:a16="http://schemas.microsoft.com/office/drawing/2014/main" id="{532BCCAA-8BA7-48F7-B629-FCC2CE4A2672}"/>
                            </a:ext>
                          </a:extLst>
                        </p:cNvPr>
                        <p:cNvPicPr/>
                        <p:nvPr/>
                      </p:nvPicPr>
                      <p:blipFill>
                        <a:blip r:embed="rId21"/>
                        <a:stretch>
                          <a:fillRect/>
                        </a:stretch>
                      </p:blipFill>
                      <p:spPr>
                        <a:xfrm>
                          <a:off x="6559646" y="3764659"/>
                          <a:ext cx="150938" cy="301876"/>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064801A3-2610-4907-B9AB-0C2EB31D6C96}"/>
                </a:ext>
              </a:extLst>
            </p:cNvPr>
            <p:cNvGraphicFramePr>
              <a:graphicFrameLocks noChangeAspect="1"/>
            </p:cNvGraphicFramePr>
            <p:nvPr>
              <p:extLst/>
            </p:nvPr>
          </p:nvGraphicFramePr>
          <p:xfrm>
            <a:off x="6531792" y="3475249"/>
            <a:ext cx="196758" cy="301876"/>
          </p:xfrm>
          <a:graphic>
            <a:graphicData uri="http://schemas.openxmlformats.org/presentationml/2006/ole">
              <mc:AlternateContent xmlns:mc="http://schemas.openxmlformats.org/markup-compatibility/2006">
                <mc:Choice xmlns:v="urn:schemas-microsoft-com:vml" Requires="v">
                  <p:oleObj spid="_x0000_s9407" name="Equation" r:id="rId22" imgW="164880" imgH="253800" progId="Equation.DSMT4">
                    <p:embed/>
                  </p:oleObj>
                </mc:Choice>
                <mc:Fallback>
                  <p:oleObj name="Equation" r:id="rId22" imgW="164880" imgH="253800" progId="Equation.DSMT4">
                    <p:embed/>
                    <p:pic>
                      <p:nvPicPr>
                        <p:cNvPr id="55" name="Object 54">
                          <a:extLst>
                            <a:ext uri="{FF2B5EF4-FFF2-40B4-BE49-F238E27FC236}">
                              <a16:creationId xmlns:a16="http://schemas.microsoft.com/office/drawing/2014/main" id="{064801A3-2610-4907-B9AB-0C2EB31D6C96}"/>
                            </a:ext>
                          </a:extLst>
                        </p:cNvPr>
                        <p:cNvPicPr/>
                        <p:nvPr/>
                      </p:nvPicPr>
                      <p:blipFill>
                        <a:blip r:embed="rId23"/>
                        <a:stretch>
                          <a:fillRect/>
                        </a:stretch>
                      </p:blipFill>
                      <p:spPr>
                        <a:xfrm>
                          <a:off x="6531792" y="3475249"/>
                          <a:ext cx="196758" cy="301876"/>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91849F2B-E47C-47AA-8F62-9D86178C3833}"/>
                </a:ext>
              </a:extLst>
            </p:cNvPr>
            <p:cNvGraphicFramePr>
              <a:graphicFrameLocks noChangeAspect="1"/>
            </p:cNvGraphicFramePr>
            <p:nvPr>
              <p:extLst/>
            </p:nvPr>
          </p:nvGraphicFramePr>
          <p:xfrm>
            <a:off x="6413312" y="3159618"/>
            <a:ext cx="378693" cy="316700"/>
          </p:xfrm>
          <a:graphic>
            <a:graphicData uri="http://schemas.openxmlformats.org/presentationml/2006/ole">
              <mc:AlternateContent xmlns:mc="http://schemas.openxmlformats.org/markup-compatibility/2006">
                <mc:Choice xmlns:v="urn:schemas-microsoft-com:vml" Requires="v">
                  <p:oleObj spid="_x0000_s9408" name="Equation" r:id="rId24" imgW="317160" imgH="266400" progId="Equation.DSMT4">
                    <p:embed/>
                  </p:oleObj>
                </mc:Choice>
                <mc:Fallback>
                  <p:oleObj name="Equation" r:id="rId24" imgW="317160" imgH="266400" progId="Equation.DSMT4">
                    <p:embed/>
                    <p:pic>
                      <p:nvPicPr>
                        <p:cNvPr id="56" name="Object 55">
                          <a:extLst>
                            <a:ext uri="{FF2B5EF4-FFF2-40B4-BE49-F238E27FC236}">
                              <a16:creationId xmlns:a16="http://schemas.microsoft.com/office/drawing/2014/main" id="{91849F2B-E47C-47AA-8F62-9D86178C3833}"/>
                            </a:ext>
                          </a:extLst>
                        </p:cNvPr>
                        <p:cNvPicPr/>
                        <p:nvPr/>
                      </p:nvPicPr>
                      <p:blipFill>
                        <a:blip r:embed="rId25"/>
                        <a:stretch>
                          <a:fillRect/>
                        </a:stretch>
                      </p:blipFill>
                      <p:spPr>
                        <a:xfrm>
                          <a:off x="6413312" y="3159618"/>
                          <a:ext cx="378693" cy="31670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93C72D33-A7FE-48E5-B2FD-7A486C337419}"/>
                </a:ext>
              </a:extLst>
            </p:cNvPr>
            <p:cNvGraphicFramePr>
              <a:graphicFrameLocks noChangeAspect="1"/>
            </p:cNvGraphicFramePr>
            <p:nvPr>
              <p:extLst/>
            </p:nvPr>
          </p:nvGraphicFramePr>
          <p:xfrm>
            <a:off x="6544834" y="2869378"/>
            <a:ext cx="211582" cy="316700"/>
          </p:xfrm>
          <a:graphic>
            <a:graphicData uri="http://schemas.openxmlformats.org/presentationml/2006/ole">
              <mc:AlternateContent xmlns:mc="http://schemas.openxmlformats.org/markup-compatibility/2006">
                <mc:Choice xmlns:v="urn:schemas-microsoft-com:vml" Requires="v">
                  <p:oleObj spid="_x0000_s9409" name="Equation" r:id="rId26" imgW="177480" imgH="266400" progId="Equation.DSMT4">
                    <p:embed/>
                  </p:oleObj>
                </mc:Choice>
                <mc:Fallback>
                  <p:oleObj name="Equation" r:id="rId26" imgW="177480" imgH="266400" progId="Equation.DSMT4">
                    <p:embed/>
                    <p:pic>
                      <p:nvPicPr>
                        <p:cNvPr id="57" name="Object 56">
                          <a:extLst>
                            <a:ext uri="{FF2B5EF4-FFF2-40B4-BE49-F238E27FC236}">
                              <a16:creationId xmlns:a16="http://schemas.microsoft.com/office/drawing/2014/main" id="{93C72D33-A7FE-48E5-B2FD-7A486C337419}"/>
                            </a:ext>
                          </a:extLst>
                        </p:cNvPr>
                        <p:cNvPicPr/>
                        <p:nvPr/>
                      </p:nvPicPr>
                      <p:blipFill>
                        <a:blip r:embed="rId27"/>
                        <a:stretch>
                          <a:fillRect/>
                        </a:stretch>
                      </p:blipFill>
                      <p:spPr>
                        <a:xfrm>
                          <a:off x="6544834" y="2869378"/>
                          <a:ext cx="211582" cy="316700"/>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2021A0-9D26-4EDF-BE4C-79F50E036B7C}"/>
                  </a:ext>
                </a:extLst>
              </p:cNvPr>
              <p:cNvSpPr txBox="1"/>
              <p:nvPr/>
            </p:nvSpPr>
            <p:spPr>
              <a:xfrm>
                <a:off x="42613" y="5583482"/>
                <a:ext cx="4463273" cy="679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𝜂</m:t>
                          </m:r>
                        </m:e>
                        <m:sub>
                          <m:r>
                            <a:rPr lang="en-US" sz="1600" b="0" i="1" smtClean="0">
                              <a:latin typeface="Cambria Math" panose="02040503050406030204" pitchFamily="18" charset="0"/>
                              <a:ea typeface="Cambria Math" panose="02040503050406030204" pitchFamily="18" charset="0"/>
                            </a:rPr>
                            <m:t>𝑐𝑜𝑖𝑛𝑐𝑖𝑑𝑒𝑛𝑐𝑒</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𝑑𝑟𝑜𝑝</m:t>
                                  </m:r>
                                </m:sub>
                              </m:sSub>
                            </m:e>
                            <m:sup>
                              <m:r>
                                <a:rPr lang="en-US" sz="1600" b="0" i="1" smtClean="0">
                                  <a:latin typeface="Cambria Math" panose="02040503050406030204" pitchFamily="18" charset="0"/>
                                </a:rPr>
                                <m:t>2</m:t>
                              </m:r>
                            </m:sup>
                          </m:sSup>
                        </m:num>
                        <m:den>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𝑡h𝑟𝑢</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𝑑𝑟𝑜𝑝</m:t>
                                      </m:r>
                                    </m:sub>
                                  </m:sSub>
                                </m:e>
                              </m:d>
                            </m:e>
                            <m:sup>
                              <m:r>
                                <a:rPr lang="en-US" sz="1600" b="0" i="1" smtClean="0">
                                  <a:latin typeface="Cambria Math" panose="02040503050406030204" pitchFamily="18" charset="0"/>
                                </a:rPr>
                                <m:t>2</m:t>
                              </m:r>
                            </m:sup>
                          </m:sSup>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2</m:t>
                                              </m:r>
                                            </m:sub>
                                          </m:sSub>
                                        </m:e>
                                      </m:d>
                                    </m:e>
                                    <m:sup>
                                      <m:r>
                                        <a:rPr lang="en-US" sz="1600" i="1">
                                          <a:latin typeface="Cambria Math" panose="02040503050406030204" pitchFamily="18" charset="0"/>
                                        </a:rPr>
                                        <m:t>2</m:t>
                                      </m:r>
                                    </m:sup>
                                  </m:sSup>
                                </m:num>
                                <m:den>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1</m:t>
                                              </m:r>
                                            </m:sub>
                                          </m:sSub>
                                        </m:e>
                                      </m:d>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2</m:t>
                                              </m:r>
                                            </m:sub>
                                          </m:sSub>
                                        </m:e>
                                      </m:d>
                                    </m:e>
                                    <m:sup>
                                      <m:r>
                                        <a:rPr lang="en-US" sz="1600" i="1">
                                          <a:latin typeface="Cambria Math" panose="02040503050406030204" pitchFamily="18" charset="0"/>
                                        </a:rPr>
                                        <m:t>2</m:t>
                                      </m:r>
                                    </m:sup>
                                  </m:sSup>
                                </m:den>
                              </m:f>
                            </m:e>
                          </m:d>
                        </m:e>
                        <m:sup>
                          <m:r>
                            <a:rPr lang="en-US" sz="1600" b="0" i="1" smtClean="0">
                              <a:latin typeface="Cambria Math" panose="02040503050406030204" pitchFamily="18" charset="0"/>
                            </a:rPr>
                            <m:t>2</m:t>
                          </m:r>
                        </m:sup>
                      </m:sSup>
                    </m:oMath>
                  </m:oMathPara>
                </a14:m>
                <a:endParaRPr lang="en-US" sz="1600" dirty="0"/>
              </a:p>
            </p:txBody>
          </p:sp>
        </mc:Choice>
        <mc:Fallback xmlns="">
          <p:sp>
            <p:nvSpPr>
              <p:cNvPr id="58" name="TextBox 57">
                <a:extLst>
                  <a:ext uri="{FF2B5EF4-FFF2-40B4-BE49-F238E27FC236}">
                    <a16:creationId xmlns:a16="http://schemas.microsoft.com/office/drawing/2014/main" id="{2D2021A0-9D26-4EDF-BE4C-79F50E036B7C}"/>
                  </a:ext>
                </a:extLst>
              </p:cNvPr>
              <p:cNvSpPr txBox="1">
                <a:spLocks noRot="1" noChangeAspect="1" noMove="1" noResize="1" noEditPoints="1" noAdjustHandles="1" noChangeArrowheads="1" noChangeShapeType="1" noTextEdit="1"/>
              </p:cNvSpPr>
              <p:nvPr/>
            </p:nvSpPr>
            <p:spPr>
              <a:xfrm>
                <a:off x="42613" y="5583482"/>
                <a:ext cx="4463273" cy="679289"/>
              </a:xfrm>
              <a:prstGeom prst="rect">
                <a:avLst/>
              </a:prstGeom>
              <a:blipFill>
                <a:blip r:embed="rId28"/>
                <a:stretch>
                  <a:fillRect b="-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E845BB36-E097-4302-A48B-CFB8B496965C}"/>
                  </a:ext>
                </a:extLst>
              </p:cNvPr>
              <p:cNvSpPr/>
              <p:nvPr/>
            </p:nvSpPr>
            <p:spPr>
              <a:xfrm>
                <a:off x="2244488" y="4793931"/>
                <a:ext cx="2075825" cy="626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𝑑𝑟𝑜𝑝</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2</m:t>
                                      </m:r>
                                    </m:sub>
                                  </m:sSub>
                                </m:e>
                              </m:d>
                            </m:e>
                            <m:sup>
                              <m:r>
                                <a:rPr lang="en-US" sz="1600" i="1">
                                  <a:latin typeface="Cambria Math" panose="02040503050406030204" pitchFamily="18" charset="0"/>
                                </a:rPr>
                                <m:t>2</m:t>
                              </m:r>
                            </m:sup>
                          </m:sSup>
                        </m:num>
                        <m:den>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1</m:t>
                                      </m:r>
                                    </m:sub>
                                  </m:sSub>
                                </m:e>
                              </m:d>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2</m:t>
                                      </m:r>
                                    </m:sub>
                                  </m:sSub>
                                </m:e>
                              </m:d>
                            </m:e>
                            <m:sup>
                              <m:r>
                                <a:rPr lang="en-US" sz="1600" i="1">
                                  <a:latin typeface="Cambria Math" panose="02040503050406030204" pitchFamily="18" charset="0"/>
                                </a:rPr>
                                <m:t>2</m:t>
                              </m:r>
                            </m:sup>
                          </m:sSup>
                        </m:den>
                      </m:f>
                    </m:oMath>
                  </m:oMathPara>
                </a14:m>
                <a:endParaRPr lang="en-US" sz="1600" dirty="0"/>
              </a:p>
            </p:txBody>
          </p:sp>
        </mc:Choice>
        <mc:Fallback xmlns="">
          <p:sp>
            <p:nvSpPr>
              <p:cNvPr id="60" name="Rectangle 59">
                <a:extLst>
                  <a:ext uri="{FF2B5EF4-FFF2-40B4-BE49-F238E27FC236}">
                    <a16:creationId xmlns:a16="http://schemas.microsoft.com/office/drawing/2014/main" id="{E845BB36-E097-4302-A48B-CFB8B496965C}"/>
                  </a:ext>
                </a:extLst>
              </p:cNvPr>
              <p:cNvSpPr>
                <a:spLocks noRot="1" noChangeAspect="1" noMove="1" noResize="1" noEditPoints="1" noAdjustHandles="1" noChangeArrowheads="1" noChangeShapeType="1" noTextEdit="1"/>
              </p:cNvSpPr>
              <p:nvPr/>
            </p:nvSpPr>
            <p:spPr>
              <a:xfrm>
                <a:off x="2244488" y="4793931"/>
                <a:ext cx="2075825" cy="626710"/>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98844D9D-E205-4BA9-9603-932750F19765}"/>
                  </a:ext>
                </a:extLst>
              </p:cNvPr>
              <p:cNvSpPr/>
              <p:nvPr/>
            </p:nvSpPr>
            <p:spPr>
              <a:xfrm>
                <a:off x="182668" y="4793931"/>
                <a:ext cx="2054152" cy="626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𝑡h𝑟𝑢</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𝜅</m:t>
                                      </m:r>
                                    </m:e>
                                    <m:sub>
                                      <m:r>
                                        <a:rPr lang="en-US" sz="1600" b="0" i="1" smtClean="0">
                                          <a:latin typeface="Cambria Math" panose="02040503050406030204" pitchFamily="18" charset="0"/>
                                          <a:ea typeface="Cambria Math" panose="02040503050406030204" pitchFamily="18" charset="0"/>
                                        </a:rPr>
                                        <m:t>1</m:t>
                                      </m:r>
                                    </m:sub>
                                  </m:sSub>
                                </m:e>
                              </m:d>
                            </m:e>
                            <m:sup>
                              <m:r>
                                <a:rPr lang="en-US" sz="1600" i="1">
                                  <a:latin typeface="Cambria Math" panose="02040503050406030204" pitchFamily="18" charset="0"/>
                                </a:rPr>
                                <m:t>2</m:t>
                              </m:r>
                            </m:sup>
                          </m:sSup>
                        </m:num>
                        <m:den>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1</m:t>
                                      </m:r>
                                    </m:sub>
                                  </m:sSub>
                                </m:e>
                              </m:d>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rPr>
                                        <m:t>2</m:t>
                                      </m:r>
                                    </m:sub>
                                  </m:sSub>
                                </m:e>
                              </m:d>
                            </m:e>
                            <m:sup>
                              <m:r>
                                <a:rPr lang="en-US" sz="1600" i="1">
                                  <a:latin typeface="Cambria Math" panose="02040503050406030204" pitchFamily="18" charset="0"/>
                                </a:rPr>
                                <m:t>2</m:t>
                              </m:r>
                            </m:sup>
                          </m:sSup>
                        </m:den>
                      </m:f>
                    </m:oMath>
                  </m:oMathPara>
                </a14:m>
                <a:endParaRPr lang="en-US" sz="1600" dirty="0"/>
              </a:p>
            </p:txBody>
          </p:sp>
        </mc:Choice>
        <mc:Fallback xmlns="">
          <p:sp>
            <p:nvSpPr>
              <p:cNvPr id="61" name="Rectangle 60">
                <a:extLst>
                  <a:ext uri="{FF2B5EF4-FFF2-40B4-BE49-F238E27FC236}">
                    <a16:creationId xmlns:a16="http://schemas.microsoft.com/office/drawing/2014/main" id="{98844D9D-E205-4BA9-9603-932750F19765}"/>
                  </a:ext>
                </a:extLst>
              </p:cNvPr>
              <p:cNvSpPr>
                <a:spLocks noRot="1" noChangeAspect="1" noMove="1" noResize="1" noEditPoints="1" noAdjustHandles="1" noChangeArrowheads="1" noChangeShapeType="1" noTextEdit="1"/>
              </p:cNvSpPr>
              <p:nvPr/>
            </p:nvSpPr>
            <p:spPr>
              <a:xfrm>
                <a:off x="182668" y="4793931"/>
                <a:ext cx="2054152" cy="626710"/>
              </a:xfrm>
              <a:prstGeom prst="rect">
                <a:avLst/>
              </a:prstGeom>
              <a:blipFill>
                <a:blip r:embed="rId30"/>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AE093A7-62A6-4A08-832F-5F4B8ACAAE5A}"/>
              </a:ext>
            </a:extLst>
          </p:cNvPr>
          <p:cNvPicPr>
            <a:picLocks noChangeAspect="1"/>
          </p:cNvPicPr>
          <p:nvPr/>
        </p:nvPicPr>
        <p:blipFill>
          <a:blip r:embed="rId31"/>
          <a:stretch>
            <a:fillRect/>
          </a:stretch>
        </p:blipFill>
        <p:spPr>
          <a:xfrm>
            <a:off x="4506194" y="4527169"/>
            <a:ext cx="4595193" cy="1980712"/>
          </a:xfrm>
          <a:prstGeom prst="rect">
            <a:avLst/>
          </a:prstGeom>
        </p:spPr>
      </p:pic>
    </p:spTree>
    <p:extLst>
      <p:ext uri="{BB962C8B-B14F-4D97-AF65-F5344CB8AC3E}">
        <p14:creationId xmlns:p14="http://schemas.microsoft.com/office/powerpoint/2010/main" val="4170918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r>
              <a:rPr lang="en-US" sz="2800" b="1" cap="small" dirty="0">
                <a:latin typeface="Arial"/>
                <a:cs typeface="Arial"/>
              </a:rPr>
              <a:t>Asymmetrically Coupled </a:t>
            </a:r>
            <a:r>
              <a:rPr lang="en-US" sz="2800" b="1" cap="small" dirty="0" err="1">
                <a:latin typeface="Arial"/>
                <a:cs typeface="Arial"/>
              </a:rPr>
              <a:t>Microring</a:t>
            </a:r>
            <a:r>
              <a:rPr lang="en-US" sz="2800" b="1" cap="small" dirty="0">
                <a:latin typeface="Arial"/>
                <a:cs typeface="Arial"/>
              </a:rPr>
              <a:t> - Device</a:t>
            </a:r>
          </a:p>
        </p:txBody>
      </p:sp>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387319ED-6FDD-4463-A445-74B35D1170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36" t="33193" r="20231" b="32525"/>
          <a:stretch/>
        </p:blipFill>
        <p:spPr>
          <a:xfrm>
            <a:off x="138289" y="4193058"/>
            <a:ext cx="5808687" cy="2286000"/>
          </a:xfrm>
          <a:prstGeom prst="rect">
            <a:avLst/>
          </a:prstGeom>
        </p:spPr>
      </p:pic>
      <p:pic>
        <p:nvPicPr>
          <p:cNvPr id="63" name="Picture 62">
            <a:extLst>
              <a:ext uri="{FF2B5EF4-FFF2-40B4-BE49-F238E27FC236}">
                <a16:creationId xmlns:a16="http://schemas.microsoft.com/office/drawing/2014/main" id="{14CD8C85-6342-4C06-91C4-FBE150159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638" t="29502" r="9461" b="10885"/>
          <a:stretch/>
        </p:blipFill>
        <p:spPr>
          <a:xfrm>
            <a:off x="5979928" y="4193058"/>
            <a:ext cx="3011591" cy="2286000"/>
          </a:xfrm>
          <a:prstGeom prst="rect">
            <a:avLst/>
          </a:prstGeom>
        </p:spPr>
      </p:pic>
      <p:sp>
        <p:nvSpPr>
          <p:cNvPr id="3" name="Rectangle 2">
            <a:extLst>
              <a:ext uri="{FF2B5EF4-FFF2-40B4-BE49-F238E27FC236}">
                <a16:creationId xmlns:a16="http://schemas.microsoft.com/office/drawing/2014/main" id="{5DFF2F0A-B2E3-43DF-9D81-4B1D158AEB97}"/>
              </a:ext>
            </a:extLst>
          </p:cNvPr>
          <p:cNvSpPr/>
          <p:nvPr/>
        </p:nvSpPr>
        <p:spPr>
          <a:xfrm>
            <a:off x="5095875" y="5067300"/>
            <a:ext cx="219075" cy="20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C61E5BB-9913-407B-B2FC-8A974B25446C}"/>
              </a:ext>
            </a:extLst>
          </p:cNvPr>
          <p:cNvCxnSpPr>
            <a:cxnSpLocks/>
          </p:cNvCxnSpPr>
          <p:nvPr/>
        </p:nvCxnSpPr>
        <p:spPr>
          <a:xfrm>
            <a:off x="5314950" y="5267325"/>
            <a:ext cx="664978" cy="12117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D2F1F7-4C9D-49D5-BD4B-C93F2DEC7DF7}"/>
              </a:ext>
            </a:extLst>
          </p:cNvPr>
          <p:cNvCxnSpPr>
            <a:cxnSpLocks/>
          </p:cNvCxnSpPr>
          <p:nvPr/>
        </p:nvCxnSpPr>
        <p:spPr>
          <a:xfrm flipV="1">
            <a:off x="5314950" y="4193058"/>
            <a:ext cx="676218" cy="8742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15FFC54-8780-4149-AA14-D7646909F27C}"/>
              </a:ext>
            </a:extLst>
          </p:cNvPr>
          <p:cNvSpPr/>
          <p:nvPr/>
        </p:nvSpPr>
        <p:spPr>
          <a:xfrm>
            <a:off x="5979928" y="4193058"/>
            <a:ext cx="3011591" cy="228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B7B869-27E1-4624-A69C-B21D78AD7C3E}"/>
              </a:ext>
            </a:extLst>
          </p:cNvPr>
          <p:cNvPicPr>
            <a:picLocks noChangeAspect="1"/>
          </p:cNvPicPr>
          <p:nvPr/>
        </p:nvPicPr>
        <p:blipFill>
          <a:blip r:embed="rId5"/>
          <a:stretch>
            <a:fillRect/>
          </a:stretch>
        </p:blipFill>
        <p:spPr>
          <a:xfrm>
            <a:off x="3544648" y="1396348"/>
            <a:ext cx="5483676" cy="2285999"/>
          </a:xfrm>
          <a:prstGeom prst="rect">
            <a:avLst/>
          </a:prstGeom>
        </p:spPr>
      </p:pic>
      <p:sp>
        <p:nvSpPr>
          <p:cNvPr id="68" name="Rectangle 8">
            <a:extLst>
              <a:ext uri="{FF2B5EF4-FFF2-40B4-BE49-F238E27FC236}">
                <a16:creationId xmlns:a16="http://schemas.microsoft.com/office/drawing/2014/main" id="{8614BB7E-5E07-46D8-9698-02678C7240A7}"/>
              </a:ext>
            </a:extLst>
          </p:cNvPr>
          <p:cNvSpPr>
            <a:spLocks noChangeArrowheads="1"/>
          </p:cNvSpPr>
          <p:nvPr/>
        </p:nvSpPr>
        <p:spPr bwMode="auto">
          <a:xfrm>
            <a:off x="115677" y="1481227"/>
            <a:ext cx="3360948" cy="18620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dirty="0">
                <a:latin typeface="Arial"/>
                <a:cs typeface="Arial"/>
              </a:rPr>
              <a:t>Device Parameters:</a:t>
            </a:r>
          </a:p>
          <a:p>
            <a:pPr marL="742950" lvl="1" indent="-285750">
              <a:spcAft>
                <a:spcPts val="600"/>
              </a:spcAft>
              <a:buFont typeface="Arial" panose="020B0604020202020204" pitchFamily="34" charset="0"/>
              <a:buChar char="•"/>
            </a:pPr>
            <a:r>
              <a:rPr lang="en-US" sz="1200" dirty="0">
                <a:latin typeface="Arial"/>
                <a:cs typeface="Arial"/>
              </a:rPr>
              <a:t>WG Width = 500nm</a:t>
            </a:r>
          </a:p>
          <a:p>
            <a:pPr marL="742950" lvl="1" indent="-285750">
              <a:spcAft>
                <a:spcPts val="600"/>
              </a:spcAft>
              <a:buFont typeface="Arial" panose="020B0604020202020204" pitchFamily="34" charset="0"/>
              <a:buChar char="•"/>
            </a:pPr>
            <a:r>
              <a:rPr lang="en-US" sz="1200" dirty="0">
                <a:latin typeface="Arial"/>
                <a:cs typeface="Arial"/>
              </a:rPr>
              <a:t>WG Thickness = 220nm</a:t>
            </a:r>
          </a:p>
          <a:p>
            <a:pPr marL="742950" lvl="1" indent="-285750">
              <a:spcAft>
                <a:spcPts val="600"/>
              </a:spcAft>
              <a:buFont typeface="Arial" panose="020B0604020202020204" pitchFamily="34" charset="0"/>
              <a:buChar char="•"/>
            </a:pPr>
            <a:r>
              <a:rPr lang="en-US" sz="1200" dirty="0">
                <a:latin typeface="Arial"/>
                <a:cs typeface="Arial"/>
              </a:rPr>
              <a:t>Ring Radius = 18.75um</a:t>
            </a:r>
          </a:p>
          <a:p>
            <a:pPr marL="742950" lvl="1" indent="-285750">
              <a:spcAft>
                <a:spcPts val="600"/>
              </a:spcAft>
              <a:buFont typeface="Arial" panose="020B0604020202020204" pitchFamily="34" charset="0"/>
              <a:buChar char="•"/>
            </a:pPr>
            <a:r>
              <a:rPr lang="en-US" sz="1200" dirty="0">
                <a:latin typeface="Arial"/>
                <a:cs typeface="Arial"/>
              </a:rPr>
              <a:t>Input Side Coupler Gaps = [150nm, 225nm, 300nm, 350nm]</a:t>
            </a:r>
          </a:p>
          <a:p>
            <a:pPr marL="742950" lvl="1" indent="-285750">
              <a:spcAft>
                <a:spcPts val="600"/>
              </a:spcAft>
              <a:buFont typeface="Arial" panose="020B0604020202020204" pitchFamily="34" charset="0"/>
              <a:buChar char="•"/>
            </a:pPr>
            <a:r>
              <a:rPr lang="en-US" sz="1200" dirty="0">
                <a:latin typeface="Arial"/>
                <a:cs typeface="Arial"/>
              </a:rPr>
              <a:t>Output Side Coupler Gaps = 150nm</a:t>
            </a:r>
          </a:p>
        </p:txBody>
      </p:sp>
      <p:sp>
        <p:nvSpPr>
          <p:cNvPr id="4" name="Rectangle 3">
            <a:extLst>
              <a:ext uri="{FF2B5EF4-FFF2-40B4-BE49-F238E27FC236}">
                <a16:creationId xmlns:a16="http://schemas.microsoft.com/office/drawing/2014/main" id="{7BF01927-D5F3-4DD2-991E-A831FDCF8547}"/>
              </a:ext>
            </a:extLst>
          </p:cNvPr>
          <p:cNvSpPr/>
          <p:nvPr/>
        </p:nvSpPr>
        <p:spPr>
          <a:xfrm>
            <a:off x="420763" y="4644509"/>
            <a:ext cx="889987" cy="369332"/>
          </a:xfrm>
          <a:prstGeom prst="rect">
            <a:avLst/>
          </a:prstGeom>
        </p:spPr>
        <p:txBody>
          <a:bodyPr wrap="none">
            <a:spAutoFit/>
          </a:bodyPr>
          <a:lstStyle/>
          <a:p>
            <a:r>
              <a:rPr lang="en-US" dirty="0">
                <a:solidFill>
                  <a:schemeClr val="bg1"/>
                </a:solidFill>
                <a:latin typeface="Arial"/>
                <a:cs typeface="Arial"/>
              </a:rPr>
              <a:t>150nm</a:t>
            </a:r>
            <a:endParaRPr lang="en-US" dirty="0">
              <a:solidFill>
                <a:schemeClr val="bg1"/>
              </a:solidFill>
            </a:endParaRPr>
          </a:p>
        </p:txBody>
      </p:sp>
      <p:sp>
        <p:nvSpPr>
          <p:cNvPr id="13" name="Rectangle 12">
            <a:extLst>
              <a:ext uri="{FF2B5EF4-FFF2-40B4-BE49-F238E27FC236}">
                <a16:creationId xmlns:a16="http://schemas.microsoft.com/office/drawing/2014/main" id="{47AFC3A9-FFC0-4167-B35D-6E4E75803421}"/>
              </a:ext>
            </a:extLst>
          </p:cNvPr>
          <p:cNvSpPr/>
          <p:nvPr/>
        </p:nvSpPr>
        <p:spPr>
          <a:xfrm>
            <a:off x="1920938" y="4658754"/>
            <a:ext cx="889987" cy="369332"/>
          </a:xfrm>
          <a:prstGeom prst="rect">
            <a:avLst/>
          </a:prstGeom>
        </p:spPr>
        <p:txBody>
          <a:bodyPr wrap="none">
            <a:spAutoFit/>
          </a:bodyPr>
          <a:lstStyle/>
          <a:p>
            <a:r>
              <a:rPr lang="en-US" dirty="0">
                <a:solidFill>
                  <a:schemeClr val="bg1"/>
                </a:solidFill>
                <a:latin typeface="Arial"/>
                <a:cs typeface="Arial"/>
              </a:rPr>
              <a:t>225nm</a:t>
            </a:r>
            <a:endParaRPr lang="en-US" dirty="0">
              <a:solidFill>
                <a:schemeClr val="bg1"/>
              </a:solidFill>
            </a:endParaRPr>
          </a:p>
        </p:txBody>
      </p:sp>
      <p:sp>
        <p:nvSpPr>
          <p:cNvPr id="14" name="Rectangle 13">
            <a:extLst>
              <a:ext uri="{FF2B5EF4-FFF2-40B4-BE49-F238E27FC236}">
                <a16:creationId xmlns:a16="http://schemas.microsoft.com/office/drawing/2014/main" id="{C9E6589B-006C-4B17-A4AA-752476D6309B}"/>
              </a:ext>
            </a:extLst>
          </p:cNvPr>
          <p:cNvSpPr/>
          <p:nvPr/>
        </p:nvSpPr>
        <p:spPr>
          <a:xfrm>
            <a:off x="3311588" y="4680598"/>
            <a:ext cx="889987" cy="369332"/>
          </a:xfrm>
          <a:prstGeom prst="rect">
            <a:avLst/>
          </a:prstGeom>
        </p:spPr>
        <p:txBody>
          <a:bodyPr wrap="none">
            <a:spAutoFit/>
          </a:bodyPr>
          <a:lstStyle/>
          <a:p>
            <a:r>
              <a:rPr lang="en-US" dirty="0">
                <a:solidFill>
                  <a:schemeClr val="bg1"/>
                </a:solidFill>
                <a:latin typeface="Arial"/>
                <a:cs typeface="Arial"/>
              </a:rPr>
              <a:t>300nm</a:t>
            </a:r>
            <a:endParaRPr lang="en-US" dirty="0">
              <a:solidFill>
                <a:schemeClr val="bg1"/>
              </a:solidFill>
            </a:endParaRPr>
          </a:p>
        </p:txBody>
      </p:sp>
      <p:sp>
        <p:nvSpPr>
          <p:cNvPr id="15" name="Rectangle 14">
            <a:extLst>
              <a:ext uri="{FF2B5EF4-FFF2-40B4-BE49-F238E27FC236}">
                <a16:creationId xmlns:a16="http://schemas.microsoft.com/office/drawing/2014/main" id="{47559383-92E8-47AE-87D3-C9BB8FCFF372}"/>
              </a:ext>
            </a:extLst>
          </p:cNvPr>
          <p:cNvSpPr/>
          <p:nvPr/>
        </p:nvSpPr>
        <p:spPr>
          <a:xfrm>
            <a:off x="4740338" y="4697968"/>
            <a:ext cx="889987" cy="369332"/>
          </a:xfrm>
          <a:prstGeom prst="rect">
            <a:avLst/>
          </a:prstGeom>
        </p:spPr>
        <p:txBody>
          <a:bodyPr wrap="none">
            <a:spAutoFit/>
          </a:bodyPr>
          <a:lstStyle/>
          <a:p>
            <a:r>
              <a:rPr lang="en-US" dirty="0">
                <a:solidFill>
                  <a:schemeClr val="bg1"/>
                </a:solidFill>
                <a:latin typeface="Arial"/>
                <a:cs typeface="Arial"/>
              </a:rPr>
              <a:t>350nm</a:t>
            </a:r>
            <a:endParaRPr lang="en-US" dirty="0">
              <a:solidFill>
                <a:schemeClr val="bg1"/>
              </a:solidFill>
            </a:endParaRPr>
          </a:p>
        </p:txBody>
      </p:sp>
    </p:spTree>
    <p:extLst>
      <p:ext uri="{BB962C8B-B14F-4D97-AF65-F5344CB8AC3E}">
        <p14:creationId xmlns:p14="http://schemas.microsoft.com/office/powerpoint/2010/main" val="60718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066D4294-2F4A-4476-804B-1F5C51E3CDAB}"/>
              </a:ext>
            </a:extLst>
          </p:cNvPr>
          <p:cNvSpPr/>
          <p:nvPr/>
        </p:nvSpPr>
        <p:spPr>
          <a:xfrm>
            <a:off x="138289" y="-11668"/>
            <a:ext cx="7624586" cy="523220"/>
          </a:xfrm>
          <a:prstGeom prst="rect">
            <a:avLst/>
          </a:prstGeom>
          <a:effectLst/>
        </p:spPr>
        <p:txBody>
          <a:bodyPr wrap="square" anchor="ctr">
            <a:spAutoFit/>
          </a:bodyPr>
          <a:lstStyle/>
          <a:p>
            <a:r>
              <a:rPr lang="en-US" sz="2800" b="1" cap="small" dirty="0">
                <a:latin typeface="Arial"/>
                <a:cs typeface="Arial"/>
              </a:rPr>
              <a:t>Asymmetrically Coupled </a:t>
            </a:r>
            <a:r>
              <a:rPr lang="en-US" sz="2800" b="1" cap="small" dirty="0" err="1">
                <a:latin typeface="Arial"/>
                <a:cs typeface="Arial"/>
              </a:rPr>
              <a:t>Microring</a:t>
            </a:r>
            <a:r>
              <a:rPr lang="en-US" sz="2800" b="1" cap="small" dirty="0">
                <a:latin typeface="Arial"/>
                <a:cs typeface="Arial"/>
              </a:rPr>
              <a:t> - Setup</a:t>
            </a:r>
          </a:p>
        </p:txBody>
      </p:sp>
      <p:pic>
        <p:nvPicPr>
          <p:cNvPr id="241" name="Picture 240">
            <a:extLst>
              <a:ext uri="{FF2B5EF4-FFF2-40B4-BE49-F238E27FC236}">
                <a16:creationId xmlns:a16="http://schemas.microsoft.com/office/drawing/2014/main" id="{64CBF753-85FF-46FA-9974-1426C2827D23}"/>
              </a:ext>
            </a:extLst>
          </p:cNvPr>
          <p:cNvPicPr>
            <a:picLocks noChangeAspect="1"/>
          </p:cNvPicPr>
          <p:nvPr/>
        </p:nvPicPr>
        <p:blipFill>
          <a:blip r:embed="rId3"/>
          <a:stretch>
            <a:fillRect/>
          </a:stretch>
        </p:blipFill>
        <p:spPr>
          <a:xfrm>
            <a:off x="882496" y="828675"/>
            <a:ext cx="7379008" cy="5651896"/>
          </a:xfrm>
          <a:prstGeom prst="rect">
            <a:avLst/>
          </a:prstGeom>
        </p:spPr>
      </p:pic>
    </p:spTree>
    <p:extLst>
      <p:ext uri="{BB962C8B-B14F-4D97-AF65-F5344CB8AC3E}">
        <p14:creationId xmlns:p14="http://schemas.microsoft.com/office/powerpoint/2010/main" val="3492347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066D4294-2F4A-4476-804B-1F5C51E3CDAB}"/>
              </a:ext>
            </a:extLst>
          </p:cNvPr>
          <p:cNvSpPr/>
          <p:nvPr/>
        </p:nvSpPr>
        <p:spPr>
          <a:xfrm>
            <a:off x="138289" y="19110"/>
            <a:ext cx="7624586" cy="461665"/>
          </a:xfrm>
          <a:prstGeom prst="rect">
            <a:avLst/>
          </a:prstGeom>
          <a:effectLst/>
        </p:spPr>
        <p:txBody>
          <a:bodyPr wrap="square" anchor="ctr">
            <a:spAutoFit/>
          </a:bodyPr>
          <a:lstStyle/>
          <a:p>
            <a:r>
              <a:rPr lang="en-US" sz="2400" b="1" cap="small" dirty="0">
                <a:latin typeface="Arial"/>
                <a:cs typeface="Arial"/>
              </a:rPr>
              <a:t>Asymmetrically Coupled </a:t>
            </a:r>
            <a:r>
              <a:rPr lang="en-US" sz="2400" b="1" cap="small" dirty="0" err="1">
                <a:latin typeface="Arial"/>
                <a:cs typeface="Arial"/>
              </a:rPr>
              <a:t>Microring</a:t>
            </a:r>
            <a:r>
              <a:rPr lang="en-US" sz="2400" b="1" cap="small" dirty="0">
                <a:latin typeface="Arial"/>
                <a:cs typeface="Arial"/>
              </a:rPr>
              <a:t> - Coincidences</a:t>
            </a:r>
          </a:p>
        </p:txBody>
      </p:sp>
      <p:pic>
        <p:nvPicPr>
          <p:cNvPr id="3" name="Picture 2">
            <a:extLst>
              <a:ext uri="{FF2B5EF4-FFF2-40B4-BE49-F238E27FC236}">
                <a16:creationId xmlns:a16="http://schemas.microsoft.com/office/drawing/2014/main" id="{9ADE4EBD-866A-4703-93A7-518B6EC2A20A}"/>
              </a:ext>
            </a:extLst>
          </p:cNvPr>
          <p:cNvPicPr>
            <a:picLocks noChangeAspect="1"/>
          </p:cNvPicPr>
          <p:nvPr/>
        </p:nvPicPr>
        <p:blipFill rotWithShape="1">
          <a:blip r:embed="rId3"/>
          <a:srcRect t="2084"/>
          <a:stretch/>
        </p:blipFill>
        <p:spPr>
          <a:xfrm>
            <a:off x="138289" y="3181350"/>
            <a:ext cx="2858667" cy="3200400"/>
          </a:xfrm>
          <a:prstGeom prst="rect">
            <a:avLst/>
          </a:prstGeom>
        </p:spPr>
      </p:pic>
      <p:pic>
        <p:nvPicPr>
          <p:cNvPr id="4" name="Picture 3">
            <a:extLst>
              <a:ext uri="{FF2B5EF4-FFF2-40B4-BE49-F238E27FC236}">
                <a16:creationId xmlns:a16="http://schemas.microsoft.com/office/drawing/2014/main" id="{F305C8ED-5E21-418E-89A8-2CDEAD971C3E}"/>
              </a:ext>
            </a:extLst>
          </p:cNvPr>
          <p:cNvPicPr>
            <a:picLocks noChangeAspect="1"/>
          </p:cNvPicPr>
          <p:nvPr/>
        </p:nvPicPr>
        <p:blipFill>
          <a:blip r:embed="rId4"/>
          <a:stretch>
            <a:fillRect/>
          </a:stretch>
        </p:blipFill>
        <p:spPr>
          <a:xfrm>
            <a:off x="6342131" y="3181350"/>
            <a:ext cx="2664671" cy="3200400"/>
          </a:xfrm>
          <a:prstGeom prst="rect">
            <a:avLst/>
          </a:prstGeom>
        </p:spPr>
      </p:pic>
      <p:pic>
        <p:nvPicPr>
          <p:cNvPr id="5" name="Picture 4">
            <a:extLst>
              <a:ext uri="{FF2B5EF4-FFF2-40B4-BE49-F238E27FC236}">
                <a16:creationId xmlns:a16="http://schemas.microsoft.com/office/drawing/2014/main" id="{66234399-C92F-4AB8-8B8C-2374CDB5B74D}"/>
              </a:ext>
            </a:extLst>
          </p:cNvPr>
          <p:cNvPicPr>
            <a:picLocks noChangeAspect="1"/>
          </p:cNvPicPr>
          <p:nvPr/>
        </p:nvPicPr>
        <p:blipFill>
          <a:blip r:embed="rId5"/>
          <a:stretch>
            <a:fillRect/>
          </a:stretch>
        </p:blipFill>
        <p:spPr>
          <a:xfrm>
            <a:off x="3300402" y="3181350"/>
            <a:ext cx="2707301" cy="3200400"/>
          </a:xfrm>
          <a:prstGeom prst="rect">
            <a:avLst/>
          </a:prstGeom>
        </p:spPr>
      </p:pic>
      <p:sp>
        <p:nvSpPr>
          <p:cNvPr id="6" name="Rectangle 5">
            <a:extLst>
              <a:ext uri="{FF2B5EF4-FFF2-40B4-BE49-F238E27FC236}">
                <a16:creationId xmlns:a16="http://schemas.microsoft.com/office/drawing/2014/main" id="{DE95A80C-A860-4EEE-9569-E4602FD451F5}"/>
              </a:ext>
            </a:extLst>
          </p:cNvPr>
          <p:cNvSpPr/>
          <p:nvPr/>
        </p:nvSpPr>
        <p:spPr>
          <a:xfrm>
            <a:off x="327636" y="797013"/>
            <a:ext cx="2669320" cy="307777"/>
          </a:xfrm>
          <a:prstGeom prst="rect">
            <a:avLst/>
          </a:prstGeom>
        </p:spPr>
        <p:txBody>
          <a:bodyPr wrap="none">
            <a:spAutoFit/>
          </a:bodyPr>
          <a:lstStyle/>
          <a:p>
            <a:pPr>
              <a:spcAft>
                <a:spcPts val="600"/>
              </a:spcAft>
            </a:pPr>
            <a:r>
              <a:rPr lang="en-US" sz="1400" b="1" dirty="0">
                <a:latin typeface="Arial"/>
                <a:cs typeface="Arial"/>
              </a:rPr>
              <a:t>Device with 150nm Input Gap</a:t>
            </a:r>
          </a:p>
        </p:txBody>
      </p:sp>
      <p:sp>
        <p:nvSpPr>
          <p:cNvPr id="9" name="Rectangle 8">
            <a:extLst>
              <a:ext uri="{FF2B5EF4-FFF2-40B4-BE49-F238E27FC236}">
                <a16:creationId xmlns:a16="http://schemas.microsoft.com/office/drawing/2014/main" id="{A146EFFD-9182-4574-832C-0D9686A267C9}"/>
              </a:ext>
            </a:extLst>
          </p:cNvPr>
          <p:cNvSpPr/>
          <p:nvPr/>
        </p:nvSpPr>
        <p:spPr>
          <a:xfrm>
            <a:off x="3390858" y="797013"/>
            <a:ext cx="2669320" cy="307777"/>
          </a:xfrm>
          <a:prstGeom prst="rect">
            <a:avLst/>
          </a:prstGeom>
        </p:spPr>
        <p:txBody>
          <a:bodyPr wrap="none">
            <a:spAutoFit/>
          </a:bodyPr>
          <a:lstStyle/>
          <a:p>
            <a:pPr>
              <a:spcAft>
                <a:spcPts val="600"/>
              </a:spcAft>
            </a:pPr>
            <a:r>
              <a:rPr lang="en-US" sz="1400" b="1" dirty="0">
                <a:latin typeface="Arial"/>
                <a:cs typeface="Arial"/>
              </a:rPr>
              <a:t>Device with 350nm Input Gap</a:t>
            </a:r>
          </a:p>
        </p:txBody>
      </p:sp>
      <p:sp>
        <p:nvSpPr>
          <p:cNvPr id="10" name="Rectangle 9">
            <a:extLst>
              <a:ext uri="{FF2B5EF4-FFF2-40B4-BE49-F238E27FC236}">
                <a16:creationId xmlns:a16="http://schemas.microsoft.com/office/drawing/2014/main" id="{E9911FA4-D1A5-4A88-A3C7-6B7A1839D0AA}"/>
              </a:ext>
            </a:extLst>
          </p:cNvPr>
          <p:cNvSpPr/>
          <p:nvPr/>
        </p:nvSpPr>
        <p:spPr>
          <a:xfrm>
            <a:off x="6681988" y="2979836"/>
            <a:ext cx="2390398" cy="307777"/>
          </a:xfrm>
          <a:prstGeom prst="rect">
            <a:avLst/>
          </a:prstGeom>
        </p:spPr>
        <p:txBody>
          <a:bodyPr wrap="none">
            <a:spAutoFit/>
          </a:bodyPr>
          <a:lstStyle/>
          <a:p>
            <a:pPr algn="ctr">
              <a:spcAft>
                <a:spcPts val="600"/>
              </a:spcAft>
            </a:pPr>
            <a:r>
              <a:rPr lang="en-US" sz="1400" b="1" dirty="0">
                <a:latin typeface="Arial"/>
                <a:cs typeface="Arial"/>
              </a:rPr>
              <a:t>(Off-Resonance Pumping)</a:t>
            </a:r>
          </a:p>
        </p:txBody>
      </p:sp>
      <p:cxnSp>
        <p:nvCxnSpPr>
          <p:cNvPr id="11" name="Straight Connector 10">
            <a:extLst>
              <a:ext uri="{FF2B5EF4-FFF2-40B4-BE49-F238E27FC236}">
                <a16:creationId xmlns:a16="http://schemas.microsoft.com/office/drawing/2014/main" id="{50264F99-D192-4C17-AFE0-B1EFF63C38B5}"/>
              </a:ext>
            </a:extLst>
          </p:cNvPr>
          <p:cNvCxnSpPr>
            <a:cxnSpLocks/>
          </p:cNvCxnSpPr>
          <p:nvPr/>
        </p:nvCxnSpPr>
        <p:spPr>
          <a:xfrm>
            <a:off x="3167257" y="797013"/>
            <a:ext cx="0" cy="57561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B2B651-32AD-4BAF-ACD8-51B798572204}"/>
              </a:ext>
            </a:extLst>
          </p:cNvPr>
          <p:cNvSpPr txBox="1"/>
          <p:nvPr/>
        </p:nvSpPr>
        <p:spPr>
          <a:xfrm>
            <a:off x="364797" y="1603227"/>
            <a:ext cx="2669316"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Fairly equal distribution of coincidences between the four possible paths</a:t>
            </a:r>
          </a:p>
          <a:p>
            <a:pPr marL="285750" indent="-285750">
              <a:buFont typeface="Arial" panose="020B0604020202020204" pitchFamily="34" charset="0"/>
              <a:buChar char="•"/>
            </a:pPr>
            <a:r>
              <a:rPr lang="en-US" sz="1400" b="1" dirty="0"/>
              <a:t>Coincidence Efficiency: 0.370</a:t>
            </a:r>
          </a:p>
        </p:txBody>
      </p:sp>
      <p:sp>
        <p:nvSpPr>
          <p:cNvPr id="15" name="TextBox 14">
            <a:extLst>
              <a:ext uri="{FF2B5EF4-FFF2-40B4-BE49-F238E27FC236}">
                <a16:creationId xmlns:a16="http://schemas.microsoft.com/office/drawing/2014/main" id="{5CDD8E81-5FF5-4478-B2A9-0F49C9FC436C}"/>
              </a:ext>
            </a:extLst>
          </p:cNvPr>
          <p:cNvSpPr txBox="1"/>
          <p:nvPr/>
        </p:nvSpPr>
        <p:spPr>
          <a:xfrm>
            <a:off x="4216098" y="1342851"/>
            <a:ext cx="3850413" cy="1600438"/>
          </a:xfrm>
          <a:prstGeom prst="rect">
            <a:avLst/>
          </a:prstGeom>
          <a:noFill/>
        </p:spPr>
        <p:txBody>
          <a:bodyPr wrap="square" rtlCol="0">
            <a:spAutoFit/>
          </a:bodyPr>
          <a:lstStyle/>
          <a:p>
            <a:pPr marL="285750" indent="-285750">
              <a:buFont typeface="Arial" panose="020B0604020202020204" pitchFamily="34" charset="0"/>
              <a:buChar char="•"/>
            </a:pPr>
            <a:r>
              <a:rPr lang="en-US" sz="1400" b="1" dirty="0"/>
              <a:t>Through port coincidences primarily due to SFWM in waveguides</a:t>
            </a:r>
          </a:p>
          <a:p>
            <a:pPr marL="742950" lvl="1" indent="-285750">
              <a:buFont typeface="Arial" panose="020B0604020202020204" pitchFamily="34" charset="0"/>
              <a:buChar char="•"/>
            </a:pPr>
            <a:r>
              <a:rPr lang="en-US" sz="1400" b="1" dirty="0"/>
              <a:t>Confirmed by coincidences when pump was not on resonance</a:t>
            </a:r>
          </a:p>
          <a:p>
            <a:pPr marL="285750" indent="-285750">
              <a:buFont typeface="Arial" panose="020B0604020202020204" pitchFamily="34" charset="0"/>
              <a:buChar char="•"/>
            </a:pPr>
            <a:r>
              <a:rPr lang="en-US" sz="1400" b="1" dirty="0"/>
              <a:t>10.1x the pump power required for the same power within the ring</a:t>
            </a:r>
          </a:p>
          <a:p>
            <a:pPr marL="285750" indent="-285750">
              <a:buFont typeface="Arial" panose="020B0604020202020204" pitchFamily="34" charset="0"/>
              <a:buChar char="•"/>
            </a:pPr>
            <a:r>
              <a:rPr lang="en-US" sz="1400" b="1" dirty="0"/>
              <a:t>Coincidence Efficiency: 0.967</a:t>
            </a:r>
          </a:p>
        </p:txBody>
      </p:sp>
    </p:spTree>
    <p:extLst>
      <p:ext uri="{BB962C8B-B14F-4D97-AF65-F5344CB8AC3E}">
        <p14:creationId xmlns:p14="http://schemas.microsoft.com/office/powerpoint/2010/main" val="172552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9908A7-EF28-4D0A-AF6E-0A18DBCE7B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14" t="2952" b="7002"/>
          <a:stretch/>
        </p:blipFill>
        <p:spPr>
          <a:xfrm>
            <a:off x="157404" y="986619"/>
            <a:ext cx="8702463" cy="4696806"/>
          </a:xfrm>
          <a:prstGeom prst="rect">
            <a:avLst/>
          </a:prstGeom>
        </p:spPr>
      </p:pic>
      <p:sp>
        <p:nvSpPr>
          <p:cNvPr id="4" name="Rectangle 3">
            <a:extLst>
              <a:ext uri="{FF2B5EF4-FFF2-40B4-BE49-F238E27FC236}">
                <a16:creationId xmlns:a16="http://schemas.microsoft.com/office/drawing/2014/main" id="{00C6FD8A-9439-4E8A-8A5F-9DD9C8A661D7}"/>
              </a:ext>
            </a:extLst>
          </p:cNvPr>
          <p:cNvSpPr/>
          <p:nvPr/>
        </p:nvSpPr>
        <p:spPr>
          <a:xfrm>
            <a:off x="1175657" y="6004412"/>
            <a:ext cx="6571969" cy="461665"/>
          </a:xfrm>
          <a:prstGeom prst="rect">
            <a:avLst/>
          </a:prstGeom>
        </p:spPr>
        <p:txBody>
          <a:bodyPr wrap="square">
            <a:spAutoFit/>
          </a:bodyPr>
          <a:lstStyle/>
          <a:p>
            <a:r>
              <a:rPr lang="en-US" sz="1200" i="1" dirty="0"/>
              <a:t>C. Tison, J. Steidle, M. Fanto, Z. Wang, N. Mogent, A. Rizzo, S. Preble, P. Alsing, “Path to increasing the coincidence efficiency of integrated resonant photon sources,” Opt. Express (2017)</a:t>
            </a:r>
          </a:p>
        </p:txBody>
      </p:sp>
      <p:sp>
        <p:nvSpPr>
          <p:cNvPr id="5" name="Rectangle 4">
            <a:extLst>
              <a:ext uri="{FF2B5EF4-FFF2-40B4-BE49-F238E27FC236}">
                <a16:creationId xmlns:a16="http://schemas.microsoft.com/office/drawing/2014/main" id="{A4DB860B-9E78-4174-9C10-94517C3A5A6D}"/>
              </a:ext>
            </a:extLst>
          </p:cNvPr>
          <p:cNvSpPr/>
          <p:nvPr/>
        </p:nvSpPr>
        <p:spPr>
          <a:xfrm>
            <a:off x="138289" y="19110"/>
            <a:ext cx="7624586" cy="461665"/>
          </a:xfrm>
          <a:prstGeom prst="rect">
            <a:avLst/>
          </a:prstGeom>
          <a:effectLst/>
        </p:spPr>
        <p:txBody>
          <a:bodyPr wrap="square" anchor="ctr">
            <a:spAutoFit/>
          </a:bodyPr>
          <a:lstStyle/>
          <a:p>
            <a:r>
              <a:rPr lang="en-US" sz="2400" b="1" cap="small" dirty="0">
                <a:latin typeface="Arial"/>
                <a:cs typeface="Arial"/>
              </a:rPr>
              <a:t>Asymmetrically Coupled </a:t>
            </a:r>
            <a:r>
              <a:rPr lang="en-US" sz="2400" b="1" cap="small" dirty="0" err="1">
                <a:latin typeface="Arial"/>
                <a:cs typeface="Arial"/>
              </a:rPr>
              <a:t>Microring</a:t>
            </a:r>
            <a:r>
              <a:rPr lang="en-US" sz="2400" b="1" cap="small" dirty="0">
                <a:latin typeface="Arial"/>
                <a:cs typeface="Arial"/>
              </a:rPr>
              <a:t> - Results</a:t>
            </a:r>
          </a:p>
        </p:txBody>
      </p:sp>
    </p:spTree>
    <p:extLst>
      <p:ext uri="{BB962C8B-B14F-4D97-AF65-F5344CB8AC3E}">
        <p14:creationId xmlns:p14="http://schemas.microsoft.com/office/powerpoint/2010/main" val="1514203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No Free Lunch?</a:t>
            </a:r>
          </a:p>
        </p:txBody>
      </p:sp>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3"/>
          <a:stretch>
            <a:fillRect/>
          </a:stretch>
        </p:blipFill>
        <p:spPr>
          <a:xfrm>
            <a:off x="553326" y="1671637"/>
            <a:ext cx="8037347" cy="3514725"/>
          </a:xfrm>
          <a:prstGeom prst="rect">
            <a:avLst/>
          </a:prstGeom>
        </p:spPr>
      </p:pic>
    </p:spTree>
    <p:extLst>
      <p:ext uri="{BB962C8B-B14F-4D97-AF65-F5344CB8AC3E}">
        <p14:creationId xmlns:p14="http://schemas.microsoft.com/office/powerpoint/2010/main" val="1346851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1669"/>
            <a:ext cx="7969551" cy="523220"/>
          </a:xfrm>
          <a:prstGeom prst="rect">
            <a:avLst/>
          </a:prstGeom>
          <a:effectLst/>
        </p:spPr>
        <p:txBody>
          <a:bodyPr wrap="square" anchor="ctr">
            <a:spAutoFit/>
          </a:bodyPr>
          <a:lstStyle/>
          <a:p>
            <a:pPr lvl="0">
              <a:defRPr/>
            </a:pPr>
            <a:r>
              <a:rPr lang="en-US" sz="2800" b="1" cap="small" dirty="0">
                <a:solidFill>
                  <a:prstClr val="black"/>
                </a:solidFill>
                <a:latin typeface="Arial"/>
                <a:cs typeface="Arial"/>
              </a:rPr>
              <a:t>What Makes the Ideal </a:t>
            </a:r>
            <a:r>
              <a:rPr lang="en-US" sz="2800" b="1" cap="small" dirty="0" err="1">
                <a:solidFill>
                  <a:prstClr val="black"/>
                </a:solidFill>
                <a:latin typeface="Arial"/>
                <a:cs typeface="Arial"/>
              </a:rPr>
              <a:t>Microring</a:t>
            </a:r>
            <a:r>
              <a:rPr lang="en-US" sz="2800" b="1" cap="small" dirty="0">
                <a:solidFill>
                  <a:prstClr val="black"/>
                </a:solidFill>
                <a:latin typeface="Arial"/>
                <a:cs typeface="Arial"/>
              </a:rPr>
              <a:t> Source?</a:t>
            </a:r>
          </a:p>
        </p:txBody>
      </p:sp>
      <p:sp>
        <p:nvSpPr>
          <p:cNvPr id="4" name="Rectangle 3">
            <a:extLst>
              <a:ext uri="{FF2B5EF4-FFF2-40B4-BE49-F238E27FC236}">
                <a16:creationId xmlns:a16="http://schemas.microsoft.com/office/drawing/2014/main" id="{1F144D2B-A946-440A-BFB3-B662566CC1BC}"/>
              </a:ext>
            </a:extLst>
          </p:cNvPr>
          <p:cNvSpPr/>
          <p:nvPr/>
        </p:nvSpPr>
        <p:spPr>
          <a:xfrm>
            <a:off x="0" y="949413"/>
            <a:ext cx="9144000" cy="369332"/>
          </a:xfrm>
          <a:prstGeom prst="rect">
            <a:avLst/>
          </a:prstGeom>
        </p:spPr>
        <p:txBody>
          <a:bodyPr wrap="square">
            <a:spAutoFit/>
          </a:bodyPr>
          <a:lstStyle/>
          <a:p>
            <a:pPr algn="ctr">
              <a:spcAft>
                <a:spcPts val="600"/>
              </a:spcAft>
            </a:pPr>
            <a:r>
              <a:rPr lang="en-US" b="1" dirty="0">
                <a:latin typeface="Arial"/>
                <a:cs typeface="Arial"/>
              </a:rPr>
              <a:t>Properties of the ‘Ideal’ </a:t>
            </a:r>
            <a:r>
              <a:rPr lang="en-US" b="1" dirty="0" err="1">
                <a:latin typeface="Arial"/>
                <a:cs typeface="Arial"/>
              </a:rPr>
              <a:t>Microring</a:t>
            </a:r>
            <a:r>
              <a:rPr lang="en-US" b="1" dirty="0">
                <a:latin typeface="Arial"/>
                <a:cs typeface="Arial"/>
              </a:rPr>
              <a:t> Photon Source from Different Perspectives</a:t>
            </a:r>
          </a:p>
        </p:txBody>
      </p:sp>
      <p:cxnSp>
        <p:nvCxnSpPr>
          <p:cNvPr id="5" name="Straight Connector 4">
            <a:extLst>
              <a:ext uri="{FF2B5EF4-FFF2-40B4-BE49-F238E27FC236}">
                <a16:creationId xmlns:a16="http://schemas.microsoft.com/office/drawing/2014/main" id="{550A18DD-D2FF-45F8-8F88-3A0FF99FBB78}"/>
              </a:ext>
            </a:extLst>
          </p:cNvPr>
          <p:cNvCxnSpPr>
            <a:cxnSpLocks/>
          </p:cNvCxnSpPr>
          <p:nvPr/>
        </p:nvCxnSpPr>
        <p:spPr>
          <a:xfrm>
            <a:off x="4572000" y="1463153"/>
            <a:ext cx="0" cy="242458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389F1D9-1372-4EE1-8332-6254F200AC08}"/>
              </a:ext>
            </a:extLst>
          </p:cNvPr>
          <p:cNvSpPr/>
          <p:nvPr/>
        </p:nvSpPr>
        <p:spPr>
          <a:xfrm>
            <a:off x="764901" y="1524708"/>
            <a:ext cx="3185487" cy="307777"/>
          </a:xfrm>
          <a:prstGeom prst="rect">
            <a:avLst/>
          </a:prstGeom>
        </p:spPr>
        <p:txBody>
          <a:bodyPr wrap="none">
            <a:spAutoFit/>
          </a:bodyPr>
          <a:lstStyle/>
          <a:p>
            <a:pPr>
              <a:spcAft>
                <a:spcPts val="600"/>
              </a:spcAft>
            </a:pPr>
            <a:r>
              <a:rPr lang="en-US" sz="1400" b="1" u="sng" dirty="0">
                <a:latin typeface="Arial"/>
                <a:cs typeface="Arial"/>
              </a:rPr>
              <a:t>From the pump photon perspective</a:t>
            </a:r>
          </a:p>
        </p:txBody>
      </p:sp>
      <p:cxnSp>
        <p:nvCxnSpPr>
          <p:cNvPr id="10" name="Straight Connector 9">
            <a:extLst>
              <a:ext uri="{FF2B5EF4-FFF2-40B4-BE49-F238E27FC236}">
                <a16:creationId xmlns:a16="http://schemas.microsoft.com/office/drawing/2014/main" id="{7304CA79-1009-4DD4-95D2-4620D4493C35}"/>
              </a:ext>
            </a:extLst>
          </p:cNvPr>
          <p:cNvCxnSpPr>
            <a:cxnSpLocks/>
          </p:cNvCxnSpPr>
          <p:nvPr/>
        </p:nvCxnSpPr>
        <p:spPr>
          <a:xfrm>
            <a:off x="0" y="1463153"/>
            <a:ext cx="9144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8CBD70F-82F2-4F31-ACE2-B774F9FD46FC}"/>
              </a:ext>
            </a:extLst>
          </p:cNvPr>
          <p:cNvSpPr/>
          <p:nvPr/>
        </p:nvSpPr>
        <p:spPr>
          <a:xfrm>
            <a:off x="138290" y="2015978"/>
            <a:ext cx="4281303" cy="1769715"/>
          </a:xfrm>
          <a:prstGeom prst="rect">
            <a:avLst/>
          </a:prstGeom>
        </p:spPr>
        <p:txBody>
          <a:bodyPr wrap="square">
            <a:spAutoFit/>
          </a:bodyPr>
          <a:lstStyle/>
          <a:p>
            <a:pPr marL="342900" indent="-342900">
              <a:spcAft>
                <a:spcPts val="600"/>
              </a:spcAft>
              <a:buFont typeface="+mj-lt"/>
              <a:buAutoNum type="arabicPeriod"/>
            </a:pPr>
            <a:r>
              <a:rPr lang="en-US" sz="1400" b="1" dirty="0">
                <a:latin typeface="Arial"/>
                <a:cs typeface="Arial"/>
              </a:rPr>
              <a:t>Critically coupled</a:t>
            </a:r>
          </a:p>
          <a:p>
            <a:pPr marL="800100" lvl="1" indent="-342900">
              <a:spcAft>
                <a:spcPts val="600"/>
              </a:spcAft>
              <a:buFont typeface="Arial" panose="020B0604020202020204" pitchFamily="34" charset="0"/>
              <a:buChar char="•"/>
            </a:pPr>
            <a:r>
              <a:rPr lang="en-US" sz="1400" b="1" dirty="0">
                <a:latin typeface="Arial"/>
                <a:cs typeface="Arial"/>
              </a:rPr>
              <a:t>Nothing is lost to the through port</a:t>
            </a:r>
          </a:p>
          <a:p>
            <a:pPr marL="342900" indent="-342900">
              <a:spcAft>
                <a:spcPts val="600"/>
              </a:spcAft>
              <a:buFont typeface="+mj-lt"/>
              <a:buAutoNum type="arabicPeriod"/>
            </a:pPr>
            <a:r>
              <a:rPr lang="en-US" sz="1400" b="1" dirty="0">
                <a:latin typeface="Arial"/>
                <a:cs typeface="Arial"/>
              </a:rPr>
              <a:t>Single-bus ring</a:t>
            </a:r>
          </a:p>
          <a:p>
            <a:pPr marL="800100" lvl="1" indent="-342900">
              <a:spcAft>
                <a:spcPts val="600"/>
              </a:spcAft>
              <a:buFont typeface="Arial" panose="020B0604020202020204" pitchFamily="34" charset="0"/>
              <a:buChar char="•"/>
            </a:pPr>
            <a:r>
              <a:rPr lang="en-US" sz="1400" b="1" dirty="0">
                <a:latin typeface="Arial"/>
                <a:cs typeface="Arial"/>
              </a:rPr>
              <a:t>Pump photons trapped within the ring</a:t>
            </a:r>
          </a:p>
          <a:p>
            <a:pPr marL="342900" indent="-342900">
              <a:spcAft>
                <a:spcPts val="600"/>
              </a:spcAft>
              <a:buFont typeface="+mj-lt"/>
              <a:buAutoNum type="arabicPeriod"/>
            </a:pPr>
            <a:r>
              <a:rPr lang="en-US" sz="1400" b="1" dirty="0">
                <a:latin typeface="Arial"/>
                <a:cs typeface="Arial"/>
              </a:rPr>
              <a:t>High Q</a:t>
            </a:r>
          </a:p>
          <a:p>
            <a:pPr marL="800100" lvl="1" indent="-342900">
              <a:spcAft>
                <a:spcPts val="600"/>
              </a:spcAft>
              <a:buFont typeface="Arial" panose="020B0604020202020204" pitchFamily="34" charset="0"/>
              <a:buChar char="•"/>
            </a:pPr>
            <a:r>
              <a:rPr lang="en-US" sz="1400" b="1" dirty="0">
                <a:latin typeface="Arial"/>
                <a:cs typeface="Arial"/>
              </a:rPr>
              <a:t>Low loss – higher power density</a:t>
            </a:r>
          </a:p>
        </p:txBody>
      </p:sp>
      <p:sp>
        <p:nvSpPr>
          <p:cNvPr id="14" name="Rectangle 13">
            <a:extLst>
              <a:ext uri="{FF2B5EF4-FFF2-40B4-BE49-F238E27FC236}">
                <a16:creationId xmlns:a16="http://schemas.microsoft.com/office/drawing/2014/main" id="{914662C9-8EC6-4E27-B164-2CF33671D2FC}"/>
              </a:ext>
            </a:extLst>
          </p:cNvPr>
          <p:cNvSpPr/>
          <p:nvPr/>
        </p:nvSpPr>
        <p:spPr>
          <a:xfrm>
            <a:off x="4724408" y="2118018"/>
            <a:ext cx="4281303" cy="1400383"/>
          </a:xfrm>
          <a:prstGeom prst="rect">
            <a:avLst/>
          </a:prstGeom>
        </p:spPr>
        <p:txBody>
          <a:bodyPr wrap="square">
            <a:spAutoFit/>
          </a:bodyPr>
          <a:lstStyle/>
          <a:p>
            <a:pPr marL="342900" indent="-342900">
              <a:spcAft>
                <a:spcPts val="600"/>
              </a:spcAft>
              <a:buFont typeface="+mj-lt"/>
              <a:buAutoNum type="arabicPeriod"/>
            </a:pPr>
            <a:r>
              <a:rPr lang="en-US" sz="1400" b="1" dirty="0">
                <a:latin typeface="Arial"/>
                <a:cs typeface="Arial"/>
              </a:rPr>
              <a:t>Over coupled – Low Q</a:t>
            </a:r>
          </a:p>
          <a:p>
            <a:pPr marL="800100" lvl="1" indent="-342900">
              <a:spcAft>
                <a:spcPts val="600"/>
              </a:spcAft>
              <a:buFont typeface="Arial" panose="020B0604020202020204" pitchFamily="34" charset="0"/>
              <a:buChar char="•"/>
            </a:pPr>
            <a:r>
              <a:rPr lang="en-US" sz="1400" b="1" dirty="0">
                <a:latin typeface="Arial"/>
                <a:cs typeface="Arial"/>
              </a:rPr>
              <a:t>The photons quickly leave the ring</a:t>
            </a:r>
          </a:p>
          <a:p>
            <a:pPr marL="342900" indent="-342900">
              <a:spcAft>
                <a:spcPts val="600"/>
              </a:spcAft>
              <a:buFont typeface="+mj-lt"/>
              <a:buAutoNum type="arabicPeriod"/>
            </a:pPr>
            <a:r>
              <a:rPr lang="en-US" sz="1400" b="1" dirty="0">
                <a:latin typeface="Arial"/>
                <a:cs typeface="Arial"/>
              </a:rPr>
              <a:t>Single-bus ring</a:t>
            </a:r>
          </a:p>
          <a:p>
            <a:pPr marL="800100" lvl="1" indent="-342900">
              <a:spcAft>
                <a:spcPts val="600"/>
              </a:spcAft>
              <a:buFont typeface="Arial" panose="020B0604020202020204" pitchFamily="34" charset="0"/>
              <a:buChar char="•"/>
            </a:pPr>
            <a:r>
              <a:rPr lang="en-US" sz="1400" b="1" dirty="0">
                <a:latin typeface="Arial"/>
                <a:cs typeface="Arial"/>
              </a:rPr>
              <a:t>All of the photons leave through the same port</a:t>
            </a:r>
          </a:p>
        </p:txBody>
      </p:sp>
      <p:sp>
        <p:nvSpPr>
          <p:cNvPr id="15" name="Rectangle 14">
            <a:extLst>
              <a:ext uri="{FF2B5EF4-FFF2-40B4-BE49-F238E27FC236}">
                <a16:creationId xmlns:a16="http://schemas.microsoft.com/office/drawing/2014/main" id="{E0FC0F8E-C794-49E2-802F-4C4EDD7802D0}"/>
              </a:ext>
            </a:extLst>
          </p:cNvPr>
          <p:cNvSpPr/>
          <p:nvPr/>
        </p:nvSpPr>
        <p:spPr>
          <a:xfrm>
            <a:off x="5036828" y="1524708"/>
            <a:ext cx="3642344" cy="307777"/>
          </a:xfrm>
          <a:prstGeom prst="rect">
            <a:avLst/>
          </a:prstGeom>
        </p:spPr>
        <p:txBody>
          <a:bodyPr wrap="none">
            <a:spAutoFit/>
          </a:bodyPr>
          <a:lstStyle/>
          <a:p>
            <a:pPr>
              <a:spcAft>
                <a:spcPts val="600"/>
              </a:spcAft>
            </a:pPr>
            <a:r>
              <a:rPr lang="en-US" sz="1400" b="1" u="sng" dirty="0">
                <a:latin typeface="Arial"/>
                <a:cs typeface="Arial"/>
              </a:rPr>
              <a:t>From the signal/idler photon perspective</a:t>
            </a:r>
          </a:p>
        </p:txBody>
      </p:sp>
      <p:cxnSp>
        <p:nvCxnSpPr>
          <p:cNvPr id="17" name="Straight Connector 16">
            <a:extLst>
              <a:ext uri="{FF2B5EF4-FFF2-40B4-BE49-F238E27FC236}">
                <a16:creationId xmlns:a16="http://schemas.microsoft.com/office/drawing/2014/main" id="{DE2076F4-A1A0-44A9-8496-1E4D7D5A808F}"/>
              </a:ext>
            </a:extLst>
          </p:cNvPr>
          <p:cNvCxnSpPr>
            <a:cxnSpLocks/>
          </p:cNvCxnSpPr>
          <p:nvPr/>
        </p:nvCxnSpPr>
        <p:spPr>
          <a:xfrm>
            <a:off x="0" y="3887733"/>
            <a:ext cx="9144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01140D3-5A3E-4724-BBFF-45AED5F6E020}"/>
              </a:ext>
            </a:extLst>
          </p:cNvPr>
          <p:cNvSpPr/>
          <p:nvPr/>
        </p:nvSpPr>
        <p:spPr>
          <a:xfrm>
            <a:off x="0" y="4219339"/>
            <a:ext cx="9144000" cy="646331"/>
          </a:xfrm>
          <a:prstGeom prst="rect">
            <a:avLst/>
          </a:prstGeom>
        </p:spPr>
        <p:txBody>
          <a:bodyPr wrap="square">
            <a:spAutoFit/>
          </a:bodyPr>
          <a:lstStyle/>
          <a:p>
            <a:pPr algn="ctr">
              <a:spcAft>
                <a:spcPts val="600"/>
              </a:spcAft>
            </a:pPr>
            <a:r>
              <a:rPr lang="en-US" b="1" dirty="0">
                <a:latin typeface="Arial"/>
                <a:cs typeface="Arial"/>
              </a:rPr>
              <a:t>How can a single-bus ring be both critically coupled with a high Q and over coupled with a low Q?</a:t>
            </a:r>
          </a:p>
        </p:txBody>
      </p:sp>
      <p:sp>
        <p:nvSpPr>
          <p:cNvPr id="19" name="Rectangle 18">
            <a:extLst>
              <a:ext uri="{FF2B5EF4-FFF2-40B4-BE49-F238E27FC236}">
                <a16:creationId xmlns:a16="http://schemas.microsoft.com/office/drawing/2014/main" id="{BA5BCE08-99E9-4BBF-86FF-6401D1ABD19E}"/>
              </a:ext>
            </a:extLst>
          </p:cNvPr>
          <p:cNvSpPr/>
          <p:nvPr/>
        </p:nvSpPr>
        <p:spPr>
          <a:xfrm>
            <a:off x="0" y="5053361"/>
            <a:ext cx="9144000" cy="369332"/>
          </a:xfrm>
          <a:prstGeom prst="rect">
            <a:avLst/>
          </a:prstGeom>
        </p:spPr>
        <p:txBody>
          <a:bodyPr wrap="square">
            <a:spAutoFit/>
          </a:bodyPr>
          <a:lstStyle/>
          <a:p>
            <a:pPr algn="ctr">
              <a:spcAft>
                <a:spcPts val="600"/>
              </a:spcAft>
            </a:pPr>
            <a:r>
              <a:rPr lang="en-US" b="1" dirty="0">
                <a:latin typeface="Arial"/>
                <a:cs typeface="Arial"/>
              </a:rPr>
              <a:t>It Can’t!</a:t>
            </a:r>
          </a:p>
        </p:txBody>
      </p:sp>
      <p:sp>
        <p:nvSpPr>
          <p:cNvPr id="20" name="Rectangle 19">
            <a:extLst>
              <a:ext uri="{FF2B5EF4-FFF2-40B4-BE49-F238E27FC236}">
                <a16:creationId xmlns:a16="http://schemas.microsoft.com/office/drawing/2014/main" id="{217A93CF-9245-4B49-9F20-520AC0CCB506}"/>
              </a:ext>
            </a:extLst>
          </p:cNvPr>
          <p:cNvSpPr/>
          <p:nvPr/>
        </p:nvSpPr>
        <p:spPr>
          <a:xfrm>
            <a:off x="0" y="5610384"/>
            <a:ext cx="9144000" cy="646331"/>
          </a:xfrm>
          <a:prstGeom prst="rect">
            <a:avLst/>
          </a:prstGeom>
        </p:spPr>
        <p:txBody>
          <a:bodyPr wrap="square">
            <a:spAutoFit/>
          </a:bodyPr>
          <a:lstStyle/>
          <a:p>
            <a:pPr algn="ctr">
              <a:spcAft>
                <a:spcPts val="600"/>
              </a:spcAft>
            </a:pPr>
            <a:r>
              <a:rPr lang="en-US" b="1" dirty="0">
                <a:solidFill>
                  <a:srgbClr val="FF0000"/>
                </a:solidFill>
                <a:latin typeface="Arial"/>
                <a:cs typeface="Arial"/>
              </a:rPr>
              <a:t>Instead, maybe a dual-bus ring can be made to act like two independent single-bus rings…</a:t>
            </a:r>
          </a:p>
        </p:txBody>
      </p:sp>
    </p:spTree>
    <p:extLst>
      <p:ext uri="{BB962C8B-B14F-4D97-AF65-F5344CB8AC3E}">
        <p14:creationId xmlns:p14="http://schemas.microsoft.com/office/powerpoint/2010/main" val="39554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8289" y="19108"/>
            <a:ext cx="7969551" cy="461665"/>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small" dirty="0">
                <a:solidFill>
                  <a:prstClr val="black"/>
                </a:solidFill>
                <a:latin typeface="Arial"/>
                <a:cs typeface="Arial"/>
              </a:rPr>
              <a:t>Interferometrically Coupled </a:t>
            </a:r>
            <a:r>
              <a:rPr lang="en-US" sz="2400" b="1" cap="small" dirty="0" err="1">
                <a:solidFill>
                  <a:prstClr val="black"/>
                </a:solidFill>
                <a:latin typeface="Arial"/>
                <a:cs typeface="Arial"/>
              </a:rPr>
              <a:t>Microring</a:t>
            </a:r>
            <a:r>
              <a:rPr lang="en-US" sz="2400" b="1" cap="small" dirty="0">
                <a:solidFill>
                  <a:prstClr val="black"/>
                </a:solidFill>
                <a:latin typeface="Arial"/>
                <a:cs typeface="Arial"/>
              </a:rPr>
              <a:t> Source</a:t>
            </a:r>
            <a:endParaRPr kumimoji="0" lang="en-US" sz="2400" b="1" i="0" u="none" strike="noStrike" kern="1200" cap="small" spc="0" normalizeH="0" baseline="0" noProof="0" dirty="0">
              <a:ln>
                <a:noFill/>
              </a:ln>
              <a:solidFill>
                <a:prstClr val="black"/>
              </a:solidFill>
              <a:effectLst/>
              <a:uLnTx/>
              <a:uFillTx/>
              <a:latin typeface="Arial"/>
              <a:ea typeface="+mn-ea"/>
              <a:cs typeface="Arial"/>
            </a:endParaRPr>
          </a:p>
        </p:txBody>
      </p:sp>
      <p:sp>
        <p:nvSpPr>
          <p:cNvPr id="2" name="Rectangle 1"/>
          <p:cNvSpPr/>
          <p:nvPr/>
        </p:nvSpPr>
        <p:spPr>
          <a:xfrm>
            <a:off x="3544648" y="4038600"/>
            <a:ext cx="164896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6695B1B-D0F3-4CFD-A0AE-A868D4BBF989}"/>
              </a:ext>
            </a:extLst>
          </p:cNvPr>
          <p:cNvPicPr>
            <a:picLocks noChangeAspect="1"/>
          </p:cNvPicPr>
          <p:nvPr/>
        </p:nvPicPr>
        <p:blipFill>
          <a:blip r:embed="rId3"/>
          <a:stretch>
            <a:fillRect/>
          </a:stretch>
        </p:blipFill>
        <p:spPr>
          <a:xfrm>
            <a:off x="54612" y="911996"/>
            <a:ext cx="9034775" cy="4062457"/>
          </a:xfrm>
          <a:prstGeom prst="rect">
            <a:avLst/>
          </a:prstGeom>
        </p:spPr>
      </p:pic>
      <p:sp>
        <p:nvSpPr>
          <p:cNvPr id="7" name="Rectangle 6">
            <a:extLst>
              <a:ext uri="{FF2B5EF4-FFF2-40B4-BE49-F238E27FC236}">
                <a16:creationId xmlns:a16="http://schemas.microsoft.com/office/drawing/2014/main" id="{248517AD-A800-427F-A1D4-B33ECC013D51}"/>
              </a:ext>
            </a:extLst>
          </p:cNvPr>
          <p:cNvSpPr/>
          <p:nvPr/>
        </p:nvSpPr>
        <p:spPr>
          <a:xfrm>
            <a:off x="1686696" y="5116466"/>
            <a:ext cx="5770607" cy="584775"/>
          </a:xfrm>
          <a:prstGeom prst="rect">
            <a:avLst/>
          </a:prstGeom>
        </p:spPr>
        <p:txBody>
          <a:bodyPr wrap="square">
            <a:spAutoFit/>
          </a:bodyPr>
          <a:lstStyle/>
          <a:p>
            <a:pPr algn="ctr">
              <a:spcAft>
                <a:spcPts val="600"/>
              </a:spcAft>
            </a:pPr>
            <a:r>
              <a:rPr lang="en-US" sz="1600" b="1" dirty="0">
                <a:latin typeface="Arial"/>
                <a:cs typeface="Arial"/>
              </a:rPr>
              <a:t>The use of a two point coupler makes the bus waveguide and part of the ring into a Mach-Zehnder interferometer</a:t>
            </a:r>
          </a:p>
        </p:txBody>
      </p:sp>
      <p:sp>
        <p:nvSpPr>
          <p:cNvPr id="8" name="Rectangle 7">
            <a:extLst>
              <a:ext uri="{FF2B5EF4-FFF2-40B4-BE49-F238E27FC236}">
                <a16:creationId xmlns:a16="http://schemas.microsoft.com/office/drawing/2014/main" id="{E56A18D1-911E-40F4-89CD-9C36440A22BD}"/>
              </a:ext>
            </a:extLst>
          </p:cNvPr>
          <p:cNvSpPr/>
          <p:nvPr/>
        </p:nvSpPr>
        <p:spPr>
          <a:xfrm>
            <a:off x="572416" y="5701241"/>
            <a:ext cx="8113758" cy="584775"/>
          </a:xfrm>
          <a:prstGeom prst="rect">
            <a:avLst/>
          </a:prstGeom>
        </p:spPr>
        <p:txBody>
          <a:bodyPr wrap="square">
            <a:spAutoFit/>
          </a:bodyPr>
          <a:lstStyle/>
          <a:p>
            <a:pPr algn="ctr">
              <a:spcAft>
                <a:spcPts val="600"/>
              </a:spcAft>
            </a:pPr>
            <a:r>
              <a:rPr lang="en-US" sz="1600" b="1" dirty="0">
                <a:latin typeface="Arial"/>
                <a:cs typeface="Arial"/>
              </a:rPr>
              <a:t>The easiest way understand the response of such a device is to consider the two point coupler a point coupler with the spectral dependence of a MZI</a:t>
            </a:r>
          </a:p>
        </p:txBody>
      </p:sp>
    </p:spTree>
    <p:extLst>
      <p:ext uri="{BB962C8B-B14F-4D97-AF65-F5344CB8AC3E}">
        <p14:creationId xmlns:p14="http://schemas.microsoft.com/office/powerpoint/2010/main" val="116220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40496A4C-2F71-4BD7-A536-5E849EEE4C0B}"/>
              </a:ext>
            </a:extLst>
          </p:cNvPr>
          <p:cNvCxnSpPr/>
          <p:nvPr/>
        </p:nvCxnSpPr>
        <p:spPr>
          <a:xfrm>
            <a:off x="1734530" y="5316106"/>
            <a:ext cx="528738" cy="0"/>
          </a:xfrm>
          <a:prstGeom prst="line">
            <a:avLst/>
          </a:prstGeom>
          <a:ln w="53975">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2BE5FF9-BFD9-4330-8048-B9319248AB2B}"/>
              </a:ext>
            </a:extLst>
          </p:cNvPr>
          <p:cNvSpPr/>
          <p:nvPr/>
        </p:nvSpPr>
        <p:spPr>
          <a:xfrm>
            <a:off x="0" y="838200"/>
            <a:ext cx="9067800" cy="1815882"/>
          </a:xfrm>
          <a:prstGeom prst="rect">
            <a:avLst/>
          </a:prstGeom>
        </p:spPr>
        <p:txBody>
          <a:bodyPr wrap="square">
            <a:spAutoFit/>
          </a:bodyPr>
          <a:lstStyle/>
          <a:p>
            <a:pPr marL="457200" marR="0" lvl="1" indent="0" algn="l"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p:txBody>
      </p:sp>
      <p:sp>
        <p:nvSpPr>
          <p:cNvPr id="3" name="Rectangle 2">
            <a:extLst>
              <a:ext uri="{FF2B5EF4-FFF2-40B4-BE49-F238E27FC236}">
                <a16:creationId xmlns:a16="http://schemas.microsoft.com/office/drawing/2014/main" id="{0380448B-1F30-47FA-8B16-4C50607379DE}"/>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4" name="TextBox 3">
            <a:extLst>
              <a:ext uri="{FF2B5EF4-FFF2-40B4-BE49-F238E27FC236}">
                <a16:creationId xmlns:a16="http://schemas.microsoft.com/office/drawing/2014/main" id="{20D8F0E8-17BF-404C-9580-0E7F7DD138C2}"/>
              </a:ext>
            </a:extLst>
          </p:cNvPr>
          <p:cNvSpPr txBox="1"/>
          <p:nvPr/>
        </p:nvSpPr>
        <p:spPr>
          <a:xfrm>
            <a:off x="1" y="2654082"/>
            <a:ext cx="9144000" cy="1631216"/>
          </a:xfrm>
          <a:prstGeom prst="rect">
            <a:avLst/>
          </a:prstGeom>
          <a:noFill/>
          <a:ln>
            <a:noFill/>
          </a:ln>
        </p:spPr>
        <p:txBody>
          <a:bodyPr wrap="square" rtlCol="0">
            <a:spAutoFit/>
          </a:bodyPr>
          <a:lstStyle/>
          <a:p>
            <a:pPr lvl="0">
              <a:defRPr/>
            </a:pPr>
            <a:r>
              <a:rPr lang="en-US" sz="2000" dirty="0">
                <a:solidFill>
                  <a:prstClr val="black"/>
                </a:solidFill>
              </a:rPr>
              <a:t>Quantum bit (qubit) – any two level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Polarization states of a photon : Horizontal or Vertical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Energy levels in an atom : Ground or Excited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Direction of current in a superconducting circuit: Clockwise or Counter clockwise</a:t>
            </a:r>
          </a:p>
        </p:txBody>
      </p:sp>
      <p:sp>
        <p:nvSpPr>
          <p:cNvPr id="5" name="TextBox 4">
            <a:extLst>
              <a:ext uri="{FF2B5EF4-FFF2-40B4-BE49-F238E27FC236}">
                <a16:creationId xmlns:a16="http://schemas.microsoft.com/office/drawing/2014/main" id="{6315A5F7-BF63-4BAD-B827-B36F20B593C9}"/>
              </a:ext>
            </a:extLst>
          </p:cNvPr>
          <p:cNvSpPr txBox="1"/>
          <p:nvPr/>
        </p:nvSpPr>
        <p:spPr>
          <a:xfrm>
            <a:off x="-38100" y="4155757"/>
            <a:ext cx="922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Entanglement</a:t>
            </a:r>
            <a:r>
              <a:rPr kumimoji="0" lang="en-US" sz="2000" b="0" i="0" u="none" strike="noStrike" kern="1200" cap="none" spc="0" normalizeH="0" baseline="0" noProof="0" dirty="0">
                <a:ln>
                  <a:noFill/>
                </a:ln>
                <a:solidFill>
                  <a:prstClr val="black"/>
                </a:solidFill>
                <a:effectLst/>
                <a:uLnTx/>
                <a:uFillTx/>
                <a:latin typeface="Calibri"/>
                <a:ea typeface="+mn-ea"/>
                <a:cs typeface="+mn-cs"/>
              </a:rPr>
              <a:t> – two or more particles that interact such that they cannot be described independently.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7A1883A8-F349-4F5D-AF3C-9339F39D1C19}"/>
              </a:ext>
            </a:extLst>
          </p:cNvPr>
          <p:cNvSpPr/>
          <p:nvPr/>
        </p:nvSpPr>
        <p:spPr>
          <a:xfrm>
            <a:off x="1384008" y="5086017"/>
            <a:ext cx="438912" cy="438912"/>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23C139A-4C6E-4F2F-BF64-6F45AD076686}"/>
              </a:ext>
            </a:extLst>
          </p:cNvPr>
          <p:cNvCxnSpPr/>
          <p:nvPr/>
        </p:nvCxnSpPr>
        <p:spPr>
          <a:xfrm>
            <a:off x="533400" y="5670993"/>
            <a:ext cx="76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731BF6-4DAB-493D-A13E-5B4BB5F5BBDB}"/>
              </a:ext>
            </a:extLst>
          </p:cNvPr>
          <p:cNvCxnSpPr/>
          <p:nvPr/>
        </p:nvCxnSpPr>
        <p:spPr>
          <a:xfrm>
            <a:off x="533400" y="5137593"/>
            <a:ext cx="7620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6A5DB3-B17B-4C97-AEDC-C744EF9ED9F8}"/>
              </a:ext>
            </a:extLst>
          </p:cNvPr>
          <p:cNvSpPr txBox="1"/>
          <p:nvPr/>
        </p:nvSpPr>
        <p:spPr>
          <a:xfrm>
            <a:off x="292684" y="5491521"/>
            <a:ext cx="314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a:t>
            </a:r>
          </a:p>
        </p:txBody>
      </p:sp>
      <p:sp>
        <p:nvSpPr>
          <p:cNvPr id="12" name="TextBox 11">
            <a:extLst>
              <a:ext uri="{FF2B5EF4-FFF2-40B4-BE49-F238E27FC236}">
                <a16:creationId xmlns:a16="http://schemas.microsoft.com/office/drawing/2014/main" id="{A4C60EB9-A180-4A19-9947-8B01AD08C972}"/>
              </a:ext>
            </a:extLst>
          </p:cNvPr>
          <p:cNvSpPr txBox="1"/>
          <p:nvPr/>
        </p:nvSpPr>
        <p:spPr>
          <a:xfrm>
            <a:off x="304800" y="4953000"/>
            <a:ext cx="2856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p>
        </p:txBody>
      </p:sp>
      <p:cxnSp>
        <p:nvCxnSpPr>
          <p:cNvPr id="13" name="Straight Connector 12">
            <a:extLst>
              <a:ext uri="{FF2B5EF4-FFF2-40B4-BE49-F238E27FC236}">
                <a16:creationId xmlns:a16="http://schemas.microsoft.com/office/drawing/2014/main" id="{670940C6-8581-45B3-B3A4-0E155D9175E8}"/>
              </a:ext>
            </a:extLst>
          </p:cNvPr>
          <p:cNvCxnSpPr/>
          <p:nvPr/>
        </p:nvCxnSpPr>
        <p:spPr>
          <a:xfrm>
            <a:off x="2819400" y="5670993"/>
            <a:ext cx="76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A586CF-830B-4268-864F-40D3E35E00A5}"/>
              </a:ext>
            </a:extLst>
          </p:cNvPr>
          <p:cNvCxnSpPr/>
          <p:nvPr/>
        </p:nvCxnSpPr>
        <p:spPr>
          <a:xfrm>
            <a:off x="2819400" y="5137593"/>
            <a:ext cx="7620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698FF8-CACD-40A6-BC6C-7D819DB1B1D2}"/>
              </a:ext>
            </a:extLst>
          </p:cNvPr>
          <p:cNvSpPr txBox="1"/>
          <p:nvPr/>
        </p:nvSpPr>
        <p:spPr>
          <a:xfrm>
            <a:off x="3528604" y="5501716"/>
            <a:ext cx="314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a:t>
            </a:r>
          </a:p>
        </p:txBody>
      </p:sp>
      <p:sp>
        <p:nvSpPr>
          <p:cNvPr id="16" name="TextBox 15">
            <a:extLst>
              <a:ext uri="{FF2B5EF4-FFF2-40B4-BE49-F238E27FC236}">
                <a16:creationId xmlns:a16="http://schemas.microsoft.com/office/drawing/2014/main" id="{3BB83AA3-076A-48AE-B741-FCDFEBD24CA0}"/>
              </a:ext>
            </a:extLst>
          </p:cNvPr>
          <p:cNvSpPr txBox="1"/>
          <p:nvPr/>
        </p:nvSpPr>
        <p:spPr>
          <a:xfrm>
            <a:off x="3524686" y="4962323"/>
            <a:ext cx="2856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p>
        </p:txBody>
      </p:sp>
      <p:sp>
        <p:nvSpPr>
          <p:cNvPr id="17" name="TextBox 16">
            <a:extLst>
              <a:ext uri="{FF2B5EF4-FFF2-40B4-BE49-F238E27FC236}">
                <a16:creationId xmlns:a16="http://schemas.microsoft.com/office/drawing/2014/main" id="{44933044-2D26-4276-A712-32C0E6602BEC}"/>
              </a:ext>
            </a:extLst>
          </p:cNvPr>
          <p:cNvSpPr txBox="1"/>
          <p:nvPr/>
        </p:nvSpPr>
        <p:spPr>
          <a:xfrm>
            <a:off x="1420791" y="5496264"/>
            <a:ext cx="6375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Atom</a:t>
            </a:r>
          </a:p>
        </p:txBody>
      </p:sp>
      <p:sp>
        <p:nvSpPr>
          <p:cNvPr id="18" name="Oval 17">
            <a:extLst>
              <a:ext uri="{FF2B5EF4-FFF2-40B4-BE49-F238E27FC236}">
                <a16:creationId xmlns:a16="http://schemas.microsoft.com/office/drawing/2014/main" id="{B5C5D02A-A8A5-455C-ACB2-A6F6E32AC8B4}"/>
              </a:ext>
            </a:extLst>
          </p:cNvPr>
          <p:cNvSpPr/>
          <p:nvPr/>
        </p:nvSpPr>
        <p:spPr>
          <a:xfrm>
            <a:off x="2316696" y="5075569"/>
            <a:ext cx="438912" cy="438912"/>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D441C84C-8AFE-4329-AA27-C2D314250667}"/>
              </a:ext>
            </a:extLst>
          </p:cNvPr>
          <p:cNvSpPr txBox="1"/>
          <p:nvPr/>
        </p:nvSpPr>
        <p:spPr>
          <a:xfrm>
            <a:off x="2059168" y="5485816"/>
            <a:ext cx="6375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Atom</a:t>
            </a:r>
          </a:p>
        </p:txBody>
      </p:sp>
      <p:sp>
        <p:nvSpPr>
          <p:cNvPr id="22" name="Oval 21">
            <a:extLst>
              <a:ext uri="{FF2B5EF4-FFF2-40B4-BE49-F238E27FC236}">
                <a16:creationId xmlns:a16="http://schemas.microsoft.com/office/drawing/2014/main" id="{5D8DEE5E-31C8-4F55-999D-F2F5C4C80815}"/>
              </a:ext>
            </a:extLst>
          </p:cNvPr>
          <p:cNvSpPr/>
          <p:nvPr/>
        </p:nvSpPr>
        <p:spPr>
          <a:xfrm>
            <a:off x="865910" y="5608564"/>
            <a:ext cx="109728" cy="109728"/>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571EA20-83F7-4F24-9428-CD590CD0F24E}"/>
              </a:ext>
            </a:extLst>
          </p:cNvPr>
          <p:cNvSpPr/>
          <p:nvPr/>
        </p:nvSpPr>
        <p:spPr>
          <a:xfrm>
            <a:off x="3171967" y="5086017"/>
            <a:ext cx="109728" cy="109728"/>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4D8A253A-8640-4EC4-9BD5-CBF87AED99EC}"/>
                  </a:ext>
                </a:extLst>
              </p:cNvPr>
              <p:cNvSpPr/>
              <p:nvPr/>
            </p:nvSpPr>
            <p:spPr>
              <a:xfrm>
                <a:off x="754382" y="5997739"/>
                <a:ext cx="2417585" cy="4049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Ψ</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𝐺</m:t>
                              </m:r>
                            </m:e>
                          </m:d>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sup>
                          </m:sSup>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𝐺</m:t>
                                  </m:r>
                                </m:e>
                              </m:d>
                            </m:e>
                          </m:d>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Rectangle 23">
                <a:extLst>
                  <a:ext uri="{FF2B5EF4-FFF2-40B4-BE49-F238E27FC236}">
                    <a16:creationId xmlns:a16="http://schemas.microsoft.com/office/drawing/2014/main" id="{4D8A253A-8640-4EC4-9BD5-CBF87AED99EC}"/>
                  </a:ext>
                </a:extLst>
              </p:cNvPr>
              <p:cNvSpPr>
                <a:spLocks noRot="1" noChangeAspect="1" noMove="1" noResize="1" noEditPoints="1" noAdjustHandles="1" noChangeArrowheads="1" noChangeShapeType="1" noTextEdit="1"/>
              </p:cNvSpPr>
              <p:nvPr/>
            </p:nvSpPr>
            <p:spPr>
              <a:xfrm>
                <a:off x="754382" y="5997739"/>
                <a:ext cx="2417585" cy="404983"/>
              </a:xfrm>
              <a:prstGeom prst="rect">
                <a:avLst/>
              </a:prstGeom>
              <a:blipFill>
                <a:blip r:embed="rId2"/>
                <a:stretch>
                  <a:fillRect t="-104545" r="-15909" b="-168182"/>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578D5D39-76B4-4C52-9A1C-864D289D79E4}"/>
              </a:ext>
            </a:extLst>
          </p:cNvPr>
          <p:cNvGrpSpPr/>
          <p:nvPr/>
        </p:nvGrpSpPr>
        <p:grpSpPr>
          <a:xfrm>
            <a:off x="4481491" y="4639375"/>
            <a:ext cx="1714266" cy="1715942"/>
            <a:chOff x="5953435" y="4643752"/>
            <a:chExt cx="1714266" cy="1715942"/>
          </a:xfrm>
        </p:grpSpPr>
        <p:pic>
          <p:nvPicPr>
            <p:cNvPr id="25" name="Picture 24">
              <a:extLst>
                <a:ext uri="{FF2B5EF4-FFF2-40B4-BE49-F238E27FC236}">
                  <a16:creationId xmlns:a16="http://schemas.microsoft.com/office/drawing/2014/main" id="{F6B1F840-497A-4193-BAF0-96587E451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435" y="4643752"/>
              <a:ext cx="1714266" cy="1715942"/>
            </a:xfrm>
            <a:prstGeom prst="rect">
              <a:avLst/>
            </a:prstGeom>
          </p:spPr>
        </p:pic>
        <p:sp>
          <p:nvSpPr>
            <p:cNvPr id="26" name="TextBox 25">
              <a:extLst>
                <a:ext uri="{FF2B5EF4-FFF2-40B4-BE49-F238E27FC236}">
                  <a16:creationId xmlns:a16="http://schemas.microsoft.com/office/drawing/2014/main" id="{FF0C8595-78C3-4630-B68A-82802E099FEB}"/>
                </a:ext>
              </a:extLst>
            </p:cNvPr>
            <p:cNvSpPr txBox="1"/>
            <p:nvPr/>
          </p:nvSpPr>
          <p:spPr>
            <a:xfrm>
              <a:off x="6617332" y="4783806"/>
              <a:ext cx="3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a:t>
              </a:r>
            </a:p>
          </p:txBody>
        </p:sp>
        <p:sp>
          <p:nvSpPr>
            <p:cNvPr id="27" name="TextBox 26">
              <a:extLst>
                <a:ext uri="{FF2B5EF4-FFF2-40B4-BE49-F238E27FC236}">
                  <a16:creationId xmlns:a16="http://schemas.microsoft.com/office/drawing/2014/main" id="{88E13B86-31B0-43D1-AAB7-8166F38D81AF}"/>
                </a:ext>
              </a:extLst>
            </p:cNvPr>
            <p:cNvSpPr txBox="1"/>
            <p:nvPr/>
          </p:nvSpPr>
          <p:spPr>
            <a:xfrm>
              <a:off x="6665131" y="5931223"/>
              <a:ext cx="268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a:t>
              </a:r>
            </a:p>
          </p:txBody>
        </p:sp>
        <p:sp>
          <p:nvSpPr>
            <p:cNvPr id="28" name="Oval 27">
              <a:extLst>
                <a:ext uri="{FF2B5EF4-FFF2-40B4-BE49-F238E27FC236}">
                  <a16:creationId xmlns:a16="http://schemas.microsoft.com/office/drawing/2014/main" id="{0EE91F4D-6ABA-4EC0-A74E-E546157713ED}"/>
                </a:ext>
              </a:extLst>
            </p:cNvPr>
            <p:cNvSpPr/>
            <p:nvPr/>
          </p:nvSpPr>
          <p:spPr>
            <a:xfrm>
              <a:off x="6272051" y="5343978"/>
              <a:ext cx="296959" cy="32011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623BBAF7-906A-4984-A054-D56B2F0809EA}"/>
                </a:ext>
              </a:extLst>
            </p:cNvPr>
            <p:cNvSpPr/>
            <p:nvPr/>
          </p:nvSpPr>
          <p:spPr>
            <a:xfrm>
              <a:off x="7029250" y="5319138"/>
              <a:ext cx="296959" cy="32011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AE8EDAAE-92C8-456B-AD6B-507315E644D7}"/>
                  </a:ext>
                </a:extLst>
              </p:cNvPr>
              <p:cNvSpPr/>
              <p:nvPr/>
            </p:nvSpPr>
            <p:spPr>
              <a:xfrm>
                <a:off x="6449135" y="5294855"/>
                <a:ext cx="2488758" cy="4049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Ψ</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d>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sup>
                          </m:sSup>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d>
                            </m:e>
                          </m:d>
                        </m:e>
                      </m: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9" name="Rectangle 38">
                <a:extLst>
                  <a:ext uri="{FF2B5EF4-FFF2-40B4-BE49-F238E27FC236}">
                    <a16:creationId xmlns:a16="http://schemas.microsoft.com/office/drawing/2014/main" id="{AE8EDAAE-92C8-456B-AD6B-507315E644D7}"/>
                  </a:ext>
                </a:extLst>
              </p:cNvPr>
              <p:cNvSpPr>
                <a:spLocks noRot="1" noChangeAspect="1" noMove="1" noResize="1" noEditPoints="1" noAdjustHandles="1" noChangeArrowheads="1" noChangeShapeType="1" noTextEdit="1"/>
              </p:cNvSpPr>
              <p:nvPr/>
            </p:nvSpPr>
            <p:spPr>
              <a:xfrm>
                <a:off x="6449135" y="5294855"/>
                <a:ext cx="2488758" cy="404983"/>
              </a:xfrm>
              <a:prstGeom prst="rect">
                <a:avLst/>
              </a:prstGeom>
              <a:blipFill>
                <a:blip r:embed="rId4"/>
                <a:stretch>
                  <a:fillRect t="-104545" r="-14706" b="-168182"/>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8817EA47-DC09-46BC-9CEC-3F919CD166B6}"/>
              </a:ext>
            </a:extLst>
          </p:cNvPr>
          <p:cNvSpPr txBox="1"/>
          <p:nvPr/>
        </p:nvSpPr>
        <p:spPr>
          <a:xfrm>
            <a:off x="4380443" y="5344471"/>
            <a:ext cx="5212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H&amp;V</a:t>
            </a:r>
          </a:p>
        </p:txBody>
      </p:sp>
      <p:sp>
        <p:nvSpPr>
          <p:cNvPr id="41" name="TextBox 40">
            <a:extLst>
              <a:ext uri="{FF2B5EF4-FFF2-40B4-BE49-F238E27FC236}">
                <a16:creationId xmlns:a16="http://schemas.microsoft.com/office/drawing/2014/main" id="{CE2067AA-FB54-43E0-AAB1-22E20D821648}"/>
              </a:ext>
            </a:extLst>
          </p:cNvPr>
          <p:cNvSpPr txBox="1"/>
          <p:nvPr/>
        </p:nvSpPr>
        <p:spPr>
          <a:xfrm>
            <a:off x="5759097" y="5326912"/>
            <a:ext cx="5212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H&amp;V</a:t>
            </a:r>
          </a:p>
        </p:txBody>
      </p:sp>
    </p:spTree>
    <p:extLst>
      <p:ext uri="{BB962C8B-B14F-4D97-AF65-F5344CB8AC3E}">
        <p14:creationId xmlns:p14="http://schemas.microsoft.com/office/powerpoint/2010/main" val="317495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flipV="1">
            <a:off x="201057" y="1699567"/>
            <a:ext cx="4197169" cy="827092"/>
          </a:xfrm>
          <a:prstGeom prst="rect">
            <a:avLst/>
          </a:prstGeom>
        </p:spPr>
      </p:pic>
      <p:pic>
        <p:nvPicPr>
          <p:cNvPr id="22" name="Picture 21"/>
          <p:cNvPicPr>
            <a:picLocks noChangeAspect="1"/>
          </p:cNvPicPr>
          <p:nvPr/>
        </p:nvPicPr>
        <p:blipFill>
          <a:blip r:embed="rId4"/>
          <a:stretch>
            <a:fillRect/>
          </a:stretch>
        </p:blipFill>
        <p:spPr>
          <a:xfrm>
            <a:off x="1205972" y="4235595"/>
            <a:ext cx="2187338" cy="2047093"/>
          </a:xfrm>
          <a:prstGeom prst="rect">
            <a:avLst/>
          </a:prstGeom>
        </p:spPr>
      </p:pic>
      <p:sp>
        <p:nvSpPr>
          <p:cNvPr id="64" name="TextBox 63"/>
          <p:cNvSpPr txBox="1"/>
          <p:nvPr/>
        </p:nvSpPr>
        <p:spPr>
          <a:xfrm>
            <a:off x="370350" y="1211089"/>
            <a:ext cx="3823282" cy="369332"/>
          </a:xfrm>
          <a:prstGeom prst="rect">
            <a:avLst/>
          </a:prstGeom>
          <a:noFill/>
        </p:spPr>
        <p:txBody>
          <a:bodyPr wrap="square" rtlCol="0">
            <a:spAutoFit/>
          </a:bodyPr>
          <a:lstStyle/>
          <a:p>
            <a:pPr algn="ctr"/>
            <a:r>
              <a:rPr lang="en-US" dirty="0"/>
              <a:t>Mach-Zehnder Interferometer (MZI)</a:t>
            </a:r>
          </a:p>
        </p:txBody>
      </p:sp>
      <p:sp>
        <p:nvSpPr>
          <p:cNvPr id="65" name="TextBox 64"/>
          <p:cNvSpPr txBox="1"/>
          <p:nvPr/>
        </p:nvSpPr>
        <p:spPr>
          <a:xfrm>
            <a:off x="792585" y="3814117"/>
            <a:ext cx="3014111" cy="369332"/>
          </a:xfrm>
          <a:prstGeom prst="rect">
            <a:avLst/>
          </a:prstGeom>
          <a:noFill/>
        </p:spPr>
        <p:txBody>
          <a:bodyPr wrap="square" rtlCol="0">
            <a:spAutoFit/>
          </a:bodyPr>
          <a:lstStyle/>
          <a:p>
            <a:pPr algn="ctr"/>
            <a:r>
              <a:rPr lang="en-US" dirty="0" err="1"/>
              <a:t>Microring</a:t>
            </a:r>
            <a:r>
              <a:rPr lang="en-US" dirty="0"/>
              <a:t> Resonator</a:t>
            </a:r>
          </a:p>
        </p:txBody>
      </p:sp>
      <p:pic>
        <p:nvPicPr>
          <p:cNvPr id="25" name="Picture 24"/>
          <p:cNvPicPr>
            <a:picLocks noChangeAspect="1"/>
          </p:cNvPicPr>
          <p:nvPr/>
        </p:nvPicPr>
        <p:blipFill>
          <a:blip r:embed="rId5"/>
          <a:stretch>
            <a:fillRect/>
          </a:stretch>
        </p:blipFill>
        <p:spPr>
          <a:xfrm>
            <a:off x="4745927" y="762367"/>
            <a:ext cx="3895549" cy="2775708"/>
          </a:xfrm>
          <a:prstGeom prst="rect">
            <a:avLst/>
          </a:prstGeom>
        </p:spPr>
      </p:pic>
      <p:pic>
        <p:nvPicPr>
          <p:cNvPr id="45" name="Picture 44"/>
          <p:cNvPicPr>
            <a:picLocks noChangeAspect="1"/>
          </p:cNvPicPr>
          <p:nvPr/>
        </p:nvPicPr>
        <p:blipFill>
          <a:blip r:embed="rId6"/>
          <a:stretch>
            <a:fillRect/>
          </a:stretch>
        </p:blipFill>
        <p:spPr>
          <a:xfrm>
            <a:off x="4721492" y="3612664"/>
            <a:ext cx="3919984" cy="2793119"/>
          </a:xfrm>
          <a:prstGeom prst="rect">
            <a:avLst/>
          </a:prstGeom>
        </p:spPr>
      </p:pic>
      <p:sp>
        <p:nvSpPr>
          <p:cNvPr id="48" name="Rectangle 47"/>
          <p:cNvSpPr/>
          <p:nvPr/>
        </p:nvSpPr>
        <p:spPr>
          <a:xfrm>
            <a:off x="2068831" y="2223247"/>
            <a:ext cx="505460" cy="42527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ln>
                  <a:solidFill>
                    <a:sysClr val="windowText" lastClr="000000"/>
                  </a:solidFill>
                </a:ln>
                <a:solidFill>
                  <a:sysClr val="windowText" lastClr="000000"/>
                </a:solidFill>
              </a:rPr>
              <a:t>Δφ</a:t>
            </a:r>
            <a:endParaRPr lang="en-US" dirty="0">
              <a:ln>
                <a:solidFill>
                  <a:sysClr val="windowText" lastClr="000000"/>
                </a:solidFill>
              </a:ln>
              <a:solidFill>
                <a:sysClr val="windowText" lastClr="000000"/>
              </a:solidFill>
            </a:endParaRPr>
          </a:p>
        </p:txBody>
      </p:sp>
      <p:cxnSp>
        <p:nvCxnSpPr>
          <p:cNvPr id="66" name="Straight Connector 65"/>
          <p:cNvCxnSpPr/>
          <p:nvPr/>
        </p:nvCxnSpPr>
        <p:spPr>
          <a:xfrm>
            <a:off x="0" y="3582565"/>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88CB7C-E89E-42E2-B51E-26B2C9933EEE}"/>
              </a:ext>
            </a:extLst>
          </p:cNvPr>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cap="small" dirty="0">
                <a:solidFill>
                  <a:prstClr val="black"/>
                </a:solidFill>
                <a:latin typeface="Arial"/>
                <a:cs typeface="Arial"/>
              </a:rPr>
              <a:t>A Different Approach to Coupling</a:t>
            </a:r>
            <a:endParaRPr kumimoji="0" lang="en-US" sz="2800" b="1" i="0" u="none" strike="noStrike" kern="1200" cap="small"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97975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88CB7C-E89E-42E2-B51E-26B2C9933EEE}"/>
              </a:ext>
            </a:extLst>
          </p:cNvPr>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cap="small" dirty="0">
                <a:solidFill>
                  <a:prstClr val="black"/>
                </a:solidFill>
                <a:latin typeface="Arial"/>
                <a:cs typeface="Arial"/>
              </a:rPr>
              <a:t>Interferometric Coupling - Simulation</a:t>
            </a:r>
            <a:endParaRPr kumimoji="0" lang="en-US" sz="2800" b="1" i="0" u="none" strike="noStrike" kern="1200" cap="small"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61E3E77B-F9CF-45C5-9EBA-D1548EE81D2B}"/>
              </a:ext>
            </a:extLst>
          </p:cNvPr>
          <p:cNvPicPr>
            <a:picLocks noChangeAspect="1"/>
          </p:cNvPicPr>
          <p:nvPr/>
        </p:nvPicPr>
        <p:blipFill>
          <a:blip r:embed="rId3"/>
          <a:stretch>
            <a:fillRect/>
          </a:stretch>
        </p:blipFill>
        <p:spPr>
          <a:xfrm>
            <a:off x="5112125" y="846717"/>
            <a:ext cx="3453654" cy="2525131"/>
          </a:xfrm>
          <a:prstGeom prst="rect">
            <a:avLst/>
          </a:prstGeom>
        </p:spPr>
      </p:pic>
      <p:pic>
        <p:nvPicPr>
          <p:cNvPr id="9" name="Picture 8">
            <a:extLst>
              <a:ext uri="{FF2B5EF4-FFF2-40B4-BE49-F238E27FC236}">
                <a16:creationId xmlns:a16="http://schemas.microsoft.com/office/drawing/2014/main" id="{9F586E1C-2318-456C-B699-1B3ED9C3A787}"/>
              </a:ext>
            </a:extLst>
          </p:cNvPr>
          <p:cNvPicPr>
            <a:picLocks noChangeAspect="1"/>
          </p:cNvPicPr>
          <p:nvPr/>
        </p:nvPicPr>
        <p:blipFill>
          <a:blip r:embed="rId4"/>
          <a:stretch>
            <a:fillRect/>
          </a:stretch>
        </p:blipFill>
        <p:spPr>
          <a:xfrm>
            <a:off x="4572000" y="3305173"/>
            <a:ext cx="4267202" cy="3200402"/>
          </a:xfrm>
          <a:prstGeom prst="rect">
            <a:avLst/>
          </a:prstGeom>
        </p:spPr>
      </p:pic>
      <p:pic>
        <p:nvPicPr>
          <p:cNvPr id="11" name="Picture 10">
            <a:extLst>
              <a:ext uri="{FF2B5EF4-FFF2-40B4-BE49-F238E27FC236}">
                <a16:creationId xmlns:a16="http://schemas.microsoft.com/office/drawing/2014/main" id="{EB843361-25B8-4913-A4F0-1CB39D5BE1C5}"/>
              </a:ext>
            </a:extLst>
          </p:cNvPr>
          <p:cNvPicPr>
            <a:picLocks noChangeAspect="1"/>
          </p:cNvPicPr>
          <p:nvPr/>
        </p:nvPicPr>
        <p:blipFill>
          <a:blip r:embed="rId5"/>
          <a:stretch>
            <a:fillRect/>
          </a:stretch>
        </p:blipFill>
        <p:spPr>
          <a:xfrm>
            <a:off x="55695" y="3305175"/>
            <a:ext cx="4267200" cy="3200400"/>
          </a:xfrm>
          <a:prstGeom prst="rect">
            <a:avLst/>
          </a:prstGeom>
        </p:spPr>
      </p:pic>
      <p:sp>
        <p:nvSpPr>
          <p:cNvPr id="26" name="Rectangle 8">
            <a:extLst>
              <a:ext uri="{FF2B5EF4-FFF2-40B4-BE49-F238E27FC236}">
                <a16:creationId xmlns:a16="http://schemas.microsoft.com/office/drawing/2014/main" id="{9776F26C-7ED9-4039-9078-8FAAD48D7659}"/>
              </a:ext>
            </a:extLst>
          </p:cNvPr>
          <p:cNvSpPr>
            <a:spLocks noChangeArrowheads="1"/>
          </p:cNvSpPr>
          <p:nvPr/>
        </p:nvSpPr>
        <p:spPr bwMode="auto">
          <a:xfrm>
            <a:off x="578221" y="933658"/>
            <a:ext cx="3890016" cy="21236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US" b="1" dirty="0">
                <a:latin typeface="Arial"/>
                <a:cs typeface="Arial"/>
              </a:rPr>
              <a:t>Device Parameters:</a:t>
            </a:r>
          </a:p>
          <a:p>
            <a:pPr marL="742950" lvl="1" indent="-285750">
              <a:spcAft>
                <a:spcPts val="600"/>
              </a:spcAft>
              <a:buFont typeface="Arial" panose="020B0604020202020204" pitchFamily="34" charset="0"/>
              <a:buChar char="•"/>
            </a:pPr>
            <a:r>
              <a:rPr lang="en-US" sz="1400" b="1" dirty="0">
                <a:latin typeface="Arial"/>
                <a:cs typeface="Arial"/>
              </a:rPr>
              <a:t>WG Width = 500nm</a:t>
            </a:r>
          </a:p>
          <a:p>
            <a:pPr marL="742950" lvl="1" indent="-285750">
              <a:spcAft>
                <a:spcPts val="600"/>
              </a:spcAft>
              <a:buFont typeface="Arial" panose="020B0604020202020204" pitchFamily="34" charset="0"/>
              <a:buChar char="•"/>
            </a:pPr>
            <a:r>
              <a:rPr lang="en-US" sz="1400" b="1" dirty="0">
                <a:latin typeface="Arial"/>
                <a:cs typeface="Arial"/>
              </a:rPr>
              <a:t>WG Thickness = 220nm</a:t>
            </a:r>
          </a:p>
          <a:p>
            <a:pPr marL="742950" lvl="1" indent="-285750">
              <a:spcAft>
                <a:spcPts val="600"/>
              </a:spcAft>
              <a:buFont typeface="Arial" panose="020B0604020202020204" pitchFamily="34" charset="0"/>
              <a:buChar char="•"/>
            </a:pPr>
            <a:r>
              <a:rPr lang="en-US" sz="1400" b="1" dirty="0">
                <a:latin typeface="Arial"/>
                <a:cs typeface="Arial"/>
              </a:rPr>
              <a:t>Ring Radius = 15um</a:t>
            </a:r>
          </a:p>
          <a:p>
            <a:pPr marL="742950" lvl="1" indent="-285750">
              <a:spcAft>
                <a:spcPts val="600"/>
              </a:spcAft>
              <a:buFont typeface="Arial" panose="020B0604020202020204" pitchFamily="34" charset="0"/>
              <a:buChar char="•"/>
            </a:pPr>
            <a:r>
              <a:rPr lang="en-US" sz="1400" b="1" dirty="0">
                <a:latin typeface="Arial"/>
                <a:cs typeface="Arial"/>
              </a:rPr>
              <a:t>Coupler Gap = 150nm</a:t>
            </a:r>
          </a:p>
          <a:p>
            <a:pPr marL="742950" lvl="1" indent="-285750">
              <a:spcAft>
                <a:spcPts val="600"/>
              </a:spcAft>
              <a:buFont typeface="Arial" panose="020B0604020202020204" pitchFamily="34" charset="0"/>
              <a:buChar char="•"/>
            </a:pPr>
            <a:r>
              <a:rPr lang="en-US" sz="1400" b="1" dirty="0">
                <a:latin typeface="Arial"/>
                <a:cs typeface="Arial"/>
              </a:rPr>
              <a:t>Loss in Ring = 7dB/cm</a:t>
            </a:r>
          </a:p>
          <a:p>
            <a:pPr marL="742950" lvl="1" indent="-285750">
              <a:spcAft>
                <a:spcPts val="600"/>
              </a:spcAft>
              <a:buFont typeface="Arial" panose="020B0604020202020204" pitchFamily="34" charset="0"/>
              <a:buChar char="•"/>
            </a:pPr>
            <a:r>
              <a:rPr lang="en-US" sz="1400" b="1" dirty="0">
                <a:latin typeface="Arial"/>
                <a:cs typeface="Arial"/>
              </a:rPr>
              <a:t>Path Length Difference = 47.44um</a:t>
            </a:r>
            <a:endParaRPr lang="en-US" sz="1600" b="1" dirty="0">
              <a:latin typeface="Arial"/>
              <a:cs typeface="Arial"/>
            </a:endParaRPr>
          </a:p>
        </p:txBody>
      </p:sp>
    </p:spTree>
    <p:extLst>
      <p:ext uri="{BB962C8B-B14F-4D97-AF65-F5344CB8AC3E}">
        <p14:creationId xmlns:p14="http://schemas.microsoft.com/office/powerpoint/2010/main" val="14607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88CB7C-E89E-42E2-B51E-26B2C9933EEE}"/>
              </a:ext>
            </a:extLst>
          </p:cNvPr>
          <p:cNvSpPr/>
          <p:nvPr/>
        </p:nvSpPr>
        <p:spPr>
          <a:xfrm>
            <a:off x="138289" y="-11669"/>
            <a:ext cx="7969551"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cap="small" dirty="0">
                <a:solidFill>
                  <a:prstClr val="black"/>
                </a:solidFill>
                <a:latin typeface="Arial"/>
                <a:cs typeface="Arial"/>
              </a:rPr>
              <a:t>Interferometric Coupling - Simulation</a:t>
            </a:r>
            <a:endParaRPr kumimoji="0" lang="en-US" sz="2800" b="1" i="0" u="none" strike="noStrike" kern="1200" cap="small" spc="0" normalizeH="0" baseline="0" noProof="0" dirty="0">
              <a:ln>
                <a:noFill/>
              </a:ln>
              <a:solidFill>
                <a:prstClr val="black"/>
              </a:solidFill>
              <a:effectLst/>
              <a:uLnTx/>
              <a:uFillTx/>
              <a:latin typeface="Arial"/>
              <a:ea typeface="+mn-ea"/>
              <a:cs typeface="Arial"/>
            </a:endParaRPr>
          </a:p>
        </p:txBody>
      </p:sp>
      <p:sp>
        <p:nvSpPr>
          <p:cNvPr id="26" name="Rectangle 8">
            <a:extLst>
              <a:ext uri="{FF2B5EF4-FFF2-40B4-BE49-F238E27FC236}">
                <a16:creationId xmlns:a16="http://schemas.microsoft.com/office/drawing/2014/main" id="{9776F26C-7ED9-4039-9078-8FAAD48D7659}"/>
              </a:ext>
            </a:extLst>
          </p:cNvPr>
          <p:cNvSpPr>
            <a:spLocks noChangeArrowheads="1"/>
          </p:cNvSpPr>
          <p:nvPr/>
        </p:nvSpPr>
        <p:spPr bwMode="auto">
          <a:xfrm>
            <a:off x="4123064" y="1286456"/>
            <a:ext cx="4909037" cy="20621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742950" lvl="1" indent="-285750">
              <a:spcAft>
                <a:spcPts val="600"/>
              </a:spcAft>
              <a:buFont typeface="Arial" panose="020B0604020202020204" pitchFamily="34" charset="0"/>
              <a:buChar char="•"/>
            </a:pPr>
            <a:r>
              <a:rPr lang="en-US" sz="1400" b="1" dirty="0">
                <a:latin typeface="Arial"/>
                <a:cs typeface="Arial"/>
              </a:rPr>
              <a:t>WG Width = 500nm</a:t>
            </a:r>
          </a:p>
          <a:p>
            <a:pPr marL="742950" lvl="1" indent="-285750">
              <a:spcAft>
                <a:spcPts val="600"/>
              </a:spcAft>
              <a:buFont typeface="Arial" panose="020B0604020202020204" pitchFamily="34" charset="0"/>
              <a:buChar char="•"/>
            </a:pPr>
            <a:r>
              <a:rPr lang="en-US" sz="1400" b="1" dirty="0">
                <a:latin typeface="Arial"/>
                <a:cs typeface="Arial"/>
              </a:rPr>
              <a:t>WG Thickness = 220nm</a:t>
            </a:r>
          </a:p>
          <a:p>
            <a:pPr marL="742950" lvl="1" indent="-285750">
              <a:spcAft>
                <a:spcPts val="600"/>
              </a:spcAft>
              <a:buFont typeface="Arial" panose="020B0604020202020204" pitchFamily="34" charset="0"/>
              <a:buChar char="•"/>
            </a:pPr>
            <a:r>
              <a:rPr lang="en-US" sz="1400" b="1" dirty="0">
                <a:latin typeface="Arial"/>
                <a:cs typeface="Arial"/>
              </a:rPr>
              <a:t>Ring Radius = 15um</a:t>
            </a:r>
          </a:p>
          <a:p>
            <a:pPr marL="742950" lvl="1" indent="-285750">
              <a:spcAft>
                <a:spcPts val="600"/>
              </a:spcAft>
              <a:buFont typeface="Arial" panose="020B0604020202020204" pitchFamily="34" charset="0"/>
              <a:buChar char="•"/>
            </a:pPr>
            <a:r>
              <a:rPr lang="en-US" sz="1400" b="1" dirty="0">
                <a:latin typeface="Arial"/>
                <a:cs typeface="Arial"/>
              </a:rPr>
              <a:t>Coupler Gap = 150nm</a:t>
            </a:r>
          </a:p>
          <a:p>
            <a:pPr marL="742950" lvl="1" indent="-285750">
              <a:spcAft>
                <a:spcPts val="600"/>
              </a:spcAft>
              <a:buFont typeface="Arial" panose="020B0604020202020204" pitchFamily="34" charset="0"/>
              <a:buChar char="•"/>
            </a:pPr>
            <a:r>
              <a:rPr lang="en-US" sz="1400" b="1" dirty="0">
                <a:latin typeface="Arial"/>
                <a:cs typeface="Arial"/>
              </a:rPr>
              <a:t>Loss in Ring = 7dB/cm</a:t>
            </a:r>
          </a:p>
          <a:p>
            <a:pPr marL="742950" lvl="1" indent="-285750">
              <a:spcAft>
                <a:spcPts val="600"/>
              </a:spcAft>
              <a:buFont typeface="Arial" panose="020B0604020202020204" pitchFamily="34" charset="0"/>
              <a:buChar char="•"/>
            </a:pPr>
            <a:r>
              <a:rPr lang="en-US" sz="1400" b="1" dirty="0">
                <a:latin typeface="Arial"/>
                <a:cs typeface="Arial"/>
              </a:rPr>
              <a:t>Input Side Path Length Difference = 47.125um</a:t>
            </a:r>
          </a:p>
          <a:p>
            <a:pPr marL="742950" lvl="1" indent="-285750">
              <a:spcAft>
                <a:spcPts val="600"/>
              </a:spcAft>
              <a:buFont typeface="Arial" panose="020B0604020202020204" pitchFamily="34" charset="0"/>
              <a:buChar char="•"/>
            </a:pPr>
            <a:r>
              <a:rPr lang="en-US" sz="1400" b="1" dirty="0">
                <a:latin typeface="Arial"/>
                <a:cs typeface="Arial"/>
              </a:rPr>
              <a:t>Output Side Path Length Difference = 47.44um</a:t>
            </a:r>
          </a:p>
        </p:txBody>
      </p:sp>
      <p:pic>
        <p:nvPicPr>
          <p:cNvPr id="12" name="Picture 11">
            <a:extLst>
              <a:ext uri="{FF2B5EF4-FFF2-40B4-BE49-F238E27FC236}">
                <a16:creationId xmlns:a16="http://schemas.microsoft.com/office/drawing/2014/main" id="{82C0108A-A50A-42C6-A408-DC089C659C6A}"/>
              </a:ext>
            </a:extLst>
          </p:cNvPr>
          <p:cNvPicPr>
            <a:picLocks noChangeAspect="1"/>
          </p:cNvPicPr>
          <p:nvPr/>
        </p:nvPicPr>
        <p:blipFill>
          <a:blip r:embed="rId3"/>
          <a:stretch>
            <a:fillRect/>
          </a:stretch>
        </p:blipFill>
        <p:spPr>
          <a:xfrm>
            <a:off x="4678952" y="3470412"/>
            <a:ext cx="4040055" cy="2945801"/>
          </a:xfrm>
          <a:prstGeom prst="rect">
            <a:avLst/>
          </a:prstGeom>
        </p:spPr>
      </p:pic>
      <p:grpSp>
        <p:nvGrpSpPr>
          <p:cNvPr id="13" name="Group 12">
            <a:extLst>
              <a:ext uri="{FF2B5EF4-FFF2-40B4-BE49-F238E27FC236}">
                <a16:creationId xmlns:a16="http://schemas.microsoft.com/office/drawing/2014/main" id="{93A8FF8E-66D2-4AE8-9A39-02BA85D7E2A2}"/>
              </a:ext>
            </a:extLst>
          </p:cNvPr>
          <p:cNvGrpSpPr/>
          <p:nvPr/>
        </p:nvGrpSpPr>
        <p:grpSpPr>
          <a:xfrm>
            <a:off x="429683" y="3363472"/>
            <a:ext cx="3693381" cy="3163461"/>
            <a:chOff x="3071004" y="793630"/>
            <a:chExt cx="3968151" cy="3398808"/>
          </a:xfrm>
        </p:grpSpPr>
        <p:sp>
          <p:nvSpPr>
            <p:cNvPr id="14" name="Rectangle 13">
              <a:extLst>
                <a:ext uri="{FF2B5EF4-FFF2-40B4-BE49-F238E27FC236}">
                  <a16:creationId xmlns:a16="http://schemas.microsoft.com/office/drawing/2014/main" id="{735773D8-D6FA-48FB-BA12-1B507D94EA32}"/>
                </a:ext>
              </a:extLst>
            </p:cNvPr>
            <p:cNvSpPr/>
            <p:nvPr/>
          </p:nvSpPr>
          <p:spPr>
            <a:xfrm>
              <a:off x="3071004" y="793630"/>
              <a:ext cx="3968151" cy="3398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ADD5903-975C-44BA-87DC-8906C26993B3}"/>
                </a:ext>
              </a:extLst>
            </p:cNvPr>
            <p:cNvPicPr>
              <a:picLocks noChangeAspect="1"/>
            </p:cNvPicPr>
            <p:nvPr/>
          </p:nvPicPr>
          <p:blipFill>
            <a:blip r:embed="rId4"/>
            <a:stretch>
              <a:fillRect/>
            </a:stretch>
          </p:blipFill>
          <p:spPr>
            <a:xfrm>
              <a:off x="3330531" y="904350"/>
              <a:ext cx="3586176" cy="3177368"/>
            </a:xfrm>
            <a:prstGeom prst="rect">
              <a:avLst/>
            </a:prstGeom>
          </p:spPr>
        </p:pic>
        <p:sp>
          <p:nvSpPr>
            <p:cNvPr id="18" name="TextBox 17">
              <a:extLst>
                <a:ext uri="{FF2B5EF4-FFF2-40B4-BE49-F238E27FC236}">
                  <a16:creationId xmlns:a16="http://schemas.microsoft.com/office/drawing/2014/main" id="{6A460F22-E935-478A-9D00-92865080B978}"/>
                </a:ext>
              </a:extLst>
            </p:cNvPr>
            <p:cNvSpPr txBox="1"/>
            <p:nvPr/>
          </p:nvSpPr>
          <p:spPr>
            <a:xfrm>
              <a:off x="5405038" y="1999499"/>
              <a:ext cx="1184518" cy="307777"/>
            </a:xfrm>
            <a:prstGeom prst="rect">
              <a:avLst/>
            </a:prstGeom>
            <a:noFill/>
          </p:spPr>
          <p:txBody>
            <a:bodyPr wrap="square" rtlCol="0">
              <a:spAutoFit/>
            </a:bodyPr>
            <a:lstStyle/>
            <a:p>
              <a:pPr algn="ctr"/>
              <a:r>
                <a:rPr lang="en-US" sz="1400" dirty="0"/>
                <a:t>Through</a:t>
              </a:r>
            </a:p>
          </p:txBody>
        </p:sp>
        <p:sp>
          <p:nvSpPr>
            <p:cNvPr id="19" name="TextBox 18">
              <a:extLst>
                <a:ext uri="{FF2B5EF4-FFF2-40B4-BE49-F238E27FC236}">
                  <a16:creationId xmlns:a16="http://schemas.microsoft.com/office/drawing/2014/main" id="{10BE508D-109C-49AA-AABF-50BEA0861729}"/>
                </a:ext>
              </a:extLst>
            </p:cNvPr>
            <p:cNvSpPr txBox="1"/>
            <p:nvPr/>
          </p:nvSpPr>
          <p:spPr>
            <a:xfrm>
              <a:off x="5385606" y="2672137"/>
              <a:ext cx="1184518" cy="307777"/>
            </a:xfrm>
            <a:prstGeom prst="rect">
              <a:avLst/>
            </a:prstGeom>
            <a:noFill/>
          </p:spPr>
          <p:txBody>
            <a:bodyPr wrap="square" rtlCol="0">
              <a:spAutoFit/>
            </a:bodyPr>
            <a:lstStyle/>
            <a:p>
              <a:pPr algn="ctr"/>
              <a:r>
                <a:rPr lang="en-US" sz="1400" dirty="0"/>
                <a:t>Add</a:t>
              </a:r>
            </a:p>
          </p:txBody>
        </p:sp>
        <p:sp>
          <p:nvSpPr>
            <p:cNvPr id="20" name="TextBox 19">
              <a:extLst>
                <a:ext uri="{FF2B5EF4-FFF2-40B4-BE49-F238E27FC236}">
                  <a16:creationId xmlns:a16="http://schemas.microsoft.com/office/drawing/2014/main" id="{119112BB-21B9-4C3B-9B3D-FAB867257204}"/>
                </a:ext>
              </a:extLst>
            </p:cNvPr>
            <p:cNvSpPr txBox="1"/>
            <p:nvPr/>
          </p:nvSpPr>
          <p:spPr>
            <a:xfrm>
              <a:off x="4476643" y="1116778"/>
              <a:ext cx="1184518" cy="307777"/>
            </a:xfrm>
            <a:prstGeom prst="rect">
              <a:avLst/>
            </a:prstGeom>
            <a:noFill/>
          </p:spPr>
          <p:txBody>
            <a:bodyPr wrap="square" rtlCol="0">
              <a:spAutoFit/>
            </a:bodyPr>
            <a:lstStyle/>
            <a:p>
              <a:pPr algn="ctr"/>
              <a:r>
                <a:rPr lang="en-US" sz="1400" dirty="0"/>
                <a:t>MZI1</a:t>
              </a:r>
            </a:p>
          </p:txBody>
        </p:sp>
        <p:sp>
          <p:nvSpPr>
            <p:cNvPr id="21" name="TextBox 20">
              <a:extLst>
                <a:ext uri="{FF2B5EF4-FFF2-40B4-BE49-F238E27FC236}">
                  <a16:creationId xmlns:a16="http://schemas.microsoft.com/office/drawing/2014/main" id="{816A389B-2D70-4E56-931D-0C9B2A661197}"/>
                </a:ext>
              </a:extLst>
            </p:cNvPr>
            <p:cNvSpPr txBox="1"/>
            <p:nvPr/>
          </p:nvSpPr>
          <p:spPr>
            <a:xfrm>
              <a:off x="4476643" y="3542460"/>
              <a:ext cx="1184518" cy="307777"/>
            </a:xfrm>
            <a:prstGeom prst="rect">
              <a:avLst/>
            </a:prstGeom>
            <a:noFill/>
          </p:spPr>
          <p:txBody>
            <a:bodyPr wrap="square" rtlCol="0">
              <a:spAutoFit/>
            </a:bodyPr>
            <a:lstStyle/>
            <a:p>
              <a:pPr algn="ctr"/>
              <a:r>
                <a:rPr lang="en-US" sz="1400" dirty="0"/>
                <a:t>MZI2</a:t>
              </a:r>
            </a:p>
          </p:txBody>
        </p:sp>
        <p:sp>
          <p:nvSpPr>
            <p:cNvPr id="22" name="TextBox 21">
              <a:extLst>
                <a:ext uri="{FF2B5EF4-FFF2-40B4-BE49-F238E27FC236}">
                  <a16:creationId xmlns:a16="http://schemas.microsoft.com/office/drawing/2014/main" id="{62F93292-2E8A-40DE-AA78-7375B03EDC06}"/>
                </a:ext>
              </a:extLst>
            </p:cNvPr>
            <p:cNvSpPr txBox="1"/>
            <p:nvPr/>
          </p:nvSpPr>
          <p:spPr>
            <a:xfrm>
              <a:off x="3601558" y="1999499"/>
              <a:ext cx="1184518" cy="307777"/>
            </a:xfrm>
            <a:prstGeom prst="rect">
              <a:avLst/>
            </a:prstGeom>
            <a:noFill/>
          </p:spPr>
          <p:txBody>
            <a:bodyPr wrap="square" rtlCol="0">
              <a:spAutoFit/>
            </a:bodyPr>
            <a:lstStyle/>
            <a:p>
              <a:pPr algn="ctr"/>
              <a:r>
                <a:rPr lang="en-US" sz="1400" dirty="0"/>
                <a:t>Input</a:t>
              </a:r>
            </a:p>
          </p:txBody>
        </p:sp>
        <p:sp>
          <p:nvSpPr>
            <p:cNvPr id="23" name="TextBox 22">
              <a:extLst>
                <a:ext uri="{FF2B5EF4-FFF2-40B4-BE49-F238E27FC236}">
                  <a16:creationId xmlns:a16="http://schemas.microsoft.com/office/drawing/2014/main" id="{9845B90C-BF1C-4F5F-93A6-E3CA6675733A}"/>
                </a:ext>
              </a:extLst>
            </p:cNvPr>
            <p:cNvSpPr txBox="1"/>
            <p:nvPr/>
          </p:nvSpPr>
          <p:spPr>
            <a:xfrm>
              <a:off x="3622099" y="2664642"/>
              <a:ext cx="1184518" cy="307777"/>
            </a:xfrm>
            <a:prstGeom prst="rect">
              <a:avLst/>
            </a:prstGeom>
            <a:noFill/>
          </p:spPr>
          <p:txBody>
            <a:bodyPr wrap="square" rtlCol="0">
              <a:spAutoFit/>
            </a:bodyPr>
            <a:lstStyle/>
            <a:p>
              <a:pPr algn="ctr"/>
              <a:r>
                <a:rPr lang="en-US" sz="1400" dirty="0"/>
                <a:t>Drop</a:t>
              </a:r>
            </a:p>
          </p:txBody>
        </p:sp>
      </p:grpSp>
      <p:sp>
        <p:nvSpPr>
          <p:cNvPr id="25" name="TextBox 24">
            <a:extLst>
              <a:ext uri="{FF2B5EF4-FFF2-40B4-BE49-F238E27FC236}">
                <a16:creationId xmlns:a16="http://schemas.microsoft.com/office/drawing/2014/main" id="{200C1871-5C82-43E0-A47D-2FC2DC11918F}"/>
              </a:ext>
            </a:extLst>
          </p:cNvPr>
          <p:cNvSpPr txBox="1"/>
          <p:nvPr/>
        </p:nvSpPr>
        <p:spPr>
          <a:xfrm>
            <a:off x="191877" y="798340"/>
            <a:ext cx="43179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The addition of a second bus waveguide perfectly out of phase with the first enables the two ports of the ring to be decoupled from each other</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0E9E978A-DF72-431C-9B14-B2D2FE636FE3}"/>
              </a:ext>
            </a:extLst>
          </p:cNvPr>
          <p:cNvSpPr txBox="1"/>
          <p:nvPr/>
        </p:nvSpPr>
        <p:spPr>
          <a:xfrm>
            <a:off x="273516" y="1798800"/>
            <a:ext cx="431792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Excess pump photons are lost in the ring</a:t>
            </a:r>
          </a:p>
        </p:txBody>
      </p:sp>
      <p:sp>
        <p:nvSpPr>
          <p:cNvPr id="28" name="TextBox 27">
            <a:extLst>
              <a:ext uri="{FF2B5EF4-FFF2-40B4-BE49-F238E27FC236}">
                <a16:creationId xmlns:a16="http://schemas.microsoft.com/office/drawing/2014/main" id="{E15D09AA-9F8D-458F-8B9D-7667AE9AEBFE}"/>
              </a:ext>
            </a:extLst>
          </p:cNvPr>
          <p:cNvSpPr txBox="1"/>
          <p:nvPr/>
        </p:nvSpPr>
        <p:spPr>
          <a:xfrm>
            <a:off x="273516" y="2106763"/>
            <a:ext cx="4317925"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Generated photon pairs leave the ring through the drop port</a:t>
            </a:r>
          </a:p>
        </p:txBody>
      </p:sp>
      <p:sp>
        <p:nvSpPr>
          <p:cNvPr id="29" name="TextBox 28">
            <a:extLst>
              <a:ext uri="{FF2B5EF4-FFF2-40B4-BE49-F238E27FC236}">
                <a16:creationId xmlns:a16="http://schemas.microsoft.com/office/drawing/2014/main" id="{212ABDCA-047A-462C-9517-64AF59BB7B31}"/>
              </a:ext>
            </a:extLst>
          </p:cNvPr>
          <p:cNvSpPr txBox="1"/>
          <p:nvPr/>
        </p:nvSpPr>
        <p:spPr>
          <a:xfrm>
            <a:off x="257834" y="2681189"/>
            <a:ext cx="4543542" cy="8617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Coincidence efficiency of ~100% possible with no penalty to pumping + Built-in Pump Filtering!</a:t>
            </a:r>
          </a:p>
        </p:txBody>
      </p:sp>
      <p:sp>
        <p:nvSpPr>
          <p:cNvPr id="2" name="Rectangle 1">
            <a:extLst>
              <a:ext uri="{FF2B5EF4-FFF2-40B4-BE49-F238E27FC236}">
                <a16:creationId xmlns:a16="http://schemas.microsoft.com/office/drawing/2014/main" id="{731415D5-73CD-4F9B-8050-AEB74E94CE22}"/>
              </a:ext>
            </a:extLst>
          </p:cNvPr>
          <p:cNvSpPr/>
          <p:nvPr/>
        </p:nvSpPr>
        <p:spPr>
          <a:xfrm>
            <a:off x="5551474" y="917124"/>
            <a:ext cx="2326278" cy="369332"/>
          </a:xfrm>
          <a:prstGeom prst="rect">
            <a:avLst/>
          </a:prstGeom>
        </p:spPr>
        <p:txBody>
          <a:bodyPr wrap="none">
            <a:spAutoFit/>
          </a:bodyPr>
          <a:lstStyle/>
          <a:p>
            <a:pPr>
              <a:spcAft>
                <a:spcPts val="600"/>
              </a:spcAft>
            </a:pPr>
            <a:r>
              <a:rPr lang="en-US" b="1" u="sng" dirty="0">
                <a:latin typeface="Arial"/>
                <a:cs typeface="Arial"/>
              </a:rPr>
              <a:t>Device Parameters:</a:t>
            </a:r>
          </a:p>
        </p:txBody>
      </p:sp>
    </p:spTree>
    <p:extLst>
      <p:ext uri="{BB962C8B-B14F-4D97-AF65-F5344CB8AC3E}">
        <p14:creationId xmlns:p14="http://schemas.microsoft.com/office/powerpoint/2010/main" val="224302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26D588-A843-4423-AAB8-2426C4AFFB37}"/>
              </a:ext>
            </a:extLst>
          </p:cNvPr>
          <p:cNvPicPr>
            <a:picLocks noChangeAspect="1"/>
          </p:cNvPicPr>
          <p:nvPr/>
        </p:nvPicPr>
        <p:blipFill>
          <a:blip r:embed="rId3"/>
          <a:stretch>
            <a:fillRect/>
          </a:stretch>
        </p:blipFill>
        <p:spPr>
          <a:xfrm>
            <a:off x="899040" y="2975073"/>
            <a:ext cx="7473435" cy="3360405"/>
          </a:xfrm>
          <a:prstGeom prst="rect">
            <a:avLst/>
          </a:prstGeom>
        </p:spPr>
      </p:pic>
      <p:sp>
        <p:nvSpPr>
          <p:cNvPr id="17" name="Rectangle 16">
            <a:extLst>
              <a:ext uri="{FF2B5EF4-FFF2-40B4-BE49-F238E27FC236}">
                <a16:creationId xmlns:a16="http://schemas.microsoft.com/office/drawing/2014/main" id="{65B523CB-22D3-4C79-9968-F1BFCCDD1373}"/>
              </a:ext>
            </a:extLst>
          </p:cNvPr>
          <p:cNvSpPr/>
          <p:nvPr/>
        </p:nvSpPr>
        <p:spPr>
          <a:xfrm>
            <a:off x="5454696" y="883139"/>
            <a:ext cx="3315854" cy="1559531"/>
          </a:xfrm>
          <a:prstGeom prst="rect">
            <a:avLst/>
          </a:prstGeom>
          <a:solidFill>
            <a:srgbClr val="96A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220CCC-ED60-4A75-B4B6-B1CB36417CB6}"/>
              </a:ext>
            </a:extLst>
          </p:cNvPr>
          <p:cNvSpPr/>
          <p:nvPr/>
        </p:nvSpPr>
        <p:spPr>
          <a:xfrm>
            <a:off x="6868087" y="1599849"/>
            <a:ext cx="489071" cy="300183"/>
          </a:xfrm>
          <a:prstGeom prst="rect">
            <a:avLst/>
          </a:prstGeom>
          <a:solidFill>
            <a:srgbClr val="E97E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5724CB-E86D-4FA7-8B63-2931DDC9561D}"/>
              </a:ext>
            </a:extLst>
          </p:cNvPr>
          <p:cNvSpPr/>
          <p:nvPr/>
        </p:nvSpPr>
        <p:spPr>
          <a:xfrm>
            <a:off x="5454696" y="2442669"/>
            <a:ext cx="3315854" cy="424872"/>
          </a:xfrm>
          <a:prstGeom prst="rect">
            <a:avLst/>
          </a:prstGeom>
          <a:solidFill>
            <a:srgbClr val="E97E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827076-9792-49A7-B153-3278FFB24867}"/>
              </a:ext>
            </a:extLst>
          </p:cNvPr>
          <p:cNvSpPr/>
          <p:nvPr/>
        </p:nvSpPr>
        <p:spPr>
          <a:xfrm>
            <a:off x="5454696" y="883139"/>
            <a:ext cx="960898" cy="471102"/>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E1B1E90-F3EA-4508-9EEB-FC867B7A01B1}"/>
              </a:ext>
            </a:extLst>
          </p:cNvPr>
          <p:cNvSpPr/>
          <p:nvPr/>
        </p:nvSpPr>
        <p:spPr>
          <a:xfrm>
            <a:off x="7754550" y="883139"/>
            <a:ext cx="1016000" cy="471101"/>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23C6FA8-7A43-4D8A-9EED-8707EE6613EC}"/>
              </a:ext>
            </a:extLst>
          </p:cNvPr>
          <p:cNvSpPr/>
          <p:nvPr/>
        </p:nvSpPr>
        <p:spPr>
          <a:xfrm>
            <a:off x="7920805" y="1596696"/>
            <a:ext cx="683490" cy="300183"/>
          </a:xfrm>
          <a:prstGeom prst="rect">
            <a:avLst/>
          </a:prstGeom>
          <a:solidFill>
            <a:srgbClr val="D32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4ECF47-997F-4D35-B1AD-B2750850BFC2}"/>
              </a:ext>
            </a:extLst>
          </p:cNvPr>
          <p:cNvSpPr/>
          <p:nvPr/>
        </p:nvSpPr>
        <p:spPr>
          <a:xfrm>
            <a:off x="5618230" y="1596695"/>
            <a:ext cx="683490" cy="300183"/>
          </a:xfrm>
          <a:prstGeom prst="rect">
            <a:avLst/>
          </a:prstGeom>
          <a:solidFill>
            <a:srgbClr val="D32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238520-603D-4746-AA2F-17470773E6A8}"/>
              </a:ext>
            </a:extLst>
          </p:cNvPr>
          <p:cNvSpPr/>
          <p:nvPr/>
        </p:nvSpPr>
        <p:spPr>
          <a:xfrm>
            <a:off x="5821429" y="1354239"/>
            <a:ext cx="277092" cy="242455"/>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9B1A875-78F7-487E-8D69-F56CCCE0A118}"/>
              </a:ext>
            </a:extLst>
          </p:cNvPr>
          <p:cNvSpPr/>
          <p:nvPr/>
        </p:nvSpPr>
        <p:spPr>
          <a:xfrm>
            <a:off x="8124004" y="1336825"/>
            <a:ext cx="277092" cy="259869"/>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0F19FAF2-D04B-487C-999D-8F74FF0A5EC4}"/>
              </a:ext>
            </a:extLst>
          </p:cNvPr>
          <p:cNvSpPr txBox="1"/>
          <p:nvPr/>
        </p:nvSpPr>
        <p:spPr>
          <a:xfrm>
            <a:off x="10094" y="1469756"/>
            <a:ext cx="5652911" cy="1107996"/>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Fabricated at SUNY Poly in Albany, NY</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Doped Si heater element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Hermetically sealed (much better longevity)</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300mm Wafer – Lots of devices!</a:t>
            </a:r>
          </a:p>
        </p:txBody>
      </p:sp>
      <p:sp>
        <p:nvSpPr>
          <p:cNvPr id="41" name="TextBox 40">
            <a:extLst>
              <a:ext uri="{FF2B5EF4-FFF2-40B4-BE49-F238E27FC236}">
                <a16:creationId xmlns:a16="http://schemas.microsoft.com/office/drawing/2014/main" id="{BCA17C0F-A858-4B19-BA1E-04BF047A5486}"/>
              </a:ext>
            </a:extLst>
          </p:cNvPr>
          <p:cNvSpPr txBox="1"/>
          <p:nvPr/>
        </p:nvSpPr>
        <p:spPr>
          <a:xfrm>
            <a:off x="6909636" y="2503596"/>
            <a:ext cx="37863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Si</a:t>
            </a:r>
          </a:p>
        </p:txBody>
      </p:sp>
      <p:sp>
        <p:nvSpPr>
          <p:cNvPr id="42" name="TextBox 41">
            <a:extLst>
              <a:ext uri="{FF2B5EF4-FFF2-40B4-BE49-F238E27FC236}">
                <a16:creationId xmlns:a16="http://schemas.microsoft.com/office/drawing/2014/main" id="{71BA51BA-7805-4096-B800-69FEA17085D3}"/>
              </a:ext>
            </a:extLst>
          </p:cNvPr>
          <p:cNvSpPr txBox="1"/>
          <p:nvPr/>
        </p:nvSpPr>
        <p:spPr>
          <a:xfrm>
            <a:off x="6772579" y="2033845"/>
            <a:ext cx="65274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SiO2</a:t>
            </a:r>
          </a:p>
        </p:txBody>
      </p:sp>
      <p:sp>
        <p:nvSpPr>
          <p:cNvPr id="43" name="TextBox 42">
            <a:extLst>
              <a:ext uri="{FF2B5EF4-FFF2-40B4-BE49-F238E27FC236}">
                <a16:creationId xmlns:a16="http://schemas.microsoft.com/office/drawing/2014/main" id="{8BDC97A3-E4E8-41D0-A9C5-DF04AD67B27D}"/>
              </a:ext>
            </a:extLst>
          </p:cNvPr>
          <p:cNvSpPr txBox="1"/>
          <p:nvPr/>
        </p:nvSpPr>
        <p:spPr>
          <a:xfrm>
            <a:off x="6909635" y="1569208"/>
            <a:ext cx="37863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Si</a:t>
            </a:r>
          </a:p>
        </p:txBody>
      </p:sp>
      <p:sp>
        <p:nvSpPr>
          <p:cNvPr id="45" name="TextBox 44">
            <a:extLst>
              <a:ext uri="{FF2B5EF4-FFF2-40B4-BE49-F238E27FC236}">
                <a16:creationId xmlns:a16="http://schemas.microsoft.com/office/drawing/2014/main" id="{B6164FF9-F45A-4B1E-A6DF-6D4E964F3984}"/>
              </a:ext>
            </a:extLst>
          </p:cNvPr>
          <p:cNvSpPr txBox="1"/>
          <p:nvPr/>
        </p:nvSpPr>
        <p:spPr>
          <a:xfrm>
            <a:off x="5445998" y="1831219"/>
            <a:ext cx="107273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Doped Si</a:t>
            </a:r>
          </a:p>
        </p:txBody>
      </p:sp>
      <p:sp>
        <p:nvSpPr>
          <p:cNvPr id="46" name="TextBox 45">
            <a:extLst>
              <a:ext uri="{FF2B5EF4-FFF2-40B4-BE49-F238E27FC236}">
                <a16:creationId xmlns:a16="http://schemas.microsoft.com/office/drawing/2014/main" id="{EE753931-A455-4178-9781-F8FB2473F63F}"/>
              </a:ext>
            </a:extLst>
          </p:cNvPr>
          <p:cNvSpPr txBox="1"/>
          <p:nvPr/>
        </p:nvSpPr>
        <p:spPr>
          <a:xfrm>
            <a:off x="7920805" y="929270"/>
            <a:ext cx="7104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Metal</a:t>
            </a:r>
          </a:p>
        </p:txBody>
      </p:sp>
      <p:sp>
        <p:nvSpPr>
          <p:cNvPr id="47" name="TextBox 46">
            <a:extLst>
              <a:ext uri="{FF2B5EF4-FFF2-40B4-BE49-F238E27FC236}">
                <a16:creationId xmlns:a16="http://schemas.microsoft.com/office/drawing/2014/main" id="{B0F68D82-E5F0-45F6-9444-73888DDB9629}"/>
              </a:ext>
            </a:extLst>
          </p:cNvPr>
          <p:cNvSpPr txBox="1"/>
          <p:nvPr/>
        </p:nvSpPr>
        <p:spPr>
          <a:xfrm>
            <a:off x="5618230" y="937345"/>
            <a:ext cx="7104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Metal</a:t>
            </a:r>
          </a:p>
        </p:txBody>
      </p:sp>
      <p:sp>
        <p:nvSpPr>
          <p:cNvPr id="48" name="TextBox 47">
            <a:extLst>
              <a:ext uri="{FF2B5EF4-FFF2-40B4-BE49-F238E27FC236}">
                <a16:creationId xmlns:a16="http://schemas.microsoft.com/office/drawing/2014/main" id="{19406B84-4BB4-4A20-A04F-4BF60CA78183}"/>
              </a:ext>
            </a:extLst>
          </p:cNvPr>
          <p:cNvSpPr txBox="1"/>
          <p:nvPr/>
        </p:nvSpPr>
        <p:spPr>
          <a:xfrm>
            <a:off x="7748065" y="1839150"/>
            <a:ext cx="107273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Doped Si</a:t>
            </a:r>
          </a:p>
        </p:txBody>
      </p:sp>
      <p:pic>
        <p:nvPicPr>
          <p:cNvPr id="32" name="Picture 2" descr="http://static1.squarespace.com/static/55ae48f4e4b0d98862c1d3c7/t/57d9adc9ff7c50695a733109/1477054641593/?format=1500w">
            <a:extLst>
              <a:ext uri="{FF2B5EF4-FFF2-40B4-BE49-F238E27FC236}">
                <a16:creationId xmlns:a16="http://schemas.microsoft.com/office/drawing/2014/main" id="{B5F1F2C8-24FB-4F9D-8436-D14B00CEAB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8" y="746062"/>
            <a:ext cx="1662913" cy="5764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8DC653C-7D26-4375-BBC3-8138C898AC09}"/>
              </a:ext>
            </a:extLst>
          </p:cNvPr>
          <p:cNvSpPr/>
          <p:nvPr/>
        </p:nvSpPr>
        <p:spPr>
          <a:xfrm>
            <a:off x="138289" y="19108"/>
            <a:ext cx="7969551" cy="461665"/>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small" dirty="0">
                <a:solidFill>
                  <a:prstClr val="black"/>
                </a:solidFill>
                <a:latin typeface="Arial"/>
                <a:cs typeface="Arial"/>
              </a:rPr>
              <a:t>Interferometrically Coupled Ring</a:t>
            </a:r>
            <a:endParaRPr kumimoji="0" lang="en-US" sz="2400" b="1" i="0" u="none" strike="noStrike" kern="1200" cap="small"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65558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CC7204A-C9A0-4A65-85F0-59E239192082}"/>
              </a:ext>
            </a:extLst>
          </p:cNvPr>
          <p:cNvSpPr txBox="1"/>
          <p:nvPr/>
        </p:nvSpPr>
        <p:spPr>
          <a:xfrm>
            <a:off x="3534" y="5390819"/>
            <a:ext cx="4652999" cy="954107"/>
          </a:xfrm>
          <a:prstGeom prst="rect">
            <a:avLst/>
          </a:prstGeom>
          <a:noFill/>
        </p:spPr>
        <p:txBody>
          <a:bodyPr wrap="square" rtlCol="0">
            <a:spAutoFit/>
          </a:bodyPr>
          <a:lstStyle/>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Exhibits behavior of asymmetrically coupled dual-bus ring resonator</a:t>
            </a:r>
          </a:p>
          <a:p>
            <a:pPr marL="742950" lvl="1"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All of the resonances are supported by both sides of the device</a:t>
            </a:r>
          </a:p>
        </p:txBody>
      </p:sp>
      <p:sp>
        <p:nvSpPr>
          <p:cNvPr id="49" name="TextBox 48">
            <a:extLst>
              <a:ext uri="{FF2B5EF4-FFF2-40B4-BE49-F238E27FC236}">
                <a16:creationId xmlns:a16="http://schemas.microsoft.com/office/drawing/2014/main" id="{6A8A9861-B122-44A5-A16A-93476F58DCAA}"/>
              </a:ext>
            </a:extLst>
          </p:cNvPr>
          <p:cNvSpPr txBox="1"/>
          <p:nvPr/>
        </p:nvSpPr>
        <p:spPr>
          <a:xfrm>
            <a:off x="4648259" y="5305622"/>
            <a:ext cx="4514785" cy="1169551"/>
          </a:xfrm>
          <a:prstGeom prst="rect">
            <a:avLst/>
          </a:prstGeom>
          <a:noFill/>
        </p:spPr>
        <p:txBody>
          <a:bodyPr wrap="square" rtlCol="0">
            <a:spAutoFit/>
          </a:bodyPr>
          <a:lstStyle/>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The pump resonance is nearly critically coupled at the input side and suppressed at the output side</a:t>
            </a:r>
          </a:p>
          <a:p>
            <a:pPr marL="285750" indent="-285750" defTabSz="457200">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The signal/idler resonances are suppressed at the input side and supported at the output side</a:t>
            </a:r>
          </a:p>
        </p:txBody>
      </p:sp>
      <p:pic>
        <p:nvPicPr>
          <p:cNvPr id="50" name="Picture 49">
            <a:extLst>
              <a:ext uri="{FF2B5EF4-FFF2-40B4-BE49-F238E27FC236}">
                <a16:creationId xmlns:a16="http://schemas.microsoft.com/office/drawing/2014/main" id="{B59F4F36-A172-4AFF-BC08-DF9ACCC46182}"/>
              </a:ext>
            </a:extLst>
          </p:cNvPr>
          <p:cNvPicPr>
            <a:picLocks noChangeAspect="1"/>
          </p:cNvPicPr>
          <p:nvPr/>
        </p:nvPicPr>
        <p:blipFill rotWithShape="1">
          <a:blip r:embed="rId3"/>
          <a:srcRect l="3944" t="8163" r="3883" b="7984"/>
          <a:stretch/>
        </p:blipFill>
        <p:spPr>
          <a:xfrm>
            <a:off x="447675" y="1280384"/>
            <a:ext cx="3999045" cy="1916872"/>
          </a:xfrm>
          <a:prstGeom prst="rect">
            <a:avLst/>
          </a:prstGeom>
        </p:spPr>
      </p:pic>
      <p:pic>
        <p:nvPicPr>
          <p:cNvPr id="51" name="Picture 50">
            <a:extLst>
              <a:ext uri="{FF2B5EF4-FFF2-40B4-BE49-F238E27FC236}">
                <a16:creationId xmlns:a16="http://schemas.microsoft.com/office/drawing/2014/main" id="{951A2A69-D29A-4EAB-BC33-9A566CE57C09}"/>
              </a:ext>
            </a:extLst>
          </p:cNvPr>
          <p:cNvPicPr>
            <a:picLocks noChangeAspect="1"/>
          </p:cNvPicPr>
          <p:nvPr/>
        </p:nvPicPr>
        <p:blipFill rotWithShape="1">
          <a:blip r:embed="rId4"/>
          <a:srcRect l="3944" t="7794" r="3883" b="8354"/>
          <a:stretch/>
        </p:blipFill>
        <p:spPr>
          <a:xfrm>
            <a:off x="447675" y="3428249"/>
            <a:ext cx="3999045" cy="1916872"/>
          </a:xfrm>
          <a:prstGeom prst="rect">
            <a:avLst/>
          </a:prstGeom>
        </p:spPr>
      </p:pic>
      <p:pic>
        <p:nvPicPr>
          <p:cNvPr id="52" name="Picture 51">
            <a:extLst>
              <a:ext uri="{FF2B5EF4-FFF2-40B4-BE49-F238E27FC236}">
                <a16:creationId xmlns:a16="http://schemas.microsoft.com/office/drawing/2014/main" id="{02FC3544-A1B2-477B-8877-2733B398D23C}"/>
              </a:ext>
            </a:extLst>
          </p:cNvPr>
          <p:cNvPicPr>
            <a:picLocks noChangeAspect="1"/>
          </p:cNvPicPr>
          <p:nvPr/>
        </p:nvPicPr>
        <p:blipFill rotWithShape="1">
          <a:blip r:embed="rId5"/>
          <a:srcRect l="3883" t="8354" b="7794"/>
          <a:stretch/>
        </p:blipFill>
        <p:spPr>
          <a:xfrm>
            <a:off x="4900209" y="1250634"/>
            <a:ext cx="4170131" cy="1916872"/>
          </a:xfrm>
          <a:prstGeom prst="rect">
            <a:avLst/>
          </a:prstGeom>
        </p:spPr>
      </p:pic>
      <p:pic>
        <p:nvPicPr>
          <p:cNvPr id="53" name="Picture 52">
            <a:extLst>
              <a:ext uri="{FF2B5EF4-FFF2-40B4-BE49-F238E27FC236}">
                <a16:creationId xmlns:a16="http://schemas.microsoft.com/office/drawing/2014/main" id="{A47FEF8D-2672-410A-B2FB-7DD457F965E9}"/>
              </a:ext>
            </a:extLst>
          </p:cNvPr>
          <p:cNvPicPr>
            <a:picLocks noChangeAspect="1"/>
          </p:cNvPicPr>
          <p:nvPr/>
        </p:nvPicPr>
        <p:blipFill rotWithShape="1">
          <a:blip r:embed="rId6"/>
          <a:srcRect l="3883" t="7794" b="8354"/>
          <a:stretch/>
        </p:blipFill>
        <p:spPr>
          <a:xfrm>
            <a:off x="4900209" y="3423917"/>
            <a:ext cx="4170131" cy="1916872"/>
          </a:xfrm>
          <a:prstGeom prst="rect">
            <a:avLst/>
          </a:prstGeom>
        </p:spPr>
      </p:pic>
      <p:sp>
        <p:nvSpPr>
          <p:cNvPr id="54" name="Rectangle 53">
            <a:extLst>
              <a:ext uri="{FF2B5EF4-FFF2-40B4-BE49-F238E27FC236}">
                <a16:creationId xmlns:a16="http://schemas.microsoft.com/office/drawing/2014/main" id="{7A1C35FA-FADC-4BD4-802F-2D91D881A42A}"/>
              </a:ext>
            </a:extLst>
          </p:cNvPr>
          <p:cNvSpPr/>
          <p:nvPr/>
        </p:nvSpPr>
        <p:spPr>
          <a:xfrm>
            <a:off x="2476500" y="1312564"/>
            <a:ext cx="180975" cy="1392897"/>
          </a:xfrm>
          <a:prstGeom prst="rect">
            <a:avLst/>
          </a:prstGeom>
          <a:solidFill>
            <a:srgbClr val="70AD47">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8BBC1650-9380-4205-A8BF-9193A2834E19}"/>
              </a:ext>
            </a:extLst>
          </p:cNvPr>
          <p:cNvSpPr/>
          <p:nvPr/>
        </p:nvSpPr>
        <p:spPr>
          <a:xfrm>
            <a:off x="2476500" y="3468964"/>
            <a:ext cx="180975" cy="1392897"/>
          </a:xfrm>
          <a:prstGeom prst="rect">
            <a:avLst/>
          </a:prstGeom>
          <a:solidFill>
            <a:srgbClr val="70AD47">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FF171FC-4BFA-434B-9EB4-84BCA7FC5ADE}"/>
              </a:ext>
            </a:extLst>
          </p:cNvPr>
          <p:cNvSpPr/>
          <p:nvPr/>
        </p:nvSpPr>
        <p:spPr>
          <a:xfrm>
            <a:off x="1086032" y="1312564"/>
            <a:ext cx="180975" cy="1392897"/>
          </a:xfrm>
          <a:prstGeom prst="rect">
            <a:avLst/>
          </a:prstGeom>
          <a:solidFill>
            <a:srgbClr val="5B9BD5">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455A94E-A442-4EE0-B60E-2AA33EA81A46}"/>
              </a:ext>
            </a:extLst>
          </p:cNvPr>
          <p:cNvSpPr/>
          <p:nvPr/>
        </p:nvSpPr>
        <p:spPr>
          <a:xfrm>
            <a:off x="1086032" y="3468964"/>
            <a:ext cx="180975" cy="1392897"/>
          </a:xfrm>
          <a:prstGeom prst="rect">
            <a:avLst/>
          </a:prstGeom>
          <a:solidFill>
            <a:srgbClr val="5B9BD5">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3A439A1-ED75-48F0-8098-CC54A40AB123}"/>
              </a:ext>
            </a:extLst>
          </p:cNvPr>
          <p:cNvSpPr/>
          <p:nvPr/>
        </p:nvSpPr>
        <p:spPr>
          <a:xfrm>
            <a:off x="3886018" y="1312564"/>
            <a:ext cx="180975" cy="1392897"/>
          </a:xfrm>
          <a:prstGeom prst="rect">
            <a:avLst/>
          </a:prstGeom>
          <a:solidFill>
            <a:srgbClr val="ED7D31">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26DBD451-0D48-4A85-AF16-A305601231BB}"/>
              </a:ext>
            </a:extLst>
          </p:cNvPr>
          <p:cNvSpPr/>
          <p:nvPr/>
        </p:nvSpPr>
        <p:spPr>
          <a:xfrm>
            <a:off x="3886018" y="3468964"/>
            <a:ext cx="180975" cy="1392897"/>
          </a:xfrm>
          <a:prstGeom prst="rect">
            <a:avLst/>
          </a:prstGeom>
          <a:solidFill>
            <a:srgbClr val="ED7D31">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B0305633-9BB0-4E70-A0D8-18DAE728964E}"/>
              </a:ext>
            </a:extLst>
          </p:cNvPr>
          <p:cNvSpPr/>
          <p:nvPr/>
        </p:nvSpPr>
        <p:spPr>
          <a:xfrm>
            <a:off x="6924675" y="1282814"/>
            <a:ext cx="180975" cy="1392897"/>
          </a:xfrm>
          <a:prstGeom prst="rect">
            <a:avLst/>
          </a:prstGeom>
          <a:solidFill>
            <a:srgbClr val="70AD47">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425ACC9-EAFC-45CA-A905-7DF847F93B25}"/>
              </a:ext>
            </a:extLst>
          </p:cNvPr>
          <p:cNvSpPr/>
          <p:nvPr/>
        </p:nvSpPr>
        <p:spPr>
          <a:xfrm>
            <a:off x="6924675" y="3468964"/>
            <a:ext cx="180975" cy="1392897"/>
          </a:xfrm>
          <a:prstGeom prst="rect">
            <a:avLst/>
          </a:prstGeom>
          <a:solidFill>
            <a:srgbClr val="70AD47">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0B518C75-13E2-4186-9A1D-C23288ED1D99}"/>
              </a:ext>
            </a:extLst>
          </p:cNvPr>
          <p:cNvSpPr/>
          <p:nvPr/>
        </p:nvSpPr>
        <p:spPr>
          <a:xfrm>
            <a:off x="5534207" y="1282814"/>
            <a:ext cx="180975" cy="1392897"/>
          </a:xfrm>
          <a:prstGeom prst="rect">
            <a:avLst/>
          </a:prstGeom>
          <a:solidFill>
            <a:srgbClr val="5B9BD5">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5A86FB3-2E2F-4766-8D5D-D09D0E134A94}"/>
              </a:ext>
            </a:extLst>
          </p:cNvPr>
          <p:cNvSpPr/>
          <p:nvPr/>
        </p:nvSpPr>
        <p:spPr>
          <a:xfrm>
            <a:off x="5534207" y="3468964"/>
            <a:ext cx="180975" cy="1392897"/>
          </a:xfrm>
          <a:prstGeom prst="rect">
            <a:avLst/>
          </a:prstGeom>
          <a:solidFill>
            <a:srgbClr val="5B9BD5">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A5A7D533-9EEA-4D71-B5DB-7D6F53851E61}"/>
              </a:ext>
            </a:extLst>
          </p:cNvPr>
          <p:cNvSpPr/>
          <p:nvPr/>
        </p:nvSpPr>
        <p:spPr>
          <a:xfrm>
            <a:off x="8334193" y="1282814"/>
            <a:ext cx="180975" cy="1392897"/>
          </a:xfrm>
          <a:prstGeom prst="rect">
            <a:avLst/>
          </a:prstGeom>
          <a:solidFill>
            <a:srgbClr val="ED7D31">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6F50097C-4587-4901-9316-65855D603505}"/>
              </a:ext>
            </a:extLst>
          </p:cNvPr>
          <p:cNvSpPr/>
          <p:nvPr/>
        </p:nvSpPr>
        <p:spPr>
          <a:xfrm>
            <a:off x="8334193" y="3468964"/>
            <a:ext cx="180975" cy="1392897"/>
          </a:xfrm>
          <a:prstGeom prst="rect">
            <a:avLst/>
          </a:prstGeom>
          <a:solidFill>
            <a:srgbClr val="ED7D31">
              <a:lumMod val="60000"/>
              <a:lumOff val="40000"/>
              <a:alpha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881A3FA1-5E6C-4F7C-98AE-B0C7BDF36DE7}"/>
              </a:ext>
            </a:extLst>
          </p:cNvPr>
          <p:cNvSpPr txBox="1"/>
          <p:nvPr/>
        </p:nvSpPr>
        <p:spPr>
          <a:xfrm rot="16200000">
            <a:off x="-485220" y="1817682"/>
            <a:ext cx="1305958" cy="369332"/>
          </a:xfrm>
          <a:prstGeom prst="rect">
            <a:avLst/>
          </a:prstGeom>
          <a:noFill/>
        </p:spPr>
        <p:txBody>
          <a:bodyPr wrap="square" rtlCol="0">
            <a:spAutoFit/>
          </a:bodyPr>
          <a:lstStyle/>
          <a:p>
            <a:pPr defTabSz="457200"/>
            <a:r>
              <a:rPr lang="en-US" b="1" u="sng" dirty="0">
                <a:solidFill>
                  <a:prstClr val="black"/>
                </a:solidFill>
                <a:latin typeface="Arial" panose="020B0604020202020204" pitchFamily="34" charset="0"/>
                <a:cs typeface="Arial" panose="020B0604020202020204" pitchFamily="34" charset="0"/>
              </a:rPr>
              <a:t>Input Side</a:t>
            </a:r>
          </a:p>
        </p:txBody>
      </p:sp>
      <p:sp>
        <p:nvSpPr>
          <p:cNvPr id="67" name="TextBox 66">
            <a:extLst>
              <a:ext uri="{FF2B5EF4-FFF2-40B4-BE49-F238E27FC236}">
                <a16:creationId xmlns:a16="http://schemas.microsoft.com/office/drawing/2014/main" id="{3895ABFC-0DB1-45BB-BEB7-14308929FF6D}"/>
              </a:ext>
            </a:extLst>
          </p:cNvPr>
          <p:cNvSpPr txBox="1"/>
          <p:nvPr/>
        </p:nvSpPr>
        <p:spPr>
          <a:xfrm rot="16200000">
            <a:off x="-611325" y="3980746"/>
            <a:ext cx="1558168" cy="369332"/>
          </a:xfrm>
          <a:prstGeom prst="rect">
            <a:avLst/>
          </a:prstGeom>
          <a:noFill/>
        </p:spPr>
        <p:txBody>
          <a:bodyPr wrap="square" rtlCol="0">
            <a:spAutoFit/>
          </a:bodyPr>
          <a:lstStyle/>
          <a:p>
            <a:pPr defTabSz="457200"/>
            <a:r>
              <a:rPr lang="en-US" b="1" u="sng" dirty="0">
                <a:solidFill>
                  <a:prstClr val="black"/>
                </a:solidFill>
                <a:latin typeface="Arial" panose="020B0604020202020204" pitchFamily="34" charset="0"/>
                <a:cs typeface="Arial" panose="020B0604020202020204" pitchFamily="34" charset="0"/>
              </a:rPr>
              <a:t>Output Side</a:t>
            </a:r>
          </a:p>
        </p:txBody>
      </p:sp>
      <p:cxnSp>
        <p:nvCxnSpPr>
          <p:cNvPr id="69" name="Straight Connector 68">
            <a:extLst>
              <a:ext uri="{FF2B5EF4-FFF2-40B4-BE49-F238E27FC236}">
                <a16:creationId xmlns:a16="http://schemas.microsoft.com/office/drawing/2014/main" id="{B19CC2E9-9340-4EA1-9A03-3F70C3D71880}"/>
              </a:ext>
            </a:extLst>
          </p:cNvPr>
          <p:cNvCxnSpPr>
            <a:cxnSpLocks/>
          </p:cNvCxnSpPr>
          <p:nvPr/>
        </p:nvCxnSpPr>
        <p:spPr>
          <a:xfrm>
            <a:off x="4648259" y="816155"/>
            <a:ext cx="0" cy="6041845"/>
          </a:xfrm>
          <a:prstGeom prst="line">
            <a:avLst/>
          </a:prstGeom>
          <a:noFill/>
          <a:ln w="25400" cap="flat" cmpd="sng" algn="ctr">
            <a:solidFill>
              <a:sysClr val="windowText" lastClr="000000"/>
            </a:solidFill>
            <a:prstDash val="dash"/>
            <a:miter lim="800000"/>
          </a:ln>
          <a:effectLst/>
        </p:spPr>
      </p:cxnSp>
      <p:sp>
        <p:nvSpPr>
          <p:cNvPr id="70" name="TextBox 69">
            <a:extLst>
              <a:ext uri="{FF2B5EF4-FFF2-40B4-BE49-F238E27FC236}">
                <a16:creationId xmlns:a16="http://schemas.microsoft.com/office/drawing/2014/main" id="{3883C5CC-AA2B-4540-94C2-A0B1F8467EAF}"/>
              </a:ext>
            </a:extLst>
          </p:cNvPr>
          <p:cNvSpPr txBox="1"/>
          <p:nvPr/>
        </p:nvSpPr>
        <p:spPr>
          <a:xfrm>
            <a:off x="262622" y="691481"/>
            <a:ext cx="4143142"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Non-Ideal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(Equivalent to a Lossy Add-Drop Ring)</a:t>
            </a:r>
          </a:p>
        </p:txBody>
      </p:sp>
      <p:sp>
        <p:nvSpPr>
          <p:cNvPr id="71" name="TextBox 70">
            <a:extLst>
              <a:ext uri="{FF2B5EF4-FFF2-40B4-BE49-F238E27FC236}">
                <a16:creationId xmlns:a16="http://schemas.microsoft.com/office/drawing/2014/main" id="{EBB6C4AF-4C85-4655-BC31-C31D4545184E}"/>
              </a:ext>
            </a:extLst>
          </p:cNvPr>
          <p:cNvSpPr txBox="1"/>
          <p:nvPr/>
        </p:nvSpPr>
        <p:spPr>
          <a:xfrm>
            <a:off x="5420298" y="691480"/>
            <a:ext cx="3189727"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(Directional Photon Source)</a:t>
            </a:r>
            <a:endParaRPr lang="en-US" sz="2000" b="1" dirty="0">
              <a:solidFill>
                <a:prstClr val="black"/>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8F4D626-48F1-472C-9B7D-24539503AEA3}"/>
              </a:ext>
            </a:extLst>
          </p:cNvPr>
          <p:cNvSpPr/>
          <p:nvPr/>
        </p:nvSpPr>
        <p:spPr>
          <a:xfrm>
            <a:off x="138289" y="19108"/>
            <a:ext cx="7969551" cy="461665"/>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small" dirty="0">
                <a:solidFill>
                  <a:prstClr val="black"/>
                </a:solidFill>
                <a:latin typeface="Arial"/>
                <a:cs typeface="Arial"/>
              </a:rPr>
              <a:t>Spectral Response</a:t>
            </a:r>
            <a:endParaRPr kumimoji="0" lang="en-US" sz="2400" b="1" i="0" u="none" strike="noStrike" kern="1200" cap="small"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029895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E748350-7211-45C5-94E1-1D04A9AA7BD0}"/>
              </a:ext>
            </a:extLst>
          </p:cNvPr>
          <p:cNvSpPr txBox="1"/>
          <p:nvPr/>
        </p:nvSpPr>
        <p:spPr>
          <a:xfrm>
            <a:off x="114671" y="5207738"/>
            <a:ext cx="4457321" cy="1323439"/>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Weakly coupled pump results in low pair generation rate.</a:t>
            </a:r>
          </a:p>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Biased toward the drop port due to a built-in asymmetric coupling</a:t>
            </a:r>
          </a:p>
          <a:p>
            <a:pPr marL="285750" indent="-285750" defTabSz="457200">
              <a:buFont typeface="Arial" panose="020B0604020202020204" pitchFamily="34" charset="0"/>
              <a:buChar char="•"/>
            </a:pPr>
            <a:r>
              <a:rPr lang="el-GR" sz="1600" b="1" dirty="0">
                <a:solidFill>
                  <a:prstClr val="black"/>
                </a:solidFill>
                <a:latin typeface="Arial" panose="020B0604020202020204" pitchFamily="34" charset="0"/>
                <a:cs typeface="Arial" panose="020B0604020202020204" pitchFamily="34" charset="0"/>
              </a:rPr>
              <a:t>η</a:t>
            </a:r>
            <a:r>
              <a:rPr lang="en-US" sz="1600" b="1" baseline="-25000" dirty="0">
                <a:solidFill>
                  <a:prstClr val="black"/>
                </a:solidFill>
                <a:latin typeface="Arial" panose="020B0604020202020204" pitchFamily="34" charset="0"/>
                <a:cs typeface="Arial" panose="020B0604020202020204" pitchFamily="34" charset="0"/>
              </a:rPr>
              <a:t>coin</a:t>
            </a:r>
            <a:r>
              <a:rPr lang="en-US" sz="1600" b="1" dirty="0">
                <a:solidFill>
                  <a:prstClr val="black"/>
                </a:solidFill>
                <a:latin typeface="Arial" panose="020B0604020202020204" pitchFamily="34" charset="0"/>
                <a:cs typeface="Arial" panose="020B0604020202020204" pitchFamily="34" charset="0"/>
              </a:rPr>
              <a:t> = 0.785</a:t>
            </a:r>
          </a:p>
        </p:txBody>
      </p:sp>
      <p:sp>
        <p:nvSpPr>
          <p:cNvPr id="47" name="TextBox 46">
            <a:extLst>
              <a:ext uri="{FF2B5EF4-FFF2-40B4-BE49-F238E27FC236}">
                <a16:creationId xmlns:a16="http://schemas.microsoft.com/office/drawing/2014/main" id="{6D7F0890-EC58-448A-B2F1-B9074DA8D2AB}"/>
              </a:ext>
            </a:extLst>
          </p:cNvPr>
          <p:cNvSpPr txBox="1"/>
          <p:nvPr/>
        </p:nvSpPr>
        <p:spPr>
          <a:xfrm>
            <a:off x="5019908" y="5199302"/>
            <a:ext cx="3924186" cy="1323439"/>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Critically coupled pump results in greatly enhanced generation rate</a:t>
            </a:r>
          </a:p>
          <a:p>
            <a:pPr marL="285750" indent="-285750" defTabSz="45720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Negligible coincidence rates for thru and split cases</a:t>
            </a:r>
          </a:p>
          <a:p>
            <a:pPr marL="285750" indent="-285750" defTabSz="457200">
              <a:buFont typeface="Arial" panose="020B0604020202020204" pitchFamily="34" charset="0"/>
              <a:buChar char="•"/>
            </a:pPr>
            <a:r>
              <a:rPr lang="el-GR" sz="1600" b="1" dirty="0">
                <a:solidFill>
                  <a:prstClr val="black"/>
                </a:solidFill>
                <a:latin typeface="Arial" panose="020B0604020202020204" pitchFamily="34" charset="0"/>
                <a:cs typeface="Arial" panose="020B0604020202020204" pitchFamily="34" charset="0"/>
              </a:rPr>
              <a:t>η</a:t>
            </a:r>
            <a:r>
              <a:rPr lang="en-US" sz="1600" b="1" baseline="-25000" dirty="0">
                <a:solidFill>
                  <a:prstClr val="black"/>
                </a:solidFill>
                <a:latin typeface="Arial" panose="020B0604020202020204" pitchFamily="34" charset="0"/>
                <a:cs typeface="Arial" panose="020B0604020202020204" pitchFamily="34" charset="0"/>
              </a:rPr>
              <a:t>coin</a:t>
            </a:r>
            <a:r>
              <a:rPr lang="en-US" sz="1600" b="1" dirty="0">
                <a:solidFill>
                  <a:prstClr val="black"/>
                </a:solidFill>
                <a:latin typeface="Arial" panose="020B0604020202020204" pitchFamily="34" charset="0"/>
                <a:cs typeface="Arial" panose="020B0604020202020204" pitchFamily="34" charset="0"/>
              </a:rPr>
              <a:t> = 0.998</a:t>
            </a:r>
          </a:p>
        </p:txBody>
      </p:sp>
      <p:cxnSp>
        <p:nvCxnSpPr>
          <p:cNvPr id="72" name="Straight Connector 71">
            <a:extLst>
              <a:ext uri="{FF2B5EF4-FFF2-40B4-BE49-F238E27FC236}">
                <a16:creationId xmlns:a16="http://schemas.microsoft.com/office/drawing/2014/main" id="{8D5698AC-10D9-4579-9AF2-45122183055A}"/>
              </a:ext>
            </a:extLst>
          </p:cNvPr>
          <p:cNvCxnSpPr>
            <a:cxnSpLocks/>
          </p:cNvCxnSpPr>
          <p:nvPr/>
        </p:nvCxnSpPr>
        <p:spPr>
          <a:xfrm>
            <a:off x="4648259" y="816155"/>
            <a:ext cx="0" cy="6041845"/>
          </a:xfrm>
          <a:prstGeom prst="line">
            <a:avLst/>
          </a:prstGeom>
          <a:noFill/>
          <a:ln w="25400" cap="flat" cmpd="sng" algn="ctr">
            <a:solidFill>
              <a:sysClr val="windowText" lastClr="000000"/>
            </a:solidFill>
            <a:prstDash val="dash"/>
            <a:miter lim="800000"/>
          </a:ln>
          <a:effectLst/>
        </p:spPr>
      </p:cxnSp>
      <p:pic>
        <p:nvPicPr>
          <p:cNvPr id="73" name="Picture 72">
            <a:extLst>
              <a:ext uri="{FF2B5EF4-FFF2-40B4-BE49-F238E27FC236}">
                <a16:creationId xmlns:a16="http://schemas.microsoft.com/office/drawing/2014/main" id="{8D7E7F03-C752-459D-BB4F-C5C6C2CFDA84}"/>
              </a:ext>
            </a:extLst>
          </p:cNvPr>
          <p:cNvPicPr>
            <a:picLocks noChangeAspect="1"/>
          </p:cNvPicPr>
          <p:nvPr/>
        </p:nvPicPr>
        <p:blipFill rotWithShape="1">
          <a:blip r:embed="rId3"/>
          <a:srcRect l="4187" t="5400" r="5502" b="5967"/>
          <a:stretch/>
        </p:blipFill>
        <p:spPr>
          <a:xfrm>
            <a:off x="4666102" y="1336413"/>
            <a:ext cx="4432512" cy="3765508"/>
          </a:xfrm>
          <a:prstGeom prst="rect">
            <a:avLst/>
          </a:prstGeom>
        </p:spPr>
      </p:pic>
      <p:pic>
        <p:nvPicPr>
          <p:cNvPr id="74" name="Picture 73">
            <a:extLst>
              <a:ext uri="{FF2B5EF4-FFF2-40B4-BE49-F238E27FC236}">
                <a16:creationId xmlns:a16="http://schemas.microsoft.com/office/drawing/2014/main" id="{B917B70F-A005-4AFB-BAAE-5448A54A6DA2}"/>
              </a:ext>
            </a:extLst>
          </p:cNvPr>
          <p:cNvPicPr>
            <a:picLocks noChangeAspect="1"/>
          </p:cNvPicPr>
          <p:nvPr/>
        </p:nvPicPr>
        <p:blipFill rotWithShape="1">
          <a:blip r:embed="rId4"/>
          <a:srcRect l="7587" t="10868" r="8333" b="10686"/>
          <a:stretch/>
        </p:blipFill>
        <p:spPr>
          <a:xfrm>
            <a:off x="5456936" y="2947832"/>
            <a:ext cx="1720852" cy="1371600"/>
          </a:xfrm>
          <a:prstGeom prst="rect">
            <a:avLst/>
          </a:prstGeom>
        </p:spPr>
      </p:pic>
      <p:sp>
        <p:nvSpPr>
          <p:cNvPr id="75" name="TextBox 74">
            <a:extLst>
              <a:ext uri="{FF2B5EF4-FFF2-40B4-BE49-F238E27FC236}">
                <a16:creationId xmlns:a16="http://schemas.microsoft.com/office/drawing/2014/main" id="{79DCFFD6-239A-47FE-AAC7-4A514FAF2D9D}"/>
              </a:ext>
            </a:extLst>
          </p:cNvPr>
          <p:cNvSpPr txBox="1"/>
          <p:nvPr/>
        </p:nvSpPr>
        <p:spPr>
          <a:xfrm>
            <a:off x="262622" y="691481"/>
            <a:ext cx="4143142"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Non-Ideal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(Equivalent to a Lossy Add-Drop Ring)</a:t>
            </a:r>
          </a:p>
        </p:txBody>
      </p:sp>
      <p:sp>
        <p:nvSpPr>
          <p:cNvPr id="76" name="TextBox 75">
            <a:extLst>
              <a:ext uri="{FF2B5EF4-FFF2-40B4-BE49-F238E27FC236}">
                <a16:creationId xmlns:a16="http://schemas.microsoft.com/office/drawing/2014/main" id="{525EF798-D65E-4AB3-800E-0D8A4A3D40A5}"/>
              </a:ext>
            </a:extLst>
          </p:cNvPr>
          <p:cNvSpPr txBox="1"/>
          <p:nvPr/>
        </p:nvSpPr>
        <p:spPr>
          <a:xfrm>
            <a:off x="5420298" y="691480"/>
            <a:ext cx="3189727"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(Directional Photon Source)</a:t>
            </a:r>
            <a:endParaRPr lang="en-US" sz="2000" b="1" dirty="0">
              <a:solidFill>
                <a:prstClr val="black"/>
              </a:solidFill>
              <a:latin typeface="Arial" panose="020B0604020202020204" pitchFamily="34" charset="0"/>
              <a:cs typeface="Arial" panose="020B0604020202020204" pitchFamily="34" charset="0"/>
            </a:endParaRPr>
          </a:p>
        </p:txBody>
      </p:sp>
      <p:pic>
        <p:nvPicPr>
          <p:cNvPr id="77" name="Picture 76">
            <a:extLst>
              <a:ext uri="{FF2B5EF4-FFF2-40B4-BE49-F238E27FC236}">
                <a16:creationId xmlns:a16="http://schemas.microsoft.com/office/drawing/2014/main" id="{F5AF1884-D7D8-4A64-8669-86D3F2A246EB}"/>
              </a:ext>
            </a:extLst>
          </p:cNvPr>
          <p:cNvPicPr>
            <a:picLocks noChangeAspect="1"/>
          </p:cNvPicPr>
          <p:nvPr/>
        </p:nvPicPr>
        <p:blipFill rotWithShape="1">
          <a:blip r:embed="rId5"/>
          <a:srcRect l="4398" t="5461" r="4669" b="5480"/>
          <a:stretch/>
        </p:blipFill>
        <p:spPr>
          <a:xfrm>
            <a:off x="95932" y="1372509"/>
            <a:ext cx="4443856" cy="3767328"/>
          </a:xfrm>
          <a:prstGeom prst="rect">
            <a:avLst/>
          </a:prstGeom>
        </p:spPr>
      </p:pic>
      <p:pic>
        <p:nvPicPr>
          <p:cNvPr id="78" name="Picture 77">
            <a:extLst>
              <a:ext uri="{FF2B5EF4-FFF2-40B4-BE49-F238E27FC236}">
                <a16:creationId xmlns:a16="http://schemas.microsoft.com/office/drawing/2014/main" id="{F8D9553B-89CC-4D41-A0DA-13E51F186EBB}"/>
              </a:ext>
            </a:extLst>
          </p:cNvPr>
          <p:cNvPicPr>
            <a:picLocks noChangeAspect="1"/>
          </p:cNvPicPr>
          <p:nvPr/>
        </p:nvPicPr>
        <p:blipFill rotWithShape="1">
          <a:blip r:embed="rId6"/>
          <a:srcRect l="7945" t="10652" r="8967" b="11143"/>
          <a:stretch/>
        </p:blipFill>
        <p:spPr>
          <a:xfrm>
            <a:off x="869165" y="2947832"/>
            <a:ext cx="1711411" cy="1371600"/>
          </a:xfrm>
          <a:prstGeom prst="rect">
            <a:avLst/>
          </a:prstGeom>
        </p:spPr>
      </p:pic>
      <p:sp>
        <p:nvSpPr>
          <p:cNvPr id="79" name="TextBox 78">
            <a:extLst>
              <a:ext uri="{FF2B5EF4-FFF2-40B4-BE49-F238E27FC236}">
                <a16:creationId xmlns:a16="http://schemas.microsoft.com/office/drawing/2014/main" id="{C04798EF-720E-439D-8199-85C74A459394}"/>
              </a:ext>
            </a:extLst>
          </p:cNvPr>
          <p:cNvSpPr txBox="1"/>
          <p:nvPr/>
        </p:nvSpPr>
        <p:spPr>
          <a:xfrm>
            <a:off x="721895" y="2270436"/>
            <a:ext cx="2423749"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Laser Power = 5dBm</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Integration Time = 300s</a:t>
            </a:r>
          </a:p>
        </p:txBody>
      </p:sp>
      <p:sp>
        <p:nvSpPr>
          <p:cNvPr id="80" name="TextBox 79">
            <a:extLst>
              <a:ext uri="{FF2B5EF4-FFF2-40B4-BE49-F238E27FC236}">
                <a16:creationId xmlns:a16="http://schemas.microsoft.com/office/drawing/2014/main" id="{92DDC744-6BB0-41DA-B8E1-72207B95AA4F}"/>
              </a:ext>
            </a:extLst>
          </p:cNvPr>
          <p:cNvSpPr txBox="1"/>
          <p:nvPr/>
        </p:nvSpPr>
        <p:spPr>
          <a:xfrm>
            <a:off x="5425195" y="2270436"/>
            <a:ext cx="2423749"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Laser Power = 5dBm</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Integration Time = 300s</a:t>
            </a:r>
          </a:p>
        </p:txBody>
      </p:sp>
      <p:sp>
        <p:nvSpPr>
          <p:cNvPr id="23" name="Rectangle 22">
            <a:extLst>
              <a:ext uri="{FF2B5EF4-FFF2-40B4-BE49-F238E27FC236}">
                <a16:creationId xmlns:a16="http://schemas.microsoft.com/office/drawing/2014/main" id="{2B8EC5A5-6797-47C4-9558-4D51FF1B66E4}"/>
              </a:ext>
            </a:extLst>
          </p:cNvPr>
          <p:cNvSpPr/>
          <p:nvPr/>
        </p:nvSpPr>
        <p:spPr>
          <a:xfrm>
            <a:off x="138289" y="19108"/>
            <a:ext cx="7969551" cy="461665"/>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small" dirty="0">
                <a:solidFill>
                  <a:prstClr val="black"/>
                </a:solidFill>
                <a:latin typeface="Arial"/>
                <a:cs typeface="Arial"/>
              </a:rPr>
              <a:t>Coincidence Measurements</a:t>
            </a:r>
            <a:endParaRPr kumimoji="0" lang="en-US" sz="2400" b="1" i="0" u="none" strike="noStrike" kern="1200" cap="small"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862759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38289" y="19109"/>
            <a:ext cx="9378243" cy="461665"/>
          </a:xfrm>
          <a:prstGeom prst="rect">
            <a:avLst/>
          </a:prstGeom>
          <a:effectLst/>
        </p:spPr>
        <p:txBody>
          <a:bodyPr wrap="square" anchor="ctr">
            <a:spAutoFit/>
          </a:bodyPr>
          <a:lstStyle/>
          <a:p>
            <a:r>
              <a:rPr lang="en-US" sz="2400" b="1" cap="small" dirty="0">
                <a:latin typeface="Arial"/>
                <a:ea typeface="+mj-ea"/>
                <a:cs typeface="Arial"/>
              </a:rPr>
              <a:t>Fine Tuning of Coincidence Efficiency</a:t>
            </a:r>
          </a:p>
        </p:txBody>
      </p:sp>
      <p:sp>
        <p:nvSpPr>
          <p:cNvPr id="34" name="TextBox 33">
            <a:extLst>
              <a:ext uri="{FF2B5EF4-FFF2-40B4-BE49-F238E27FC236}">
                <a16:creationId xmlns:a16="http://schemas.microsoft.com/office/drawing/2014/main" id="{980C4F9C-AA48-4F76-A804-54BEF1B9E50D}"/>
              </a:ext>
            </a:extLst>
          </p:cNvPr>
          <p:cNvSpPr txBox="1"/>
          <p:nvPr/>
        </p:nvSpPr>
        <p:spPr>
          <a:xfrm>
            <a:off x="1653022" y="5368494"/>
            <a:ext cx="5990474" cy="584775"/>
          </a:xfrm>
          <a:prstGeom prst="rect">
            <a:avLst/>
          </a:prstGeom>
          <a:noFill/>
        </p:spPr>
        <p:txBody>
          <a:bodyPr wrap="square" rtlCol="0">
            <a:spAutoFit/>
          </a:bodyPr>
          <a:lstStyle/>
          <a:p>
            <a:pPr defTabSz="457200"/>
            <a:r>
              <a:rPr lang="en-US" sz="1600" b="1" dirty="0">
                <a:solidFill>
                  <a:prstClr val="black"/>
                </a:solidFill>
                <a:latin typeface="Arial" panose="020B0604020202020204" pitchFamily="34" charset="0"/>
                <a:cs typeface="Arial" panose="020B0604020202020204" pitchFamily="34" charset="0"/>
              </a:rPr>
              <a:t>By tuning the interferometric couplers, the coincidence efficiency can be varied from less than 0.7 to </a:t>
            </a:r>
            <a:r>
              <a:rPr lang="en-US" sz="1400" b="1" dirty="0">
                <a:solidFill>
                  <a:prstClr val="black"/>
                </a:solidFill>
                <a:latin typeface="Arial" panose="020B0604020202020204" pitchFamily="34" charset="0"/>
                <a:cs typeface="Arial" panose="020B0604020202020204" pitchFamily="34" charset="0"/>
              </a:rPr>
              <a:t>(</a:t>
            </a:r>
            <a:r>
              <a:rPr lang="en-US" sz="1200" b="1" dirty="0">
                <a:solidFill>
                  <a:prstClr val="black"/>
                </a:solidFill>
                <a:latin typeface="Arial" panose="020B0604020202020204" pitchFamily="34" charset="0"/>
                <a:cs typeface="Arial" panose="020B0604020202020204" pitchFamily="34" charset="0"/>
              </a:rPr>
              <a:t>near</a:t>
            </a:r>
            <a:r>
              <a:rPr lang="en-US" sz="1400" b="1"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unity</a:t>
            </a:r>
          </a:p>
        </p:txBody>
      </p:sp>
      <p:cxnSp>
        <p:nvCxnSpPr>
          <p:cNvPr id="35" name="Straight Connector 34">
            <a:extLst>
              <a:ext uri="{FF2B5EF4-FFF2-40B4-BE49-F238E27FC236}">
                <a16:creationId xmlns:a16="http://schemas.microsoft.com/office/drawing/2014/main" id="{12ADCE39-3794-40B4-9F3B-D08817D776E6}"/>
              </a:ext>
            </a:extLst>
          </p:cNvPr>
          <p:cNvCxnSpPr>
            <a:cxnSpLocks/>
          </p:cNvCxnSpPr>
          <p:nvPr/>
        </p:nvCxnSpPr>
        <p:spPr>
          <a:xfrm>
            <a:off x="4648259" y="957915"/>
            <a:ext cx="0" cy="4099860"/>
          </a:xfrm>
          <a:prstGeom prst="line">
            <a:avLst/>
          </a:prstGeom>
          <a:noFill/>
          <a:ln w="25400" cap="flat" cmpd="sng" algn="ctr">
            <a:solidFill>
              <a:sysClr val="windowText" lastClr="000000"/>
            </a:solidFill>
            <a:prstDash val="dash"/>
            <a:miter lim="800000"/>
          </a:ln>
          <a:effectLst/>
        </p:spPr>
      </p:cxnSp>
      <p:pic>
        <p:nvPicPr>
          <p:cNvPr id="36" name="Picture 35">
            <a:extLst>
              <a:ext uri="{FF2B5EF4-FFF2-40B4-BE49-F238E27FC236}">
                <a16:creationId xmlns:a16="http://schemas.microsoft.com/office/drawing/2014/main" id="{56122F37-716C-4C4B-84B6-9117EED2BF97}"/>
              </a:ext>
            </a:extLst>
          </p:cNvPr>
          <p:cNvPicPr>
            <a:picLocks noChangeAspect="1"/>
          </p:cNvPicPr>
          <p:nvPr/>
        </p:nvPicPr>
        <p:blipFill rotWithShape="1">
          <a:blip r:embed="rId3"/>
          <a:srcRect l="4726" t="12171" r="50000" b="13813"/>
          <a:stretch/>
        </p:blipFill>
        <p:spPr>
          <a:xfrm>
            <a:off x="105533" y="1506558"/>
            <a:ext cx="4457321" cy="3323578"/>
          </a:xfrm>
          <a:prstGeom prst="rect">
            <a:avLst/>
          </a:prstGeom>
        </p:spPr>
      </p:pic>
      <p:pic>
        <p:nvPicPr>
          <p:cNvPr id="37" name="Picture 36">
            <a:extLst>
              <a:ext uri="{FF2B5EF4-FFF2-40B4-BE49-F238E27FC236}">
                <a16:creationId xmlns:a16="http://schemas.microsoft.com/office/drawing/2014/main" id="{BBA84CB3-C4A4-44E2-B96C-413E8140A30B}"/>
              </a:ext>
            </a:extLst>
          </p:cNvPr>
          <p:cNvPicPr>
            <a:picLocks noChangeAspect="1"/>
          </p:cNvPicPr>
          <p:nvPr/>
        </p:nvPicPr>
        <p:blipFill rotWithShape="1">
          <a:blip r:embed="rId4"/>
          <a:srcRect l="5573" t="12251" r="51285" b="14591"/>
          <a:stretch/>
        </p:blipFill>
        <p:spPr>
          <a:xfrm>
            <a:off x="4771608" y="1506558"/>
            <a:ext cx="4305718" cy="3323578"/>
          </a:xfrm>
          <a:prstGeom prst="rect">
            <a:avLst/>
          </a:prstGeom>
        </p:spPr>
      </p:pic>
      <p:sp>
        <p:nvSpPr>
          <p:cNvPr id="38" name="TextBox 37">
            <a:extLst>
              <a:ext uri="{FF2B5EF4-FFF2-40B4-BE49-F238E27FC236}">
                <a16:creationId xmlns:a16="http://schemas.microsoft.com/office/drawing/2014/main" id="{E6F95941-FADF-44F8-99EF-9D914304D95C}"/>
              </a:ext>
            </a:extLst>
          </p:cNvPr>
          <p:cNvSpPr txBox="1"/>
          <p:nvPr/>
        </p:nvSpPr>
        <p:spPr>
          <a:xfrm>
            <a:off x="262622" y="833241"/>
            <a:ext cx="4143142"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Non-Ideal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(Equivalent to a Lossy Add-Drop Ring)</a:t>
            </a:r>
          </a:p>
        </p:txBody>
      </p:sp>
      <p:sp>
        <p:nvSpPr>
          <p:cNvPr id="39" name="TextBox 38">
            <a:extLst>
              <a:ext uri="{FF2B5EF4-FFF2-40B4-BE49-F238E27FC236}">
                <a16:creationId xmlns:a16="http://schemas.microsoft.com/office/drawing/2014/main" id="{DA002DB4-9153-4B56-BDAB-5579A59917A2}"/>
              </a:ext>
            </a:extLst>
          </p:cNvPr>
          <p:cNvSpPr txBox="1"/>
          <p:nvPr/>
        </p:nvSpPr>
        <p:spPr>
          <a:xfrm>
            <a:off x="5420298" y="833240"/>
            <a:ext cx="3189727" cy="584775"/>
          </a:xfrm>
          <a:prstGeom prst="rect">
            <a:avLst/>
          </a:prstGeom>
          <a:noFill/>
        </p:spPr>
        <p:txBody>
          <a:bodyPr wrap="square" rtlCol="0">
            <a:spAutoFit/>
          </a:bodyPr>
          <a:lstStyle/>
          <a:p>
            <a:pPr algn="ctr" defTabSz="457200"/>
            <a:r>
              <a:rPr lang="en-US" b="1" u="sng" dirty="0">
                <a:solidFill>
                  <a:prstClr val="black"/>
                </a:solidFill>
                <a:latin typeface="Arial" panose="020B0604020202020204" pitchFamily="34" charset="0"/>
                <a:cs typeface="Arial" panose="020B0604020202020204" pitchFamily="34" charset="0"/>
              </a:rPr>
              <a:t>Ideal Heater Configuration</a:t>
            </a:r>
          </a:p>
          <a:p>
            <a:pPr algn="ctr" defTabSz="457200"/>
            <a:r>
              <a:rPr lang="en-US" sz="1400" b="1" dirty="0">
                <a:solidFill>
                  <a:prstClr val="black"/>
                </a:solidFill>
                <a:latin typeface="Arial" panose="020B0604020202020204" pitchFamily="34" charset="0"/>
                <a:cs typeface="Arial" panose="020B0604020202020204" pitchFamily="34" charset="0"/>
              </a:rPr>
              <a:t>(Directional Photon Source)</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009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38289" y="19109"/>
            <a:ext cx="9378243" cy="461665"/>
          </a:xfrm>
          <a:prstGeom prst="rect">
            <a:avLst/>
          </a:prstGeom>
          <a:effectLst/>
        </p:spPr>
        <p:txBody>
          <a:bodyPr wrap="square" anchor="ctr">
            <a:spAutoFit/>
          </a:bodyPr>
          <a:lstStyle/>
          <a:p>
            <a:r>
              <a:rPr lang="en-US" sz="2400" b="1" cap="small" dirty="0">
                <a:latin typeface="Arial"/>
                <a:ea typeface="+mj-ea"/>
                <a:cs typeface="Arial"/>
              </a:rPr>
              <a:t>Unentangled Photon Pairs</a:t>
            </a:r>
          </a:p>
        </p:txBody>
      </p:sp>
      <p:pic>
        <p:nvPicPr>
          <p:cNvPr id="2" name="Picture 1">
            <a:extLst>
              <a:ext uri="{FF2B5EF4-FFF2-40B4-BE49-F238E27FC236}">
                <a16:creationId xmlns:a16="http://schemas.microsoft.com/office/drawing/2014/main" id="{815A8723-1AA9-4EB7-A3E9-E32A7275FA35}"/>
              </a:ext>
            </a:extLst>
          </p:cNvPr>
          <p:cNvPicPr>
            <a:picLocks noChangeAspect="1"/>
          </p:cNvPicPr>
          <p:nvPr/>
        </p:nvPicPr>
        <p:blipFill>
          <a:blip r:embed="rId3"/>
          <a:stretch>
            <a:fillRect/>
          </a:stretch>
        </p:blipFill>
        <p:spPr>
          <a:xfrm>
            <a:off x="5216178" y="857250"/>
            <a:ext cx="3565872" cy="2619375"/>
          </a:xfrm>
          <a:prstGeom prst="rect">
            <a:avLst/>
          </a:prstGeom>
        </p:spPr>
      </p:pic>
      <p:pic>
        <p:nvPicPr>
          <p:cNvPr id="17" name="Picture 16">
            <a:extLst>
              <a:ext uri="{FF2B5EF4-FFF2-40B4-BE49-F238E27FC236}">
                <a16:creationId xmlns:a16="http://schemas.microsoft.com/office/drawing/2014/main" id="{4A2C39A1-DE13-4229-BD44-8E85FC64C3DC}"/>
              </a:ext>
            </a:extLst>
          </p:cNvPr>
          <p:cNvPicPr>
            <a:picLocks noChangeAspect="1"/>
          </p:cNvPicPr>
          <p:nvPr/>
        </p:nvPicPr>
        <p:blipFill>
          <a:blip r:embed="rId4"/>
          <a:stretch>
            <a:fillRect/>
          </a:stretch>
        </p:blipFill>
        <p:spPr>
          <a:xfrm>
            <a:off x="428563" y="1070073"/>
            <a:ext cx="4398847" cy="1977927"/>
          </a:xfrm>
          <a:prstGeom prst="rect">
            <a:avLst/>
          </a:prstGeom>
        </p:spPr>
      </p:pic>
      <p:pic>
        <p:nvPicPr>
          <p:cNvPr id="22" name="Picture 21">
            <a:extLst>
              <a:ext uri="{FF2B5EF4-FFF2-40B4-BE49-F238E27FC236}">
                <a16:creationId xmlns:a16="http://schemas.microsoft.com/office/drawing/2014/main" id="{A9745BFC-D118-419B-8778-D4401BE249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38" t="29502" r="9461" b="10885"/>
          <a:stretch/>
        </p:blipFill>
        <p:spPr>
          <a:xfrm>
            <a:off x="969790" y="3573933"/>
            <a:ext cx="3011591" cy="2286000"/>
          </a:xfrm>
          <a:prstGeom prst="rect">
            <a:avLst/>
          </a:prstGeom>
        </p:spPr>
      </p:pic>
      <p:pic>
        <p:nvPicPr>
          <p:cNvPr id="3" name="Picture 2">
            <a:extLst>
              <a:ext uri="{FF2B5EF4-FFF2-40B4-BE49-F238E27FC236}">
                <a16:creationId xmlns:a16="http://schemas.microsoft.com/office/drawing/2014/main" id="{529DCDCD-48B7-404B-86B9-D25F50398155}"/>
              </a:ext>
            </a:extLst>
          </p:cNvPr>
          <p:cNvPicPr>
            <a:picLocks noChangeAspect="1"/>
          </p:cNvPicPr>
          <p:nvPr/>
        </p:nvPicPr>
        <p:blipFill>
          <a:blip r:embed="rId6"/>
          <a:stretch>
            <a:fillRect/>
          </a:stretch>
        </p:blipFill>
        <p:spPr>
          <a:xfrm>
            <a:off x="5205356" y="3573933"/>
            <a:ext cx="3576694" cy="2399248"/>
          </a:xfrm>
          <a:prstGeom prst="rect">
            <a:avLst/>
          </a:prstGeom>
        </p:spPr>
      </p:pic>
      <p:sp>
        <p:nvSpPr>
          <p:cNvPr id="5" name="Rectangle 4">
            <a:extLst>
              <a:ext uri="{FF2B5EF4-FFF2-40B4-BE49-F238E27FC236}">
                <a16:creationId xmlns:a16="http://schemas.microsoft.com/office/drawing/2014/main" id="{76C33EEE-8FDD-4CC9-B236-CFEBC7035253}"/>
              </a:ext>
            </a:extLst>
          </p:cNvPr>
          <p:cNvSpPr/>
          <p:nvPr/>
        </p:nvSpPr>
        <p:spPr>
          <a:xfrm>
            <a:off x="28842" y="6000750"/>
            <a:ext cx="9010384" cy="523220"/>
          </a:xfrm>
          <a:prstGeom prst="rect">
            <a:avLst/>
          </a:prstGeom>
        </p:spPr>
        <p:txBody>
          <a:bodyPr wrap="square">
            <a:spAutoFit/>
          </a:bodyPr>
          <a:lstStyle/>
          <a:p>
            <a:pPr algn="ctr"/>
            <a:r>
              <a:rPr lang="en-US" sz="1400" dirty="0"/>
              <a:t>Vernon Z, Menotti M, Tison CC, Steidle JA, Fanto ML, Thomas PM, Preble SF, Smith AM, Alsing PM, Liscidini M, Sipe JE. Truly unentangled photon pairs without spectral filtering. Optics letters. 2017 Sep 15;42(18):3638-41.</a:t>
            </a:r>
          </a:p>
        </p:txBody>
      </p:sp>
      <p:cxnSp>
        <p:nvCxnSpPr>
          <p:cNvPr id="23" name="Straight Connector 22">
            <a:extLst>
              <a:ext uri="{FF2B5EF4-FFF2-40B4-BE49-F238E27FC236}">
                <a16:creationId xmlns:a16="http://schemas.microsoft.com/office/drawing/2014/main" id="{28DDFF8E-3CEA-4886-A726-7EF3D69A9498}"/>
              </a:ext>
            </a:extLst>
          </p:cNvPr>
          <p:cNvCxnSpPr>
            <a:cxnSpLocks/>
          </p:cNvCxnSpPr>
          <p:nvPr/>
        </p:nvCxnSpPr>
        <p:spPr>
          <a:xfrm flipH="1">
            <a:off x="9584" y="3505200"/>
            <a:ext cx="8953441" cy="11583"/>
          </a:xfrm>
          <a:prstGeom prst="line">
            <a:avLst/>
          </a:prstGeom>
          <a:noFill/>
          <a:ln w="25400" cap="flat" cmpd="sng" algn="ctr">
            <a:solidFill>
              <a:sysClr val="windowText" lastClr="000000"/>
            </a:solidFill>
            <a:prstDash val="dash"/>
            <a:miter lim="800000"/>
          </a:ln>
          <a:effectLst/>
        </p:spPr>
      </p:cxnSp>
    </p:spTree>
    <p:extLst>
      <p:ext uri="{BB962C8B-B14F-4D97-AF65-F5344CB8AC3E}">
        <p14:creationId xmlns:p14="http://schemas.microsoft.com/office/powerpoint/2010/main" val="3678229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04055-F0A7-403A-8A36-F1543CB21DB8}"/>
              </a:ext>
            </a:extLst>
          </p:cNvPr>
          <p:cNvSpPr txBox="1"/>
          <p:nvPr/>
        </p:nvSpPr>
        <p:spPr>
          <a:xfrm>
            <a:off x="2447573" y="3075057"/>
            <a:ext cx="4364272" cy="1323439"/>
          </a:xfrm>
          <a:prstGeom prst="rect">
            <a:avLst/>
          </a:prstGeom>
          <a:noFill/>
        </p:spPr>
        <p:txBody>
          <a:bodyPr wrap="none" rtlCol="0">
            <a:spAutoFit/>
          </a:bodyPr>
          <a:lstStyle/>
          <a:p>
            <a:pPr algn="ctr"/>
            <a:r>
              <a:rPr lang="en-US" sz="4000" b="1" dirty="0"/>
              <a:t>UV Photon Sources </a:t>
            </a:r>
          </a:p>
          <a:p>
            <a:pPr algn="ctr"/>
            <a:r>
              <a:rPr lang="en-US" sz="4000" b="1" dirty="0"/>
              <a:t>(Qubit Storage)</a:t>
            </a:r>
          </a:p>
        </p:txBody>
      </p:sp>
    </p:spTree>
    <p:extLst>
      <p:ext uri="{BB962C8B-B14F-4D97-AF65-F5344CB8AC3E}">
        <p14:creationId xmlns:p14="http://schemas.microsoft.com/office/powerpoint/2010/main" val="276767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89" y="19109"/>
            <a:ext cx="9378243" cy="461665"/>
          </a:xfrm>
          <a:prstGeom prst="rect">
            <a:avLst/>
          </a:prstGeom>
          <a:effectLst/>
        </p:spPr>
        <p:txBody>
          <a:bodyPr wrap="square" anchor="ctr">
            <a:spAutoFit/>
          </a:bodyPr>
          <a:lstStyle/>
          <a:p>
            <a:r>
              <a:rPr lang="en-US" sz="2400" b="1" cap="small" dirty="0">
                <a:solidFill>
                  <a:prstClr val="black"/>
                </a:solidFill>
                <a:latin typeface="Arial"/>
                <a:cs typeface="Arial"/>
              </a:rPr>
              <a:t>UV Quantum Integrated Photonic Circuits</a:t>
            </a:r>
          </a:p>
        </p:txBody>
      </p:sp>
      <p:sp>
        <p:nvSpPr>
          <p:cNvPr id="30" name="TextBox 29"/>
          <p:cNvSpPr txBox="1"/>
          <p:nvPr/>
        </p:nvSpPr>
        <p:spPr>
          <a:xfrm>
            <a:off x="1978446" y="1013309"/>
            <a:ext cx="6810604" cy="369332"/>
          </a:xfrm>
          <a:prstGeom prst="rect">
            <a:avLst/>
          </a:prstGeom>
          <a:noFill/>
        </p:spPr>
        <p:txBody>
          <a:bodyPr wrap="square" rtlCol="0">
            <a:spAutoFit/>
          </a:bodyPr>
          <a:lstStyle/>
          <a:p>
            <a:pPr algn="ctr"/>
            <a:r>
              <a:rPr lang="en-US" b="1" dirty="0" err="1">
                <a:solidFill>
                  <a:prstClr val="black"/>
                </a:solidFill>
                <a:latin typeface="Arial" panose="020B0604020202020204" pitchFamily="34" charset="0"/>
                <a:cs typeface="Arial" panose="020B0604020202020204" pitchFamily="34" charset="0"/>
              </a:rPr>
              <a:t>Yb</a:t>
            </a:r>
            <a:r>
              <a:rPr lang="en-US" b="1" baseline="30000"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ions</a:t>
            </a:r>
            <a:r>
              <a:rPr lang="en-US" dirty="0">
                <a:solidFill>
                  <a:prstClr val="black"/>
                </a:solidFill>
                <a:latin typeface="Arial" panose="020B0604020202020204" pitchFamily="34" charset="0"/>
                <a:cs typeface="Arial" panose="020B0604020202020204" pitchFamily="34" charset="0"/>
              </a:rPr>
              <a:t>– long lifetime quantum memory, quantum repeaters</a:t>
            </a:r>
            <a:endParaRPr lang="en-US" sz="1600" dirty="0">
              <a:solidFill>
                <a:prstClr val="black"/>
              </a:solidFill>
              <a:latin typeface="Arial" panose="020B0604020202020204" pitchFamily="34" charset="0"/>
              <a:cs typeface="Arial" panose="020B0604020202020204" pitchFamily="34" charset="0"/>
            </a:endParaRPr>
          </a:p>
        </p:txBody>
      </p:sp>
      <p:grpSp>
        <p:nvGrpSpPr>
          <p:cNvPr id="31" name="Group 30"/>
          <p:cNvGrpSpPr/>
          <p:nvPr/>
        </p:nvGrpSpPr>
        <p:grpSpPr>
          <a:xfrm>
            <a:off x="527387" y="942470"/>
            <a:ext cx="1634210" cy="865192"/>
            <a:chOff x="4135832" y="5366056"/>
            <a:chExt cx="1634210" cy="865192"/>
          </a:xfrm>
        </p:grpSpPr>
        <p:pic>
          <p:nvPicPr>
            <p:cNvPr id="32"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832" y="5366056"/>
              <a:ext cx="1634210" cy="8651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4917981" y="5954249"/>
              <a:ext cx="753801" cy="276999"/>
            </a:xfrm>
            <a:prstGeom prst="rect">
              <a:avLst/>
            </a:prstGeom>
            <a:noFill/>
          </p:spPr>
          <p:txBody>
            <a:bodyPr wrap="square" rtlCol="0">
              <a:spAutoFit/>
            </a:bodyPr>
            <a:lstStyle/>
            <a:p>
              <a:pPr algn="ctr"/>
              <a:r>
                <a:rPr lang="en-US" sz="1200" b="1" dirty="0" err="1">
                  <a:solidFill>
                    <a:prstClr val="white"/>
                  </a:solidFill>
                </a:rPr>
                <a:t>Yb</a:t>
              </a:r>
              <a:r>
                <a:rPr lang="en-US" sz="1200" b="1" baseline="30000" dirty="0">
                  <a:solidFill>
                    <a:prstClr val="white"/>
                  </a:solidFill>
                </a:rPr>
                <a:t>+ </a:t>
              </a:r>
              <a:r>
                <a:rPr lang="en-US" sz="1200" b="1" dirty="0">
                  <a:solidFill>
                    <a:prstClr val="white"/>
                  </a:solidFill>
                </a:rPr>
                <a:t> ions</a:t>
              </a:r>
            </a:p>
          </p:txBody>
        </p:sp>
      </p:grpSp>
      <p:sp>
        <p:nvSpPr>
          <p:cNvPr id="2" name="Rectangle 1"/>
          <p:cNvSpPr/>
          <p:nvPr/>
        </p:nvSpPr>
        <p:spPr>
          <a:xfrm>
            <a:off x="2059033" y="1052101"/>
            <a:ext cx="7294696" cy="646331"/>
          </a:xfrm>
          <a:prstGeom prst="rect">
            <a:avLst/>
          </a:prstGeom>
        </p:spPr>
        <p:txBody>
          <a:bodyPr wrap="square">
            <a:spAutoFit/>
          </a:bodyPr>
          <a:lstStyle/>
          <a:p>
            <a:endParaRPr lang="en-US" dirty="0">
              <a:solidFill>
                <a:prstClr val="black"/>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    Challenge: </a:t>
            </a:r>
            <a:r>
              <a:rPr lang="en-US" dirty="0">
                <a:solidFill>
                  <a:srgbClr val="002060"/>
                </a:solidFill>
                <a:latin typeface="Arial" panose="020B0604020202020204" pitchFamily="34" charset="0"/>
                <a:cs typeface="Arial" panose="020B0604020202020204" pitchFamily="34" charset="0"/>
              </a:rPr>
              <a:t>Producing and manipulating entangled UV photons</a:t>
            </a:r>
          </a:p>
        </p:txBody>
      </p:sp>
      <p:grpSp>
        <p:nvGrpSpPr>
          <p:cNvPr id="13" name="Group 12"/>
          <p:cNvGrpSpPr/>
          <p:nvPr/>
        </p:nvGrpSpPr>
        <p:grpSpPr>
          <a:xfrm>
            <a:off x="0" y="2057400"/>
            <a:ext cx="9037848" cy="4267200"/>
            <a:chOff x="0" y="2209800"/>
            <a:chExt cx="9037848" cy="4267200"/>
          </a:xfrm>
        </p:grpSpPr>
        <p:grpSp>
          <p:nvGrpSpPr>
            <p:cNvPr id="19" name="Group 18"/>
            <p:cNvGrpSpPr/>
            <p:nvPr/>
          </p:nvGrpSpPr>
          <p:grpSpPr>
            <a:xfrm>
              <a:off x="0" y="2209800"/>
              <a:ext cx="8267982" cy="2209800"/>
              <a:chOff x="0" y="2209800"/>
              <a:chExt cx="8267982" cy="2209800"/>
            </a:xfrm>
          </p:grpSpPr>
          <p:sp>
            <p:nvSpPr>
              <p:cNvPr id="6" name="Rectangle 5"/>
              <p:cNvSpPr/>
              <p:nvPr/>
            </p:nvSpPr>
            <p:spPr>
              <a:xfrm>
                <a:off x="2743200" y="2942272"/>
                <a:ext cx="5524782" cy="1477328"/>
              </a:xfrm>
              <a:prstGeom prst="rect">
                <a:avLst/>
              </a:prstGeom>
            </p:spPr>
            <p:txBody>
              <a:bodyPr wrap="none">
                <a:spAutoFit/>
              </a:bodyPr>
              <a:lstStyle/>
              <a:p>
                <a:pPr marL="285750" indent="-285750">
                  <a:buFont typeface="Arial" panose="020B0604020202020204" pitchFamily="34" charset="0"/>
                  <a:buChar char="•"/>
                </a:pPr>
                <a:r>
                  <a:rPr lang="en-US" dirty="0">
                    <a:solidFill>
                      <a:prstClr val="black"/>
                    </a:solidFill>
                  </a:rPr>
                  <a:t>Large refractive index (n=2.2)</a:t>
                </a:r>
              </a:p>
              <a:p>
                <a:pPr marL="285750" indent="-285750">
                  <a:buFont typeface="Arial" panose="020B0604020202020204" pitchFamily="34" charset="0"/>
                  <a:buChar char="•"/>
                </a:pPr>
                <a:r>
                  <a:rPr lang="en-US" dirty="0">
                    <a:solidFill>
                      <a:prstClr val="black"/>
                    </a:solidFill>
                  </a:rPr>
                  <a:t>Large bandgap (6eV) – Transparent above </a:t>
                </a:r>
                <a:r>
                  <a:rPr lang="en-US" dirty="0">
                    <a:solidFill>
                      <a:prstClr val="black"/>
                    </a:solidFill>
                    <a:latin typeface="Symbol" panose="05050102010706020507" pitchFamily="18" charset="2"/>
                  </a:rPr>
                  <a:t>l</a:t>
                </a:r>
                <a:r>
                  <a:rPr lang="en-US" dirty="0">
                    <a:solidFill>
                      <a:prstClr val="black"/>
                    </a:solidFill>
                  </a:rPr>
                  <a:t>~200nm</a:t>
                </a:r>
              </a:p>
              <a:p>
                <a:pPr marL="285750" indent="-285750">
                  <a:buFont typeface="Arial" panose="020B0604020202020204" pitchFamily="34" charset="0"/>
                  <a:buChar char="•"/>
                </a:pPr>
                <a:r>
                  <a:rPr lang="en-US" dirty="0"/>
                  <a:t>Large nonlinearity -  n</a:t>
                </a:r>
                <a:r>
                  <a:rPr lang="en-US" baseline="-25000" dirty="0"/>
                  <a:t>2 </a:t>
                </a:r>
                <a:r>
                  <a:rPr lang="en-US" dirty="0"/>
                  <a:t>~ 2 × 10</a:t>
                </a:r>
                <a:r>
                  <a:rPr lang="en-US" baseline="30000" dirty="0"/>
                  <a:t>-15</a:t>
                </a:r>
                <a:r>
                  <a:rPr lang="en-US" dirty="0"/>
                  <a:t> cm</a:t>
                </a:r>
                <a:r>
                  <a:rPr lang="en-US" baseline="30000" dirty="0"/>
                  <a:t>2</a:t>
                </a:r>
                <a:r>
                  <a:rPr lang="en-US" dirty="0"/>
                  <a:t>/W </a:t>
                </a:r>
              </a:p>
              <a:p>
                <a:pPr marL="285750" indent="-285750">
                  <a:buFont typeface="Arial" panose="020B0604020202020204" pitchFamily="34" charset="0"/>
                  <a:buChar char="•"/>
                </a:pPr>
                <a:r>
                  <a:rPr lang="en-US" dirty="0">
                    <a:solidFill>
                      <a:prstClr val="black"/>
                    </a:solidFill>
                  </a:rPr>
                  <a:t>Commercially available on sapphire substrates (n=1.7)</a:t>
                </a:r>
              </a:p>
              <a:p>
                <a:pPr marL="285750" indent="-285750">
                  <a:buFont typeface="Arial" panose="020B0604020202020204" pitchFamily="34" charset="0"/>
                  <a:buChar char="•"/>
                </a:pPr>
                <a:endParaRPr lang="en-US" dirty="0"/>
              </a:p>
            </p:txBody>
          </p:sp>
          <p:grpSp>
            <p:nvGrpSpPr>
              <p:cNvPr id="16" name="Group 15"/>
              <p:cNvGrpSpPr/>
              <p:nvPr/>
            </p:nvGrpSpPr>
            <p:grpSpPr>
              <a:xfrm>
                <a:off x="0" y="2209800"/>
                <a:ext cx="7258735" cy="2057400"/>
                <a:chOff x="0" y="2209800"/>
                <a:chExt cx="7258735" cy="2057400"/>
              </a:xfrm>
            </p:grpSpPr>
            <p:sp>
              <p:nvSpPr>
                <p:cNvPr id="4" name="Rectangle 3"/>
                <p:cNvSpPr/>
                <p:nvPr/>
              </p:nvSpPr>
              <p:spPr>
                <a:xfrm>
                  <a:off x="1981200" y="2209800"/>
                  <a:ext cx="5277535" cy="369332"/>
                </a:xfrm>
                <a:prstGeom prst="rect">
                  <a:avLst/>
                </a:prstGeom>
              </p:spPr>
              <p:txBody>
                <a:bodyPr wrap="none">
                  <a:spAutoFit/>
                </a:bodyPr>
                <a:lstStyle/>
                <a:p>
                  <a:r>
                    <a:rPr lang="en-US" b="1" u="sng" dirty="0">
                      <a:solidFill>
                        <a:prstClr val="black"/>
                      </a:solidFill>
                    </a:rPr>
                    <a:t>Aluminum Nitride (</a:t>
                  </a:r>
                  <a:r>
                    <a:rPr lang="en-US" b="1" u="sng" dirty="0" err="1">
                      <a:solidFill>
                        <a:prstClr val="black"/>
                      </a:solidFill>
                    </a:rPr>
                    <a:t>AlN</a:t>
                  </a:r>
                  <a:r>
                    <a:rPr lang="en-US" b="1" u="sng" dirty="0">
                      <a:solidFill>
                        <a:prstClr val="black"/>
                      </a:solidFill>
                    </a:rPr>
                    <a:t>) Quantum Waveguide Circuits</a:t>
                  </a:r>
                  <a:endParaRPr lang="en-US" u="sng" dirty="0"/>
                </a:p>
              </p:txBody>
            </p:sp>
            <p:pic>
              <p:nvPicPr>
                <p:cNvPr id="37" name="Picture 3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047" y="2800350"/>
                  <a:ext cx="2159000" cy="1466850"/>
                </a:xfrm>
                <a:prstGeom prst="rect">
                  <a:avLst/>
                </a:prstGeom>
                <a:noFill/>
                <a:ln>
                  <a:noFill/>
                </a:ln>
              </p:spPr>
            </p:pic>
            <p:sp>
              <p:nvSpPr>
                <p:cNvPr id="5" name="Rectangle 4"/>
                <p:cNvSpPr/>
                <p:nvPr/>
              </p:nvSpPr>
              <p:spPr>
                <a:xfrm>
                  <a:off x="0" y="2542401"/>
                  <a:ext cx="2792495" cy="276999"/>
                </a:xfrm>
                <a:prstGeom prst="rect">
                  <a:avLst/>
                </a:prstGeom>
              </p:spPr>
              <p:txBody>
                <a:bodyPr wrap="square">
                  <a:spAutoFit/>
                </a:bodyPr>
                <a:lstStyle/>
                <a:p>
                  <a:pPr algn="ctr"/>
                  <a:r>
                    <a:rPr lang="en-US" sz="1200" b="1" u="sng" dirty="0" err="1">
                      <a:latin typeface="+mj-lt"/>
                      <a:ea typeface="Times New Roman" panose="02020603050405020304" pitchFamily="18" charset="0"/>
                    </a:rPr>
                    <a:t>AlN</a:t>
                  </a:r>
                  <a:r>
                    <a:rPr lang="en-US" sz="1200" b="1" u="sng" dirty="0">
                      <a:latin typeface="+mj-lt"/>
                      <a:ea typeface="Times New Roman" panose="02020603050405020304" pitchFamily="18" charset="0"/>
                    </a:rPr>
                    <a:t> Waveguide (300x200nm)</a:t>
                  </a:r>
                  <a:endParaRPr lang="en-US" sz="1200" b="1" u="sng" dirty="0">
                    <a:effectLst/>
                    <a:latin typeface="+mj-lt"/>
                    <a:ea typeface="Times New Roman" panose="02020603050405020304" pitchFamily="18" charset="0"/>
                  </a:endParaRPr>
                </a:p>
              </p:txBody>
            </p:sp>
            <p:sp>
              <p:nvSpPr>
                <p:cNvPr id="7" name="Rectangle 6"/>
                <p:cNvSpPr/>
                <p:nvPr/>
              </p:nvSpPr>
              <p:spPr>
                <a:xfrm>
                  <a:off x="2515051" y="2677712"/>
                  <a:ext cx="4173130" cy="369332"/>
                </a:xfrm>
                <a:prstGeom prst="rect">
                  <a:avLst/>
                </a:prstGeom>
              </p:spPr>
              <p:txBody>
                <a:bodyPr wrap="none">
                  <a:spAutoFit/>
                </a:bodyPr>
                <a:lstStyle/>
                <a:p>
                  <a:r>
                    <a:rPr lang="en-US" dirty="0" err="1">
                      <a:solidFill>
                        <a:prstClr val="black"/>
                      </a:solidFill>
                    </a:rPr>
                    <a:t>AlN</a:t>
                  </a:r>
                  <a:r>
                    <a:rPr lang="en-US" dirty="0">
                      <a:solidFill>
                        <a:prstClr val="black"/>
                      </a:solidFill>
                    </a:rPr>
                    <a:t> UV Photon Source (Four wave mixing):</a:t>
                  </a:r>
                  <a:endParaRPr lang="en-US" dirty="0"/>
                </a:p>
              </p:txBody>
            </p:sp>
          </p:grpSp>
        </p:grpSp>
        <p:grpSp>
          <p:nvGrpSpPr>
            <p:cNvPr id="12" name="Group 11"/>
            <p:cNvGrpSpPr/>
            <p:nvPr/>
          </p:nvGrpSpPr>
          <p:grpSpPr>
            <a:xfrm>
              <a:off x="33113" y="4343400"/>
              <a:ext cx="9004735" cy="2133600"/>
              <a:chOff x="33113" y="4343400"/>
              <a:chExt cx="9004735" cy="2133600"/>
            </a:xfrm>
          </p:grpSpPr>
          <p:sp>
            <p:nvSpPr>
              <p:cNvPr id="11" name="Rectangle 10"/>
              <p:cNvSpPr/>
              <p:nvPr/>
            </p:nvSpPr>
            <p:spPr>
              <a:xfrm>
                <a:off x="5467925" y="4343400"/>
                <a:ext cx="3569923" cy="1754326"/>
              </a:xfrm>
              <a:prstGeom prst="rect">
                <a:avLst/>
              </a:prstGeom>
            </p:spPr>
            <p:txBody>
              <a:bodyPr wrap="square">
                <a:spAutoFit/>
              </a:bodyPr>
              <a:lstStyle/>
              <a:p>
                <a:r>
                  <a:rPr lang="en-US" dirty="0" err="1">
                    <a:solidFill>
                      <a:prstClr val="black"/>
                    </a:solidFill>
                  </a:rPr>
                  <a:t>AlN</a:t>
                </a:r>
                <a:r>
                  <a:rPr lang="en-US" dirty="0">
                    <a:solidFill>
                      <a:prstClr val="black"/>
                    </a:solidFill>
                  </a:rPr>
                  <a:t> Waveguides and                     Ring Resonators:</a:t>
                </a:r>
              </a:p>
              <a:p>
                <a:pPr marL="285750" indent="-285750">
                  <a:buFont typeface="Arial" panose="020B0604020202020204" pitchFamily="34" charset="0"/>
                  <a:buChar char="•"/>
                </a:pPr>
                <a:r>
                  <a:rPr lang="en-US" dirty="0">
                    <a:solidFill>
                      <a:prstClr val="black"/>
                    </a:solidFill>
                  </a:rPr>
                  <a:t>Optimizing fabrication process to minimize etch roughness </a:t>
                </a:r>
              </a:p>
              <a:p>
                <a:pPr marL="285750" indent="-285750">
                  <a:buFont typeface="Arial" panose="020B0604020202020204" pitchFamily="34" charset="0"/>
                  <a:buChar char="•"/>
                </a:pPr>
                <a:r>
                  <a:rPr lang="en-US" dirty="0">
                    <a:solidFill>
                      <a:prstClr val="black"/>
                    </a:solidFill>
                  </a:rPr>
                  <a:t>Cladding based on Si-Oxy-Nitride (matched to sapphire)</a:t>
                </a:r>
                <a:endParaRPr lang="en-US" dirty="0"/>
              </a:p>
            </p:txBody>
          </p:sp>
          <p:pic>
            <p:nvPicPr>
              <p:cNvPr id="10242" name="Picture 2" descr="https://upload.wikimedia.org/wikipedia/commons/thumb/0/0c/MIT_logo.svg/1280px-MIT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4397825"/>
                <a:ext cx="926019" cy="4789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3113" y="6138446"/>
                <a:ext cx="6443887" cy="338554"/>
              </a:xfrm>
              <a:prstGeom prst="rect">
                <a:avLst/>
              </a:prstGeom>
            </p:spPr>
            <p:txBody>
              <a:bodyPr wrap="none">
                <a:spAutoFit/>
              </a:bodyPr>
              <a:lstStyle/>
              <a:p>
                <a:r>
                  <a:rPr lang="en-US" sz="1600" i="1" dirty="0">
                    <a:solidFill>
                      <a:prstClr val="black"/>
                    </a:solidFill>
                  </a:rPr>
                  <a:t>Collaboration with Dirk Englund, MIT Quantum Photonics Laboratory</a:t>
                </a:r>
                <a:endParaRPr lang="en-US" sz="1600" i="1" dirty="0"/>
              </a:p>
            </p:txBody>
          </p:sp>
        </p:grpSp>
        <p:grpSp>
          <p:nvGrpSpPr>
            <p:cNvPr id="23" name="Group 22"/>
            <p:cNvGrpSpPr/>
            <p:nvPr/>
          </p:nvGrpSpPr>
          <p:grpSpPr>
            <a:xfrm>
              <a:off x="304800" y="4241026"/>
              <a:ext cx="4970154" cy="1842448"/>
              <a:chOff x="3515253" y="4288341"/>
              <a:chExt cx="5358283" cy="2110189"/>
            </a:xfrm>
          </p:grpSpPr>
          <p:grpSp>
            <p:nvGrpSpPr>
              <p:cNvPr id="24" name="Group 23"/>
              <p:cNvGrpSpPr/>
              <p:nvPr/>
            </p:nvGrpSpPr>
            <p:grpSpPr>
              <a:xfrm>
                <a:off x="3515253" y="4392211"/>
                <a:ext cx="5358283" cy="2006319"/>
                <a:chOff x="102869" y="4430859"/>
                <a:chExt cx="5358283" cy="2006319"/>
              </a:xfrm>
            </p:grpSpPr>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5236" t="4330" r="19937" b="9640"/>
                <a:stretch/>
              </p:blipFill>
              <p:spPr>
                <a:xfrm>
                  <a:off x="102869" y="4430859"/>
                  <a:ext cx="2015605" cy="2006317"/>
                </a:xfrm>
                <a:prstGeom prst="rect">
                  <a:avLst/>
                </a:prstGeom>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31794" t="13292" r="41994" b="8291"/>
                <a:stretch/>
              </p:blipFill>
              <p:spPr>
                <a:xfrm>
                  <a:off x="4567072" y="4430860"/>
                  <a:ext cx="894080" cy="2006317"/>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4334" t="13692" r="23660" b="8132"/>
                <a:stretch/>
              </p:blipFill>
              <p:spPr>
                <a:xfrm>
                  <a:off x="2103354" y="4430861"/>
                  <a:ext cx="2463718" cy="2006317"/>
                </a:xfrm>
                <a:prstGeom prst="rect">
                  <a:avLst/>
                </a:prstGeom>
              </p:spPr>
            </p:pic>
            <p:cxnSp>
              <p:nvCxnSpPr>
                <p:cNvPr id="34" name="Straight Connector 33"/>
                <p:cNvCxnSpPr/>
                <p:nvPr/>
              </p:nvCxnSpPr>
              <p:spPr bwMode="auto">
                <a:xfrm>
                  <a:off x="834979" y="6366933"/>
                  <a:ext cx="1244233" cy="1"/>
                </a:xfrm>
                <a:prstGeom prst="line">
                  <a:avLst/>
                </a:prstGeom>
                <a:solidFill>
                  <a:srgbClr val="00CC99"/>
                </a:solidFill>
                <a:ln w="25400" cap="flat" cmpd="sng" algn="ctr">
                  <a:solidFill>
                    <a:srgbClr val="FFFFFF"/>
                  </a:solidFill>
                  <a:prstDash val="solid"/>
                  <a:round/>
                  <a:headEnd type="none" w="med" len="med"/>
                  <a:tailEnd type="none" w="med" len="med"/>
                </a:ln>
                <a:effectLst/>
              </p:spPr>
            </p:cxnSp>
            <p:sp>
              <p:nvSpPr>
                <p:cNvPr id="35" name="TextBox 34"/>
                <p:cNvSpPr txBox="1"/>
                <p:nvPr/>
              </p:nvSpPr>
              <p:spPr>
                <a:xfrm>
                  <a:off x="1358061" y="6089934"/>
                  <a:ext cx="58541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imes New Roman"/>
                    </a:rPr>
                    <a:t>40 </a:t>
                  </a:r>
                  <a:r>
                    <a:rPr kumimoji="0" lang="en-US" sz="1200" b="0" i="0" u="none" strike="noStrike" kern="0" cap="none" spc="0" normalizeH="0" baseline="0" noProof="0" dirty="0">
                      <a:ln>
                        <a:noFill/>
                      </a:ln>
                      <a:solidFill>
                        <a:srgbClr val="FFFFFF"/>
                      </a:solidFill>
                      <a:effectLst/>
                      <a:uLnTx/>
                      <a:uFillTx/>
                      <a:latin typeface="Symbol" panose="05050102010706020507" pitchFamily="18" charset="2"/>
                    </a:rPr>
                    <a:t>m</a:t>
                  </a:r>
                  <a:r>
                    <a:rPr kumimoji="0" lang="en-US" sz="1200" b="0" i="0" u="none" strike="noStrike" kern="0" cap="none" spc="0" normalizeH="0" baseline="0" noProof="0" dirty="0">
                      <a:ln>
                        <a:noFill/>
                      </a:ln>
                      <a:solidFill>
                        <a:srgbClr val="FFFFFF"/>
                      </a:solidFill>
                      <a:effectLst/>
                      <a:uLnTx/>
                      <a:uFillTx/>
                      <a:latin typeface="Times New Roman"/>
                    </a:rPr>
                    <a:t>m</a:t>
                  </a:r>
                </a:p>
              </p:txBody>
            </p:sp>
            <p:cxnSp>
              <p:nvCxnSpPr>
                <p:cNvPr id="36" name="Straight Connector 35"/>
                <p:cNvCxnSpPr/>
                <p:nvPr/>
              </p:nvCxnSpPr>
              <p:spPr bwMode="auto">
                <a:xfrm>
                  <a:off x="2265167" y="6366933"/>
                  <a:ext cx="1244233" cy="1"/>
                </a:xfrm>
                <a:prstGeom prst="line">
                  <a:avLst/>
                </a:prstGeom>
                <a:solidFill>
                  <a:srgbClr val="00CC99"/>
                </a:solidFill>
                <a:ln w="25400" cap="flat" cmpd="sng" algn="ctr">
                  <a:solidFill>
                    <a:srgbClr val="FFFFFF"/>
                  </a:solidFill>
                  <a:prstDash val="solid"/>
                  <a:round/>
                  <a:headEnd type="none" w="med" len="med"/>
                  <a:tailEnd type="none" w="med" len="med"/>
                </a:ln>
                <a:effectLst/>
              </p:spPr>
            </p:cxnSp>
            <p:sp>
              <p:nvSpPr>
                <p:cNvPr id="38" name="TextBox 37"/>
                <p:cNvSpPr txBox="1"/>
                <p:nvPr/>
              </p:nvSpPr>
              <p:spPr>
                <a:xfrm>
                  <a:off x="2788249" y="6089934"/>
                  <a:ext cx="50847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imes New Roman"/>
                    </a:rPr>
                    <a:t>5 </a:t>
                  </a:r>
                  <a:r>
                    <a:rPr kumimoji="0" lang="en-US" sz="1200" b="0" i="0" u="none" strike="noStrike" kern="0" cap="none" spc="0" normalizeH="0" baseline="0" noProof="0" dirty="0">
                      <a:ln>
                        <a:noFill/>
                      </a:ln>
                      <a:solidFill>
                        <a:srgbClr val="FFFFFF"/>
                      </a:solidFill>
                      <a:effectLst/>
                      <a:uLnTx/>
                      <a:uFillTx/>
                      <a:latin typeface="Symbol" panose="05050102010706020507" pitchFamily="18" charset="2"/>
                    </a:rPr>
                    <a:t>m</a:t>
                  </a:r>
                  <a:r>
                    <a:rPr kumimoji="0" lang="en-US" sz="1200" b="0" i="0" u="none" strike="noStrike" kern="0" cap="none" spc="0" normalizeH="0" baseline="0" noProof="0" dirty="0">
                      <a:ln>
                        <a:noFill/>
                      </a:ln>
                      <a:solidFill>
                        <a:srgbClr val="FFFFFF"/>
                      </a:solidFill>
                      <a:effectLst/>
                      <a:uLnTx/>
                      <a:uFillTx/>
                      <a:latin typeface="Times New Roman"/>
                    </a:rPr>
                    <a:t>m</a:t>
                  </a:r>
                </a:p>
              </p:txBody>
            </p:sp>
            <p:cxnSp>
              <p:nvCxnSpPr>
                <p:cNvPr id="39" name="Straight Connector 38"/>
                <p:cNvCxnSpPr/>
                <p:nvPr/>
              </p:nvCxnSpPr>
              <p:spPr bwMode="auto">
                <a:xfrm>
                  <a:off x="4958080" y="6366933"/>
                  <a:ext cx="170267" cy="1"/>
                </a:xfrm>
                <a:prstGeom prst="line">
                  <a:avLst/>
                </a:prstGeom>
                <a:solidFill>
                  <a:srgbClr val="00CC99"/>
                </a:solidFill>
                <a:ln w="25400" cap="flat" cmpd="sng" algn="ctr">
                  <a:solidFill>
                    <a:srgbClr val="FFFFFF"/>
                  </a:solidFill>
                  <a:prstDash val="solid"/>
                  <a:round/>
                  <a:headEnd type="none" w="med" len="med"/>
                  <a:tailEnd type="none" w="med" len="med"/>
                </a:ln>
                <a:effectLst/>
              </p:spPr>
            </p:cxnSp>
            <p:sp>
              <p:nvSpPr>
                <p:cNvPr id="40" name="TextBox 39"/>
                <p:cNvSpPr txBox="1"/>
                <p:nvPr/>
              </p:nvSpPr>
              <p:spPr>
                <a:xfrm>
                  <a:off x="4721403" y="6089933"/>
                  <a:ext cx="6498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Times New Roman"/>
                    </a:rPr>
                    <a:t>200 nm</a:t>
                  </a:r>
                </a:p>
              </p:txBody>
            </p:sp>
          </p:grpSp>
          <p:sp>
            <p:nvSpPr>
              <p:cNvPr id="25" name="Rectangle 24"/>
              <p:cNvSpPr/>
              <p:nvPr/>
            </p:nvSpPr>
            <p:spPr bwMode="auto">
              <a:xfrm>
                <a:off x="4984630" y="4288341"/>
                <a:ext cx="2603818" cy="343409"/>
              </a:xfrm>
              <a:prstGeom prst="rect">
                <a:avLst/>
              </a:prstGeom>
              <a:solidFill>
                <a:srgbClr val="FFFFFF">
                  <a:alpha val="44000"/>
                </a:srgbClr>
              </a:solidFill>
              <a:ln w="9525" cap="flat" cmpd="sng" algn="ctr">
                <a:noFill/>
                <a:prstDash val="solid"/>
                <a:round/>
                <a:headEnd type="none" w="med" len="med"/>
                <a:tailEnd type="none" w="med" len="med"/>
              </a:ln>
              <a:effectLst>
                <a:softEdge rad="25400"/>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25000" noProof="0">
                  <a:ln>
                    <a:noFill/>
                  </a:ln>
                  <a:solidFill>
                    <a:srgbClr val="000000"/>
                  </a:solidFill>
                  <a:effectLst/>
                  <a:uLnTx/>
                  <a:uFillTx/>
                </a:endParaRPr>
              </a:p>
            </p:txBody>
          </p:sp>
          <p:sp>
            <p:nvSpPr>
              <p:cNvPr id="26" name="TextBox 25"/>
              <p:cNvSpPr txBox="1"/>
              <p:nvPr/>
            </p:nvSpPr>
            <p:spPr>
              <a:xfrm>
                <a:off x="4994982" y="4323973"/>
                <a:ext cx="254082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imes New Roman"/>
                  </a:rPr>
                  <a:t>SEM images of </a:t>
                </a:r>
                <a:r>
                  <a:rPr kumimoji="0" lang="en-US" sz="1400" b="0" i="0" u="none" strike="noStrike" kern="0" cap="none" spc="0" normalizeH="0" baseline="0" noProof="0" dirty="0" err="1">
                    <a:ln>
                      <a:noFill/>
                    </a:ln>
                    <a:solidFill>
                      <a:sysClr val="windowText" lastClr="000000"/>
                    </a:solidFill>
                    <a:effectLst/>
                    <a:uLnTx/>
                    <a:uFillTx/>
                    <a:latin typeface="Times New Roman"/>
                  </a:rPr>
                  <a:t>AlN</a:t>
                </a:r>
                <a:r>
                  <a:rPr kumimoji="0" lang="en-US" sz="1400" b="0" i="0" u="none" strike="noStrike" kern="0" cap="none" spc="0" normalizeH="0" baseline="0" noProof="0" dirty="0">
                    <a:ln>
                      <a:noFill/>
                    </a:ln>
                    <a:solidFill>
                      <a:sysClr val="windowText" lastClr="000000"/>
                    </a:solidFill>
                    <a:effectLst/>
                    <a:uLnTx/>
                    <a:uFillTx/>
                    <a:latin typeface="Times New Roman"/>
                  </a:rPr>
                  <a:t> waveguides</a:t>
                </a:r>
              </a:p>
            </p:txBody>
          </p:sp>
        </p:grpSp>
      </p:grpSp>
    </p:spTree>
    <p:extLst>
      <p:ext uri="{BB962C8B-B14F-4D97-AF65-F5344CB8AC3E}">
        <p14:creationId xmlns:p14="http://schemas.microsoft.com/office/powerpoint/2010/main" val="192343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E5FF9-BFD9-4330-8048-B9319248AB2B}"/>
              </a:ext>
            </a:extLst>
          </p:cNvPr>
          <p:cNvSpPr/>
          <p:nvPr/>
        </p:nvSpPr>
        <p:spPr>
          <a:xfrm>
            <a:off x="0" y="838200"/>
            <a:ext cx="9067800" cy="1815882"/>
          </a:xfrm>
          <a:prstGeom prst="rect">
            <a:avLst/>
          </a:prstGeom>
        </p:spPr>
        <p:txBody>
          <a:bodyPr wrap="square">
            <a:spAutoFit/>
          </a:bodyPr>
          <a:lstStyle/>
          <a:p>
            <a:pPr marL="457200" marR="0" lvl="1" indent="0" algn="l"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p:txBody>
      </p:sp>
      <p:sp>
        <p:nvSpPr>
          <p:cNvPr id="3" name="Rectangle 2">
            <a:extLst>
              <a:ext uri="{FF2B5EF4-FFF2-40B4-BE49-F238E27FC236}">
                <a16:creationId xmlns:a16="http://schemas.microsoft.com/office/drawing/2014/main" id="{0380448B-1F30-47FA-8B16-4C50607379DE}"/>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5" name="TextBox 4">
            <a:extLst>
              <a:ext uri="{FF2B5EF4-FFF2-40B4-BE49-F238E27FC236}">
                <a16:creationId xmlns:a16="http://schemas.microsoft.com/office/drawing/2014/main" id="{6315A5F7-BF63-4BAD-B827-B36F20B593C9}"/>
              </a:ext>
            </a:extLst>
          </p:cNvPr>
          <p:cNvSpPr txBox="1"/>
          <p:nvPr/>
        </p:nvSpPr>
        <p:spPr>
          <a:xfrm>
            <a:off x="-38100" y="4155757"/>
            <a:ext cx="922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Superposition</a:t>
            </a:r>
            <a:r>
              <a:rPr kumimoji="0" lang="en-US" sz="2000" b="0" i="0" u="none" strike="noStrike" kern="1200" cap="none" spc="0" normalizeH="0" baseline="0" noProof="0" dirty="0">
                <a:ln>
                  <a:noFill/>
                </a:ln>
                <a:solidFill>
                  <a:prstClr val="black"/>
                </a:solidFill>
                <a:effectLst/>
                <a:uLnTx/>
                <a:uFillTx/>
                <a:latin typeface="Calibri"/>
                <a:ea typeface="+mn-ea"/>
                <a:cs typeface="+mn-cs"/>
              </a:rPr>
              <a:t> – every valid quantum state can be represented by the sum or two or more other distinct quantum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7A1883A8-F349-4F5D-AF3C-9339F39D1C19}"/>
              </a:ext>
            </a:extLst>
          </p:cNvPr>
          <p:cNvSpPr/>
          <p:nvPr/>
        </p:nvSpPr>
        <p:spPr>
          <a:xfrm>
            <a:off x="1451632" y="5358624"/>
            <a:ext cx="438912" cy="438912"/>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23C139A-4C6E-4F2F-BF64-6F45AD076686}"/>
              </a:ext>
            </a:extLst>
          </p:cNvPr>
          <p:cNvCxnSpPr/>
          <p:nvPr/>
        </p:nvCxnSpPr>
        <p:spPr>
          <a:xfrm>
            <a:off x="533400" y="5943600"/>
            <a:ext cx="76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731BF6-4DAB-493D-A13E-5B4BB5F5BBDB}"/>
              </a:ext>
            </a:extLst>
          </p:cNvPr>
          <p:cNvCxnSpPr/>
          <p:nvPr/>
        </p:nvCxnSpPr>
        <p:spPr>
          <a:xfrm>
            <a:off x="533400" y="5410200"/>
            <a:ext cx="7620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6A5DB3-B17B-4C97-AEDC-C744EF9ED9F8}"/>
              </a:ext>
            </a:extLst>
          </p:cNvPr>
          <p:cNvSpPr txBox="1"/>
          <p:nvPr/>
        </p:nvSpPr>
        <p:spPr>
          <a:xfrm>
            <a:off x="285091" y="5777335"/>
            <a:ext cx="314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a:t>
            </a:r>
          </a:p>
        </p:txBody>
      </p:sp>
      <p:sp>
        <p:nvSpPr>
          <p:cNvPr id="12" name="TextBox 11">
            <a:extLst>
              <a:ext uri="{FF2B5EF4-FFF2-40B4-BE49-F238E27FC236}">
                <a16:creationId xmlns:a16="http://schemas.microsoft.com/office/drawing/2014/main" id="{A4C60EB9-A180-4A19-9947-8B01AD08C972}"/>
              </a:ext>
            </a:extLst>
          </p:cNvPr>
          <p:cNvSpPr txBox="1"/>
          <p:nvPr/>
        </p:nvSpPr>
        <p:spPr>
          <a:xfrm>
            <a:off x="304800" y="5225607"/>
            <a:ext cx="2856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p>
        </p:txBody>
      </p:sp>
      <p:cxnSp>
        <p:nvCxnSpPr>
          <p:cNvPr id="13" name="Straight Connector 12">
            <a:extLst>
              <a:ext uri="{FF2B5EF4-FFF2-40B4-BE49-F238E27FC236}">
                <a16:creationId xmlns:a16="http://schemas.microsoft.com/office/drawing/2014/main" id="{670940C6-8581-45B3-B3A4-0E155D9175E8}"/>
              </a:ext>
            </a:extLst>
          </p:cNvPr>
          <p:cNvCxnSpPr/>
          <p:nvPr/>
        </p:nvCxnSpPr>
        <p:spPr>
          <a:xfrm>
            <a:off x="2357105" y="5943600"/>
            <a:ext cx="76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A586CF-830B-4268-864F-40D3E35E00A5}"/>
              </a:ext>
            </a:extLst>
          </p:cNvPr>
          <p:cNvCxnSpPr/>
          <p:nvPr/>
        </p:nvCxnSpPr>
        <p:spPr>
          <a:xfrm>
            <a:off x="2357105" y="5410200"/>
            <a:ext cx="7620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698FF8-CACD-40A6-BC6C-7D819DB1B1D2}"/>
              </a:ext>
            </a:extLst>
          </p:cNvPr>
          <p:cNvSpPr txBox="1"/>
          <p:nvPr/>
        </p:nvSpPr>
        <p:spPr>
          <a:xfrm>
            <a:off x="2108796" y="5777335"/>
            <a:ext cx="314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a:t>
            </a:r>
          </a:p>
        </p:txBody>
      </p:sp>
      <p:sp>
        <p:nvSpPr>
          <p:cNvPr id="16" name="TextBox 15">
            <a:extLst>
              <a:ext uri="{FF2B5EF4-FFF2-40B4-BE49-F238E27FC236}">
                <a16:creationId xmlns:a16="http://schemas.microsoft.com/office/drawing/2014/main" id="{3BB83AA3-076A-48AE-B741-FCDFEBD24CA0}"/>
              </a:ext>
            </a:extLst>
          </p:cNvPr>
          <p:cNvSpPr txBox="1"/>
          <p:nvPr/>
        </p:nvSpPr>
        <p:spPr>
          <a:xfrm>
            <a:off x="2128505" y="5225607"/>
            <a:ext cx="2856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p>
        </p:txBody>
      </p:sp>
      <p:sp>
        <p:nvSpPr>
          <p:cNvPr id="17" name="TextBox 16">
            <a:extLst>
              <a:ext uri="{FF2B5EF4-FFF2-40B4-BE49-F238E27FC236}">
                <a16:creationId xmlns:a16="http://schemas.microsoft.com/office/drawing/2014/main" id="{44933044-2D26-4276-A712-32C0E6602BEC}"/>
              </a:ext>
            </a:extLst>
          </p:cNvPr>
          <p:cNvSpPr txBox="1"/>
          <p:nvPr/>
        </p:nvSpPr>
        <p:spPr>
          <a:xfrm>
            <a:off x="1342823" y="5768871"/>
            <a:ext cx="6375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Atom</a:t>
            </a:r>
          </a:p>
        </p:txBody>
      </p:sp>
      <p:sp>
        <p:nvSpPr>
          <p:cNvPr id="18" name="Oval 17">
            <a:extLst>
              <a:ext uri="{FF2B5EF4-FFF2-40B4-BE49-F238E27FC236}">
                <a16:creationId xmlns:a16="http://schemas.microsoft.com/office/drawing/2014/main" id="{B5C5D02A-A8A5-455C-ACB2-A6F6E32AC8B4}"/>
              </a:ext>
            </a:extLst>
          </p:cNvPr>
          <p:cNvSpPr/>
          <p:nvPr/>
        </p:nvSpPr>
        <p:spPr>
          <a:xfrm>
            <a:off x="3180283" y="5358624"/>
            <a:ext cx="438912" cy="438912"/>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D441C84C-8AFE-4329-AA27-C2D314250667}"/>
              </a:ext>
            </a:extLst>
          </p:cNvPr>
          <p:cNvSpPr txBox="1"/>
          <p:nvPr/>
        </p:nvSpPr>
        <p:spPr>
          <a:xfrm>
            <a:off x="3071474" y="5768871"/>
            <a:ext cx="6375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Atom</a:t>
            </a:r>
          </a:p>
        </p:txBody>
      </p:sp>
      <p:graphicFrame>
        <p:nvGraphicFramePr>
          <p:cNvPr id="20" name="Table 19">
            <a:extLst>
              <a:ext uri="{FF2B5EF4-FFF2-40B4-BE49-F238E27FC236}">
                <a16:creationId xmlns:a16="http://schemas.microsoft.com/office/drawing/2014/main" id="{C7584299-614C-4306-AC63-CDE5E01A5469}"/>
              </a:ext>
            </a:extLst>
          </p:cNvPr>
          <p:cNvGraphicFramePr>
            <a:graphicFrameLocks noGrp="1"/>
          </p:cNvGraphicFramePr>
          <p:nvPr>
            <p:extLst/>
          </p:nvPr>
        </p:nvGraphicFramePr>
        <p:xfrm>
          <a:off x="3810000" y="4612780"/>
          <a:ext cx="2608300" cy="1854200"/>
        </p:xfrm>
        <a:graphic>
          <a:graphicData uri="http://schemas.openxmlformats.org/drawingml/2006/table">
            <a:tbl>
              <a:tblPr firstRow="1" bandRow="1">
                <a:tableStyleId>{5C22544A-7EE6-4342-B048-85BDC9FD1C3A}</a:tableStyleId>
              </a:tblPr>
              <a:tblGrid>
                <a:gridCol w="1304150">
                  <a:extLst>
                    <a:ext uri="{9D8B030D-6E8A-4147-A177-3AD203B41FA5}">
                      <a16:colId xmlns:a16="http://schemas.microsoft.com/office/drawing/2014/main" val="3661476262"/>
                    </a:ext>
                  </a:extLst>
                </a:gridCol>
                <a:gridCol w="1304150">
                  <a:extLst>
                    <a:ext uri="{9D8B030D-6E8A-4147-A177-3AD203B41FA5}">
                      <a16:colId xmlns:a16="http://schemas.microsoft.com/office/drawing/2014/main" val="1619497483"/>
                    </a:ext>
                  </a:extLst>
                </a:gridCol>
              </a:tblGrid>
              <a:tr h="370840">
                <a:tc>
                  <a:txBody>
                    <a:bodyPr/>
                    <a:lstStyle/>
                    <a:p>
                      <a:pPr algn="ctr"/>
                      <a:r>
                        <a:rPr lang="en-US" dirty="0">
                          <a:solidFill>
                            <a:schemeClr val="tx1"/>
                          </a:solidFill>
                        </a:rPr>
                        <a:t>Atom 1</a:t>
                      </a:r>
                    </a:p>
                  </a:txBody>
                  <a:tcPr>
                    <a:solidFill>
                      <a:schemeClr val="accent3">
                        <a:lumMod val="20000"/>
                        <a:lumOff val="80000"/>
                      </a:schemeClr>
                    </a:solidFill>
                  </a:tcPr>
                </a:tc>
                <a:tc>
                  <a:txBody>
                    <a:bodyPr/>
                    <a:lstStyle/>
                    <a:p>
                      <a:pPr algn="ctr"/>
                      <a:r>
                        <a:rPr lang="en-US" dirty="0">
                          <a:solidFill>
                            <a:schemeClr val="tx1"/>
                          </a:solidFill>
                        </a:rPr>
                        <a:t>Atom 2</a:t>
                      </a:r>
                    </a:p>
                  </a:txBody>
                  <a:tcPr>
                    <a:solidFill>
                      <a:schemeClr val="accent3">
                        <a:lumMod val="20000"/>
                        <a:lumOff val="80000"/>
                      </a:schemeClr>
                    </a:solidFill>
                  </a:tcPr>
                </a:tc>
                <a:extLst>
                  <a:ext uri="{0D108BD9-81ED-4DB2-BD59-A6C34878D82A}">
                    <a16:rowId xmlns:a16="http://schemas.microsoft.com/office/drawing/2014/main" val="4142582260"/>
                  </a:ext>
                </a:extLst>
              </a:tr>
              <a:tr h="370840">
                <a:tc>
                  <a:txBody>
                    <a:bodyPr/>
                    <a:lstStyle/>
                    <a:p>
                      <a:pPr algn="ctr"/>
                      <a:r>
                        <a:rPr lang="en-US" dirty="0">
                          <a:solidFill>
                            <a:schemeClr val="tx1"/>
                          </a:solidFill>
                        </a:rPr>
                        <a:t>G</a:t>
                      </a:r>
                    </a:p>
                  </a:txBody>
                  <a:tcPr>
                    <a:solidFill>
                      <a:schemeClr val="accent3">
                        <a:lumMod val="20000"/>
                        <a:lumOff val="80000"/>
                      </a:schemeClr>
                    </a:solidFill>
                  </a:tcPr>
                </a:tc>
                <a:tc>
                  <a:txBody>
                    <a:bodyPr/>
                    <a:lstStyle/>
                    <a:p>
                      <a:pPr algn="ctr"/>
                      <a:r>
                        <a:rPr lang="en-US" dirty="0">
                          <a:solidFill>
                            <a:schemeClr val="tx1"/>
                          </a:solidFill>
                        </a:rPr>
                        <a:t>G</a:t>
                      </a:r>
                    </a:p>
                  </a:txBody>
                  <a:tcPr>
                    <a:solidFill>
                      <a:schemeClr val="accent3">
                        <a:lumMod val="20000"/>
                        <a:lumOff val="80000"/>
                      </a:schemeClr>
                    </a:solidFill>
                  </a:tcPr>
                </a:tc>
                <a:extLst>
                  <a:ext uri="{0D108BD9-81ED-4DB2-BD59-A6C34878D82A}">
                    <a16:rowId xmlns:a16="http://schemas.microsoft.com/office/drawing/2014/main" val="545077379"/>
                  </a:ext>
                </a:extLst>
              </a:tr>
              <a:tr h="370840">
                <a:tc>
                  <a:txBody>
                    <a:bodyPr/>
                    <a:lstStyle/>
                    <a:p>
                      <a:pPr algn="ctr"/>
                      <a:r>
                        <a:rPr lang="en-US" dirty="0">
                          <a:solidFill>
                            <a:schemeClr val="tx1"/>
                          </a:solidFill>
                        </a:rPr>
                        <a:t>G</a:t>
                      </a:r>
                    </a:p>
                  </a:txBody>
                  <a:tcPr>
                    <a:solidFill>
                      <a:schemeClr val="accent3">
                        <a:lumMod val="20000"/>
                        <a:lumOff val="80000"/>
                      </a:schemeClr>
                    </a:solidFill>
                  </a:tcPr>
                </a:tc>
                <a:tc>
                  <a:txBody>
                    <a:bodyPr/>
                    <a:lstStyle/>
                    <a:p>
                      <a:pPr algn="ctr"/>
                      <a:r>
                        <a:rPr lang="en-US" dirty="0">
                          <a:solidFill>
                            <a:schemeClr val="tx1"/>
                          </a:solidFill>
                        </a:rPr>
                        <a:t>E</a:t>
                      </a:r>
                    </a:p>
                  </a:txBody>
                  <a:tcPr>
                    <a:solidFill>
                      <a:schemeClr val="accent3">
                        <a:lumMod val="20000"/>
                        <a:lumOff val="80000"/>
                      </a:schemeClr>
                    </a:solidFill>
                  </a:tcPr>
                </a:tc>
                <a:extLst>
                  <a:ext uri="{0D108BD9-81ED-4DB2-BD59-A6C34878D82A}">
                    <a16:rowId xmlns:a16="http://schemas.microsoft.com/office/drawing/2014/main" val="2615312079"/>
                  </a:ext>
                </a:extLst>
              </a:tr>
              <a:tr h="370840">
                <a:tc>
                  <a:txBody>
                    <a:bodyPr/>
                    <a:lstStyle/>
                    <a:p>
                      <a:pPr algn="ctr"/>
                      <a:r>
                        <a:rPr lang="en-US" dirty="0">
                          <a:solidFill>
                            <a:schemeClr val="tx1"/>
                          </a:solidFill>
                        </a:rPr>
                        <a:t>E</a:t>
                      </a:r>
                    </a:p>
                  </a:txBody>
                  <a:tcPr>
                    <a:solidFill>
                      <a:schemeClr val="accent3">
                        <a:lumMod val="20000"/>
                        <a:lumOff val="80000"/>
                      </a:schemeClr>
                    </a:solidFill>
                  </a:tcPr>
                </a:tc>
                <a:tc>
                  <a:txBody>
                    <a:bodyPr/>
                    <a:lstStyle/>
                    <a:p>
                      <a:pPr algn="ctr"/>
                      <a:r>
                        <a:rPr lang="en-US" dirty="0">
                          <a:solidFill>
                            <a:schemeClr val="tx1"/>
                          </a:solidFill>
                        </a:rPr>
                        <a:t>G</a:t>
                      </a:r>
                    </a:p>
                  </a:txBody>
                  <a:tcPr>
                    <a:solidFill>
                      <a:schemeClr val="accent3">
                        <a:lumMod val="20000"/>
                        <a:lumOff val="80000"/>
                      </a:schemeClr>
                    </a:solidFill>
                  </a:tcPr>
                </a:tc>
                <a:extLst>
                  <a:ext uri="{0D108BD9-81ED-4DB2-BD59-A6C34878D82A}">
                    <a16:rowId xmlns:a16="http://schemas.microsoft.com/office/drawing/2014/main" val="3206558182"/>
                  </a:ext>
                </a:extLst>
              </a:tr>
              <a:tr h="370840">
                <a:tc>
                  <a:txBody>
                    <a:bodyPr/>
                    <a:lstStyle/>
                    <a:p>
                      <a:pPr algn="ctr"/>
                      <a:r>
                        <a:rPr lang="en-US" dirty="0">
                          <a:solidFill>
                            <a:schemeClr val="tx1"/>
                          </a:solidFill>
                        </a:rPr>
                        <a:t>E</a:t>
                      </a:r>
                    </a:p>
                  </a:txBody>
                  <a:tcPr>
                    <a:solidFill>
                      <a:schemeClr val="accent3">
                        <a:lumMod val="20000"/>
                        <a:lumOff val="80000"/>
                      </a:schemeClr>
                    </a:solidFill>
                  </a:tcPr>
                </a:tc>
                <a:tc>
                  <a:txBody>
                    <a:bodyPr/>
                    <a:lstStyle/>
                    <a:p>
                      <a:pPr algn="ctr"/>
                      <a:r>
                        <a:rPr lang="en-US" dirty="0">
                          <a:solidFill>
                            <a:schemeClr val="tx1"/>
                          </a:solidFill>
                        </a:rPr>
                        <a:t>E</a:t>
                      </a:r>
                    </a:p>
                  </a:txBody>
                  <a:tcPr>
                    <a:solidFill>
                      <a:schemeClr val="accent3">
                        <a:lumMod val="20000"/>
                        <a:lumOff val="80000"/>
                      </a:schemeClr>
                    </a:solidFill>
                  </a:tcPr>
                </a:tc>
                <a:extLst>
                  <a:ext uri="{0D108BD9-81ED-4DB2-BD59-A6C34878D82A}">
                    <a16:rowId xmlns:a16="http://schemas.microsoft.com/office/drawing/2014/main" val="1580923623"/>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5928B10-F8BD-4202-A343-FDEE1F2506D9}"/>
                  </a:ext>
                </a:extLst>
              </p:cNvPr>
              <p:cNvSpPr txBox="1"/>
              <p:nvPr/>
            </p:nvSpPr>
            <p:spPr>
              <a:xfrm>
                <a:off x="6325355" y="4501796"/>
                <a:ext cx="2904167" cy="2868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𝑆𝑡𝑎𝑡𝑒𝑠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sSup>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2 particles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𝑠𝑡𝑎𝑡𝑒𝑠</m:t>
                    </m:r>
                  </m:oMath>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𝑝𝑎𝑟𝑡𝑖𝑐𝑙𝑒𝑠</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sup>
                      </m:sSup>
                    </m:oMath>
                  </m:oMathPara>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sup>
                    </m:sSup>
                  </m:oMath>
                </a14:m>
                <a:r>
                  <a:rPr kumimoji="0" lang="en-US" sz="1800" b="0" i="0" u="none" strike="noStrike" kern="1200" cap="none" spc="0" normalizeH="0" baseline="0" noProof="0" dirty="0">
                    <a:ln>
                      <a:noFill/>
                    </a:ln>
                    <a:solidFill>
                      <a:prstClr val="black"/>
                    </a:solidFill>
                    <a:effectLst/>
                    <a:uLnTx/>
                    <a:uFillTx/>
                    <a:latin typeface="Calibri"/>
                    <a:ea typeface="+mn-ea"/>
                    <a:cs typeface="+mn-cs"/>
                  </a:rPr>
                  <a:t>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or 140 TB of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TextBox 20">
                <a:extLst>
                  <a:ext uri="{FF2B5EF4-FFF2-40B4-BE49-F238E27FC236}">
                    <a16:creationId xmlns:a16="http://schemas.microsoft.com/office/drawing/2014/main" id="{25928B10-F8BD-4202-A343-FDEE1F2506D9}"/>
                  </a:ext>
                </a:extLst>
              </p:cNvPr>
              <p:cNvSpPr txBox="1">
                <a:spLocks noRot="1" noChangeAspect="1" noMove="1" noResize="1" noEditPoints="1" noAdjustHandles="1" noChangeArrowheads="1" noChangeShapeType="1" noTextEdit="1"/>
              </p:cNvSpPr>
              <p:nvPr/>
            </p:nvSpPr>
            <p:spPr>
              <a:xfrm>
                <a:off x="6325355" y="4501796"/>
                <a:ext cx="2904167" cy="2868478"/>
              </a:xfrm>
              <a:prstGeom prst="rect">
                <a:avLst/>
              </a:prstGeom>
              <a:blipFill>
                <a:blip r:embed="rId2"/>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5D8DEE5E-31C8-4F55-999D-F2F5C4C80815}"/>
              </a:ext>
            </a:extLst>
          </p:cNvPr>
          <p:cNvSpPr/>
          <p:nvPr/>
        </p:nvSpPr>
        <p:spPr>
          <a:xfrm>
            <a:off x="865910" y="5881171"/>
            <a:ext cx="109728" cy="109728"/>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F571EA20-83F7-4F24-9428-CD590CD0F24E}"/>
              </a:ext>
            </a:extLst>
          </p:cNvPr>
          <p:cNvSpPr/>
          <p:nvPr/>
        </p:nvSpPr>
        <p:spPr>
          <a:xfrm>
            <a:off x="2709672" y="5358624"/>
            <a:ext cx="109728" cy="109728"/>
          </a:xfrm>
          <a:prstGeom prst="ellipse">
            <a:avLst/>
          </a:prstGeom>
          <a:solidFill>
            <a:srgbClr val="1F497D">
              <a:lumMod val="60000"/>
              <a:lumOff val="40000"/>
            </a:srgbClr>
          </a:solidFill>
          <a:ln w="25400" cap="flat" cmpd="sng" algn="ctr">
            <a:noFill/>
            <a:prstDash val="solid"/>
          </a:ln>
          <a:effectLst/>
          <a:scene3d>
            <a:camera prst="orthographicFront"/>
            <a:lightRig rig="threePt" dir="t"/>
          </a:scene3d>
          <a:sp3d prstMaterial="dkEdge">
            <a:bevelT w="228600" h="2286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B363BC05-4743-4D29-BA42-8DDC26715B0B}"/>
              </a:ext>
            </a:extLst>
          </p:cNvPr>
          <p:cNvSpPr txBox="1"/>
          <p:nvPr/>
        </p:nvSpPr>
        <p:spPr>
          <a:xfrm>
            <a:off x="1" y="2654082"/>
            <a:ext cx="9144000" cy="163121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Qubit – any two level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Polarization states of a photon : Horizontal or Vertical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Energy levels in an atom : Ground or Excited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Direction of current in a superconducting circuit: Clockwise or Counter clockwise</a:t>
            </a:r>
          </a:p>
        </p:txBody>
      </p:sp>
    </p:spTree>
    <p:extLst>
      <p:ext uri="{BB962C8B-B14F-4D97-AF65-F5344CB8AC3E}">
        <p14:creationId xmlns:p14="http://schemas.microsoft.com/office/powerpoint/2010/main" val="621547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3E56D-C057-4363-ACE9-7A7D02AC847E}"/>
              </a:ext>
            </a:extLst>
          </p:cNvPr>
          <p:cNvSpPr txBox="1"/>
          <p:nvPr/>
        </p:nvSpPr>
        <p:spPr>
          <a:xfrm>
            <a:off x="91190" y="730524"/>
            <a:ext cx="4172467"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indent="-285750">
              <a:buFont typeface="Arial" panose="020B0604020202020204" pitchFamily="34" charset="0"/>
              <a:buChar char="•"/>
              <a:defRPr/>
            </a:pPr>
            <a:r>
              <a:rPr lang="en-US" sz="1600" kern="0" dirty="0">
                <a:solidFill>
                  <a:prstClr val="black"/>
                </a:solidFill>
                <a:latin typeface="Arial" panose="020B0604020202020204"/>
              </a:rPr>
              <a:t>First demonstration of fiber coupled integrated circuits at 369.5 nm</a:t>
            </a:r>
          </a:p>
          <a:p>
            <a:pPr marL="742950" lvl="1" indent="-285750">
              <a:buFont typeface="Arial" panose="020B0604020202020204" pitchFamily="34" charset="0"/>
              <a:buChar char="•"/>
              <a:defRPr/>
            </a:pPr>
            <a:r>
              <a:rPr lang="en-US" sz="1600" kern="0" dirty="0">
                <a:solidFill>
                  <a:prstClr val="black"/>
                </a:solidFill>
                <a:latin typeface="Arial" panose="020B0604020202020204"/>
              </a:rPr>
              <a:t>Q &gt; 20k</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u="sng" kern="0" dirty="0">
                <a:solidFill>
                  <a:prstClr val="black"/>
                </a:solidFill>
                <a:latin typeface="Arial" panose="020B0604020202020204"/>
              </a:rPr>
              <a:t>Characterization Setup</a:t>
            </a:r>
            <a:endParaRPr kumimoji="0" lang="en-US" sz="1600" b="0" i="0" u="sng"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150 fs Pulsed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Ti:Sapphire</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SHG (360-470 nm)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Average Power up to 20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mW</a:t>
            </a: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742950" lvl="1" indent="-285750">
              <a:buFont typeface="Arial" panose="020B0604020202020204" pitchFamily="34" charset="0"/>
              <a:buChar char="•"/>
              <a:defRPr/>
            </a:pPr>
            <a:r>
              <a:rPr lang="en-US" sz="1600" kern="0" dirty="0">
                <a:solidFill>
                  <a:prstClr val="black"/>
                </a:solidFill>
                <a:latin typeface="Arial" panose="020B0604020202020204"/>
              </a:rPr>
              <a:t>Spectrum taken from high resolution OSA</a:t>
            </a: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CW Tunable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Ti:Sapphire</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SHG (367-372 nm)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Average Power 1-10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mW</a:t>
            </a: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9893DE12-D645-47CE-9EFB-1E609BF93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1" y="4354045"/>
            <a:ext cx="9138449" cy="1970555"/>
          </a:xfrm>
          <a:prstGeom prst="rect">
            <a:avLst/>
          </a:prstGeom>
        </p:spPr>
      </p:pic>
      <p:grpSp>
        <p:nvGrpSpPr>
          <p:cNvPr id="4" name="Group 3">
            <a:extLst>
              <a:ext uri="{FF2B5EF4-FFF2-40B4-BE49-F238E27FC236}">
                <a16:creationId xmlns:a16="http://schemas.microsoft.com/office/drawing/2014/main" id="{D59D46DA-E064-43F8-9E3F-5D4504CB448B}"/>
              </a:ext>
            </a:extLst>
          </p:cNvPr>
          <p:cNvGrpSpPr/>
          <p:nvPr/>
        </p:nvGrpSpPr>
        <p:grpSpPr>
          <a:xfrm>
            <a:off x="5475234" y="928179"/>
            <a:ext cx="3668766" cy="2010675"/>
            <a:chOff x="4299127" y="3490391"/>
            <a:chExt cx="4580713" cy="2510470"/>
          </a:xfrm>
        </p:grpSpPr>
        <p:pic>
          <p:nvPicPr>
            <p:cNvPr id="5" name="Picture 4" descr="A close up of a white wall&#10;&#10;Description generated with high confidence">
              <a:extLst>
                <a:ext uri="{FF2B5EF4-FFF2-40B4-BE49-F238E27FC236}">
                  <a16:creationId xmlns:a16="http://schemas.microsoft.com/office/drawing/2014/main" id="{16DBE7F1-B102-4E83-831F-6FB61DEBC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99127" y="3490391"/>
              <a:ext cx="4580713" cy="2510470"/>
            </a:xfrm>
            <a:prstGeom prst="rect">
              <a:avLst/>
            </a:prstGeom>
          </p:spPr>
        </p:pic>
        <p:sp>
          <p:nvSpPr>
            <p:cNvPr id="6" name="TextBox 5">
              <a:extLst>
                <a:ext uri="{FF2B5EF4-FFF2-40B4-BE49-F238E27FC236}">
                  <a16:creationId xmlns:a16="http://schemas.microsoft.com/office/drawing/2014/main" id="{65E6BE75-DE5F-4190-A047-7CF06C584311}"/>
                </a:ext>
              </a:extLst>
            </p:cNvPr>
            <p:cNvSpPr txBox="1"/>
            <p:nvPr/>
          </p:nvSpPr>
          <p:spPr>
            <a:xfrm>
              <a:off x="4609520" y="5655008"/>
              <a:ext cx="3959926" cy="345853"/>
            </a:xfrm>
            <a:prstGeom prst="rect">
              <a:avLst/>
            </a:prstGeom>
            <a:solidFill>
              <a:sysClr val="window" lastClr="FFFFFF"/>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Singlemode</a:t>
              </a:r>
              <a:r>
                <a:rPr kumimoji="0" lang="en-US" sz="1200" b="0" i="0" u="none" strike="noStrike" kern="0" cap="none" spc="0" normalizeH="0" baseline="0" noProof="0" dirty="0">
                  <a:ln>
                    <a:noFill/>
                  </a:ln>
                  <a:solidFill>
                    <a:sysClr val="windowText" lastClr="000000"/>
                  </a:solidFill>
                  <a:effectLst/>
                  <a:uLnTx/>
                  <a:uFillTx/>
                  <a:latin typeface="Arial" panose="020B0604020202020204"/>
                  <a:ea typeface="+mn-ea"/>
                  <a:cs typeface="+mn-cs"/>
                </a:rPr>
                <a:t> operation in the UV (369.5 nm)</a:t>
              </a:r>
            </a:p>
          </p:txBody>
        </p:sp>
      </p:grpSp>
      <p:pic>
        <p:nvPicPr>
          <p:cNvPr id="7" name="Picture 6">
            <a:extLst>
              <a:ext uri="{FF2B5EF4-FFF2-40B4-BE49-F238E27FC236}">
                <a16:creationId xmlns:a16="http://schemas.microsoft.com/office/drawing/2014/main" id="{608CEDB6-2796-48D3-91DF-CD2740FFE7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42407" y="2938854"/>
            <a:ext cx="4670279" cy="1415191"/>
          </a:xfrm>
          <a:prstGeom prst="rect">
            <a:avLst/>
          </a:prstGeom>
          <a:ln w="44450">
            <a:solidFill>
              <a:srgbClr val="66FF66"/>
            </a:solidFill>
          </a:ln>
        </p:spPr>
      </p:pic>
      <p:sp>
        <p:nvSpPr>
          <p:cNvPr id="8" name="Rectangle 7">
            <a:extLst>
              <a:ext uri="{FF2B5EF4-FFF2-40B4-BE49-F238E27FC236}">
                <a16:creationId xmlns:a16="http://schemas.microsoft.com/office/drawing/2014/main" id="{9EFAB4F5-78A8-44C9-9251-C47108254462}"/>
              </a:ext>
            </a:extLst>
          </p:cNvPr>
          <p:cNvSpPr/>
          <p:nvPr/>
        </p:nvSpPr>
        <p:spPr bwMode="auto">
          <a:xfrm>
            <a:off x="8366012" y="4840157"/>
            <a:ext cx="529389" cy="218742"/>
          </a:xfrm>
          <a:prstGeom prst="rect">
            <a:avLst/>
          </a:prstGeom>
          <a:noFill/>
          <a:ln w="50800"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charset="0"/>
              <a:ea typeface="+mn-ea"/>
              <a:cs typeface="+mn-cs"/>
            </a:endParaRPr>
          </a:p>
        </p:txBody>
      </p:sp>
      <p:cxnSp>
        <p:nvCxnSpPr>
          <p:cNvPr id="9" name="Straight Connector 8">
            <a:extLst>
              <a:ext uri="{FF2B5EF4-FFF2-40B4-BE49-F238E27FC236}">
                <a16:creationId xmlns:a16="http://schemas.microsoft.com/office/drawing/2014/main" id="{7C277510-FFA7-4043-8DF4-5132AA507919}"/>
              </a:ext>
            </a:extLst>
          </p:cNvPr>
          <p:cNvCxnSpPr>
            <a:cxnSpLocks/>
          </p:cNvCxnSpPr>
          <p:nvPr/>
        </p:nvCxnSpPr>
        <p:spPr bwMode="auto">
          <a:xfrm>
            <a:off x="4442407" y="4371979"/>
            <a:ext cx="3923605" cy="686920"/>
          </a:xfrm>
          <a:prstGeom prst="line">
            <a:avLst/>
          </a:prstGeom>
          <a:solidFill>
            <a:schemeClr val="accent1"/>
          </a:solidFill>
          <a:ln w="38100" cap="flat" cmpd="sng" algn="ctr">
            <a:solidFill>
              <a:srgbClr val="66FF66"/>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8E02EBD7-185D-4172-A7CE-5F7ECC1CE8C2}"/>
              </a:ext>
            </a:extLst>
          </p:cNvPr>
          <p:cNvCxnSpPr>
            <a:cxnSpLocks/>
          </p:cNvCxnSpPr>
          <p:nvPr/>
        </p:nvCxnSpPr>
        <p:spPr bwMode="auto">
          <a:xfrm flipH="1">
            <a:off x="8895402" y="4371979"/>
            <a:ext cx="248598" cy="686920"/>
          </a:xfrm>
          <a:prstGeom prst="line">
            <a:avLst/>
          </a:prstGeom>
          <a:solidFill>
            <a:schemeClr val="accent1"/>
          </a:solidFill>
          <a:ln w="38100" cap="flat" cmpd="sng" algn="ctr">
            <a:solidFill>
              <a:srgbClr val="66FF66"/>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5E54E810-B293-44B9-AED3-1393D21CDEE6}"/>
              </a:ext>
            </a:extLst>
          </p:cNvPr>
          <p:cNvSpPr/>
          <p:nvPr/>
        </p:nvSpPr>
        <p:spPr>
          <a:xfrm>
            <a:off x="0" y="0"/>
            <a:ext cx="8000999"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UV Integrated Photonic Circuits </a:t>
            </a:r>
          </a:p>
        </p:txBody>
      </p:sp>
    </p:spTree>
    <p:extLst>
      <p:ext uri="{BB962C8B-B14F-4D97-AF65-F5344CB8AC3E}">
        <p14:creationId xmlns:p14="http://schemas.microsoft.com/office/powerpoint/2010/main" val="1389006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81000" y="-9525"/>
            <a:ext cx="7162800" cy="523220"/>
          </a:xfrm>
          <a:prstGeom prst="rect">
            <a:avLst/>
          </a:prstGeom>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UV-Vis Ring Resonator Performance</a:t>
            </a:r>
          </a:p>
        </p:txBody>
      </p:sp>
      <p:sp>
        <p:nvSpPr>
          <p:cNvPr id="14" name="TextBox 13"/>
          <p:cNvSpPr txBox="1"/>
          <p:nvPr/>
        </p:nvSpPr>
        <p:spPr>
          <a:xfrm>
            <a:off x="152400" y="3988475"/>
            <a:ext cx="430449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Pulsed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Ti:Sapphire</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SHG (360-470 nm)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Pulse width ~150 fs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Average Power up to 200 </a:t>
            </a:r>
            <a:r>
              <a:rPr kumimoji="0" lang="en-US" sz="1600" b="0" i="0" u="none" strike="noStrike" kern="0" cap="none" spc="0" normalizeH="0" baseline="0" noProof="0" dirty="0" err="1">
                <a:ln>
                  <a:noFill/>
                </a:ln>
                <a:solidFill>
                  <a:prstClr val="black"/>
                </a:solidFill>
                <a:effectLst/>
                <a:uLnTx/>
                <a:uFillTx/>
                <a:latin typeface="Arial" panose="020B0604020202020204"/>
                <a:ea typeface="+mn-ea"/>
                <a:cs typeface="+mn-cs"/>
              </a:rPr>
              <a:t>mW</a:t>
            </a: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Waveguide output coupled to optical fiber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Spectrum taken from high resolution OSA</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High Q’s measured 15-70K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p:cNvPicPr>
            <a:picLocks noChangeAspect="1"/>
          </p:cNvPicPr>
          <p:nvPr/>
        </p:nvPicPr>
        <p:blipFill>
          <a:blip r:embed="rId3"/>
          <a:stretch>
            <a:fillRect/>
          </a:stretch>
        </p:blipFill>
        <p:spPr>
          <a:xfrm>
            <a:off x="288433" y="861854"/>
            <a:ext cx="4068589" cy="2871945"/>
          </a:xfrm>
          <a:prstGeom prst="rect">
            <a:avLst/>
          </a:prstGeom>
        </p:spPr>
      </p:pic>
      <p:pic>
        <p:nvPicPr>
          <p:cNvPr id="21" name="Picture 20"/>
          <p:cNvPicPr>
            <a:picLocks noChangeAspect="1"/>
          </p:cNvPicPr>
          <p:nvPr/>
        </p:nvPicPr>
        <p:blipFill>
          <a:blip r:embed="rId4"/>
          <a:stretch>
            <a:fillRect/>
          </a:stretch>
        </p:blipFill>
        <p:spPr>
          <a:xfrm>
            <a:off x="5105400" y="990600"/>
            <a:ext cx="3571370" cy="24489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615" y="3810000"/>
            <a:ext cx="4197569" cy="2599135"/>
          </a:xfrm>
          <a:prstGeom prst="rect">
            <a:avLst/>
          </a:prstGeom>
        </p:spPr>
      </p:pic>
    </p:spTree>
    <p:extLst>
      <p:ext uri="{BB962C8B-B14F-4D97-AF65-F5344CB8AC3E}">
        <p14:creationId xmlns:p14="http://schemas.microsoft.com/office/powerpoint/2010/main" val="330909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3E56D-C057-4363-ACE9-7A7D02AC847E}"/>
              </a:ext>
            </a:extLst>
          </p:cNvPr>
          <p:cNvSpPr txBox="1"/>
          <p:nvPr/>
        </p:nvSpPr>
        <p:spPr>
          <a:xfrm>
            <a:off x="5732692" y="3320346"/>
            <a:ext cx="329789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Q at 369.5 nm: ~20,000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(in literature 7K)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Propagation loss at 369.5 nm: 67-75 dB/cm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(in literature 80 dB/mm)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5E54E810-B293-44B9-AED3-1393D21CDEE6}"/>
              </a:ext>
            </a:extLst>
          </p:cNvPr>
          <p:cNvSpPr/>
          <p:nvPr/>
        </p:nvSpPr>
        <p:spPr>
          <a:xfrm>
            <a:off x="0" y="0"/>
            <a:ext cx="8000999"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UV Integrated Photonic Circuits </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7ED30B1-E309-433A-9E0A-E26C69A803BC}"/>
                  </a:ext>
                </a:extLst>
              </p:cNvPr>
              <p:cNvSpPr/>
              <p:nvPr/>
            </p:nvSpPr>
            <p:spPr>
              <a:xfrm>
                <a:off x="5532451" y="3226981"/>
                <a:ext cx="1268104" cy="619144"/>
              </a:xfrm>
              <a:prstGeom prst="rect">
                <a:avLst/>
              </a:prstGeom>
              <a:ln w="254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𝑔</m:t>
                              </m:r>
                            </m:sub>
                          </m:sSub>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𝜆𝛼</m:t>
                          </m:r>
                        </m:den>
                      </m:f>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3" name="Rectangle 12">
                <a:extLst>
                  <a:ext uri="{FF2B5EF4-FFF2-40B4-BE49-F238E27FC236}">
                    <a16:creationId xmlns:a16="http://schemas.microsoft.com/office/drawing/2014/main" id="{57ED30B1-E309-433A-9E0A-E26C69A803BC}"/>
                  </a:ext>
                </a:extLst>
              </p:cNvPr>
              <p:cNvSpPr>
                <a:spLocks noRot="1" noChangeAspect="1" noMove="1" noResize="1" noEditPoints="1" noAdjustHandles="1" noChangeArrowheads="1" noChangeShapeType="1" noTextEdit="1"/>
              </p:cNvSpPr>
              <p:nvPr/>
            </p:nvSpPr>
            <p:spPr>
              <a:xfrm>
                <a:off x="5532451" y="3226981"/>
                <a:ext cx="1268104" cy="619144"/>
              </a:xfrm>
              <a:prstGeom prst="rect">
                <a:avLst/>
              </a:prstGeom>
              <a:blipFill>
                <a:blip r:embed="rId2"/>
                <a:stretch>
                  <a:fillRect/>
                </a:stretch>
              </a:blipFill>
              <a:ln w="2540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0F5962A-C2CE-41F3-973F-65B283679E54}"/>
                  </a:ext>
                </a:extLst>
              </p:cNvPr>
              <p:cNvSpPr/>
              <p:nvPr/>
            </p:nvSpPr>
            <p:spPr>
              <a:xfrm>
                <a:off x="6799528" y="3351506"/>
                <a:ext cx="2306272" cy="369332"/>
              </a:xfrm>
              <a:prstGeom prst="rect">
                <a:avLst/>
              </a:prstGeom>
              <a:ln w="254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𝑙𝑜𝑠𝑠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4" name="Rectangle 13">
                <a:extLst>
                  <a:ext uri="{FF2B5EF4-FFF2-40B4-BE49-F238E27FC236}">
                    <a16:creationId xmlns:a16="http://schemas.microsoft.com/office/drawing/2014/main" id="{C0F5962A-C2CE-41F3-973F-65B283679E54}"/>
                  </a:ext>
                </a:extLst>
              </p:cNvPr>
              <p:cNvSpPr>
                <a:spLocks noRot="1" noChangeAspect="1" noMove="1" noResize="1" noEditPoints="1" noAdjustHandles="1" noChangeArrowheads="1" noChangeShapeType="1" noTextEdit="1"/>
              </p:cNvSpPr>
              <p:nvPr/>
            </p:nvSpPr>
            <p:spPr>
              <a:xfrm>
                <a:off x="6799528" y="3351506"/>
                <a:ext cx="2306272" cy="369332"/>
              </a:xfrm>
              <a:prstGeom prst="rect">
                <a:avLst/>
              </a:prstGeom>
              <a:blipFill>
                <a:blip r:embed="rId3"/>
                <a:stretch>
                  <a:fillRect b="-9375"/>
                </a:stretch>
              </a:blipFill>
              <a:ln w="25400">
                <a:solidFill>
                  <a:srgbClr val="00B0F0"/>
                </a:solidFill>
              </a:ln>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3A880ED1-BEFF-46DA-BF77-62378D60CE24}"/>
              </a:ext>
            </a:extLst>
          </p:cNvPr>
          <p:cNvGrpSpPr/>
          <p:nvPr/>
        </p:nvGrpSpPr>
        <p:grpSpPr>
          <a:xfrm>
            <a:off x="61617" y="4034798"/>
            <a:ext cx="5327319" cy="2023751"/>
            <a:chOff x="-3288637" y="3783806"/>
            <a:chExt cx="5327319" cy="2023751"/>
          </a:xfrm>
        </p:grpSpPr>
        <p:pic>
          <p:nvPicPr>
            <p:cNvPr id="17" name="Picture 16">
              <a:extLst>
                <a:ext uri="{FF2B5EF4-FFF2-40B4-BE49-F238E27FC236}">
                  <a16:creationId xmlns:a16="http://schemas.microsoft.com/office/drawing/2014/main" id="{53AC2EC9-F4B2-4974-9FE2-39239552F207}"/>
                </a:ext>
              </a:extLst>
            </p:cNvPr>
            <p:cNvPicPr>
              <a:picLocks noChangeAspect="1"/>
            </p:cNvPicPr>
            <p:nvPr/>
          </p:nvPicPr>
          <p:blipFill>
            <a:blip r:embed="rId4"/>
            <a:stretch>
              <a:fillRect/>
            </a:stretch>
          </p:blipFill>
          <p:spPr>
            <a:xfrm>
              <a:off x="-670220" y="3799466"/>
              <a:ext cx="2708902" cy="2008091"/>
            </a:xfrm>
            <a:prstGeom prst="rect">
              <a:avLst/>
            </a:prstGeom>
            <a:ln w="47625">
              <a:solidFill>
                <a:srgbClr val="00B0F0"/>
              </a:solidFill>
            </a:ln>
          </p:spPr>
        </p:pic>
        <p:pic>
          <p:nvPicPr>
            <p:cNvPr id="18" name="Picture 17">
              <a:extLst>
                <a:ext uri="{FF2B5EF4-FFF2-40B4-BE49-F238E27FC236}">
                  <a16:creationId xmlns:a16="http://schemas.microsoft.com/office/drawing/2014/main" id="{92517512-DBC1-4DC2-A193-1AB75504F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8637" y="3886200"/>
              <a:ext cx="2465802" cy="1897920"/>
            </a:xfrm>
            <a:prstGeom prst="rect">
              <a:avLst/>
            </a:prstGeom>
          </p:spPr>
        </p:pic>
        <p:sp>
          <p:nvSpPr>
            <p:cNvPr id="11" name="Rectangle 10">
              <a:extLst>
                <a:ext uri="{FF2B5EF4-FFF2-40B4-BE49-F238E27FC236}">
                  <a16:creationId xmlns:a16="http://schemas.microsoft.com/office/drawing/2014/main" id="{14E56433-E3D5-46D5-8652-3520FC2DD643}"/>
                </a:ext>
              </a:extLst>
            </p:cNvPr>
            <p:cNvSpPr/>
            <p:nvPr/>
          </p:nvSpPr>
          <p:spPr>
            <a:xfrm>
              <a:off x="-2556659" y="4114800"/>
              <a:ext cx="568072" cy="1338326"/>
            </a:xfrm>
            <a:prstGeom prst="rect">
              <a:avLst/>
            </a:prstGeom>
            <a:no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F03947C2-B8C9-4C8B-863D-AADDE0D0B6CE}"/>
                </a:ext>
              </a:extLst>
            </p:cNvPr>
            <p:cNvCxnSpPr>
              <a:cxnSpLocks/>
            </p:cNvCxnSpPr>
            <p:nvPr/>
          </p:nvCxnSpPr>
          <p:spPr>
            <a:xfrm>
              <a:off x="-1998275" y="5467414"/>
              <a:ext cx="1319995" cy="340143"/>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F3AA0E-BF6F-45FE-A143-DB1ABCB89DF9}"/>
                </a:ext>
              </a:extLst>
            </p:cNvPr>
            <p:cNvCxnSpPr>
              <a:cxnSpLocks/>
            </p:cNvCxnSpPr>
            <p:nvPr/>
          </p:nvCxnSpPr>
          <p:spPr>
            <a:xfrm flipH="1">
              <a:off x="-1998275" y="3783806"/>
              <a:ext cx="1319995" cy="355803"/>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3A0FD64-3A30-4458-9136-45905535A356}"/>
              </a:ext>
            </a:extLst>
          </p:cNvPr>
          <p:cNvGrpSpPr/>
          <p:nvPr/>
        </p:nvGrpSpPr>
        <p:grpSpPr>
          <a:xfrm>
            <a:off x="457200" y="763441"/>
            <a:ext cx="3810000" cy="2423158"/>
            <a:chOff x="0" y="853442"/>
            <a:chExt cx="3554755" cy="2268645"/>
          </a:xfrm>
        </p:grpSpPr>
        <p:pic>
          <p:nvPicPr>
            <p:cNvPr id="15" name="Picture 14" descr="A screenshot of a cell phone&#10;&#10;Description generated with high confidence">
              <a:extLst>
                <a:ext uri="{FF2B5EF4-FFF2-40B4-BE49-F238E27FC236}">
                  <a16:creationId xmlns:a16="http://schemas.microsoft.com/office/drawing/2014/main" id="{BE444D4C-4A1A-4D68-8370-4BF440D38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3442"/>
              <a:ext cx="3554755" cy="2268645"/>
            </a:xfrm>
            <a:prstGeom prst="rect">
              <a:avLst/>
            </a:prstGeom>
          </p:spPr>
        </p:pic>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160A18C-3BD9-45BB-9C78-3625D6D55686}"/>
                    </a:ext>
                  </a:extLst>
                </p:cNvPr>
                <p:cNvSpPr/>
                <p:nvPr/>
              </p:nvSpPr>
              <p:spPr>
                <a:xfrm>
                  <a:off x="1905000" y="1016759"/>
                  <a:ext cx="963212" cy="6183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num>
                          <m:den>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Δ</m:t>
                            </m:r>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den>
                        </m:f>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6" name="Rectangle 25">
                  <a:extLst>
                    <a:ext uri="{FF2B5EF4-FFF2-40B4-BE49-F238E27FC236}">
                      <a16:creationId xmlns:a16="http://schemas.microsoft.com/office/drawing/2014/main" id="{9160A18C-3BD9-45BB-9C78-3625D6D55686}"/>
                    </a:ext>
                  </a:extLst>
                </p:cNvPr>
                <p:cNvSpPr>
                  <a:spLocks noRot="1" noChangeAspect="1" noMove="1" noResize="1" noEditPoints="1" noAdjustHandles="1" noChangeArrowheads="1" noChangeShapeType="1" noTextEdit="1"/>
                </p:cNvSpPr>
                <p:nvPr/>
              </p:nvSpPr>
              <p:spPr>
                <a:xfrm>
                  <a:off x="1905000" y="1016759"/>
                  <a:ext cx="963212" cy="618374"/>
                </a:xfrm>
                <a:prstGeom prst="rect">
                  <a:avLst/>
                </a:prstGeom>
                <a:blipFill>
                  <a:blip r:embed="rId7"/>
                  <a:stretch>
                    <a:fillRect/>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577A51E1-1738-4F4A-9FE4-839D5BE3E0EA}"/>
              </a:ext>
            </a:extLst>
          </p:cNvPr>
          <p:cNvGrpSpPr/>
          <p:nvPr/>
        </p:nvGrpSpPr>
        <p:grpSpPr>
          <a:xfrm>
            <a:off x="4960370" y="818176"/>
            <a:ext cx="3567817" cy="2346710"/>
            <a:chOff x="4960370" y="988297"/>
            <a:chExt cx="3567817" cy="2346710"/>
          </a:xfrm>
        </p:grpSpPr>
        <p:pic>
          <p:nvPicPr>
            <p:cNvPr id="16" name="Picture 15" descr="A close up of a map&#10;&#10;Description generated with high confidence">
              <a:extLst>
                <a:ext uri="{FF2B5EF4-FFF2-40B4-BE49-F238E27FC236}">
                  <a16:creationId xmlns:a16="http://schemas.microsoft.com/office/drawing/2014/main" id="{F5E1919B-DF6F-4224-83E2-9BD02121B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0370" y="988297"/>
              <a:ext cx="3567817" cy="2346710"/>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DFA6217-93D6-4C3B-9157-C74B22417480}"/>
                    </a:ext>
                  </a:extLst>
                </p:cNvPr>
                <p:cNvSpPr txBox="1"/>
                <p:nvPr/>
              </p:nvSpPr>
              <p:spPr>
                <a:xfrm>
                  <a:off x="7086600" y="1295400"/>
                  <a:ext cx="876458" cy="55271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num>
                          <m:den>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den>
                        </m:f>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1" name="TextBox 30">
                  <a:extLst>
                    <a:ext uri="{FF2B5EF4-FFF2-40B4-BE49-F238E27FC236}">
                      <a16:creationId xmlns:a16="http://schemas.microsoft.com/office/drawing/2014/main" id="{BDFA6217-93D6-4C3B-9157-C74B22417480}"/>
                    </a:ext>
                  </a:extLst>
                </p:cNvPr>
                <p:cNvSpPr txBox="1">
                  <a:spLocks noRot="1" noChangeAspect="1" noMove="1" noResize="1" noEditPoints="1" noAdjustHandles="1" noChangeArrowheads="1" noChangeShapeType="1" noTextEdit="1"/>
                </p:cNvSpPr>
                <p:nvPr/>
              </p:nvSpPr>
              <p:spPr>
                <a:xfrm>
                  <a:off x="7086600" y="1295400"/>
                  <a:ext cx="876458" cy="552715"/>
                </a:xfrm>
                <a:prstGeom prst="rect">
                  <a:avLst/>
                </a:prstGeom>
                <a:blipFill>
                  <a:blip r:embed="rId9"/>
                  <a:stretch>
                    <a:fillRect/>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462FF75F-FCF3-418B-A3B6-E82523D477E3}"/>
              </a:ext>
            </a:extLst>
          </p:cNvPr>
          <p:cNvGrpSpPr/>
          <p:nvPr/>
        </p:nvGrpSpPr>
        <p:grpSpPr>
          <a:xfrm>
            <a:off x="6296207" y="5205851"/>
            <a:ext cx="2153447" cy="1314797"/>
            <a:chOff x="12118621" y="-807145"/>
            <a:chExt cx="2688730" cy="1641618"/>
          </a:xfrm>
        </p:grpSpPr>
        <p:pic>
          <p:nvPicPr>
            <p:cNvPr id="21" name="Picture 20" descr="A close up of a white wall&#10;&#10;Description generated with high confidence">
              <a:extLst>
                <a:ext uri="{FF2B5EF4-FFF2-40B4-BE49-F238E27FC236}">
                  <a16:creationId xmlns:a16="http://schemas.microsoft.com/office/drawing/2014/main" id="{B9C0D7B0-9295-4576-8771-D1930EDA008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661" b="13427"/>
            <a:stretch/>
          </p:blipFill>
          <p:spPr>
            <a:xfrm>
              <a:off x="12118621" y="-807145"/>
              <a:ext cx="2656085" cy="1455674"/>
            </a:xfrm>
            <a:prstGeom prst="rect">
              <a:avLst/>
            </a:prstGeom>
          </p:spPr>
        </p:pic>
        <p:sp>
          <p:nvSpPr>
            <p:cNvPr id="23" name="TextBox 22">
              <a:extLst>
                <a:ext uri="{FF2B5EF4-FFF2-40B4-BE49-F238E27FC236}">
                  <a16:creationId xmlns:a16="http://schemas.microsoft.com/office/drawing/2014/main" id="{39F302A7-2482-49C7-A0FD-BEEB73F49C77}"/>
                </a:ext>
              </a:extLst>
            </p:cNvPr>
            <p:cNvSpPr txBox="1"/>
            <p:nvPr/>
          </p:nvSpPr>
          <p:spPr>
            <a:xfrm>
              <a:off x="12179401" y="488620"/>
              <a:ext cx="2627950" cy="345853"/>
            </a:xfrm>
            <a:prstGeom prst="rect">
              <a:avLst/>
            </a:prstGeom>
            <a:solidFill>
              <a:sysClr val="window" lastClr="FFFFFF"/>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a:ea typeface="+mn-ea"/>
                  <a:cs typeface="+mn-cs"/>
                </a:rPr>
                <a:t>UV (369.5 nm) Resonance</a:t>
              </a:r>
            </a:p>
          </p:txBody>
        </p:sp>
      </p:grpSp>
    </p:spTree>
    <p:extLst>
      <p:ext uri="{BB962C8B-B14F-4D97-AF65-F5344CB8AC3E}">
        <p14:creationId xmlns:p14="http://schemas.microsoft.com/office/powerpoint/2010/main" val="2392875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04055-F0A7-403A-8A36-F1543CB21DB8}"/>
              </a:ext>
            </a:extLst>
          </p:cNvPr>
          <p:cNvSpPr txBox="1"/>
          <p:nvPr/>
        </p:nvSpPr>
        <p:spPr>
          <a:xfrm>
            <a:off x="2003950" y="3075057"/>
            <a:ext cx="2298771" cy="707886"/>
          </a:xfrm>
          <a:prstGeom prst="rect">
            <a:avLst/>
          </a:prstGeom>
          <a:noFill/>
        </p:spPr>
        <p:txBody>
          <a:bodyPr wrap="none" rtlCol="0">
            <a:spAutoFit/>
          </a:bodyPr>
          <a:lstStyle/>
          <a:p>
            <a:pPr algn="ctr"/>
            <a:r>
              <a:rPr lang="en-US" sz="4000" b="1" dirty="0"/>
              <a:t>Packaging</a:t>
            </a:r>
          </a:p>
        </p:txBody>
      </p:sp>
      <p:pic>
        <p:nvPicPr>
          <p:cNvPr id="3" name="Picture 2">
            <a:extLst>
              <a:ext uri="{FF2B5EF4-FFF2-40B4-BE49-F238E27FC236}">
                <a16:creationId xmlns:a16="http://schemas.microsoft.com/office/drawing/2014/main" id="{0A4CBBD3-07E1-4903-AD95-E9B7BB1401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21215" y="883679"/>
            <a:ext cx="3522785" cy="5454268"/>
          </a:xfrm>
          <a:prstGeom prst="rect">
            <a:avLst/>
          </a:prstGeom>
        </p:spPr>
      </p:pic>
    </p:spTree>
    <p:extLst>
      <p:ext uri="{BB962C8B-B14F-4D97-AF65-F5344CB8AC3E}">
        <p14:creationId xmlns:p14="http://schemas.microsoft.com/office/powerpoint/2010/main" val="2584174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54E810-B293-44B9-AED3-1393D21CDEE6}"/>
              </a:ext>
            </a:extLst>
          </p:cNvPr>
          <p:cNvSpPr/>
          <p:nvPr/>
        </p:nvSpPr>
        <p:spPr>
          <a:xfrm>
            <a:off x="0" y="0"/>
            <a:ext cx="8000999"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AIM Photonics TAP Facility</a:t>
            </a:r>
          </a:p>
        </p:txBody>
      </p:sp>
      <p:pic>
        <p:nvPicPr>
          <p:cNvPr id="11266" name="Picture 2" descr="Image result for aim photonics tap facility">
            <a:extLst>
              <a:ext uri="{FF2B5EF4-FFF2-40B4-BE49-F238E27FC236}">
                <a16:creationId xmlns:a16="http://schemas.microsoft.com/office/drawing/2014/main" id="{906704CB-6060-4B52-A6C7-1054F1D31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476375"/>
            <a:ext cx="4276725" cy="3207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647540-A18B-4F01-B614-ED1ABAFDAD5A}"/>
              </a:ext>
            </a:extLst>
          </p:cNvPr>
          <p:cNvSpPr txBox="1"/>
          <p:nvPr/>
        </p:nvSpPr>
        <p:spPr>
          <a:xfrm>
            <a:off x="5138990" y="2784515"/>
            <a:ext cx="3456203" cy="3416320"/>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300mm Wafer Compatibility</a:t>
            </a:r>
          </a:p>
          <a:p>
            <a:pPr marL="285750" indent="-285750">
              <a:buFont typeface="Arial" panose="020B0604020202020204" pitchFamily="34" charset="0"/>
              <a:buChar char="•"/>
            </a:pPr>
            <a:r>
              <a:rPr lang="en-US" dirty="0"/>
              <a:t>Chip Scale Packaging</a:t>
            </a:r>
          </a:p>
          <a:p>
            <a:pPr marL="285750" indent="-285750">
              <a:buFont typeface="Arial" panose="020B0604020202020204" pitchFamily="34" charset="0"/>
              <a:buChar char="•"/>
            </a:pPr>
            <a:r>
              <a:rPr lang="en-US" dirty="0"/>
              <a:t>Fiber Attach</a:t>
            </a:r>
          </a:p>
          <a:p>
            <a:pPr marL="285750" indent="-285750">
              <a:buFont typeface="Arial" panose="020B0604020202020204" pitchFamily="34" charset="0"/>
              <a:buChar char="•"/>
            </a:pPr>
            <a:r>
              <a:rPr lang="en-US" dirty="0"/>
              <a:t>Laser Attach</a:t>
            </a:r>
          </a:p>
          <a:p>
            <a:pPr marL="285750" indent="-285750">
              <a:buFont typeface="Arial" panose="020B0604020202020204" pitchFamily="34" charset="0"/>
              <a:buChar char="•"/>
            </a:pPr>
            <a:r>
              <a:rPr lang="en-US" dirty="0"/>
              <a:t>Die Attach</a:t>
            </a:r>
          </a:p>
          <a:p>
            <a:pPr marL="285750" indent="-285750">
              <a:buFont typeface="Arial" panose="020B0604020202020204" pitchFamily="34" charset="0"/>
              <a:buChar char="•"/>
            </a:pPr>
            <a:r>
              <a:rPr lang="en-US" dirty="0"/>
              <a:t>Wire Bonding</a:t>
            </a:r>
          </a:p>
          <a:p>
            <a:pPr marL="285750" indent="-285750">
              <a:buFont typeface="Arial" panose="020B0604020202020204" pitchFamily="34" charset="0"/>
              <a:buChar char="•"/>
            </a:pPr>
            <a:r>
              <a:rPr lang="en-US" dirty="0"/>
              <a:t>Wafer Dicing</a:t>
            </a:r>
          </a:p>
          <a:p>
            <a:pPr marL="285750" indent="-285750">
              <a:buFont typeface="Arial" panose="020B0604020202020204" pitchFamily="34" charset="0"/>
              <a:buChar char="•"/>
            </a:pPr>
            <a:r>
              <a:rPr lang="en-US" dirty="0"/>
              <a:t>High speed Electro-optic testing</a:t>
            </a:r>
          </a:p>
          <a:p>
            <a:pPr marL="285750" indent="-285750">
              <a:buFont typeface="Arial" panose="020B0604020202020204" pitchFamily="34" charset="0"/>
              <a:buChar char="•"/>
            </a:pPr>
            <a:r>
              <a:rPr lang="en-US" dirty="0"/>
              <a:t>Metrology</a:t>
            </a:r>
          </a:p>
          <a:p>
            <a:pPr marL="285750" indent="-285750">
              <a:buFont typeface="Arial" panose="020B0604020202020204" pitchFamily="34" charset="0"/>
              <a:buChar char="•"/>
            </a:pPr>
            <a:r>
              <a:rPr lang="en-US" dirty="0"/>
              <a:t>Reliability Testing</a:t>
            </a:r>
          </a:p>
          <a:p>
            <a:pPr marL="285750" indent="-285750">
              <a:buFont typeface="Arial" panose="020B0604020202020204" pitchFamily="34" charset="0"/>
              <a:buChar char="•"/>
            </a:pPr>
            <a:r>
              <a:rPr lang="en-US" dirty="0"/>
              <a:t>&gt;100 Capabilities</a:t>
            </a:r>
          </a:p>
        </p:txBody>
      </p:sp>
      <p:sp>
        <p:nvSpPr>
          <p:cNvPr id="24" name="TextBox 23">
            <a:extLst>
              <a:ext uri="{FF2B5EF4-FFF2-40B4-BE49-F238E27FC236}">
                <a16:creationId xmlns:a16="http://schemas.microsoft.com/office/drawing/2014/main" id="{B72BC1AC-A9D0-4309-AB56-C43C219EBC55}"/>
              </a:ext>
            </a:extLst>
          </p:cNvPr>
          <p:cNvSpPr txBox="1"/>
          <p:nvPr/>
        </p:nvSpPr>
        <p:spPr>
          <a:xfrm>
            <a:off x="228599" y="4702969"/>
            <a:ext cx="4352926" cy="1077218"/>
          </a:xfrm>
          <a:prstGeom prst="rect">
            <a:avLst/>
          </a:prstGeom>
          <a:noFill/>
        </p:spPr>
        <p:txBody>
          <a:bodyPr wrap="square" rtlCol="0">
            <a:spAutoFit/>
          </a:bodyPr>
          <a:lstStyle/>
          <a:p>
            <a:pPr algn="ctr" defTabSz="457200"/>
            <a:r>
              <a:rPr lang="en-US" sz="1600" b="1" dirty="0">
                <a:solidFill>
                  <a:prstClr val="black"/>
                </a:solidFill>
                <a:latin typeface="Arial" panose="020B0604020202020204" pitchFamily="34" charset="0"/>
                <a:cs typeface="Arial" panose="020B0604020202020204" pitchFamily="34" charset="0"/>
              </a:rPr>
              <a:t>AIM Photonics Test, Assembly and Packaging (TAP) Facility</a:t>
            </a:r>
          </a:p>
          <a:p>
            <a:pPr algn="ctr" defTabSz="457200"/>
            <a:r>
              <a:rPr lang="en-US" sz="1600" dirty="0">
                <a:solidFill>
                  <a:prstClr val="black"/>
                </a:solidFill>
                <a:latin typeface="Arial" panose="020B0604020202020204" pitchFamily="34" charset="0"/>
                <a:cs typeface="Arial" panose="020B0604020202020204" pitchFamily="34" charset="0"/>
              </a:rPr>
              <a:t>Within the ON Semiconductor Facility  </a:t>
            </a:r>
          </a:p>
          <a:p>
            <a:pPr algn="ctr" defTabSz="457200"/>
            <a:r>
              <a:rPr lang="en-US" sz="1600" dirty="0">
                <a:solidFill>
                  <a:prstClr val="black"/>
                </a:solidFill>
                <a:latin typeface="Arial" panose="020B0604020202020204" pitchFamily="34" charset="0"/>
                <a:cs typeface="Arial" panose="020B0604020202020204" pitchFamily="34" charset="0"/>
              </a:rPr>
              <a:t>1964 Lake Ave. Rochester, NY</a:t>
            </a:r>
          </a:p>
        </p:txBody>
      </p:sp>
      <p:pic>
        <p:nvPicPr>
          <p:cNvPr id="11268" name="Picture 4" descr="Image result for aim photonics logo">
            <a:extLst>
              <a:ext uri="{FF2B5EF4-FFF2-40B4-BE49-F238E27FC236}">
                <a16:creationId xmlns:a16="http://schemas.microsoft.com/office/drawing/2014/main" id="{BC32F42A-35EB-43AD-825F-0B6ED7FED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684" y="1476375"/>
            <a:ext cx="4134717" cy="143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57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F3ED29-9DC7-4B8F-A7A5-C2CB22977E5B}"/>
              </a:ext>
            </a:extLst>
          </p:cNvPr>
          <p:cNvSpPr/>
          <p:nvPr/>
        </p:nvSpPr>
        <p:spPr>
          <a:xfrm>
            <a:off x="0" y="0"/>
            <a:ext cx="8000999"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Optical Fiber Attach</a:t>
            </a:r>
          </a:p>
        </p:txBody>
      </p:sp>
      <p:pic>
        <p:nvPicPr>
          <p:cNvPr id="14" name="Picture 13">
            <a:extLst>
              <a:ext uri="{FF2B5EF4-FFF2-40B4-BE49-F238E27FC236}">
                <a16:creationId xmlns:a16="http://schemas.microsoft.com/office/drawing/2014/main" id="{DEADBDD0-E0F9-47EE-83BF-4F91B59BC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523" y="3987649"/>
            <a:ext cx="2857728" cy="2143296"/>
          </a:xfrm>
          <a:prstGeom prst="rect">
            <a:avLst/>
          </a:prstGeom>
        </p:spPr>
      </p:pic>
      <p:pic>
        <p:nvPicPr>
          <p:cNvPr id="15" name="Picture 14">
            <a:extLst>
              <a:ext uri="{FF2B5EF4-FFF2-40B4-BE49-F238E27FC236}">
                <a16:creationId xmlns:a16="http://schemas.microsoft.com/office/drawing/2014/main" id="{D9285C70-5A1B-4A71-B234-7875A13C038C}"/>
              </a:ext>
            </a:extLst>
          </p:cNvPr>
          <p:cNvPicPr>
            <a:picLocks noChangeAspect="1"/>
          </p:cNvPicPr>
          <p:nvPr/>
        </p:nvPicPr>
        <p:blipFill>
          <a:blip r:embed="rId3"/>
          <a:stretch>
            <a:fillRect/>
          </a:stretch>
        </p:blipFill>
        <p:spPr>
          <a:xfrm>
            <a:off x="315106" y="3987649"/>
            <a:ext cx="2653734" cy="2143295"/>
          </a:xfrm>
          <a:prstGeom prst="rect">
            <a:avLst/>
          </a:prstGeom>
        </p:spPr>
      </p:pic>
      <p:pic>
        <p:nvPicPr>
          <p:cNvPr id="16" name="Picture 15">
            <a:extLst>
              <a:ext uri="{FF2B5EF4-FFF2-40B4-BE49-F238E27FC236}">
                <a16:creationId xmlns:a16="http://schemas.microsoft.com/office/drawing/2014/main" id="{D2B216F3-2D42-4376-98DD-B4020C48F52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5023" y="861135"/>
            <a:ext cx="3092060" cy="2368090"/>
          </a:xfrm>
          <a:prstGeom prst="rect">
            <a:avLst/>
          </a:prstGeom>
        </p:spPr>
      </p:pic>
      <p:pic>
        <p:nvPicPr>
          <p:cNvPr id="17" name="Picture 16">
            <a:extLst>
              <a:ext uri="{FF2B5EF4-FFF2-40B4-BE49-F238E27FC236}">
                <a16:creationId xmlns:a16="http://schemas.microsoft.com/office/drawing/2014/main" id="{FE288D16-F42E-4A5B-84F4-CDB1EE416B0A}"/>
              </a:ext>
            </a:extLst>
          </p:cNvPr>
          <p:cNvPicPr>
            <a:picLocks noChangeAspect="1"/>
          </p:cNvPicPr>
          <p:nvPr/>
        </p:nvPicPr>
        <p:blipFill rotWithShape="1">
          <a:blip r:embed="rId5"/>
          <a:srcRect t="24668"/>
          <a:stretch/>
        </p:blipFill>
        <p:spPr>
          <a:xfrm>
            <a:off x="3512556" y="874017"/>
            <a:ext cx="2374363" cy="2384859"/>
          </a:xfrm>
          <a:prstGeom prst="rect">
            <a:avLst/>
          </a:prstGeom>
        </p:spPr>
      </p:pic>
      <p:sp>
        <p:nvSpPr>
          <p:cNvPr id="3" name="Rectangle 2">
            <a:extLst>
              <a:ext uri="{FF2B5EF4-FFF2-40B4-BE49-F238E27FC236}">
                <a16:creationId xmlns:a16="http://schemas.microsoft.com/office/drawing/2014/main" id="{F802B967-3253-4296-9726-0D44F95ED0A8}"/>
              </a:ext>
            </a:extLst>
          </p:cNvPr>
          <p:cNvSpPr/>
          <p:nvPr/>
        </p:nvSpPr>
        <p:spPr>
          <a:xfrm>
            <a:off x="166842" y="3207959"/>
            <a:ext cx="3108608" cy="369332"/>
          </a:xfrm>
          <a:prstGeom prst="rect">
            <a:avLst/>
          </a:prstGeom>
        </p:spPr>
        <p:txBody>
          <a:bodyPr wrap="none">
            <a:spAutoFit/>
          </a:bodyPr>
          <a:lstStyle/>
          <a:p>
            <a:r>
              <a:rPr lang="en-US" dirty="0">
                <a:solidFill>
                  <a:prstClr val="black"/>
                </a:solidFill>
                <a:latin typeface="Arial" panose="020B0604020202020204" pitchFamily="34" charset="0"/>
                <a:cs typeface="Arial" panose="020B0604020202020204" pitchFamily="34" charset="0"/>
              </a:rPr>
              <a:t>Automated Fiber Attachment</a:t>
            </a:r>
            <a:endParaRPr lang="en-US" dirty="0"/>
          </a:p>
        </p:txBody>
      </p:sp>
      <p:pic>
        <p:nvPicPr>
          <p:cNvPr id="18" name="Picture 17">
            <a:extLst>
              <a:ext uri="{FF2B5EF4-FFF2-40B4-BE49-F238E27FC236}">
                <a16:creationId xmlns:a16="http://schemas.microsoft.com/office/drawing/2014/main" id="{8043AB9D-419E-42D6-8011-AF35610F5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392" y="1177615"/>
            <a:ext cx="2669013" cy="1735129"/>
          </a:xfrm>
          <a:prstGeom prst="rect">
            <a:avLst/>
          </a:prstGeom>
        </p:spPr>
      </p:pic>
      <p:sp>
        <p:nvSpPr>
          <p:cNvPr id="24" name="Rectangle 23">
            <a:extLst>
              <a:ext uri="{FF2B5EF4-FFF2-40B4-BE49-F238E27FC236}">
                <a16:creationId xmlns:a16="http://schemas.microsoft.com/office/drawing/2014/main" id="{440BFEDD-F157-44CA-BBC8-546915678A6E}"/>
              </a:ext>
            </a:extLst>
          </p:cNvPr>
          <p:cNvSpPr/>
          <p:nvPr/>
        </p:nvSpPr>
        <p:spPr>
          <a:xfrm>
            <a:off x="3405269" y="3227204"/>
            <a:ext cx="5570566" cy="646331"/>
          </a:xfrm>
          <a:prstGeom prst="rect">
            <a:avLst/>
          </a:prstGeom>
        </p:spPr>
        <p:txBody>
          <a:bodyPr wrap="square">
            <a:spAutoFit/>
          </a:bodyPr>
          <a:lstStyle/>
          <a:p>
            <a:pPr algn="ctr"/>
            <a:r>
              <a:rPr lang="en-US" dirty="0">
                <a:solidFill>
                  <a:prstClr val="black"/>
                </a:solidFill>
                <a:latin typeface="Arial" panose="020B0604020202020204" pitchFamily="34" charset="0"/>
                <a:cs typeface="Arial" panose="020B0604020202020204" pitchFamily="34" charset="0"/>
              </a:rPr>
              <a:t>UV Curing, Laser Soldering, Micro-Welding (</a:t>
            </a:r>
            <a:r>
              <a:rPr lang="en-US" dirty="0" err="1">
                <a:solidFill>
                  <a:prstClr val="black"/>
                </a:solidFill>
                <a:latin typeface="Arial" panose="020B0604020202020204" pitchFamily="34" charset="0"/>
                <a:cs typeface="Arial" panose="020B0604020202020204" pitchFamily="34" charset="0"/>
              </a:rPr>
              <a:t>Nd:YAG</a:t>
            </a:r>
            <a:r>
              <a:rPr lang="en-US" dirty="0">
                <a:solidFill>
                  <a:prstClr val="black"/>
                </a:solidFill>
                <a:latin typeface="Arial" panose="020B0604020202020204" pitchFamily="34" charset="0"/>
                <a:cs typeface="Arial" panose="020B0604020202020204" pitchFamily="34" charset="0"/>
              </a:rPr>
              <a:t>), Filament Fusion Splicing, Laser Cleaving</a:t>
            </a:r>
            <a:endParaRPr lang="en-US" dirty="0"/>
          </a:p>
        </p:txBody>
      </p:sp>
      <p:sp>
        <p:nvSpPr>
          <p:cNvPr id="25" name="Rectangle 24">
            <a:extLst>
              <a:ext uri="{FF2B5EF4-FFF2-40B4-BE49-F238E27FC236}">
                <a16:creationId xmlns:a16="http://schemas.microsoft.com/office/drawing/2014/main" id="{30B81EDF-EC06-47BE-885F-A25E32A38CA9}"/>
              </a:ext>
            </a:extLst>
          </p:cNvPr>
          <p:cNvSpPr/>
          <p:nvPr/>
        </p:nvSpPr>
        <p:spPr>
          <a:xfrm>
            <a:off x="-564334" y="6112681"/>
            <a:ext cx="4470363" cy="369332"/>
          </a:xfrm>
          <a:prstGeom prst="rect">
            <a:avLst/>
          </a:prstGeom>
        </p:spPr>
        <p:txBody>
          <a:bodyPr wrap="square">
            <a:spAutoFit/>
          </a:bodyPr>
          <a:lstStyle/>
          <a:p>
            <a:pPr algn="ctr"/>
            <a:r>
              <a:rPr lang="en-US" dirty="0">
                <a:solidFill>
                  <a:prstClr val="black"/>
                </a:solidFill>
                <a:latin typeface="Arial" panose="020B0604020202020204" pitchFamily="34" charset="0"/>
                <a:cs typeface="Arial" panose="020B0604020202020204" pitchFamily="34" charset="0"/>
              </a:rPr>
              <a:t>Fiber Arrays (Edge Coupled)</a:t>
            </a:r>
            <a:endParaRPr lang="en-US" dirty="0"/>
          </a:p>
        </p:txBody>
      </p:sp>
      <p:sp>
        <p:nvSpPr>
          <p:cNvPr id="26" name="Rectangle 25">
            <a:extLst>
              <a:ext uri="{FF2B5EF4-FFF2-40B4-BE49-F238E27FC236}">
                <a16:creationId xmlns:a16="http://schemas.microsoft.com/office/drawing/2014/main" id="{1B79BF35-0EE8-44A7-8BA1-5DA2B27BD34A}"/>
              </a:ext>
            </a:extLst>
          </p:cNvPr>
          <p:cNvSpPr/>
          <p:nvPr/>
        </p:nvSpPr>
        <p:spPr>
          <a:xfrm>
            <a:off x="2682205" y="6121813"/>
            <a:ext cx="4470363" cy="369332"/>
          </a:xfrm>
          <a:prstGeom prst="rect">
            <a:avLst/>
          </a:prstGeom>
        </p:spPr>
        <p:txBody>
          <a:bodyPr wrap="square">
            <a:spAutoFit/>
          </a:bodyPr>
          <a:lstStyle/>
          <a:p>
            <a:pPr algn="ctr"/>
            <a:r>
              <a:rPr lang="en-US" dirty="0">
                <a:solidFill>
                  <a:prstClr val="black"/>
                </a:solidFill>
                <a:latin typeface="Arial" panose="020B0604020202020204" pitchFamily="34" charset="0"/>
                <a:cs typeface="Arial" panose="020B0604020202020204" pitchFamily="34" charset="0"/>
              </a:rPr>
              <a:t>Single Fibers</a:t>
            </a:r>
            <a:endParaRPr lang="en-US" dirty="0"/>
          </a:p>
        </p:txBody>
      </p:sp>
      <p:sp>
        <p:nvSpPr>
          <p:cNvPr id="27" name="Rectangle 26">
            <a:extLst>
              <a:ext uri="{FF2B5EF4-FFF2-40B4-BE49-F238E27FC236}">
                <a16:creationId xmlns:a16="http://schemas.microsoft.com/office/drawing/2014/main" id="{9CD8D5C5-4DED-4D8C-8FFB-80CDAA4CD3DD}"/>
              </a:ext>
            </a:extLst>
          </p:cNvPr>
          <p:cNvSpPr/>
          <p:nvPr/>
        </p:nvSpPr>
        <p:spPr>
          <a:xfrm>
            <a:off x="5598697" y="6130858"/>
            <a:ext cx="4470363" cy="369332"/>
          </a:xfrm>
          <a:prstGeom prst="rect">
            <a:avLst/>
          </a:prstGeom>
        </p:spPr>
        <p:txBody>
          <a:bodyPr wrap="square">
            <a:spAutoFit/>
          </a:bodyPr>
          <a:lstStyle/>
          <a:p>
            <a:pPr algn="ctr"/>
            <a:r>
              <a:rPr lang="en-US" dirty="0">
                <a:solidFill>
                  <a:prstClr val="black"/>
                </a:solidFill>
                <a:latin typeface="Arial" panose="020B0604020202020204" pitchFamily="34" charset="0"/>
                <a:cs typeface="Arial" panose="020B0604020202020204" pitchFamily="34" charset="0"/>
              </a:rPr>
              <a:t>Evaluation Kits</a:t>
            </a:r>
            <a:endParaRPr lang="en-US" dirty="0"/>
          </a:p>
        </p:txBody>
      </p:sp>
      <p:pic>
        <p:nvPicPr>
          <p:cNvPr id="4" name="Picture 3">
            <a:extLst>
              <a:ext uri="{FF2B5EF4-FFF2-40B4-BE49-F238E27FC236}">
                <a16:creationId xmlns:a16="http://schemas.microsoft.com/office/drawing/2014/main" id="{1DED6BA3-7D15-455E-9F8C-0370CFCFE657}"/>
              </a:ext>
            </a:extLst>
          </p:cNvPr>
          <p:cNvPicPr>
            <a:picLocks noChangeAspect="1"/>
          </p:cNvPicPr>
          <p:nvPr/>
        </p:nvPicPr>
        <p:blipFill>
          <a:blip r:embed="rId7"/>
          <a:stretch>
            <a:fillRect/>
          </a:stretch>
        </p:blipFill>
        <p:spPr>
          <a:xfrm>
            <a:off x="6806948" y="4005769"/>
            <a:ext cx="2147863" cy="2189704"/>
          </a:xfrm>
          <a:prstGeom prst="rect">
            <a:avLst/>
          </a:prstGeom>
        </p:spPr>
      </p:pic>
      <p:pic>
        <p:nvPicPr>
          <p:cNvPr id="28" name="Picture 4" descr="Image result for aim photonics logo">
            <a:extLst>
              <a:ext uri="{FF2B5EF4-FFF2-40B4-BE49-F238E27FC236}">
                <a16:creationId xmlns:a16="http://schemas.microsoft.com/office/drawing/2014/main" id="{8D9BE22C-72C4-4225-9EF4-03C74E39B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1655" y="36389"/>
            <a:ext cx="1299224" cy="45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749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94309" y="727554"/>
            <a:ext cx="7061727" cy="14756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80FF"/>
              </a:buClr>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rgbClr val="FFA900"/>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srgbClr val="0080FF"/>
              </a:buClr>
              <a:buSzTx/>
              <a:buFont typeface="Wingdings"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Demonstrated ultra low loss (&lt;0.15dB) splicing between SMF-28 and ultra-high numerical aperture (UHNA) fibers.  </a:t>
            </a:r>
          </a:p>
          <a:p>
            <a:pPr marL="342900" marR="0" lvl="0" indent="-342900" algn="l" defTabSz="457200" rtl="0" eaLnBrk="1" fontAlgn="auto" latinLnBrk="0" hangingPunct="1">
              <a:lnSpc>
                <a:spcPct val="100000"/>
              </a:lnSpc>
              <a:spcBef>
                <a:spcPts val="0"/>
              </a:spcBef>
              <a:spcAft>
                <a:spcPts val="0"/>
              </a:spcAft>
              <a:buClr>
                <a:srgbClr val="0080FF"/>
              </a:buClr>
              <a:buSzTx/>
              <a:buFont typeface="Wingdings"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Efficient coupling to AIM Photonic chips (with C+L Band TE/TM Edge Coupler)</a:t>
            </a:r>
          </a:p>
          <a:p>
            <a:pPr marL="742950" marR="0" lvl="1" indent="-285750" algn="l" defTabSz="457200" rtl="0" eaLnBrk="1" fontAlgn="auto" latinLnBrk="0" hangingPunct="1">
              <a:lnSpc>
                <a:spcPct val="100000"/>
              </a:lnSpc>
              <a:spcBef>
                <a:spcPts val="0"/>
              </a:spcBef>
              <a:spcAft>
                <a:spcPts val="0"/>
              </a:spcAft>
              <a:buClr>
                <a:srgbClr val="FFA900"/>
              </a:buClr>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&lt;3dB </a:t>
            </a:r>
            <a:r>
              <a:rPr kumimoji="0" lang="en-US" sz="1600" b="1" i="0" u="none" strike="noStrike" kern="1200" cap="none" spc="0" normalizeH="0" baseline="0" noProof="0" dirty="0">
                <a:ln>
                  <a:noFill/>
                </a:ln>
                <a:solidFill>
                  <a:prstClr val="black"/>
                </a:solidFill>
                <a:effectLst/>
                <a:uLnTx/>
                <a:uFillTx/>
                <a:latin typeface="Calibri"/>
                <a:ea typeface="+mn-ea"/>
                <a:cs typeface="+mn-cs"/>
              </a:rPr>
              <a:t>Connector-to-Connector</a:t>
            </a:r>
            <a:r>
              <a:rPr kumimoji="0" lang="en-US" sz="1600" b="0" i="0" u="none" strike="noStrike" kern="1200" cap="none" spc="0" normalizeH="0" baseline="0" noProof="0" dirty="0">
                <a:ln>
                  <a:noFill/>
                </a:ln>
                <a:solidFill>
                  <a:prstClr val="black"/>
                </a:solidFill>
                <a:effectLst/>
                <a:uLnTx/>
                <a:uFillTx/>
                <a:latin typeface="Calibri"/>
                <a:ea typeface="+mn-ea"/>
                <a:cs typeface="+mn-cs"/>
              </a:rPr>
              <a:t> loss </a:t>
            </a:r>
          </a:p>
          <a:p>
            <a:pPr marL="742950" marR="0" lvl="1" indent="-285750" algn="l" defTabSz="457200" rtl="0" eaLnBrk="1" fontAlgn="auto" latinLnBrk="0" hangingPunct="1">
              <a:lnSpc>
                <a:spcPct val="100000"/>
              </a:lnSpc>
              <a:spcBef>
                <a:spcPts val="0"/>
              </a:spcBef>
              <a:spcAft>
                <a:spcPts val="0"/>
              </a:spcAft>
              <a:buClr>
                <a:srgbClr val="FFA900"/>
              </a:buClr>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&lt;1dB Polarization Dependent Loss </a:t>
            </a:r>
          </a:p>
          <a:p>
            <a:pPr marL="342900" marR="0" lvl="0" indent="-342900" algn="l" defTabSz="457200" rtl="0" eaLnBrk="1" fontAlgn="auto" latinLnBrk="0" hangingPunct="1">
              <a:lnSpc>
                <a:spcPct val="100000"/>
              </a:lnSpc>
              <a:spcBef>
                <a:spcPts val="0"/>
              </a:spcBef>
              <a:spcAft>
                <a:spcPts val="0"/>
              </a:spcAft>
              <a:buClr>
                <a:srgbClr val="0080FF"/>
              </a:buClr>
              <a:buSzTx/>
              <a:buFont typeface="Wingdings"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
                <a:srgbClr val="0080FF"/>
              </a:buClr>
              <a:buSzTx/>
              <a:buFont typeface="Wingdings"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6AC518F-06E1-4FAF-AF87-520F8EA0EB9E}"/>
              </a:ext>
            </a:extLst>
          </p:cNvPr>
          <p:cNvPicPr/>
          <p:nvPr/>
        </p:nvPicPr>
        <p:blipFill>
          <a:blip r:embed="rId2" cstate="print">
            <a:extLst>
              <a:ext uri="{28A0092B-C50C-407E-A947-70E740481C1C}">
                <a14:useLocalDpi xmlns:a14="http://schemas.microsoft.com/office/drawing/2010/main"/>
              </a:ext>
            </a:extLst>
          </a:blip>
          <a:stretch>
            <a:fillRect/>
          </a:stretch>
        </p:blipFill>
        <p:spPr>
          <a:xfrm>
            <a:off x="413067" y="2116973"/>
            <a:ext cx="2488565" cy="1570355"/>
          </a:xfrm>
          <a:prstGeom prst="rect">
            <a:avLst/>
          </a:prstGeom>
        </p:spPr>
      </p:pic>
      <p:pic>
        <p:nvPicPr>
          <p:cNvPr id="9" name="Picture 8">
            <a:extLst>
              <a:ext uri="{FF2B5EF4-FFF2-40B4-BE49-F238E27FC236}">
                <a16:creationId xmlns:a16="http://schemas.microsoft.com/office/drawing/2014/main" id="{7CC8051E-0554-4ED5-AE5E-CEC4F362EE03}"/>
              </a:ext>
            </a:extLst>
          </p:cNvPr>
          <p:cNvPicPr>
            <a:picLocks noChangeAspect="1"/>
          </p:cNvPicPr>
          <p:nvPr/>
        </p:nvPicPr>
        <p:blipFill rotWithShape="1">
          <a:blip r:embed="rId3"/>
          <a:srcRect b="13567"/>
          <a:stretch/>
        </p:blipFill>
        <p:spPr>
          <a:xfrm>
            <a:off x="19050" y="4032050"/>
            <a:ext cx="9144000" cy="2283026"/>
          </a:xfrm>
          <a:prstGeom prst="rect">
            <a:avLst/>
          </a:prstGeom>
        </p:spPr>
      </p:pic>
      <p:pic>
        <p:nvPicPr>
          <p:cNvPr id="11" name="Picture 10">
            <a:extLst>
              <a:ext uri="{FF2B5EF4-FFF2-40B4-BE49-F238E27FC236}">
                <a16:creationId xmlns:a16="http://schemas.microsoft.com/office/drawing/2014/main" id="{86EC3FCA-89E9-45E4-9890-8FFA52E0D0E6}"/>
              </a:ext>
            </a:extLst>
          </p:cNvPr>
          <p:cNvPicPr>
            <a:picLocks noChangeAspect="1"/>
          </p:cNvPicPr>
          <p:nvPr/>
        </p:nvPicPr>
        <p:blipFill>
          <a:blip r:embed="rId4"/>
          <a:stretch>
            <a:fillRect/>
          </a:stretch>
        </p:blipFill>
        <p:spPr>
          <a:xfrm>
            <a:off x="3216331" y="2063081"/>
            <a:ext cx="5854589" cy="1741627"/>
          </a:xfrm>
          <a:prstGeom prst="rect">
            <a:avLst/>
          </a:prstGeom>
        </p:spPr>
      </p:pic>
      <p:pic>
        <p:nvPicPr>
          <p:cNvPr id="12" name="Picture 11">
            <a:extLst>
              <a:ext uri="{FF2B5EF4-FFF2-40B4-BE49-F238E27FC236}">
                <a16:creationId xmlns:a16="http://schemas.microsoft.com/office/drawing/2014/main" id="{42009A16-E56C-486B-A19B-ED2B82008C10}"/>
              </a:ext>
            </a:extLst>
          </p:cNvPr>
          <p:cNvPicPr>
            <a:picLocks noChangeAspect="1"/>
          </p:cNvPicPr>
          <p:nvPr/>
        </p:nvPicPr>
        <p:blipFill>
          <a:blip r:embed="rId5"/>
          <a:stretch>
            <a:fillRect/>
          </a:stretch>
        </p:blipFill>
        <p:spPr>
          <a:xfrm>
            <a:off x="7503796" y="1325710"/>
            <a:ext cx="1445895" cy="457200"/>
          </a:xfrm>
          <a:prstGeom prst="rect">
            <a:avLst/>
          </a:prstGeom>
        </p:spPr>
      </p:pic>
      <p:sp>
        <p:nvSpPr>
          <p:cNvPr id="13" name="Rectangle 12">
            <a:extLst>
              <a:ext uri="{FF2B5EF4-FFF2-40B4-BE49-F238E27FC236}">
                <a16:creationId xmlns:a16="http://schemas.microsoft.com/office/drawing/2014/main" id="{E80F07B2-E72F-4B48-AB99-2DEF638D52B7}"/>
              </a:ext>
            </a:extLst>
          </p:cNvPr>
          <p:cNvSpPr/>
          <p:nvPr/>
        </p:nvSpPr>
        <p:spPr>
          <a:xfrm>
            <a:off x="704850" y="4012263"/>
            <a:ext cx="1914525" cy="184666"/>
          </a:xfrm>
          <a:prstGeom prst="rect">
            <a:avLst/>
          </a:prstGeom>
          <a:solidFill>
            <a:schemeClr val="bg1"/>
          </a:solid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Splicing Loss</a:t>
            </a:r>
          </a:p>
        </p:txBody>
      </p:sp>
      <p:sp>
        <p:nvSpPr>
          <p:cNvPr id="27" name="Rectangle 26">
            <a:extLst>
              <a:ext uri="{FF2B5EF4-FFF2-40B4-BE49-F238E27FC236}">
                <a16:creationId xmlns:a16="http://schemas.microsoft.com/office/drawing/2014/main" id="{054B26CC-5C72-4D38-A0B5-F1327C6A9681}"/>
              </a:ext>
            </a:extLst>
          </p:cNvPr>
          <p:cNvSpPr/>
          <p:nvPr/>
        </p:nvSpPr>
        <p:spPr>
          <a:xfrm>
            <a:off x="3505199" y="4002738"/>
            <a:ext cx="2638427" cy="184666"/>
          </a:xfrm>
          <a:prstGeom prst="rect">
            <a:avLst/>
          </a:prstGeom>
          <a:solidFill>
            <a:schemeClr val="bg1"/>
          </a:solid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Connector-to-Connector Loss [TE]</a:t>
            </a:r>
          </a:p>
        </p:txBody>
      </p:sp>
      <p:sp>
        <p:nvSpPr>
          <p:cNvPr id="28" name="Rectangle 27">
            <a:extLst>
              <a:ext uri="{FF2B5EF4-FFF2-40B4-BE49-F238E27FC236}">
                <a16:creationId xmlns:a16="http://schemas.microsoft.com/office/drawing/2014/main" id="{DC114A82-D19F-4B38-B897-F236D4FDD490}"/>
              </a:ext>
            </a:extLst>
          </p:cNvPr>
          <p:cNvSpPr/>
          <p:nvPr/>
        </p:nvSpPr>
        <p:spPr>
          <a:xfrm>
            <a:off x="6457948" y="3995451"/>
            <a:ext cx="2638427" cy="184666"/>
          </a:xfrm>
          <a:prstGeom prst="rect">
            <a:avLst/>
          </a:prstGeom>
          <a:solidFill>
            <a:schemeClr val="bg1"/>
          </a:solid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Connector-to-Connector Loss [TM]</a:t>
            </a:r>
          </a:p>
        </p:txBody>
      </p:sp>
      <p:sp>
        <p:nvSpPr>
          <p:cNvPr id="14" name="Rectangle 13">
            <a:extLst>
              <a:ext uri="{FF2B5EF4-FFF2-40B4-BE49-F238E27FC236}">
                <a16:creationId xmlns:a16="http://schemas.microsoft.com/office/drawing/2014/main" id="{EE420485-7538-45BD-836B-F5DB43EC804A}"/>
              </a:ext>
            </a:extLst>
          </p:cNvPr>
          <p:cNvSpPr/>
          <p:nvPr/>
        </p:nvSpPr>
        <p:spPr>
          <a:xfrm>
            <a:off x="633286" y="3311351"/>
            <a:ext cx="204812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Ultra-low loss splice</a:t>
            </a:r>
          </a:p>
        </p:txBody>
      </p:sp>
      <p:sp>
        <p:nvSpPr>
          <p:cNvPr id="16" name="Rectangle 15">
            <a:extLst>
              <a:ext uri="{FF2B5EF4-FFF2-40B4-BE49-F238E27FC236}">
                <a16:creationId xmlns:a16="http://schemas.microsoft.com/office/drawing/2014/main" id="{2608B268-A147-4D60-AB17-812E3EDC92FA}"/>
              </a:ext>
            </a:extLst>
          </p:cNvPr>
          <p:cNvSpPr/>
          <p:nvPr/>
        </p:nvSpPr>
        <p:spPr>
          <a:xfrm>
            <a:off x="0" y="0"/>
            <a:ext cx="8000999"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cap="small" dirty="0">
                <a:solidFill>
                  <a:prstClr val="black"/>
                </a:solidFill>
                <a:latin typeface="Arial"/>
                <a:cs typeface="Arial"/>
              </a:rPr>
              <a:t>Efficient Coupling</a:t>
            </a:r>
            <a:endParaRPr kumimoji="0" lang="en-US" sz="2800" b="1" i="0" u="none" strike="noStrike" kern="1200" cap="small" spc="0" normalizeH="0" baseline="0" noProof="0" dirty="0">
              <a:ln>
                <a:noFill/>
              </a:ln>
              <a:solidFill>
                <a:prstClr val="black"/>
              </a:solidFill>
              <a:effectLst/>
              <a:uLnTx/>
              <a:uFillTx/>
              <a:latin typeface="Arial"/>
              <a:ea typeface="+mn-ea"/>
              <a:cs typeface="Arial"/>
            </a:endParaRPr>
          </a:p>
        </p:txBody>
      </p:sp>
      <p:pic>
        <p:nvPicPr>
          <p:cNvPr id="17" name="Picture 4" descr="Image result for aim photonics logo">
            <a:extLst>
              <a:ext uri="{FF2B5EF4-FFF2-40B4-BE49-F238E27FC236}">
                <a16:creationId xmlns:a16="http://schemas.microsoft.com/office/drawing/2014/main" id="{2BD3D7F2-F21D-42F7-9036-281A7C6AE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655" y="36389"/>
            <a:ext cx="1299224" cy="4504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ccblog.org/wp-content/uploads/2011/05/AFOSR-Logo.gif">
            <a:extLst>
              <a:ext uri="{FF2B5EF4-FFF2-40B4-BE49-F238E27FC236}">
                <a16:creationId xmlns:a16="http://schemas.microsoft.com/office/drawing/2014/main" id="{B69B58BF-646E-4980-84B2-079C0A43C8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6750" y="742150"/>
            <a:ext cx="592941" cy="60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713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867"/>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3226532" y="2188725"/>
            <a:ext cx="2665413" cy="641350"/>
          </a:xfrm>
        </p:spPr>
        <p:txBody>
          <a:bodyPr>
            <a:noAutofit/>
          </a:bodyPr>
          <a:lstStyle/>
          <a:p>
            <a:pPr marL="0" indent="0">
              <a:lnSpc>
                <a:spcPct val="100000"/>
              </a:lnSpc>
              <a:buNone/>
            </a:pPr>
            <a:r>
              <a:rPr lang="en-US" sz="3600" b="1" dirty="0">
                <a:latin typeface="Arial" panose="020B0604020202020204" pitchFamily="34" charset="0"/>
                <a:cs typeface="Arial" panose="020B0604020202020204" pitchFamily="34" charset="0"/>
              </a:rPr>
              <a:t>Thank You!</a:t>
            </a:r>
          </a:p>
        </p:txBody>
      </p:sp>
      <p:sp>
        <p:nvSpPr>
          <p:cNvPr id="15" name="Rectangle 14"/>
          <p:cNvSpPr/>
          <p:nvPr/>
        </p:nvSpPr>
        <p:spPr>
          <a:xfrm>
            <a:off x="4322895" y="522867"/>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63699" y="522867"/>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20207" y="522867"/>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1601" y="522867"/>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38289" y="-11669"/>
            <a:ext cx="7969551" cy="523220"/>
          </a:xfrm>
          <a:prstGeom prst="rect">
            <a:avLst/>
          </a:prstGeom>
          <a:effectLst/>
        </p:spPr>
        <p:txBody>
          <a:bodyPr wrap="square" anchor="ctr">
            <a:spAutoFit/>
          </a:bodyPr>
          <a:lstStyle/>
          <a:p>
            <a:r>
              <a:rPr lang="en-US" sz="2800" b="1" cap="small" dirty="0">
                <a:latin typeface="Arial"/>
                <a:cs typeface="Arial"/>
              </a:rPr>
              <a:t>Acknowledgements</a:t>
            </a:r>
          </a:p>
        </p:txBody>
      </p:sp>
      <p:pic>
        <p:nvPicPr>
          <p:cNvPr id="22" name="Picture 2" descr="http://static1.squarespace.com/static/55ae48f4e4b0d98862c1d3c7/t/57d9adc9ff7c50695a733109/1477054641593/?format=1500w">
            <a:extLst>
              <a:ext uri="{FF2B5EF4-FFF2-40B4-BE49-F238E27FC236}">
                <a16:creationId xmlns:a16="http://schemas.microsoft.com/office/drawing/2014/main" id="{ACEA4ED3-F44D-4A25-9C16-AFD68B7CD2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5" y="999484"/>
            <a:ext cx="1662913" cy="5764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franz.com/success/customer_apps/intelligent_agents/afrl/afrl-logo.png">
            <a:extLst>
              <a:ext uri="{FF2B5EF4-FFF2-40B4-BE49-F238E27FC236}">
                <a16:creationId xmlns:a16="http://schemas.microsoft.com/office/drawing/2014/main" id="{B67DD2BB-DADE-43B0-BBA9-61CE8DFAE7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1789" y="1033935"/>
            <a:ext cx="1710763" cy="502358"/>
          </a:xfrm>
          <a:prstGeom prst="rect">
            <a:avLst/>
          </a:prstGeom>
          <a:noFill/>
          <a:extLst/>
        </p:spPr>
      </p:pic>
      <p:pic>
        <p:nvPicPr>
          <p:cNvPr id="24" name="Picture 10" descr="http://www.cse.psu.edu/research/visualcortexonsilicon.expedition/images/NSF-logo.gif">
            <a:extLst>
              <a:ext uri="{FF2B5EF4-FFF2-40B4-BE49-F238E27FC236}">
                <a16:creationId xmlns:a16="http://schemas.microsoft.com/office/drawing/2014/main" id="{30C61D96-0293-4B3C-9D39-0D1856E71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5174" y="928414"/>
            <a:ext cx="802046" cy="782409"/>
          </a:xfrm>
          <a:prstGeom prst="rect">
            <a:avLst/>
          </a:prstGeom>
          <a:noFill/>
          <a:extLst/>
        </p:spPr>
      </p:pic>
      <p:pic>
        <p:nvPicPr>
          <p:cNvPr id="25" name="Picture 4" descr="http://www.lassp.cornell.edu/images/cnf.png">
            <a:extLst>
              <a:ext uri="{FF2B5EF4-FFF2-40B4-BE49-F238E27FC236}">
                <a16:creationId xmlns:a16="http://schemas.microsoft.com/office/drawing/2014/main" id="{02A56E07-29B5-40A3-910D-55BDEBA8E1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7015" y="1052922"/>
            <a:ext cx="1650127" cy="7231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ccblog.org/wp-content/uploads/2011/05/AFOSR-Logo.gif">
            <a:extLst>
              <a:ext uri="{FF2B5EF4-FFF2-40B4-BE49-F238E27FC236}">
                <a16:creationId xmlns:a16="http://schemas.microsoft.com/office/drawing/2014/main" id="{48EEB370-BA53-443A-A6D4-E8B422A42B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3857" y="969775"/>
            <a:ext cx="683732" cy="6996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E7AC3C5-8C12-4D7D-818E-5F7592928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9877" y="1097516"/>
            <a:ext cx="1788717" cy="444204"/>
          </a:xfrm>
          <a:prstGeom prst="rect">
            <a:avLst/>
          </a:prstGeom>
        </p:spPr>
      </p:pic>
      <p:pic>
        <p:nvPicPr>
          <p:cNvPr id="10" name="Picture 9">
            <a:extLst>
              <a:ext uri="{FF2B5EF4-FFF2-40B4-BE49-F238E27FC236}">
                <a16:creationId xmlns:a16="http://schemas.microsoft.com/office/drawing/2014/main" id="{34531393-1E94-4358-A777-E8EE440DC9E2}"/>
              </a:ext>
            </a:extLst>
          </p:cNvPr>
          <p:cNvPicPr>
            <a:picLocks noChangeAspect="1"/>
          </p:cNvPicPr>
          <p:nvPr/>
        </p:nvPicPr>
        <p:blipFill>
          <a:blip r:embed="rId9"/>
          <a:stretch>
            <a:fillRect/>
          </a:stretch>
        </p:blipFill>
        <p:spPr>
          <a:xfrm>
            <a:off x="2675755" y="3119885"/>
            <a:ext cx="3899593" cy="3137193"/>
          </a:xfrm>
          <a:prstGeom prst="rect">
            <a:avLst/>
          </a:prstGeom>
        </p:spPr>
      </p:pic>
    </p:spTree>
    <p:extLst>
      <p:ext uri="{BB962C8B-B14F-4D97-AF65-F5344CB8AC3E}">
        <p14:creationId xmlns:p14="http://schemas.microsoft.com/office/powerpoint/2010/main" val="266102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4A008-56A1-48A6-AE11-892132F3C177}"/>
              </a:ext>
            </a:extLst>
          </p:cNvPr>
          <p:cNvSpPr/>
          <p:nvPr/>
        </p:nvSpPr>
        <p:spPr>
          <a:xfrm>
            <a:off x="0" y="838200"/>
            <a:ext cx="9067800" cy="1815882"/>
          </a:xfrm>
          <a:prstGeom prst="rect">
            <a:avLst/>
          </a:prstGeom>
        </p:spPr>
        <p:txBody>
          <a:bodyPr wrap="square">
            <a:spAutoFit/>
          </a:bodyPr>
          <a:lstStyle/>
          <a:p>
            <a:pPr marL="457200" marR="0" lvl="1" indent="0" algn="l"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p:txBody>
      </p:sp>
      <p:sp>
        <p:nvSpPr>
          <p:cNvPr id="3" name="Rectangle 2">
            <a:extLst>
              <a:ext uri="{FF2B5EF4-FFF2-40B4-BE49-F238E27FC236}">
                <a16:creationId xmlns:a16="http://schemas.microsoft.com/office/drawing/2014/main" id="{1B6DDCB1-A026-431E-B90C-3816F743CD62}"/>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
        <p:nvSpPr>
          <p:cNvPr id="4" name="TextBox 3">
            <a:extLst>
              <a:ext uri="{FF2B5EF4-FFF2-40B4-BE49-F238E27FC236}">
                <a16:creationId xmlns:a16="http://schemas.microsoft.com/office/drawing/2014/main" id="{626174B8-57B8-441C-985F-A38873F583ED}"/>
              </a:ext>
            </a:extLst>
          </p:cNvPr>
          <p:cNvSpPr txBox="1"/>
          <p:nvPr/>
        </p:nvSpPr>
        <p:spPr>
          <a:xfrm>
            <a:off x="0" y="2667000"/>
            <a:ext cx="9144000"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Qubits are manipulated through interference.</a:t>
            </a:r>
          </a:p>
        </p:txBody>
      </p:sp>
      <p:pic>
        <p:nvPicPr>
          <p:cNvPr id="34" name="Picture 33">
            <a:extLst>
              <a:ext uri="{FF2B5EF4-FFF2-40B4-BE49-F238E27FC236}">
                <a16:creationId xmlns:a16="http://schemas.microsoft.com/office/drawing/2014/main" id="{E855DCE1-087D-49BF-B868-C1E83A5D0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981" y="3067110"/>
            <a:ext cx="6629400" cy="3371952"/>
          </a:xfrm>
          <a:prstGeom prst="rect">
            <a:avLst/>
          </a:prstGeom>
        </p:spPr>
      </p:pic>
      <p:pic>
        <p:nvPicPr>
          <p:cNvPr id="36" name="Picture 35">
            <a:extLst>
              <a:ext uri="{FF2B5EF4-FFF2-40B4-BE49-F238E27FC236}">
                <a16:creationId xmlns:a16="http://schemas.microsoft.com/office/drawing/2014/main" id="{E18E416F-728D-45AB-943F-568399EE9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22" r="3333" b="30000"/>
          <a:stretch/>
        </p:blipFill>
        <p:spPr>
          <a:xfrm>
            <a:off x="5813283" y="2902497"/>
            <a:ext cx="3229708" cy="1447800"/>
          </a:xfrm>
          <a:prstGeom prst="rect">
            <a:avLst/>
          </a:prstGeom>
          <a:ln w="57150">
            <a:solidFill>
              <a:srgbClr val="00B0F0"/>
            </a:solidFill>
          </a:ln>
        </p:spPr>
      </p:pic>
      <p:sp>
        <p:nvSpPr>
          <p:cNvPr id="37" name="Rectangle 36">
            <a:extLst>
              <a:ext uri="{FF2B5EF4-FFF2-40B4-BE49-F238E27FC236}">
                <a16:creationId xmlns:a16="http://schemas.microsoft.com/office/drawing/2014/main" id="{9A7FF85F-E5E0-40A7-8F20-E62BAAABE743}"/>
              </a:ext>
            </a:extLst>
          </p:cNvPr>
          <p:cNvSpPr/>
          <p:nvPr/>
        </p:nvSpPr>
        <p:spPr>
          <a:xfrm>
            <a:off x="4305300" y="4267200"/>
            <a:ext cx="533400" cy="304800"/>
          </a:xfrm>
          <a:prstGeom prst="rect">
            <a:avLst/>
          </a:prstGeom>
          <a:noFill/>
          <a:ln w="603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453E2DFF-B786-44DB-AADF-7B63E2F012FA}"/>
              </a:ext>
            </a:extLst>
          </p:cNvPr>
          <p:cNvCxnSpPr/>
          <p:nvPr/>
        </p:nvCxnSpPr>
        <p:spPr>
          <a:xfrm flipH="1">
            <a:off x="4305300" y="2867055"/>
            <a:ext cx="1507983" cy="1400145"/>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D0CC94-47FA-435C-9F38-45B9F4B5ACB0}"/>
              </a:ext>
            </a:extLst>
          </p:cNvPr>
          <p:cNvCxnSpPr>
            <a:cxnSpLocks/>
          </p:cNvCxnSpPr>
          <p:nvPr/>
        </p:nvCxnSpPr>
        <p:spPr>
          <a:xfrm flipH="1">
            <a:off x="4838701" y="4350297"/>
            <a:ext cx="911366" cy="221703"/>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14CB277-74A9-4008-BC9E-45172E3E89CD}"/>
              </a:ext>
            </a:extLst>
          </p:cNvPr>
          <p:cNvSpPr txBox="1"/>
          <p:nvPr/>
        </p:nvSpPr>
        <p:spPr>
          <a:xfrm>
            <a:off x="7000786" y="2544543"/>
            <a:ext cx="955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Unit cell</a:t>
            </a:r>
          </a:p>
        </p:txBody>
      </p:sp>
      <p:pic>
        <p:nvPicPr>
          <p:cNvPr id="11" name="Picture 2" descr="Image result for mit logo transparent">
            <a:extLst>
              <a:ext uri="{FF2B5EF4-FFF2-40B4-BE49-F238E27FC236}">
                <a16:creationId xmlns:a16="http://schemas.microsoft.com/office/drawing/2014/main" id="{94095F94-8F87-43D9-9314-D5F3864888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452" y="4980788"/>
            <a:ext cx="1336870" cy="7513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BB3EECF-A5EB-40F8-A28D-1C47B271B61E}"/>
              </a:ext>
            </a:extLst>
          </p:cNvPr>
          <p:cNvSpPr/>
          <p:nvPr/>
        </p:nvSpPr>
        <p:spPr>
          <a:xfrm>
            <a:off x="6921549" y="5713941"/>
            <a:ext cx="2310376" cy="369332"/>
          </a:xfrm>
          <a:prstGeom prst="rect">
            <a:avLst/>
          </a:prstGeom>
        </p:spPr>
        <p:txBody>
          <a:bodyPr wrap="none">
            <a:spAutoFit/>
          </a:bodyPr>
          <a:lstStyle/>
          <a:p>
            <a:r>
              <a:rPr lang="en-US" dirty="0">
                <a:solidFill>
                  <a:prstClr val="black"/>
                </a:solidFill>
              </a:rPr>
              <a:t>Professor Dirk Englund</a:t>
            </a:r>
            <a:endParaRPr lang="en-US" dirty="0"/>
          </a:p>
        </p:txBody>
      </p:sp>
    </p:spTree>
    <p:extLst>
      <p:ext uri="{BB962C8B-B14F-4D97-AF65-F5344CB8AC3E}">
        <p14:creationId xmlns:p14="http://schemas.microsoft.com/office/powerpoint/2010/main" val="167350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22869"/>
            <a:ext cx="9258590" cy="162933"/>
          </a:xfrm>
          <a:prstGeom prst="rect">
            <a:avLst/>
          </a:prstGeom>
          <a:solidFill>
            <a:schemeClr val="tx1">
              <a:lumMod val="95000"/>
              <a:lumOff val="5000"/>
            </a:schemeClr>
          </a:solidFill>
          <a:ln w="19050">
            <a:solidFill>
              <a:schemeClr val="bg1"/>
            </a:solidFill>
          </a:ln>
          <a:effectLst>
            <a:outerShdw blurRad="63500" dist="50800" dir="5400000" rotWithShape="0">
              <a:srgbClr val="000000">
                <a:alpha val="5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22897" y="522869"/>
            <a:ext cx="398595" cy="162933"/>
          </a:xfrm>
          <a:prstGeom prst="rect">
            <a:avLst/>
          </a:prstGeom>
          <a:solidFill>
            <a:srgbClr val="00009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563699" y="522869"/>
            <a:ext cx="759196" cy="162933"/>
          </a:xfrm>
          <a:prstGeom prst="rect">
            <a:avLst/>
          </a:prstGeom>
          <a:solidFill>
            <a:srgbClr val="02AD0A"/>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120207" y="522869"/>
            <a:ext cx="1443492" cy="162933"/>
          </a:xfrm>
          <a:prstGeom prst="rect">
            <a:avLst/>
          </a:prstGeom>
          <a:solidFill>
            <a:srgbClr val="FFB12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01601" y="522869"/>
            <a:ext cx="2221808" cy="162933"/>
          </a:xfrm>
          <a:prstGeom prst="rect">
            <a:avLst/>
          </a:prstGeom>
          <a:solidFill>
            <a:srgbClr val="CA0919"/>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6CD8C85-841C-457E-9E62-271D90C4D124}"/>
              </a:ext>
            </a:extLst>
          </p:cNvPr>
          <p:cNvSpPr txBox="1"/>
          <p:nvPr/>
        </p:nvSpPr>
        <p:spPr>
          <a:xfrm>
            <a:off x="0" y="883679"/>
            <a:ext cx="5553012" cy="2308324"/>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Allows for phase and amplitude manipulation of a quantum state</a:t>
            </a:r>
          </a:p>
          <a:p>
            <a:pPr marL="742950" lvl="1"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Manipulation of qubit to/from memory</a:t>
            </a:r>
          </a:p>
          <a:p>
            <a:pPr marL="285750"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Fully reconfigurable at kilohertz speeds </a:t>
            </a:r>
          </a:p>
          <a:p>
            <a:pPr marL="285750"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Interface QPP with interposer chip</a:t>
            </a:r>
          </a:p>
          <a:p>
            <a:pPr marL="742950" lvl="1"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Interposer chips can be active or passive</a:t>
            </a:r>
          </a:p>
          <a:p>
            <a:pPr marL="742950" lvl="1"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On-chip photon sources are possible </a:t>
            </a:r>
          </a:p>
          <a:p>
            <a:pPr marL="285750" indent="-285750">
              <a:buFont typeface="Arial" panose="020B0604020202020204" pitchFamily="34" charset="0"/>
              <a:buChar char="•"/>
              <a:defRPr/>
            </a:pPr>
            <a:r>
              <a:rPr lang="en-US" dirty="0">
                <a:solidFill>
                  <a:srgbClr val="000000"/>
                </a:solidFill>
                <a:latin typeface="Arial" panose="020B0604020202020204" pitchFamily="34" charset="0"/>
                <a:cs typeface="Arial" panose="020B0604020202020204" pitchFamily="34" charset="0"/>
              </a:rPr>
              <a:t>No feed forward currently available</a:t>
            </a:r>
          </a:p>
        </p:txBody>
      </p:sp>
      <p:pic>
        <p:nvPicPr>
          <p:cNvPr id="24" name="Picture 23">
            <a:extLst>
              <a:ext uri="{FF2B5EF4-FFF2-40B4-BE49-F238E27FC236}">
                <a16:creationId xmlns:a16="http://schemas.microsoft.com/office/drawing/2014/main" id="{9923BDF7-3860-4E6E-B1E3-9C8C58ED74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1215" y="883679"/>
            <a:ext cx="3522785" cy="5454268"/>
          </a:xfrm>
          <a:prstGeom prst="rect">
            <a:avLst/>
          </a:prstGeom>
        </p:spPr>
      </p:pic>
      <p:pic>
        <p:nvPicPr>
          <p:cNvPr id="25" name="Picture 24">
            <a:extLst>
              <a:ext uri="{FF2B5EF4-FFF2-40B4-BE49-F238E27FC236}">
                <a16:creationId xmlns:a16="http://schemas.microsoft.com/office/drawing/2014/main" id="{6424B746-60E6-43E5-84B4-FCB1B513A504}"/>
              </a:ext>
            </a:extLst>
          </p:cNvPr>
          <p:cNvPicPr>
            <a:picLocks noChangeAspect="1"/>
          </p:cNvPicPr>
          <p:nvPr/>
        </p:nvPicPr>
        <p:blipFill>
          <a:blip r:embed="rId4"/>
          <a:stretch>
            <a:fillRect/>
          </a:stretch>
        </p:blipFill>
        <p:spPr>
          <a:xfrm>
            <a:off x="0" y="3151844"/>
            <a:ext cx="5665068" cy="2493714"/>
          </a:xfrm>
          <a:prstGeom prst="rect">
            <a:avLst/>
          </a:prstGeom>
        </p:spPr>
      </p:pic>
      <p:sp>
        <p:nvSpPr>
          <p:cNvPr id="26" name="Rectangle 25">
            <a:extLst>
              <a:ext uri="{FF2B5EF4-FFF2-40B4-BE49-F238E27FC236}">
                <a16:creationId xmlns:a16="http://schemas.microsoft.com/office/drawing/2014/main" id="{DB389A57-6C78-455C-87D5-8A718003A14E}"/>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spTree>
    <p:extLst>
      <p:ext uri="{BB962C8B-B14F-4D97-AF65-F5344CB8AC3E}">
        <p14:creationId xmlns:p14="http://schemas.microsoft.com/office/powerpoint/2010/main" val="349926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14A008-56A1-48A6-AE11-892132F3C177}"/>
              </a:ext>
            </a:extLst>
          </p:cNvPr>
          <p:cNvSpPr/>
          <p:nvPr/>
        </p:nvSpPr>
        <p:spPr>
          <a:xfrm>
            <a:off x="0" y="838200"/>
            <a:ext cx="9067800" cy="1815882"/>
          </a:xfrm>
          <a:prstGeom prst="rect">
            <a:avLst/>
          </a:prstGeom>
        </p:spPr>
        <p:txBody>
          <a:bodyPr wrap="square">
            <a:spAutoFit/>
          </a:bodyPr>
          <a:lstStyle/>
          <a:p>
            <a:pPr marL="457200" marR="0" lvl="1" indent="0" algn="l" defTabSz="263347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information science requires: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Sources of quantum bits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Manipulation of the qubits</a:t>
            </a:r>
          </a:p>
          <a:p>
            <a:pPr marL="1371600" marR="0" lvl="2" indent="-457200"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of the qubits</a:t>
            </a:r>
          </a:p>
        </p:txBody>
      </p:sp>
      <p:sp>
        <p:nvSpPr>
          <p:cNvPr id="3" name="Rectangle 2">
            <a:extLst>
              <a:ext uri="{FF2B5EF4-FFF2-40B4-BE49-F238E27FC236}">
                <a16:creationId xmlns:a16="http://schemas.microsoft.com/office/drawing/2014/main" id="{1B6DDCB1-A026-431E-B90C-3816F743CD62}"/>
              </a:ext>
            </a:extLst>
          </p:cNvPr>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Integrated Quantum Photonics</a:t>
            </a:r>
          </a:p>
        </p:txBody>
      </p:sp>
      <p:grpSp>
        <p:nvGrpSpPr>
          <p:cNvPr id="6" name="Group 5">
            <a:extLst>
              <a:ext uri="{FF2B5EF4-FFF2-40B4-BE49-F238E27FC236}">
                <a16:creationId xmlns:a16="http://schemas.microsoft.com/office/drawing/2014/main" id="{A6B44995-FCCD-40AC-9A46-880537CBB264}"/>
              </a:ext>
            </a:extLst>
          </p:cNvPr>
          <p:cNvGrpSpPr/>
          <p:nvPr/>
        </p:nvGrpSpPr>
        <p:grpSpPr>
          <a:xfrm>
            <a:off x="5562600" y="2239130"/>
            <a:ext cx="3324809" cy="4161670"/>
            <a:chOff x="2590135" y="1537776"/>
            <a:chExt cx="3903132" cy="4735032"/>
          </a:xfrm>
        </p:grpSpPr>
        <p:pic>
          <p:nvPicPr>
            <p:cNvPr id="7" name="Picture 2">
              <a:extLst>
                <a:ext uri="{FF2B5EF4-FFF2-40B4-BE49-F238E27FC236}">
                  <a16:creationId xmlns:a16="http://schemas.microsoft.com/office/drawing/2014/main" id="{615F0B7D-BEBE-4F1F-8BD0-3DEA97E821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67" r="38407"/>
            <a:stretch/>
          </p:blipFill>
          <p:spPr bwMode="auto">
            <a:xfrm>
              <a:off x="2590135" y="1537776"/>
              <a:ext cx="3903132" cy="473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AECCD870-A473-499C-899D-31328A901D9F}"/>
                </a:ext>
              </a:extLst>
            </p:cNvPr>
            <p:cNvSpPr/>
            <p:nvPr/>
          </p:nvSpPr>
          <p:spPr>
            <a:xfrm>
              <a:off x="3777923" y="2484564"/>
              <a:ext cx="800458" cy="377228"/>
            </a:xfrm>
            <a:prstGeom prst="rect">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62D57BC-444D-487B-8C35-00ACC1107526}"/>
                </a:ext>
              </a:extLst>
            </p:cNvPr>
            <p:cNvSpPr/>
            <p:nvPr/>
          </p:nvSpPr>
          <p:spPr>
            <a:xfrm>
              <a:off x="5771036" y="2673178"/>
              <a:ext cx="400228" cy="880196"/>
            </a:xfrm>
            <a:prstGeom prst="rect">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E33E58A-160B-4F86-952C-999AD5A0AD47}"/>
                </a:ext>
              </a:extLst>
            </p:cNvPr>
            <p:cNvSpPr/>
            <p:nvPr/>
          </p:nvSpPr>
          <p:spPr>
            <a:xfrm>
              <a:off x="3867755" y="4056143"/>
              <a:ext cx="463614" cy="1022314"/>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2937A864-9C27-48E8-A68B-DEA0389139EA}"/>
              </a:ext>
            </a:extLst>
          </p:cNvPr>
          <p:cNvSpPr/>
          <p:nvPr/>
        </p:nvSpPr>
        <p:spPr>
          <a:xfrm>
            <a:off x="112400" y="2922718"/>
            <a:ext cx="6107365" cy="1631216"/>
          </a:xfrm>
          <a:prstGeom prst="rect">
            <a:avLst/>
          </a:prstGeom>
        </p:spPr>
        <p:txBody>
          <a:bodyPr wrap="square">
            <a:spAutoFit/>
          </a:bodyPr>
          <a:lstStyle/>
          <a:p>
            <a:pPr marL="0" marR="0" lvl="2" indent="0" algn="l" defTabSz="263347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Trapped Ions: longest lived quantum memories</a:t>
            </a:r>
          </a:p>
          <a:p>
            <a:pPr marL="0" marR="0" lvl="2" indent="117475"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Storage time &gt; 15 minutes (clock states)</a:t>
            </a:r>
          </a:p>
          <a:p>
            <a:pPr marL="0" marR="0" lvl="2" indent="117475"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Ions typically produce photons in the UV</a:t>
            </a:r>
          </a:p>
          <a:p>
            <a:pPr marL="0" marR="0" lvl="3" indent="117475"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Ytterbium</a:t>
            </a:r>
            <a:r>
              <a:rPr kumimoji="0" lang="en-US" sz="2000" b="0" i="0" u="none" strike="noStrike" kern="0" cap="none" spc="0" normalizeH="0" baseline="-25000" noProof="0" dirty="0">
                <a:ln>
                  <a:noFill/>
                </a:ln>
                <a:solidFill>
                  <a:prstClr val="black"/>
                </a:solidFill>
                <a:effectLst/>
                <a:uLnTx/>
                <a:uFillTx/>
                <a:latin typeface="Arial" panose="020B0604020202020204"/>
                <a:ea typeface="+mn-ea"/>
                <a:cs typeface="+mn-cs"/>
              </a:rPr>
              <a:t> </a:t>
            </a: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Ions – Transition at 369.5nm</a:t>
            </a:r>
          </a:p>
          <a:p>
            <a:pPr marL="117475" marR="0" lvl="3" indent="-117475" algn="l" defTabSz="2633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a:ea typeface="+mn-ea"/>
                <a:cs typeface="+mn-cs"/>
              </a:rPr>
              <a:t>Requirement: bandgap of &gt;3.6eV</a:t>
            </a:r>
          </a:p>
        </p:txBody>
      </p:sp>
      <p:sp>
        <p:nvSpPr>
          <p:cNvPr id="12" name="Text Box 95">
            <a:extLst>
              <a:ext uri="{FF2B5EF4-FFF2-40B4-BE49-F238E27FC236}">
                <a16:creationId xmlns:a16="http://schemas.microsoft.com/office/drawing/2014/main" id="{1DE2FDFB-9499-4D6D-9B2C-5E5BB10DFCBF}"/>
              </a:ext>
            </a:extLst>
          </p:cNvPr>
          <p:cNvSpPr txBox="1">
            <a:spLocks noChangeArrowheads="1"/>
          </p:cNvSpPr>
          <p:nvPr/>
        </p:nvSpPr>
        <p:spPr bwMode="auto">
          <a:xfrm>
            <a:off x="1150256" y="5985957"/>
            <a:ext cx="2700676"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14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(Trapped Ytterbium ions, AFRL) </a:t>
            </a:r>
          </a:p>
        </p:txBody>
      </p:sp>
      <p:pic>
        <p:nvPicPr>
          <p:cNvPr id="13" name="Picture 12" descr="A close up of a red light&#10;&#10;Description generated with high confidence">
            <a:extLst>
              <a:ext uri="{FF2B5EF4-FFF2-40B4-BE49-F238E27FC236}">
                <a16:creationId xmlns:a16="http://schemas.microsoft.com/office/drawing/2014/main" id="{635713A0-A4A0-45AC-B02B-A2D56B59DAD1}"/>
              </a:ext>
            </a:extLst>
          </p:cNvPr>
          <p:cNvPicPr>
            <a:picLocks noChangeAspect="1"/>
          </p:cNvPicPr>
          <p:nvPr/>
        </p:nvPicPr>
        <p:blipFill rotWithShape="1">
          <a:blip r:embed="rId3">
            <a:extLst>
              <a:ext uri="{28A0092B-C50C-407E-A947-70E740481C1C}">
                <a14:useLocalDpi xmlns:a14="http://schemas.microsoft.com/office/drawing/2010/main" val="0"/>
              </a:ext>
            </a:extLst>
          </a:blip>
          <a:srcRect l="14718" t="32272" r="38938"/>
          <a:stretch/>
        </p:blipFill>
        <p:spPr>
          <a:xfrm>
            <a:off x="914400" y="4587407"/>
            <a:ext cx="3172389" cy="1416621"/>
          </a:xfrm>
          <a:prstGeom prst="rect">
            <a:avLst/>
          </a:prstGeom>
        </p:spPr>
      </p:pic>
    </p:spTree>
    <p:extLst>
      <p:ext uri="{BB962C8B-B14F-4D97-AF65-F5344CB8AC3E}">
        <p14:creationId xmlns:p14="http://schemas.microsoft.com/office/powerpoint/2010/main" val="261493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8290" y="-11669"/>
            <a:ext cx="6643510" cy="523220"/>
          </a:xfrm>
          <a:prstGeom prst="rect">
            <a:avLst/>
          </a:prstGeom>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black"/>
                </a:solidFill>
                <a:effectLst/>
                <a:uLnTx/>
                <a:uFillTx/>
                <a:latin typeface="Arial"/>
                <a:ea typeface="+mn-ea"/>
                <a:cs typeface="Arial"/>
              </a:rPr>
              <a:t>Entangling Memories</a:t>
            </a:r>
          </a:p>
        </p:txBody>
      </p:sp>
      <p:sp>
        <p:nvSpPr>
          <p:cNvPr id="7" name="Title 1"/>
          <p:cNvSpPr txBox="1">
            <a:spLocks/>
          </p:cNvSpPr>
          <p:nvPr/>
        </p:nvSpPr>
        <p:spPr>
          <a:xfrm>
            <a:off x="6381" y="1198367"/>
            <a:ext cx="7886700" cy="5148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a:ea typeface="+mj-ea"/>
                <a:cs typeface="+mj-cs"/>
              </a:rPr>
              <a:t>Transfer Information: Teleportation</a:t>
            </a:r>
          </a:p>
        </p:txBody>
      </p:sp>
      <p:sp>
        <p:nvSpPr>
          <p:cNvPr id="9" name="TextBox 8"/>
          <p:cNvSpPr txBox="1"/>
          <p:nvPr/>
        </p:nvSpPr>
        <p:spPr>
          <a:xfrm>
            <a:off x="533401" y="5319677"/>
            <a:ext cx="784860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Create ion-ion entanglement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Measure ion 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Based on that measurement rotate the state of ion 1 before measurement to complete the teleportation protocol</a:t>
            </a:r>
          </a:p>
        </p:txBody>
      </p:sp>
      <p:grpSp>
        <p:nvGrpSpPr>
          <p:cNvPr id="3" name="Group 2">
            <a:extLst>
              <a:ext uri="{FF2B5EF4-FFF2-40B4-BE49-F238E27FC236}">
                <a16:creationId xmlns:a16="http://schemas.microsoft.com/office/drawing/2014/main" id="{6DB4B00D-B1D4-483D-B119-F6C145C9639B}"/>
              </a:ext>
            </a:extLst>
          </p:cNvPr>
          <p:cNvGrpSpPr/>
          <p:nvPr/>
        </p:nvGrpSpPr>
        <p:grpSpPr>
          <a:xfrm>
            <a:off x="-76200" y="1791377"/>
            <a:ext cx="6361372" cy="3400112"/>
            <a:chOff x="2167716" y="1791377"/>
            <a:chExt cx="6361372" cy="3400112"/>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716" y="1791377"/>
              <a:ext cx="6361372" cy="34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BFF9D28-1B4A-4E1B-B53A-6058BABCE937}"/>
                </a:ext>
              </a:extLst>
            </p:cNvPr>
            <p:cNvSpPr txBox="1"/>
            <p:nvPr/>
          </p:nvSpPr>
          <p:spPr>
            <a:xfrm>
              <a:off x="3657600" y="2514600"/>
              <a:ext cx="106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369.5 nm</a:t>
              </a:r>
            </a:p>
          </p:txBody>
        </p:sp>
        <p:sp>
          <p:nvSpPr>
            <p:cNvPr id="10" name="TextBox 9">
              <a:extLst>
                <a:ext uri="{FF2B5EF4-FFF2-40B4-BE49-F238E27FC236}">
                  <a16:creationId xmlns:a16="http://schemas.microsoft.com/office/drawing/2014/main" id="{4E3D8624-4434-4EA1-9D87-04D088079331}"/>
                </a:ext>
              </a:extLst>
            </p:cNvPr>
            <p:cNvSpPr txBox="1"/>
            <p:nvPr/>
          </p:nvSpPr>
          <p:spPr>
            <a:xfrm>
              <a:off x="3657600" y="4267200"/>
              <a:ext cx="106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369.5 nm</a:t>
              </a:r>
            </a:p>
          </p:txBody>
        </p:sp>
      </p:grpSp>
      <p:sp>
        <p:nvSpPr>
          <p:cNvPr id="4" name="Arrow: Right 3">
            <a:extLst>
              <a:ext uri="{FF2B5EF4-FFF2-40B4-BE49-F238E27FC236}">
                <a16:creationId xmlns:a16="http://schemas.microsoft.com/office/drawing/2014/main" id="{8A75C67D-4B0D-4F52-AB6A-579ADB2C03E5}"/>
              </a:ext>
            </a:extLst>
          </p:cNvPr>
          <p:cNvSpPr/>
          <p:nvPr/>
        </p:nvSpPr>
        <p:spPr>
          <a:xfrm>
            <a:off x="5827972" y="3249771"/>
            <a:ext cx="953828" cy="53340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5205632-91EB-499B-8DB5-07210FED6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778" y="2661593"/>
            <a:ext cx="2279450" cy="1709756"/>
          </a:xfrm>
          <a:prstGeom prst="rect">
            <a:avLst/>
          </a:prstGeom>
        </p:spPr>
      </p:pic>
      <p:sp>
        <p:nvSpPr>
          <p:cNvPr id="13" name="TextBox 12">
            <a:extLst>
              <a:ext uri="{FF2B5EF4-FFF2-40B4-BE49-F238E27FC236}">
                <a16:creationId xmlns:a16="http://schemas.microsoft.com/office/drawing/2014/main" id="{9FF3EF61-F6C0-41A9-8266-0FF0A59E59D3}"/>
              </a:ext>
            </a:extLst>
          </p:cNvPr>
          <p:cNvSpPr txBox="1"/>
          <p:nvPr/>
        </p:nvSpPr>
        <p:spPr>
          <a:xfrm>
            <a:off x="7239000" y="4332253"/>
            <a:ext cx="17510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Aluminum nitride waveguide</a:t>
            </a:r>
          </a:p>
        </p:txBody>
      </p:sp>
    </p:spTree>
    <p:extLst>
      <p:ext uri="{BB962C8B-B14F-4D97-AF65-F5344CB8AC3E}">
        <p14:creationId xmlns:p14="http://schemas.microsoft.com/office/powerpoint/2010/main" val="16024880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FRL Master slid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T_AIM Template" id="{83C12C39-4326-4237-AADB-6CAA170E3460}" vid="{B7348EB2-DF7D-4ABA-9F85-EB088ADA2B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13832</TotalTime>
  <Words>3007</Words>
  <Application>Microsoft Office PowerPoint</Application>
  <PresentationFormat>On-screen Show (4:3)</PresentationFormat>
  <Paragraphs>632</Paragraphs>
  <Slides>57</Slides>
  <Notes>42</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57</vt:i4>
      </vt:variant>
    </vt:vector>
  </HeadingPairs>
  <TitlesOfParts>
    <vt:vector size="72" baseType="lpstr">
      <vt:lpstr>Arial</vt:lpstr>
      <vt:lpstr>Arial Rounded MT Bold</vt:lpstr>
      <vt:lpstr>Calibri</vt:lpstr>
      <vt:lpstr>Calibri Light</vt:lpstr>
      <vt:lpstr>Cambria Math</vt:lpstr>
      <vt:lpstr>Century Gothic</vt:lpstr>
      <vt:lpstr>Lucida Grande</vt:lpstr>
      <vt:lpstr>Symbol</vt:lpstr>
      <vt:lpstr>Times New Roman</vt:lpstr>
      <vt:lpstr>Wingdings</vt:lpstr>
      <vt:lpstr>Office Theme</vt:lpstr>
      <vt:lpstr>AFRL Master slide</vt:lpstr>
      <vt:lpstr>1_Office Theme</vt:lpstr>
      <vt:lpstr>Equation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Steidle</dc:creator>
  <cp:lastModifiedBy>Stefan Preble</cp:lastModifiedBy>
  <cp:revision>300</cp:revision>
  <dcterms:created xsi:type="dcterms:W3CDTF">2015-04-01T17:59:29Z</dcterms:created>
  <dcterms:modified xsi:type="dcterms:W3CDTF">2019-01-23T18:25:32Z</dcterms:modified>
</cp:coreProperties>
</file>