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4"/>
  </p:sldMasterIdLst>
  <p:notesMasterIdLst>
    <p:notesMasterId r:id="rId62"/>
  </p:notesMasterIdLst>
  <p:sldIdLst>
    <p:sldId id="284" r:id="rId25"/>
    <p:sldId id="827" r:id="rId26"/>
    <p:sldId id="681" r:id="rId27"/>
    <p:sldId id="929" r:id="rId28"/>
    <p:sldId id="889" r:id="rId29"/>
    <p:sldId id="894" r:id="rId30"/>
    <p:sldId id="467" r:id="rId31"/>
    <p:sldId id="258" r:id="rId32"/>
    <p:sldId id="917" r:id="rId33"/>
    <p:sldId id="876" r:id="rId34"/>
    <p:sldId id="892" r:id="rId35"/>
    <p:sldId id="847" r:id="rId36"/>
    <p:sldId id="303" r:id="rId37"/>
    <p:sldId id="304" r:id="rId38"/>
    <p:sldId id="931" r:id="rId39"/>
    <p:sldId id="915" r:id="rId40"/>
    <p:sldId id="290" r:id="rId41"/>
    <p:sldId id="895" r:id="rId42"/>
    <p:sldId id="921" r:id="rId43"/>
    <p:sldId id="919" r:id="rId44"/>
    <p:sldId id="924" r:id="rId45"/>
    <p:sldId id="925" r:id="rId46"/>
    <p:sldId id="926" r:id="rId47"/>
    <p:sldId id="928" r:id="rId48"/>
    <p:sldId id="930" r:id="rId49"/>
    <p:sldId id="922" r:id="rId50"/>
    <p:sldId id="920" r:id="rId51"/>
    <p:sldId id="680" r:id="rId52"/>
    <p:sldId id="774" r:id="rId53"/>
    <p:sldId id="816" r:id="rId54"/>
    <p:sldId id="814" r:id="rId55"/>
    <p:sldId id="817" r:id="rId56"/>
    <p:sldId id="818" r:id="rId57"/>
    <p:sldId id="553" r:id="rId58"/>
    <p:sldId id="918" r:id="rId59"/>
    <p:sldId id="273" r:id="rId60"/>
    <p:sldId id="93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43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BD7CB-0FF1-4946-8D1C-5EAC11DB1465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2F8C3-22DB-4F3E-97BF-BCF0B4264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4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18F5-7383-B346-83D4-6BE60E067C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C7D77-116F-4FE1-B63E-7C83C37C1C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6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359B9E8-FC55-4788-824D-C3FF3432280B}" type="slidenum">
              <a:rPr lang="zh-CN" altLang="en-US" sz="1200" b="0"/>
              <a:pPr algn="r"/>
              <a:t>28</a:t>
            </a:fld>
            <a:endParaRPr lang="en-US" altLang="zh-CN" sz="1200" b="0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27525"/>
            <a:ext cx="5040313" cy="4132263"/>
          </a:xfrm>
          <a:noFill/>
          <a:ln/>
        </p:spPr>
        <p:txBody>
          <a:bodyPr lIns="94187" tIns="46296" rIns="94187" bIns="46296"/>
          <a:lstStyle/>
          <a:p>
            <a:pPr defTabSz="930275" eaLnBrk="1" hangingPunct="1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3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version of the chip was a test platform</a:t>
            </a:r>
            <a:r>
              <a:rPr lang="en-US" baseline="0" dirty="0"/>
              <a:t> – it was edge coupled, single polarization, limited tuning range. </a:t>
            </a:r>
          </a:p>
          <a:p>
            <a:endParaRPr lang="en-US" baseline="0" dirty="0"/>
          </a:p>
          <a:p>
            <a:r>
              <a:rPr lang="en-US" baseline="0" dirty="0"/>
              <a:t>We have improved that for the second chip, now being measured.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</a:t>
            </a:r>
            <a:r>
              <a:rPr lang="en-US" baseline="0" dirty="0"/>
              <a:t> is small enough that you can fit it inside the transceiver module. </a:t>
            </a:r>
          </a:p>
          <a:p>
            <a:r>
              <a:rPr lang="en-US" baseline="0" dirty="0"/>
              <a:t>No extra external fibers to bring ROADMs into a network – a sub-microsecond mini-ROADM can be built into the transceiver itself.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18F5-7383-B346-83D4-6BE60E067C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1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A72A2-2676-4AF3-8227-E4605C197CD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18F5-7383-B346-83D4-6BE60E067C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2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5793D-549E-4DB5-B800-846BD16C27A9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9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7B89-E062-4F56-A8B5-79963E4F219F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5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8001-85B9-4846-BB60-38D0105D8193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5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C44E6-2C1B-495A-9DCF-3F57E83D894E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670C-7283-44CD-9252-FD8486F0D014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3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30BF-0AF0-4666-B93B-AC0036220017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9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670C-5BC3-4EF2-8F9B-478F67D576C1}" type="datetime1">
              <a:rPr lang="en-US" smtClean="0"/>
              <a:t>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A0DC-2AC6-4CFF-83CA-6C6814C0A82A}" type="datetime1">
              <a:rPr lang="en-US" smtClean="0"/>
              <a:t>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6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F914-7892-4ACE-AAC9-8011C89671EF}" type="datetime1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7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E7E0-673E-4947-8EB1-B1FE83A6C588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4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615-7E57-4EAB-9AA9-E057610F435B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6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EDCF5-022D-4FBC-93AD-0C4FC36DE314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24860-9014-46C6-BBC7-BE94FF68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4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emf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../customXml/item9.xml"/><Relationship Id="rId13" Type="http://schemas.openxmlformats.org/officeDocument/2006/relationships/image" Target="../media/image35.png"/><Relationship Id="rId3" Type="http://schemas.openxmlformats.org/officeDocument/2006/relationships/customXml" Target="../../customXml/item8.xml"/><Relationship Id="rId7" Type="http://schemas.openxmlformats.org/officeDocument/2006/relationships/customXml" Target="../../customXml/item15.xml"/><Relationship Id="rId12" Type="http://schemas.openxmlformats.org/officeDocument/2006/relationships/notesSlide" Target="../notesSlides/notesSlide2.xml"/><Relationship Id="rId2" Type="http://schemas.openxmlformats.org/officeDocument/2006/relationships/customXml" Target="../../customXml/item12.xml"/><Relationship Id="rId16" Type="http://schemas.openxmlformats.org/officeDocument/2006/relationships/image" Target="../media/image32.png"/><Relationship Id="rId1" Type="http://schemas.openxmlformats.org/officeDocument/2006/relationships/customXml" Target="../../customXml/item4.xml"/><Relationship Id="rId6" Type="http://schemas.openxmlformats.org/officeDocument/2006/relationships/customXml" Target="../../customXml/item21.xml"/><Relationship Id="rId11" Type="http://schemas.openxmlformats.org/officeDocument/2006/relationships/slideLayout" Target="../slideLayouts/slideLayout7.xml"/><Relationship Id="rId5" Type="http://schemas.openxmlformats.org/officeDocument/2006/relationships/customXml" Target="../../customXml/item10.xml"/><Relationship Id="rId15" Type="http://schemas.openxmlformats.org/officeDocument/2006/relationships/image" Target="../media/image37.png"/><Relationship Id="rId10" Type="http://schemas.openxmlformats.org/officeDocument/2006/relationships/customXml" Target="../../customXml/item22.xml"/><Relationship Id="rId4" Type="http://schemas.openxmlformats.org/officeDocument/2006/relationships/customXml" Target="../../customXml/item3.xml"/><Relationship Id="rId9" Type="http://schemas.openxmlformats.org/officeDocument/2006/relationships/customXml" Target="../../customXml/item16.xml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tiff"/><Relationship Id="rId26" Type="http://schemas.openxmlformats.org/officeDocument/2006/relationships/image" Target="../media/image88.tiff"/><Relationship Id="rId3" Type="http://schemas.openxmlformats.org/officeDocument/2006/relationships/image" Target="../media/image65.jpeg"/><Relationship Id="rId21" Type="http://schemas.openxmlformats.org/officeDocument/2006/relationships/image" Target="../media/image83.tiff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tiff"/><Relationship Id="rId25" Type="http://schemas.openxmlformats.org/officeDocument/2006/relationships/image" Target="../media/image87.tiff"/><Relationship Id="rId2" Type="http://schemas.openxmlformats.org/officeDocument/2006/relationships/image" Target="../media/image64.jpg"/><Relationship Id="rId16" Type="http://schemas.openxmlformats.org/officeDocument/2006/relationships/image" Target="../media/image78.png"/><Relationship Id="rId20" Type="http://schemas.openxmlformats.org/officeDocument/2006/relationships/image" Target="../media/image82.tiff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tiff"/><Relationship Id="rId24" Type="http://schemas.openxmlformats.org/officeDocument/2006/relationships/image" Target="../media/image86.tiff"/><Relationship Id="rId32" Type="http://schemas.openxmlformats.org/officeDocument/2006/relationships/image" Target="../media/image94.png"/><Relationship Id="rId5" Type="http://schemas.openxmlformats.org/officeDocument/2006/relationships/image" Target="../media/image67.jpeg"/><Relationship Id="rId15" Type="http://schemas.openxmlformats.org/officeDocument/2006/relationships/image" Target="../media/image77.png"/><Relationship Id="rId23" Type="http://schemas.openxmlformats.org/officeDocument/2006/relationships/image" Target="../media/image85.tiff"/><Relationship Id="rId28" Type="http://schemas.openxmlformats.org/officeDocument/2006/relationships/image" Target="../media/image90.tiff"/><Relationship Id="rId10" Type="http://schemas.openxmlformats.org/officeDocument/2006/relationships/image" Target="../media/image72.jpeg"/><Relationship Id="rId19" Type="http://schemas.openxmlformats.org/officeDocument/2006/relationships/image" Target="../media/image81.tiff"/><Relationship Id="rId31" Type="http://schemas.openxmlformats.org/officeDocument/2006/relationships/image" Target="../media/image93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g"/><Relationship Id="rId22" Type="http://schemas.openxmlformats.org/officeDocument/2006/relationships/image" Target="../media/image84.tiff"/><Relationship Id="rId27" Type="http://schemas.openxmlformats.org/officeDocument/2006/relationships/image" Target="../media/image89.tiff"/><Relationship Id="rId30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Personal\Work\Experiments\IBM\SNIPER26\Imaging_photographs_SEM\photographs\2012\select\DSC_9846_L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0" y="5109228"/>
            <a:ext cx="9144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rial"/>
                <a:cs typeface="Arial"/>
              </a:rPr>
              <a:t>Shayan Mookherjea</a:t>
            </a:r>
          </a:p>
          <a:p>
            <a:pPr algn="ctr">
              <a:spcAft>
                <a:spcPts val="1200"/>
              </a:spcAft>
              <a:defRPr/>
            </a:pPr>
            <a:r>
              <a:rPr lang="en-US" b="1" dirty="0">
                <a:latin typeface="Arial"/>
                <a:cs typeface="Arial"/>
              </a:rPr>
              <a:t>UC San Diego, Micro/Nano-Photonics Group</a:t>
            </a:r>
          </a:p>
          <a:p>
            <a:pPr algn="ctr">
              <a:defRPr/>
            </a:pPr>
            <a:r>
              <a:rPr lang="en-US" b="1" dirty="0">
                <a:latin typeface="Arial"/>
                <a:cs typeface="Arial"/>
              </a:rPr>
              <a:t>http://mnp.ucsd.edu</a:t>
            </a:r>
          </a:p>
          <a:p>
            <a:pPr algn="ctr">
              <a:defRPr/>
            </a:pPr>
            <a:endParaRPr lang="en-US" sz="8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584775"/>
          </a:xfrm>
          <a:prstGeom prst="rect">
            <a:avLst/>
          </a:prstGeom>
          <a:gradFill flip="none" rotWithShape="1">
            <a:gsLst>
              <a:gs pos="65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45"/>
                </a:solidFill>
                <a:latin typeface="Arial"/>
                <a:cs typeface="Arial"/>
              </a:rPr>
              <a:t>Very-Fast Photon Sources and Detectors</a:t>
            </a:r>
            <a:endParaRPr lang="en-US" sz="3200" dirty="0">
              <a:solidFill>
                <a:srgbClr val="FFFF45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95768"/>
            <a:ext cx="425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PfQ</a:t>
            </a:r>
            <a:r>
              <a:rPr lang="en-US" dirty="0">
                <a:solidFill>
                  <a:schemeClr val="bg1"/>
                </a:solidFill>
              </a:rPr>
              <a:t> Workshop, Jan 2019</a:t>
            </a:r>
          </a:p>
        </p:txBody>
      </p:sp>
    </p:spTree>
    <p:extLst>
      <p:ext uri="{BB962C8B-B14F-4D97-AF65-F5344CB8AC3E}">
        <p14:creationId xmlns:p14="http://schemas.microsoft.com/office/powerpoint/2010/main" val="1714143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2_Heralded_SPS_APL_c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14" y="1167811"/>
            <a:ext cx="1557396" cy="207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61665" y="1264289"/>
            <a:ext cx="6125135" cy="198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latin typeface="+mj-lt"/>
              </a:rPr>
              <a:t>Cover article Appl. Phys. </a:t>
            </a:r>
            <a:r>
              <a:rPr lang="en-US" dirty="0" err="1">
                <a:latin typeface="+mj-lt"/>
              </a:rPr>
              <a:t>Lett</a:t>
            </a:r>
            <a:r>
              <a:rPr lang="en-US" dirty="0">
                <a:latin typeface="+mj-lt"/>
              </a:rPr>
              <a:t>. 100:261104 (2012)</a:t>
            </a:r>
          </a:p>
          <a:p>
            <a:pPr>
              <a:lnSpc>
                <a:spcPct val="114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114000"/>
              </a:lnSpc>
            </a:pPr>
            <a:r>
              <a:rPr lang="en-US" dirty="0">
                <a:latin typeface="+mj-lt"/>
              </a:rPr>
              <a:t>	Selected as </a:t>
            </a:r>
            <a:r>
              <a:rPr lang="en-US" i="1" dirty="0">
                <a:latin typeface="+mj-lt"/>
              </a:rPr>
              <a:t>Editor's Picks of 2012</a:t>
            </a:r>
            <a:r>
              <a:rPr lang="en-US" dirty="0">
                <a:latin typeface="+mj-lt"/>
              </a:rPr>
              <a:t>, as one of the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	most notable APL articles published in 2012</a:t>
            </a:r>
          </a:p>
          <a:p>
            <a:pPr>
              <a:lnSpc>
                <a:spcPct val="114000"/>
              </a:lnSpc>
            </a:pPr>
            <a:endParaRPr lang="en-US" dirty="0">
              <a:latin typeface="+mj-lt"/>
            </a:endParaRPr>
          </a:p>
          <a:p>
            <a:pPr>
              <a:lnSpc>
                <a:spcPct val="114000"/>
              </a:lnSpc>
            </a:pPr>
            <a:r>
              <a:rPr lang="en-US" dirty="0">
                <a:latin typeface="+mj-lt"/>
              </a:rPr>
              <a:t>	Collaboration with NIST and IBM T. J. Watson Labs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27572"/>
            <a:ext cx="91440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“Telecommunications-band heralded single photons 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from a silicon photonic chip”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0823" y="3692540"/>
            <a:ext cx="84187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>
                <a:latin typeface="+mj-lt"/>
              </a:rPr>
              <a:t>Based on </a:t>
            </a:r>
            <a:r>
              <a:rPr lang="en-US" dirty="0" err="1">
                <a:latin typeface="+mj-lt"/>
              </a:rPr>
              <a:t>microring</a:t>
            </a:r>
            <a:r>
              <a:rPr lang="en-US" dirty="0">
                <a:latin typeface="+mj-lt"/>
              </a:rPr>
              <a:t> resonators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 this case, coupled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microrings</a:t>
            </a:r>
            <a:r>
              <a:rPr lang="en-US" dirty="0">
                <a:latin typeface="+mj-lt"/>
              </a:rPr>
              <a:t>). All wavelengths near 1550 nm. Spontaneous four-wave mixing, with an optical pump beam (</a:t>
            </a:r>
            <a:r>
              <a:rPr lang="en-US" dirty="0" err="1">
                <a:latin typeface="+mj-lt"/>
              </a:rPr>
              <a:t>mW</a:t>
            </a:r>
            <a:r>
              <a:rPr lang="en-US" dirty="0">
                <a:latin typeface="+mj-lt"/>
              </a:rPr>
              <a:t> powers). </a:t>
            </a:r>
            <a:endParaRPr lang="en-US" dirty="0">
              <a:solidFill>
                <a:srgbClr val="7F7F7F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7F7F7F"/>
                </a:solidFill>
                <a:latin typeface="+mj-lt"/>
              </a:rPr>
              <a:t>Our subsequent experimental work:</a:t>
            </a:r>
            <a:endParaRPr lang="en-US" b="1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latin typeface="+mj-lt"/>
              </a:rPr>
              <a:t>Wavelength-division multiplexing with single photons: </a:t>
            </a:r>
            <a:r>
              <a:rPr lang="en-US" sz="1600" b="1" dirty="0">
                <a:latin typeface="+mj-lt"/>
              </a:rPr>
              <a:t>Optics Letters (</a:t>
            </a:r>
            <a:r>
              <a:rPr lang="en-US" sz="1600" dirty="0">
                <a:latin typeface="+mj-lt"/>
              </a:rPr>
              <a:t>2013)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latin typeface="+mj-lt"/>
              </a:rPr>
              <a:t>Controlling the entanglement of photons at the source: </a:t>
            </a:r>
            <a:r>
              <a:rPr lang="en-US" sz="1600" b="1" dirty="0">
                <a:latin typeface="+mj-lt"/>
              </a:rPr>
              <a:t>Nature Communications</a:t>
            </a:r>
            <a:r>
              <a:rPr lang="en-US" sz="1600" dirty="0">
                <a:latin typeface="+mj-lt"/>
              </a:rPr>
              <a:t> (2014)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latin typeface="+mj-lt"/>
              </a:rPr>
              <a:t>Experimental proof of entanglement (2-photon interferometer): </a:t>
            </a:r>
            <a:r>
              <a:rPr lang="en-US" sz="1600" b="1" dirty="0">
                <a:latin typeface="+mj-lt"/>
              </a:rPr>
              <a:t>Optics Express </a:t>
            </a:r>
            <a:r>
              <a:rPr lang="en-US" sz="1600" dirty="0">
                <a:latin typeface="+mj-lt"/>
              </a:rPr>
              <a:t>(2015)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latin typeface="+mj-lt"/>
              </a:rPr>
              <a:t>Temperature-stabilized pair generation using </a:t>
            </a:r>
            <a:r>
              <a:rPr lang="en-US" sz="1600" dirty="0" err="1">
                <a:latin typeface="+mj-lt"/>
              </a:rPr>
              <a:t>microrings</a:t>
            </a:r>
            <a:r>
              <a:rPr lang="en-US" sz="1600" dirty="0">
                <a:latin typeface="+mj-lt"/>
              </a:rPr>
              <a:t>:  </a:t>
            </a:r>
            <a:r>
              <a:rPr lang="en-US" sz="1600" b="1" dirty="0">
                <a:latin typeface="+mj-lt"/>
              </a:rPr>
              <a:t>Applied  Physics Letters </a:t>
            </a:r>
            <a:r>
              <a:rPr lang="en-US" sz="1600" dirty="0">
                <a:latin typeface="+mj-lt"/>
              </a:rPr>
              <a:t>(2015)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sz="1600" dirty="0">
                <a:latin typeface="+mj-lt"/>
              </a:rPr>
              <a:t>Microwatt-scale pump power pair generation: </a:t>
            </a:r>
            <a:r>
              <a:rPr lang="en-US" sz="1600" b="1" dirty="0">
                <a:latin typeface="+mj-lt"/>
              </a:rPr>
              <a:t>Optics Express </a:t>
            </a:r>
            <a:r>
              <a:rPr lang="en-US" sz="1600" dirty="0">
                <a:latin typeface="+mj-lt"/>
              </a:rPr>
              <a:t>(2016)</a:t>
            </a:r>
          </a:p>
        </p:txBody>
      </p:sp>
    </p:spTree>
    <p:extLst>
      <p:ext uri="{BB962C8B-B14F-4D97-AF65-F5344CB8AC3E}">
        <p14:creationId xmlns:p14="http://schemas.microsoft.com/office/powerpoint/2010/main" val="12346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8B35D-3C18-4DF0-83FF-C64C9C530F97}"/>
              </a:ext>
            </a:extLst>
          </p:cNvPr>
          <p:cNvSpPr txBox="1"/>
          <p:nvPr/>
        </p:nvSpPr>
        <p:spPr>
          <a:xfrm>
            <a:off x="39744" y="213425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Entangled photon pair generation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simultaneously at the 1310 nm and 1550 nm wavelength bands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sz="2000" dirty="0" err="1">
                <a:latin typeface="+mj-lt"/>
              </a:rPr>
              <a:t>IoP</a:t>
            </a:r>
            <a:r>
              <a:rPr lang="en-US" sz="2000" dirty="0">
                <a:latin typeface="+mj-lt"/>
              </a:rPr>
              <a:t> Quantum Science and Technology, Vol. 3, No. 3, 034001 (2018)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337FF-9A28-4A32-881F-B23A9A683BA0}"/>
              </a:ext>
            </a:extLst>
          </p:cNvPr>
          <p:cNvGrpSpPr/>
          <p:nvPr>
            <p:custDataLst>
              <p:custData r:id="rId1"/>
            </p:custDataLst>
          </p:nvPr>
        </p:nvGrpSpPr>
        <p:grpSpPr>
          <a:xfrm>
            <a:off x="2504638" y="2306788"/>
            <a:ext cx="779089" cy="610493"/>
            <a:chOff x="7006248" y="2829690"/>
            <a:chExt cx="869950" cy="6816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9E129C-11D9-45A3-BF93-3873D55A88A8}"/>
                </a:ext>
              </a:extLst>
            </p:cNvPr>
            <p:cNvSpPr/>
            <p:nvPr/>
          </p:nvSpPr>
          <p:spPr>
            <a:xfrm>
              <a:off x="7189763" y="2918703"/>
              <a:ext cx="502920" cy="502920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4B41CC-4767-47F9-87E7-16A9B45C48BA}"/>
                </a:ext>
              </a:extLst>
            </p:cNvPr>
            <p:cNvCxnSpPr/>
            <p:nvPr/>
          </p:nvCxnSpPr>
          <p:spPr>
            <a:xfrm>
              <a:off x="7006248" y="3469877"/>
              <a:ext cx="86995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239CF4-25AB-4665-8C16-F9072AB19290}"/>
                </a:ext>
              </a:extLst>
            </p:cNvPr>
            <p:cNvSpPr/>
            <p:nvPr/>
          </p:nvSpPr>
          <p:spPr>
            <a:xfrm>
              <a:off x="7241980" y="2970919"/>
              <a:ext cx="398487" cy="398487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05539DD6-B994-485A-B0DD-E52BEE53AD63}"/>
                </a:ext>
              </a:extLst>
            </p:cNvPr>
            <p:cNvSpPr/>
            <p:nvPr/>
          </p:nvSpPr>
          <p:spPr>
            <a:xfrm>
              <a:off x="7100561" y="2829690"/>
              <a:ext cx="681691" cy="681691"/>
            </a:xfrm>
            <a:prstGeom prst="blockArc">
              <a:avLst>
                <a:gd name="adj1" fmla="val 7916961"/>
                <a:gd name="adj2" fmla="val 2854886"/>
                <a:gd name="adj3" fmla="val 723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AA86E5-BF4D-4F6F-B205-99FE022766D6}"/>
              </a:ext>
            </a:extLst>
          </p:cNvPr>
          <p:cNvGrpSpPr/>
          <p:nvPr>
            <p:custDataLst>
              <p:custData r:id="rId2"/>
            </p:custDataLst>
          </p:nvPr>
        </p:nvGrpSpPr>
        <p:grpSpPr>
          <a:xfrm>
            <a:off x="2437144" y="3004714"/>
            <a:ext cx="882271" cy="506929"/>
            <a:chOff x="5843192" y="1851668"/>
            <a:chExt cx="882271" cy="5069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E166FA-21C1-4BB9-80B3-32E0488D15B7}"/>
                </a:ext>
              </a:extLst>
            </p:cNvPr>
            <p:cNvSpPr/>
            <p:nvPr/>
          </p:nvSpPr>
          <p:spPr>
            <a:xfrm>
              <a:off x="5843192" y="1851668"/>
              <a:ext cx="882271" cy="405596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7D4F056-74C2-4422-9DA1-970F7A83EDAA}"/>
                </a:ext>
              </a:extLst>
            </p:cNvPr>
            <p:cNvGrpSpPr/>
            <p:nvPr/>
          </p:nvGrpSpPr>
          <p:grpSpPr>
            <a:xfrm>
              <a:off x="6020318" y="2257264"/>
              <a:ext cx="528019" cy="101333"/>
              <a:chOff x="6292850" y="4031303"/>
              <a:chExt cx="528019" cy="10133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F08BD2D-6049-4383-99FE-41BB9CA0E537}"/>
                  </a:ext>
                </a:extLst>
              </p:cNvPr>
              <p:cNvSpPr/>
              <p:nvPr/>
            </p:nvSpPr>
            <p:spPr>
              <a:xfrm>
                <a:off x="6292850" y="4031303"/>
                <a:ext cx="97846" cy="9784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E6AD60-7934-443B-8DD9-580DFCE5B794}"/>
                  </a:ext>
                </a:extLst>
              </p:cNvPr>
              <p:cNvSpPr/>
              <p:nvPr/>
            </p:nvSpPr>
            <p:spPr>
              <a:xfrm>
                <a:off x="6723023" y="4034790"/>
                <a:ext cx="97846" cy="9784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79A82BB-D64C-4438-9A8C-FB547C8736C1}"/>
                </a:ext>
              </a:extLst>
            </p:cNvPr>
            <p:cNvSpPr/>
            <p:nvPr/>
          </p:nvSpPr>
          <p:spPr>
            <a:xfrm>
              <a:off x="5937713" y="1917141"/>
              <a:ext cx="415679" cy="19566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latin typeface="+mj-lt"/>
                </a:rPr>
                <a:t>40.037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4274D91-11AA-41B0-A165-A912E7657713}"/>
                </a:ext>
              </a:extLst>
            </p:cNvPr>
            <p:cNvSpPr/>
            <p:nvPr/>
          </p:nvSpPr>
          <p:spPr>
            <a:xfrm>
              <a:off x="5937713" y="2145712"/>
              <a:ext cx="62179" cy="6217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634976-4E3D-4D40-BDC6-315CE7275D7E}"/>
                </a:ext>
              </a:extLst>
            </p:cNvPr>
            <p:cNvSpPr/>
            <p:nvPr/>
          </p:nvSpPr>
          <p:spPr>
            <a:xfrm>
              <a:off x="6124747" y="2157393"/>
              <a:ext cx="73152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B6A1788-C47D-42A0-8CEF-118902A6404D}"/>
                </a:ext>
              </a:extLst>
            </p:cNvPr>
            <p:cNvSpPr/>
            <p:nvPr/>
          </p:nvSpPr>
          <p:spPr>
            <a:xfrm>
              <a:off x="6073138" y="2157393"/>
              <a:ext cx="36576" cy="36576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8ADFDC-01DA-40C4-87ED-86B9445F1295}"/>
                </a:ext>
              </a:extLst>
            </p:cNvPr>
            <p:cNvSpPr/>
            <p:nvPr/>
          </p:nvSpPr>
          <p:spPr>
            <a:xfrm>
              <a:off x="6274539" y="2157393"/>
              <a:ext cx="73152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815D3B-CAF5-4A01-9D09-3F605EA17B92}"/>
                </a:ext>
              </a:extLst>
            </p:cNvPr>
            <p:cNvSpPr/>
            <p:nvPr/>
          </p:nvSpPr>
          <p:spPr>
            <a:xfrm>
              <a:off x="6222930" y="2157393"/>
              <a:ext cx="36576" cy="36576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A6010E-42D5-4282-87B1-A9ED1A3F54C2}"/>
                </a:ext>
              </a:extLst>
            </p:cNvPr>
            <p:cNvSpPr/>
            <p:nvPr/>
          </p:nvSpPr>
          <p:spPr>
            <a:xfrm>
              <a:off x="6548337" y="1937648"/>
              <a:ext cx="125697" cy="12569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C085F59-95C7-46D6-B78B-9A2BB29AD0A1}"/>
                </a:ext>
              </a:extLst>
            </p:cNvPr>
            <p:cNvSpPr/>
            <p:nvPr/>
          </p:nvSpPr>
          <p:spPr>
            <a:xfrm>
              <a:off x="6563034" y="1973166"/>
              <a:ext cx="70033" cy="700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A70D4A-5735-4921-AFA1-9944301E8D70}"/>
                </a:ext>
              </a:extLst>
            </p:cNvPr>
            <p:cNvSpPr/>
            <p:nvPr/>
          </p:nvSpPr>
          <p:spPr>
            <a:xfrm>
              <a:off x="6462626" y="1915687"/>
              <a:ext cx="36576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E27126-5F4B-47E4-9D91-63710C970C4D}"/>
                </a:ext>
              </a:extLst>
            </p:cNvPr>
            <p:cNvSpPr/>
            <p:nvPr/>
          </p:nvSpPr>
          <p:spPr>
            <a:xfrm>
              <a:off x="6462626" y="1978871"/>
              <a:ext cx="36576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129B8C-B3F1-4DA0-AB74-8DA23A8E2801}"/>
                </a:ext>
              </a:extLst>
            </p:cNvPr>
            <p:cNvSpPr/>
            <p:nvPr/>
          </p:nvSpPr>
          <p:spPr>
            <a:xfrm>
              <a:off x="6462626" y="2042055"/>
              <a:ext cx="36576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B37CC0-2CBF-4105-8560-51193CDB7F74}"/>
                </a:ext>
              </a:extLst>
            </p:cNvPr>
            <p:cNvSpPr/>
            <p:nvPr/>
          </p:nvSpPr>
          <p:spPr>
            <a:xfrm>
              <a:off x="6462626" y="2105239"/>
              <a:ext cx="36576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6CF39C-0C10-47BF-BF8A-6F0A71FDCB75}"/>
              </a:ext>
            </a:extLst>
          </p:cNvPr>
          <p:cNvCxnSpPr>
            <a:cxnSpLocks/>
          </p:cNvCxnSpPr>
          <p:nvPr/>
        </p:nvCxnSpPr>
        <p:spPr>
          <a:xfrm>
            <a:off x="1895824" y="2875419"/>
            <a:ext cx="465418" cy="0"/>
          </a:xfrm>
          <a:prstGeom prst="line">
            <a:avLst/>
          </a:prstGeom>
          <a:ln w="15875"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E7436E4-B22E-4B7B-A055-5E4DC351FA6F}"/>
              </a:ext>
            </a:extLst>
          </p:cNvPr>
          <p:cNvSpPr txBox="1"/>
          <p:nvPr/>
        </p:nvSpPr>
        <p:spPr>
          <a:xfrm>
            <a:off x="114759" y="2508505"/>
            <a:ext cx="178106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1310 nm pump</a:t>
            </a:r>
          </a:p>
          <a:p>
            <a:pPr algn="ctr"/>
            <a:r>
              <a:rPr lang="en-US" sz="2000" dirty="0">
                <a:latin typeface="+mj-lt"/>
              </a:rPr>
              <a:t>1550 nm pump</a:t>
            </a:r>
            <a:br>
              <a:rPr lang="en-US" sz="2000" dirty="0">
                <a:latin typeface="+mj-lt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power ~ 0.1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mW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7DC3B9-A5BD-4279-B0A8-E6F36DC3CCAB}"/>
              </a:ext>
            </a:extLst>
          </p:cNvPr>
          <p:cNvCxnSpPr>
            <a:cxnSpLocks/>
          </p:cNvCxnSpPr>
          <p:nvPr/>
        </p:nvCxnSpPr>
        <p:spPr>
          <a:xfrm>
            <a:off x="3318124" y="2887371"/>
            <a:ext cx="485520" cy="0"/>
          </a:xfrm>
          <a:prstGeom prst="line">
            <a:avLst/>
          </a:prstGeom>
          <a:ln w="15875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A1D0B0-55F0-463E-8A7C-D217EF711654}"/>
              </a:ext>
            </a:extLst>
          </p:cNvPr>
          <p:cNvGrpSpPr/>
          <p:nvPr/>
        </p:nvGrpSpPr>
        <p:grpSpPr>
          <a:xfrm>
            <a:off x="6091883" y="1994297"/>
            <a:ext cx="2987336" cy="4471572"/>
            <a:chOff x="6798638" y="2015036"/>
            <a:chExt cx="2987336" cy="447157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130B99-FFF2-4279-8C3E-C0568D24C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477"/>
            <a:stretch/>
          </p:blipFill>
          <p:spPr>
            <a:xfrm>
              <a:off x="6920821" y="4884870"/>
              <a:ext cx="2604965" cy="160173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AC1BA25-D494-48B5-8C18-717B6959F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533"/>
            <a:stretch/>
          </p:blipFill>
          <p:spPr>
            <a:xfrm>
              <a:off x="6903211" y="2675709"/>
              <a:ext cx="2640184" cy="148319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6E91B1-58CF-4A29-A238-062972BEC497}"/>
                </a:ext>
              </a:extLst>
            </p:cNvPr>
            <p:cNvSpPr txBox="1"/>
            <p:nvPr/>
          </p:nvSpPr>
          <p:spPr>
            <a:xfrm>
              <a:off x="6798638" y="2015036"/>
              <a:ext cx="2987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+mj-lt"/>
                </a:rPr>
                <a:t>Franson</a:t>
              </a:r>
              <a:r>
                <a:rPr lang="en-US" dirty="0">
                  <a:latin typeface="+mj-lt"/>
                </a:rPr>
                <a:t> visibility (1310 nm) 97.4 ± 13.4 %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36EAF50-B34B-403D-A7D2-701050FBDC5C}"/>
                </a:ext>
              </a:extLst>
            </p:cNvPr>
            <p:cNvSpPr txBox="1"/>
            <p:nvPr/>
          </p:nvSpPr>
          <p:spPr>
            <a:xfrm>
              <a:off x="6798638" y="4358983"/>
              <a:ext cx="2987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+mj-lt"/>
                </a:rPr>
                <a:t>Franson</a:t>
              </a:r>
              <a:r>
                <a:rPr lang="en-US" dirty="0">
                  <a:latin typeface="+mj-lt"/>
                </a:rPr>
                <a:t> visibility (1550 nm) 97.8 ± 4 %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050EDD-53AB-4E07-8AC6-33264BC9C6D7}"/>
                </a:ext>
              </a:extLst>
            </p:cNvPr>
            <p:cNvSpPr/>
            <p:nvPr/>
          </p:nvSpPr>
          <p:spPr>
            <a:xfrm>
              <a:off x="6903211" y="2675709"/>
              <a:ext cx="232695" cy="185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499B3D-3FAC-4D0E-9F15-940BFE47386A}"/>
                </a:ext>
              </a:extLst>
            </p:cNvPr>
            <p:cNvSpPr/>
            <p:nvPr/>
          </p:nvSpPr>
          <p:spPr>
            <a:xfrm>
              <a:off x="6977311" y="5017266"/>
              <a:ext cx="232695" cy="185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37F50871-77CE-4B34-A5A7-468FB60945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954" b="42433"/>
          <a:stretch/>
        </p:blipFill>
        <p:spPr>
          <a:xfrm>
            <a:off x="3915082" y="2475388"/>
            <a:ext cx="822368" cy="733582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2302B5-2C6E-431F-BDD5-F5D107996C82}"/>
              </a:ext>
            </a:extLst>
          </p:cNvPr>
          <p:cNvCxnSpPr>
            <a:cxnSpLocks/>
          </p:cNvCxnSpPr>
          <p:nvPr/>
        </p:nvCxnSpPr>
        <p:spPr>
          <a:xfrm>
            <a:off x="4741968" y="2757249"/>
            <a:ext cx="1044905" cy="0"/>
          </a:xfrm>
          <a:prstGeom prst="line">
            <a:avLst/>
          </a:prstGeom>
          <a:ln w="15875"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BB7FD97-A3AD-4F62-80CA-56B5AE0A5028}"/>
              </a:ext>
            </a:extLst>
          </p:cNvPr>
          <p:cNvCxnSpPr>
            <a:cxnSpLocks/>
          </p:cNvCxnSpPr>
          <p:nvPr/>
        </p:nvCxnSpPr>
        <p:spPr>
          <a:xfrm>
            <a:off x="4741968" y="3004714"/>
            <a:ext cx="237109" cy="0"/>
          </a:xfrm>
          <a:prstGeom prst="line">
            <a:avLst/>
          </a:prstGeom>
          <a:ln w="15875"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696223-91EC-49BE-B6F2-4B43DBE77E89}"/>
              </a:ext>
            </a:extLst>
          </p:cNvPr>
          <p:cNvCxnSpPr>
            <a:cxnSpLocks/>
          </p:cNvCxnSpPr>
          <p:nvPr/>
        </p:nvCxnSpPr>
        <p:spPr>
          <a:xfrm>
            <a:off x="4979077" y="4482838"/>
            <a:ext cx="807796" cy="0"/>
          </a:xfrm>
          <a:prstGeom prst="line">
            <a:avLst/>
          </a:prstGeom>
          <a:ln w="15875"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A9B566-7E04-4D7E-B82D-752FEFA8676F}"/>
              </a:ext>
            </a:extLst>
          </p:cNvPr>
          <p:cNvCxnSpPr>
            <a:cxnSpLocks/>
          </p:cNvCxnSpPr>
          <p:nvPr/>
        </p:nvCxnSpPr>
        <p:spPr>
          <a:xfrm>
            <a:off x="4979077" y="3004714"/>
            <a:ext cx="0" cy="147812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8E98BDA-AD05-43A1-B8DB-00891D879478}"/>
              </a:ext>
            </a:extLst>
          </p:cNvPr>
          <p:cNvSpPr txBox="1"/>
          <p:nvPr/>
        </p:nvSpPr>
        <p:spPr>
          <a:xfrm>
            <a:off x="3915082" y="2003820"/>
            <a:ext cx="172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1310 / 1550 DEMUX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7F2DFD-E7F9-46F6-804B-71E0F8B06B24}"/>
              </a:ext>
            </a:extLst>
          </p:cNvPr>
          <p:cNvSpPr/>
          <p:nvPr/>
        </p:nvSpPr>
        <p:spPr>
          <a:xfrm>
            <a:off x="5163750" y="4092572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 MHz</a:t>
            </a:r>
            <a:endParaRPr lang="en-US" sz="1600" dirty="0"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1B2A6A2-2D47-4412-8706-C328B7599E23}"/>
              </a:ext>
            </a:extLst>
          </p:cNvPr>
          <p:cNvSpPr/>
          <p:nvPr/>
        </p:nvSpPr>
        <p:spPr>
          <a:xfrm>
            <a:off x="5163750" y="2345880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 MHz</a:t>
            </a:r>
            <a:endParaRPr lang="en-US" sz="1600" dirty="0"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4822C4-11AE-4539-9547-FC14BFB69FDC}"/>
              </a:ext>
            </a:extLst>
          </p:cNvPr>
          <p:cNvSpPr/>
          <p:nvPr/>
        </p:nvSpPr>
        <p:spPr>
          <a:xfrm>
            <a:off x="5163750" y="4518892"/>
            <a:ext cx="979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 : 530</a:t>
            </a:r>
            <a:endParaRPr lang="en-US" sz="1600" dirty="0">
              <a:latin typeface="+mj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E0442CF-5872-4F81-AE9A-BDE6C4685BED}"/>
              </a:ext>
            </a:extLst>
          </p:cNvPr>
          <p:cNvSpPr/>
          <p:nvPr/>
        </p:nvSpPr>
        <p:spPr>
          <a:xfrm>
            <a:off x="5163750" y="2804777"/>
            <a:ext cx="979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 : 650</a:t>
            </a:r>
            <a:endParaRPr lang="en-US" sz="1600" dirty="0">
              <a:latin typeface="+mj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6C05EF-10C6-4754-9BA6-3A958BA85C38}"/>
              </a:ext>
            </a:extLst>
          </p:cNvPr>
          <p:cNvGrpSpPr/>
          <p:nvPr/>
        </p:nvGrpSpPr>
        <p:grpSpPr>
          <a:xfrm>
            <a:off x="119530" y="4138114"/>
            <a:ext cx="5087326" cy="2587929"/>
            <a:chOff x="1298210" y="4158928"/>
            <a:chExt cx="5087326" cy="25879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CA32AAF-49EE-4FEC-BFD3-18CD90B8D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2544" y="4692266"/>
              <a:ext cx="2432992" cy="195237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2DB73E6-74A6-49AB-AC58-10A5D773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6926" y="4735934"/>
              <a:ext cx="2505618" cy="189961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7CA722-76C5-4BB9-AAC2-2065F0EB603C}"/>
                </a:ext>
              </a:extLst>
            </p:cNvPr>
            <p:cNvSpPr txBox="1"/>
            <p:nvPr/>
          </p:nvSpPr>
          <p:spPr>
            <a:xfrm>
              <a:off x="1579733" y="4158928"/>
              <a:ext cx="4643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Resonances at both 1310 nm and 1550 nm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0C1C30-99FA-4816-9BA1-146F56BD9D12}"/>
                </a:ext>
              </a:extLst>
            </p:cNvPr>
            <p:cNvSpPr txBox="1"/>
            <p:nvPr/>
          </p:nvSpPr>
          <p:spPr>
            <a:xfrm>
              <a:off x="1864204" y="6408303"/>
              <a:ext cx="15640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wavelength (nm)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B63424-DEB9-436C-A31E-24ABB4DDB70A}"/>
                </a:ext>
              </a:extLst>
            </p:cNvPr>
            <p:cNvSpPr txBox="1"/>
            <p:nvPr/>
          </p:nvSpPr>
          <p:spPr>
            <a:xfrm>
              <a:off x="4442637" y="6408303"/>
              <a:ext cx="15640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wavelength (nm)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4115D60-1310-4E9C-B4C2-6F4F6DC980F9}"/>
                </a:ext>
              </a:extLst>
            </p:cNvPr>
            <p:cNvSpPr txBox="1"/>
            <p:nvPr/>
          </p:nvSpPr>
          <p:spPr>
            <a:xfrm rot="16200000">
              <a:off x="650821" y="5310051"/>
              <a:ext cx="16333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Transmission (dB)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A3AFAD9-8DE5-417A-8797-B0CA4E5B8C8B}"/>
                </a:ext>
              </a:extLst>
            </p:cNvPr>
            <p:cNvSpPr txBox="1"/>
            <p:nvPr/>
          </p:nvSpPr>
          <p:spPr>
            <a:xfrm rot="16200000">
              <a:off x="3160404" y="5242481"/>
              <a:ext cx="16333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Transmission (dB)</a:t>
              </a:r>
            </a:p>
          </p:txBody>
        </p:sp>
      </p:grp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5FFE4E03-EF59-4CCA-955A-E530E842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9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342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Pair generation </a:t>
            </a:r>
            <a:r>
              <a:rPr lang="en-US" sz="2800" b="1">
                <a:latin typeface="+mj-lt"/>
              </a:rPr>
              <a:t>without mode-locked </a:t>
            </a:r>
            <a:r>
              <a:rPr lang="en-US" sz="2800" b="1" dirty="0">
                <a:latin typeface="+mj-lt"/>
              </a:rPr>
              <a:t>lasers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4" y="2342029"/>
            <a:ext cx="8465609" cy="3574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7778" y="1801907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Step recovery diode</a:t>
            </a:r>
            <a:endParaRPr sz="2000" b="1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9634" y="2129118"/>
            <a:ext cx="6593543" cy="3872750"/>
            <a:chOff x="219634" y="2129118"/>
            <a:chExt cx="6593543" cy="3872750"/>
          </a:xfrm>
        </p:grpSpPr>
        <p:sp>
          <p:nvSpPr>
            <p:cNvPr id="7" name="Rectangle 6"/>
            <p:cNvSpPr/>
            <p:nvPr/>
          </p:nvSpPr>
          <p:spPr>
            <a:xfrm>
              <a:off x="228600" y="2272553"/>
              <a:ext cx="403412" cy="537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0683" y="2129118"/>
              <a:ext cx="403412" cy="537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6409765" y="2281518"/>
              <a:ext cx="403412" cy="537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9634" y="3980328"/>
              <a:ext cx="2886637" cy="1734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14599" y="4397187"/>
              <a:ext cx="1775013" cy="1604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197718" y="917993"/>
            <a:ext cx="4708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Applied Physics Letters, 108, 251102 (2016)</a:t>
            </a:r>
            <a:endParaRPr sz="2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4518211"/>
            <a:ext cx="35365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>
                <a:latin typeface="+mj-lt"/>
              </a:rPr>
              <a:t>2-terminal p-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-n diode whose junction impedance depends on internal charge storage.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>
                <a:latin typeface="+mj-lt"/>
              </a:rPr>
              <a:t>Can generate pulses of a few tens of picoseconds, at approx. GHz rates.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654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9F2B6D-3ADC-4E48-A608-12CA23B8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737C-1DB5-4CF6-91EE-238A32CE575A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5CBE9-A977-4456-B001-3F9C03A51D07}"/>
              </a:ext>
            </a:extLst>
          </p:cNvPr>
          <p:cNvSpPr txBox="1"/>
          <p:nvPr/>
        </p:nvSpPr>
        <p:spPr>
          <a:xfrm>
            <a:off x="0" y="362827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Photon Pair Generation </a:t>
            </a:r>
            <a:br>
              <a:rPr lang="en-US" sz="2400" b="1" dirty="0"/>
            </a:br>
            <a:r>
              <a:rPr lang="en-US" sz="2400" b="1" dirty="0"/>
              <a:t>using Silicon Photonic </a:t>
            </a:r>
            <a:r>
              <a:rPr lang="en-US" sz="2400" b="1" dirty="0" err="1"/>
              <a:t>Microring</a:t>
            </a:r>
            <a:r>
              <a:rPr lang="en-US" sz="2400" b="1" dirty="0"/>
              <a:t> and Hybrid Laser</a:t>
            </a:r>
          </a:p>
          <a:p>
            <a:pPr algn="ctr"/>
            <a:endParaRPr lang="en-US" dirty="0"/>
          </a:p>
          <a:p>
            <a:pPr algn="ctr"/>
            <a:r>
              <a:rPr lang="en-US" sz="2000" dirty="0"/>
              <a:t>CLEO 2017 Post-deadline paper JTh5C</a:t>
            </a:r>
            <a:br>
              <a:rPr lang="en-US" sz="2000" dirty="0"/>
            </a:br>
            <a:r>
              <a:rPr lang="en-US" sz="2000" dirty="0"/>
              <a:t>APL Photonics, Vol. 3, No. 10, 106104 (2018)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1B7D4-632C-4EE0-B10A-D388B96C37B6}"/>
              </a:ext>
            </a:extLst>
          </p:cNvPr>
          <p:cNvSpPr txBox="1"/>
          <p:nvPr/>
        </p:nvSpPr>
        <p:spPr>
          <a:xfrm>
            <a:off x="3207362" y="2535214"/>
            <a:ext cx="53796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Room temp. pair &amp; heralded single photon</a:t>
            </a:r>
            <a:br>
              <a:rPr lang="en-US" dirty="0"/>
            </a:br>
            <a:r>
              <a:rPr lang="en-US" dirty="0"/>
              <a:t>   generation for data-center applications (at 1310 nm)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CAR: 417 </a:t>
            </a:r>
          </a:p>
          <a:p>
            <a:r>
              <a:rPr lang="en-US" dirty="0"/>
              <a:t>Heralded single-photon: g</a:t>
            </a:r>
            <a:r>
              <a:rPr lang="en-US" baseline="30000" dirty="0"/>
              <a:t>(2)</a:t>
            </a:r>
            <a:r>
              <a:rPr lang="en-US" dirty="0"/>
              <a:t>(0) = 0.095</a:t>
            </a:r>
            <a:br>
              <a:rPr lang="en-US" dirty="0"/>
            </a:br>
            <a:r>
              <a:rPr lang="en-US" dirty="0"/>
              <a:t>Pair generation rate: 300 kHz at 1 </a:t>
            </a:r>
            <a:r>
              <a:rPr lang="en-US" dirty="0" err="1"/>
              <a:t>mW</a:t>
            </a:r>
            <a:r>
              <a:rPr lang="en-US" dirty="0"/>
              <a:t> pump</a:t>
            </a:r>
          </a:p>
          <a:p>
            <a:r>
              <a:rPr lang="en-US" dirty="0"/>
              <a:t>Heralding efficiency: ~ 6%</a:t>
            </a:r>
          </a:p>
          <a:p>
            <a:endParaRPr lang="en-US" dirty="0"/>
          </a:p>
          <a:p>
            <a:r>
              <a:rPr lang="en-US" dirty="0"/>
              <a:t>CW, or pulsed.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&lt; 100 mA current, ~ 1 Volt, electrically-pumped hybrid silicon laser [</a:t>
            </a:r>
            <a:r>
              <a:rPr lang="en-US" dirty="0" err="1"/>
              <a:t>collab</a:t>
            </a:r>
            <a:r>
              <a:rPr lang="en-US" dirty="0"/>
              <a:t>. w/ Intel]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10E7C-CDCA-4208-9660-ECF13982C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/>
          <a:stretch/>
        </p:blipFill>
        <p:spPr>
          <a:xfrm>
            <a:off x="556991" y="2696780"/>
            <a:ext cx="2215824" cy="32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9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AD315D-703F-4539-89A5-ABDE9B0C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737C-1DB5-4CF6-91EE-238A32CE575A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6F951-2B5B-429C-9936-FB5F16F1FD29}"/>
              </a:ext>
            </a:extLst>
          </p:cNvPr>
          <p:cNvSpPr txBox="1"/>
          <p:nvPr/>
        </p:nvSpPr>
        <p:spPr>
          <a:xfrm>
            <a:off x="5480554" y="700031"/>
            <a:ext cx="32630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Previous (typical) results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(Si Photonics SFWM):</a:t>
            </a:r>
          </a:p>
          <a:p>
            <a:endParaRPr lang="en-US" dirty="0"/>
          </a:p>
          <a:p>
            <a:r>
              <a:rPr lang="en-US" dirty="0"/>
              <a:t>CAR ~ 100 – 1,000</a:t>
            </a:r>
          </a:p>
          <a:p>
            <a:r>
              <a:rPr lang="en-US" dirty="0"/>
              <a:t> g</a:t>
            </a:r>
            <a:r>
              <a:rPr lang="en-US" baseline="30000" dirty="0"/>
              <a:t>(2)</a:t>
            </a:r>
            <a:r>
              <a:rPr lang="en-US" dirty="0"/>
              <a:t>(0) ~ 0.1</a:t>
            </a:r>
          </a:p>
          <a:p>
            <a:r>
              <a:rPr lang="en-US" dirty="0"/>
              <a:t>V</a:t>
            </a:r>
            <a:r>
              <a:rPr lang="en-US" baseline="-25000" dirty="0"/>
              <a:t>2-photon</a:t>
            </a:r>
            <a:r>
              <a:rPr lang="en-US" dirty="0"/>
              <a:t> ~ 92%</a:t>
            </a:r>
          </a:p>
          <a:p>
            <a:endParaRPr lang="en-US" dirty="0"/>
          </a:p>
          <a:p>
            <a:r>
              <a:rPr lang="en-US" dirty="0"/>
              <a:t>(see Table 1 </a:t>
            </a:r>
            <a:br>
              <a:rPr lang="en-US" dirty="0"/>
            </a:br>
            <a:r>
              <a:rPr lang="en-US" dirty="0"/>
              <a:t>in paper)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B946C-5CCC-44E4-9775-C123C60B2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348" y="1992693"/>
            <a:ext cx="1906961" cy="28726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86B7EF-64CC-48BB-A776-C5C1BAEA9A9B}"/>
              </a:ext>
            </a:extLst>
          </p:cNvPr>
          <p:cNvGrpSpPr/>
          <p:nvPr/>
        </p:nvGrpSpPr>
        <p:grpSpPr>
          <a:xfrm>
            <a:off x="126823" y="844525"/>
            <a:ext cx="4965396" cy="2752735"/>
            <a:chOff x="285691" y="691233"/>
            <a:chExt cx="4583365" cy="25409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11944C-0215-4E76-9708-3747B4D46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527"/>
            <a:stretch/>
          </p:blipFill>
          <p:spPr>
            <a:xfrm>
              <a:off x="285691" y="723056"/>
              <a:ext cx="4583365" cy="25091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61C4B2-FE11-4957-917C-6007B5CBD7B3}"/>
                </a:ext>
              </a:extLst>
            </p:cNvPr>
            <p:cNvSpPr txBox="1"/>
            <p:nvPr/>
          </p:nvSpPr>
          <p:spPr>
            <a:xfrm>
              <a:off x="2292500" y="691233"/>
              <a:ext cx="1601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Dec 2017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49F315-DCD9-4A31-8D28-EF59EEDF8619}"/>
              </a:ext>
            </a:extLst>
          </p:cNvPr>
          <p:cNvGrpSpPr/>
          <p:nvPr/>
        </p:nvGrpSpPr>
        <p:grpSpPr>
          <a:xfrm>
            <a:off x="285691" y="4081432"/>
            <a:ext cx="8331716" cy="2274919"/>
            <a:chOff x="285691" y="4081432"/>
            <a:chExt cx="8331716" cy="22749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8F9BB9-F2C9-4562-A319-10D25A8305EA}"/>
                </a:ext>
              </a:extLst>
            </p:cNvPr>
            <p:cNvSpPr txBox="1"/>
            <p:nvPr/>
          </p:nvSpPr>
          <p:spPr>
            <a:xfrm>
              <a:off x="285691" y="4325026"/>
              <a:ext cx="833171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+mj-lt"/>
                </a:rPr>
                <a:t>The spectral brightness (# pairs / s / GHz / mW</a:t>
              </a:r>
              <a:r>
                <a:rPr lang="en-US" baseline="30000" dirty="0">
                  <a:latin typeface="+mj-lt"/>
                </a:rPr>
                <a:t>2</a:t>
              </a:r>
              <a:r>
                <a:rPr lang="en-US" dirty="0">
                  <a:latin typeface="+mj-lt"/>
                </a:rPr>
                <a:t>) of this device is: 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+mj-lt"/>
                </a:rPr>
                <a:t>100x higher than reported by other groups [Ref. 22], 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+mj-lt"/>
                </a:rPr>
                <a:t>24x higher than our previous results [Ref. 8], 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+mj-lt"/>
                </a:rPr>
                <a:t>2x greater than that of the silicon </a:t>
              </a:r>
              <a:r>
                <a:rPr lang="en-US" dirty="0" err="1">
                  <a:latin typeface="+mj-lt"/>
                </a:rPr>
                <a:t>microdisk</a:t>
              </a:r>
              <a:r>
                <a:rPr lang="en-US" dirty="0">
                  <a:latin typeface="+mj-lt"/>
                </a:rPr>
                <a:t> [Ref. 7].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endParaRPr lang="en-US" dirty="0">
                <a:latin typeface="+mj-lt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latin typeface="+mj-lt"/>
                </a:rPr>
                <a:t>Paper also reports entanglement verification through 2-photon </a:t>
              </a:r>
              <a:r>
                <a:rPr lang="en-US" dirty="0" err="1">
                  <a:latin typeface="+mj-lt"/>
                </a:rPr>
                <a:t>Franson</a:t>
              </a:r>
              <a:r>
                <a:rPr lang="en-US" dirty="0">
                  <a:latin typeface="+mj-lt"/>
                </a:rPr>
                <a:t> interferometer (time-energy entanglement)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0AC9E-483C-42AF-BFD2-1887BD9A3BE7}"/>
                </a:ext>
              </a:extLst>
            </p:cNvPr>
            <p:cNvSpPr txBox="1"/>
            <p:nvPr/>
          </p:nvSpPr>
          <p:spPr>
            <a:xfrm>
              <a:off x="2794258" y="4081432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1.5 x 10</a:t>
              </a:r>
              <a:r>
                <a:rPr lang="en-US" baseline="30000" dirty="0">
                  <a:latin typeface="+mj-lt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570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486D6-B372-46A2-87FF-AB9B6F75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15</a:t>
            </a:fld>
            <a:endParaRPr lang="en-US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B151F239-3D63-40B5-B647-6E32314EA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317"/>
          <a:stretch/>
        </p:blipFill>
        <p:spPr>
          <a:xfrm>
            <a:off x="130663" y="237316"/>
            <a:ext cx="6759032" cy="106747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ED3D93E-FD18-4A45-AAF0-355A98C1EFAD}"/>
              </a:ext>
            </a:extLst>
          </p:cNvPr>
          <p:cNvGrpSpPr/>
          <p:nvPr/>
        </p:nvGrpSpPr>
        <p:grpSpPr>
          <a:xfrm>
            <a:off x="259896" y="2621340"/>
            <a:ext cx="4062488" cy="2189496"/>
            <a:chOff x="888596" y="1812791"/>
            <a:chExt cx="3504558" cy="1888797"/>
          </a:xfrm>
        </p:grpSpPr>
        <p:pic>
          <p:nvPicPr>
            <p:cNvPr id="66" name="Picture 2" descr="Computer, Server, Workstation, Hosting">
              <a:extLst>
                <a:ext uri="{FF2B5EF4-FFF2-40B4-BE49-F238E27FC236}">
                  <a16:creationId xmlns:a16="http://schemas.microsoft.com/office/drawing/2014/main" id="{EA120D2F-8D97-4B36-BDD9-A3BEFC1A9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96" y="1876796"/>
              <a:ext cx="917301" cy="1113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Computer, Server, Workstation, Hosting">
              <a:extLst>
                <a:ext uri="{FF2B5EF4-FFF2-40B4-BE49-F238E27FC236}">
                  <a16:creationId xmlns:a16="http://schemas.microsoft.com/office/drawing/2014/main" id="{87DC0E3F-13AD-4219-B86E-8A4E86843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75853" y="1812791"/>
              <a:ext cx="917301" cy="1113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807B3C2-EF18-4940-8DA9-B3D74C9B7990}"/>
                </a:ext>
              </a:extLst>
            </p:cNvPr>
            <p:cNvCxnSpPr>
              <a:cxnSpLocks/>
            </p:cNvCxnSpPr>
            <p:nvPr/>
          </p:nvCxnSpPr>
          <p:spPr>
            <a:xfrm>
              <a:off x="1879551" y="2662707"/>
              <a:ext cx="15614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5CC2215-8772-406E-AE46-0AC029B0671D}"/>
                </a:ext>
              </a:extLst>
            </p:cNvPr>
            <p:cNvSpPr txBox="1"/>
            <p:nvPr/>
          </p:nvSpPr>
          <p:spPr>
            <a:xfrm>
              <a:off x="1290041" y="3210476"/>
              <a:ext cx="530602" cy="29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tap</a:t>
              </a:r>
            </a:p>
          </p:txBody>
        </p:sp>
        <p:sp>
          <p:nvSpPr>
            <p:cNvPr id="70" name="Cylinder 69">
              <a:extLst>
                <a:ext uri="{FF2B5EF4-FFF2-40B4-BE49-F238E27FC236}">
                  <a16:creationId xmlns:a16="http://schemas.microsoft.com/office/drawing/2014/main" id="{1FEFDEC3-5819-4707-92F5-C96F43E6FF6A}"/>
                </a:ext>
              </a:extLst>
            </p:cNvPr>
            <p:cNvSpPr/>
            <p:nvPr/>
          </p:nvSpPr>
          <p:spPr>
            <a:xfrm rot="16200000">
              <a:off x="2529369" y="2240377"/>
              <a:ext cx="119978" cy="847977"/>
            </a:xfrm>
            <a:prstGeom prst="can">
              <a:avLst>
                <a:gd name="adj" fmla="val 4440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9C19D0A-AF2D-46BD-B750-FC9D1885AC0E}"/>
                </a:ext>
              </a:extLst>
            </p:cNvPr>
            <p:cNvSpPr txBox="1"/>
            <p:nvPr/>
          </p:nvSpPr>
          <p:spPr>
            <a:xfrm>
              <a:off x="1759261" y="2009431"/>
              <a:ext cx="1751225" cy="29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Classical 10 Gbps link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E87065-B953-405D-A72F-32FE070F7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8095" y="3117566"/>
              <a:ext cx="364808" cy="18582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AAA1350-DE7A-458F-B428-C518D9DAA46E}"/>
                </a:ext>
              </a:extLst>
            </p:cNvPr>
            <p:cNvSpPr/>
            <p:nvPr/>
          </p:nvSpPr>
          <p:spPr>
            <a:xfrm>
              <a:off x="2598156" y="2557446"/>
              <a:ext cx="90807" cy="97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4" name="Right Brace 73">
              <a:extLst>
                <a:ext uri="{FF2B5EF4-FFF2-40B4-BE49-F238E27FC236}">
                  <a16:creationId xmlns:a16="http://schemas.microsoft.com/office/drawing/2014/main" id="{7F515586-D8AC-4140-9B47-8C16F3E034AB}"/>
                </a:ext>
              </a:extLst>
            </p:cNvPr>
            <p:cNvSpPr/>
            <p:nvPr/>
          </p:nvSpPr>
          <p:spPr>
            <a:xfrm rot="5400000">
              <a:off x="2544171" y="1856950"/>
              <a:ext cx="182618" cy="1189994"/>
            </a:xfrm>
            <a:prstGeom prst="rightBrace">
              <a:avLst>
                <a:gd name="adj1" fmla="val 34414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D6F6381-5C83-43F2-9576-1B16E60B623F}"/>
                </a:ext>
              </a:extLst>
            </p:cNvPr>
            <p:cNvSpPr txBox="1"/>
            <p:nvPr/>
          </p:nvSpPr>
          <p:spPr>
            <a:xfrm rot="16200000">
              <a:off x="637264" y="2203609"/>
              <a:ext cx="1032998" cy="3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ALICE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A576C5F-4F36-49E1-B16A-A46E9715F190}"/>
                </a:ext>
              </a:extLst>
            </p:cNvPr>
            <p:cNvSpPr txBox="1"/>
            <p:nvPr/>
          </p:nvSpPr>
          <p:spPr>
            <a:xfrm rot="16200000">
              <a:off x="3688822" y="2174412"/>
              <a:ext cx="940393" cy="3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</a:rPr>
                <a:t>BOB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30524A7-292D-4D69-8DBF-852B48925362}"/>
                </a:ext>
              </a:extLst>
            </p:cNvPr>
            <p:cNvGrpSpPr/>
            <p:nvPr/>
          </p:nvGrpSpPr>
          <p:grpSpPr>
            <a:xfrm>
              <a:off x="2315498" y="3178368"/>
              <a:ext cx="1335326" cy="523220"/>
              <a:chOff x="3939819" y="3084363"/>
              <a:chExt cx="1335326" cy="523220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EF269835-661F-431A-83C9-C70CA633B3D0}"/>
                  </a:ext>
                </a:extLst>
              </p:cNvPr>
              <p:cNvSpPr/>
              <p:nvPr/>
            </p:nvSpPr>
            <p:spPr>
              <a:xfrm>
                <a:off x="4006422" y="3121405"/>
                <a:ext cx="1202438" cy="45881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724F1D8-120D-4242-80E8-17C78588FB0E}"/>
                  </a:ext>
                </a:extLst>
              </p:cNvPr>
              <p:cNvSpPr txBox="1"/>
              <p:nvPr/>
            </p:nvSpPr>
            <p:spPr>
              <a:xfrm>
                <a:off x="4038594" y="3084363"/>
                <a:ext cx="11875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Photon pair generation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120F371-53EA-45A8-B57D-BB9E9929F81D}"/>
                  </a:ext>
                </a:extLst>
              </p:cNvPr>
              <p:cNvSpPr/>
              <p:nvPr/>
            </p:nvSpPr>
            <p:spPr>
              <a:xfrm>
                <a:off x="5210917" y="3316298"/>
                <a:ext cx="64228" cy="6371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C0922A8-BBFE-4EC3-821B-4D3942A3ADB7}"/>
                  </a:ext>
                </a:extLst>
              </p:cNvPr>
              <p:cNvSpPr/>
              <p:nvPr/>
            </p:nvSpPr>
            <p:spPr>
              <a:xfrm>
                <a:off x="3939819" y="3296459"/>
                <a:ext cx="64228" cy="6371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D09990E-DE6E-44E6-ADDC-A6D3578C9809}"/>
                </a:ext>
              </a:extLst>
            </p:cNvPr>
            <p:cNvGrpSpPr/>
            <p:nvPr/>
          </p:nvGrpSpPr>
          <p:grpSpPr>
            <a:xfrm>
              <a:off x="2123746" y="2741054"/>
              <a:ext cx="357137" cy="686768"/>
              <a:chOff x="3930014" y="2717807"/>
              <a:chExt cx="357137" cy="686768"/>
            </a:xfrm>
          </p:grpSpPr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BC2C85C4-6B4E-4101-AB45-88DA84D4CF59}"/>
                  </a:ext>
                </a:extLst>
              </p:cNvPr>
              <p:cNvSpPr/>
              <p:nvPr/>
            </p:nvSpPr>
            <p:spPr>
              <a:xfrm rot="16200000">
                <a:off x="3875961" y="2771861"/>
                <a:ext cx="465243" cy="357136"/>
              </a:xfrm>
              <a:prstGeom prst="arc">
                <a:avLst>
                  <a:gd name="adj1" fmla="val 16200000"/>
                  <a:gd name="adj2" fmla="val 1844074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5BE0E92-BB00-486C-BC21-1F6C563E12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0014" y="2945370"/>
                <a:ext cx="0" cy="21380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621E6880-E0C5-4558-A6EE-7D474238431F}"/>
                  </a:ext>
                </a:extLst>
              </p:cNvPr>
              <p:cNvSpPr/>
              <p:nvPr/>
            </p:nvSpPr>
            <p:spPr>
              <a:xfrm rot="16200000">
                <a:off x="3875961" y="2993386"/>
                <a:ext cx="465243" cy="357136"/>
              </a:xfrm>
              <a:prstGeom prst="arc">
                <a:avLst>
                  <a:gd name="adj1" fmla="val 10695385"/>
                  <a:gd name="adj2" fmla="val 1649817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E5A7656-6360-4516-8809-E92740F08063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86" y="3442159"/>
              <a:ext cx="2468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EE61265-725F-4A2E-8241-A7BC3BB26FF9}"/>
              </a:ext>
            </a:extLst>
          </p:cNvPr>
          <p:cNvSpPr txBox="1"/>
          <p:nvPr/>
        </p:nvSpPr>
        <p:spPr>
          <a:xfrm>
            <a:off x="4597391" y="1942161"/>
            <a:ext cx="44562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Pair generation using spontaneous four-wave mixing in a silicon </a:t>
            </a:r>
            <a:r>
              <a:rPr lang="en-US" sz="2400" dirty="0" err="1">
                <a:latin typeface="+mj-lt"/>
              </a:rPr>
              <a:t>microring</a:t>
            </a:r>
            <a:r>
              <a:rPr lang="en-US" sz="2400" dirty="0">
                <a:latin typeface="+mj-lt"/>
              </a:rPr>
              <a:t> resonator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“Pump laser” =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[ tap fraction of ]</a:t>
            </a:r>
            <a:r>
              <a:rPr lang="en-US" sz="2400" dirty="0">
                <a:latin typeface="+mj-lt"/>
              </a:rPr>
              <a:t> 10 Gbps NRZ data stream.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Rest of the 10 Gbps data stream available e.g., for classical link.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No need for separate pump laser!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BF39AD4-3C78-4382-9D20-245AD22AFDC8}"/>
              </a:ext>
            </a:extLst>
          </p:cNvPr>
          <p:cNvSpPr/>
          <p:nvPr/>
        </p:nvSpPr>
        <p:spPr>
          <a:xfrm>
            <a:off x="225642" y="1324984"/>
            <a:ext cx="6759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Optics Express, Vol. 26, No. 18, 22904 - 22915 (2018)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FEE71CC-4F3B-4C90-996C-93E9F78CFCD2}"/>
              </a:ext>
            </a:extLst>
          </p:cNvPr>
          <p:cNvSpPr txBox="1"/>
          <p:nvPr/>
        </p:nvSpPr>
        <p:spPr>
          <a:xfrm>
            <a:off x="259896" y="5253175"/>
            <a:ext cx="445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Still need photonics components: polarization control, filters, monitor PD etc. </a:t>
            </a:r>
          </a:p>
        </p:txBody>
      </p:sp>
    </p:spTree>
    <p:extLst>
      <p:ext uri="{BB962C8B-B14F-4D97-AF65-F5344CB8AC3E}">
        <p14:creationId xmlns:p14="http://schemas.microsoft.com/office/powerpoint/2010/main" val="95269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F1716-4DBF-4B66-B350-CEDA27A7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DE754-F74A-4FE7-A8F0-A792FCAC4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8" y="2163922"/>
            <a:ext cx="4485529" cy="3782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62F9B-AA42-4ADF-9F1E-03FD79D18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26" y="2107482"/>
            <a:ext cx="4204996" cy="3839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423C3-2636-4377-9BF0-6DDBA98B900E}"/>
              </a:ext>
            </a:extLst>
          </p:cNvPr>
          <p:cNvSpPr txBox="1"/>
          <p:nvPr/>
        </p:nvSpPr>
        <p:spPr>
          <a:xfrm>
            <a:off x="39744" y="213425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Good performance of photon-pair and 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heralded single photon generation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sz="2000" dirty="0" err="1">
                <a:latin typeface="+mj-lt"/>
              </a:rPr>
              <a:t>Microring</a:t>
            </a:r>
            <a:r>
              <a:rPr lang="en-US" sz="2000" dirty="0">
                <a:latin typeface="+mj-lt"/>
              </a:rPr>
              <a:t> resonator pumped by 10 Gbit/s NRZ data stream (tap fraction)</a:t>
            </a:r>
          </a:p>
        </p:txBody>
      </p:sp>
    </p:spTree>
    <p:extLst>
      <p:ext uri="{BB962C8B-B14F-4D97-AF65-F5344CB8AC3E}">
        <p14:creationId xmlns:p14="http://schemas.microsoft.com/office/powerpoint/2010/main" val="101497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ED505-C48C-4D8B-8A54-B7B889537C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b="12775"/>
          <a:stretch/>
        </p:blipFill>
        <p:spPr>
          <a:xfrm>
            <a:off x="682686" y="4038776"/>
            <a:ext cx="2821424" cy="1276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39CA8-1198-4178-89D5-9EAF707842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5542" b="25920"/>
          <a:stretch/>
        </p:blipFill>
        <p:spPr>
          <a:xfrm>
            <a:off x="3956475" y="3980492"/>
            <a:ext cx="3208276" cy="1350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D363E-8315-46AF-8FCC-0E3DF7D83E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11955" r="9119" b="11185"/>
          <a:stretch/>
        </p:blipFill>
        <p:spPr>
          <a:xfrm rot="5400000">
            <a:off x="7527239" y="4201530"/>
            <a:ext cx="1173499" cy="1013275"/>
          </a:xfrm>
          <a:prstGeom prst="rect">
            <a:avLst/>
          </a:prstGeom>
        </p:spPr>
      </p:pic>
      <p:pic>
        <p:nvPicPr>
          <p:cNvPr id="86" name="Picture 2" descr="Computer, Server, Workstation, Hosting">
            <a:extLst>
              <a:ext uri="{FF2B5EF4-FFF2-40B4-BE49-F238E27FC236}">
                <a16:creationId xmlns:a16="http://schemas.microsoft.com/office/drawing/2014/main" id="{4F848BE8-8717-4C6A-BED1-86411B97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9" y="1666377"/>
            <a:ext cx="687976" cy="83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omputer, Server, Workstation, Hosting">
            <a:extLst>
              <a:ext uri="{FF2B5EF4-FFF2-40B4-BE49-F238E27FC236}">
                <a16:creationId xmlns:a16="http://schemas.microsoft.com/office/drawing/2014/main" id="{D67AC6EB-C65A-4FB9-82D8-A52D746E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6178" y="1666377"/>
            <a:ext cx="687976" cy="83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4DC32AD-0573-4DF8-B766-DBE379D5AAD4}"/>
              </a:ext>
            </a:extLst>
          </p:cNvPr>
          <p:cNvCxnSpPr>
            <a:cxnSpLocks/>
          </p:cNvCxnSpPr>
          <p:nvPr/>
        </p:nvCxnSpPr>
        <p:spPr>
          <a:xfrm>
            <a:off x="1439779" y="2031655"/>
            <a:ext cx="639679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82BE568-9250-46F9-92EF-574034FD0E92}"/>
              </a:ext>
            </a:extLst>
          </p:cNvPr>
          <p:cNvSpPr txBox="1"/>
          <p:nvPr/>
        </p:nvSpPr>
        <p:spPr>
          <a:xfrm>
            <a:off x="943217" y="2560443"/>
            <a:ext cx="397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tap</a:t>
            </a:r>
          </a:p>
        </p:txBody>
      </p:sp>
      <p:sp>
        <p:nvSpPr>
          <p:cNvPr id="90" name="Cylinder 89">
            <a:extLst>
              <a:ext uri="{FF2B5EF4-FFF2-40B4-BE49-F238E27FC236}">
                <a16:creationId xmlns:a16="http://schemas.microsoft.com/office/drawing/2014/main" id="{E282455D-D563-4208-BA53-45617C89C0F3}"/>
              </a:ext>
            </a:extLst>
          </p:cNvPr>
          <p:cNvSpPr/>
          <p:nvPr/>
        </p:nvSpPr>
        <p:spPr>
          <a:xfrm rot="16200000">
            <a:off x="6764232" y="1248421"/>
            <a:ext cx="110485" cy="1576244"/>
          </a:xfrm>
          <a:prstGeom prst="can">
            <a:avLst>
              <a:gd name="adj" fmla="val 444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2651AA7-70CB-46A2-9FE9-7E72AF663AC3}"/>
              </a:ext>
            </a:extLst>
          </p:cNvPr>
          <p:cNvSpPr txBox="1"/>
          <p:nvPr/>
        </p:nvSpPr>
        <p:spPr>
          <a:xfrm>
            <a:off x="5910307" y="1694596"/>
            <a:ext cx="1818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Classical 10 Gbps NRZ link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062B5E5-B6D8-470F-90F3-8D9D49EB5CBB}"/>
              </a:ext>
            </a:extLst>
          </p:cNvPr>
          <p:cNvCxnSpPr>
            <a:cxnSpLocks/>
          </p:cNvCxnSpPr>
          <p:nvPr/>
        </p:nvCxnSpPr>
        <p:spPr>
          <a:xfrm flipH="1">
            <a:off x="1234258" y="2490760"/>
            <a:ext cx="273606" cy="13936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361A226-5673-4AC1-9C07-CCF29C05B978}"/>
              </a:ext>
            </a:extLst>
          </p:cNvPr>
          <p:cNvSpPr txBox="1"/>
          <p:nvPr/>
        </p:nvSpPr>
        <p:spPr>
          <a:xfrm rot="16200000">
            <a:off x="443640" y="1890881"/>
            <a:ext cx="7747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ALICE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0D4077-66C2-431E-BCA6-B554F99E08BB}"/>
              </a:ext>
            </a:extLst>
          </p:cNvPr>
          <p:cNvSpPr txBox="1"/>
          <p:nvPr/>
        </p:nvSpPr>
        <p:spPr>
          <a:xfrm rot="16200000">
            <a:off x="8045905" y="1868983"/>
            <a:ext cx="7052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BOB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BACD358-D667-4C8B-ADD8-94D25FE4AF57}"/>
              </a:ext>
            </a:extLst>
          </p:cNvPr>
          <p:cNvGrpSpPr/>
          <p:nvPr/>
        </p:nvGrpSpPr>
        <p:grpSpPr>
          <a:xfrm>
            <a:off x="1685813" y="2947646"/>
            <a:ext cx="1001495" cy="646331"/>
            <a:chOff x="3939819" y="3062975"/>
            <a:chExt cx="1335326" cy="861775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1A1B78EA-73CE-4C68-B452-E3FA7274215D}"/>
                </a:ext>
              </a:extLst>
            </p:cNvPr>
            <p:cNvSpPr/>
            <p:nvPr/>
          </p:nvSpPr>
          <p:spPr>
            <a:xfrm>
              <a:off x="4006422" y="3121405"/>
              <a:ext cx="1202438" cy="458818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E922101-CAF5-4487-A973-212CDDF0DD3B}"/>
                </a:ext>
              </a:extLst>
            </p:cNvPr>
            <p:cNvSpPr txBox="1"/>
            <p:nvPr/>
          </p:nvSpPr>
          <p:spPr>
            <a:xfrm>
              <a:off x="4038594" y="3062975"/>
              <a:ext cx="118754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Photon pair generation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AD519A4-4027-4EE8-B86D-70DBD5E8D4C1}"/>
                </a:ext>
              </a:extLst>
            </p:cNvPr>
            <p:cNvSpPr/>
            <p:nvPr/>
          </p:nvSpPr>
          <p:spPr>
            <a:xfrm>
              <a:off x="5210917" y="3316298"/>
              <a:ext cx="64228" cy="6371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C8C0A2-BB1E-4C89-A1C8-2E56041B7CE5}"/>
                </a:ext>
              </a:extLst>
            </p:cNvPr>
            <p:cNvSpPr/>
            <p:nvPr/>
          </p:nvSpPr>
          <p:spPr>
            <a:xfrm>
              <a:off x="3939819" y="3296459"/>
              <a:ext cx="64228" cy="6371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CD859E3-B09D-45A0-89AB-9D3DF01337F0}"/>
              </a:ext>
            </a:extLst>
          </p:cNvPr>
          <p:cNvGrpSpPr/>
          <p:nvPr/>
        </p:nvGrpSpPr>
        <p:grpSpPr>
          <a:xfrm>
            <a:off x="1541644" y="2093366"/>
            <a:ext cx="267853" cy="1055002"/>
            <a:chOff x="3930014" y="2717807"/>
            <a:chExt cx="357137" cy="686768"/>
          </a:xfrm>
        </p:grpSpPr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4BFB024-869E-40E6-91B4-85416DD11DBC}"/>
                </a:ext>
              </a:extLst>
            </p:cNvPr>
            <p:cNvSpPr/>
            <p:nvPr/>
          </p:nvSpPr>
          <p:spPr>
            <a:xfrm rot="16200000">
              <a:off x="3875961" y="2771861"/>
              <a:ext cx="465243" cy="357136"/>
            </a:xfrm>
            <a:prstGeom prst="arc">
              <a:avLst>
                <a:gd name="adj1" fmla="val 16200000"/>
                <a:gd name="adj2" fmla="val 1844074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C6B1012-AF72-4311-881B-6777D40BF6ED}"/>
                </a:ext>
              </a:extLst>
            </p:cNvPr>
            <p:cNvCxnSpPr>
              <a:cxnSpLocks/>
            </p:cNvCxnSpPr>
            <p:nvPr/>
          </p:nvCxnSpPr>
          <p:spPr>
            <a:xfrm>
              <a:off x="3930014" y="2945370"/>
              <a:ext cx="0" cy="21380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CAA3EEEE-4A63-4272-AA42-B69059A7EDCA}"/>
                </a:ext>
              </a:extLst>
            </p:cNvPr>
            <p:cNvSpPr/>
            <p:nvPr/>
          </p:nvSpPr>
          <p:spPr>
            <a:xfrm rot="16200000">
              <a:off x="3875961" y="2993386"/>
              <a:ext cx="465243" cy="357136"/>
            </a:xfrm>
            <a:prstGeom prst="arc">
              <a:avLst>
                <a:gd name="adj1" fmla="val 10695385"/>
                <a:gd name="adj2" fmla="val 1649817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1125F4AF-3D8D-434E-A56F-CA5942092B9E}"/>
              </a:ext>
            </a:extLst>
          </p:cNvPr>
          <p:cNvSpPr txBox="1"/>
          <p:nvPr/>
        </p:nvSpPr>
        <p:spPr>
          <a:xfrm>
            <a:off x="1477657" y="5550883"/>
            <a:ext cx="974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Bit number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401F22D-A600-494D-A19C-ADF36465F851}"/>
              </a:ext>
            </a:extLst>
          </p:cNvPr>
          <p:cNvSpPr txBox="1"/>
          <p:nvPr/>
        </p:nvSpPr>
        <p:spPr>
          <a:xfrm>
            <a:off x="5096423" y="5550883"/>
            <a:ext cx="974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Bit number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23BA952-8A6F-4017-BEC4-562D7048BC73}"/>
              </a:ext>
            </a:extLst>
          </p:cNvPr>
          <p:cNvSpPr txBox="1"/>
          <p:nvPr/>
        </p:nvSpPr>
        <p:spPr>
          <a:xfrm>
            <a:off x="566722" y="526945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8765BAB-EBEB-4009-88D1-A937D2171AEF}"/>
              </a:ext>
            </a:extLst>
          </p:cNvPr>
          <p:cNvSpPr txBox="1"/>
          <p:nvPr/>
        </p:nvSpPr>
        <p:spPr>
          <a:xfrm>
            <a:off x="1026603" y="5269456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E38CF93-F887-47C0-902C-0397F9F3A828}"/>
              </a:ext>
            </a:extLst>
          </p:cNvPr>
          <p:cNvSpPr txBox="1"/>
          <p:nvPr/>
        </p:nvSpPr>
        <p:spPr>
          <a:xfrm>
            <a:off x="7156265" y="3768958"/>
            <a:ext cx="3818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(c)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3E19796-24AB-41E0-B050-F51D0EE831B5}"/>
              </a:ext>
            </a:extLst>
          </p:cNvPr>
          <p:cNvGrpSpPr/>
          <p:nvPr>
            <p:custDataLst>
              <p:custData r:id="rId1"/>
            </p:custDataLst>
          </p:nvPr>
        </p:nvGrpSpPr>
        <p:grpSpPr>
          <a:xfrm>
            <a:off x="7801808" y="2905353"/>
            <a:ext cx="690079" cy="487315"/>
            <a:chOff x="10526766" y="3111286"/>
            <a:chExt cx="1234747" cy="871945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32985C8-7D95-497E-9BF7-30F4EE8F3644}"/>
                </a:ext>
              </a:extLst>
            </p:cNvPr>
            <p:cNvSpPr/>
            <p:nvPr/>
          </p:nvSpPr>
          <p:spPr>
            <a:xfrm>
              <a:off x="10526766" y="3111286"/>
              <a:ext cx="1234747" cy="871945"/>
            </a:xfrm>
            <a:prstGeom prst="rect">
              <a:avLst/>
            </a:prstGeom>
            <a:noFill/>
            <a:ln w="635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5D1BB1FE-1FB1-4D5D-BA93-4A81F3DD24B6}"/>
                </a:ext>
              </a:extLst>
            </p:cNvPr>
            <p:cNvSpPr/>
            <p:nvPr/>
          </p:nvSpPr>
          <p:spPr>
            <a:xfrm>
              <a:off x="10923144" y="3183988"/>
              <a:ext cx="764031" cy="70691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13BD0F39-921B-4401-AB94-41C4345F6481}"/>
                </a:ext>
              </a:extLst>
            </p:cNvPr>
            <p:cNvGrpSpPr/>
            <p:nvPr/>
          </p:nvGrpSpPr>
          <p:grpSpPr>
            <a:xfrm>
              <a:off x="10708883" y="3472779"/>
              <a:ext cx="97816" cy="254750"/>
              <a:chOff x="11099408" y="3466818"/>
              <a:chExt cx="97816" cy="254750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1A13047D-BDBE-4959-8796-84DA3C687C49}"/>
                  </a:ext>
                </a:extLst>
              </p:cNvPr>
              <p:cNvSpPr/>
              <p:nvPr/>
            </p:nvSpPr>
            <p:spPr>
              <a:xfrm>
                <a:off x="11099409" y="3466818"/>
                <a:ext cx="97815" cy="97815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E783EEDD-DDB2-4284-B895-E05C69FAD5CA}"/>
                  </a:ext>
                </a:extLst>
              </p:cNvPr>
              <p:cNvSpPr/>
              <p:nvPr/>
            </p:nvSpPr>
            <p:spPr>
              <a:xfrm>
                <a:off x="11099408" y="3623752"/>
                <a:ext cx="97816" cy="9781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DE153E92-33C5-477A-8DA4-1AF051B07713}"/>
                </a:ext>
              </a:extLst>
            </p:cNvPr>
            <p:cNvGrpSpPr/>
            <p:nvPr/>
          </p:nvGrpSpPr>
          <p:grpSpPr>
            <a:xfrm>
              <a:off x="10959720" y="3220641"/>
              <a:ext cx="690878" cy="648310"/>
              <a:chOff x="11338959" y="3220641"/>
              <a:chExt cx="690878" cy="64831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3B7731E8-8E7A-437E-B6BC-21CC810A3397}"/>
                  </a:ext>
                </a:extLst>
              </p:cNvPr>
              <p:cNvSpPr/>
              <p:nvPr/>
            </p:nvSpPr>
            <p:spPr>
              <a:xfrm>
                <a:off x="11338959" y="3577935"/>
                <a:ext cx="73152" cy="291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444A9403-F25A-42B8-BAE2-B39E120609CD}"/>
                  </a:ext>
                </a:extLst>
              </p:cNvPr>
              <p:cNvSpPr/>
              <p:nvPr/>
            </p:nvSpPr>
            <p:spPr>
              <a:xfrm>
                <a:off x="11462504" y="3220641"/>
                <a:ext cx="73152" cy="6483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ED4A6944-DDF5-4B8F-96DC-3BC31D943691}"/>
                  </a:ext>
                </a:extLst>
              </p:cNvPr>
              <p:cNvSpPr/>
              <p:nvPr/>
            </p:nvSpPr>
            <p:spPr>
              <a:xfrm>
                <a:off x="11833139" y="3699271"/>
                <a:ext cx="73152" cy="1696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A0CF3B84-83D7-4958-899E-BB9F5B280C4E}"/>
                  </a:ext>
                </a:extLst>
              </p:cNvPr>
              <p:cNvSpPr/>
              <p:nvPr/>
            </p:nvSpPr>
            <p:spPr>
              <a:xfrm>
                <a:off x="11586049" y="3436745"/>
                <a:ext cx="73152" cy="432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0498706-C293-42F4-BF20-285D02C04680}"/>
                  </a:ext>
                </a:extLst>
              </p:cNvPr>
              <p:cNvSpPr/>
              <p:nvPr/>
            </p:nvSpPr>
            <p:spPr>
              <a:xfrm>
                <a:off x="11709594" y="3577935"/>
                <a:ext cx="73152" cy="291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1728961-1338-4673-AAA6-CDD86C68B428}"/>
                  </a:ext>
                </a:extLst>
              </p:cNvPr>
              <p:cNvSpPr/>
              <p:nvPr/>
            </p:nvSpPr>
            <p:spPr>
              <a:xfrm>
                <a:off x="11956685" y="3577935"/>
                <a:ext cx="73152" cy="291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65072FF-B8A4-457C-A94B-8FF581818E2A}"/>
              </a:ext>
            </a:extLst>
          </p:cNvPr>
          <p:cNvSpPr/>
          <p:nvPr/>
        </p:nvSpPr>
        <p:spPr>
          <a:xfrm>
            <a:off x="4429378" y="2618990"/>
            <a:ext cx="1672796" cy="700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74F0A8F-182C-4725-AFA9-EFE607DCF269}"/>
              </a:ext>
            </a:extLst>
          </p:cNvPr>
          <p:cNvGrpSpPr/>
          <p:nvPr>
            <p:custDataLst>
              <p:custData r:id="rId2"/>
            </p:custDataLst>
          </p:nvPr>
        </p:nvGrpSpPr>
        <p:grpSpPr>
          <a:xfrm>
            <a:off x="4504812" y="2705707"/>
            <a:ext cx="430527" cy="377492"/>
            <a:chOff x="7807856" y="2489854"/>
            <a:chExt cx="770336" cy="67544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40B7D525-C71B-4B5F-8E01-928F591EE623}"/>
                </a:ext>
              </a:extLst>
            </p:cNvPr>
            <p:cNvSpPr/>
            <p:nvPr/>
          </p:nvSpPr>
          <p:spPr>
            <a:xfrm>
              <a:off x="7873510" y="2489854"/>
              <a:ext cx="637844" cy="675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9" name="Parallelogram 208">
              <a:extLst>
                <a:ext uri="{FF2B5EF4-FFF2-40B4-BE49-F238E27FC236}">
                  <a16:creationId xmlns:a16="http://schemas.microsoft.com/office/drawing/2014/main" id="{B4540735-6AA9-40C4-BF19-7EEE01205255}"/>
                </a:ext>
              </a:extLst>
            </p:cNvPr>
            <p:cNvSpPr/>
            <p:nvPr/>
          </p:nvSpPr>
          <p:spPr>
            <a:xfrm rot="5400000">
              <a:off x="8082756" y="2778009"/>
              <a:ext cx="216977" cy="248243"/>
            </a:xfrm>
            <a:prstGeom prst="parallelogram">
              <a:avLst>
                <a:gd name="adj" fmla="val 68036"/>
              </a:avLst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8032198-DC42-4F13-8BEC-D17099C08DC9}"/>
                </a:ext>
              </a:extLst>
            </p:cNvPr>
            <p:cNvSpPr/>
            <p:nvPr/>
          </p:nvSpPr>
          <p:spPr>
            <a:xfrm rot="10800000">
              <a:off x="7879455" y="2793297"/>
              <a:ext cx="188379" cy="68554"/>
            </a:xfrm>
            <a:prstGeom prst="rect">
              <a:avLst/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74AA836-0677-409F-A4AE-D1268EFB0482}"/>
                </a:ext>
              </a:extLst>
            </p:cNvPr>
            <p:cNvSpPr/>
            <p:nvPr/>
          </p:nvSpPr>
          <p:spPr>
            <a:xfrm rot="10800000">
              <a:off x="8315858" y="2940906"/>
              <a:ext cx="187861" cy="67093"/>
            </a:xfrm>
            <a:prstGeom prst="rect">
              <a:avLst/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2" name="Parallelogram 211">
              <a:extLst>
                <a:ext uri="{FF2B5EF4-FFF2-40B4-BE49-F238E27FC236}">
                  <a16:creationId xmlns:a16="http://schemas.microsoft.com/office/drawing/2014/main" id="{068D19B3-B600-4DD3-975B-1F8EBB320F32}"/>
                </a:ext>
              </a:extLst>
            </p:cNvPr>
            <p:cNvSpPr/>
            <p:nvPr/>
          </p:nvSpPr>
          <p:spPr>
            <a:xfrm rot="5400000" flipH="1">
              <a:off x="8094133" y="2642429"/>
              <a:ext cx="192330" cy="248734"/>
            </a:xfrm>
            <a:prstGeom prst="parallelogram">
              <a:avLst>
                <a:gd name="adj" fmla="val 65849"/>
              </a:avLst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F71CCCD-84E8-4A14-849E-F6023F38F181}"/>
                </a:ext>
              </a:extLst>
            </p:cNvPr>
            <p:cNvSpPr/>
            <p:nvPr/>
          </p:nvSpPr>
          <p:spPr>
            <a:xfrm rot="10800000">
              <a:off x="8512546" y="2922019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3324BFD3-FC63-49E2-AA7C-5922691FD01D}"/>
                </a:ext>
              </a:extLst>
            </p:cNvPr>
            <p:cNvSpPr/>
            <p:nvPr/>
          </p:nvSpPr>
          <p:spPr>
            <a:xfrm rot="10800000">
              <a:off x="8511354" y="2651744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F97DFA0-7515-429D-9AFA-26EAC8B9BE60}"/>
                </a:ext>
              </a:extLst>
            </p:cNvPr>
            <p:cNvSpPr/>
            <p:nvPr/>
          </p:nvSpPr>
          <p:spPr>
            <a:xfrm rot="10800000">
              <a:off x="7807856" y="2775141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B02F763D-8C27-430C-812E-D5C4C98D4D88}"/>
                </a:ext>
              </a:extLst>
            </p:cNvPr>
            <p:cNvSpPr/>
            <p:nvPr/>
          </p:nvSpPr>
          <p:spPr>
            <a:xfrm rot="10800000">
              <a:off x="8315857" y="2670631"/>
              <a:ext cx="187861" cy="67093"/>
            </a:xfrm>
            <a:prstGeom prst="rect">
              <a:avLst/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47498DC-707E-4D4A-BC46-868B2F2FE8C9}"/>
              </a:ext>
            </a:extLst>
          </p:cNvPr>
          <p:cNvSpPr/>
          <p:nvPr/>
        </p:nvSpPr>
        <p:spPr>
          <a:xfrm>
            <a:off x="3555395" y="2209928"/>
            <a:ext cx="721950" cy="28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FPGA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210DCAB-5708-4831-BD1C-71BF4DDD4103}"/>
              </a:ext>
            </a:extLst>
          </p:cNvPr>
          <p:cNvGrpSpPr/>
          <p:nvPr/>
        </p:nvGrpSpPr>
        <p:grpSpPr>
          <a:xfrm>
            <a:off x="5061592" y="2705763"/>
            <a:ext cx="432875" cy="377492"/>
            <a:chOff x="7636926" y="4764509"/>
            <a:chExt cx="774537" cy="675441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7449893-6F88-4859-BED8-08F50A803497}"/>
                </a:ext>
              </a:extLst>
            </p:cNvPr>
            <p:cNvSpPr/>
            <p:nvPr/>
          </p:nvSpPr>
          <p:spPr>
            <a:xfrm>
              <a:off x="7703886" y="4764509"/>
              <a:ext cx="637844" cy="675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6C1CDA60-E882-42BD-BD83-FA02E0742F51}"/>
                </a:ext>
              </a:extLst>
            </p:cNvPr>
            <p:cNvSpPr/>
            <p:nvPr/>
          </p:nvSpPr>
          <p:spPr>
            <a:xfrm rot="10800000">
              <a:off x="8342426" y="4931363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CCC8148-A25E-449C-A82D-07320A245FF3}"/>
                </a:ext>
              </a:extLst>
            </p:cNvPr>
            <p:cNvSpPr/>
            <p:nvPr/>
          </p:nvSpPr>
          <p:spPr>
            <a:xfrm rot="10800000">
              <a:off x="7636926" y="4926299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605EDED-BD12-4398-934F-B3FEB297F857}"/>
                </a:ext>
              </a:extLst>
            </p:cNvPr>
            <p:cNvCxnSpPr>
              <a:cxnSpLocks/>
            </p:cNvCxnSpPr>
            <p:nvPr/>
          </p:nvCxnSpPr>
          <p:spPr>
            <a:xfrm>
              <a:off x="7707458" y="5249006"/>
              <a:ext cx="630699" cy="0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Block Arc 199">
              <a:extLst>
                <a:ext uri="{FF2B5EF4-FFF2-40B4-BE49-F238E27FC236}">
                  <a16:creationId xmlns:a16="http://schemas.microsoft.com/office/drawing/2014/main" id="{7D596989-60A6-4716-B390-485C726F7C01}"/>
                </a:ext>
              </a:extLst>
            </p:cNvPr>
            <p:cNvSpPr/>
            <p:nvPr/>
          </p:nvSpPr>
          <p:spPr>
            <a:xfrm>
              <a:off x="7859211" y="4781947"/>
              <a:ext cx="328377" cy="328377"/>
            </a:xfrm>
            <a:prstGeom prst="blockArc">
              <a:avLst>
                <a:gd name="adj1" fmla="val 10810017"/>
                <a:gd name="adj2" fmla="val 16222998"/>
                <a:gd name="adj3" fmla="val 11421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201" name="Block Arc 200">
              <a:extLst>
                <a:ext uri="{FF2B5EF4-FFF2-40B4-BE49-F238E27FC236}">
                  <a16:creationId xmlns:a16="http://schemas.microsoft.com/office/drawing/2014/main" id="{EE2BEB87-85F9-4E90-A5D0-0D06C2AE5D09}"/>
                </a:ext>
              </a:extLst>
            </p:cNvPr>
            <p:cNvSpPr/>
            <p:nvPr/>
          </p:nvSpPr>
          <p:spPr>
            <a:xfrm rot="10800000">
              <a:off x="7765341" y="4858235"/>
              <a:ext cx="133262" cy="133262"/>
            </a:xfrm>
            <a:prstGeom prst="blockArc">
              <a:avLst>
                <a:gd name="adj1" fmla="val 10866490"/>
                <a:gd name="adj2" fmla="val 16280333"/>
                <a:gd name="adj3" fmla="val 29446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18BB397-CF6E-48E6-B749-424CBDA2E4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3190" y="4972506"/>
              <a:ext cx="128016" cy="0"/>
            </a:xfrm>
            <a:prstGeom prst="line">
              <a:avLst/>
            </a:prstGeom>
            <a:solidFill>
              <a:srgbClr val="595959"/>
            </a:solidFill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Block Arc 202">
              <a:extLst>
                <a:ext uri="{FF2B5EF4-FFF2-40B4-BE49-F238E27FC236}">
                  <a16:creationId xmlns:a16="http://schemas.microsoft.com/office/drawing/2014/main" id="{7A70E595-F9FA-42E8-9C47-70B1863F4805}"/>
                </a:ext>
              </a:extLst>
            </p:cNvPr>
            <p:cNvSpPr/>
            <p:nvPr/>
          </p:nvSpPr>
          <p:spPr>
            <a:xfrm flipH="1">
              <a:off x="7859629" y="4781805"/>
              <a:ext cx="328377" cy="328377"/>
            </a:xfrm>
            <a:prstGeom prst="blockArc">
              <a:avLst>
                <a:gd name="adj1" fmla="val 10810017"/>
                <a:gd name="adj2" fmla="val 16222998"/>
                <a:gd name="adj3" fmla="val 11421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204" name="Block Arc 203">
              <a:extLst>
                <a:ext uri="{FF2B5EF4-FFF2-40B4-BE49-F238E27FC236}">
                  <a16:creationId xmlns:a16="http://schemas.microsoft.com/office/drawing/2014/main" id="{74297E97-FC26-4B10-957C-2A0B8E8BB7A0}"/>
                </a:ext>
              </a:extLst>
            </p:cNvPr>
            <p:cNvSpPr/>
            <p:nvPr/>
          </p:nvSpPr>
          <p:spPr>
            <a:xfrm rot="10800000" flipH="1">
              <a:off x="8148614" y="4857303"/>
              <a:ext cx="133262" cy="133262"/>
            </a:xfrm>
            <a:prstGeom prst="blockArc">
              <a:avLst>
                <a:gd name="adj1" fmla="val 10866490"/>
                <a:gd name="adj2" fmla="val 16130961"/>
                <a:gd name="adj3" fmla="val 29448"/>
              </a:avLst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9419A1C9-8BD5-4FCE-8D3A-D4AE321EABAE}"/>
                </a:ext>
              </a:extLst>
            </p:cNvPr>
            <p:cNvCxnSpPr>
              <a:cxnSpLocks/>
              <a:stCxn id="204" idx="1"/>
            </p:cNvCxnSpPr>
            <p:nvPr/>
          </p:nvCxnSpPr>
          <p:spPr>
            <a:xfrm>
              <a:off x="8214301" y="4970934"/>
              <a:ext cx="131516" cy="121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6874CE3-9AF3-429A-84AF-C833769E3A3C}"/>
                </a:ext>
              </a:extLst>
            </p:cNvPr>
            <p:cNvSpPr/>
            <p:nvPr/>
          </p:nvSpPr>
          <p:spPr>
            <a:xfrm rot="10800000">
              <a:off x="7639057" y="5196573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936F0330-2E6D-408C-90FA-442C04004BEB}"/>
                </a:ext>
              </a:extLst>
            </p:cNvPr>
            <p:cNvSpPr/>
            <p:nvPr/>
          </p:nvSpPr>
          <p:spPr>
            <a:xfrm rot="10800000">
              <a:off x="8345817" y="5196573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F9403308-58F2-4C65-86A4-7EE7AAA64977}"/>
              </a:ext>
            </a:extLst>
          </p:cNvPr>
          <p:cNvCxnSpPr>
            <a:stCxn id="214" idx="1"/>
            <a:endCxn id="198" idx="3"/>
          </p:cNvCxnSpPr>
          <p:nvPr/>
        </p:nvCxnSpPr>
        <p:spPr>
          <a:xfrm>
            <a:off x="4934673" y="2825488"/>
            <a:ext cx="126918" cy="1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590626D6-03BE-4669-8A68-4A80C5B70BD6}"/>
              </a:ext>
            </a:extLst>
          </p:cNvPr>
          <p:cNvCxnSpPr>
            <a:stCxn id="213" idx="1"/>
            <a:endCxn id="206" idx="3"/>
          </p:cNvCxnSpPr>
          <p:nvPr/>
        </p:nvCxnSpPr>
        <p:spPr>
          <a:xfrm>
            <a:off x="4935339" y="2976539"/>
            <a:ext cx="127443" cy="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C63D80D-84C6-438A-9CDF-BF31D3FE448E}"/>
              </a:ext>
            </a:extLst>
          </p:cNvPr>
          <p:cNvGrpSpPr/>
          <p:nvPr>
            <p:custDataLst>
              <p:custData r:id="rId3"/>
            </p:custDataLst>
          </p:nvPr>
        </p:nvGrpSpPr>
        <p:grpSpPr>
          <a:xfrm flipH="1">
            <a:off x="5619169" y="2709256"/>
            <a:ext cx="430527" cy="377492"/>
            <a:chOff x="7807856" y="2489854"/>
            <a:chExt cx="770336" cy="675441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C998FBC-CDD9-479C-8B3D-DBD2651F4946}"/>
                </a:ext>
              </a:extLst>
            </p:cNvPr>
            <p:cNvSpPr/>
            <p:nvPr/>
          </p:nvSpPr>
          <p:spPr>
            <a:xfrm>
              <a:off x="7873510" y="2489854"/>
              <a:ext cx="637844" cy="675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8" name="Parallelogram 187">
              <a:extLst>
                <a:ext uri="{FF2B5EF4-FFF2-40B4-BE49-F238E27FC236}">
                  <a16:creationId xmlns:a16="http://schemas.microsoft.com/office/drawing/2014/main" id="{06A8EC3E-413F-42C9-84DE-DC352338B599}"/>
                </a:ext>
              </a:extLst>
            </p:cNvPr>
            <p:cNvSpPr/>
            <p:nvPr/>
          </p:nvSpPr>
          <p:spPr>
            <a:xfrm rot="5400000">
              <a:off x="8082756" y="2778009"/>
              <a:ext cx="216977" cy="248243"/>
            </a:xfrm>
            <a:prstGeom prst="parallelogram">
              <a:avLst>
                <a:gd name="adj" fmla="val 68036"/>
              </a:avLst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AD7A72D-1511-404E-B0AE-4F7B7B0643F5}"/>
                </a:ext>
              </a:extLst>
            </p:cNvPr>
            <p:cNvSpPr/>
            <p:nvPr/>
          </p:nvSpPr>
          <p:spPr>
            <a:xfrm rot="10800000">
              <a:off x="7879455" y="2793297"/>
              <a:ext cx="188379" cy="68554"/>
            </a:xfrm>
            <a:prstGeom prst="rect">
              <a:avLst/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01C3E48-3948-4EAA-8AEB-720F40E14D12}"/>
                </a:ext>
              </a:extLst>
            </p:cNvPr>
            <p:cNvSpPr/>
            <p:nvPr/>
          </p:nvSpPr>
          <p:spPr>
            <a:xfrm rot="10800000">
              <a:off x="8315858" y="2940906"/>
              <a:ext cx="187861" cy="67093"/>
            </a:xfrm>
            <a:prstGeom prst="rect">
              <a:avLst/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1" name="Parallelogram 190">
              <a:extLst>
                <a:ext uri="{FF2B5EF4-FFF2-40B4-BE49-F238E27FC236}">
                  <a16:creationId xmlns:a16="http://schemas.microsoft.com/office/drawing/2014/main" id="{A7AC385B-7732-4C2E-A2E5-7069DA1B8D63}"/>
                </a:ext>
              </a:extLst>
            </p:cNvPr>
            <p:cNvSpPr/>
            <p:nvPr/>
          </p:nvSpPr>
          <p:spPr>
            <a:xfrm rot="5400000" flipH="1">
              <a:off x="8094133" y="2642429"/>
              <a:ext cx="192330" cy="248734"/>
            </a:xfrm>
            <a:prstGeom prst="parallelogram">
              <a:avLst>
                <a:gd name="adj" fmla="val 65849"/>
              </a:avLst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3F6D921-AB97-49DF-B35B-F324C213490E}"/>
                </a:ext>
              </a:extLst>
            </p:cNvPr>
            <p:cNvSpPr/>
            <p:nvPr/>
          </p:nvSpPr>
          <p:spPr>
            <a:xfrm rot="10800000">
              <a:off x="8512546" y="2922019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5FCD0F4-E444-41B7-B7AC-10C42FD237D1}"/>
                </a:ext>
              </a:extLst>
            </p:cNvPr>
            <p:cNvSpPr/>
            <p:nvPr/>
          </p:nvSpPr>
          <p:spPr>
            <a:xfrm rot="10800000">
              <a:off x="8511354" y="2651744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1B763F38-EB8D-457C-AEFC-ABD7D6BCD68F}"/>
                </a:ext>
              </a:extLst>
            </p:cNvPr>
            <p:cNvSpPr/>
            <p:nvPr/>
          </p:nvSpPr>
          <p:spPr>
            <a:xfrm rot="10800000">
              <a:off x="7807856" y="2775141"/>
              <a:ext cx="65646" cy="104866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26F7B91-0491-4F99-BFE1-84D401CA48FC}"/>
                </a:ext>
              </a:extLst>
            </p:cNvPr>
            <p:cNvSpPr/>
            <p:nvPr/>
          </p:nvSpPr>
          <p:spPr>
            <a:xfrm rot="10800000">
              <a:off x="8315857" y="2670631"/>
              <a:ext cx="187861" cy="67093"/>
            </a:xfrm>
            <a:prstGeom prst="rect">
              <a:avLst/>
            </a:prstGeom>
            <a:solidFill>
              <a:srgbClr val="4DC1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4CF5DFF4-F440-4401-B7A2-1C3D3BD58C6A}"/>
              </a:ext>
            </a:extLst>
          </p:cNvPr>
          <p:cNvCxnSpPr>
            <a:stCxn id="197" idx="1"/>
            <a:endCxn id="193" idx="1"/>
          </p:cNvCxnSpPr>
          <p:nvPr/>
        </p:nvCxnSpPr>
        <p:spPr>
          <a:xfrm>
            <a:off x="5492571" y="2828318"/>
            <a:ext cx="127264" cy="719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965CDEC-404B-4A92-AE51-1C66A2214537}"/>
              </a:ext>
            </a:extLst>
          </p:cNvPr>
          <p:cNvCxnSpPr>
            <a:stCxn id="207" idx="1"/>
            <a:endCxn id="192" idx="1"/>
          </p:cNvCxnSpPr>
          <p:nvPr/>
        </p:nvCxnSpPr>
        <p:spPr>
          <a:xfrm>
            <a:off x="5494466" y="2976540"/>
            <a:ext cx="124703" cy="355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CA3D0A7A-3D5E-459A-99E8-68771E3851E4}"/>
              </a:ext>
            </a:extLst>
          </p:cNvPr>
          <p:cNvCxnSpPr>
            <a:cxnSpLocks/>
            <a:stCxn id="194" idx="3"/>
            <a:endCxn id="152" idx="2"/>
          </p:cNvCxnSpPr>
          <p:nvPr/>
        </p:nvCxnSpPr>
        <p:spPr>
          <a:xfrm>
            <a:off x="6049696" y="2898002"/>
            <a:ext cx="1350467" cy="1419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2C9F0FF-710A-41F9-899D-FDA74C6AABAD}"/>
              </a:ext>
            </a:extLst>
          </p:cNvPr>
          <p:cNvSpPr txBox="1"/>
          <p:nvPr/>
        </p:nvSpPr>
        <p:spPr>
          <a:xfrm>
            <a:off x="4420875" y="3093610"/>
            <a:ext cx="598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switch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5D8DC9F-165E-460C-96B7-013570A0136B}"/>
              </a:ext>
            </a:extLst>
          </p:cNvPr>
          <p:cNvSpPr txBox="1"/>
          <p:nvPr/>
        </p:nvSpPr>
        <p:spPr>
          <a:xfrm>
            <a:off x="5485159" y="3095783"/>
            <a:ext cx="65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coupler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B3A25E4-AFAB-47A5-8E41-27F2661C537C}"/>
              </a:ext>
            </a:extLst>
          </p:cNvPr>
          <p:cNvSpPr txBox="1"/>
          <p:nvPr/>
        </p:nvSpPr>
        <p:spPr>
          <a:xfrm>
            <a:off x="8089869" y="2678917"/>
            <a:ext cx="598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TDC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5FE5C55-48AE-418C-9B00-1BC1DBA91999}"/>
              </a:ext>
            </a:extLst>
          </p:cNvPr>
          <p:cNvSpPr txBox="1"/>
          <p:nvPr/>
        </p:nvSpPr>
        <p:spPr>
          <a:xfrm>
            <a:off x="4981897" y="2738819"/>
            <a:ext cx="59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50" dirty="0"/>
              <a:t>Δ</a:t>
            </a:r>
            <a:r>
              <a:rPr lang="en-US" sz="1050" dirty="0"/>
              <a:t>L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0A79BE5-D688-4F2A-B6C3-79212B626695}"/>
              </a:ext>
            </a:extLst>
          </p:cNvPr>
          <p:cNvGrpSpPr/>
          <p:nvPr>
            <p:custDataLst>
              <p:custData r:id="rId4"/>
            </p:custDataLst>
          </p:nvPr>
        </p:nvGrpSpPr>
        <p:grpSpPr>
          <a:xfrm>
            <a:off x="2871991" y="2975640"/>
            <a:ext cx="430527" cy="377492"/>
            <a:chOff x="8713659" y="3807618"/>
            <a:chExt cx="770336" cy="675441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37FEDEEB-19B1-4680-A211-694FA8E956D8}"/>
                </a:ext>
              </a:extLst>
            </p:cNvPr>
            <p:cNvSpPr/>
            <p:nvPr/>
          </p:nvSpPr>
          <p:spPr>
            <a:xfrm>
              <a:off x="8779313" y="3807618"/>
              <a:ext cx="637844" cy="675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8DFC81A-D56F-4D85-922D-ED985E84865C}"/>
                </a:ext>
              </a:extLst>
            </p:cNvPr>
            <p:cNvGrpSpPr/>
            <p:nvPr/>
          </p:nvGrpSpPr>
          <p:grpSpPr>
            <a:xfrm rot="10800000">
              <a:off x="8713659" y="3854641"/>
              <a:ext cx="770336" cy="577378"/>
              <a:chOff x="4385786" y="2143125"/>
              <a:chExt cx="1049878" cy="786900"/>
            </a:xfrm>
          </p:grpSpPr>
          <p:sp>
            <p:nvSpPr>
              <p:cNvPr id="178" name="Trapezoid 177">
                <a:extLst>
                  <a:ext uri="{FF2B5EF4-FFF2-40B4-BE49-F238E27FC236}">
                    <a16:creationId xmlns:a16="http://schemas.microsoft.com/office/drawing/2014/main" id="{54B829CF-8DA5-4866-9E3A-7CEAD3525383}"/>
                  </a:ext>
                </a:extLst>
              </p:cNvPr>
              <p:cNvSpPr/>
              <p:nvPr/>
            </p:nvSpPr>
            <p:spPr>
              <a:xfrm rot="5400000">
                <a:off x="4519477" y="2366749"/>
                <a:ext cx="786900" cy="339652"/>
              </a:xfrm>
              <a:prstGeom prst="trapezoid">
                <a:avLst>
                  <a:gd name="adj" fmla="val 62681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9" name="Parallelogram 178">
                <a:extLst>
                  <a:ext uri="{FF2B5EF4-FFF2-40B4-BE49-F238E27FC236}">
                    <a16:creationId xmlns:a16="http://schemas.microsoft.com/office/drawing/2014/main" id="{396756CF-09A4-4485-BA6C-B0F45F6B0A9E}"/>
                  </a:ext>
                </a:extLst>
              </p:cNvPr>
              <p:cNvSpPr/>
              <p:nvPr/>
            </p:nvSpPr>
            <p:spPr>
              <a:xfrm rot="16200000">
                <a:off x="4765292" y="2263063"/>
                <a:ext cx="295715" cy="338326"/>
              </a:xfrm>
              <a:prstGeom prst="parallelogram">
                <a:avLst>
                  <a:gd name="adj" fmla="val 6803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F301705E-53E6-4375-82C6-76FA22E50644}"/>
                  </a:ext>
                </a:extLst>
              </p:cNvPr>
              <p:cNvSpPr/>
              <p:nvPr/>
            </p:nvSpPr>
            <p:spPr>
              <a:xfrm>
                <a:off x="5081341" y="2461800"/>
                <a:ext cx="256739" cy="149547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7000">
                    <a:srgbClr val="EA9800"/>
                  </a:gs>
                  <a:gs pos="30000">
                    <a:srgbClr val="FFFF00"/>
                  </a:gs>
                  <a:gs pos="66000">
                    <a:srgbClr val="00C4F4"/>
                  </a:gs>
                  <a:gs pos="95000">
                    <a:srgbClr val="A500CC"/>
                  </a:gs>
                  <a:gs pos="83000">
                    <a:srgbClr val="0000CC">
                      <a:lumMod val="100000"/>
                    </a:srgbClr>
                  </a:gs>
                  <a:gs pos="50000">
                    <a:srgbClr val="0099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EE3D2EAE-C36B-4FA4-B974-29F0EFD4D1A4}"/>
                  </a:ext>
                </a:extLst>
              </p:cNvPr>
              <p:cNvSpPr/>
              <p:nvPr/>
            </p:nvSpPr>
            <p:spPr>
              <a:xfrm>
                <a:off x="4487285" y="2287941"/>
                <a:ext cx="256032" cy="914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50E81797-BCFE-4471-A011-6A7348A7D071}"/>
                  </a:ext>
                </a:extLst>
              </p:cNvPr>
              <p:cNvSpPr/>
              <p:nvPr/>
            </p:nvSpPr>
            <p:spPr>
              <a:xfrm>
                <a:off x="4487285" y="2627242"/>
                <a:ext cx="256032" cy="149547"/>
              </a:xfrm>
              <a:prstGeom prst="rect">
                <a:avLst/>
              </a:prstGeom>
              <a:gradFill flip="none" rotWithShape="1">
                <a:gsLst>
                  <a:gs pos="22000">
                    <a:srgbClr val="EA9800"/>
                  </a:gs>
                  <a:gs pos="0">
                    <a:srgbClr val="FF0000">
                      <a:alpha val="50000"/>
                    </a:srgbClr>
                  </a:gs>
                  <a:gs pos="50196">
                    <a:srgbClr val="009900"/>
                  </a:gs>
                  <a:gs pos="66000">
                    <a:srgbClr val="00C4F4"/>
                  </a:gs>
                  <a:gs pos="95000">
                    <a:srgbClr val="A500CC"/>
                  </a:gs>
                  <a:gs pos="83000">
                    <a:srgbClr val="0000CC">
                      <a:lumMod val="10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3" name="Parallelogram 182">
                <a:extLst>
                  <a:ext uri="{FF2B5EF4-FFF2-40B4-BE49-F238E27FC236}">
                    <a16:creationId xmlns:a16="http://schemas.microsoft.com/office/drawing/2014/main" id="{7F1B38BD-90E3-4257-9D01-A357216F4CC4}"/>
                  </a:ext>
                </a:extLst>
              </p:cNvPr>
              <p:cNvSpPr/>
              <p:nvPr/>
            </p:nvSpPr>
            <p:spPr>
              <a:xfrm rot="16200000" flipH="1">
                <a:off x="4753917" y="2449802"/>
                <a:ext cx="318021" cy="338771"/>
              </a:xfrm>
              <a:prstGeom prst="parallelogram">
                <a:avLst>
                  <a:gd name="adj" fmla="val 52925"/>
                </a:avLst>
              </a:prstGeom>
              <a:gradFill flip="none" rotWithShape="1">
                <a:gsLst>
                  <a:gs pos="31000">
                    <a:srgbClr val="FF0000">
                      <a:alpha val="50000"/>
                    </a:srgbClr>
                  </a:gs>
                  <a:gs pos="42000">
                    <a:srgbClr val="EA9800"/>
                  </a:gs>
                  <a:gs pos="52000">
                    <a:srgbClr val="009900"/>
                  </a:gs>
                  <a:gs pos="55000">
                    <a:srgbClr val="00C4F4"/>
                  </a:gs>
                  <a:gs pos="65000">
                    <a:srgbClr val="A500CC"/>
                  </a:gs>
                  <a:gs pos="59000">
                    <a:srgbClr val="0000CC">
                      <a:lumMod val="100000"/>
                    </a:srgbClr>
                  </a:gs>
                </a:gsLst>
                <a:lin ang="156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A6B7580-6E02-47FB-9BD1-8A1416F197DB}"/>
                  </a:ext>
                </a:extLst>
              </p:cNvPr>
              <p:cNvSpPr/>
              <p:nvPr/>
            </p:nvSpPr>
            <p:spPr>
              <a:xfrm>
                <a:off x="4385786" y="2262200"/>
                <a:ext cx="89468" cy="1429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C7540D7-DCF8-4FF9-886A-E6979F499F4E}"/>
                  </a:ext>
                </a:extLst>
              </p:cNvPr>
              <p:cNvSpPr/>
              <p:nvPr/>
            </p:nvSpPr>
            <p:spPr>
              <a:xfrm>
                <a:off x="4387410" y="2630554"/>
                <a:ext cx="89468" cy="1429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CBBCF61-7CFA-4837-A01A-D30D0A94EE8F}"/>
                  </a:ext>
                </a:extLst>
              </p:cNvPr>
              <p:cNvSpPr/>
              <p:nvPr/>
            </p:nvSpPr>
            <p:spPr>
              <a:xfrm>
                <a:off x="5346196" y="2457825"/>
                <a:ext cx="89468" cy="14292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5EF1DCF-39CC-49F3-8351-496C096E49A6}"/>
              </a:ext>
            </a:extLst>
          </p:cNvPr>
          <p:cNvGrpSpPr/>
          <p:nvPr/>
        </p:nvGrpSpPr>
        <p:grpSpPr>
          <a:xfrm>
            <a:off x="3384060" y="2701692"/>
            <a:ext cx="429861" cy="377492"/>
            <a:chOff x="2917803" y="2303527"/>
            <a:chExt cx="769144" cy="675441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B7CB686A-7162-4799-8568-6207D3ED785F}"/>
                </a:ext>
              </a:extLst>
            </p:cNvPr>
            <p:cNvGrpSpPr/>
            <p:nvPr>
              <p:custDataLst>
                <p:custData r:id="rId10"/>
              </p:custDataLst>
            </p:nvPr>
          </p:nvGrpSpPr>
          <p:grpSpPr>
            <a:xfrm>
              <a:off x="2917803" y="2303527"/>
              <a:ext cx="769144" cy="675441"/>
              <a:chOff x="2227031" y="2314199"/>
              <a:chExt cx="769144" cy="67544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A383C6F3-8EAC-46EF-82DE-22E3F0FA84AF}"/>
                  </a:ext>
                </a:extLst>
              </p:cNvPr>
              <p:cNvSpPr/>
              <p:nvPr/>
            </p:nvSpPr>
            <p:spPr>
              <a:xfrm rot="10800000">
                <a:off x="2292677" y="2314199"/>
                <a:ext cx="637844" cy="6754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u="sng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6DDE3A72-2596-4A3B-8E64-ACD9248E70CB}"/>
                  </a:ext>
                </a:extLst>
              </p:cNvPr>
              <p:cNvSpPr/>
              <p:nvPr/>
            </p:nvSpPr>
            <p:spPr>
              <a:xfrm>
                <a:off x="2227031" y="2599487"/>
                <a:ext cx="65646" cy="104866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u="sng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DF835F5B-693E-48F1-8E36-F4F82B446863}"/>
                  </a:ext>
                </a:extLst>
              </p:cNvPr>
              <p:cNvSpPr/>
              <p:nvPr/>
            </p:nvSpPr>
            <p:spPr>
              <a:xfrm>
                <a:off x="2930529" y="2599487"/>
                <a:ext cx="65646" cy="104866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u="sng"/>
              </a:p>
            </p:txBody>
          </p:sp>
        </p:grp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52CB4B7-8EA2-4473-992E-D8AF75AF2582}"/>
                </a:ext>
              </a:extLst>
            </p:cNvPr>
            <p:cNvCxnSpPr/>
            <p:nvPr/>
          </p:nvCxnSpPr>
          <p:spPr>
            <a:xfrm>
              <a:off x="2990594" y="2837494"/>
              <a:ext cx="137577" cy="0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28B6367-0111-4C98-A4CE-F4AD2E408F80}"/>
                </a:ext>
              </a:extLst>
            </p:cNvPr>
            <p:cNvCxnSpPr>
              <a:cxnSpLocks/>
            </p:cNvCxnSpPr>
            <p:nvPr/>
          </p:nvCxnSpPr>
          <p:spPr>
            <a:xfrm>
              <a:off x="3212702" y="2837494"/>
              <a:ext cx="405018" cy="0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0440118-A18E-41D5-9F62-DFF5062073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1025" y="2444353"/>
              <a:ext cx="0" cy="411057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3A590EC4-3E3E-4FDB-8340-C9F962CB6E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7861" y="2444353"/>
              <a:ext cx="1589" cy="411057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362FCBB-B6F3-41C5-BAF5-367D433F48AD}"/>
                </a:ext>
              </a:extLst>
            </p:cNvPr>
            <p:cNvCxnSpPr>
              <a:cxnSpLocks/>
            </p:cNvCxnSpPr>
            <p:nvPr/>
          </p:nvCxnSpPr>
          <p:spPr>
            <a:xfrm>
              <a:off x="3121025" y="2463314"/>
              <a:ext cx="98425" cy="0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C0E24F01-C62B-489E-9D12-4EA604073B93}"/>
              </a:ext>
            </a:extLst>
          </p:cNvPr>
          <p:cNvGrpSpPr/>
          <p:nvPr/>
        </p:nvGrpSpPr>
        <p:grpSpPr>
          <a:xfrm flipH="1">
            <a:off x="3384060" y="3264562"/>
            <a:ext cx="429861" cy="377492"/>
            <a:chOff x="2917803" y="2303527"/>
            <a:chExt cx="769144" cy="675441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2D6A5F8-26DE-4691-B60F-E9640C94F26D}"/>
                </a:ext>
              </a:extLst>
            </p:cNvPr>
            <p:cNvGrpSpPr/>
            <p:nvPr>
              <p:custDataLst>
                <p:custData r:id="rId9"/>
              </p:custDataLst>
            </p:nvPr>
          </p:nvGrpSpPr>
          <p:grpSpPr>
            <a:xfrm>
              <a:off x="2917803" y="2303527"/>
              <a:ext cx="769144" cy="675441"/>
              <a:chOff x="2227031" y="2314199"/>
              <a:chExt cx="769144" cy="675441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C2DBB0E2-8E09-4906-9D8B-C54EFC2B3ADB}"/>
                  </a:ext>
                </a:extLst>
              </p:cNvPr>
              <p:cNvSpPr/>
              <p:nvPr/>
            </p:nvSpPr>
            <p:spPr>
              <a:xfrm rot="10800000">
                <a:off x="2292677" y="2314199"/>
                <a:ext cx="637844" cy="6754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u="sng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5D633A58-59F7-40BA-8669-9C5EB3D25E92}"/>
                  </a:ext>
                </a:extLst>
              </p:cNvPr>
              <p:cNvSpPr/>
              <p:nvPr/>
            </p:nvSpPr>
            <p:spPr>
              <a:xfrm>
                <a:off x="2227031" y="2599487"/>
                <a:ext cx="65646" cy="104866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u="sng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70D3C23-1F17-430C-802A-52190ABC1CC2}"/>
                  </a:ext>
                </a:extLst>
              </p:cNvPr>
              <p:cNvSpPr/>
              <p:nvPr/>
            </p:nvSpPr>
            <p:spPr>
              <a:xfrm>
                <a:off x="2930529" y="2599487"/>
                <a:ext cx="65646" cy="104866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u="sng"/>
              </a:p>
            </p:txBody>
          </p:sp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901DCF1-4C47-429D-AE73-8123988D49F4}"/>
                </a:ext>
              </a:extLst>
            </p:cNvPr>
            <p:cNvCxnSpPr/>
            <p:nvPr/>
          </p:nvCxnSpPr>
          <p:spPr>
            <a:xfrm>
              <a:off x="2990594" y="2837494"/>
              <a:ext cx="137577" cy="0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4F368A7-DD8C-4CB3-B464-80EF156BADE8}"/>
                </a:ext>
              </a:extLst>
            </p:cNvPr>
            <p:cNvCxnSpPr>
              <a:cxnSpLocks/>
            </p:cNvCxnSpPr>
            <p:nvPr/>
          </p:nvCxnSpPr>
          <p:spPr>
            <a:xfrm>
              <a:off x="3212702" y="2837494"/>
              <a:ext cx="405018" cy="0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6F3059FD-0689-4394-8C9D-98D4A861DF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1025" y="2444353"/>
              <a:ext cx="0" cy="411057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465B2D1-EC44-45C5-9D27-7D6664AF12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7861" y="2444353"/>
              <a:ext cx="1589" cy="411057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7B96989-4DD7-4C2A-83C7-E9342D08A315}"/>
                </a:ext>
              </a:extLst>
            </p:cNvPr>
            <p:cNvCxnSpPr>
              <a:cxnSpLocks/>
            </p:cNvCxnSpPr>
            <p:nvPr/>
          </p:nvCxnSpPr>
          <p:spPr>
            <a:xfrm>
              <a:off x="3121025" y="2463314"/>
              <a:ext cx="98425" cy="0"/>
            </a:xfrm>
            <a:prstGeom prst="line">
              <a:avLst/>
            </a:prstGeom>
            <a:ln w="38100">
              <a:solidFill>
                <a:srgbClr val="4DC1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2" name="Connector: Curved 141">
            <a:extLst>
              <a:ext uri="{FF2B5EF4-FFF2-40B4-BE49-F238E27FC236}">
                <a16:creationId xmlns:a16="http://schemas.microsoft.com/office/drawing/2014/main" id="{752D01EF-5BF5-4B00-B83B-BDD3F79F86CB}"/>
              </a:ext>
            </a:extLst>
          </p:cNvPr>
          <p:cNvCxnSpPr>
            <a:stCxn id="185" idx="1"/>
            <a:endCxn id="174" idx="1"/>
          </p:cNvCxnSpPr>
          <p:nvPr/>
        </p:nvCxnSpPr>
        <p:spPr>
          <a:xfrm rot="10800000" flipH="1">
            <a:off x="3301852" y="2890438"/>
            <a:ext cx="82208" cy="204983"/>
          </a:xfrm>
          <a:prstGeom prst="curvedConnector3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or: Curved 142">
            <a:extLst>
              <a:ext uri="{FF2B5EF4-FFF2-40B4-BE49-F238E27FC236}">
                <a16:creationId xmlns:a16="http://schemas.microsoft.com/office/drawing/2014/main" id="{B347F0B2-79F9-4AC4-8421-F98D60301B01}"/>
              </a:ext>
            </a:extLst>
          </p:cNvPr>
          <p:cNvCxnSpPr>
            <a:stCxn id="184" idx="1"/>
            <a:endCxn id="166" idx="3"/>
          </p:cNvCxnSpPr>
          <p:nvPr/>
        </p:nvCxnSpPr>
        <p:spPr>
          <a:xfrm rot="10800000" flipH="1" flipV="1">
            <a:off x="3302518" y="3246472"/>
            <a:ext cx="81542" cy="206835"/>
          </a:xfrm>
          <a:prstGeom prst="curvedConnector3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5AF0630A-D02B-4437-9457-51091EF53CDA}"/>
              </a:ext>
            </a:extLst>
          </p:cNvPr>
          <p:cNvSpPr txBox="1"/>
          <p:nvPr>
            <p:custDataLst>
              <p:custData r:id="rId5"/>
            </p:custDataLst>
          </p:nvPr>
        </p:nvSpPr>
        <p:spPr>
          <a:xfrm>
            <a:off x="4567050" y="3458295"/>
            <a:ext cx="1420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Heralding photon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83115018-81E0-434C-8B0D-413DBA3C037E}"/>
              </a:ext>
            </a:extLst>
          </p:cNvPr>
          <p:cNvCxnSpPr>
            <a:cxnSpLocks/>
            <a:stCxn id="175" idx="3"/>
            <a:endCxn id="215" idx="3"/>
          </p:cNvCxnSpPr>
          <p:nvPr/>
        </p:nvCxnSpPr>
        <p:spPr>
          <a:xfrm>
            <a:off x="3813921" y="2890438"/>
            <a:ext cx="690891" cy="4015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C025373-0E90-49E3-8B0C-331AD6E48AA9}"/>
              </a:ext>
            </a:extLst>
          </p:cNvPr>
          <p:cNvSpPr txBox="1"/>
          <p:nvPr/>
        </p:nvSpPr>
        <p:spPr>
          <a:xfrm>
            <a:off x="4832098" y="2380897"/>
            <a:ext cx="1424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Time bin encoder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CB9A251-E1B5-4192-B917-1BA962C13FF4}"/>
              </a:ext>
            </a:extLst>
          </p:cNvPr>
          <p:cNvGrpSpPr/>
          <p:nvPr>
            <p:custDataLst>
              <p:custData r:id="rId6"/>
            </p:custDataLst>
          </p:nvPr>
        </p:nvGrpSpPr>
        <p:grpSpPr>
          <a:xfrm>
            <a:off x="3866404" y="2711754"/>
            <a:ext cx="525947" cy="218395"/>
            <a:chOff x="4463366" y="2606429"/>
            <a:chExt cx="941070" cy="390770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59690D0-FDDC-4184-8D34-4FA5E69A43BD}"/>
                </a:ext>
              </a:extLst>
            </p:cNvPr>
            <p:cNvSpPr/>
            <p:nvPr/>
          </p:nvSpPr>
          <p:spPr>
            <a:xfrm>
              <a:off x="4463366" y="2848023"/>
              <a:ext cx="941070" cy="149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F91FF66-C1A7-4202-BFFA-DCB84CAA1D5A}"/>
                </a:ext>
              </a:extLst>
            </p:cNvPr>
            <p:cNvSpPr/>
            <p:nvPr/>
          </p:nvSpPr>
          <p:spPr>
            <a:xfrm>
              <a:off x="4811981" y="2606429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2522DB9-D6E7-4D1A-9177-41ECD497428C}"/>
                </a:ext>
              </a:extLst>
            </p:cNvPr>
            <p:cNvSpPr/>
            <p:nvPr/>
          </p:nvSpPr>
          <p:spPr>
            <a:xfrm>
              <a:off x="5054391" y="2611168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D436AD2-0D1C-4C32-9B62-C24BBF28CB06}"/>
                </a:ext>
              </a:extLst>
            </p:cNvPr>
            <p:cNvSpPr/>
            <p:nvPr/>
          </p:nvSpPr>
          <p:spPr>
            <a:xfrm>
              <a:off x="4569092" y="2606429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49" name="Chord 148">
            <a:extLst>
              <a:ext uri="{FF2B5EF4-FFF2-40B4-BE49-F238E27FC236}">
                <a16:creationId xmlns:a16="http://schemas.microsoft.com/office/drawing/2014/main" id="{916360A0-79CA-4D8F-AB67-EA9F226D5393}"/>
              </a:ext>
            </a:extLst>
          </p:cNvPr>
          <p:cNvSpPr/>
          <p:nvPr>
            <p:custDataLst>
              <p:custData r:id="rId7"/>
            </p:custDataLst>
          </p:nvPr>
        </p:nvSpPr>
        <p:spPr>
          <a:xfrm rot="12151114">
            <a:off x="7337525" y="3352919"/>
            <a:ext cx="197649" cy="197649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C0F06FCC-FD87-47B2-946E-22C921FDB30B}"/>
              </a:ext>
            </a:extLst>
          </p:cNvPr>
          <p:cNvCxnSpPr>
            <a:cxnSpLocks/>
            <a:stCxn id="165" idx="1"/>
            <a:endCxn id="149" idx="2"/>
          </p:cNvCxnSpPr>
          <p:nvPr/>
        </p:nvCxnSpPr>
        <p:spPr>
          <a:xfrm flipV="1">
            <a:off x="3813921" y="3451732"/>
            <a:ext cx="3584610" cy="1576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Chord 151">
            <a:extLst>
              <a:ext uri="{FF2B5EF4-FFF2-40B4-BE49-F238E27FC236}">
                <a16:creationId xmlns:a16="http://schemas.microsoft.com/office/drawing/2014/main" id="{5C68FC7B-7E44-408B-9D02-4A2F15BA6FD6}"/>
              </a:ext>
            </a:extLst>
          </p:cNvPr>
          <p:cNvSpPr/>
          <p:nvPr>
            <p:custDataLst>
              <p:custData r:id="rId8"/>
            </p:custDataLst>
          </p:nvPr>
        </p:nvSpPr>
        <p:spPr>
          <a:xfrm rot="12151114">
            <a:off x="7337525" y="2799965"/>
            <a:ext cx="197649" cy="197649"/>
          </a:xfrm>
          <a:prstGeom prst="chord">
            <a:avLst>
              <a:gd name="adj1" fmla="val 2700000"/>
              <a:gd name="adj2" fmla="val 1607796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628F9C7-E72F-46B4-BE3D-6519F0D2C325}"/>
              </a:ext>
            </a:extLst>
          </p:cNvPr>
          <p:cNvCxnSpPr/>
          <p:nvPr/>
        </p:nvCxnSpPr>
        <p:spPr>
          <a:xfrm>
            <a:off x="4014910" y="3556955"/>
            <a:ext cx="1818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CECBE1F-73F7-488D-9EA3-B15EA18B0245}"/>
              </a:ext>
            </a:extLst>
          </p:cNvPr>
          <p:cNvCxnSpPr/>
          <p:nvPr/>
        </p:nvCxnSpPr>
        <p:spPr>
          <a:xfrm>
            <a:off x="4014910" y="2990816"/>
            <a:ext cx="1818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ECEDC9B7-098A-46EF-B0DF-FE9497F7EB42}"/>
              </a:ext>
            </a:extLst>
          </p:cNvPr>
          <p:cNvCxnSpPr/>
          <p:nvPr/>
        </p:nvCxnSpPr>
        <p:spPr>
          <a:xfrm>
            <a:off x="2694231" y="3162263"/>
            <a:ext cx="1703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B1691A59-749E-4EB3-AF3A-960880AABEDF}"/>
              </a:ext>
            </a:extLst>
          </p:cNvPr>
          <p:cNvCxnSpPr>
            <a:cxnSpLocks/>
          </p:cNvCxnSpPr>
          <p:nvPr/>
        </p:nvCxnSpPr>
        <p:spPr>
          <a:xfrm>
            <a:off x="2706152" y="3073013"/>
            <a:ext cx="1584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Cylinder 238">
            <a:extLst>
              <a:ext uri="{FF2B5EF4-FFF2-40B4-BE49-F238E27FC236}">
                <a16:creationId xmlns:a16="http://schemas.microsoft.com/office/drawing/2014/main" id="{64957B03-CE9C-45CD-AB87-1544CC8BAA9D}"/>
              </a:ext>
            </a:extLst>
          </p:cNvPr>
          <p:cNvSpPr/>
          <p:nvPr/>
        </p:nvSpPr>
        <p:spPr>
          <a:xfrm rot="16200000">
            <a:off x="6800121" y="2537771"/>
            <a:ext cx="128380" cy="721950"/>
          </a:xfrm>
          <a:prstGeom prst="can">
            <a:avLst>
              <a:gd name="adj" fmla="val 444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0" name="Cylinder 239">
            <a:extLst>
              <a:ext uri="{FF2B5EF4-FFF2-40B4-BE49-F238E27FC236}">
                <a16:creationId xmlns:a16="http://schemas.microsoft.com/office/drawing/2014/main" id="{CA320309-4081-471E-91CB-7F3E7EDC1FEF}"/>
              </a:ext>
            </a:extLst>
          </p:cNvPr>
          <p:cNvSpPr/>
          <p:nvPr/>
        </p:nvSpPr>
        <p:spPr>
          <a:xfrm rot="16200000">
            <a:off x="6800121" y="3089443"/>
            <a:ext cx="128380" cy="721950"/>
          </a:xfrm>
          <a:prstGeom prst="can">
            <a:avLst>
              <a:gd name="adj" fmla="val 444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15B78251-4388-4CD6-8549-84980A73A3F3}"/>
              </a:ext>
            </a:extLst>
          </p:cNvPr>
          <p:cNvGrpSpPr/>
          <p:nvPr/>
        </p:nvGrpSpPr>
        <p:grpSpPr>
          <a:xfrm>
            <a:off x="7463200" y="2899421"/>
            <a:ext cx="435270" cy="241406"/>
            <a:chOff x="9950933" y="2722894"/>
            <a:chExt cx="580360" cy="321875"/>
          </a:xfrm>
        </p:grpSpPr>
        <p:sp>
          <p:nvSpPr>
            <p:cNvPr id="241" name="Arc 240">
              <a:extLst>
                <a:ext uri="{FF2B5EF4-FFF2-40B4-BE49-F238E27FC236}">
                  <a16:creationId xmlns:a16="http://schemas.microsoft.com/office/drawing/2014/main" id="{C45DFC5E-A2D6-42CD-B8A5-91DA681D2E81}"/>
                </a:ext>
              </a:extLst>
            </p:cNvPr>
            <p:cNvSpPr/>
            <p:nvPr/>
          </p:nvSpPr>
          <p:spPr>
            <a:xfrm>
              <a:off x="9950933" y="2722894"/>
              <a:ext cx="193341" cy="19334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2" name="Arc 241">
              <a:extLst>
                <a:ext uri="{FF2B5EF4-FFF2-40B4-BE49-F238E27FC236}">
                  <a16:creationId xmlns:a16="http://schemas.microsoft.com/office/drawing/2014/main" id="{D84108FF-B3AC-4930-84CF-A028B7DACDBF}"/>
                </a:ext>
              </a:extLst>
            </p:cNvPr>
            <p:cNvSpPr/>
            <p:nvPr/>
          </p:nvSpPr>
          <p:spPr>
            <a:xfrm rot="10800000">
              <a:off x="10144284" y="2850854"/>
              <a:ext cx="193341" cy="19334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9B028827-4384-4D7F-8008-6FF669129CFC}"/>
                </a:ext>
              </a:extLst>
            </p:cNvPr>
            <p:cNvCxnSpPr/>
            <p:nvPr/>
          </p:nvCxnSpPr>
          <p:spPr>
            <a:xfrm>
              <a:off x="10143461" y="2813028"/>
              <a:ext cx="0" cy="1348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55780F4-5F07-448C-846A-DC4E6E543512}"/>
                </a:ext>
              </a:extLst>
            </p:cNvPr>
            <p:cNvCxnSpPr>
              <a:cxnSpLocks/>
            </p:cNvCxnSpPr>
            <p:nvPr/>
          </p:nvCxnSpPr>
          <p:spPr>
            <a:xfrm>
              <a:off x="10241605" y="3044769"/>
              <a:ext cx="28968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9BE87C2-B476-4817-9505-66126E246198}"/>
              </a:ext>
            </a:extLst>
          </p:cNvPr>
          <p:cNvGrpSpPr/>
          <p:nvPr/>
        </p:nvGrpSpPr>
        <p:grpSpPr>
          <a:xfrm flipV="1">
            <a:off x="7462346" y="3214641"/>
            <a:ext cx="435270" cy="241406"/>
            <a:chOff x="9950933" y="2722894"/>
            <a:chExt cx="580360" cy="321875"/>
          </a:xfrm>
        </p:grpSpPr>
        <p:sp>
          <p:nvSpPr>
            <p:cNvPr id="250" name="Arc 249">
              <a:extLst>
                <a:ext uri="{FF2B5EF4-FFF2-40B4-BE49-F238E27FC236}">
                  <a16:creationId xmlns:a16="http://schemas.microsoft.com/office/drawing/2014/main" id="{B04016AE-7C05-4F56-9B8B-FB635DF1EE47}"/>
                </a:ext>
              </a:extLst>
            </p:cNvPr>
            <p:cNvSpPr/>
            <p:nvPr/>
          </p:nvSpPr>
          <p:spPr>
            <a:xfrm>
              <a:off x="9950933" y="2722894"/>
              <a:ext cx="193341" cy="19334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Arc 250">
              <a:extLst>
                <a:ext uri="{FF2B5EF4-FFF2-40B4-BE49-F238E27FC236}">
                  <a16:creationId xmlns:a16="http://schemas.microsoft.com/office/drawing/2014/main" id="{33B29BA2-31C0-41B3-AB16-4DAB36B39E71}"/>
                </a:ext>
              </a:extLst>
            </p:cNvPr>
            <p:cNvSpPr/>
            <p:nvPr/>
          </p:nvSpPr>
          <p:spPr>
            <a:xfrm rot="10800000">
              <a:off x="10144284" y="2850854"/>
              <a:ext cx="193341" cy="19334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643009C-D7DE-4FF3-A541-63B42098C909}"/>
                </a:ext>
              </a:extLst>
            </p:cNvPr>
            <p:cNvCxnSpPr/>
            <p:nvPr/>
          </p:nvCxnSpPr>
          <p:spPr>
            <a:xfrm>
              <a:off x="10145553" y="2813028"/>
              <a:ext cx="0" cy="1348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BC69433-E963-4EDA-B6D4-381B7F6C10C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1605" y="3044769"/>
              <a:ext cx="28968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7D7708E5-81D2-4842-BBDD-5F2DD7891689}"/>
              </a:ext>
            </a:extLst>
          </p:cNvPr>
          <p:cNvCxnSpPr>
            <a:cxnSpLocks/>
          </p:cNvCxnSpPr>
          <p:nvPr/>
        </p:nvCxnSpPr>
        <p:spPr>
          <a:xfrm>
            <a:off x="8182872" y="2500455"/>
            <a:ext cx="136094" cy="1953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1F79A62F-CA4A-44CB-AB72-B86E436F384F}"/>
              </a:ext>
            </a:extLst>
          </p:cNvPr>
          <p:cNvSpPr txBox="1"/>
          <p:nvPr/>
        </p:nvSpPr>
        <p:spPr>
          <a:xfrm>
            <a:off x="1562418" y="5269456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40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0194B7A7-3B8F-40F7-AE6A-4892753EEE74}"/>
              </a:ext>
            </a:extLst>
          </p:cNvPr>
          <p:cNvSpPr txBox="1"/>
          <p:nvPr/>
        </p:nvSpPr>
        <p:spPr>
          <a:xfrm>
            <a:off x="2094222" y="5269456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60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CD29677-56FC-41C0-AD77-E9983A409B8C}"/>
              </a:ext>
            </a:extLst>
          </p:cNvPr>
          <p:cNvSpPr txBox="1"/>
          <p:nvPr/>
        </p:nvSpPr>
        <p:spPr>
          <a:xfrm>
            <a:off x="2597789" y="5269456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80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09B8BC9-8137-4D96-965D-DA5B24808C3D}"/>
              </a:ext>
            </a:extLst>
          </p:cNvPr>
          <p:cNvSpPr txBox="1"/>
          <p:nvPr/>
        </p:nvSpPr>
        <p:spPr>
          <a:xfrm>
            <a:off x="3099552" y="5269456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100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F41C27CD-36A1-416B-98B3-C20A4C8792AB}"/>
              </a:ext>
            </a:extLst>
          </p:cNvPr>
          <p:cNvSpPr txBox="1"/>
          <p:nvPr/>
        </p:nvSpPr>
        <p:spPr>
          <a:xfrm>
            <a:off x="3792794" y="5277442"/>
            <a:ext cx="766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300,520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79ECB463-9769-4D6A-BC03-AC22D56B5CEA}"/>
              </a:ext>
            </a:extLst>
          </p:cNvPr>
          <p:cNvSpPr txBox="1"/>
          <p:nvPr/>
        </p:nvSpPr>
        <p:spPr>
          <a:xfrm>
            <a:off x="5041382" y="5277442"/>
            <a:ext cx="7662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300,560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99605CB-1736-40F3-83DC-0F6B02CCEA1B}"/>
              </a:ext>
            </a:extLst>
          </p:cNvPr>
          <p:cNvSpPr txBox="1"/>
          <p:nvPr/>
        </p:nvSpPr>
        <p:spPr>
          <a:xfrm>
            <a:off x="6276880" y="5277442"/>
            <a:ext cx="8130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300,600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A9FCE46A-FE4B-4282-BA08-A6982132FCE1}"/>
              </a:ext>
            </a:extLst>
          </p:cNvPr>
          <p:cNvSpPr txBox="1"/>
          <p:nvPr/>
        </p:nvSpPr>
        <p:spPr>
          <a:xfrm>
            <a:off x="400434" y="5147458"/>
            <a:ext cx="325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-1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73A5450A-574C-4787-9F4D-CA4CCA7AC1AC}"/>
              </a:ext>
            </a:extLst>
          </p:cNvPr>
          <p:cNvSpPr txBox="1"/>
          <p:nvPr/>
        </p:nvSpPr>
        <p:spPr>
          <a:xfrm>
            <a:off x="453332" y="457587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0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0CAEB510-F122-421B-B615-6CFBF50C148A}"/>
              </a:ext>
            </a:extLst>
          </p:cNvPr>
          <p:cNvSpPr txBox="1"/>
          <p:nvPr/>
        </p:nvSpPr>
        <p:spPr>
          <a:xfrm>
            <a:off x="366770" y="4010637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+1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279D1611-FF6E-43BE-B91D-A79168F599B8}"/>
              </a:ext>
            </a:extLst>
          </p:cNvPr>
          <p:cNvSpPr txBox="1"/>
          <p:nvPr/>
        </p:nvSpPr>
        <p:spPr>
          <a:xfrm>
            <a:off x="201418" y="4573454"/>
            <a:ext cx="343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ns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7A3D3A82-2EB6-469F-9019-20F53A7A7DCE}"/>
              </a:ext>
            </a:extLst>
          </p:cNvPr>
          <p:cNvSpPr txBox="1"/>
          <p:nvPr/>
        </p:nvSpPr>
        <p:spPr>
          <a:xfrm>
            <a:off x="7321405" y="5156416"/>
            <a:ext cx="325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-1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25689BFF-7C52-4CF5-A5E6-259E29747BD5}"/>
              </a:ext>
            </a:extLst>
          </p:cNvPr>
          <p:cNvSpPr txBox="1"/>
          <p:nvPr/>
        </p:nvSpPr>
        <p:spPr>
          <a:xfrm>
            <a:off x="7374303" y="4584834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0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B1556E30-65A3-4688-B4A4-80B2EA26F9C9}"/>
              </a:ext>
            </a:extLst>
          </p:cNvPr>
          <p:cNvSpPr txBox="1"/>
          <p:nvPr/>
        </p:nvSpPr>
        <p:spPr>
          <a:xfrm>
            <a:off x="7287741" y="4019595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+1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1414CC7D-FE29-4E09-BB96-33C828C9459D}"/>
              </a:ext>
            </a:extLst>
          </p:cNvPr>
          <p:cNvSpPr txBox="1"/>
          <p:nvPr/>
        </p:nvSpPr>
        <p:spPr>
          <a:xfrm>
            <a:off x="7189780" y="4583143"/>
            <a:ext cx="343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ns</a:t>
            </a:r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7D43DB5C-EFA4-4FA0-926B-2513FA2FEBB6}"/>
              </a:ext>
            </a:extLst>
          </p:cNvPr>
          <p:cNvCxnSpPr/>
          <p:nvPr/>
        </p:nvCxnSpPr>
        <p:spPr>
          <a:xfrm>
            <a:off x="7156264" y="4141116"/>
            <a:ext cx="2038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9A18A486-EA18-4E4F-B4AB-18722D406C95}"/>
              </a:ext>
            </a:extLst>
          </p:cNvPr>
          <p:cNvCxnSpPr/>
          <p:nvPr/>
        </p:nvCxnSpPr>
        <p:spPr>
          <a:xfrm>
            <a:off x="7165007" y="5294915"/>
            <a:ext cx="20388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99BA849D-A0F7-4702-AC93-89DA7B9CFCFE}"/>
              </a:ext>
            </a:extLst>
          </p:cNvPr>
          <p:cNvGrpSpPr/>
          <p:nvPr/>
        </p:nvGrpSpPr>
        <p:grpSpPr>
          <a:xfrm>
            <a:off x="3379000" y="4712047"/>
            <a:ext cx="537371" cy="0"/>
            <a:chOff x="4505333" y="5139729"/>
            <a:chExt cx="716494" cy="0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5995CA3-EDCD-4BF3-8A7D-78191F3DD916}"/>
                </a:ext>
              </a:extLst>
            </p:cNvPr>
            <p:cNvCxnSpPr/>
            <p:nvPr/>
          </p:nvCxnSpPr>
          <p:spPr>
            <a:xfrm>
              <a:off x="4755088" y="5139729"/>
              <a:ext cx="2138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61BCE607-4077-49EC-9C3A-0EB7E8145EA9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33" y="5139729"/>
              <a:ext cx="158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12721551-0F0D-4AFA-8EB6-BF5B3A768168}"/>
                </a:ext>
              </a:extLst>
            </p:cNvPr>
            <p:cNvCxnSpPr>
              <a:cxnSpLocks/>
            </p:cNvCxnSpPr>
            <p:nvPr/>
          </p:nvCxnSpPr>
          <p:spPr>
            <a:xfrm>
              <a:off x="5063644" y="5139729"/>
              <a:ext cx="158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4BD968D2-0E8B-4932-BABA-77F0CB3E285A}"/>
              </a:ext>
            </a:extLst>
          </p:cNvPr>
          <p:cNvGrpSpPr/>
          <p:nvPr/>
        </p:nvGrpSpPr>
        <p:grpSpPr>
          <a:xfrm>
            <a:off x="3376651" y="4131771"/>
            <a:ext cx="537371" cy="0"/>
            <a:chOff x="4505333" y="5139729"/>
            <a:chExt cx="716494" cy="0"/>
          </a:xfrm>
        </p:grpSpPr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400BEC10-047E-45D4-B199-AE0A0608C0DD}"/>
                </a:ext>
              </a:extLst>
            </p:cNvPr>
            <p:cNvCxnSpPr/>
            <p:nvPr/>
          </p:nvCxnSpPr>
          <p:spPr>
            <a:xfrm>
              <a:off x="4755088" y="5139729"/>
              <a:ext cx="2138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DC807D8D-1586-4458-B2F8-1ECE699E6DAF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33" y="5139729"/>
              <a:ext cx="158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89F1314C-0E7C-4487-BEE2-7C037C397F45}"/>
                </a:ext>
              </a:extLst>
            </p:cNvPr>
            <p:cNvCxnSpPr>
              <a:cxnSpLocks/>
            </p:cNvCxnSpPr>
            <p:nvPr/>
          </p:nvCxnSpPr>
          <p:spPr>
            <a:xfrm>
              <a:off x="5063644" y="5139729"/>
              <a:ext cx="158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F368953C-154E-48E4-888B-68F5CD745435}"/>
              </a:ext>
            </a:extLst>
          </p:cNvPr>
          <p:cNvGrpSpPr/>
          <p:nvPr/>
        </p:nvGrpSpPr>
        <p:grpSpPr>
          <a:xfrm>
            <a:off x="3364732" y="5282885"/>
            <a:ext cx="537371" cy="0"/>
            <a:chOff x="4505333" y="5139729"/>
            <a:chExt cx="716494" cy="0"/>
          </a:xfrm>
        </p:grpSpPr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724B76E9-80DB-47EB-9BEE-2A94A6D8793B}"/>
                </a:ext>
              </a:extLst>
            </p:cNvPr>
            <p:cNvCxnSpPr/>
            <p:nvPr/>
          </p:nvCxnSpPr>
          <p:spPr>
            <a:xfrm>
              <a:off x="4755088" y="5139729"/>
              <a:ext cx="2138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9C07AE14-0A45-4167-B5BE-4B86492BADAD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33" y="5139729"/>
              <a:ext cx="158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B101862-0E14-4B96-9803-6CC5DA75349E}"/>
                </a:ext>
              </a:extLst>
            </p:cNvPr>
            <p:cNvCxnSpPr>
              <a:cxnSpLocks/>
            </p:cNvCxnSpPr>
            <p:nvPr/>
          </p:nvCxnSpPr>
          <p:spPr>
            <a:xfrm>
              <a:off x="5063644" y="5139729"/>
              <a:ext cx="158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0DC32804-DEBA-4448-85EC-D41EA725883D}"/>
              </a:ext>
            </a:extLst>
          </p:cNvPr>
          <p:cNvSpPr txBox="1"/>
          <p:nvPr/>
        </p:nvSpPr>
        <p:spPr>
          <a:xfrm>
            <a:off x="7497784" y="384970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0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9C6A74F7-467E-4A63-960A-60C73F9FAC33}"/>
              </a:ext>
            </a:extLst>
          </p:cNvPr>
          <p:cNvSpPr txBox="1"/>
          <p:nvPr/>
        </p:nvSpPr>
        <p:spPr>
          <a:xfrm>
            <a:off x="7878287" y="3849700"/>
            <a:ext cx="439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40k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CD96AA88-F824-4E29-8047-338D06E4E4FE}"/>
              </a:ext>
            </a:extLst>
          </p:cNvPr>
          <p:cNvSpPr txBox="1"/>
          <p:nvPr/>
        </p:nvSpPr>
        <p:spPr>
          <a:xfrm>
            <a:off x="8394051" y="3849700"/>
            <a:ext cx="439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80k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A523D314-53CC-4F09-914F-C00A3CDC6002}"/>
              </a:ext>
            </a:extLst>
          </p:cNvPr>
          <p:cNvSpPr/>
          <p:nvPr/>
        </p:nvSpPr>
        <p:spPr>
          <a:xfrm>
            <a:off x="7904074" y="3020955"/>
            <a:ext cx="54667" cy="5466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F4CD0E67-C65A-4B46-8DB1-B9905034DB50}"/>
              </a:ext>
            </a:extLst>
          </p:cNvPr>
          <p:cNvGrpSpPr/>
          <p:nvPr/>
        </p:nvGrpSpPr>
        <p:grpSpPr>
          <a:xfrm>
            <a:off x="7573518" y="2307864"/>
            <a:ext cx="333820" cy="739201"/>
            <a:chOff x="9950933" y="2722894"/>
            <a:chExt cx="580360" cy="321875"/>
          </a:xfrm>
        </p:grpSpPr>
        <p:sp>
          <p:nvSpPr>
            <p:cNvPr id="236" name="Arc 235">
              <a:extLst>
                <a:ext uri="{FF2B5EF4-FFF2-40B4-BE49-F238E27FC236}">
                  <a16:creationId xmlns:a16="http://schemas.microsoft.com/office/drawing/2014/main" id="{C2F44247-8CAD-4E66-A42D-21EC70721E5E}"/>
                </a:ext>
              </a:extLst>
            </p:cNvPr>
            <p:cNvSpPr/>
            <p:nvPr/>
          </p:nvSpPr>
          <p:spPr>
            <a:xfrm>
              <a:off x="9950933" y="2722894"/>
              <a:ext cx="193341" cy="19334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7" name="Arc 236">
              <a:extLst>
                <a:ext uri="{FF2B5EF4-FFF2-40B4-BE49-F238E27FC236}">
                  <a16:creationId xmlns:a16="http://schemas.microsoft.com/office/drawing/2014/main" id="{99FC008C-0DBA-4B8D-ACC3-2AC0FEE4EF97}"/>
                </a:ext>
              </a:extLst>
            </p:cNvPr>
            <p:cNvSpPr/>
            <p:nvPr/>
          </p:nvSpPr>
          <p:spPr>
            <a:xfrm rot="10800000">
              <a:off x="10144284" y="2850854"/>
              <a:ext cx="193341" cy="193341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32727067-FDB0-484B-9FC1-7858BEB128B4}"/>
                </a:ext>
              </a:extLst>
            </p:cNvPr>
            <p:cNvCxnSpPr/>
            <p:nvPr/>
          </p:nvCxnSpPr>
          <p:spPr>
            <a:xfrm>
              <a:off x="10143461" y="2813028"/>
              <a:ext cx="0" cy="1348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02704914-91EF-40DC-8EF5-DDFA82AFAB5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1605" y="3044769"/>
              <a:ext cx="28968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FB2DEA-68F4-40D0-8887-A64A51F336F0}"/>
              </a:ext>
            </a:extLst>
          </p:cNvPr>
          <p:cNvCxnSpPr>
            <a:cxnSpLocks/>
          </p:cNvCxnSpPr>
          <p:nvPr/>
        </p:nvCxnSpPr>
        <p:spPr>
          <a:xfrm>
            <a:off x="4303680" y="2295719"/>
            <a:ext cx="3261808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D53599-614A-43EA-ABDE-A30CBFECB662}"/>
              </a:ext>
            </a:extLst>
          </p:cNvPr>
          <p:cNvSpPr txBox="1"/>
          <p:nvPr/>
        </p:nvSpPr>
        <p:spPr>
          <a:xfrm>
            <a:off x="4251451" y="2082970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clock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F52397-B979-4E86-859C-01593613745E}"/>
              </a:ext>
            </a:extLst>
          </p:cNvPr>
          <p:cNvCxnSpPr/>
          <p:nvPr/>
        </p:nvCxnSpPr>
        <p:spPr>
          <a:xfrm>
            <a:off x="4718552" y="2489540"/>
            <a:ext cx="0" cy="194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8C832F78-A8A2-4001-9AEF-0DD69C9BA935}"/>
              </a:ext>
            </a:extLst>
          </p:cNvPr>
          <p:cNvSpPr/>
          <p:nvPr/>
        </p:nvSpPr>
        <p:spPr>
          <a:xfrm>
            <a:off x="4559038" y="2407526"/>
            <a:ext cx="159042" cy="159042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72BF30-9AEB-44DE-8149-C79DA5D79A49}"/>
              </a:ext>
            </a:extLst>
          </p:cNvPr>
          <p:cNvCxnSpPr>
            <a:cxnSpLocks/>
          </p:cNvCxnSpPr>
          <p:nvPr/>
        </p:nvCxnSpPr>
        <p:spPr>
          <a:xfrm>
            <a:off x="4303679" y="2407526"/>
            <a:ext cx="3344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Box 244">
            <a:extLst>
              <a:ext uri="{FF2B5EF4-FFF2-40B4-BE49-F238E27FC236}">
                <a16:creationId xmlns:a16="http://schemas.microsoft.com/office/drawing/2014/main" id="{89CB9E3C-9726-4587-828B-DDFFB479A2FA}"/>
              </a:ext>
            </a:extLst>
          </p:cNvPr>
          <p:cNvSpPr txBox="1"/>
          <p:nvPr/>
        </p:nvSpPr>
        <p:spPr>
          <a:xfrm>
            <a:off x="4243581" y="2365827"/>
            <a:ext cx="460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9A904F2C-513F-4FC7-8286-FEB01900581C}"/>
              </a:ext>
            </a:extLst>
          </p:cNvPr>
          <p:cNvSpPr txBox="1"/>
          <p:nvPr/>
        </p:nvSpPr>
        <p:spPr>
          <a:xfrm>
            <a:off x="7249165" y="2540956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SPD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C61BCC4-90A5-4B2A-8FEE-359CA6124F73}"/>
              </a:ext>
            </a:extLst>
          </p:cNvPr>
          <p:cNvSpPr txBox="1"/>
          <p:nvPr/>
        </p:nvSpPr>
        <p:spPr>
          <a:xfrm>
            <a:off x="7249165" y="3120327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SPD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836E45B9-24B2-4A1C-BEED-D598BF38BECC}"/>
              </a:ext>
            </a:extLst>
          </p:cNvPr>
          <p:cNvSpPr txBox="1"/>
          <p:nvPr/>
        </p:nvSpPr>
        <p:spPr>
          <a:xfrm>
            <a:off x="39744" y="213425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Time-bin encoded single-photon transmission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sz="2000" dirty="0" err="1">
                <a:latin typeface="+mj-lt"/>
              </a:rPr>
              <a:t>Microring</a:t>
            </a:r>
            <a:r>
              <a:rPr lang="en-US" sz="2000" dirty="0">
                <a:latin typeface="+mj-lt"/>
              </a:rPr>
              <a:t> resonator pumped by 10 Gbit/s NRZ data stream (tap fraction)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40A60-BE71-4CD9-8D0B-91D7081E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92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31667C-4065-4991-98FA-F8FD0C9356A7}"/>
              </a:ext>
            </a:extLst>
          </p:cNvPr>
          <p:cNvSpPr txBox="1"/>
          <p:nvPr/>
        </p:nvSpPr>
        <p:spPr>
          <a:xfrm>
            <a:off x="183920" y="312242"/>
            <a:ext cx="57389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+mj-lt"/>
              </a:rPr>
              <a:t>Alice has an image (sequence of bits).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+mj-lt"/>
              </a:rPr>
              <a:t>Alice and Bob generate a mutual key over the heralded single photon channel. </a:t>
            </a:r>
            <a:r>
              <a:rPr lang="en-US" sz="2000" b="1" u="sng" dirty="0">
                <a:latin typeface="+mj-lt"/>
              </a:rPr>
              <a:t>No basis change at this time.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+mj-lt"/>
              </a:rPr>
              <a:t>Alice sends (Original image) XOR (mutual key) to Bob over the classical channel. 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+mj-lt"/>
              </a:rPr>
              <a:t>Bob decodes using his key.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12D47D-4F83-482B-BDE6-9F39493456AF}"/>
              </a:ext>
            </a:extLst>
          </p:cNvPr>
          <p:cNvGrpSpPr/>
          <p:nvPr/>
        </p:nvGrpSpPr>
        <p:grpSpPr>
          <a:xfrm>
            <a:off x="5784426" y="1090663"/>
            <a:ext cx="3266494" cy="795954"/>
            <a:chOff x="1152549" y="4613588"/>
            <a:chExt cx="3266494" cy="7959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29AF26-A1B3-4CF3-B215-841F22530627}"/>
                </a:ext>
              </a:extLst>
            </p:cNvPr>
            <p:cNvSpPr txBox="1"/>
            <p:nvPr/>
          </p:nvSpPr>
          <p:spPr>
            <a:xfrm>
              <a:off x="1152549" y="4825260"/>
              <a:ext cx="1744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XOR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84E88D-5D69-45F0-B252-AF414998419C}"/>
                </a:ext>
              </a:extLst>
            </p:cNvPr>
            <p:cNvSpPr txBox="1"/>
            <p:nvPr/>
          </p:nvSpPr>
          <p:spPr>
            <a:xfrm>
              <a:off x="2353186" y="4711576"/>
              <a:ext cx="972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Alice’s key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15DC66-DDE2-422E-BB3E-F0725ED764E8}"/>
                </a:ext>
              </a:extLst>
            </p:cNvPr>
            <p:cNvGrpSpPr/>
            <p:nvPr/>
          </p:nvGrpSpPr>
          <p:grpSpPr>
            <a:xfrm>
              <a:off x="2391221" y="4613588"/>
              <a:ext cx="149925" cy="795954"/>
              <a:chOff x="5898005" y="270056"/>
              <a:chExt cx="234694" cy="795954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48E747F-1AFD-4B65-9D8F-4B34A45ED646}"/>
                  </a:ext>
                </a:extLst>
              </p:cNvPr>
              <p:cNvCxnSpPr/>
              <p:nvPr/>
            </p:nvCxnSpPr>
            <p:spPr>
              <a:xfrm>
                <a:off x="5898005" y="270056"/>
                <a:ext cx="0" cy="7959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D02DCC1-61D5-4F85-B6BE-0A5B5D523A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270056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40E1677-9F07-4D01-96C2-E04C8A08ED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1057325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EE77C6-ED61-40A8-B8A5-D452EDC24FF7}"/>
                </a:ext>
              </a:extLst>
            </p:cNvPr>
            <p:cNvGrpSpPr/>
            <p:nvPr/>
          </p:nvGrpSpPr>
          <p:grpSpPr>
            <a:xfrm flipH="1">
              <a:off x="3167773" y="4613588"/>
              <a:ext cx="149925" cy="795954"/>
              <a:chOff x="5898005" y="270056"/>
              <a:chExt cx="234694" cy="79595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16AD83A-5126-4F46-AA59-1043608E19D6}"/>
                  </a:ext>
                </a:extLst>
              </p:cNvPr>
              <p:cNvCxnSpPr/>
              <p:nvPr/>
            </p:nvCxnSpPr>
            <p:spPr>
              <a:xfrm>
                <a:off x="5898005" y="270056"/>
                <a:ext cx="0" cy="7959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2B4A075-5729-4B77-838B-08F54C086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270056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B79152A-36CE-4771-8360-97E0C772D2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1057325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CEEFDF-4F25-4B5A-A1CD-F06349B09646}"/>
                </a:ext>
              </a:extLst>
            </p:cNvPr>
            <p:cNvSpPr txBox="1"/>
            <p:nvPr/>
          </p:nvSpPr>
          <p:spPr>
            <a:xfrm>
              <a:off x="2674342" y="4752620"/>
              <a:ext cx="1744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=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0B3A7B-4F5C-41A5-A969-9DAE54B85176}"/>
              </a:ext>
            </a:extLst>
          </p:cNvPr>
          <p:cNvGrpSpPr/>
          <p:nvPr/>
        </p:nvGrpSpPr>
        <p:grpSpPr>
          <a:xfrm>
            <a:off x="6187993" y="2811000"/>
            <a:ext cx="2894238" cy="795954"/>
            <a:chOff x="5096324" y="4652046"/>
            <a:chExt cx="2894238" cy="7959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4B36B7-4843-48C8-A133-DB919E2CB24B}"/>
                </a:ext>
              </a:extLst>
            </p:cNvPr>
            <p:cNvSpPr txBox="1"/>
            <p:nvPr/>
          </p:nvSpPr>
          <p:spPr>
            <a:xfrm>
              <a:off x="5096324" y="4863718"/>
              <a:ext cx="953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XOR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2645D-E19D-4952-83CB-56D67094DB3D}"/>
                </a:ext>
              </a:extLst>
            </p:cNvPr>
            <p:cNvSpPr txBox="1"/>
            <p:nvPr/>
          </p:nvSpPr>
          <p:spPr>
            <a:xfrm>
              <a:off x="5890451" y="4739987"/>
              <a:ext cx="972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Bob’s key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2639D0-0A77-42B8-91EC-FF41AEA067C5}"/>
                </a:ext>
              </a:extLst>
            </p:cNvPr>
            <p:cNvGrpSpPr/>
            <p:nvPr/>
          </p:nvGrpSpPr>
          <p:grpSpPr>
            <a:xfrm>
              <a:off x="5904796" y="4652046"/>
              <a:ext cx="149925" cy="795954"/>
              <a:chOff x="5898005" y="270056"/>
              <a:chExt cx="234694" cy="79595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3ED5A3E-2020-40A1-9660-159E98BFFD1A}"/>
                  </a:ext>
                </a:extLst>
              </p:cNvPr>
              <p:cNvCxnSpPr/>
              <p:nvPr/>
            </p:nvCxnSpPr>
            <p:spPr>
              <a:xfrm>
                <a:off x="5898005" y="270056"/>
                <a:ext cx="0" cy="7959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6CEAD4D-F05B-4D9A-8949-E6AC68823A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270056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3CDD90A-7B33-4B9E-B89B-B19C8EC111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1057325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F1845EB-BB6F-4498-ADEB-94BF326DE9F9}"/>
                </a:ext>
              </a:extLst>
            </p:cNvPr>
            <p:cNvGrpSpPr/>
            <p:nvPr/>
          </p:nvGrpSpPr>
          <p:grpSpPr>
            <a:xfrm flipH="1">
              <a:off x="6728728" y="4652046"/>
              <a:ext cx="149925" cy="795954"/>
              <a:chOff x="5898005" y="270056"/>
              <a:chExt cx="234694" cy="79595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19291CF-00BE-4FE8-9676-2ED39753A951}"/>
                  </a:ext>
                </a:extLst>
              </p:cNvPr>
              <p:cNvCxnSpPr/>
              <p:nvPr/>
            </p:nvCxnSpPr>
            <p:spPr>
              <a:xfrm>
                <a:off x="5898005" y="270056"/>
                <a:ext cx="0" cy="7959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4F62E48-72F2-4FB9-B3F0-361C96BB9F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270056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22A02DB-DE4E-4FF1-A59B-FAC826DAC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8005" y="1057325"/>
                <a:ext cx="23469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9BBBB0-738D-4595-9C48-D565044A4783}"/>
                </a:ext>
              </a:extLst>
            </p:cNvPr>
            <p:cNvSpPr txBox="1"/>
            <p:nvPr/>
          </p:nvSpPr>
          <p:spPr>
            <a:xfrm>
              <a:off x="6245861" y="4734753"/>
              <a:ext cx="1744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=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5023514-0EA6-4F9E-A490-048C4B822014}"/>
              </a:ext>
            </a:extLst>
          </p:cNvPr>
          <p:cNvSpPr txBox="1"/>
          <p:nvPr/>
        </p:nvSpPr>
        <p:spPr>
          <a:xfrm>
            <a:off x="6545324" y="387616"/>
            <a:ext cx="17447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Alice’s original message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FF7112-94D3-461F-BAA6-5346F5F59D82}"/>
              </a:ext>
            </a:extLst>
          </p:cNvPr>
          <p:cNvSpPr txBox="1"/>
          <p:nvPr/>
        </p:nvSpPr>
        <p:spPr>
          <a:xfrm>
            <a:off x="6589506" y="2107953"/>
            <a:ext cx="17073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Sent over classical channel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80966B-2BAF-4BDF-A9FC-E980943A7083}"/>
              </a:ext>
            </a:extLst>
          </p:cNvPr>
          <p:cNvSpPr txBox="1"/>
          <p:nvPr/>
        </p:nvSpPr>
        <p:spPr>
          <a:xfrm>
            <a:off x="6664570" y="5719149"/>
            <a:ext cx="174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Bob’s decoded message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C2D25E-E8ED-4BE1-A693-37C10364E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7176" r="11702" b="15936"/>
          <a:stretch/>
        </p:blipFill>
        <p:spPr>
          <a:xfrm>
            <a:off x="5922851" y="3951794"/>
            <a:ext cx="2939409" cy="1647741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7928CC0-CE43-4C9D-B729-2C85A1BB88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5913" y="3727132"/>
          <a:ext cx="4988045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2960">
                  <a:extLst>
                    <a:ext uri="{9D8B030D-6E8A-4147-A177-3AD203B41FA5}">
                      <a16:colId xmlns:a16="http://schemas.microsoft.com/office/drawing/2014/main" val="1671574538"/>
                    </a:ext>
                  </a:extLst>
                </a:gridCol>
                <a:gridCol w="2135085">
                  <a:extLst>
                    <a:ext uri="{9D8B030D-6E8A-4147-A177-3AD203B41FA5}">
                      <a16:colId xmlns:a16="http://schemas.microsoft.com/office/drawing/2014/main" val="4274127579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Wavelengths: pump diode :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       generated photon pair 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1555 nm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1535 &amp; 1575 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85493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Clock for pair generation :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Optical pump power used 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10 GHz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-5.5 dBm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852733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+mj-lt"/>
                        </a:rPr>
                        <a:t>Pair gen. rate (Alice) :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Photon detection (Bob) 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~ 5 MHz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20-200 kilo-count/s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62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Time bin width 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+mj-lt"/>
                        </a:rPr>
                        <a:t>2 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972015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j-lt"/>
                        </a:rPr>
                        <a:t>Message size: 188223 bits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j-lt"/>
                        </a:rPr>
                        <a:t>QBER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1.9% 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600" b="1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[ ‘0’, ‘1’ ] = 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[2.2%, 1.6%]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3816740"/>
                  </a:ext>
                </a:extLst>
              </a:tr>
            </a:tbl>
          </a:graphicData>
        </a:graphic>
      </p:graphicFrame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5675104A-1A0F-4CCE-BC5F-672596539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0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AF607-2DBB-4D14-90EB-6BE0516CDBD8}"/>
              </a:ext>
            </a:extLst>
          </p:cNvPr>
          <p:cNvSpPr txBox="1"/>
          <p:nvPr/>
        </p:nvSpPr>
        <p:spPr>
          <a:xfrm>
            <a:off x="39744" y="51157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Optical Sampling oscilloscope – an application of </a:t>
            </a:r>
            <a:r>
              <a:rPr lang="en-US" sz="2400" b="1" u="sng" dirty="0">
                <a:latin typeface="+mj-lt"/>
              </a:rPr>
              <a:t>detectors</a:t>
            </a:r>
            <a:endParaRPr lang="en-US" sz="2400" b="1" u="sng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84F53-3AF7-427F-8BF1-75F35E86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8903" b="58753"/>
          <a:stretch/>
        </p:blipFill>
        <p:spPr>
          <a:xfrm>
            <a:off x="384514" y="1400594"/>
            <a:ext cx="6266576" cy="1586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37CDA-245E-47AE-8CE2-25606F2B4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18604" r="27833" b="8362"/>
          <a:stretch/>
        </p:blipFill>
        <p:spPr>
          <a:xfrm>
            <a:off x="5416947" y="3226621"/>
            <a:ext cx="3349569" cy="2561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15669-BFD7-49CA-8EFF-1600E08428D9}"/>
              </a:ext>
            </a:extLst>
          </p:cNvPr>
          <p:cNvSpPr txBox="1"/>
          <p:nvPr/>
        </p:nvSpPr>
        <p:spPr>
          <a:xfrm>
            <a:off x="438444" y="3344234"/>
            <a:ext cx="4529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Typical equipment: </a:t>
            </a:r>
          </a:p>
          <a:p>
            <a:r>
              <a:rPr lang="en-US" dirty="0">
                <a:latin typeface="+mj-lt"/>
              </a:rPr>
              <a:t>Keysight DCA-X sampling oscilloscope with optical front-end module.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Cost: $50K, approx. </a:t>
            </a:r>
          </a:p>
          <a:p>
            <a:r>
              <a:rPr lang="en-US" dirty="0">
                <a:latin typeface="+mj-lt"/>
              </a:rPr>
              <a:t>Min detection power: ~ -20 dBm [10 </a:t>
            </a:r>
            <a:r>
              <a:rPr lang="en-US" dirty="0" err="1">
                <a:latin typeface="+mj-lt"/>
              </a:rPr>
              <a:t>uW</a:t>
            </a:r>
            <a:r>
              <a:rPr lang="en-US" dirty="0">
                <a:latin typeface="+mj-lt"/>
              </a:rPr>
              <a:t>]</a:t>
            </a:r>
          </a:p>
          <a:p>
            <a:r>
              <a:rPr lang="en-US" dirty="0">
                <a:latin typeface="+mj-lt"/>
              </a:rPr>
              <a:t>Time to acquire nice eye: ~ 0.5 - 1 minute.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8AF754-154A-4348-AE0B-DC7043A4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B14E6-B570-40A7-BD2A-7BF89D57F5D5}"/>
              </a:ext>
            </a:extLst>
          </p:cNvPr>
          <p:cNvSpPr txBox="1"/>
          <p:nvPr/>
        </p:nvSpPr>
        <p:spPr>
          <a:xfrm>
            <a:off x="1" y="3086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Outline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119C7-1563-4882-A4F4-2AD376A30EB9}"/>
              </a:ext>
            </a:extLst>
          </p:cNvPr>
          <p:cNvSpPr txBox="1"/>
          <p:nvPr/>
        </p:nvSpPr>
        <p:spPr>
          <a:xfrm>
            <a:off x="442218" y="3089210"/>
            <a:ext cx="854891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2. We develop and study silicon photonics &amp; 3D technologies: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Entangled photon pair generation, filtering and routing using silicon photonics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+mj-lt"/>
              </a:rPr>
              <a:t>InP</a:t>
            </a:r>
            <a:r>
              <a:rPr lang="en-US" sz="2400" dirty="0">
                <a:latin typeface="+mj-lt"/>
              </a:rPr>
              <a:t>-on-Si lasers, and LN-on-Si modulators, through bonding,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Uses, and can be packaged with, microelectronics. </a:t>
            </a:r>
          </a:p>
          <a:p>
            <a:r>
              <a:rPr lang="en-US" sz="2400" dirty="0">
                <a:latin typeface="+mj-lt"/>
              </a:rPr>
              <a:t>We use foundry fabrication, including multi-project wafer runs, as far as possible, and develop new solutions where needed.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AFB29-E944-47F8-B42A-98BF9C2A585C}"/>
              </a:ext>
            </a:extLst>
          </p:cNvPr>
          <p:cNvSpPr txBox="1"/>
          <p:nvPr/>
        </p:nvSpPr>
        <p:spPr>
          <a:xfrm>
            <a:off x="442218" y="1376341"/>
            <a:ext cx="81481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+mj-lt"/>
              </a:rPr>
              <a:t>1. Explanation of what I mean by “</a:t>
            </a:r>
            <a:r>
              <a:rPr lang="en-US" sz="2400" b="1" dirty="0">
                <a:latin typeface="+mj-lt"/>
              </a:rPr>
              <a:t>very-fast …” </a:t>
            </a:r>
            <a:r>
              <a:rPr lang="en-US" sz="2400" dirty="0">
                <a:latin typeface="+mj-lt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… entangled-photon sources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… single-photon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656E-4072-446C-B624-4045AD8B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84F53-3AF7-427F-8BF1-75F35E86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676"/>
          <a:stretch/>
        </p:blipFill>
        <p:spPr>
          <a:xfrm>
            <a:off x="134224" y="1575135"/>
            <a:ext cx="8690994" cy="3847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BA49A6-2E09-4DA4-8889-9614D75CEBCF}"/>
              </a:ext>
            </a:extLst>
          </p:cNvPr>
          <p:cNvSpPr/>
          <p:nvPr/>
        </p:nvSpPr>
        <p:spPr>
          <a:xfrm>
            <a:off x="637563" y="4210634"/>
            <a:ext cx="5444455" cy="3271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E1D30-74AC-4C42-A7F0-471A3181F182}"/>
              </a:ext>
            </a:extLst>
          </p:cNvPr>
          <p:cNvSpPr/>
          <p:nvPr/>
        </p:nvSpPr>
        <p:spPr>
          <a:xfrm>
            <a:off x="6452531" y="1837948"/>
            <a:ext cx="2372687" cy="23726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2505C-CF42-48C5-8602-9FD1006E77C0}"/>
              </a:ext>
            </a:extLst>
          </p:cNvPr>
          <p:cNvSpPr txBox="1"/>
          <p:nvPr/>
        </p:nvSpPr>
        <p:spPr>
          <a:xfrm>
            <a:off x="39744" y="705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Optical Sampling oscilloscope </a:t>
            </a:r>
            <a:r>
              <a:rPr lang="en-US" sz="2400" b="1" dirty="0">
                <a:latin typeface="+mj-lt"/>
              </a:rPr>
              <a:t>at femtowatt power levels</a:t>
            </a:r>
            <a:endParaRPr lang="en-US" sz="2000" dirty="0">
              <a:latin typeface="+mj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8C36E-2951-4538-A9DC-C5D1EC1F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09A7B-281E-4ABF-BDBA-73CA3DB2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34DD3-7A22-44E1-86B1-6BD02B5ED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8903" b="58753"/>
          <a:stretch/>
        </p:blipFill>
        <p:spPr>
          <a:xfrm>
            <a:off x="543582" y="2862309"/>
            <a:ext cx="4188203" cy="10605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EB7D13-F07A-4E35-8033-B0D46CEAFCAF}"/>
              </a:ext>
            </a:extLst>
          </p:cNvPr>
          <p:cNvSpPr/>
          <p:nvPr/>
        </p:nvSpPr>
        <p:spPr>
          <a:xfrm>
            <a:off x="2081460" y="2949843"/>
            <a:ext cx="135988" cy="135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3F9B63D-4BCF-4BEA-B4E7-94CEEFB70E04}"/>
              </a:ext>
            </a:extLst>
          </p:cNvPr>
          <p:cNvSpPr/>
          <p:nvPr/>
        </p:nvSpPr>
        <p:spPr>
          <a:xfrm flipH="1">
            <a:off x="2128352" y="2543519"/>
            <a:ext cx="304800" cy="304800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8C4E8F-ABBD-4C1C-82BC-B273B1FE2F61}"/>
              </a:ext>
            </a:extLst>
          </p:cNvPr>
          <p:cNvCxnSpPr>
            <a:cxnSpLocks/>
          </p:cNvCxnSpPr>
          <p:nvPr/>
        </p:nvCxnSpPr>
        <p:spPr>
          <a:xfrm>
            <a:off x="2128352" y="2697348"/>
            <a:ext cx="0" cy="1938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EA62E7-7E62-42D6-8149-4365CD7E150F}"/>
              </a:ext>
            </a:extLst>
          </p:cNvPr>
          <p:cNvCxnSpPr>
            <a:cxnSpLocks/>
          </p:cNvCxnSpPr>
          <p:nvPr/>
        </p:nvCxnSpPr>
        <p:spPr>
          <a:xfrm>
            <a:off x="2278371" y="2543519"/>
            <a:ext cx="26640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941527-07A0-4437-A024-F9A4B94AD01E}"/>
              </a:ext>
            </a:extLst>
          </p:cNvPr>
          <p:cNvGrpSpPr/>
          <p:nvPr/>
        </p:nvGrpSpPr>
        <p:grpSpPr>
          <a:xfrm>
            <a:off x="758653" y="1784376"/>
            <a:ext cx="3787513" cy="390214"/>
            <a:chOff x="1090726" y="316157"/>
            <a:chExt cx="3787513" cy="390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B6D14-1296-4148-BE44-357525EDBE38}"/>
                </a:ext>
              </a:extLst>
            </p:cNvPr>
            <p:cNvSpPr txBox="1"/>
            <p:nvPr/>
          </p:nvSpPr>
          <p:spPr>
            <a:xfrm>
              <a:off x="1090726" y="337039"/>
              <a:ext cx="6783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Clock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C5E293-D72E-42A4-B004-B4F587D7AD9E}"/>
                </a:ext>
              </a:extLst>
            </p:cNvPr>
            <p:cNvCxnSpPr>
              <a:cxnSpLocks/>
            </p:cNvCxnSpPr>
            <p:nvPr/>
          </p:nvCxnSpPr>
          <p:spPr>
            <a:xfrm>
              <a:off x="1867751" y="521705"/>
              <a:ext cx="30104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B9A8F4-CADC-4DE9-94EA-2C8D00BFB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398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86200-90A2-4C8E-AE45-A737EF576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50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3FEC85-1A70-4226-B765-022B3A458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901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0E3895-FF33-4265-BA89-4446C3362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52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9C056-7188-45FB-B02F-5D2298247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0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F5EE57-853B-4E0B-9336-525A1F240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655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9435C9-FDF4-4C4E-A687-F4C7A8157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07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ECFB1B-D4E5-4D1C-B086-BD10B5E9B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158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C44F4F8-2476-481F-BC97-B61DD6554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09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C2536C4-11B4-4DEC-9B50-ECB84ACE9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661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7ED20E-2F4F-4566-B5B8-CF5AFE5BB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912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9454FDC-74A3-47A8-BA02-F613653EB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6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8D8852B-0B75-4E76-AD30-8C0D91B8197E}"/>
              </a:ext>
            </a:extLst>
          </p:cNvPr>
          <p:cNvSpPr txBox="1"/>
          <p:nvPr/>
        </p:nvSpPr>
        <p:spPr>
          <a:xfrm>
            <a:off x="5995420" y="2107055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D1FACB-960A-4D49-9673-07C35795490A}"/>
              </a:ext>
            </a:extLst>
          </p:cNvPr>
          <p:cNvSpPr txBox="1"/>
          <p:nvPr/>
        </p:nvSpPr>
        <p:spPr>
          <a:xfrm>
            <a:off x="4924220" y="3360093"/>
            <a:ext cx="23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photon detector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179343E-6912-4FBD-BD4E-5392C908EB61}"/>
              </a:ext>
            </a:extLst>
          </p:cNvPr>
          <p:cNvSpPr/>
          <p:nvPr/>
        </p:nvSpPr>
        <p:spPr>
          <a:xfrm>
            <a:off x="6706154" y="1784564"/>
            <a:ext cx="149982" cy="931695"/>
          </a:xfrm>
          <a:prstGeom prst="rightBrace">
            <a:avLst>
              <a:gd name="adj1" fmla="val 321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hord 40">
            <a:extLst>
              <a:ext uri="{FF2B5EF4-FFF2-40B4-BE49-F238E27FC236}">
                <a16:creationId xmlns:a16="http://schemas.microsoft.com/office/drawing/2014/main" id="{FCD5A865-2863-4C57-9D94-C196C196AC5D}"/>
              </a:ext>
            </a:extLst>
          </p:cNvPr>
          <p:cNvSpPr/>
          <p:nvPr/>
        </p:nvSpPr>
        <p:spPr>
          <a:xfrm flipH="1">
            <a:off x="4927753" y="2421185"/>
            <a:ext cx="244668" cy="244668"/>
          </a:xfrm>
          <a:prstGeom prst="chord">
            <a:avLst>
              <a:gd name="adj1" fmla="val 5330757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AD8B27-867A-46E5-ABD1-166ABB19563A}"/>
              </a:ext>
            </a:extLst>
          </p:cNvPr>
          <p:cNvCxnSpPr>
            <a:cxnSpLocks/>
          </p:cNvCxnSpPr>
          <p:nvPr/>
        </p:nvCxnSpPr>
        <p:spPr>
          <a:xfrm>
            <a:off x="5208297" y="254484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8C7BC0-1875-49DD-B15E-A3123BE1EE91}"/>
              </a:ext>
            </a:extLst>
          </p:cNvPr>
          <p:cNvCxnSpPr>
            <a:cxnSpLocks/>
          </p:cNvCxnSpPr>
          <p:nvPr/>
        </p:nvCxnSpPr>
        <p:spPr>
          <a:xfrm>
            <a:off x="5507640" y="1975053"/>
            <a:ext cx="8193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37EB15-117E-4502-8E0B-89D181360E34}"/>
              </a:ext>
            </a:extLst>
          </p:cNvPr>
          <p:cNvCxnSpPr>
            <a:cxnSpLocks/>
          </p:cNvCxnSpPr>
          <p:nvPr/>
        </p:nvCxnSpPr>
        <p:spPr>
          <a:xfrm>
            <a:off x="6206887" y="1607159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C9C95B-A376-4028-95F4-54F4DFBF02F7}"/>
              </a:ext>
            </a:extLst>
          </p:cNvPr>
          <p:cNvCxnSpPr>
            <a:cxnSpLocks/>
          </p:cNvCxnSpPr>
          <p:nvPr/>
        </p:nvCxnSpPr>
        <p:spPr>
          <a:xfrm flipV="1">
            <a:off x="6206887" y="2577084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8859707-8703-4DAF-8DE4-5E8BECA81AD8}"/>
              </a:ext>
            </a:extLst>
          </p:cNvPr>
          <p:cNvSpPr/>
          <p:nvPr/>
        </p:nvSpPr>
        <p:spPr>
          <a:xfrm>
            <a:off x="1818677" y="1648055"/>
            <a:ext cx="216622" cy="5464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7E81E-DC02-4A78-B033-9DA2ECC84708}"/>
              </a:ext>
            </a:extLst>
          </p:cNvPr>
          <p:cNvCxnSpPr/>
          <p:nvPr/>
        </p:nvCxnSpPr>
        <p:spPr>
          <a:xfrm>
            <a:off x="5150067" y="2746779"/>
            <a:ext cx="290932" cy="56900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32A0B9E-3488-4FF7-89B7-AE9E93D02ACF}"/>
              </a:ext>
            </a:extLst>
          </p:cNvPr>
          <p:cNvSpPr txBox="1"/>
          <p:nvPr/>
        </p:nvSpPr>
        <p:spPr>
          <a:xfrm>
            <a:off x="39744" y="2134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How it works:</a:t>
            </a:r>
            <a:endParaRPr lang="en-US" sz="2400" b="1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AD83DB7-EF75-4FF9-8D8A-FAD2EA477F41}"/>
              </a:ext>
            </a:extLst>
          </p:cNvPr>
          <p:cNvCxnSpPr>
            <a:cxnSpLocks/>
          </p:cNvCxnSpPr>
          <p:nvPr/>
        </p:nvCxnSpPr>
        <p:spPr>
          <a:xfrm>
            <a:off x="7369654" y="290613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4577F5F-62D5-4C98-BBC3-6DECC0118EDE}"/>
              </a:ext>
            </a:extLst>
          </p:cNvPr>
          <p:cNvSpPr/>
          <p:nvPr/>
        </p:nvSpPr>
        <p:spPr>
          <a:xfrm>
            <a:off x="8047694" y="2268900"/>
            <a:ext cx="104409" cy="6362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21CD6BA-4551-4D7F-A626-C310034707FA}"/>
              </a:ext>
            </a:extLst>
          </p:cNvPr>
          <p:cNvSpPr/>
          <p:nvPr/>
        </p:nvSpPr>
        <p:spPr>
          <a:xfrm>
            <a:off x="7943285" y="2757738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74F5CA-B82E-46F8-ABC2-FF2BE1C6156B}"/>
              </a:ext>
            </a:extLst>
          </p:cNvPr>
          <p:cNvSpPr/>
          <p:nvPr/>
        </p:nvSpPr>
        <p:spPr>
          <a:xfrm>
            <a:off x="8157824" y="2322664"/>
            <a:ext cx="104409" cy="5825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90A432-744D-4385-9CB5-97986F66EFAC}"/>
              </a:ext>
            </a:extLst>
          </p:cNvPr>
          <p:cNvSpPr/>
          <p:nvPr/>
        </p:nvSpPr>
        <p:spPr>
          <a:xfrm>
            <a:off x="7838876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902F6-2FC4-4AC7-9CF7-FAB8C2E0F7F5}"/>
              </a:ext>
            </a:extLst>
          </p:cNvPr>
          <p:cNvSpPr/>
          <p:nvPr/>
        </p:nvSpPr>
        <p:spPr>
          <a:xfrm>
            <a:off x="7732487" y="2268901"/>
            <a:ext cx="104409" cy="6362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B89D8-4E8D-4BC8-9EC6-D76B8B4E7853}"/>
              </a:ext>
            </a:extLst>
          </p:cNvPr>
          <p:cNvSpPr/>
          <p:nvPr/>
        </p:nvSpPr>
        <p:spPr>
          <a:xfrm>
            <a:off x="8365766" y="2757738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2B88B1F-5641-4396-9D50-912405821B1B}"/>
              </a:ext>
            </a:extLst>
          </p:cNvPr>
          <p:cNvSpPr/>
          <p:nvPr/>
        </p:nvSpPr>
        <p:spPr>
          <a:xfrm>
            <a:off x="8261357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33A3B9-AC01-46AD-98D8-9653163A8FD8}"/>
              </a:ext>
            </a:extLst>
          </p:cNvPr>
          <p:cNvSpPr/>
          <p:nvPr/>
        </p:nvSpPr>
        <p:spPr>
          <a:xfrm>
            <a:off x="7629068" y="2757737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2CA3076-A1A1-410D-A77D-F12D83F68377}"/>
              </a:ext>
            </a:extLst>
          </p:cNvPr>
          <p:cNvSpPr/>
          <p:nvPr/>
        </p:nvSpPr>
        <p:spPr>
          <a:xfrm>
            <a:off x="7521798" y="2758994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D01CFB-1876-4FB8-80FD-3F31FAF31077}"/>
              </a:ext>
            </a:extLst>
          </p:cNvPr>
          <p:cNvSpPr/>
          <p:nvPr/>
        </p:nvSpPr>
        <p:spPr>
          <a:xfrm>
            <a:off x="8048930" y="2112751"/>
            <a:ext cx="104409" cy="14745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A6D94A0-7019-4101-A90B-45672C2FADFE}"/>
              </a:ext>
            </a:extLst>
          </p:cNvPr>
          <p:cNvSpPr txBox="1"/>
          <p:nvPr/>
        </p:nvSpPr>
        <p:spPr>
          <a:xfrm>
            <a:off x="7891080" y="1728579"/>
            <a:ext cx="5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117C3C-F9F3-4513-8CEF-251BDAC1285D}"/>
              </a:ext>
            </a:extLst>
          </p:cNvPr>
          <p:cNvSpPr txBox="1"/>
          <p:nvPr/>
        </p:nvSpPr>
        <p:spPr>
          <a:xfrm>
            <a:off x="8553878" y="2823998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8A2136-BFED-4A50-AC21-B07B98A05476}"/>
              </a:ext>
            </a:extLst>
          </p:cNvPr>
          <p:cNvSpPr txBox="1"/>
          <p:nvPr/>
        </p:nvSpPr>
        <p:spPr>
          <a:xfrm>
            <a:off x="7197875" y="1132316"/>
            <a:ext cx="159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</a:t>
            </a:r>
          </a:p>
        </p:txBody>
      </p:sp>
    </p:spTree>
    <p:extLst>
      <p:ext uri="{BB962C8B-B14F-4D97-AF65-F5344CB8AC3E}">
        <p14:creationId xmlns:p14="http://schemas.microsoft.com/office/powerpoint/2010/main" val="1337483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09A7B-281E-4ABF-BDBA-73CA3DB2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34DD3-7A22-44E1-86B1-6BD02B5ED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8903" b="58753"/>
          <a:stretch/>
        </p:blipFill>
        <p:spPr>
          <a:xfrm>
            <a:off x="543582" y="2862309"/>
            <a:ext cx="4188203" cy="10605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EB7D13-F07A-4E35-8033-B0D46CEAFCAF}"/>
              </a:ext>
            </a:extLst>
          </p:cNvPr>
          <p:cNvSpPr/>
          <p:nvPr/>
        </p:nvSpPr>
        <p:spPr>
          <a:xfrm>
            <a:off x="3498098" y="3404234"/>
            <a:ext cx="135988" cy="135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3F9B63D-4BCF-4BEA-B4E7-94CEEFB70E04}"/>
              </a:ext>
            </a:extLst>
          </p:cNvPr>
          <p:cNvSpPr/>
          <p:nvPr/>
        </p:nvSpPr>
        <p:spPr>
          <a:xfrm flipH="1">
            <a:off x="3590391" y="2543519"/>
            <a:ext cx="304800" cy="304800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8C4E8F-ABBD-4C1C-82BC-B273B1FE2F61}"/>
              </a:ext>
            </a:extLst>
          </p:cNvPr>
          <p:cNvCxnSpPr>
            <a:cxnSpLocks/>
          </p:cNvCxnSpPr>
          <p:nvPr/>
        </p:nvCxnSpPr>
        <p:spPr>
          <a:xfrm>
            <a:off x="3590391" y="2697348"/>
            <a:ext cx="0" cy="1938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EA62E7-7E62-42D6-8149-4365CD7E150F}"/>
              </a:ext>
            </a:extLst>
          </p:cNvPr>
          <p:cNvCxnSpPr>
            <a:cxnSpLocks/>
          </p:cNvCxnSpPr>
          <p:nvPr/>
        </p:nvCxnSpPr>
        <p:spPr>
          <a:xfrm>
            <a:off x="3743965" y="2543519"/>
            <a:ext cx="12311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941527-07A0-4437-A024-F9A4B94AD01E}"/>
              </a:ext>
            </a:extLst>
          </p:cNvPr>
          <p:cNvGrpSpPr/>
          <p:nvPr/>
        </p:nvGrpSpPr>
        <p:grpSpPr>
          <a:xfrm>
            <a:off x="758653" y="1784376"/>
            <a:ext cx="3787513" cy="390214"/>
            <a:chOff x="1090726" y="316157"/>
            <a:chExt cx="3787513" cy="390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B6D14-1296-4148-BE44-357525EDBE38}"/>
                </a:ext>
              </a:extLst>
            </p:cNvPr>
            <p:cNvSpPr txBox="1"/>
            <p:nvPr/>
          </p:nvSpPr>
          <p:spPr>
            <a:xfrm>
              <a:off x="1090726" y="337039"/>
              <a:ext cx="6783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Clock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C5E293-D72E-42A4-B004-B4F587D7AD9E}"/>
                </a:ext>
              </a:extLst>
            </p:cNvPr>
            <p:cNvCxnSpPr>
              <a:cxnSpLocks/>
            </p:cNvCxnSpPr>
            <p:nvPr/>
          </p:nvCxnSpPr>
          <p:spPr>
            <a:xfrm>
              <a:off x="1867751" y="521705"/>
              <a:ext cx="30104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B9A8F4-CADC-4DE9-94EA-2C8D00BFB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398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86200-90A2-4C8E-AE45-A737EF576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50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3FEC85-1A70-4226-B765-022B3A458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901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0E3895-FF33-4265-BA89-4446C3362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52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9C056-7188-45FB-B02F-5D2298247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0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F5EE57-853B-4E0B-9336-525A1F240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655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9435C9-FDF4-4C4E-A687-F4C7A8157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07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ECFB1B-D4E5-4D1C-B086-BD10B5E9B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158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C44F4F8-2476-481F-BC97-B61DD6554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09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C2536C4-11B4-4DEC-9B50-ECB84ACE9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661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7ED20E-2F4F-4566-B5B8-CF5AFE5BB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912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9454FDC-74A3-47A8-BA02-F613653EB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6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8D8852B-0B75-4E76-AD30-8C0D91B8197E}"/>
              </a:ext>
            </a:extLst>
          </p:cNvPr>
          <p:cNvSpPr txBox="1"/>
          <p:nvPr/>
        </p:nvSpPr>
        <p:spPr>
          <a:xfrm>
            <a:off x="5995420" y="2107055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D1FACB-960A-4D49-9673-07C35795490A}"/>
              </a:ext>
            </a:extLst>
          </p:cNvPr>
          <p:cNvSpPr txBox="1"/>
          <p:nvPr/>
        </p:nvSpPr>
        <p:spPr>
          <a:xfrm>
            <a:off x="4924220" y="3360093"/>
            <a:ext cx="23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photon detector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179343E-6912-4FBD-BD4E-5392C908EB61}"/>
              </a:ext>
            </a:extLst>
          </p:cNvPr>
          <p:cNvSpPr/>
          <p:nvPr/>
        </p:nvSpPr>
        <p:spPr>
          <a:xfrm>
            <a:off x="6706154" y="1784564"/>
            <a:ext cx="149982" cy="931695"/>
          </a:xfrm>
          <a:prstGeom prst="rightBrace">
            <a:avLst>
              <a:gd name="adj1" fmla="val 321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hord 40">
            <a:extLst>
              <a:ext uri="{FF2B5EF4-FFF2-40B4-BE49-F238E27FC236}">
                <a16:creationId xmlns:a16="http://schemas.microsoft.com/office/drawing/2014/main" id="{FCD5A865-2863-4C57-9D94-C196C196AC5D}"/>
              </a:ext>
            </a:extLst>
          </p:cNvPr>
          <p:cNvSpPr/>
          <p:nvPr/>
        </p:nvSpPr>
        <p:spPr>
          <a:xfrm flipH="1">
            <a:off x="4927753" y="2421185"/>
            <a:ext cx="244668" cy="244668"/>
          </a:xfrm>
          <a:prstGeom prst="chord">
            <a:avLst>
              <a:gd name="adj1" fmla="val 5330757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AD8B27-867A-46E5-ABD1-166ABB19563A}"/>
              </a:ext>
            </a:extLst>
          </p:cNvPr>
          <p:cNvCxnSpPr>
            <a:cxnSpLocks/>
          </p:cNvCxnSpPr>
          <p:nvPr/>
        </p:nvCxnSpPr>
        <p:spPr>
          <a:xfrm>
            <a:off x="5208297" y="254484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8C7BC0-1875-49DD-B15E-A3123BE1EE91}"/>
              </a:ext>
            </a:extLst>
          </p:cNvPr>
          <p:cNvCxnSpPr>
            <a:cxnSpLocks/>
          </p:cNvCxnSpPr>
          <p:nvPr/>
        </p:nvCxnSpPr>
        <p:spPr>
          <a:xfrm>
            <a:off x="5507640" y="1975053"/>
            <a:ext cx="8193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37EB15-117E-4502-8E0B-89D181360E34}"/>
              </a:ext>
            </a:extLst>
          </p:cNvPr>
          <p:cNvCxnSpPr>
            <a:cxnSpLocks/>
          </p:cNvCxnSpPr>
          <p:nvPr/>
        </p:nvCxnSpPr>
        <p:spPr>
          <a:xfrm>
            <a:off x="6206887" y="1607159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C9C95B-A376-4028-95F4-54F4DFBF02F7}"/>
              </a:ext>
            </a:extLst>
          </p:cNvPr>
          <p:cNvCxnSpPr>
            <a:cxnSpLocks/>
          </p:cNvCxnSpPr>
          <p:nvPr/>
        </p:nvCxnSpPr>
        <p:spPr>
          <a:xfrm flipV="1">
            <a:off x="6206887" y="2577084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8859707-8703-4DAF-8DE4-5E8BECA81AD8}"/>
              </a:ext>
            </a:extLst>
          </p:cNvPr>
          <p:cNvSpPr/>
          <p:nvPr/>
        </p:nvSpPr>
        <p:spPr>
          <a:xfrm>
            <a:off x="2044764" y="1648055"/>
            <a:ext cx="216622" cy="5464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7E81E-DC02-4A78-B033-9DA2ECC84708}"/>
              </a:ext>
            </a:extLst>
          </p:cNvPr>
          <p:cNvCxnSpPr/>
          <p:nvPr/>
        </p:nvCxnSpPr>
        <p:spPr>
          <a:xfrm>
            <a:off x="5150067" y="2746779"/>
            <a:ext cx="290932" cy="56900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32A0B9E-3488-4FF7-89B7-AE9E93D02ACF}"/>
              </a:ext>
            </a:extLst>
          </p:cNvPr>
          <p:cNvSpPr txBox="1"/>
          <p:nvPr/>
        </p:nvSpPr>
        <p:spPr>
          <a:xfrm>
            <a:off x="39744" y="2134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How it works:</a:t>
            </a:r>
            <a:endParaRPr lang="en-US" sz="2400" b="1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AD83DB7-EF75-4FF9-8D8A-FAD2EA477F41}"/>
              </a:ext>
            </a:extLst>
          </p:cNvPr>
          <p:cNvCxnSpPr>
            <a:cxnSpLocks/>
          </p:cNvCxnSpPr>
          <p:nvPr/>
        </p:nvCxnSpPr>
        <p:spPr>
          <a:xfrm>
            <a:off x="7369654" y="290613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4577F5F-62D5-4C98-BBC3-6DECC0118EDE}"/>
              </a:ext>
            </a:extLst>
          </p:cNvPr>
          <p:cNvSpPr/>
          <p:nvPr/>
        </p:nvSpPr>
        <p:spPr>
          <a:xfrm>
            <a:off x="8047694" y="2194524"/>
            <a:ext cx="104409" cy="7106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21CD6BA-4551-4D7F-A626-C310034707FA}"/>
              </a:ext>
            </a:extLst>
          </p:cNvPr>
          <p:cNvSpPr/>
          <p:nvPr/>
        </p:nvSpPr>
        <p:spPr>
          <a:xfrm>
            <a:off x="7943285" y="2757738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74F5CA-B82E-46F8-ABC2-FF2BE1C6156B}"/>
              </a:ext>
            </a:extLst>
          </p:cNvPr>
          <p:cNvSpPr/>
          <p:nvPr/>
        </p:nvSpPr>
        <p:spPr>
          <a:xfrm>
            <a:off x="8157824" y="2322664"/>
            <a:ext cx="104409" cy="5825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90A432-744D-4385-9CB5-97986F66EFAC}"/>
              </a:ext>
            </a:extLst>
          </p:cNvPr>
          <p:cNvSpPr/>
          <p:nvPr/>
        </p:nvSpPr>
        <p:spPr>
          <a:xfrm>
            <a:off x="7838876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902F6-2FC4-4AC7-9CF7-FAB8C2E0F7F5}"/>
              </a:ext>
            </a:extLst>
          </p:cNvPr>
          <p:cNvSpPr/>
          <p:nvPr/>
        </p:nvSpPr>
        <p:spPr>
          <a:xfrm>
            <a:off x="7732487" y="2268901"/>
            <a:ext cx="104409" cy="6362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B89D8-4E8D-4BC8-9EC6-D76B8B4E7853}"/>
              </a:ext>
            </a:extLst>
          </p:cNvPr>
          <p:cNvSpPr/>
          <p:nvPr/>
        </p:nvSpPr>
        <p:spPr>
          <a:xfrm>
            <a:off x="8365766" y="2757738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2B88B1F-5641-4396-9D50-912405821B1B}"/>
              </a:ext>
            </a:extLst>
          </p:cNvPr>
          <p:cNvSpPr/>
          <p:nvPr/>
        </p:nvSpPr>
        <p:spPr>
          <a:xfrm>
            <a:off x="8261357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33A3B9-AC01-46AD-98D8-9653163A8FD8}"/>
              </a:ext>
            </a:extLst>
          </p:cNvPr>
          <p:cNvSpPr/>
          <p:nvPr/>
        </p:nvSpPr>
        <p:spPr>
          <a:xfrm>
            <a:off x="7629068" y="2757737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2CA3076-A1A1-410D-A77D-F12D83F68377}"/>
              </a:ext>
            </a:extLst>
          </p:cNvPr>
          <p:cNvSpPr/>
          <p:nvPr/>
        </p:nvSpPr>
        <p:spPr>
          <a:xfrm>
            <a:off x="7521798" y="2758994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D01CFB-1876-4FB8-80FD-3F31FAF31077}"/>
              </a:ext>
            </a:extLst>
          </p:cNvPr>
          <p:cNvSpPr/>
          <p:nvPr/>
        </p:nvSpPr>
        <p:spPr>
          <a:xfrm>
            <a:off x="8365765" y="2599466"/>
            <a:ext cx="104409" cy="14745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A6D94A0-7019-4101-A90B-45672C2FADFE}"/>
              </a:ext>
            </a:extLst>
          </p:cNvPr>
          <p:cNvSpPr txBox="1"/>
          <p:nvPr/>
        </p:nvSpPr>
        <p:spPr>
          <a:xfrm>
            <a:off x="8212020" y="2245182"/>
            <a:ext cx="5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117C3C-F9F3-4513-8CEF-251BDAC1285D}"/>
              </a:ext>
            </a:extLst>
          </p:cNvPr>
          <p:cNvSpPr txBox="1"/>
          <p:nvPr/>
        </p:nvSpPr>
        <p:spPr>
          <a:xfrm>
            <a:off x="8553878" y="2823998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8A2136-BFED-4A50-AC21-B07B98A05476}"/>
              </a:ext>
            </a:extLst>
          </p:cNvPr>
          <p:cNvSpPr txBox="1"/>
          <p:nvPr/>
        </p:nvSpPr>
        <p:spPr>
          <a:xfrm>
            <a:off x="7197875" y="1132316"/>
            <a:ext cx="159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</a:t>
            </a:r>
          </a:p>
        </p:txBody>
      </p:sp>
    </p:spTree>
    <p:extLst>
      <p:ext uri="{BB962C8B-B14F-4D97-AF65-F5344CB8AC3E}">
        <p14:creationId xmlns:p14="http://schemas.microsoft.com/office/powerpoint/2010/main" val="618561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09A7B-281E-4ABF-BDBA-73CA3DB2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34DD3-7A22-44E1-86B1-6BD02B5ED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8903" b="58753"/>
          <a:stretch/>
        </p:blipFill>
        <p:spPr>
          <a:xfrm>
            <a:off x="543582" y="2862309"/>
            <a:ext cx="4188203" cy="10605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EB7D13-F07A-4E35-8033-B0D46CEAFCAF}"/>
              </a:ext>
            </a:extLst>
          </p:cNvPr>
          <p:cNvSpPr/>
          <p:nvPr/>
        </p:nvSpPr>
        <p:spPr>
          <a:xfrm>
            <a:off x="1399690" y="2940670"/>
            <a:ext cx="135988" cy="135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3F9B63D-4BCF-4BEA-B4E7-94CEEFB70E04}"/>
              </a:ext>
            </a:extLst>
          </p:cNvPr>
          <p:cNvSpPr/>
          <p:nvPr/>
        </p:nvSpPr>
        <p:spPr>
          <a:xfrm flipH="1">
            <a:off x="1476013" y="2543519"/>
            <a:ext cx="304800" cy="304800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8C4E8F-ABBD-4C1C-82BC-B273B1FE2F61}"/>
              </a:ext>
            </a:extLst>
          </p:cNvPr>
          <p:cNvCxnSpPr>
            <a:cxnSpLocks/>
          </p:cNvCxnSpPr>
          <p:nvPr/>
        </p:nvCxnSpPr>
        <p:spPr>
          <a:xfrm>
            <a:off x="1476013" y="2695919"/>
            <a:ext cx="0" cy="1938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EA62E7-7E62-42D6-8149-4365CD7E150F}"/>
              </a:ext>
            </a:extLst>
          </p:cNvPr>
          <p:cNvCxnSpPr>
            <a:cxnSpLocks/>
          </p:cNvCxnSpPr>
          <p:nvPr/>
        </p:nvCxnSpPr>
        <p:spPr>
          <a:xfrm>
            <a:off x="1625587" y="2543519"/>
            <a:ext cx="328891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941527-07A0-4437-A024-F9A4B94AD01E}"/>
              </a:ext>
            </a:extLst>
          </p:cNvPr>
          <p:cNvGrpSpPr/>
          <p:nvPr/>
        </p:nvGrpSpPr>
        <p:grpSpPr>
          <a:xfrm>
            <a:off x="758653" y="1784376"/>
            <a:ext cx="3787513" cy="390214"/>
            <a:chOff x="1090726" y="316157"/>
            <a:chExt cx="3787513" cy="390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B6D14-1296-4148-BE44-357525EDBE38}"/>
                </a:ext>
              </a:extLst>
            </p:cNvPr>
            <p:cNvSpPr txBox="1"/>
            <p:nvPr/>
          </p:nvSpPr>
          <p:spPr>
            <a:xfrm>
              <a:off x="1090726" y="337039"/>
              <a:ext cx="6783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Clock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C5E293-D72E-42A4-B004-B4F587D7AD9E}"/>
                </a:ext>
              </a:extLst>
            </p:cNvPr>
            <p:cNvCxnSpPr>
              <a:cxnSpLocks/>
            </p:cNvCxnSpPr>
            <p:nvPr/>
          </p:nvCxnSpPr>
          <p:spPr>
            <a:xfrm>
              <a:off x="1867751" y="521705"/>
              <a:ext cx="30104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B9A8F4-CADC-4DE9-94EA-2C8D00BFB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398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86200-90A2-4C8E-AE45-A737EF576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50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3FEC85-1A70-4226-B765-022B3A458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901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0E3895-FF33-4265-BA89-4446C3362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52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9C056-7188-45FB-B02F-5D2298247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0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F5EE57-853B-4E0B-9336-525A1F240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655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9435C9-FDF4-4C4E-A687-F4C7A8157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07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ECFB1B-D4E5-4D1C-B086-BD10B5E9B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158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C44F4F8-2476-481F-BC97-B61DD6554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09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C2536C4-11B4-4DEC-9B50-ECB84ACE9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661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7ED20E-2F4F-4566-B5B8-CF5AFE5BB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912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9454FDC-74A3-47A8-BA02-F613653EB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6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8D8852B-0B75-4E76-AD30-8C0D91B8197E}"/>
              </a:ext>
            </a:extLst>
          </p:cNvPr>
          <p:cNvSpPr txBox="1"/>
          <p:nvPr/>
        </p:nvSpPr>
        <p:spPr>
          <a:xfrm>
            <a:off x="5995420" y="2107055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D1FACB-960A-4D49-9673-07C35795490A}"/>
              </a:ext>
            </a:extLst>
          </p:cNvPr>
          <p:cNvSpPr txBox="1"/>
          <p:nvPr/>
        </p:nvSpPr>
        <p:spPr>
          <a:xfrm>
            <a:off x="4924220" y="3360093"/>
            <a:ext cx="23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photon detector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179343E-6912-4FBD-BD4E-5392C908EB61}"/>
              </a:ext>
            </a:extLst>
          </p:cNvPr>
          <p:cNvSpPr/>
          <p:nvPr/>
        </p:nvSpPr>
        <p:spPr>
          <a:xfrm>
            <a:off x="6706154" y="1784564"/>
            <a:ext cx="149982" cy="931695"/>
          </a:xfrm>
          <a:prstGeom prst="rightBrace">
            <a:avLst>
              <a:gd name="adj1" fmla="val 321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hord 40">
            <a:extLst>
              <a:ext uri="{FF2B5EF4-FFF2-40B4-BE49-F238E27FC236}">
                <a16:creationId xmlns:a16="http://schemas.microsoft.com/office/drawing/2014/main" id="{FCD5A865-2863-4C57-9D94-C196C196AC5D}"/>
              </a:ext>
            </a:extLst>
          </p:cNvPr>
          <p:cNvSpPr/>
          <p:nvPr/>
        </p:nvSpPr>
        <p:spPr>
          <a:xfrm flipH="1">
            <a:off x="4927753" y="2421185"/>
            <a:ext cx="244668" cy="244668"/>
          </a:xfrm>
          <a:prstGeom prst="chord">
            <a:avLst>
              <a:gd name="adj1" fmla="val 5330757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AD8B27-867A-46E5-ABD1-166ABB19563A}"/>
              </a:ext>
            </a:extLst>
          </p:cNvPr>
          <p:cNvCxnSpPr>
            <a:cxnSpLocks/>
          </p:cNvCxnSpPr>
          <p:nvPr/>
        </p:nvCxnSpPr>
        <p:spPr>
          <a:xfrm>
            <a:off x="5208297" y="254484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8C7BC0-1875-49DD-B15E-A3123BE1EE91}"/>
              </a:ext>
            </a:extLst>
          </p:cNvPr>
          <p:cNvCxnSpPr>
            <a:cxnSpLocks/>
          </p:cNvCxnSpPr>
          <p:nvPr/>
        </p:nvCxnSpPr>
        <p:spPr>
          <a:xfrm>
            <a:off x="5507640" y="1975053"/>
            <a:ext cx="8193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37EB15-117E-4502-8E0B-89D181360E34}"/>
              </a:ext>
            </a:extLst>
          </p:cNvPr>
          <p:cNvCxnSpPr>
            <a:cxnSpLocks/>
          </p:cNvCxnSpPr>
          <p:nvPr/>
        </p:nvCxnSpPr>
        <p:spPr>
          <a:xfrm>
            <a:off x="6206887" y="1607159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C9C95B-A376-4028-95F4-54F4DFBF02F7}"/>
              </a:ext>
            </a:extLst>
          </p:cNvPr>
          <p:cNvCxnSpPr>
            <a:cxnSpLocks/>
          </p:cNvCxnSpPr>
          <p:nvPr/>
        </p:nvCxnSpPr>
        <p:spPr>
          <a:xfrm flipV="1">
            <a:off x="6206887" y="2577084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8859707-8703-4DAF-8DE4-5E8BECA81AD8}"/>
              </a:ext>
            </a:extLst>
          </p:cNvPr>
          <p:cNvSpPr/>
          <p:nvPr/>
        </p:nvSpPr>
        <p:spPr>
          <a:xfrm>
            <a:off x="2283913" y="1648055"/>
            <a:ext cx="216622" cy="5464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7E81E-DC02-4A78-B033-9DA2ECC84708}"/>
              </a:ext>
            </a:extLst>
          </p:cNvPr>
          <p:cNvCxnSpPr/>
          <p:nvPr/>
        </p:nvCxnSpPr>
        <p:spPr>
          <a:xfrm>
            <a:off x="5150067" y="2746779"/>
            <a:ext cx="290932" cy="56900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32A0B9E-3488-4FF7-89B7-AE9E93D02ACF}"/>
              </a:ext>
            </a:extLst>
          </p:cNvPr>
          <p:cNvSpPr txBox="1"/>
          <p:nvPr/>
        </p:nvSpPr>
        <p:spPr>
          <a:xfrm>
            <a:off x="39744" y="2134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How it works:</a:t>
            </a:r>
            <a:endParaRPr lang="en-US" sz="2400" b="1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AD83DB7-EF75-4FF9-8D8A-FAD2EA477F41}"/>
              </a:ext>
            </a:extLst>
          </p:cNvPr>
          <p:cNvCxnSpPr>
            <a:cxnSpLocks/>
          </p:cNvCxnSpPr>
          <p:nvPr/>
        </p:nvCxnSpPr>
        <p:spPr>
          <a:xfrm>
            <a:off x="7369654" y="290613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4577F5F-62D5-4C98-BBC3-6DECC0118EDE}"/>
              </a:ext>
            </a:extLst>
          </p:cNvPr>
          <p:cNvSpPr/>
          <p:nvPr/>
        </p:nvSpPr>
        <p:spPr>
          <a:xfrm>
            <a:off x="8047694" y="2194524"/>
            <a:ext cx="104409" cy="7106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21CD6BA-4551-4D7F-A626-C310034707FA}"/>
              </a:ext>
            </a:extLst>
          </p:cNvPr>
          <p:cNvSpPr/>
          <p:nvPr/>
        </p:nvSpPr>
        <p:spPr>
          <a:xfrm>
            <a:off x="7943285" y="2757738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74F5CA-B82E-46F8-ABC2-FF2BE1C6156B}"/>
              </a:ext>
            </a:extLst>
          </p:cNvPr>
          <p:cNvSpPr/>
          <p:nvPr/>
        </p:nvSpPr>
        <p:spPr>
          <a:xfrm>
            <a:off x="8157824" y="2322664"/>
            <a:ext cx="104409" cy="5825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90A432-744D-4385-9CB5-97986F66EFAC}"/>
              </a:ext>
            </a:extLst>
          </p:cNvPr>
          <p:cNvSpPr/>
          <p:nvPr/>
        </p:nvSpPr>
        <p:spPr>
          <a:xfrm>
            <a:off x="7838876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902F6-2FC4-4AC7-9CF7-FAB8C2E0F7F5}"/>
              </a:ext>
            </a:extLst>
          </p:cNvPr>
          <p:cNvSpPr/>
          <p:nvPr/>
        </p:nvSpPr>
        <p:spPr>
          <a:xfrm>
            <a:off x="7732487" y="2268901"/>
            <a:ext cx="104409" cy="6362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B89D8-4E8D-4BC8-9EC6-D76B8B4E7853}"/>
              </a:ext>
            </a:extLst>
          </p:cNvPr>
          <p:cNvSpPr/>
          <p:nvPr/>
        </p:nvSpPr>
        <p:spPr>
          <a:xfrm>
            <a:off x="8365766" y="2695919"/>
            <a:ext cx="104409" cy="2092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2B88B1F-5641-4396-9D50-912405821B1B}"/>
              </a:ext>
            </a:extLst>
          </p:cNvPr>
          <p:cNvSpPr/>
          <p:nvPr/>
        </p:nvSpPr>
        <p:spPr>
          <a:xfrm>
            <a:off x="8261357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33A3B9-AC01-46AD-98D8-9653163A8FD8}"/>
              </a:ext>
            </a:extLst>
          </p:cNvPr>
          <p:cNvSpPr/>
          <p:nvPr/>
        </p:nvSpPr>
        <p:spPr>
          <a:xfrm>
            <a:off x="7629068" y="2757737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2CA3076-A1A1-410D-A77D-F12D83F68377}"/>
              </a:ext>
            </a:extLst>
          </p:cNvPr>
          <p:cNvSpPr/>
          <p:nvPr/>
        </p:nvSpPr>
        <p:spPr>
          <a:xfrm>
            <a:off x="7521798" y="2758994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D01CFB-1876-4FB8-80FD-3F31FAF31077}"/>
              </a:ext>
            </a:extLst>
          </p:cNvPr>
          <p:cNvSpPr/>
          <p:nvPr/>
        </p:nvSpPr>
        <p:spPr>
          <a:xfrm>
            <a:off x="7525455" y="2611693"/>
            <a:ext cx="104409" cy="14745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A6D94A0-7019-4101-A90B-45672C2FADFE}"/>
              </a:ext>
            </a:extLst>
          </p:cNvPr>
          <p:cNvSpPr txBox="1"/>
          <p:nvPr/>
        </p:nvSpPr>
        <p:spPr>
          <a:xfrm>
            <a:off x="7309438" y="1944398"/>
            <a:ext cx="5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117C3C-F9F3-4513-8CEF-251BDAC1285D}"/>
              </a:ext>
            </a:extLst>
          </p:cNvPr>
          <p:cNvSpPr txBox="1"/>
          <p:nvPr/>
        </p:nvSpPr>
        <p:spPr>
          <a:xfrm>
            <a:off x="8553878" y="2823998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8A2136-BFED-4A50-AC21-B07B98A05476}"/>
              </a:ext>
            </a:extLst>
          </p:cNvPr>
          <p:cNvSpPr txBox="1"/>
          <p:nvPr/>
        </p:nvSpPr>
        <p:spPr>
          <a:xfrm>
            <a:off x="7197875" y="1132316"/>
            <a:ext cx="159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</a:t>
            </a:r>
          </a:p>
        </p:txBody>
      </p:sp>
    </p:spTree>
    <p:extLst>
      <p:ext uri="{BB962C8B-B14F-4D97-AF65-F5344CB8AC3E}">
        <p14:creationId xmlns:p14="http://schemas.microsoft.com/office/powerpoint/2010/main" val="48032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09A7B-281E-4ABF-BDBA-73CA3DB2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34DD3-7A22-44E1-86B1-6BD02B5ED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28903" b="58753"/>
          <a:stretch/>
        </p:blipFill>
        <p:spPr>
          <a:xfrm>
            <a:off x="543582" y="2862309"/>
            <a:ext cx="4188203" cy="10605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EB7D13-F07A-4E35-8033-B0D46CEAFCAF}"/>
              </a:ext>
            </a:extLst>
          </p:cNvPr>
          <p:cNvSpPr/>
          <p:nvPr/>
        </p:nvSpPr>
        <p:spPr>
          <a:xfrm>
            <a:off x="2333304" y="2940670"/>
            <a:ext cx="135988" cy="135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3F9B63D-4BCF-4BEA-B4E7-94CEEFB70E04}"/>
              </a:ext>
            </a:extLst>
          </p:cNvPr>
          <p:cNvSpPr/>
          <p:nvPr/>
        </p:nvSpPr>
        <p:spPr>
          <a:xfrm flipH="1">
            <a:off x="2392090" y="2543519"/>
            <a:ext cx="304800" cy="304800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8C4E8F-ABBD-4C1C-82BC-B273B1FE2F61}"/>
              </a:ext>
            </a:extLst>
          </p:cNvPr>
          <p:cNvCxnSpPr>
            <a:cxnSpLocks/>
          </p:cNvCxnSpPr>
          <p:nvPr/>
        </p:nvCxnSpPr>
        <p:spPr>
          <a:xfrm>
            <a:off x="2392090" y="2695919"/>
            <a:ext cx="0" cy="1938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EA62E7-7E62-42D6-8149-4365CD7E150F}"/>
              </a:ext>
            </a:extLst>
          </p:cNvPr>
          <p:cNvCxnSpPr>
            <a:cxnSpLocks/>
          </p:cNvCxnSpPr>
          <p:nvPr/>
        </p:nvCxnSpPr>
        <p:spPr>
          <a:xfrm>
            <a:off x="2544490" y="2543519"/>
            <a:ext cx="23700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941527-07A0-4437-A024-F9A4B94AD01E}"/>
              </a:ext>
            </a:extLst>
          </p:cNvPr>
          <p:cNvGrpSpPr/>
          <p:nvPr/>
        </p:nvGrpSpPr>
        <p:grpSpPr>
          <a:xfrm>
            <a:off x="758653" y="1784376"/>
            <a:ext cx="3787513" cy="390214"/>
            <a:chOff x="1090726" y="316157"/>
            <a:chExt cx="3787513" cy="390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B6D14-1296-4148-BE44-357525EDBE38}"/>
                </a:ext>
              </a:extLst>
            </p:cNvPr>
            <p:cNvSpPr txBox="1"/>
            <p:nvPr/>
          </p:nvSpPr>
          <p:spPr>
            <a:xfrm>
              <a:off x="1090726" y="337039"/>
              <a:ext cx="6783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Clock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C5E293-D72E-42A4-B004-B4F587D7AD9E}"/>
                </a:ext>
              </a:extLst>
            </p:cNvPr>
            <p:cNvCxnSpPr>
              <a:cxnSpLocks/>
            </p:cNvCxnSpPr>
            <p:nvPr/>
          </p:nvCxnSpPr>
          <p:spPr>
            <a:xfrm>
              <a:off x="1867751" y="521705"/>
              <a:ext cx="30104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B9A8F4-CADC-4DE9-94EA-2C8D00BFB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398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86200-90A2-4C8E-AE45-A737EF576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650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3FEC85-1A70-4226-B765-022B3A458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901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0E3895-FF33-4265-BA89-4446C3362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52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9C056-7188-45FB-B02F-5D2298247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0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F5EE57-853B-4E0B-9336-525A1F240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655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9435C9-FDF4-4C4E-A687-F4C7A8157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070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ECFB1B-D4E5-4D1C-B086-BD10B5E9B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1584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C44F4F8-2476-481F-BC97-B61DD6554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098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C2536C4-11B4-4DEC-9B50-ECB84ACE9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661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7ED20E-2F4F-4566-B5B8-CF5AFE5BB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9126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9454FDC-74A3-47A8-BA02-F613653EB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642" y="316157"/>
              <a:ext cx="0" cy="1951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8D8852B-0B75-4E76-AD30-8C0D91B8197E}"/>
              </a:ext>
            </a:extLst>
          </p:cNvPr>
          <p:cNvSpPr txBox="1"/>
          <p:nvPr/>
        </p:nvSpPr>
        <p:spPr>
          <a:xfrm>
            <a:off x="5995420" y="2107055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D1FACB-960A-4D49-9673-07C35795490A}"/>
              </a:ext>
            </a:extLst>
          </p:cNvPr>
          <p:cNvSpPr txBox="1"/>
          <p:nvPr/>
        </p:nvSpPr>
        <p:spPr>
          <a:xfrm>
            <a:off x="4924220" y="3360093"/>
            <a:ext cx="23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photon detector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179343E-6912-4FBD-BD4E-5392C908EB61}"/>
              </a:ext>
            </a:extLst>
          </p:cNvPr>
          <p:cNvSpPr/>
          <p:nvPr/>
        </p:nvSpPr>
        <p:spPr>
          <a:xfrm>
            <a:off x="6706154" y="1784564"/>
            <a:ext cx="149982" cy="931695"/>
          </a:xfrm>
          <a:prstGeom prst="rightBrace">
            <a:avLst>
              <a:gd name="adj1" fmla="val 321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hord 40">
            <a:extLst>
              <a:ext uri="{FF2B5EF4-FFF2-40B4-BE49-F238E27FC236}">
                <a16:creationId xmlns:a16="http://schemas.microsoft.com/office/drawing/2014/main" id="{FCD5A865-2863-4C57-9D94-C196C196AC5D}"/>
              </a:ext>
            </a:extLst>
          </p:cNvPr>
          <p:cNvSpPr/>
          <p:nvPr/>
        </p:nvSpPr>
        <p:spPr>
          <a:xfrm flipH="1">
            <a:off x="4927753" y="2421185"/>
            <a:ext cx="244668" cy="244668"/>
          </a:xfrm>
          <a:prstGeom prst="chord">
            <a:avLst>
              <a:gd name="adj1" fmla="val 5330757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AD8B27-867A-46E5-ABD1-166ABB19563A}"/>
              </a:ext>
            </a:extLst>
          </p:cNvPr>
          <p:cNvCxnSpPr>
            <a:cxnSpLocks/>
          </p:cNvCxnSpPr>
          <p:nvPr/>
        </p:nvCxnSpPr>
        <p:spPr>
          <a:xfrm>
            <a:off x="5208297" y="254484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8C7BC0-1875-49DD-B15E-A3123BE1EE91}"/>
              </a:ext>
            </a:extLst>
          </p:cNvPr>
          <p:cNvCxnSpPr>
            <a:cxnSpLocks/>
          </p:cNvCxnSpPr>
          <p:nvPr/>
        </p:nvCxnSpPr>
        <p:spPr>
          <a:xfrm>
            <a:off x="5507640" y="1975053"/>
            <a:ext cx="8193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37EB15-117E-4502-8E0B-89D181360E34}"/>
              </a:ext>
            </a:extLst>
          </p:cNvPr>
          <p:cNvCxnSpPr>
            <a:cxnSpLocks/>
          </p:cNvCxnSpPr>
          <p:nvPr/>
        </p:nvCxnSpPr>
        <p:spPr>
          <a:xfrm>
            <a:off x="6206887" y="1607159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C9C95B-A376-4028-95F4-54F4DFBF02F7}"/>
              </a:ext>
            </a:extLst>
          </p:cNvPr>
          <p:cNvCxnSpPr>
            <a:cxnSpLocks/>
          </p:cNvCxnSpPr>
          <p:nvPr/>
        </p:nvCxnSpPr>
        <p:spPr>
          <a:xfrm flipV="1">
            <a:off x="6206887" y="2577084"/>
            <a:ext cx="0" cy="3141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8859707-8703-4DAF-8DE4-5E8BECA81AD8}"/>
              </a:ext>
            </a:extLst>
          </p:cNvPr>
          <p:cNvSpPr/>
          <p:nvPr/>
        </p:nvSpPr>
        <p:spPr>
          <a:xfrm>
            <a:off x="2504304" y="1648055"/>
            <a:ext cx="216622" cy="5464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7E81E-DC02-4A78-B033-9DA2ECC84708}"/>
              </a:ext>
            </a:extLst>
          </p:cNvPr>
          <p:cNvCxnSpPr/>
          <p:nvPr/>
        </p:nvCxnSpPr>
        <p:spPr>
          <a:xfrm>
            <a:off x="5150067" y="2746779"/>
            <a:ext cx="290932" cy="56900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32A0B9E-3488-4FF7-89B7-AE9E93D02ACF}"/>
              </a:ext>
            </a:extLst>
          </p:cNvPr>
          <p:cNvSpPr txBox="1"/>
          <p:nvPr/>
        </p:nvSpPr>
        <p:spPr>
          <a:xfrm>
            <a:off x="39744" y="2134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How it works:</a:t>
            </a:r>
            <a:endParaRPr lang="en-US" sz="2400" b="1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AD83DB7-EF75-4FF9-8D8A-FAD2EA477F41}"/>
              </a:ext>
            </a:extLst>
          </p:cNvPr>
          <p:cNvCxnSpPr>
            <a:cxnSpLocks/>
          </p:cNvCxnSpPr>
          <p:nvPr/>
        </p:nvCxnSpPr>
        <p:spPr>
          <a:xfrm>
            <a:off x="7369654" y="2906137"/>
            <a:ext cx="119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4577F5F-62D5-4C98-BBC3-6DECC0118EDE}"/>
              </a:ext>
            </a:extLst>
          </p:cNvPr>
          <p:cNvSpPr/>
          <p:nvPr/>
        </p:nvSpPr>
        <p:spPr>
          <a:xfrm>
            <a:off x="8047694" y="2194524"/>
            <a:ext cx="104409" cy="7106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21CD6BA-4551-4D7F-A626-C310034707FA}"/>
              </a:ext>
            </a:extLst>
          </p:cNvPr>
          <p:cNvSpPr/>
          <p:nvPr/>
        </p:nvSpPr>
        <p:spPr>
          <a:xfrm>
            <a:off x="7943285" y="2757738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74F5CA-B82E-46F8-ABC2-FF2BE1C6156B}"/>
              </a:ext>
            </a:extLst>
          </p:cNvPr>
          <p:cNvSpPr/>
          <p:nvPr/>
        </p:nvSpPr>
        <p:spPr>
          <a:xfrm>
            <a:off x="8157824" y="2322664"/>
            <a:ext cx="104409" cy="5825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90A432-744D-4385-9CB5-97986F66EFAC}"/>
              </a:ext>
            </a:extLst>
          </p:cNvPr>
          <p:cNvSpPr/>
          <p:nvPr/>
        </p:nvSpPr>
        <p:spPr>
          <a:xfrm>
            <a:off x="7838876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F4902F6-2FC4-4AC7-9CF7-FAB8C2E0F7F5}"/>
              </a:ext>
            </a:extLst>
          </p:cNvPr>
          <p:cNvSpPr/>
          <p:nvPr/>
        </p:nvSpPr>
        <p:spPr>
          <a:xfrm>
            <a:off x="7732487" y="2268901"/>
            <a:ext cx="104409" cy="6362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6B89D8-4E8D-4BC8-9EC6-D76B8B4E7853}"/>
              </a:ext>
            </a:extLst>
          </p:cNvPr>
          <p:cNvSpPr/>
          <p:nvPr/>
        </p:nvSpPr>
        <p:spPr>
          <a:xfrm>
            <a:off x="8365766" y="2695919"/>
            <a:ext cx="104409" cy="2092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2B88B1F-5641-4396-9D50-912405821B1B}"/>
              </a:ext>
            </a:extLst>
          </p:cNvPr>
          <p:cNvSpPr/>
          <p:nvPr/>
        </p:nvSpPr>
        <p:spPr>
          <a:xfrm>
            <a:off x="8261357" y="2787683"/>
            <a:ext cx="104409" cy="1175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33A3B9-AC01-46AD-98D8-9653163A8FD8}"/>
              </a:ext>
            </a:extLst>
          </p:cNvPr>
          <p:cNvSpPr/>
          <p:nvPr/>
        </p:nvSpPr>
        <p:spPr>
          <a:xfrm>
            <a:off x="7629068" y="2757737"/>
            <a:ext cx="104409" cy="1474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2CA3076-A1A1-410D-A77D-F12D83F68377}"/>
              </a:ext>
            </a:extLst>
          </p:cNvPr>
          <p:cNvSpPr/>
          <p:nvPr/>
        </p:nvSpPr>
        <p:spPr>
          <a:xfrm>
            <a:off x="7521798" y="2679910"/>
            <a:ext cx="104409" cy="2265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D01CFB-1876-4FB8-80FD-3F31FAF31077}"/>
              </a:ext>
            </a:extLst>
          </p:cNvPr>
          <p:cNvSpPr/>
          <p:nvPr/>
        </p:nvSpPr>
        <p:spPr>
          <a:xfrm>
            <a:off x="7731811" y="2113510"/>
            <a:ext cx="104409" cy="14745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A6D94A0-7019-4101-A90B-45672C2FADFE}"/>
              </a:ext>
            </a:extLst>
          </p:cNvPr>
          <p:cNvSpPr txBox="1"/>
          <p:nvPr/>
        </p:nvSpPr>
        <p:spPr>
          <a:xfrm>
            <a:off x="7543652" y="1722666"/>
            <a:ext cx="51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117C3C-F9F3-4513-8CEF-251BDAC1285D}"/>
              </a:ext>
            </a:extLst>
          </p:cNvPr>
          <p:cNvSpPr txBox="1"/>
          <p:nvPr/>
        </p:nvSpPr>
        <p:spPr>
          <a:xfrm>
            <a:off x="8553878" y="2823998"/>
            <a:ext cx="49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F8A2136-BFED-4A50-AC21-B07B98A05476}"/>
              </a:ext>
            </a:extLst>
          </p:cNvPr>
          <p:cNvSpPr txBox="1"/>
          <p:nvPr/>
        </p:nvSpPr>
        <p:spPr>
          <a:xfrm>
            <a:off x="7197875" y="1132316"/>
            <a:ext cx="159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0D0666-1817-4E7B-BFC6-67205E86EA50}"/>
              </a:ext>
            </a:extLst>
          </p:cNvPr>
          <p:cNvSpPr txBox="1"/>
          <p:nvPr/>
        </p:nvSpPr>
        <p:spPr>
          <a:xfrm>
            <a:off x="0" y="467047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Eventually, the histogram = the waveform being acquired.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precisely, a sampled version of the waveform,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but most waveforms are generated from discrete samples, anyway.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773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5FA03-F9EA-4094-93AE-C389E7C8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25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607C2D-990D-4F04-9DA1-935CE8A2A493}"/>
              </a:ext>
            </a:extLst>
          </p:cNvPr>
          <p:cNvGrpSpPr/>
          <p:nvPr/>
        </p:nvGrpSpPr>
        <p:grpSpPr>
          <a:xfrm>
            <a:off x="145712" y="962230"/>
            <a:ext cx="8665008" cy="2589358"/>
            <a:chOff x="221290" y="1896862"/>
            <a:chExt cx="8665008" cy="25893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87AEEB-C658-4C23-9928-D04E3CB2EA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1290" y="2579496"/>
              <a:ext cx="3996503" cy="1592125"/>
              <a:chOff x="705204" y="3389577"/>
              <a:chExt cx="8575543" cy="341632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8A6EBA8-7BC6-474A-99B5-11F768E281E5}"/>
                  </a:ext>
                </a:extLst>
              </p:cNvPr>
              <p:cNvGrpSpPr/>
              <p:nvPr/>
            </p:nvGrpSpPr>
            <p:grpSpPr>
              <a:xfrm>
                <a:off x="705204" y="3389577"/>
                <a:ext cx="4404852" cy="3416321"/>
                <a:chOff x="6096000" y="866669"/>
                <a:chExt cx="4903402" cy="3883663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1B01D39-64DA-4451-8B7F-F69004D9B85D}"/>
                    </a:ext>
                  </a:extLst>
                </p:cNvPr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281" b="49726"/>
                <a:stretch/>
              </p:blipFill>
              <p:spPr>
                <a:xfrm>
                  <a:off x="6221797" y="1025762"/>
                  <a:ext cx="4777605" cy="3724570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13BB760-732D-4C18-9E4D-7A52BC1DE1EE}"/>
                    </a:ext>
                  </a:extLst>
                </p:cNvPr>
                <p:cNvSpPr/>
                <p:nvPr/>
              </p:nvSpPr>
              <p:spPr>
                <a:xfrm>
                  <a:off x="6096000" y="866669"/>
                  <a:ext cx="647963" cy="668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Arrow: Down 4">
                <a:extLst>
                  <a:ext uri="{FF2B5EF4-FFF2-40B4-BE49-F238E27FC236}">
                    <a16:creationId xmlns:a16="http://schemas.microsoft.com/office/drawing/2014/main" id="{ABDD73D0-A49D-4619-AF1C-9DD5C49473AF}"/>
                  </a:ext>
                </a:extLst>
              </p:cNvPr>
              <p:cNvSpPr/>
              <p:nvPr/>
            </p:nvSpPr>
            <p:spPr>
              <a:xfrm rot="8153964">
                <a:off x="3288100" y="4162501"/>
                <a:ext cx="361919" cy="2010420"/>
              </a:xfrm>
              <a:prstGeom prst="downArrow">
                <a:avLst>
                  <a:gd name="adj1" fmla="val 13582"/>
                  <a:gd name="adj2" fmla="val 56223"/>
                </a:avLst>
              </a:prstGeom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E1854B-3C28-4822-9A57-13952F9A2D7B}"/>
                  </a:ext>
                </a:extLst>
              </p:cNvPr>
              <p:cNvSpPr txBox="1"/>
              <p:nvPr/>
            </p:nvSpPr>
            <p:spPr>
              <a:xfrm>
                <a:off x="3875550" y="5837104"/>
                <a:ext cx="2977510" cy="792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RF waveform</a:t>
                </a:r>
              </a:p>
            </p:txBody>
          </p:sp>
          <p:sp>
            <p:nvSpPr>
              <p:cNvPr id="7" name="Arrow: Down 6">
                <a:extLst>
                  <a:ext uri="{FF2B5EF4-FFF2-40B4-BE49-F238E27FC236}">
                    <a16:creationId xmlns:a16="http://schemas.microsoft.com/office/drawing/2014/main" id="{D8212425-8651-4A20-A5E0-4E2057509AD8}"/>
                  </a:ext>
                </a:extLst>
              </p:cNvPr>
              <p:cNvSpPr/>
              <p:nvPr/>
            </p:nvSpPr>
            <p:spPr>
              <a:xfrm rot="14669681">
                <a:off x="4763033" y="3750376"/>
                <a:ext cx="404060" cy="761230"/>
              </a:xfrm>
              <a:prstGeom prst="downArrow">
                <a:avLst>
                  <a:gd name="adj1" fmla="val 23856"/>
                  <a:gd name="adj2" fmla="val 4657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CAB469-704F-4484-ADCD-00A45C86F52A}"/>
                  </a:ext>
                </a:extLst>
              </p:cNvPr>
              <p:cNvSpPr txBox="1"/>
              <p:nvPr/>
            </p:nvSpPr>
            <p:spPr>
              <a:xfrm>
                <a:off x="5395579" y="3494567"/>
                <a:ext cx="3885168" cy="792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Optical waveform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F3BB49-798D-4F49-94A9-E49474FB8E0F}"/>
                </a:ext>
              </a:extLst>
            </p:cNvPr>
            <p:cNvSpPr txBox="1"/>
            <p:nvPr/>
          </p:nvSpPr>
          <p:spPr>
            <a:xfrm>
              <a:off x="273955" y="1896862"/>
              <a:ext cx="31794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New, state-of-the-art </a:t>
              </a:r>
            </a:p>
            <a:p>
              <a:pPr algn="ctr"/>
              <a:r>
                <a:rPr lang="en-US" b="1" dirty="0">
                  <a:latin typeface="+mj-lt"/>
                </a:rPr>
                <a:t>ultrafast electro-optic modulator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93D59B-85F7-47B1-A067-DFA30EBCAAE6}"/>
                </a:ext>
              </a:extLst>
            </p:cNvPr>
            <p:cNvSpPr txBox="1"/>
            <p:nvPr/>
          </p:nvSpPr>
          <p:spPr>
            <a:xfrm>
              <a:off x="4252388" y="1896862"/>
              <a:ext cx="226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New, state-of-the-art </a:t>
              </a:r>
            </a:p>
            <a:p>
              <a:pPr algn="ctr"/>
              <a:r>
                <a:rPr lang="en-US" b="1" dirty="0">
                  <a:latin typeface="+mj-lt"/>
                </a:rPr>
                <a:t>single photon detector</a:t>
              </a:r>
            </a:p>
          </p:txBody>
        </p:sp>
        <p:pic>
          <p:nvPicPr>
            <p:cNvPr id="13" name="Picture 2" descr="Image result for JPL SNSPD cryo">
              <a:extLst>
                <a:ext uri="{FF2B5EF4-FFF2-40B4-BE49-F238E27FC236}">
                  <a16:creationId xmlns:a16="http://schemas.microsoft.com/office/drawing/2014/main" id="{28FE96F1-7E5E-47C6-8297-E65524C14C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0" t="1031" r="17799" b="15951"/>
            <a:stretch/>
          </p:blipFill>
          <p:spPr bwMode="auto">
            <a:xfrm>
              <a:off x="4723050" y="2644716"/>
              <a:ext cx="1153366" cy="1841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Image result for tcspc module becker hickle">
              <a:extLst>
                <a:ext uri="{FF2B5EF4-FFF2-40B4-BE49-F238E27FC236}">
                  <a16:creationId xmlns:a16="http://schemas.microsoft.com/office/drawing/2014/main" id="{2257FF3A-5F23-4185-8B23-08BF4900A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738" y="2759876"/>
              <a:ext cx="2057399" cy="732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C46805-237A-45F6-A889-89E2212559B0}"/>
                </a:ext>
              </a:extLst>
            </p:cNvPr>
            <p:cNvSpPr txBox="1"/>
            <p:nvPr/>
          </p:nvSpPr>
          <p:spPr>
            <a:xfrm>
              <a:off x="6721859" y="1896862"/>
              <a:ext cx="21644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New, state-of-the-art </a:t>
              </a:r>
            </a:p>
            <a:p>
              <a:pPr algn="ctr"/>
              <a:r>
                <a:rPr lang="en-US" b="1" dirty="0">
                  <a:latin typeface="+mj-lt"/>
                </a:rPr>
                <a:t>TCSPC card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4A653-C3D6-4FAC-BBF7-6257375957E8}"/>
                </a:ext>
              </a:extLst>
            </p:cNvPr>
            <p:cNvSpPr txBox="1"/>
            <p:nvPr/>
          </p:nvSpPr>
          <p:spPr>
            <a:xfrm>
              <a:off x="6723888" y="4039396"/>
              <a:ext cx="67839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Clock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E2250C3-AB28-48F7-B0E4-9337EEF7F5DC}"/>
                </a:ext>
              </a:extLst>
            </p:cNvPr>
            <p:cNvGrpSpPr/>
            <p:nvPr/>
          </p:nvGrpSpPr>
          <p:grpSpPr>
            <a:xfrm>
              <a:off x="6246952" y="3295042"/>
              <a:ext cx="421995" cy="929896"/>
              <a:chOff x="6293944" y="406534"/>
              <a:chExt cx="421995" cy="929896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1C9D977B-33FC-43F6-BAA9-9E6EEFD16F11}"/>
                  </a:ext>
                </a:extLst>
              </p:cNvPr>
              <p:cNvSpPr/>
              <p:nvPr/>
            </p:nvSpPr>
            <p:spPr>
              <a:xfrm flipH="1" flipV="1">
                <a:off x="6293944" y="1031630"/>
                <a:ext cx="304800" cy="304800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D484A4AD-6EA6-4A5F-B509-78BF580DC953}"/>
                  </a:ext>
                </a:extLst>
              </p:cNvPr>
              <p:cNvSpPr/>
              <p:nvPr/>
            </p:nvSpPr>
            <p:spPr>
              <a:xfrm flipH="1">
                <a:off x="6293944" y="406534"/>
                <a:ext cx="304800" cy="304800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6B92EEE-C940-4A89-8D6C-1F47BDB43FC7}"/>
                  </a:ext>
                </a:extLst>
              </p:cNvPr>
              <p:cNvCxnSpPr/>
              <p:nvPr/>
            </p:nvCxnSpPr>
            <p:spPr>
              <a:xfrm>
                <a:off x="6293944" y="560363"/>
                <a:ext cx="0" cy="62366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B86EEA5-47DF-46A6-BD06-B6319C700AF3}"/>
                  </a:ext>
                </a:extLst>
              </p:cNvPr>
              <p:cNvCxnSpPr/>
              <p:nvPr/>
            </p:nvCxnSpPr>
            <p:spPr>
              <a:xfrm>
                <a:off x="6443963" y="406534"/>
                <a:ext cx="27197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B9038F-3770-45E2-B91C-4A4AECDDD08B}"/>
                  </a:ext>
                </a:extLst>
              </p:cNvPr>
              <p:cNvCxnSpPr/>
              <p:nvPr/>
            </p:nvCxnSpPr>
            <p:spPr>
              <a:xfrm>
                <a:off x="6443963" y="1336430"/>
                <a:ext cx="27197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AED45DA-3BF1-4F00-8546-A33D68C24489}"/>
                </a:ext>
              </a:extLst>
            </p:cNvPr>
            <p:cNvSpPr/>
            <p:nvPr/>
          </p:nvSpPr>
          <p:spPr>
            <a:xfrm>
              <a:off x="6642350" y="4163762"/>
              <a:ext cx="79509" cy="130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Left Brace 67">
            <a:extLst>
              <a:ext uri="{FF2B5EF4-FFF2-40B4-BE49-F238E27FC236}">
                <a16:creationId xmlns:a16="http://schemas.microsoft.com/office/drawing/2014/main" id="{1C51635D-2325-4D9F-9CFC-AF52B138098B}"/>
              </a:ext>
            </a:extLst>
          </p:cNvPr>
          <p:cNvSpPr/>
          <p:nvPr/>
        </p:nvSpPr>
        <p:spPr>
          <a:xfrm rot="16200000">
            <a:off x="4464592" y="832546"/>
            <a:ext cx="365760" cy="6798654"/>
          </a:xfrm>
          <a:prstGeom prst="leftBrace">
            <a:avLst>
              <a:gd name="adj1" fmla="val 3653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1C013B-F797-452A-B90B-640153D8B6B5}"/>
              </a:ext>
            </a:extLst>
          </p:cNvPr>
          <p:cNvSpPr txBox="1"/>
          <p:nvPr/>
        </p:nvSpPr>
        <p:spPr>
          <a:xfrm>
            <a:off x="799320" y="4601091"/>
            <a:ext cx="769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can measure any bandwidth generated by the </a:t>
            </a:r>
            <a:r>
              <a:rPr lang="en-US" sz="2000" u="sng" dirty="0">
                <a:latin typeface="+mj-lt"/>
              </a:rPr>
              <a:t>best-available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Arbitrary Waveform Generators, AWG’s [ 92 GSa.s</a:t>
            </a:r>
            <a:r>
              <a:rPr lang="en-US" sz="2000" baseline="30000" dirty="0">
                <a:latin typeface="+mj-lt"/>
              </a:rPr>
              <a:t>-1 </a:t>
            </a:r>
            <a:r>
              <a:rPr lang="en-US" sz="2000" dirty="0">
                <a:latin typeface="+mj-lt"/>
              </a:rPr>
              <a:t>, 32 GHz analog BW ]</a:t>
            </a:r>
            <a:br>
              <a:rPr lang="en-US" sz="2000" dirty="0">
                <a:latin typeface="+mj-lt"/>
              </a:rPr>
            </a:br>
            <a:r>
              <a:rPr lang="en-US" sz="2800" dirty="0">
                <a:latin typeface="+mj-lt"/>
              </a:rPr>
              <a:t>…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at &lt; 100 femtowatts of received power! </a:t>
            </a:r>
          </a:p>
          <a:p>
            <a:pPr algn="ctr"/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1776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74D928-18D9-4885-A5BF-F2428D4B15B2}"/>
              </a:ext>
            </a:extLst>
          </p:cNvPr>
          <p:cNvSpPr txBox="1"/>
          <p:nvPr/>
        </p:nvSpPr>
        <p:spPr>
          <a:xfrm>
            <a:off x="39744" y="213425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Optical eye diagrams at –100 dBm optical power 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 measured at receiver front-end ]</a:t>
            </a:r>
            <a:br>
              <a:rPr lang="en-US" sz="2400" b="1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0F317-EB4B-4257-B66C-7E5897F20E58}"/>
              </a:ext>
            </a:extLst>
          </p:cNvPr>
          <p:cNvSpPr txBox="1"/>
          <p:nvPr/>
        </p:nvSpPr>
        <p:spPr>
          <a:xfrm>
            <a:off x="3632432" y="1657946"/>
            <a:ext cx="125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90 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F96A2-39AA-4B4A-9FC2-637CD48E7B16}"/>
              </a:ext>
            </a:extLst>
          </p:cNvPr>
          <p:cNvSpPr txBox="1"/>
          <p:nvPr/>
        </p:nvSpPr>
        <p:spPr>
          <a:xfrm>
            <a:off x="6807665" y="3106543"/>
            <a:ext cx="249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 to resolution ratio: ~ 4,000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28667-58C0-47C8-BB3B-42D7761D642E}"/>
              </a:ext>
            </a:extLst>
          </p:cNvPr>
          <p:cNvSpPr txBox="1"/>
          <p:nvPr/>
        </p:nvSpPr>
        <p:spPr>
          <a:xfrm>
            <a:off x="1922477" y="1657946"/>
            <a:ext cx="125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40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648DD-3A5D-421A-934A-7D5EA1854997}"/>
              </a:ext>
            </a:extLst>
          </p:cNvPr>
          <p:cNvSpPr txBox="1"/>
          <p:nvPr/>
        </p:nvSpPr>
        <p:spPr>
          <a:xfrm>
            <a:off x="5444455" y="1657946"/>
            <a:ext cx="125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102 GHz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0EC55A-F5EE-4D18-A399-41E0C856D2F6}"/>
              </a:ext>
            </a:extLst>
          </p:cNvPr>
          <p:cNvGrpSpPr/>
          <p:nvPr/>
        </p:nvGrpSpPr>
        <p:grpSpPr>
          <a:xfrm>
            <a:off x="1195432" y="2145508"/>
            <a:ext cx="5645056" cy="3785509"/>
            <a:chOff x="1195432" y="2145508"/>
            <a:chExt cx="5645056" cy="3785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E3AAD6-02FF-4996-A92A-FE1F60399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6" t="45157" r="29181"/>
            <a:stretch/>
          </p:blipFill>
          <p:spPr>
            <a:xfrm>
              <a:off x="1300293" y="2145508"/>
              <a:ext cx="5402511" cy="378550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631AAB-960D-4D60-A4AA-DC1C22CD392B}"/>
                </a:ext>
              </a:extLst>
            </p:cNvPr>
            <p:cNvSpPr/>
            <p:nvPr/>
          </p:nvSpPr>
          <p:spPr>
            <a:xfrm>
              <a:off x="6663395" y="2200154"/>
              <a:ext cx="177093" cy="27891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E54D1F-6D40-42D6-8F97-DEB6EAFBB37A}"/>
                </a:ext>
              </a:extLst>
            </p:cNvPr>
            <p:cNvSpPr/>
            <p:nvPr/>
          </p:nvSpPr>
          <p:spPr>
            <a:xfrm>
              <a:off x="1195432" y="4968961"/>
              <a:ext cx="274322" cy="205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948090-F08C-4A05-B573-EE81873F757D}"/>
              </a:ext>
            </a:extLst>
          </p:cNvPr>
          <p:cNvSpPr txBox="1"/>
          <p:nvPr/>
        </p:nvSpPr>
        <p:spPr>
          <a:xfrm>
            <a:off x="276987" y="5784218"/>
            <a:ext cx="8590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Measurement time: 2 minutes *</a:t>
            </a:r>
          </a:p>
          <a:p>
            <a:r>
              <a:rPr lang="en-US" sz="2000" dirty="0">
                <a:latin typeface="+mj-lt"/>
              </a:rPr>
              <a:t>* 150 milliseconds enough for identification of signal frequency at 100 GHz.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3125AD0-A287-4AC7-B385-4A5A65E2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3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22034B-C915-407E-B1A8-1007DFB55B5D}"/>
              </a:ext>
            </a:extLst>
          </p:cNvPr>
          <p:cNvSpPr/>
          <p:nvPr/>
        </p:nvSpPr>
        <p:spPr>
          <a:xfrm>
            <a:off x="152866" y="3045204"/>
            <a:ext cx="8838267" cy="342270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66213-83EB-4526-A0C9-F25F5BC917F3}"/>
              </a:ext>
            </a:extLst>
          </p:cNvPr>
          <p:cNvSpPr/>
          <p:nvPr/>
        </p:nvSpPr>
        <p:spPr>
          <a:xfrm>
            <a:off x="8095376" y="6183556"/>
            <a:ext cx="494952" cy="53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B14E6-B570-40A7-BD2A-7BF89D57F5D5}"/>
              </a:ext>
            </a:extLst>
          </p:cNvPr>
          <p:cNvSpPr txBox="1"/>
          <p:nvPr/>
        </p:nvSpPr>
        <p:spPr>
          <a:xfrm>
            <a:off x="1" y="3086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Outline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119C7-1563-4882-A4F4-2AD376A30EB9}"/>
              </a:ext>
            </a:extLst>
          </p:cNvPr>
          <p:cNvSpPr txBox="1"/>
          <p:nvPr/>
        </p:nvSpPr>
        <p:spPr>
          <a:xfrm>
            <a:off x="442218" y="3275067"/>
            <a:ext cx="854891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Integrated photonics can be used to 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reduce the size, weight and power (</a:t>
            </a:r>
            <a:r>
              <a:rPr lang="en-US" sz="2400" dirty="0" err="1">
                <a:latin typeface="+mj-lt"/>
              </a:rPr>
              <a:t>SWaP</a:t>
            </a:r>
            <a:r>
              <a:rPr lang="en-US" sz="2400" dirty="0">
                <a:latin typeface="+mj-lt"/>
              </a:rPr>
              <a:t>) of optical assemblies,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to improve functionality,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and improve performance in some cases. </a:t>
            </a:r>
          </a:p>
          <a:p>
            <a:r>
              <a:rPr lang="en-US" sz="2400" dirty="0">
                <a:latin typeface="+mj-lt"/>
              </a:rPr>
              <a:t>How can collaboration between universities, leveraging foundry fabrication, help? I will present a case study.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AFB29-E944-47F8-B42A-98BF9C2A585C}"/>
              </a:ext>
            </a:extLst>
          </p:cNvPr>
          <p:cNvSpPr txBox="1"/>
          <p:nvPr/>
        </p:nvSpPr>
        <p:spPr>
          <a:xfrm>
            <a:off x="442218" y="1376341"/>
            <a:ext cx="81481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What do I mean by “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very-fast …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 entangled-photon sources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 single-photon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656E-4072-446C-B624-4045AD8B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13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678"/>
          <p:cNvSpPr txBox="1">
            <a:spLocks noChangeArrowheads="1"/>
          </p:cNvSpPr>
          <p:nvPr/>
        </p:nvSpPr>
        <p:spPr bwMode="auto">
          <a:xfrm>
            <a:off x="0" y="164264"/>
            <a:ext cx="914399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CIAN: NSF Center for Integrated Access Networks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10-year, $40M+ multi-institutional program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C2.1 Silicon Photonics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4365" y="4165131"/>
            <a:ext cx="6088087" cy="25563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n-US" sz="2000" b="1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Photonic Chip participants: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Cornell (Michal Lipson)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UC San Diego (</a:t>
            </a:r>
            <a:r>
              <a:rPr lang="en-US" sz="2000" u="sng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Shayan Mookherjea [coordinator]</a:t>
            </a: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)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UC Los Angeles (</a:t>
            </a:r>
            <a:r>
              <a:rPr lang="en-US" sz="2000" dirty="0" err="1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Bahram</a:t>
            </a: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Jalali</a:t>
            </a: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)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UC Berkeley (Connie Chang-</a:t>
            </a:r>
            <a:r>
              <a:rPr lang="en-US" sz="2000" dirty="0" err="1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Hasnain</a:t>
            </a: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)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University of Arizona (Robert Norwood)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UC Berkeley (Ming Wu)</a:t>
            </a:r>
          </a:p>
          <a:p>
            <a:pPr algn="just"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11" charset="0"/>
                <a:ea typeface="Helvetica" pitchFamily="-111" charset="0"/>
                <a:cs typeface="Helvetica" pitchFamily="-111" charset="0"/>
              </a:rPr>
              <a:t>Caltech (Axel Scherer)</a:t>
            </a:r>
          </a:p>
        </p:txBody>
      </p:sp>
      <p:pic>
        <p:nvPicPr>
          <p:cNvPr id="16" name="Picture 1" descr="IMG_1277_allchip_activ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67033" y="-1802285"/>
            <a:ext cx="240993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3720" y="3433564"/>
            <a:ext cx="135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Cornell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9658" y="3265907"/>
            <a:ext cx="135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UC San Diego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46246" y="3232468"/>
            <a:ext cx="135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UC Berkeley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37419" y="3085464"/>
            <a:ext cx="135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UC Berkeley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3609" y="3175913"/>
            <a:ext cx="135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Univ. Arizona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7412" y="4146264"/>
            <a:ext cx="314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Sandia National Labs,</a:t>
            </a:r>
          </a:p>
          <a:p>
            <a:r>
              <a:rPr lang="en-US" sz="2000" b="1" dirty="0"/>
              <a:t>Albuquerque, New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7194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2834" y="1165051"/>
            <a:ext cx="1027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Chip V1</a:t>
            </a:r>
          </a:p>
          <a:p>
            <a:pPr algn="ctr"/>
            <a:r>
              <a:rPr lang="en-US" b="1" dirty="0"/>
              <a:t>2014-15</a:t>
            </a:r>
            <a:endParaRPr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2834" y="4540024"/>
            <a:ext cx="1027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Chip V2</a:t>
            </a:r>
            <a:br>
              <a:rPr lang="en-US" sz="2400" b="1" dirty="0"/>
            </a:br>
            <a:r>
              <a:rPr lang="en-US" b="1" dirty="0"/>
              <a:t>2015-16</a:t>
            </a:r>
            <a:endParaRPr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541"/>
          <a:stretch/>
        </p:blipFill>
        <p:spPr>
          <a:xfrm>
            <a:off x="2536224" y="294432"/>
            <a:ext cx="5319887" cy="2998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86" y="3737990"/>
            <a:ext cx="4819754" cy="25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1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C1FF1C-6DE9-4BAE-9A31-88AED2B5E50F}"/>
              </a:ext>
            </a:extLst>
          </p:cNvPr>
          <p:cNvSpPr txBox="1"/>
          <p:nvPr/>
        </p:nvSpPr>
        <p:spPr>
          <a:xfrm>
            <a:off x="637564" y="755009"/>
            <a:ext cx="7441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+mj-lt"/>
              </a:rPr>
              <a:t>Very-fast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versus</a:t>
            </a:r>
            <a:r>
              <a:rPr lang="en-US" sz="3200" dirty="0">
                <a:latin typeface="+mj-lt"/>
              </a:rPr>
              <a:t> </a:t>
            </a:r>
            <a:r>
              <a:rPr lang="en-US" sz="3200" u="sng" dirty="0">
                <a:latin typeface="+mj-lt"/>
              </a:rPr>
              <a:t>ultra-fast</a:t>
            </a:r>
            <a:r>
              <a:rPr lang="en-US" sz="3200" dirty="0">
                <a:latin typeface="+mj-lt"/>
              </a:rPr>
              <a:t> 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057C2E-397C-4912-91FA-C9E4F707B8A9}"/>
              </a:ext>
            </a:extLst>
          </p:cNvPr>
          <p:cNvGrpSpPr/>
          <p:nvPr/>
        </p:nvGrpSpPr>
        <p:grpSpPr>
          <a:xfrm>
            <a:off x="637563" y="1398507"/>
            <a:ext cx="7952763" cy="4607215"/>
            <a:chOff x="637563" y="1398507"/>
            <a:chExt cx="7952763" cy="460721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4F3198-7EAF-4C86-8084-9A301E566EAD}"/>
                </a:ext>
              </a:extLst>
            </p:cNvPr>
            <p:cNvCxnSpPr>
              <a:cxnSpLocks/>
            </p:cNvCxnSpPr>
            <p:nvPr/>
          </p:nvCxnSpPr>
          <p:spPr>
            <a:xfrm>
              <a:off x="1268134" y="1398507"/>
              <a:ext cx="0" cy="250830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9E29B9-6AD6-417E-83C4-5D2919589525}"/>
                </a:ext>
              </a:extLst>
            </p:cNvPr>
            <p:cNvSpPr txBox="1"/>
            <p:nvPr/>
          </p:nvSpPr>
          <p:spPr>
            <a:xfrm>
              <a:off x="637563" y="4282173"/>
              <a:ext cx="7952763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+mj-lt"/>
                </a:rPr>
                <a:t>[Sources] </a:t>
              </a:r>
              <a:r>
                <a:rPr lang="en-US" sz="2400" dirty="0">
                  <a:latin typeface="+mj-lt"/>
                </a:rPr>
                <a:t>Speed up each “trial” i.e., use of the resources in the quantum channel (pump, modulator, …, detector gate). 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+mj-lt"/>
                </a:rPr>
                <a:t>[Detectors]</a:t>
              </a:r>
              <a:r>
                <a:rPr lang="en-US" sz="2400" dirty="0">
                  <a:latin typeface="+mj-lt"/>
                </a:rPr>
                <a:t> Detect (very) broadband waveforms at (very) low powers, e.g., a sampling oscilloscope. 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6BDFFB-64C8-400F-912D-D35AA8E23E33}"/>
              </a:ext>
            </a:extLst>
          </p:cNvPr>
          <p:cNvGrpSpPr/>
          <p:nvPr/>
        </p:nvGrpSpPr>
        <p:grpSpPr>
          <a:xfrm>
            <a:off x="3473042" y="1398507"/>
            <a:ext cx="5670958" cy="2310537"/>
            <a:chOff x="3473042" y="1398507"/>
            <a:chExt cx="5670958" cy="2310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31ABEC-38A4-4F81-BC72-CDB5C9D01A9A}"/>
                </a:ext>
              </a:extLst>
            </p:cNvPr>
            <p:cNvGrpSpPr/>
            <p:nvPr/>
          </p:nvGrpSpPr>
          <p:grpSpPr>
            <a:xfrm>
              <a:off x="3473042" y="1398507"/>
              <a:ext cx="5670958" cy="2310537"/>
              <a:chOff x="3473042" y="1398507"/>
              <a:chExt cx="5670958" cy="231053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CB6B85-E64A-4639-94F9-342023951A29}"/>
                  </a:ext>
                </a:extLst>
              </p:cNvPr>
              <p:cNvSpPr txBox="1"/>
              <p:nvPr/>
            </p:nvSpPr>
            <p:spPr>
              <a:xfrm>
                <a:off x="3473042" y="2508715"/>
                <a:ext cx="56709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Femtosecond pulses</a:t>
                </a:r>
              </a:p>
              <a:p>
                <a:r>
                  <a:rPr lang="en-US" sz="2400" dirty="0">
                    <a:latin typeface="+mj-lt"/>
                  </a:rPr>
                  <a:t>Dynamics of electrons, excitons etc.</a:t>
                </a:r>
              </a:p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(Repetition rates ~ 100 kHz - 100 MHz)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082FE3E6-FF92-4E3D-8556-BB28565412EC}"/>
                  </a:ext>
                </a:extLst>
              </p:cNvPr>
              <p:cNvCxnSpPr/>
              <p:nvPr/>
            </p:nvCxnSpPr>
            <p:spPr>
              <a:xfrm>
                <a:off x="4051881" y="1398507"/>
                <a:ext cx="0" cy="931178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ACEA1-4009-4220-9FEA-A64A088AAF7C}"/>
                </a:ext>
              </a:extLst>
            </p:cNvPr>
            <p:cNvSpPr txBox="1"/>
            <p:nvPr/>
          </p:nvSpPr>
          <p:spPr>
            <a:xfrm>
              <a:off x="4136472" y="1664392"/>
              <a:ext cx="3337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 this term is already in wide use ]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F2DC19-3BC4-45BD-A3F0-083CBA38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760" y="3236975"/>
            <a:ext cx="4955166" cy="2648534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326571" y="1251858"/>
            <a:ext cx="3048000" cy="2492828"/>
          </a:xfrm>
          <a:prstGeom prst="wedgeRoundRectCallout">
            <a:avLst>
              <a:gd name="adj1" fmla="val 81310"/>
              <a:gd name="adj2" fmla="val 67304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287A7-B131-48C2-9EDD-97B1C49D716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889" y="1456813"/>
            <a:ext cx="3177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Helvetica"/>
                <a:cs typeface="Helvetica"/>
              </a:rPr>
              <a:t>2. Wideband (&gt; 40 nm) adiabatic directional couplers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2010" y="2487463"/>
            <a:ext cx="2994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Conventional directional couplers in silicon photonics are highly wavelength dependent  </a:t>
            </a:r>
          </a:p>
        </p:txBody>
      </p:sp>
      <p:sp>
        <p:nvSpPr>
          <p:cNvPr id="28" name="Text Box 678"/>
          <p:cNvSpPr txBox="1">
            <a:spLocks noChangeArrowheads="1"/>
          </p:cNvSpPr>
          <p:nvPr/>
        </p:nvSpPr>
        <p:spPr bwMode="auto">
          <a:xfrm>
            <a:off x="0" y="318195"/>
            <a:ext cx="91439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itchFamily="34" charset="0"/>
              </a:rPr>
              <a:t>Chip design details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609600" y="3864428"/>
            <a:ext cx="3048000" cy="2253343"/>
          </a:xfrm>
          <a:prstGeom prst="wedgeRoundRectCallout">
            <a:avLst>
              <a:gd name="adj1" fmla="val 75239"/>
              <a:gd name="adj2" fmla="val -2162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4" name="Group 33"/>
          <p:cNvGrpSpPr/>
          <p:nvPr/>
        </p:nvGrpSpPr>
        <p:grpSpPr>
          <a:xfrm>
            <a:off x="709146" y="4025841"/>
            <a:ext cx="3133510" cy="1828992"/>
            <a:chOff x="709146" y="4025841"/>
            <a:chExt cx="3133510" cy="1828992"/>
          </a:xfrm>
        </p:grpSpPr>
        <p:sp>
          <p:nvSpPr>
            <p:cNvPr id="30" name="TextBox 29"/>
            <p:cNvSpPr txBox="1"/>
            <p:nvPr/>
          </p:nvSpPr>
          <p:spPr>
            <a:xfrm>
              <a:off x="709146" y="4025841"/>
              <a:ext cx="26654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Helvetica"/>
                  <a:cs typeface="Helvetica"/>
                </a:rPr>
                <a:t>3. Integrated variable optical attenuator on each input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7953" y="5023836"/>
              <a:ext cx="29947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50 um length</a:t>
              </a:r>
            </a:p>
            <a:p>
              <a:r>
                <a:rPr lang="en-US" sz="1600" dirty="0">
                  <a:latin typeface="Helvetica"/>
                  <a:cs typeface="Helvetica"/>
                </a:rPr>
                <a:t>approx. 5 – 10 </a:t>
              </a:r>
              <a:r>
                <a:rPr lang="en-US" sz="1600" dirty="0" err="1">
                  <a:latin typeface="Helvetica"/>
                  <a:cs typeface="Helvetica"/>
                </a:rPr>
                <a:t>mW</a:t>
              </a:r>
              <a:r>
                <a:rPr lang="en-US" sz="1600" dirty="0">
                  <a:latin typeface="Helvetica"/>
                  <a:cs typeface="Helvetica"/>
                </a:rPr>
                <a:t> power</a:t>
              </a:r>
            </a:p>
            <a:p>
              <a:r>
                <a:rPr lang="en-US" sz="1600" dirty="0">
                  <a:latin typeface="Helvetica"/>
                  <a:cs typeface="Helvetica"/>
                </a:rPr>
                <a:t>fast (sub-ns)  </a:t>
              </a:r>
            </a:p>
          </p:txBody>
        </p:sp>
      </p:grpSp>
      <p:sp>
        <p:nvSpPr>
          <p:cNvPr id="38" name="Rounded Rectangular Callout 37"/>
          <p:cNvSpPr/>
          <p:nvPr/>
        </p:nvSpPr>
        <p:spPr>
          <a:xfrm>
            <a:off x="3951515" y="903514"/>
            <a:ext cx="5029200" cy="2656116"/>
          </a:xfrm>
          <a:prstGeom prst="wedgeRoundRectCallout">
            <a:avLst>
              <a:gd name="adj1" fmla="val -33142"/>
              <a:gd name="adj2" fmla="val 77821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25" name="Group 24"/>
          <p:cNvGrpSpPr/>
          <p:nvPr/>
        </p:nvGrpSpPr>
        <p:grpSpPr>
          <a:xfrm>
            <a:off x="4009572" y="989342"/>
            <a:ext cx="5134428" cy="2381600"/>
            <a:chOff x="4009572" y="989342"/>
            <a:chExt cx="5134428" cy="2381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4305" y="1411513"/>
              <a:ext cx="2402909" cy="19594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12214" y="1320801"/>
              <a:ext cx="1868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wide waveguide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27043" y="1917700"/>
              <a:ext cx="1416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narrow waveguide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6867072" y="1547585"/>
              <a:ext cx="181428" cy="1179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509330" y="2207986"/>
              <a:ext cx="181428" cy="11792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989891" y="1729726"/>
              <a:ext cx="930617" cy="930617"/>
              <a:chOff x="5862891" y="2332070"/>
              <a:chExt cx="930617" cy="930617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6132286" y="2441563"/>
                <a:ext cx="0" cy="57922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529615" y="2463460"/>
                <a:ext cx="0" cy="57365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Arc 16"/>
              <p:cNvSpPr/>
              <p:nvPr/>
            </p:nvSpPr>
            <p:spPr>
              <a:xfrm>
                <a:off x="5862891" y="2332070"/>
                <a:ext cx="930617" cy="930617"/>
              </a:xfrm>
              <a:prstGeom prst="arc">
                <a:avLst>
                  <a:gd name="adj1" fmla="val 14651449"/>
                  <a:gd name="adj2" fmla="val 17737037"/>
                </a:avLst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/>
                  <a:cs typeface="Helvetica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009572" y="1865082"/>
              <a:ext cx="1678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/>
                  <a:cs typeface="Helvetica"/>
                </a:rPr>
                <a:t>Current heats the silicon on the inside of the ring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5999" y="2872015"/>
              <a:ext cx="1106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Helvetica"/>
                  <a:cs typeface="Helvetica"/>
                </a:rPr>
                <a:t>25 um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903357" y="3069771"/>
              <a:ext cx="607786" cy="0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431972" y="3069771"/>
              <a:ext cx="607786" cy="0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330659" y="989342"/>
              <a:ext cx="4171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Helvetica"/>
                  <a:cs typeface="Helvetica"/>
                </a:rPr>
                <a:t>1. Widened rings + tunable heaters</a:t>
              </a:r>
            </a:p>
          </p:txBody>
        </p:sp>
      </p:grpSp>
      <p:sp>
        <p:nvSpPr>
          <p:cNvPr id="39" name="Rounded Rectangular Callout 38"/>
          <p:cNvSpPr/>
          <p:nvPr/>
        </p:nvSpPr>
        <p:spPr>
          <a:xfrm>
            <a:off x="6237513" y="3973286"/>
            <a:ext cx="2579915" cy="2111828"/>
          </a:xfrm>
          <a:prstGeom prst="wedgeRoundRectCallout">
            <a:avLst>
              <a:gd name="adj1" fmla="val -74042"/>
              <a:gd name="adj2" fmla="val -212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40" name="Group 39"/>
          <p:cNvGrpSpPr/>
          <p:nvPr/>
        </p:nvGrpSpPr>
        <p:grpSpPr>
          <a:xfrm>
            <a:off x="6271746" y="4123812"/>
            <a:ext cx="2741626" cy="2075213"/>
            <a:chOff x="709146" y="4025841"/>
            <a:chExt cx="2741626" cy="2075213"/>
          </a:xfrm>
        </p:grpSpPr>
        <p:sp>
          <p:nvSpPr>
            <p:cNvPr id="41" name="TextBox 40"/>
            <p:cNvSpPr txBox="1"/>
            <p:nvPr/>
          </p:nvSpPr>
          <p:spPr>
            <a:xfrm>
              <a:off x="709146" y="4025841"/>
              <a:ext cx="26654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Helvetica"/>
                  <a:cs typeface="Helvetica"/>
                </a:rPr>
                <a:t>4. MORDIA has asymmetric add/drop specifications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47954" y="5023836"/>
              <a:ext cx="26028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/>
                  <a:cs typeface="Helvetica"/>
                </a:rPr>
                <a:t>single 400 GHz tunable drop; multiple 100 GHz tunable adds</a:t>
              </a:r>
            </a:p>
            <a:p>
              <a:r>
                <a:rPr lang="en-US" sz="1600" dirty="0">
                  <a:latin typeface="Helvetica"/>
                  <a:cs typeface="Helvetica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287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80665" y="1090002"/>
            <a:ext cx="7227842" cy="4779702"/>
            <a:chOff x="214923" y="3874407"/>
            <a:chExt cx="4368884" cy="2889101"/>
          </a:xfrm>
        </p:grpSpPr>
        <p:pic>
          <p:nvPicPr>
            <p:cNvPr id="6" name="Picture 5" descr="kappa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923" y="3874407"/>
              <a:ext cx="4368884" cy="288910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040190" y="5200952"/>
              <a:ext cx="3060096" cy="0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654248" y="2301573"/>
            <a:ext cx="163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MORDIA</a:t>
            </a:r>
          </a:p>
        </p:txBody>
      </p:sp>
      <p:sp>
        <p:nvSpPr>
          <p:cNvPr id="10" name="Right Brace 9"/>
          <p:cNvSpPr/>
          <p:nvPr/>
        </p:nvSpPr>
        <p:spPr>
          <a:xfrm rot="16200000">
            <a:off x="3157643" y="1716286"/>
            <a:ext cx="331781" cy="2425686"/>
          </a:xfrm>
          <a:prstGeom prst="rightBrace">
            <a:avLst>
              <a:gd name="adj1" fmla="val 35919"/>
              <a:gd name="adj2" fmla="val 50000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95121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/>
              </a:rPr>
              <a:t>Wide-wavelength-span directional coupler</a:t>
            </a:r>
            <a:br>
              <a:rPr lang="en-US" sz="2800" b="1" dirty="0">
                <a:latin typeface="+mj-lt"/>
                <a:cs typeface="Times New Roman"/>
              </a:rPr>
            </a:br>
            <a:r>
              <a:rPr lang="en-US" sz="2400" dirty="0">
                <a:latin typeface="+mj-lt"/>
                <a:cs typeface="Times New Roman"/>
              </a:rPr>
              <a:t>(used in several places)</a:t>
            </a:r>
            <a:endParaRPr lang="en-US" sz="2400" u="sng" dirty="0">
              <a:latin typeface="+mj-lt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423" y="1686487"/>
            <a:ext cx="2975956" cy="1218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90161" y="1347933"/>
            <a:ext cx="102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 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8326" y="2597551"/>
            <a:ext cx="278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C. T. DeRose et al. </a:t>
            </a:r>
            <a:br>
              <a:rPr lang="en-US" dirty="0"/>
            </a:br>
            <a:r>
              <a:rPr lang="en-US" b="1" dirty="0"/>
              <a:t>OFC</a:t>
            </a:r>
            <a:r>
              <a:rPr lang="en-US" dirty="0"/>
              <a:t> OThM3 (2011)</a:t>
            </a:r>
          </a:p>
        </p:txBody>
      </p:sp>
    </p:spTree>
    <p:extLst>
      <p:ext uri="{BB962C8B-B14F-4D97-AF65-F5344CB8AC3E}">
        <p14:creationId xmlns:p14="http://schemas.microsoft.com/office/powerpoint/2010/main" val="2138841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287A7-B131-48C2-9EDD-97B1C49D716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04" y="1542553"/>
            <a:ext cx="4970458" cy="4500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2818" y="1452470"/>
            <a:ext cx="311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+mj-lt"/>
              </a:rPr>
              <a:t>V1, 2013-4</a:t>
            </a:r>
            <a:endParaRPr lang="en-US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1095" y="1452470"/>
            <a:ext cx="339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V2, 2015-6</a:t>
            </a:r>
          </a:p>
        </p:txBody>
      </p:sp>
      <p:pic>
        <p:nvPicPr>
          <p:cNvPr id="8" name="Picture 7" descr="CIAN logo.pn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42" y="2008922"/>
            <a:ext cx="1452720" cy="3583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737" y="2323496"/>
            <a:ext cx="850606" cy="18175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1643" y="1566903"/>
            <a:ext cx="1491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Helvetica"/>
              </a:rPr>
              <a:t>waveguide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120" y="5628479"/>
            <a:ext cx="1491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Helvetica"/>
              </a:rPr>
              <a:t>waveguide 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2227" y="3041046"/>
            <a:ext cx="10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Helvetica"/>
              </a:rPr>
              <a:t>p-dopant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2227" y="4013980"/>
            <a:ext cx="106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Helvetica"/>
              </a:rPr>
              <a:t>n-dopant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3795" y="2033162"/>
            <a:ext cx="134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Helvetica"/>
              </a:rPr>
              <a:t>rib-to-ridge waveguide transition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688526" y="2707975"/>
            <a:ext cx="579890" cy="536881"/>
          </a:xfrm>
          <a:prstGeom prst="line">
            <a:avLst/>
          </a:prstGeom>
          <a:ln w="127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2959" y="5004136"/>
            <a:ext cx="129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Helvetica"/>
              </a:rPr>
              <a:t>metal contact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1665222" y="4409940"/>
            <a:ext cx="768117" cy="711145"/>
          </a:xfrm>
          <a:prstGeom prst="line">
            <a:avLst/>
          </a:prstGeom>
          <a:ln w="127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24190" y="2801180"/>
            <a:ext cx="392909" cy="2225320"/>
            <a:chOff x="552394" y="1894939"/>
            <a:chExt cx="392909" cy="3034197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775544" y="4263824"/>
              <a:ext cx="0" cy="59423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762967" y="1744867"/>
              <a:ext cx="0" cy="339521"/>
            </a:xfrm>
            <a:prstGeom prst="line">
              <a:avLst/>
            </a:prstGeom>
            <a:ln>
              <a:solidFill>
                <a:srgbClr val="0D0D0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775543" y="4759375"/>
              <a:ext cx="0" cy="339521"/>
            </a:xfrm>
            <a:prstGeom prst="line">
              <a:avLst/>
            </a:prstGeom>
            <a:ln>
              <a:solidFill>
                <a:srgbClr val="0D0D0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64490" y="1983391"/>
              <a:ext cx="0" cy="59436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6200000">
              <a:off x="-778034" y="3225367"/>
              <a:ext cx="3030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  <a:cs typeface="Helvetica"/>
                </a:rPr>
                <a:t>50 um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1339884" y="3243915"/>
            <a:ext cx="941978" cy="537822"/>
          </a:xfrm>
          <a:prstGeom prst="line">
            <a:avLst/>
          </a:prstGeom>
          <a:ln w="127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1667069" y="3932256"/>
            <a:ext cx="603141" cy="255381"/>
          </a:xfrm>
          <a:prstGeom prst="line">
            <a:avLst/>
          </a:prstGeom>
          <a:ln w="127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65173" y="2288542"/>
            <a:ext cx="547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j-lt"/>
                <a:cs typeface="Helvetica"/>
              </a:rPr>
              <a:t>GDS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01924" y="4910929"/>
            <a:ext cx="1187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j-lt"/>
                <a:cs typeface="Helvetica"/>
              </a:rPr>
              <a:t>optical image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520149" y="2046299"/>
            <a:ext cx="299156" cy="267970"/>
            <a:chOff x="6998598" y="1831613"/>
            <a:chExt cx="299156" cy="267970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7297754" y="1831613"/>
              <a:ext cx="0" cy="26797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998598" y="1831613"/>
              <a:ext cx="0" cy="26797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097522" y="4146032"/>
            <a:ext cx="299156" cy="1441459"/>
            <a:chOff x="7150998" y="1984013"/>
            <a:chExt cx="299156" cy="267970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7450154" y="1984013"/>
              <a:ext cx="0" cy="2679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7150998" y="1984013"/>
              <a:ext cx="0" cy="26797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572000" y="3466768"/>
            <a:ext cx="112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603B9"/>
                </a:solidFill>
                <a:latin typeface="+mj-lt"/>
              </a:rPr>
              <a:t>15 dB range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954987" y="4094922"/>
            <a:ext cx="4293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54987" y="5407594"/>
            <a:ext cx="4293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168348" y="4134678"/>
            <a:ext cx="0" cy="43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169673" y="5091774"/>
            <a:ext cx="0" cy="262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944138" y="2426473"/>
            <a:ext cx="4293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157499" y="2466229"/>
            <a:ext cx="0" cy="539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999798" y="5417489"/>
            <a:ext cx="4293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214484" y="4460682"/>
            <a:ext cx="0" cy="899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313336" y="3013544"/>
            <a:ext cx="174928" cy="71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63586" y="3054626"/>
            <a:ext cx="112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603B9"/>
                </a:solidFill>
                <a:latin typeface="+mj-lt"/>
              </a:rPr>
              <a:t>35 dB range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17" y="419860"/>
            <a:ext cx="9143998" cy="710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 X. Wang, et al. "Compact Silicon Photonic Resonance-Assisted Variable Optical Attenuator"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Optics Express, Vol. 24, No. 24, 27600-27613 (2016)</a:t>
            </a:r>
          </a:p>
        </p:txBody>
      </p:sp>
    </p:spTree>
    <p:extLst>
      <p:ext uri="{BB962C8B-B14F-4D97-AF65-F5344CB8AC3E}">
        <p14:creationId xmlns:p14="http://schemas.microsoft.com/office/powerpoint/2010/main" val="78113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287A7-B131-48C2-9EDD-97B1C49D716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4" y="2353586"/>
            <a:ext cx="3994218" cy="299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5245" y="1557966"/>
            <a:ext cx="1334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V1</a:t>
            </a:r>
          </a:p>
          <a:p>
            <a:pPr algn="ctr"/>
            <a:r>
              <a:rPr lang="en-US" sz="2000" b="1" dirty="0">
                <a:latin typeface="+mj-lt"/>
              </a:rPr>
              <a:t>2013-4</a:t>
            </a:r>
            <a:endParaRPr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7035" y="1557966"/>
            <a:ext cx="1334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V2</a:t>
            </a:r>
          </a:p>
          <a:p>
            <a:pPr algn="ctr"/>
            <a:r>
              <a:rPr lang="en-US" sz="2000" b="1" dirty="0">
                <a:latin typeface="+mj-lt"/>
              </a:rPr>
              <a:t>2015-6</a:t>
            </a:r>
            <a:endParaRPr sz="2000" b="1" dirty="0">
              <a:latin typeface="+mj-lt"/>
            </a:endParaRPr>
          </a:p>
        </p:txBody>
      </p:sp>
      <p:sp>
        <p:nvSpPr>
          <p:cNvPr id="7" name="Text Box 678"/>
          <p:cNvSpPr txBox="1">
            <a:spLocks noChangeArrowheads="1"/>
          </p:cNvSpPr>
          <p:nvPr/>
        </p:nvSpPr>
        <p:spPr bwMode="auto">
          <a:xfrm>
            <a:off x="1" y="419496"/>
            <a:ext cx="91439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The net result: improved channel ‘eye’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[10 Gbps NRZ]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3814" y="5577744"/>
            <a:ext cx="245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Eye SNR = 11 dB</a:t>
            </a:r>
          </a:p>
        </p:txBody>
      </p:sp>
      <p:sp>
        <p:nvSpPr>
          <p:cNvPr id="9" name="Rectangle 8"/>
          <p:cNvSpPr/>
          <p:nvPr/>
        </p:nvSpPr>
        <p:spPr>
          <a:xfrm>
            <a:off x="1402844" y="5577744"/>
            <a:ext cx="2038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Eye SNR = 9 dB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5" y="2377439"/>
            <a:ext cx="3973001" cy="2979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8432" y="213890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@ THRU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1901" y="213890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@ THRU</a:t>
            </a:r>
          </a:p>
        </p:txBody>
      </p:sp>
    </p:spTree>
    <p:extLst>
      <p:ext uri="{BB962C8B-B14F-4D97-AF65-F5344CB8AC3E}">
        <p14:creationId xmlns:p14="http://schemas.microsoft.com/office/powerpoint/2010/main" val="129101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83" y="2488044"/>
            <a:ext cx="2352947" cy="38683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1185" y="4307813"/>
            <a:ext cx="1676718" cy="160401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8011" y="6155071"/>
            <a:ext cx="19086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MORDIA today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7008" y="1315206"/>
            <a:ext cx="2917810" cy="17129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213" y="1374751"/>
            <a:ext cx="16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Objectives: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564" y="1618842"/>
            <a:ext cx="3016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chip-scale integration of:</a:t>
            </a:r>
          </a:p>
          <a:p>
            <a:pPr lvl="1" indent="0"/>
            <a:r>
              <a:rPr lang="en-US" sz="1600" dirty="0"/>
              <a:t>tunable drop</a:t>
            </a:r>
            <a:br>
              <a:rPr lang="en-US" sz="1600" dirty="0"/>
            </a:br>
            <a:r>
              <a:rPr lang="en-US" sz="1600" dirty="0"/>
              <a:t>4-channel tunable add</a:t>
            </a:r>
            <a:br>
              <a:rPr lang="en-US" sz="1600" dirty="0"/>
            </a:br>
            <a:r>
              <a:rPr lang="en-US" sz="1600" dirty="0"/>
              <a:t>4+1 channel VOA</a:t>
            </a:r>
            <a:br>
              <a:rPr lang="en-US" sz="1600" dirty="0"/>
            </a:br>
            <a:r>
              <a:rPr lang="en-US" sz="1600" dirty="0"/>
              <a:t>(optical power control)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332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R. Aguinaldo et al. IEEE Photonics Conference, post-deadline paper PD.3 (2014)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5697" y="3058048"/>
            <a:ext cx="1978976" cy="283969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011" y="8079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800" b="1" dirty="0">
                <a:solidFill>
                  <a:srgbClr val="0000FF"/>
                </a:solidFill>
                <a:latin typeface="Symbol" charset="2"/>
                <a:ea typeface="Tahoma" panose="020B0604030504040204" pitchFamily="34" charset="0"/>
                <a:cs typeface="Symbol" charset="2"/>
              </a:rPr>
              <a:t>l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Gbit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Add-Drop-VOA Node on-a-Chip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6272" y="4939551"/>
            <a:ext cx="5227951" cy="1579621"/>
            <a:chOff x="2968329" y="3568497"/>
            <a:chExt cx="5466082" cy="16048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6455"/>
            <a:stretch/>
          </p:blipFill>
          <p:spPr>
            <a:xfrm>
              <a:off x="2968329" y="3568497"/>
              <a:ext cx="5462611" cy="10789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1800" y="4648200"/>
              <a:ext cx="5462611" cy="3114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16521" y="4829367"/>
              <a:ext cx="2665611" cy="34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Wavelength (nm)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71017" y="5046246"/>
            <a:ext cx="944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DROP 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993477" y="1397000"/>
            <a:ext cx="2693323" cy="1788709"/>
            <a:chOff x="4923906" y="3421883"/>
            <a:chExt cx="2693323" cy="17887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906" y="3439980"/>
              <a:ext cx="2693323" cy="177061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950229" y="4869683"/>
              <a:ext cx="19077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Si photonic chip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5665124" y="4734393"/>
              <a:ext cx="99753" cy="15794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023658" y="3421883"/>
              <a:ext cx="2585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Grating – tilted fiber readout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413518"/>
            <a:ext cx="2668387" cy="2119747"/>
            <a:chOff x="5102628" y="3332265"/>
            <a:chExt cx="2668387" cy="211974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2628" y="3332265"/>
              <a:ext cx="2668387" cy="211974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02628" y="3339645"/>
              <a:ext cx="2668387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Edge-coupled fiber array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955598">
              <a:off x="5749324" y="4358225"/>
              <a:ext cx="1579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Si Photonic chip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800600" y="2590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1.3 mm </a:t>
            </a:r>
            <a:br>
              <a:rPr lang="en-US" sz="1400" b="1" dirty="0">
                <a:solidFill>
                  <a:srgbClr val="FFFF00"/>
                </a:solidFill>
              </a:rPr>
            </a:br>
            <a:r>
              <a:rPr lang="en-US" sz="1400" b="1" dirty="0">
                <a:solidFill>
                  <a:srgbClr val="FFFF00"/>
                </a:solidFill>
              </a:rPr>
              <a:t>x 0.5 mm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3100" y="1727200"/>
            <a:ext cx="1540919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in, through, add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52462" y="2171700"/>
            <a:ext cx="583538" cy="307777"/>
          </a:xfrm>
          <a:prstGeom prst="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drop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5"/>
          <a:stretch/>
        </p:blipFill>
        <p:spPr>
          <a:xfrm>
            <a:off x="5009147" y="3175000"/>
            <a:ext cx="4081375" cy="18161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70249" y="3663523"/>
            <a:ext cx="246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x 10 </a:t>
            </a:r>
            <a:r>
              <a:rPr lang="en-US" dirty="0" err="1"/>
              <a:t>Gbps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ADD</a:t>
            </a:r>
          </a:p>
          <a:p>
            <a:r>
              <a:rPr lang="en-US" dirty="0"/>
              <a:t>(2^31 – 1 PRBS)</a:t>
            </a:r>
          </a:p>
          <a:p>
            <a:r>
              <a:rPr lang="en-US" b="0" dirty="0"/>
              <a:t>e.g., ITU-T 100 GHz grid channels 22-25 added:</a:t>
            </a:r>
          </a:p>
        </p:txBody>
      </p:sp>
      <p:pic>
        <p:nvPicPr>
          <p:cNvPr id="31" name="Picture 30" descr="all_eyes_add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4116" y="5142008"/>
            <a:ext cx="1640788" cy="1214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671021" y="4863852"/>
            <a:ext cx="147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 </a:t>
            </a:r>
            <a:r>
              <a:rPr lang="en-US" sz="1600" dirty="0" err="1"/>
              <a:t>Gbps</a:t>
            </a:r>
            <a:r>
              <a:rPr lang="en-US" sz="1600" dirty="0"/>
              <a:t> NRZ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853461" y="3124200"/>
            <a:ext cx="1689839" cy="1169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37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78">
            <a:extLst>
              <a:ext uri="{FF2B5EF4-FFF2-40B4-BE49-F238E27FC236}">
                <a16:creationId xmlns:a16="http://schemas.microsoft.com/office/drawing/2014/main" id="{5AA8B494-C313-48D0-A294-DD6F2FC1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9496"/>
            <a:ext cx="91439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Many positive outcomes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CBEDF-672F-444C-BB56-E62A2F498F14}"/>
              </a:ext>
            </a:extLst>
          </p:cNvPr>
          <p:cNvSpPr txBox="1"/>
          <p:nvPr/>
        </p:nvSpPr>
        <p:spPr>
          <a:xfrm>
            <a:off x="1105469" y="1464159"/>
            <a:ext cx="71124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Initiated a (continuing) collaboration between universities and a national lab, under a shared research theme.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More than 25 graduate students and post-doctoral scholars directly worked on layout and measurements. (In most cases, this was their first exposure to photonics TCAD).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Many collaborations with existing companies. Some students hired straight out of PhD (or before). </a:t>
            </a:r>
            <a:br>
              <a:rPr lang="en-US" sz="2000" dirty="0">
                <a:latin typeface="+mj-lt"/>
              </a:rPr>
            </a:b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New companies were started, some directly within the ERC, and some in follow-on projects (e.g., 3 from UCSD).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New international collaborations came out of this work.</a:t>
            </a: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3F41D-FEF6-425E-BBDB-AEB8FB7F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1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oup_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18" y="-4243"/>
            <a:ext cx="9157817" cy="259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7817" y="1843158"/>
            <a:ext cx="9157817" cy="741119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Micro/Nano-Photonics at Univ. California, San Diego </a:t>
            </a:r>
            <a:br>
              <a:rPr lang="en-US" sz="2100" b="1" dirty="0">
                <a:solidFill>
                  <a:schemeClr val="bg1"/>
                </a:solidFill>
              </a:rPr>
            </a:br>
            <a:r>
              <a:rPr lang="en-US" sz="2100" b="1" dirty="0">
                <a:solidFill>
                  <a:srgbClr val="FFFF00"/>
                </a:solidFill>
              </a:rPr>
              <a:t>mnp.ucsd.edu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3F032E-1CB1-41D3-90B4-E36CE9A7F38A}"/>
              </a:ext>
            </a:extLst>
          </p:cNvPr>
          <p:cNvGrpSpPr/>
          <p:nvPr/>
        </p:nvGrpSpPr>
        <p:grpSpPr>
          <a:xfrm>
            <a:off x="5208450" y="3047542"/>
            <a:ext cx="3803558" cy="3002480"/>
            <a:chOff x="4984307" y="3047542"/>
            <a:chExt cx="3156460" cy="2491669"/>
          </a:xfrm>
        </p:grpSpPr>
        <p:pic>
          <p:nvPicPr>
            <p:cNvPr id="13" name="Picture 6" descr="Greeshm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772" y="4730574"/>
              <a:ext cx="672800" cy="796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8" descr="Mik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422" y="3050501"/>
              <a:ext cx="679337" cy="782598"/>
            </a:xfrm>
            <a:prstGeom prst="rect">
              <a:avLst/>
            </a:prstGeom>
            <a:noFill/>
          </p:spPr>
        </p:pic>
        <p:pic>
          <p:nvPicPr>
            <p:cNvPr id="15" name="Picture 10" descr="Mark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506" y="3063970"/>
              <a:ext cx="690364" cy="795993"/>
            </a:xfrm>
            <a:prstGeom prst="rect">
              <a:avLst/>
            </a:prstGeom>
            <a:noFill/>
          </p:spPr>
        </p:pic>
        <p:pic>
          <p:nvPicPr>
            <p:cNvPr id="16" name="Picture 12" descr="Yira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15" y="3898857"/>
              <a:ext cx="666992" cy="797456"/>
            </a:xfrm>
            <a:prstGeom prst="rect">
              <a:avLst/>
            </a:prstGeom>
            <a:noFill/>
          </p:spPr>
        </p:pic>
        <p:pic>
          <p:nvPicPr>
            <p:cNvPr id="17" name="Picture 4" descr="Ning Ma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265" y="4730574"/>
              <a:ext cx="675680" cy="795528"/>
            </a:xfrm>
            <a:prstGeom prst="rect">
              <a:avLst/>
            </a:prstGeom>
            <a:noFill/>
          </p:spPr>
        </p:pic>
        <p:pic>
          <p:nvPicPr>
            <p:cNvPr id="18" name="Picture 8" descr="Shayla Melo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438" y="4743683"/>
              <a:ext cx="693329" cy="795528"/>
            </a:xfrm>
            <a:prstGeom prst="rect">
              <a:avLst/>
            </a:prstGeom>
            <a:noFill/>
          </p:spPr>
        </p:pic>
        <p:pic>
          <p:nvPicPr>
            <p:cNvPr id="19" name="Picture 10" descr="Trisnadi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257" y="3898857"/>
              <a:ext cx="677180" cy="795528"/>
            </a:xfrm>
            <a:prstGeom prst="rect">
              <a:avLst/>
            </a:prstGeom>
            <a:noFill/>
          </p:spPr>
        </p:pic>
        <p:pic>
          <p:nvPicPr>
            <p:cNvPr id="20" name="Picture 12" descr="Park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578" y="3050502"/>
              <a:ext cx="688735" cy="786349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376" y="3898625"/>
              <a:ext cx="738137" cy="793636"/>
            </a:xfrm>
            <a:prstGeom prst="rect">
              <a:avLst/>
            </a:prstGeom>
          </p:spPr>
        </p:pic>
        <p:pic>
          <p:nvPicPr>
            <p:cNvPr id="1034" name="Picture 10" descr="Wang">
              <a:extLst>
                <a:ext uri="{FF2B5EF4-FFF2-40B4-BE49-F238E27FC236}">
                  <a16:creationId xmlns:a16="http://schemas.microsoft.com/office/drawing/2014/main" id="{7C8A916C-7DC5-45ED-B987-0234F51A6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07" y="3047542"/>
              <a:ext cx="793636" cy="793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Ma">
              <a:extLst>
                <a:ext uri="{FF2B5EF4-FFF2-40B4-BE49-F238E27FC236}">
                  <a16:creationId xmlns:a16="http://schemas.microsoft.com/office/drawing/2014/main" id="{097E60E4-7EA2-4AB6-9735-568FCC0BF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07" y="3908637"/>
              <a:ext cx="790521" cy="84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4DF0D8B-F4A8-41C9-883C-0CB18A107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307" y="4729780"/>
              <a:ext cx="793636" cy="793636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1B0E0-2371-499D-8604-C3155606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169C2-89D0-42BF-BF1D-94CCD94E7F97}" type="slidenum">
              <a:rPr lang="en-US" smtClean="0"/>
              <a:t>36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75CF2-20D2-4DA9-9A76-11322AD8A0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5422" y="4966248"/>
            <a:ext cx="1335877" cy="781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B781E-60BA-4E5A-8C89-2F023C210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853" y="3473590"/>
            <a:ext cx="1441843" cy="4918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701" y="3330195"/>
            <a:ext cx="728720" cy="7287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88530" y="4051420"/>
            <a:ext cx="1027366" cy="4725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2" y="5198029"/>
            <a:ext cx="700438" cy="2801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98160" y="5677340"/>
            <a:ext cx="1173574" cy="3117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968" y="3474344"/>
            <a:ext cx="953059" cy="3790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3827" y="3999971"/>
            <a:ext cx="1365954" cy="7365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81" b="12950"/>
          <a:stretch/>
        </p:blipFill>
        <p:spPr>
          <a:xfrm>
            <a:off x="1693640" y="5134859"/>
            <a:ext cx="1594871" cy="3977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58339" y="3380954"/>
            <a:ext cx="1276319" cy="425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878" y="5705159"/>
            <a:ext cx="889397" cy="2839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562" y="5594408"/>
            <a:ext cx="568475" cy="4756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612" y="3988449"/>
            <a:ext cx="856983" cy="3437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92" y="3915186"/>
            <a:ext cx="696081" cy="580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44375" y="3870725"/>
            <a:ext cx="720063" cy="448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35671" y="3387599"/>
            <a:ext cx="542484" cy="542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6F0EC-D04C-4E1D-9F01-50B5C3D3B9F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3161" y="5129043"/>
            <a:ext cx="680555" cy="4487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D97D382-C47E-42AF-B0EE-5F53352618D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1743" y="5629728"/>
            <a:ext cx="1271129" cy="434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B77D4-ED06-4CD8-8C72-4554F64ABF71}"/>
              </a:ext>
            </a:extLst>
          </p:cNvPr>
          <p:cNvSpPr txBox="1"/>
          <p:nvPr/>
        </p:nvSpPr>
        <p:spPr>
          <a:xfrm>
            <a:off x="-27393" y="3067338"/>
            <a:ext cx="1899785" cy="33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+mj-lt"/>
              </a:rPr>
              <a:t>Government support: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FFAD72-310F-4AC7-959A-D19209704010}"/>
              </a:ext>
            </a:extLst>
          </p:cNvPr>
          <p:cNvSpPr txBox="1"/>
          <p:nvPr/>
        </p:nvSpPr>
        <p:spPr>
          <a:xfrm>
            <a:off x="0" y="4829961"/>
            <a:ext cx="1678152" cy="33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+mj-lt"/>
              </a:rPr>
              <a:t>Industry sponsors:</a:t>
            </a:r>
          </a:p>
        </p:txBody>
      </p:sp>
    </p:spTree>
    <p:extLst>
      <p:ext uri="{BB962C8B-B14F-4D97-AF65-F5344CB8AC3E}">
        <p14:creationId xmlns:p14="http://schemas.microsoft.com/office/powerpoint/2010/main" val="3356637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C:\Users\sm\Desktop\chep03.jpg"/>
          <p:cNvPicPr>
            <a:picLocks noChangeAspect="1" noChangeArrowheads="1"/>
          </p:cNvPicPr>
          <p:nvPr/>
        </p:nvPicPr>
        <p:blipFill>
          <a:blip r:embed="rId3" cstate="print"/>
          <a:srcRect b="5814"/>
          <a:stretch>
            <a:fillRect/>
          </a:stretch>
        </p:blipFill>
        <p:spPr bwMode="auto">
          <a:xfrm>
            <a:off x="0" y="0"/>
            <a:ext cx="9140401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69340"/>
            <a:ext cx="9144000" cy="1151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/>
              <a:t>http://</a:t>
            </a:r>
            <a:r>
              <a:rPr lang="en-US" sz="2800" b="1" dirty="0" err="1"/>
              <a:t>mnp.ucsd.edu</a:t>
            </a:r>
            <a:r>
              <a:rPr lang="en-US" sz="2400" b="1" dirty="0"/>
              <a:t> </a:t>
            </a:r>
          </a:p>
          <a:p>
            <a:pPr>
              <a:spcAft>
                <a:spcPts val="1200"/>
              </a:spcAft>
            </a:pPr>
            <a:r>
              <a:rPr lang="en-US" sz="2000" b="1" dirty="0"/>
              <a:t>University of California San Diego -  La Jolla, California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2157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26C17-1B34-4DF3-B12A-BCFDDACC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C28F8-89FA-4368-A2CB-FB302A7EA816}"/>
              </a:ext>
            </a:extLst>
          </p:cNvPr>
          <p:cNvSpPr txBox="1"/>
          <p:nvPr/>
        </p:nvSpPr>
        <p:spPr>
          <a:xfrm>
            <a:off x="1" y="28932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What is a “trial”? 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053C7-F4D3-4C87-908B-9ACF8F8234C8}"/>
              </a:ext>
            </a:extLst>
          </p:cNvPr>
          <p:cNvSpPr txBox="1"/>
          <p:nvPr/>
        </p:nvSpPr>
        <p:spPr>
          <a:xfrm>
            <a:off x="257615" y="1133748"/>
            <a:ext cx="8257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In communications, a “trial” is often called “channel use”. </a:t>
            </a:r>
          </a:p>
          <a:p>
            <a:r>
              <a:rPr lang="en-US" sz="2400" dirty="0">
                <a:latin typeface="+mj-lt"/>
              </a:rPr>
              <a:t>e.g., Discrete-time Gaussian Channel capacity: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6B5DE-E76F-4AD0-ABEF-0CB0B06187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30" y="2181542"/>
            <a:ext cx="2703119" cy="708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E0A42-88F4-49CB-ABF9-806F5CAB062A}"/>
              </a:ext>
            </a:extLst>
          </p:cNvPr>
          <p:cNvSpPr txBox="1"/>
          <p:nvPr/>
        </p:nvSpPr>
        <p:spPr>
          <a:xfrm>
            <a:off x="257615" y="3367152"/>
            <a:ext cx="8654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 = average energy of the received symbol</a:t>
            </a:r>
          </a:p>
          <a:p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>
                <a:latin typeface="+mj-lt"/>
              </a:rPr>
              <a:t> = </a:t>
            </a:r>
            <a:r>
              <a:rPr lang="en-US" sz="2400" dirty="0" err="1">
                <a:latin typeface="+mj-lt"/>
              </a:rPr>
              <a:t>st.</a:t>
            </a:r>
            <a:r>
              <a:rPr lang="en-US" sz="2400" dirty="0">
                <a:latin typeface="+mj-lt"/>
              </a:rPr>
              <a:t> dev. of noise (</a:t>
            </a:r>
            <a:r>
              <a:rPr lang="en-US" sz="2400" dirty="0" err="1">
                <a:latin typeface="+mj-lt"/>
              </a:rPr>
              <a:t>iid</a:t>
            </a:r>
            <a:r>
              <a:rPr lang="en-US" sz="2400" dirty="0">
                <a:latin typeface="+mj-lt"/>
              </a:rPr>
              <a:t> random variable)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Given the rate of trials,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e.g., one channel use per microsecond</a:t>
            </a:r>
            <a:r>
              <a:rPr lang="en-US" sz="2400" dirty="0">
                <a:latin typeface="+mj-lt"/>
              </a:rPr>
              <a:t>, we can calculate the usual </a:t>
            </a:r>
            <a:r>
              <a:rPr lang="en-US" sz="2400" dirty="0" err="1">
                <a:latin typeface="+mj-lt"/>
              </a:rPr>
              <a:t>C</a:t>
            </a:r>
            <a:r>
              <a:rPr lang="en-US" sz="2400" baseline="-25000" dirty="0" err="1">
                <a:latin typeface="+mj-lt"/>
              </a:rPr>
              <a:t>bps</a:t>
            </a:r>
            <a:r>
              <a:rPr lang="en-US" sz="2400" dirty="0">
                <a:latin typeface="+mj-lt"/>
              </a:rPr>
              <a:t>, capacity in </a:t>
            </a:r>
            <a:r>
              <a:rPr lang="en-US" sz="2400" u="sng" dirty="0">
                <a:latin typeface="+mj-lt"/>
              </a:rPr>
              <a:t>bits per second</a:t>
            </a:r>
            <a:r>
              <a:rPr lang="en-US" sz="2400" dirty="0">
                <a:latin typeface="+mj-lt"/>
              </a:rPr>
              <a:t>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Integrated optics can improve “per channel use” rate by 100 -1000 x.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89FC5F-250C-44D3-943F-D5BF67959AB3}"/>
              </a:ext>
            </a:extLst>
          </p:cNvPr>
          <p:cNvSpPr/>
          <p:nvPr/>
        </p:nvSpPr>
        <p:spPr>
          <a:xfrm>
            <a:off x="4181699" y="2263082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bits </a:t>
            </a:r>
            <a:r>
              <a:rPr lang="en-US" sz="2400" u="sng" dirty="0">
                <a:latin typeface="+mj-lt"/>
              </a:rPr>
              <a:t>per channel use</a:t>
            </a:r>
            <a:r>
              <a:rPr 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95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1B58E4-9D58-4513-ACF1-AA735EB63E6A}"/>
              </a:ext>
            </a:extLst>
          </p:cNvPr>
          <p:cNvSpPr txBox="1"/>
          <p:nvPr/>
        </p:nvSpPr>
        <p:spPr>
          <a:xfrm>
            <a:off x="304841" y="1283317"/>
            <a:ext cx="399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Quantum Key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2129F-3EAB-46DC-B54C-1D0DEBE47DB4}"/>
              </a:ext>
            </a:extLst>
          </p:cNvPr>
          <p:cNvSpPr txBox="1"/>
          <p:nvPr/>
        </p:nvSpPr>
        <p:spPr>
          <a:xfrm>
            <a:off x="4939131" y="1283317"/>
            <a:ext cx="420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Transceiver for quantum state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D84175-6D4E-4143-8146-4267E719DED3}"/>
              </a:ext>
            </a:extLst>
          </p:cNvPr>
          <p:cNvGrpSpPr/>
          <p:nvPr/>
        </p:nvGrpSpPr>
        <p:grpSpPr>
          <a:xfrm>
            <a:off x="262215" y="1987863"/>
            <a:ext cx="4126291" cy="3746211"/>
            <a:chOff x="327638" y="2014740"/>
            <a:chExt cx="4897986" cy="44468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252F86-2F06-42A0-8A21-988778BA76A8}"/>
                </a:ext>
              </a:extLst>
            </p:cNvPr>
            <p:cNvSpPr txBox="1"/>
            <p:nvPr/>
          </p:nvSpPr>
          <p:spPr>
            <a:xfrm>
              <a:off x="882071" y="6184565"/>
              <a:ext cx="35936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+mj-lt"/>
                </a:rPr>
                <a:t>Nordholt</a:t>
              </a:r>
              <a:r>
                <a:rPr lang="en-US" sz="1200" dirty="0">
                  <a:latin typeface="+mj-lt"/>
                </a:rPr>
                <a:t> &amp; Hughes, Los Alamos Science (2002)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5873B1-AFC5-4861-8A25-8918DEF0E71B}"/>
                </a:ext>
              </a:extLst>
            </p:cNvPr>
            <p:cNvGrpSpPr/>
            <p:nvPr/>
          </p:nvGrpSpPr>
          <p:grpSpPr>
            <a:xfrm>
              <a:off x="327638" y="2014740"/>
              <a:ext cx="4897986" cy="4077026"/>
              <a:chOff x="475518" y="2367177"/>
              <a:chExt cx="4897986" cy="407702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5539A9A-DC25-4D7B-AFFE-0EF217706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5518" y="2367177"/>
                <a:ext cx="3863363" cy="304060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C83A4D7-CC52-4C60-944E-DC9A41D60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116" y="5019265"/>
                <a:ext cx="4733857" cy="142493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FA1436-6BA9-43B5-945A-FDDAA9F8D3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509"/>
              <a:stretch/>
            </p:blipFill>
            <p:spPr>
              <a:xfrm>
                <a:off x="3751433" y="3489622"/>
                <a:ext cx="1622071" cy="112737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0606B3E-7AC7-4C43-A477-3CF93EEF5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942" y="3897399"/>
                <a:ext cx="1248310" cy="1316245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0E2F6A-14BC-42ED-8627-63EA49C1D670}"/>
              </a:ext>
            </a:extLst>
          </p:cNvPr>
          <p:cNvGrpSpPr/>
          <p:nvPr/>
        </p:nvGrpSpPr>
        <p:grpSpPr>
          <a:xfrm>
            <a:off x="5149892" y="1859343"/>
            <a:ext cx="3958876" cy="4519908"/>
            <a:chOff x="4914566" y="2014740"/>
            <a:chExt cx="3622585" cy="41359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BA3C8C-262F-4631-A1A7-3CDF6748D68C}"/>
                </a:ext>
              </a:extLst>
            </p:cNvPr>
            <p:cNvSpPr txBox="1"/>
            <p:nvPr/>
          </p:nvSpPr>
          <p:spPr>
            <a:xfrm>
              <a:off x="4914566" y="5689034"/>
              <a:ext cx="3515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+mj-lt"/>
                </a:rPr>
                <a:t>Sangouard</a:t>
              </a:r>
              <a:r>
                <a:rPr lang="en-US" sz="1200" dirty="0">
                  <a:latin typeface="+mj-lt"/>
                </a:rPr>
                <a:t> et al., Rev Mod Phys (2011)</a:t>
              </a:r>
            </a:p>
            <a:p>
              <a:pPr algn="ctr"/>
              <a:r>
                <a:rPr lang="en-US" sz="1200" dirty="0">
                  <a:latin typeface="+mj-lt"/>
                </a:rPr>
                <a:t>Metcalf … Walmsley et al., Nature Photonics (2014)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498ACD-FD69-4971-9F04-BD7A8469F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1743" y="2014740"/>
              <a:ext cx="2995691" cy="171338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E0E58A-A79E-4A43-86D9-ADC9C817AADA}"/>
                </a:ext>
              </a:extLst>
            </p:cNvPr>
            <p:cNvGrpSpPr/>
            <p:nvPr/>
          </p:nvGrpSpPr>
          <p:grpSpPr>
            <a:xfrm>
              <a:off x="5032457" y="3803377"/>
              <a:ext cx="3504694" cy="1769733"/>
              <a:chOff x="5032457" y="3803377"/>
              <a:chExt cx="3504694" cy="176973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46BF078-D273-4845-9115-9759926ED632}"/>
                  </a:ext>
                </a:extLst>
              </p:cNvPr>
              <p:cNvGrpSpPr/>
              <p:nvPr/>
            </p:nvGrpSpPr>
            <p:grpSpPr>
              <a:xfrm>
                <a:off x="5032457" y="3803377"/>
                <a:ext cx="3504694" cy="1769733"/>
                <a:chOff x="5201743" y="3998115"/>
                <a:chExt cx="2941351" cy="148526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A89A31F-3E2F-496F-9C05-692CD3E53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01743" y="4191134"/>
                  <a:ext cx="2941351" cy="129224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382BDCE8-A0A0-4291-9414-34B0AD9B5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18949" y="3998115"/>
                  <a:ext cx="2506940" cy="203400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D5B7718-2029-456E-A662-A6BBD67B6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0111" r="22317" b="2809"/>
              <a:stretch/>
            </p:blipFill>
            <p:spPr>
              <a:xfrm>
                <a:off x="7438077" y="4017131"/>
                <a:ext cx="689886" cy="454203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C2575E-72C4-44B4-800D-5D7F4973A999}"/>
              </a:ext>
            </a:extLst>
          </p:cNvPr>
          <p:cNvSpPr txBox="1"/>
          <p:nvPr/>
        </p:nvSpPr>
        <p:spPr>
          <a:xfrm>
            <a:off x="1" y="15068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Completion time is proportional to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time needed per bit / attempt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i.e., “trial”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4CD238B-A1B5-4474-84A6-87922E70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C9677-9704-4313-A72D-492899CE7191}"/>
              </a:ext>
            </a:extLst>
          </p:cNvPr>
          <p:cNvSpPr txBox="1"/>
          <p:nvPr/>
        </p:nvSpPr>
        <p:spPr>
          <a:xfrm>
            <a:off x="-87914" y="2485552"/>
            <a:ext cx="2512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Time to distribute a single entangled photon pair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( seconds 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EE66D-56FB-4E58-888D-F4ED6AB72035}"/>
              </a:ext>
            </a:extLst>
          </p:cNvPr>
          <p:cNvSpPr txBox="1"/>
          <p:nvPr/>
        </p:nvSpPr>
        <p:spPr>
          <a:xfrm>
            <a:off x="2193810" y="1033279"/>
            <a:ext cx="3054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: direct transmission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689DB-6F29-45A9-B54E-27FA87D537CB}"/>
              </a:ext>
            </a:extLst>
          </p:cNvPr>
          <p:cNvSpPr txBox="1"/>
          <p:nvPr/>
        </p:nvSpPr>
        <p:spPr>
          <a:xfrm>
            <a:off x="274320" y="5284611"/>
            <a:ext cx="842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A: Single photon source: 10 GHz repetition rate, Fiber loss 0.2 dB/km, 90% detector efficiency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Quantum Repeater protocols: </a:t>
            </a:r>
            <a:r>
              <a:rPr lang="en-US" sz="1600" dirty="0">
                <a:latin typeface="+mj-lt"/>
              </a:rPr>
              <a:t>B : DLCZ protocol, C : entanglement swapping [Jiang et al. 2007], D : Chen et al (2007), E : Simon et al. (2007) photon-pair sources + multimode memories, F : </a:t>
            </a:r>
            <a:r>
              <a:rPr lang="en-US" sz="1600" dirty="0" err="1">
                <a:latin typeface="+mj-lt"/>
              </a:rPr>
              <a:t>Sangouard</a:t>
            </a:r>
            <a:r>
              <a:rPr lang="en-US" sz="1600" dirty="0">
                <a:latin typeface="+mj-lt"/>
              </a:rPr>
              <a:t> et al. single-photon sources (2007), G :  </a:t>
            </a:r>
            <a:r>
              <a:rPr lang="en-US" sz="1600" dirty="0" err="1">
                <a:latin typeface="+mj-lt"/>
              </a:rPr>
              <a:t>Sangouard</a:t>
            </a:r>
            <a:r>
              <a:rPr lang="en-US" sz="1600" dirty="0">
                <a:latin typeface="+mj-lt"/>
              </a:rPr>
              <a:t> et al. entangled-pairs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63F08A-C584-4051-8DB6-F70BC76B0BD1}"/>
              </a:ext>
            </a:extLst>
          </p:cNvPr>
          <p:cNvGrpSpPr/>
          <p:nvPr/>
        </p:nvGrpSpPr>
        <p:grpSpPr>
          <a:xfrm>
            <a:off x="2310553" y="1350043"/>
            <a:ext cx="4897923" cy="3711059"/>
            <a:chOff x="4805372" y="1357664"/>
            <a:chExt cx="4643384" cy="3518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D9B7D7-1A59-4864-A122-FA4B06AFB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024" b="13149"/>
            <a:stretch/>
          </p:blipFill>
          <p:spPr>
            <a:xfrm>
              <a:off x="5477203" y="1584993"/>
              <a:ext cx="3773978" cy="2457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519BE1-0ED1-4BFE-9FE5-7CD6E63F37FE}"/>
                </a:ext>
              </a:extLst>
            </p:cNvPr>
            <p:cNvSpPr/>
            <p:nvPr/>
          </p:nvSpPr>
          <p:spPr>
            <a:xfrm>
              <a:off x="7389559" y="1598518"/>
              <a:ext cx="268961" cy="235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948540-F3B6-4A36-8588-588CBCFF02B1}"/>
                </a:ext>
              </a:extLst>
            </p:cNvPr>
            <p:cNvCxnSpPr>
              <a:cxnSpLocks/>
            </p:cNvCxnSpPr>
            <p:nvPr/>
          </p:nvCxnSpPr>
          <p:spPr>
            <a:xfrm>
              <a:off x="7056391" y="1357664"/>
              <a:ext cx="501645" cy="4661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A001C5-EFB4-4BD9-9679-A3373CF41E15}"/>
                </a:ext>
              </a:extLst>
            </p:cNvPr>
            <p:cNvSpPr txBox="1"/>
            <p:nvPr/>
          </p:nvSpPr>
          <p:spPr>
            <a:xfrm>
              <a:off x="5191647" y="4075644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400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4FED65-6654-4262-9EA7-27D096EF6D9D}"/>
                </a:ext>
              </a:extLst>
            </p:cNvPr>
            <p:cNvSpPr txBox="1"/>
            <p:nvPr/>
          </p:nvSpPr>
          <p:spPr>
            <a:xfrm>
              <a:off x="6081334" y="4075644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500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FD2E25-0824-4856-87E2-DB00B48C5D59}"/>
                </a:ext>
              </a:extLst>
            </p:cNvPr>
            <p:cNvSpPr txBox="1"/>
            <p:nvPr/>
          </p:nvSpPr>
          <p:spPr>
            <a:xfrm>
              <a:off x="6971021" y="4075644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600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4954C-38D0-420E-BB29-29DE864BFBFA}"/>
                </a:ext>
              </a:extLst>
            </p:cNvPr>
            <p:cNvSpPr txBox="1"/>
            <p:nvPr/>
          </p:nvSpPr>
          <p:spPr>
            <a:xfrm>
              <a:off x="7860708" y="4075644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700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A5F547-CEFA-4CBC-9224-F7A141119548}"/>
                </a:ext>
              </a:extLst>
            </p:cNvPr>
            <p:cNvSpPr txBox="1"/>
            <p:nvPr/>
          </p:nvSpPr>
          <p:spPr>
            <a:xfrm>
              <a:off x="8750396" y="4075644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800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8AFEC-5F86-44B2-9F82-0C60406B8B04}"/>
                </a:ext>
              </a:extLst>
            </p:cNvPr>
            <p:cNvSpPr txBox="1"/>
            <p:nvPr/>
          </p:nvSpPr>
          <p:spPr>
            <a:xfrm>
              <a:off x="6430514" y="4475754"/>
              <a:ext cx="1792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Distance (km)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8BE932-061F-4CD9-AC41-B8DA537E901A}"/>
                </a:ext>
              </a:extLst>
            </p:cNvPr>
            <p:cNvSpPr txBox="1"/>
            <p:nvPr/>
          </p:nvSpPr>
          <p:spPr>
            <a:xfrm>
              <a:off x="4805372" y="3756445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+mj-lt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5CC099-5BD4-4C9F-BB32-8292E6C43512}"/>
                </a:ext>
              </a:extLst>
            </p:cNvPr>
            <p:cNvSpPr txBox="1"/>
            <p:nvPr/>
          </p:nvSpPr>
          <p:spPr>
            <a:xfrm>
              <a:off x="4805372" y="3085360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+mj-lt"/>
                </a:rPr>
                <a:t>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4F9525-C1DD-4F39-87D9-DAF68D457C17}"/>
                </a:ext>
              </a:extLst>
            </p:cNvPr>
            <p:cNvSpPr txBox="1"/>
            <p:nvPr/>
          </p:nvSpPr>
          <p:spPr>
            <a:xfrm>
              <a:off x="4805372" y="2414275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+mj-lt"/>
                </a:rPr>
                <a:t>100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EE6531-AE94-4332-AFCE-DF020CAE7795}"/>
                </a:ext>
              </a:extLst>
            </p:cNvPr>
            <p:cNvSpPr txBox="1"/>
            <p:nvPr/>
          </p:nvSpPr>
          <p:spPr>
            <a:xfrm>
              <a:off x="4805372" y="1743190"/>
              <a:ext cx="698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+mj-lt"/>
                </a:rPr>
                <a:t>1000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0630460-B999-411E-AF46-FBB715DEE552}"/>
              </a:ext>
            </a:extLst>
          </p:cNvPr>
          <p:cNvSpPr txBox="1"/>
          <p:nvPr/>
        </p:nvSpPr>
        <p:spPr>
          <a:xfrm>
            <a:off x="5497716" y="1276500"/>
            <a:ext cx="3623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Sangouard</a:t>
            </a:r>
            <a:r>
              <a:rPr lang="en-US" sz="1600" dirty="0">
                <a:latin typeface="+mj-lt"/>
              </a:rPr>
              <a:t> et al. Rev Mod Phys (2011)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B2BD21-3F54-4635-9208-348F5B6CC5C1}"/>
              </a:ext>
            </a:extLst>
          </p:cNvPr>
          <p:cNvSpPr txBox="1"/>
          <p:nvPr/>
        </p:nvSpPr>
        <p:spPr>
          <a:xfrm>
            <a:off x="1" y="231850"/>
            <a:ext cx="912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Transceiver for quantum state </a:t>
            </a:r>
            <a:r>
              <a:rPr lang="en-US" sz="2800" b="1" dirty="0">
                <a:latin typeface="+mj-lt"/>
              </a:rPr>
              <a:t>: entanglement distribution time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6B4B30-39A2-4559-B731-5DB0329D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68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6758" y="1034429"/>
            <a:ext cx="2932888" cy="10344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3157" y="1047525"/>
            <a:ext cx="25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Nonlinear crystal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05484" y="1558191"/>
            <a:ext cx="91652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412046" y="1147547"/>
            <a:ext cx="91652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12046" y="1797520"/>
            <a:ext cx="91652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6371" y="1322499"/>
            <a:ext cx="103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Pump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202" y="898762"/>
            <a:ext cx="103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Signal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6202" y="1588018"/>
            <a:ext cx="103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Idler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566" y="2796062"/>
            <a:ext cx="7142728" cy="459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74" y="3686457"/>
            <a:ext cx="7109913" cy="45941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2618650" y="2514055"/>
            <a:ext cx="1872336" cy="9951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522278" y="3334251"/>
            <a:ext cx="1872336" cy="9951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026551" y="2789029"/>
            <a:ext cx="441516" cy="5666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943273" y="3687789"/>
            <a:ext cx="441516" cy="5666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9705" y="183316"/>
            <a:ext cx="278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Louisell</a:t>
            </a:r>
            <a:r>
              <a:rPr lang="en-US" sz="2000" b="1" dirty="0"/>
              <a:t> et al. (1961)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80275" y="2081951"/>
            <a:ext cx="2238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SPDC, SFWM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8431" y="4593601"/>
            <a:ext cx="769750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+mj-lt"/>
              </a:rPr>
              <a:t>Differential noise is suppressed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i.e., </a:t>
            </a:r>
            <a:r>
              <a:rPr lang="en-US" sz="2400" dirty="0" err="1">
                <a:latin typeface="+mj-lt"/>
              </a:rPr>
              <a:t>Var</a:t>
            </a:r>
            <a:r>
              <a:rPr lang="en-US" sz="2400" dirty="0">
                <a:latin typeface="+mj-lt"/>
              </a:rPr>
              <a:t> [N</a:t>
            </a:r>
            <a:r>
              <a:rPr lang="en-US" sz="2400" baseline="-25000" dirty="0">
                <a:latin typeface="+mj-lt"/>
              </a:rPr>
              <a:t>s</a:t>
            </a:r>
            <a:r>
              <a:rPr lang="en-US" sz="2400" dirty="0">
                <a:latin typeface="+mj-lt"/>
              </a:rPr>
              <a:t> – N</a:t>
            </a:r>
            <a:r>
              <a:rPr lang="en-US" sz="2400" baseline="-25000" dirty="0">
                <a:latin typeface="+mj-lt"/>
              </a:rPr>
              <a:t>i</a:t>
            </a:r>
            <a:r>
              <a:rPr lang="en-US" sz="2400" dirty="0">
                <a:latin typeface="+mj-lt"/>
              </a:rPr>
              <a:t>] at detector = 0.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+mj-lt"/>
              </a:rPr>
              <a:t>Cavity photon lifetime proportional to </a:t>
            </a:r>
            <a:r>
              <a:rPr lang="en-US" sz="2400" dirty="0" err="1">
                <a:latin typeface="+mj-lt"/>
              </a:rPr>
              <a:t>L</a:t>
            </a:r>
            <a:r>
              <a:rPr lang="en-US" sz="2400" baseline="-25000" dirty="0" err="1">
                <a:latin typeface="+mj-lt"/>
              </a:rPr>
              <a:t>c</a:t>
            </a:r>
            <a:r>
              <a:rPr lang="en-US" sz="2400" dirty="0">
                <a:latin typeface="+mj-lt"/>
              </a:rPr>
              <a:t>: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solidFill>
                  <a:srgbClr val="0000FF"/>
                </a:solidFill>
                <a:latin typeface="+mj-lt"/>
              </a:rPr>
              <a:t>make small, efficient cavities for “fast” photons</a:t>
            </a:r>
            <a:r>
              <a:rPr lang="en-US" sz="2400" dirty="0">
                <a:latin typeface="+mj-lt"/>
              </a:rPr>
              <a:t>. </a:t>
            </a:r>
          </a:p>
        </p:txBody>
      </p:sp>
      <p:sp>
        <p:nvSpPr>
          <p:cNvPr id="16" name="Chord 15"/>
          <p:cNvSpPr/>
          <p:nvPr/>
        </p:nvSpPr>
        <p:spPr>
          <a:xfrm flipH="1">
            <a:off x="7219379" y="974495"/>
            <a:ext cx="346388" cy="346388"/>
          </a:xfrm>
          <a:prstGeom prst="chord">
            <a:avLst>
              <a:gd name="adj1" fmla="val 5379840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Chord 24"/>
          <p:cNvSpPr/>
          <p:nvPr/>
        </p:nvSpPr>
        <p:spPr>
          <a:xfrm flipH="1">
            <a:off x="7219379" y="1664875"/>
            <a:ext cx="346388" cy="346388"/>
          </a:xfrm>
          <a:prstGeom prst="chord">
            <a:avLst>
              <a:gd name="adj1" fmla="val 5379840"/>
              <a:gd name="adj2" fmla="val 1620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560246" y="1134288"/>
            <a:ext cx="887206" cy="246001"/>
          </a:xfrm>
          <a:custGeom>
            <a:avLst/>
            <a:gdLst>
              <a:gd name="connsiteX0" fmla="*/ 0 w 887206"/>
              <a:gd name="connsiteY0" fmla="*/ 15097 h 246001"/>
              <a:gd name="connsiteX1" fmla="*/ 394989 w 887206"/>
              <a:gd name="connsiteY1" fmla="*/ 2944 h 246001"/>
              <a:gd name="connsiteX2" fmla="*/ 546908 w 887206"/>
              <a:gd name="connsiteY2" fmla="*/ 63708 h 246001"/>
              <a:gd name="connsiteX3" fmla="*/ 279531 w 887206"/>
              <a:gd name="connsiteY3" fmla="*/ 160931 h 246001"/>
              <a:gd name="connsiteX4" fmla="*/ 887206 w 887206"/>
              <a:gd name="connsiteY4" fmla="*/ 246001 h 246001"/>
              <a:gd name="connsiteX5" fmla="*/ 887206 w 887206"/>
              <a:gd name="connsiteY5" fmla="*/ 246001 h 24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7206" h="246001">
                <a:moveTo>
                  <a:pt x="0" y="15097"/>
                </a:moveTo>
                <a:cubicBezTo>
                  <a:pt x="151919" y="4969"/>
                  <a:pt x="303838" y="-5158"/>
                  <a:pt x="394989" y="2944"/>
                </a:cubicBezTo>
                <a:cubicBezTo>
                  <a:pt x="486140" y="11046"/>
                  <a:pt x="566151" y="37377"/>
                  <a:pt x="546908" y="63708"/>
                </a:cubicBezTo>
                <a:cubicBezTo>
                  <a:pt x="527665" y="90039"/>
                  <a:pt x="222815" y="130549"/>
                  <a:pt x="279531" y="160931"/>
                </a:cubicBezTo>
                <a:cubicBezTo>
                  <a:pt x="336247" y="191313"/>
                  <a:pt x="887206" y="246001"/>
                  <a:pt x="887206" y="246001"/>
                </a:cubicBezTo>
                <a:lnTo>
                  <a:pt x="887206" y="246001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7560727" y="1812513"/>
            <a:ext cx="887206" cy="246001"/>
          </a:xfrm>
          <a:custGeom>
            <a:avLst/>
            <a:gdLst>
              <a:gd name="connsiteX0" fmla="*/ 0 w 887206"/>
              <a:gd name="connsiteY0" fmla="*/ 15097 h 246001"/>
              <a:gd name="connsiteX1" fmla="*/ 394989 w 887206"/>
              <a:gd name="connsiteY1" fmla="*/ 2944 h 246001"/>
              <a:gd name="connsiteX2" fmla="*/ 546908 w 887206"/>
              <a:gd name="connsiteY2" fmla="*/ 63708 h 246001"/>
              <a:gd name="connsiteX3" fmla="*/ 279531 w 887206"/>
              <a:gd name="connsiteY3" fmla="*/ 160931 h 246001"/>
              <a:gd name="connsiteX4" fmla="*/ 887206 w 887206"/>
              <a:gd name="connsiteY4" fmla="*/ 246001 h 246001"/>
              <a:gd name="connsiteX5" fmla="*/ 887206 w 887206"/>
              <a:gd name="connsiteY5" fmla="*/ 246001 h 24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7206" h="246001">
                <a:moveTo>
                  <a:pt x="0" y="15097"/>
                </a:moveTo>
                <a:cubicBezTo>
                  <a:pt x="151919" y="4969"/>
                  <a:pt x="303838" y="-5158"/>
                  <a:pt x="394989" y="2944"/>
                </a:cubicBezTo>
                <a:cubicBezTo>
                  <a:pt x="486140" y="11046"/>
                  <a:pt x="566151" y="37377"/>
                  <a:pt x="546908" y="63708"/>
                </a:cubicBezTo>
                <a:cubicBezTo>
                  <a:pt x="527665" y="90039"/>
                  <a:pt x="222815" y="130549"/>
                  <a:pt x="279531" y="160931"/>
                </a:cubicBezTo>
                <a:cubicBezTo>
                  <a:pt x="336247" y="191313"/>
                  <a:pt x="887206" y="246001"/>
                  <a:pt x="887206" y="246001"/>
                </a:cubicBezTo>
                <a:lnTo>
                  <a:pt x="887206" y="246001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6616" y="1112993"/>
            <a:ext cx="56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N</a:t>
            </a:r>
            <a:r>
              <a:rPr lang="en-US" sz="2800" baseline="-25000" dirty="0">
                <a:latin typeface="+mj-lt"/>
              </a:rPr>
              <a:t>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66616" y="1789155"/>
            <a:ext cx="56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N</a:t>
            </a:r>
            <a:r>
              <a:rPr lang="en-US" sz="2800" baseline="-25000" dirty="0">
                <a:latin typeface="+mj-lt"/>
              </a:rPr>
              <a:t>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17506" y="798736"/>
            <a:ext cx="291979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35178" y="419009"/>
            <a:ext cx="6153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</a:rPr>
              <a:t>L</a:t>
            </a:r>
            <a:r>
              <a:rPr lang="en-US" sz="2800" b="1" baseline="-25000" dirty="0" err="1">
                <a:latin typeface="+mj-lt"/>
              </a:rPr>
              <a:t>c</a:t>
            </a:r>
            <a:endParaRPr lang="en-US" sz="2800" b="1" baseline="-250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EF74E-2F04-4F89-89F3-9D9A5D59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4860-9014-46C6-BBC7-BE94FF6849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0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0C59-7D69-BA4E-B783-76ABE865C1AE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0" y="1793883"/>
            <a:ext cx="6421637" cy="2531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220" y="4325378"/>
            <a:ext cx="277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Alain Aspect (1982)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9704" y="4325378"/>
            <a:ext cx="277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Nicolas </a:t>
            </a:r>
            <a:r>
              <a:rPr lang="en-US" sz="2000" dirty="0" err="1"/>
              <a:t>Gisin</a:t>
            </a:r>
            <a:r>
              <a:rPr lang="en-US" sz="2000" dirty="0"/>
              <a:t> (1997)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09315" y="2057480"/>
            <a:ext cx="1904875" cy="1836559"/>
          </a:xfrm>
          <a:prstGeom prst="roundRect">
            <a:avLst/>
          </a:prstGeom>
          <a:noFill/>
          <a:ln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71580" y="2623983"/>
            <a:ext cx="44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90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Photon generation &amp; entanglement creation apparatus</a:t>
            </a:r>
            <a:endParaRPr lang="en-US" sz="2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286" y="1426188"/>
            <a:ext cx="2999619" cy="37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Room-sized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1696" y="1426188"/>
            <a:ext cx="2999619" cy="37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Breadboard-sized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9E58D3-008F-49C1-86E2-37E758CFD8D7}"/>
              </a:ext>
            </a:extLst>
          </p:cNvPr>
          <p:cNvSpPr txBox="1"/>
          <p:nvPr/>
        </p:nvSpPr>
        <p:spPr>
          <a:xfrm>
            <a:off x="6370459" y="1266797"/>
            <a:ext cx="299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Integrated</a:t>
            </a:r>
            <a:br>
              <a:rPr lang="en-US" dirty="0"/>
            </a:br>
            <a:r>
              <a:rPr lang="en-US" dirty="0"/>
              <a:t>microchip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22CC18-C0A6-4972-BD9F-A89C19DD2172}"/>
              </a:ext>
            </a:extLst>
          </p:cNvPr>
          <p:cNvCxnSpPr>
            <a:cxnSpLocks/>
          </p:cNvCxnSpPr>
          <p:nvPr/>
        </p:nvCxnSpPr>
        <p:spPr>
          <a:xfrm>
            <a:off x="2144779" y="5705271"/>
            <a:ext cx="59945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F30945-6BEB-44DB-B5B5-5210513EE61E}"/>
              </a:ext>
            </a:extLst>
          </p:cNvPr>
          <p:cNvSpPr txBox="1"/>
          <p:nvPr/>
        </p:nvSpPr>
        <p:spPr>
          <a:xfrm>
            <a:off x="1979637" y="5063237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50947-0429-4DE9-95ED-54282B2EF70C}"/>
              </a:ext>
            </a:extLst>
          </p:cNvPr>
          <p:cNvSpPr txBox="1"/>
          <p:nvPr/>
        </p:nvSpPr>
        <p:spPr>
          <a:xfrm>
            <a:off x="5603481" y="5063237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GHz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DCDDA3-06BF-42D3-90EA-705D4C6C1C23}"/>
              </a:ext>
            </a:extLst>
          </p:cNvPr>
          <p:cNvSpPr txBox="1"/>
          <p:nvPr/>
        </p:nvSpPr>
        <p:spPr>
          <a:xfrm>
            <a:off x="7415403" y="5063237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2331A0-0BFB-4D94-A5FE-F2E405EA786E}"/>
              </a:ext>
            </a:extLst>
          </p:cNvPr>
          <p:cNvSpPr txBox="1"/>
          <p:nvPr/>
        </p:nvSpPr>
        <p:spPr>
          <a:xfrm>
            <a:off x="3791559" y="5063237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MHz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0AA1CA-0276-4005-8613-A4080A227691}"/>
              </a:ext>
            </a:extLst>
          </p:cNvPr>
          <p:cNvSpPr txBox="1"/>
          <p:nvPr/>
        </p:nvSpPr>
        <p:spPr>
          <a:xfrm>
            <a:off x="2539403" y="5782063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30000" dirty="0"/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CCF0AD-5CCC-4B9C-8F0B-5EF2A35FFEC2}"/>
              </a:ext>
            </a:extLst>
          </p:cNvPr>
          <p:cNvSpPr txBox="1"/>
          <p:nvPr/>
        </p:nvSpPr>
        <p:spPr>
          <a:xfrm>
            <a:off x="6591086" y="5782063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mm</a:t>
            </a:r>
            <a:r>
              <a:rPr lang="en-US" sz="2400" baseline="30000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E99ED1-586A-4CD7-8478-C2C98EAA42A6}"/>
              </a:ext>
            </a:extLst>
          </p:cNvPr>
          <p:cNvSpPr txBox="1"/>
          <p:nvPr/>
        </p:nvSpPr>
        <p:spPr>
          <a:xfrm>
            <a:off x="5014056" y="5782063"/>
            <a:ext cx="109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cm</a:t>
            </a:r>
            <a:r>
              <a:rPr lang="en-US" sz="2400" baseline="30000" dirty="0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635156-FD28-4B48-8144-F77E9E328551}"/>
              </a:ext>
            </a:extLst>
          </p:cNvPr>
          <p:cNvSpPr txBox="1"/>
          <p:nvPr/>
        </p:nvSpPr>
        <p:spPr>
          <a:xfrm>
            <a:off x="270704" y="5067437"/>
            <a:ext cx="162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Trial rate: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F1681E-EF2C-467D-B672-87D48E7CD933}"/>
              </a:ext>
            </a:extLst>
          </p:cNvPr>
          <p:cNvSpPr txBox="1"/>
          <p:nvPr/>
        </p:nvSpPr>
        <p:spPr>
          <a:xfrm>
            <a:off x="311883" y="5756907"/>
            <a:ext cx="162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Size: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F31B47-12B8-4C41-B5D2-7E0FE77415B1}"/>
              </a:ext>
            </a:extLst>
          </p:cNvPr>
          <p:cNvCxnSpPr/>
          <p:nvPr/>
        </p:nvCxnSpPr>
        <p:spPr>
          <a:xfrm>
            <a:off x="2539403" y="5631072"/>
            <a:ext cx="1862356" cy="0"/>
          </a:xfrm>
          <a:prstGeom prst="line">
            <a:avLst/>
          </a:prstGeom>
          <a:ln w="127000">
            <a:solidFill>
              <a:srgbClr val="0000FF">
                <a:alpha val="3411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C80A55-7E6D-40E9-8654-0878CAE10A0A}"/>
              </a:ext>
            </a:extLst>
          </p:cNvPr>
          <p:cNvCxnSpPr/>
          <p:nvPr/>
        </p:nvCxnSpPr>
        <p:spPr>
          <a:xfrm>
            <a:off x="4034212" y="5705271"/>
            <a:ext cx="1862356" cy="0"/>
          </a:xfrm>
          <a:prstGeom prst="line">
            <a:avLst/>
          </a:prstGeom>
          <a:ln w="127000">
            <a:solidFill>
              <a:srgbClr val="FF00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692ED9-CE49-4720-B7A8-2A548DAAC81B}"/>
              </a:ext>
            </a:extLst>
          </p:cNvPr>
          <p:cNvCxnSpPr/>
          <p:nvPr/>
        </p:nvCxnSpPr>
        <p:spPr>
          <a:xfrm>
            <a:off x="5365885" y="5783354"/>
            <a:ext cx="1862356" cy="0"/>
          </a:xfrm>
          <a:prstGeom prst="line">
            <a:avLst/>
          </a:prstGeom>
          <a:ln w="12700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D9BC32E-A835-4C30-BB10-C208339C71E0}"/>
              </a:ext>
            </a:extLst>
          </p:cNvPr>
          <p:cNvCxnSpPr>
            <a:cxnSpLocks/>
          </p:cNvCxnSpPr>
          <p:nvPr/>
        </p:nvCxnSpPr>
        <p:spPr>
          <a:xfrm flipH="1">
            <a:off x="2296387" y="5610963"/>
            <a:ext cx="24301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9A627F8-906C-4EC7-89EA-3F611A79927A}"/>
              </a:ext>
            </a:extLst>
          </p:cNvPr>
          <p:cNvCxnSpPr>
            <a:cxnSpLocks/>
          </p:cNvCxnSpPr>
          <p:nvPr/>
        </p:nvCxnSpPr>
        <p:spPr>
          <a:xfrm>
            <a:off x="7228241" y="5792731"/>
            <a:ext cx="24301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E0CB160-4B70-4B90-B25D-3D039E4554A4}"/>
              </a:ext>
            </a:extLst>
          </p:cNvPr>
          <p:cNvCxnSpPr>
            <a:cxnSpLocks/>
          </p:cNvCxnSpPr>
          <p:nvPr/>
        </p:nvCxnSpPr>
        <p:spPr>
          <a:xfrm>
            <a:off x="2943164" y="1614202"/>
            <a:ext cx="320978" cy="0"/>
          </a:xfrm>
          <a:prstGeom prst="line">
            <a:avLst/>
          </a:prstGeom>
          <a:ln w="127000">
            <a:solidFill>
              <a:srgbClr val="0000FF">
                <a:alpha val="3411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2CCCE9B-CF35-4200-86F9-CE6E2E286DC3}"/>
              </a:ext>
            </a:extLst>
          </p:cNvPr>
          <p:cNvCxnSpPr>
            <a:cxnSpLocks/>
          </p:cNvCxnSpPr>
          <p:nvPr/>
        </p:nvCxnSpPr>
        <p:spPr>
          <a:xfrm>
            <a:off x="6297498" y="1614202"/>
            <a:ext cx="320978" cy="0"/>
          </a:xfrm>
          <a:prstGeom prst="line">
            <a:avLst/>
          </a:prstGeom>
          <a:ln w="127000">
            <a:solidFill>
              <a:srgbClr val="FF0000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04F1D6-369A-4048-8D9B-C6FF0355C13C}"/>
              </a:ext>
            </a:extLst>
          </p:cNvPr>
          <p:cNvCxnSpPr>
            <a:cxnSpLocks/>
          </p:cNvCxnSpPr>
          <p:nvPr/>
        </p:nvCxnSpPr>
        <p:spPr>
          <a:xfrm>
            <a:off x="8456627" y="1724480"/>
            <a:ext cx="298840" cy="0"/>
          </a:xfrm>
          <a:prstGeom prst="line">
            <a:avLst/>
          </a:prstGeom>
          <a:ln w="12700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46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F99C3-D24F-40D2-BCE5-59B9B9E1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3A36-1B74-40FB-9D0A-60AD07B4BF21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DBFF0-6B85-4204-A1CE-DB338A6CB332}"/>
              </a:ext>
            </a:extLst>
          </p:cNvPr>
          <p:cNvSpPr txBox="1"/>
          <p:nvPr/>
        </p:nvSpPr>
        <p:spPr>
          <a:xfrm>
            <a:off x="1543578" y="234574"/>
            <a:ext cx="7600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Requirements to speed up “trials”</a:t>
            </a:r>
            <a:r>
              <a:rPr lang="en-US" sz="2800" dirty="0">
                <a:latin typeface="+mj-lt"/>
              </a:rPr>
              <a:t> 10 … 100 GHz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C68F6-46AA-4E9B-B1EF-9E1105F1145D}"/>
              </a:ext>
            </a:extLst>
          </p:cNvPr>
          <p:cNvSpPr txBox="1"/>
          <p:nvPr/>
        </p:nvSpPr>
        <p:spPr>
          <a:xfrm>
            <a:off x="2483893" y="1225689"/>
            <a:ext cx="64963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Small devices (e.g., photon lifetime &lt; 100 </a:t>
            </a:r>
            <a:r>
              <a:rPr lang="en-US" sz="2400" dirty="0" err="1">
                <a:latin typeface="+mj-lt"/>
              </a:rPr>
              <a:t>ps</a:t>
            </a:r>
            <a:r>
              <a:rPr lang="en-US" sz="2400" dirty="0">
                <a:latin typeface="+mj-lt"/>
              </a:rPr>
              <a:t>) … natural candidate for integrated optics.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High intrinsic generation rate (highly nonlinear material + phase-matched pair generation process), e.g., Si </a:t>
            </a:r>
            <a:r>
              <a:rPr lang="en-US" sz="2400" dirty="0" err="1">
                <a:latin typeface="+mj-lt"/>
              </a:rPr>
              <a:t>microring</a:t>
            </a:r>
            <a:r>
              <a:rPr lang="en-US" sz="2400" dirty="0">
                <a:latin typeface="+mj-lt"/>
              </a:rPr>
              <a:t> resonators: pair generation rate 150 MHz.mW</a:t>
            </a:r>
            <a:r>
              <a:rPr lang="en-US" sz="2400" baseline="30000" dirty="0">
                <a:latin typeface="+mj-lt"/>
              </a:rPr>
              <a:t>-2</a:t>
            </a:r>
            <a:r>
              <a:rPr lang="en-US" sz="2400" dirty="0">
                <a:latin typeface="+mj-lt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Ability to use, process &amp; measure </a:t>
            </a:r>
            <a:r>
              <a:rPr lang="en-US" sz="2400" dirty="0" err="1">
                <a:latin typeface="+mj-lt"/>
              </a:rPr>
              <a:t>upto</a:t>
            </a:r>
            <a:r>
              <a:rPr lang="en-US" sz="2400" dirty="0">
                <a:latin typeface="+mj-lt"/>
              </a:rPr>
              <a:t> 100 GHz (approx. 1 nm) bandwidth.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Methods of generating pump pulses, and operating the source that are scalable, manufacturable, parallelizable, low-cost.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95BF6F-2D6E-4265-83ED-8033B980A911}"/>
              </a:ext>
            </a:extLst>
          </p:cNvPr>
          <p:cNvGrpSpPr/>
          <p:nvPr/>
        </p:nvGrpSpPr>
        <p:grpSpPr>
          <a:xfrm>
            <a:off x="163777" y="314454"/>
            <a:ext cx="1953899" cy="6407022"/>
            <a:chOff x="0" y="234575"/>
            <a:chExt cx="1953899" cy="64070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B49C35-D96A-4D08-B5C2-7DDB2313999A}"/>
                </a:ext>
              </a:extLst>
            </p:cNvPr>
            <p:cNvGrpSpPr/>
            <p:nvPr/>
          </p:nvGrpSpPr>
          <p:grpSpPr>
            <a:xfrm rot="16200000">
              <a:off x="-2422176" y="2656751"/>
              <a:ext cx="6407022" cy="1562669"/>
              <a:chOff x="1583737" y="4823504"/>
              <a:chExt cx="9516063" cy="158897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97821FA-510B-404D-AE09-380983ADB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3737" y="4875254"/>
                <a:ext cx="1496212" cy="145285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7F57034-A579-46D5-AFF1-68D1E2802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4987" y="4830673"/>
                <a:ext cx="1584820" cy="14823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847BF5C-B5CE-4270-9618-5FA6A2354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2720" y="4930849"/>
                <a:ext cx="1557080" cy="144636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8BD4020-3568-4551-982A-10D203FEF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61195" y="4946699"/>
                <a:ext cx="1520333" cy="144636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B0D36C-653D-448F-8900-F8768B01F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9231" y="5582271"/>
                <a:ext cx="3201830" cy="830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161A449-9DF2-4EE2-9132-5FDE0091A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66303" y="4823504"/>
                <a:ext cx="3134892" cy="81981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7D7BBC-343E-4EC0-AD3B-4845DAC17C8A}"/>
                </a:ext>
              </a:extLst>
            </p:cNvPr>
            <p:cNvSpPr txBox="1"/>
            <p:nvPr/>
          </p:nvSpPr>
          <p:spPr>
            <a:xfrm rot="16200000">
              <a:off x="-329111" y="3493826"/>
              <a:ext cx="4196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Leveraging multi-project wafer shuttles</a:t>
              </a: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46F341F1-9A18-47DE-820E-0FAB429A0747}"/>
                </a:ext>
              </a:extLst>
            </p:cNvPr>
            <p:cNvSpPr/>
            <p:nvPr/>
          </p:nvSpPr>
          <p:spPr>
            <a:xfrm>
              <a:off x="1543578" y="1040151"/>
              <a:ext cx="247599" cy="247599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3CD15A72-B6AA-4000-BB95-DE108D4902AE}"/>
                </a:ext>
              </a:extLst>
            </p:cNvPr>
            <p:cNvSpPr/>
            <p:nvPr/>
          </p:nvSpPr>
          <p:spPr>
            <a:xfrm flipV="1">
              <a:off x="1527991" y="6054618"/>
              <a:ext cx="247599" cy="247599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BEC94D-5A22-42C8-A3AE-F79F84629FFD}"/>
                </a:ext>
              </a:extLst>
            </p:cNvPr>
            <p:cNvCxnSpPr/>
            <p:nvPr/>
          </p:nvCxnSpPr>
          <p:spPr>
            <a:xfrm>
              <a:off x="1791177" y="1163950"/>
              <a:ext cx="0" cy="5322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5BF6AA-9682-4952-83C7-D176EFE03409}"/>
                </a:ext>
              </a:extLst>
            </p:cNvPr>
            <p:cNvCxnSpPr/>
            <p:nvPr/>
          </p:nvCxnSpPr>
          <p:spPr>
            <a:xfrm>
              <a:off x="1775590" y="5646154"/>
              <a:ext cx="0" cy="5322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93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141.357"/>
  <p:tag name="LATEXADDIN" val="\documentclass{article}&#10;\usepackage{amsmath}&#10;\pagestyle{empty}&#10;\begin{document}&#10;&#10;$$ C = \frac{1}{2} \log_2 \left( 1 + \frac{E}{\sigma^2}\right) \nonumber $$&#10;&#10;&#10;&#10;\end{document}"/>
  <p:tag name="IGUANATEXSIZE" val="36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3917639-a57f-4ddb-b6b4-1b7131c4c5f1" Revision="1" Stencil="System.MyShapes" StencilVersion="1.0"/>
</Control>
</file>

<file path=customXml/item10.xml><?xml version="1.0" encoding="utf-8"?>
<Control xmlns="http://schemas.microsoft.com/VisualStudio/2011/storyboarding/control">
  <Id Name="7e3bdc62-9833-4b5f-b8c5-88edc4116701" Revision="1" Stencil="System.MyShapes" StencilVersion="1.0"/>
</Control>
</file>

<file path=customXml/item11.xml><?xml version="1.0" encoding="utf-8"?>
<Control xmlns="http://schemas.microsoft.com/VisualStudio/2011/storyboarding/control">
  <Id Name="d3eb2789-0d27-4521-a5ae-caad72fd9c4f" Revision="1" Stencil="System.MyShapes" StencilVersion="1.0"/>
</Control>
</file>

<file path=customXml/item12.xml><?xml version="1.0" encoding="utf-8"?>
<Control xmlns="http://schemas.microsoft.com/VisualStudio/2011/storyboarding/control">
  <Id Name="e7a688a5-ef07-448d-9068-4861e30de51c" Revision="1" Stencil="System.MyShapes" StencilVersion="1.0"/>
</Control>
</file>

<file path=customXml/item13.xml><?xml version="1.0" encoding="utf-8"?>
<Control xmlns="http://schemas.microsoft.com/VisualStudio/2011/storyboarding/control">
  <Id Name="3a2842c3-abb0-46e5-a009-d55e7820ace5" Revision="1" Stencil="System.MyShapes" StencilVersion="1.0"/>
</Control>
</file>

<file path=customXml/item14.xml><?xml version="1.0" encoding="utf-8"?>
<Control xmlns="http://schemas.microsoft.com/VisualStudio/2011/storyboarding/control">
  <Id Name="03917639-a57f-4ddb-b6b4-1b7131c4c5f1" Revision="1" Stencil="System.MyShapes" StencilVersion="1.0"/>
</Control>
</file>

<file path=customXml/item15.xml><?xml version="1.0" encoding="utf-8"?>
<Control xmlns="http://schemas.microsoft.com/VisualStudio/2011/storyboarding/control">
  <Id Name="96544d35-0954-4ab7-9432-69de49edef33" Revision="1" Stencil="System.MyShapes" StencilVersion="1.0"/>
</Control>
</file>

<file path=customXml/item16.xml><?xml version="1.0" encoding="utf-8"?>
<Control xmlns="http://schemas.microsoft.com/VisualStudio/2011/storyboarding/control">
  <Id Name="518bb37e-782e-4e9e-9b81-4930419e0da6" Revision="1" Stencil="System.MyShapes" StencilVersion="1.0"/>
</Control>
</file>

<file path=customXml/item17.xml><?xml version="1.0" encoding="utf-8"?>
<Control xmlns="http://schemas.microsoft.com/VisualStudio/2011/storyboarding/control">
  <Id Name="5bfa999b-ee59-40ff-beb3-0dfb1645aed0" Revision="1" Stencil="System.MyShapes" StencilVersion="1.0"/>
</Control>
</file>

<file path=customXml/item18.xml><?xml version="1.0" encoding="utf-8"?>
<Control xmlns="http://schemas.microsoft.com/VisualStudio/2011/storyboarding/control">
  <Id Name="518bb37e-782e-4e9e-9b81-4930419e0da6" Revision="1" Stencil="System.MyShapes" StencilVersion="1.0"/>
</Control>
</file>

<file path=customXml/item19.xml><?xml version="1.0" encoding="utf-8"?>
<Control xmlns="http://schemas.microsoft.com/VisualStudio/2011/storyboarding/control">
  <Id Name="03917639-a57f-4ddb-b6b4-1b7131c4c5f1" Revision="1" Stencil="System.MyShapes" StencilVersion="1.0"/>
</Control>
</file>

<file path=customXml/item2.xml><?xml version="1.0" encoding="utf-8"?>
<Control xmlns="http://schemas.microsoft.com/VisualStudio/2011/storyboarding/control">
  <Id Name="5bfa999b-ee59-40ff-beb3-0dfb1645aed0" Revision="1" Stencil="System.MyShapes" StencilVersion="1.0"/>
</Control>
</file>

<file path=customXml/item20.xml><?xml version="1.0" encoding="utf-8"?>
<Control xmlns="http://schemas.microsoft.com/VisualStudio/2011/storyboarding/control">
  <Id Name="07883c39-c575-474b-92e4-e7ed3878a9e7" Revision="1" Stencil="System.MyShapes" StencilVersion="1.0"/>
</Control>
</file>

<file path=customXml/item21.xml><?xml version="1.0" encoding="utf-8"?>
<Control xmlns="http://schemas.microsoft.com/VisualStudio/2011/storyboarding/control">
  <Id Name="07883c39-c575-474b-92e4-e7ed3878a9e7" Revision="1" Stencil="System.MyShapes" StencilVersion="1.0"/>
</Control>
</file>

<file path=customXml/item22.xml><?xml version="1.0" encoding="utf-8"?>
<Control xmlns="http://schemas.microsoft.com/VisualStudio/2011/storyboarding/control">
  <Id Name="518bb37e-782e-4e9e-9b81-4930419e0da6" Revision="1" Stencil="System.MyShapes" StencilVersion="1.0"/>
</Control>
</file>

<file path=customXml/item23.xml><?xml version="1.0" encoding="utf-8"?>
<Control xmlns="http://schemas.microsoft.com/VisualStudio/2011/storyboarding/control">
  <Id Name="3a2842c3-abb0-46e5-a009-d55e7820ace5" Revision="1" Stencil="System.MyShapes" StencilVersion="1.0"/>
</Control>
</file>

<file path=customXml/item3.xml><?xml version="1.0" encoding="utf-8"?>
<Control xmlns="http://schemas.microsoft.com/VisualStudio/2011/storyboarding/control">
  <Id Name="7e3bdc62-9833-4b5f-b8c5-88edc4116701" Revision="1" Stencil="System.MyShapes" StencilVersion="1.0"/>
</Control>
</file>

<file path=customXml/item4.xml><?xml version="1.0" encoding="utf-8"?>
<Control xmlns="http://schemas.microsoft.com/VisualStudio/2011/storyboarding/control">
  <Id Name="4615dca9-374e-4cb9-a044-f8f72f59672f" Revision="1" Stencil="System.MyShapes" StencilVersion="1.0"/>
</Control>
</file>

<file path=customXml/item5.xml><?xml version="1.0" encoding="utf-8"?>
<Control xmlns="http://schemas.microsoft.com/VisualStudio/2011/storyboarding/control">
  <Id Name="07883c39-c575-474b-92e4-e7ed3878a9e7" Revision="1" Stencil="System.MyShapes" StencilVersion="1.0"/>
</Control>
</file>

<file path=customXml/item6.xml><?xml version="1.0" encoding="utf-8"?>
<Control xmlns="http://schemas.microsoft.com/VisualStudio/2011/storyboarding/control">
  <Id Name="d3eb2789-0d27-4521-a5ae-caad72fd9c4f" Revision="1" Stencil="System.MyShapes" StencilVersion="1.0"/>
</Control>
</file>

<file path=customXml/item7.xml><?xml version="1.0" encoding="utf-8"?>
<Control xmlns="http://schemas.microsoft.com/VisualStudio/2011/storyboarding/control">
  <Id Name="3a2842c3-abb0-46e5-a009-d55e7820ace5" Revision="1" Stencil="System.MyShapes" StencilVersion="1.0"/>
</Control>
</file>

<file path=customXml/item8.xml><?xml version="1.0" encoding="utf-8"?>
<Control xmlns="http://schemas.microsoft.com/VisualStudio/2011/storyboarding/control">
  <Id Name="e7a688a5-ef07-448d-9068-4861e30de51c" Revision="1" Stencil="System.MyShapes" StencilVersion="1.0"/>
</Control>
</file>

<file path=customXml/item9.xml><?xml version="1.0" encoding="utf-8"?>
<Control xmlns="http://schemas.microsoft.com/VisualStudio/2011/storyboarding/control">
  <Id Name="96544d35-0954-4ab7-9432-69de49edef33" Revision="1" Stencil="System.MyShapes" StencilVersion="1.0"/>
</Control>
</file>

<file path=customXml/itemProps1.xml><?xml version="1.0" encoding="utf-8"?>
<ds:datastoreItem xmlns:ds="http://schemas.openxmlformats.org/officeDocument/2006/customXml" ds:itemID="{2E6F5654-9D74-4C6B-852C-D5B0344C1938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15CE7264-1660-443F-BCE2-9D2538A8A507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1A5A6425-50E3-4D6C-A489-9E7EE20A09B6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D24516A4-F2D6-43A0-86A2-82D52E37DF98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F8A14298-FAA2-4307-98D7-3E91826A5F03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8A74545C-5DD6-4F3D-A1AD-B7331AF28998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07493C00-3949-488F-8AD3-3BB79CD79C63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267DD2C0-0326-4749-A986-46BD5FD26FC2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495F911D-34D1-42A0-9EF6-7A16520E552B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754B2515-F5FA-4700-8890-5917BBAE5345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A32F7827-F3AA-4CE6-9398-540456AD29CB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23722F6A-6B8A-4941-9AC2-A548196EB929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8F424338-1351-43EE-B380-3929A422A895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62957F5C-8FCF-48D2-84FF-F866CBAC0F3F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23423705-996D-46FD-9F86-12BBB630B8D9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89B96DD4-7572-43A2-993D-89145238BF3F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2764398-F71C-4563-BB49-E179BB844F20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7699F726-055C-4A02-B79D-CC91E9F430E5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F0EFA02-954F-4DC6-ABEA-38F39E315EF2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A959F21A-A313-4564-9A1E-6BF6DE1DEC68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5E161391-5419-4A8F-A01F-495880001E3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1975CB3-1C74-4247-9C9A-001506E6A0CC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B11F8AC5-A88A-485E-BFF4-6E5EA0F3EA55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</TotalTime>
  <Words>2042</Words>
  <Application>Microsoft Office PowerPoint</Application>
  <PresentationFormat>On-screen Show (4:3)</PresentationFormat>
  <Paragraphs>444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Helvetica</vt:lpstr>
      <vt:lpstr>Symbol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Shayan Mookherjea</dc:creator>
  <cp:lastModifiedBy>Shayan Mookherjea</cp:lastModifiedBy>
  <cp:revision>55</cp:revision>
  <dcterms:created xsi:type="dcterms:W3CDTF">2019-01-22T16:44:22Z</dcterms:created>
  <dcterms:modified xsi:type="dcterms:W3CDTF">2019-01-23T16:22:36Z</dcterms:modified>
</cp:coreProperties>
</file>