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442" r:id="rId2"/>
    <p:sldId id="443" r:id="rId3"/>
    <p:sldId id="444" r:id="rId4"/>
    <p:sldId id="445" r:id="rId5"/>
    <p:sldId id="446" r:id="rId6"/>
    <p:sldId id="463" r:id="rId7"/>
    <p:sldId id="447" r:id="rId8"/>
    <p:sldId id="448" r:id="rId9"/>
    <p:sldId id="449" r:id="rId10"/>
    <p:sldId id="450" r:id="rId11"/>
    <p:sldId id="451" r:id="rId12"/>
    <p:sldId id="452" r:id="rId13"/>
    <p:sldId id="453" r:id="rId14"/>
    <p:sldId id="454" r:id="rId15"/>
    <p:sldId id="455" r:id="rId16"/>
    <p:sldId id="457" r:id="rId17"/>
    <p:sldId id="458" r:id="rId18"/>
    <p:sldId id="459" r:id="rId19"/>
    <p:sldId id="265" r:id="rId20"/>
    <p:sldId id="461" r:id="rId21"/>
    <p:sldId id="261" r:id="rId22"/>
    <p:sldId id="281" r:id="rId23"/>
    <p:sldId id="282" r:id="rId24"/>
    <p:sldId id="462" r:id="rId25"/>
  </p:sldIdLst>
  <p:sldSz cx="9144000" cy="5143500" type="screen16x9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6E21"/>
    <a:srgbClr val="BD0000"/>
    <a:srgbClr val="BD0032"/>
    <a:srgbClr val="BD001E"/>
    <a:srgbClr val="BD0024"/>
    <a:srgbClr val="BD0028"/>
    <a:srgbClr val="BD1428"/>
    <a:srgbClr val="AA1021"/>
    <a:srgbClr val="BD1021"/>
    <a:srgbClr val="BD1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545" autoAdjust="0"/>
    <p:restoredTop sz="94660"/>
  </p:normalViewPr>
  <p:slideViewPr>
    <p:cSldViewPr>
      <p:cViewPr varScale="1">
        <p:scale>
          <a:sx n="122" d="100"/>
          <a:sy n="122" d="100"/>
        </p:scale>
        <p:origin x="860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524"/>
    </p:cViewPr>
  </p:sorterViewPr>
  <p:notesViewPr>
    <p:cSldViewPr>
      <p:cViewPr varScale="1">
        <p:scale>
          <a:sx n="77" d="100"/>
          <a:sy n="77" d="100"/>
        </p:scale>
        <p:origin x="-1660" y="-7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2CFCBAD-5749-4858-B5F2-6505AA3450DC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2512258E-D687-4182-809F-970479CB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0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23486-EEDC-439C-B999-332F171B7DA4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4FBA4-7C2D-4910-899B-6A5043C62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31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1921669"/>
            <a:ext cx="5486400" cy="726281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elvetica LT Std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2647950"/>
            <a:ext cx="5486400" cy="13144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Helvetica LT St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703" y="285750"/>
            <a:ext cx="6197600" cy="14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758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478" y="2187702"/>
            <a:ext cx="3231300" cy="76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56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478" y="2187702"/>
            <a:ext cx="3231300" cy="768096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16696" y="3028950"/>
            <a:ext cx="589390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bg1"/>
                </a:solidFill>
                <a:latin typeface="Helvetica LT Std Black" pitchFamily="34" charset="0"/>
              </a:defRPr>
            </a:lvl1pPr>
            <a:lvl2pPr marL="457200" indent="0">
              <a:buNone/>
              <a:defRPr sz="3600">
                <a:solidFill>
                  <a:schemeClr val="bg1"/>
                </a:solidFill>
                <a:latin typeface="Helvetica LT Std Black" pitchFamily="34" charset="0"/>
              </a:defRPr>
            </a:lvl2pPr>
            <a:lvl3pPr marL="914400" indent="0">
              <a:buNone/>
              <a:defRPr sz="3600">
                <a:solidFill>
                  <a:schemeClr val="bg1"/>
                </a:solidFill>
                <a:latin typeface="Helvetica LT Std Black" pitchFamily="34" charset="0"/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6283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-24064" y="1076826"/>
            <a:ext cx="9235440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0" y="1200150"/>
            <a:ext cx="9144000" cy="0"/>
          </a:xfrm>
          <a:prstGeom prst="line">
            <a:avLst/>
          </a:prstGeom>
          <a:ln>
            <a:solidFill>
              <a:srgbClr val="5430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2"/>
          <p:cNvSpPr>
            <a:spLocks noGrp="1"/>
          </p:cNvSpPr>
          <p:nvPr>
            <p:ph type="body" sz="quarter" idx="10"/>
          </p:nvPr>
        </p:nvSpPr>
        <p:spPr>
          <a:xfrm>
            <a:off x="914400" y="1371600"/>
            <a:ext cx="7848600" cy="33147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4"/>
          <p:cNvSpPr>
            <a:spLocks noGrp="1"/>
          </p:cNvSpPr>
          <p:nvPr>
            <p:ph type="title"/>
          </p:nvPr>
        </p:nvSpPr>
        <p:spPr>
          <a:xfrm>
            <a:off x="914400" y="205979"/>
            <a:ext cx="70104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940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ual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1314450"/>
            <a:ext cx="4038600" cy="32575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-24064" y="1076826"/>
            <a:ext cx="9235440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0" y="1191126"/>
            <a:ext cx="9144000" cy="0"/>
          </a:xfrm>
          <a:prstGeom prst="line">
            <a:avLst/>
          </a:prstGeom>
          <a:ln>
            <a:solidFill>
              <a:srgbClr val="5430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1314450"/>
            <a:ext cx="4038600" cy="325755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text or delete text box to insert picture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Placeholder 4"/>
          <p:cNvSpPr>
            <a:spLocks noGrp="1"/>
          </p:cNvSpPr>
          <p:nvPr>
            <p:ph type="title"/>
          </p:nvPr>
        </p:nvSpPr>
        <p:spPr>
          <a:xfrm>
            <a:off x="914400" y="205979"/>
            <a:ext cx="70104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049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818388"/>
            <a:ext cx="9144000" cy="4325112"/>
          </a:xfrm>
          <a:prstGeom prst="rect">
            <a:avLst/>
          </a:prstGeom>
          <a:gradFill flip="none" rotWithShape="1">
            <a:gsLst>
              <a:gs pos="50000">
                <a:srgbClr val="D6D6D6"/>
              </a:gs>
              <a:gs pos="0">
                <a:schemeClr val="bg1"/>
              </a:gs>
              <a:gs pos="100000">
                <a:schemeClr val="bg1">
                  <a:lumMod val="60000"/>
                </a:schemeClr>
              </a:gs>
            </a:gsLst>
            <a:lin ang="63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Helvetica LT St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047750"/>
            <a:ext cx="5715000" cy="3546873"/>
          </a:xfrm>
          <a:prstGeom prst="rect">
            <a:avLst/>
          </a:prstGeom>
        </p:spPr>
        <p:txBody>
          <a:bodyPr>
            <a:normAutofit/>
          </a:bodyPr>
          <a:lstStyle>
            <a:lvl1pPr marL="230188" indent="-230188">
              <a:spcBef>
                <a:spcPts val="1000"/>
              </a:spcBef>
              <a:buSzPct val="75000"/>
              <a:defRPr sz="1800">
                <a:solidFill>
                  <a:schemeClr val="tx1"/>
                </a:solidFill>
                <a:latin typeface="Helvetica LT Std" pitchFamily="34" charset="0"/>
              </a:defRPr>
            </a:lvl1pPr>
            <a:lvl2pPr marL="457200" indent="-227013">
              <a:spcBef>
                <a:spcPts val="0"/>
              </a:spcBef>
              <a:buFont typeface="Helvetica LT Std" pitchFamily="34" charset="0"/>
              <a:buChar char="–"/>
              <a:defRPr sz="1200">
                <a:solidFill>
                  <a:schemeClr val="tx1"/>
                </a:solidFill>
                <a:latin typeface="Helvetica LT Std" pitchFamily="34" charset="0"/>
              </a:defRPr>
            </a:lvl2pPr>
            <a:lvl3pPr marL="687388" indent="-230188">
              <a:buFont typeface="Wingdings" panose="05000000000000000000" pitchFamily="2" charset="2"/>
              <a:buChar char="§"/>
              <a:defRPr sz="1000">
                <a:solidFill>
                  <a:schemeClr val="tx1"/>
                </a:solidFill>
                <a:latin typeface="Helvetica LT Std" pitchFamily="34" charset="0"/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43200" y="0"/>
            <a:ext cx="5486400" cy="82296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400">
                <a:latin typeface="Helvetica LT Std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0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818388"/>
            <a:ext cx="9144000" cy="4325112"/>
          </a:xfrm>
          <a:prstGeom prst="rect">
            <a:avLst/>
          </a:prstGeom>
          <a:gradFill flip="none" rotWithShape="1">
            <a:gsLst>
              <a:gs pos="50000">
                <a:srgbClr val="D6D6D6"/>
              </a:gs>
              <a:gs pos="0">
                <a:schemeClr val="bg1"/>
              </a:gs>
              <a:gs pos="100000">
                <a:schemeClr val="bg1">
                  <a:lumMod val="60000"/>
                </a:schemeClr>
              </a:gs>
            </a:gsLst>
            <a:lin ang="63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Helvetica LT Std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43200" y="0"/>
            <a:ext cx="5486400" cy="82296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400">
                <a:latin typeface="Helvetica LT Std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486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Large Centered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818388"/>
            <a:ext cx="9144000" cy="4325112"/>
          </a:xfrm>
          <a:prstGeom prst="rect">
            <a:avLst/>
          </a:prstGeom>
          <a:gradFill flip="none" rotWithShape="1">
            <a:gsLst>
              <a:gs pos="50000">
                <a:srgbClr val="D6D6D6"/>
              </a:gs>
              <a:gs pos="0">
                <a:schemeClr val="bg1"/>
              </a:gs>
              <a:gs pos="100000">
                <a:schemeClr val="bg1">
                  <a:lumMod val="60000"/>
                </a:schemeClr>
              </a:gs>
            </a:gsLst>
            <a:lin ang="63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Helvetica LT St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25" y="819150"/>
            <a:ext cx="8820150" cy="4343400"/>
          </a:xfrm>
          <a:prstGeom prst="rect">
            <a:avLst/>
          </a:prstGeom>
        </p:spPr>
        <p:txBody>
          <a:bodyPr>
            <a:normAutofit/>
          </a:bodyPr>
          <a:lstStyle>
            <a:lvl1pPr marL="230188" indent="-230188">
              <a:spcBef>
                <a:spcPts val="1000"/>
              </a:spcBef>
              <a:buSzPct val="75000"/>
              <a:defRPr sz="1800">
                <a:solidFill>
                  <a:schemeClr val="tx1"/>
                </a:solidFill>
                <a:latin typeface="Helvetica LT Std" pitchFamily="34" charset="0"/>
              </a:defRPr>
            </a:lvl1pPr>
            <a:lvl2pPr marL="457200" indent="-227013">
              <a:spcBef>
                <a:spcPts val="0"/>
              </a:spcBef>
              <a:buFont typeface="Helvetica LT Std" pitchFamily="34" charset="0"/>
              <a:buChar char="–"/>
              <a:defRPr sz="1200">
                <a:solidFill>
                  <a:schemeClr val="tx1"/>
                </a:solidFill>
                <a:latin typeface="Helvetica LT Std" pitchFamily="34" charset="0"/>
              </a:defRPr>
            </a:lvl2pPr>
            <a:lvl3pPr marL="687388" indent="-230188">
              <a:buFont typeface="Wingdings" panose="05000000000000000000" pitchFamily="2" charset="2"/>
              <a:buChar char="§"/>
              <a:defRPr sz="1000">
                <a:solidFill>
                  <a:schemeClr val="tx1"/>
                </a:solidFill>
                <a:latin typeface="Helvetica LT Std" pitchFamily="34" charset="0"/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43200" y="0"/>
            <a:ext cx="5486400" cy="82296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400">
                <a:latin typeface="Helvetica LT Std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895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818388"/>
            <a:ext cx="9144000" cy="4325112"/>
          </a:xfrm>
          <a:prstGeom prst="rect">
            <a:avLst/>
          </a:prstGeom>
          <a:gradFill flip="none" rotWithShape="1">
            <a:gsLst>
              <a:gs pos="50000">
                <a:srgbClr val="D6D6D6"/>
              </a:gs>
              <a:gs pos="0">
                <a:schemeClr val="bg1"/>
              </a:gs>
              <a:gs pos="100000">
                <a:schemeClr val="bg1">
                  <a:lumMod val="60000"/>
                </a:schemeClr>
              </a:gs>
            </a:gsLst>
            <a:lin ang="63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Helvetica LT St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047750"/>
            <a:ext cx="5715000" cy="3546873"/>
          </a:xfrm>
          <a:prstGeom prst="rect">
            <a:avLst/>
          </a:prstGeom>
        </p:spPr>
        <p:txBody>
          <a:bodyPr>
            <a:normAutofit/>
          </a:bodyPr>
          <a:lstStyle>
            <a:lvl1pPr marL="230188" indent="-230188">
              <a:spcBef>
                <a:spcPts val="1000"/>
              </a:spcBef>
              <a:buSzPct val="75000"/>
              <a:defRPr sz="1800">
                <a:solidFill>
                  <a:schemeClr val="tx1"/>
                </a:solidFill>
                <a:latin typeface="Helvetica LT Std" pitchFamily="34" charset="0"/>
              </a:defRPr>
            </a:lvl1pPr>
            <a:lvl2pPr marL="457200" indent="-227013">
              <a:spcBef>
                <a:spcPts val="0"/>
              </a:spcBef>
              <a:buFont typeface="Helvetica LT Std" pitchFamily="34" charset="0"/>
              <a:buChar char="–"/>
              <a:defRPr sz="1200">
                <a:solidFill>
                  <a:schemeClr val="tx1"/>
                </a:solidFill>
                <a:latin typeface="Helvetica LT Std" pitchFamily="34" charset="0"/>
              </a:defRPr>
            </a:lvl2pPr>
            <a:lvl3pPr marL="687388" indent="-230188">
              <a:buFont typeface="Wingdings" panose="05000000000000000000" pitchFamily="2" charset="2"/>
              <a:buChar char="§"/>
              <a:defRPr sz="1000">
                <a:solidFill>
                  <a:schemeClr val="tx1"/>
                </a:solidFill>
                <a:latin typeface="Helvetica LT Std" pitchFamily="34" charset="0"/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43200" y="0"/>
            <a:ext cx="5486400" cy="82296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400">
                <a:latin typeface="Helvetica LT Std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76200" y="1047750"/>
            <a:ext cx="2362200" cy="35468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SzPct val="75000"/>
              <a:buNone/>
              <a:defRPr sz="1800">
                <a:solidFill>
                  <a:schemeClr val="tx1"/>
                </a:solidFill>
                <a:latin typeface="Helvetica LT Std" pitchFamily="34" charset="0"/>
              </a:defRPr>
            </a:lvl1pPr>
            <a:lvl2pPr marL="230187" indent="0">
              <a:spcBef>
                <a:spcPts val="0"/>
              </a:spcBef>
              <a:buFont typeface="Helvetica LT Std" pitchFamily="34" charset="0"/>
              <a:buNone/>
              <a:defRPr sz="1200">
                <a:solidFill>
                  <a:schemeClr val="tx1"/>
                </a:solidFill>
                <a:latin typeface="Helvetica LT Std" pitchFamily="34" charset="0"/>
              </a:defRPr>
            </a:lvl2pPr>
            <a:lvl3pPr marL="457200" indent="0"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Helvetica LT Std" pitchFamily="34" charset="0"/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68778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withou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818388"/>
            <a:ext cx="9144000" cy="432511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0"/>
                  <a:lumOff val="10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051560"/>
            <a:ext cx="5486400" cy="35478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  <a:latin typeface="Helvetica LT Std" pitchFamily="34" charset="0"/>
              </a:defRPr>
            </a:lvl1pPr>
            <a:lvl2pPr marL="457200" indent="0">
              <a:buNone/>
              <a:defRPr sz="1200">
                <a:solidFill>
                  <a:schemeClr val="tx1"/>
                </a:solidFill>
                <a:latin typeface="Helvetica LT Std" pitchFamily="34" charset="0"/>
              </a:defRPr>
            </a:lvl2pPr>
            <a:lvl3pPr marL="914400" indent="0">
              <a:buNone/>
              <a:defRPr sz="1000">
                <a:solidFill>
                  <a:schemeClr val="tx1"/>
                </a:solidFill>
                <a:latin typeface="Helvetica LT Std" pitchFamily="34" charset="0"/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43200" y="0"/>
            <a:ext cx="5486400" cy="82296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400">
                <a:latin typeface="Helvetica LT Std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withou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818388"/>
            <a:ext cx="9144000" cy="432511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0"/>
                  <a:lumOff val="10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051560"/>
            <a:ext cx="2651760" cy="35478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  <a:latin typeface="Helvetica LT Std" pitchFamily="34" charset="0"/>
              </a:defRPr>
            </a:lvl1pPr>
            <a:lvl2pPr marL="457200" indent="0">
              <a:buNone/>
              <a:defRPr sz="1200">
                <a:solidFill>
                  <a:schemeClr val="tx1"/>
                </a:solidFill>
                <a:latin typeface="Helvetica LT Std" pitchFamily="34" charset="0"/>
              </a:defRPr>
            </a:lvl2pPr>
            <a:lvl3pPr marL="914400" indent="0">
              <a:buNone/>
              <a:defRPr sz="1000">
                <a:solidFill>
                  <a:schemeClr val="tx1"/>
                </a:solidFill>
                <a:latin typeface="Helvetica LT Std" pitchFamily="34" charset="0"/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43200" y="0"/>
            <a:ext cx="5486400" cy="82296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400">
                <a:latin typeface="Helvetica LT Std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5574072" y="1051560"/>
            <a:ext cx="2651760" cy="35478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  <a:latin typeface="Helvetica LT Std" pitchFamily="34" charset="0"/>
              </a:defRPr>
            </a:lvl1pPr>
            <a:lvl2pPr marL="457200" indent="0">
              <a:buNone/>
              <a:defRPr sz="1200">
                <a:solidFill>
                  <a:schemeClr val="tx1"/>
                </a:solidFill>
                <a:latin typeface="Helvetica LT Std" pitchFamily="34" charset="0"/>
              </a:defRPr>
            </a:lvl2pPr>
            <a:lvl3pPr marL="914400" indent="0">
              <a:buNone/>
              <a:defRPr sz="1000">
                <a:solidFill>
                  <a:schemeClr val="tx1"/>
                </a:solidFill>
                <a:latin typeface="Helvetica LT Std" pitchFamily="34" charset="0"/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90960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818388"/>
            <a:ext cx="9144000" cy="432511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0"/>
                  <a:lumOff val="10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43200" y="0"/>
            <a:ext cx="5486400" cy="82296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400">
                <a:latin typeface="Helvetica LT Std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39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1923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6E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149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7" r:id="rId3"/>
    <p:sldLayoutId id="2147483666" r:id="rId4"/>
    <p:sldLayoutId id="2147483665" r:id="rId5"/>
    <p:sldLayoutId id="2147483661" r:id="rId6"/>
    <p:sldLayoutId id="2147483663" r:id="rId7"/>
    <p:sldLayoutId id="2147483660" r:id="rId8"/>
    <p:sldLayoutId id="2147483655" r:id="rId9"/>
    <p:sldLayoutId id="2147483662" r:id="rId10"/>
    <p:sldLayoutId id="2147483664" r:id="rId11"/>
    <p:sldLayoutId id="2147483668" r:id="rId12"/>
    <p:sldLayoutId id="2147483669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itehouse.gov/wp-content/uploads/2018/09/National-Strategic-Overview-for-Quantum-Information-Science.pdf" TargetMode="External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onnect.rit.edu/pfq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rit.edu/fpi/sites/rit.edu.fpi/files/images/PfQ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43050"/>
            <a:ext cx="54864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885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05096" y="1047750"/>
            <a:ext cx="2734008" cy="3546475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National Strategic Overview for Quantum Information Science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620280"/>
            <a:ext cx="9067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3"/>
              </a:rPr>
              <a:t>https://www.whitehouse.gov/wp-content/uploads/2018/09/National-Strategic-Overview-for-Quantum-Information-Science.pdf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4014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National Strategic Overview for Quantum Information Science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05096" y="1047750"/>
            <a:ext cx="2734008" cy="354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02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Strengthen </a:t>
            </a:r>
            <a:r>
              <a:rPr lang="en-US" dirty="0"/>
              <a:t>Federally-funded core </a:t>
            </a:r>
            <a:r>
              <a:rPr lang="en-US" dirty="0">
                <a:solidFill>
                  <a:srgbClr val="FF0000"/>
                </a:solidFill>
              </a:rPr>
              <a:t>research programs </a:t>
            </a:r>
            <a:r>
              <a:rPr lang="en-US" dirty="0"/>
              <a:t>and use approaches ranging from distributed small grants to centers and consortia where appropriate, to support long-term QIS research</a:t>
            </a:r>
          </a:p>
          <a:p>
            <a:r>
              <a:rPr lang="en-US" dirty="0"/>
              <a:t>Foster dialogue and collaboration between quantum-focused researchers </a:t>
            </a:r>
            <a:r>
              <a:rPr lang="en-US" dirty="0">
                <a:solidFill>
                  <a:srgbClr val="FF0000"/>
                </a:solidFill>
              </a:rPr>
              <a:t>across disciplines</a:t>
            </a:r>
            <a:r>
              <a:rPr lang="en-US" dirty="0"/>
              <a:t>, and engage the broader scientific community to highlight and share relevant scientific advances, and grow and coordinate the quantum research community</a:t>
            </a:r>
          </a:p>
          <a:p>
            <a:r>
              <a:rPr lang="en-US" dirty="0" smtClean="0"/>
              <a:t>Focus </a:t>
            </a:r>
            <a:r>
              <a:rPr lang="en-US" dirty="0"/>
              <a:t>on </a:t>
            </a:r>
            <a:r>
              <a:rPr lang="en-US" dirty="0">
                <a:solidFill>
                  <a:srgbClr val="FF0000"/>
                </a:solidFill>
              </a:rPr>
              <a:t>Grand Challenges </a:t>
            </a:r>
            <a:r>
              <a:rPr lang="en-US" dirty="0"/>
              <a:t>as a mechanism for driving advancements in the science and technology of QIS, and encourage Federal agencies to identify, prioritize, and coordinate investment in both fundamental and applied challenges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Choosing a science-first approach to QIS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3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Use </a:t>
            </a:r>
            <a:r>
              <a:rPr lang="en-US" dirty="0"/>
              <a:t>and enhance </a:t>
            </a:r>
            <a:r>
              <a:rPr lang="en-US" dirty="0">
                <a:solidFill>
                  <a:srgbClr val="FF0000"/>
                </a:solidFill>
              </a:rPr>
              <a:t>existing programs </a:t>
            </a:r>
            <a:r>
              <a:rPr lang="en-US" dirty="0"/>
              <a:t>to increase the size of the QIS-ready workforce</a:t>
            </a:r>
          </a:p>
          <a:p>
            <a:r>
              <a:rPr lang="en-US" dirty="0"/>
              <a:t>Encourage academia to consider </a:t>
            </a:r>
            <a:r>
              <a:rPr lang="en-US" dirty="0">
                <a:solidFill>
                  <a:srgbClr val="FF0000"/>
                </a:solidFill>
              </a:rPr>
              <a:t>quantum science and engineering as its own discipline</a:t>
            </a:r>
            <a:r>
              <a:rPr lang="en-US" dirty="0"/>
              <a:t>, with needs for new faculty, programs, and initiatives at all levels</a:t>
            </a:r>
          </a:p>
          <a:p>
            <a:r>
              <a:rPr lang="en-US" dirty="0"/>
              <a:t>Address education in the area of quantum science at an </a:t>
            </a:r>
            <a:r>
              <a:rPr lang="en-US" dirty="0">
                <a:solidFill>
                  <a:srgbClr val="FF0000"/>
                </a:solidFill>
              </a:rPr>
              <a:t>early stage</a:t>
            </a:r>
            <a:r>
              <a:rPr lang="en-US" dirty="0"/>
              <a:t>, including elementary, middle and high school levels</a:t>
            </a:r>
          </a:p>
          <a:p>
            <a:r>
              <a:rPr lang="en-US" dirty="0"/>
              <a:t>Reach out to broader audiences by working with involved agencies and industry to highlight their investments, along with novel or unconventional approaches like utilizing </a:t>
            </a:r>
            <a:r>
              <a:rPr lang="en-US" dirty="0">
                <a:solidFill>
                  <a:srgbClr val="FF0000"/>
                </a:solidFill>
              </a:rPr>
              <a:t>art, media, </a:t>
            </a:r>
            <a:r>
              <a:rPr lang="en-US" dirty="0"/>
              <a:t>and engagement with cultural institutions</a:t>
            </a:r>
          </a:p>
          <a:p>
            <a:r>
              <a:rPr lang="en-US" dirty="0"/>
              <a:t>Encourage the QIS community to track and estimate the </a:t>
            </a:r>
            <a:r>
              <a:rPr lang="en-US" dirty="0">
                <a:solidFill>
                  <a:srgbClr val="FF0000"/>
                </a:solidFill>
              </a:rPr>
              <a:t>future workforce needs </a:t>
            </a:r>
            <a:r>
              <a:rPr lang="en-US" dirty="0"/>
              <a:t>of quantum industry 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Creating a quantum-smart workforce for tomorrow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891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Foster </a:t>
            </a:r>
            <a:r>
              <a:rPr lang="en-US" dirty="0"/>
              <a:t>the formation of a </a:t>
            </a:r>
            <a:r>
              <a:rPr lang="en-US" dirty="0">
                <a:solidFill>
                  <a:srgbClr val="FF0000"/>
                </a:solidFill>
              </a:rPr>
              <a:t>U.S. Quantum Consortium </a:t>
            </a:r>
            <a:r>
              <a:rPr lang="en-US" dirty="0"/>
              <a:t>with participants from industry, academia, and Government to forecast and establish consensus on needs and roadblocks, coordinate efforts in pre-competitive research, address intellectual property concerns, and streamline technology-transfer mechanisms</a:t>
            </a:r>
          </a:p>
          <a:p>
            <a:r>
              <a:rPr lang="en-US" dirty="0"/>
              <a:t>Increase investment in </a:t>
            </a:r>
            <a:r>
              <a:rPr lang="en-US" dirty="0">
                <a:solidFill>
                  <a:srgbClr val="FF0000"/>
                </a:solidFill>
              </a:rPr>
              <a:t>joint quantum technology research centers </a:t>
            </a:r>
            <a:r>
              <a:rPr lang="en-US" dirty="0"/>
              <a:t>by partnerships between industry, academia, and Government to accelerate pre-competitive quantum research and development</a:t>
            </a:r>
          </a:p>
          <a:p>
            <a:r>
              <a:rPr lang="en-US" dirty="0"/>
              <a:t>Maintain awareness of how the quantum revolution may </a:t>
            </a:r>
            <a:r>
              <a:rPr lang="en-US" dirty="0" smtClean="0"/>
              <a:t>affect </a:t>
            </a:r>
            <a:r>
              <a:rPr lang="en-US" dirty="0"/>
              <a:t>agency mission spaces and how agencies can nurture the adoption of quantum technologies within the Federal Government by cultivating potential </a:t>
            </a:r>
            <a:r>
              <a:rPr lang="en-US" dirty="0">
                <a:solidFill>
                  <a:srgbClr val="FF0000"/>
                </a:solidFill>
              </a:rPr>
              <a:t>end-user application spaces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Deepening engagement with quantum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180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Identify </a:t>
            </a:r>
            <a:r>
              <a:rPr lang="en-US" dirty="0" smtClean="0"/>
              <a:t>critically needed infrastructure and encourage necessary investments by working with Government experts and stakeholders, as well as industry and academia.</a:t>
            </a:r>
          </a:p>
          <a:p>
            <a:r>
              <a:rPr lang="en-US" dirty="0" smtClean="0"/>
              <a:t>Encourage agencies to provide the QIS research community with increased access to </a:t>
            </a:r>
            <a:r>
              <a:rPr lang="en-US" dirty="0" smtClean="0">
                <a:solidFill>
                  <a:srgbClr val="FF0000"/>
                </a:solidFill>
              </a:rPr>
              <a:t>existing and future facilities </a:t>
            </a:r>
            <a:r>
              <a:rPr lang="en-US" dirty="0" smtClean="0"/>
              <a:t>and supporting technologies</a:t>
            </a:r>
          </a:p>
          <a:p>
            <a:r>
              <a:rPr lang="en-US" dirty="0" smtClean="0"/>
              <a:t>Establish end-user </a:t>
            </a:r>
            <a:r>
              <a:rPr lang="en-US" dirty="0" smtClean="0">
                <a:solidFill>
                  <a:srgbClr val="FF0000"/>
                </a:solidFill>
              </a:rPr>
              <a:t>testbed facilities </a:t>
            </a:r>
            <a:r>
              <a:rPr lang="en-US" dirty="0" smtClean="0"/>
              <a:t>along with training and engagement, thereby allowing Federal agencies and stakeholders to explore applications relevant to their respective missions</a:t>
            </a:r>
          </a:p>
          <a:p>
            <a:r>
              <a:rPr lang="en-US" dirty="0" smtClean="0"/>
              <a:t>Leverage existing infrastructure, including </a:t>
            </a:r>
            <a:r>
              <a:rPr lang="en-US" dirty="0" smtClean="0">
                <a:solidFill>
                  <a:srgbClr val="FF0000"/>
                </a:solidFill>
              </a:rPr>
              <a:t>manufacturing facilities </a:t>
            </a:r>
            <a:r>
              <a:rPr lang="en-US" dirty="0" smtClean="0"/>
              <a:t>that can be repurposed and expanded, to rapidly advance quantum technology development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Providing critical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2627863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Seek </a:t>
            </a:r>
            <a:r>
              <a:rPr lang="en-US" dirty="0"/>
              <a:t>to </a:t>
            </a:r>
            <a:r>
              <a:rPr lang="en-US" dirty="0">
                <a:solidFill>
                  <a:srgbClr val="FF0000"/>
                </a:solidFill>
              </a:rPr>
              <a:t>increase international cooperation </a:t>
            </a:r>
            <a:r>
              <a:rPr lang="en-US" dirty="0"/>
              <a:t>with like-minded industry and Government partners</a:t>
            </a:r>
          </a:p>
          <a:p>
            <a:r>
              <a:rPr lang="en-US" dirty="0"/>
              <a:t>Ensure the United States continues to attract and retain the </a:t>
            </a:r>
            <a:r>
              <a:rPr lang="en-US" dirty="0">
                <a:solidFill>
                  <a:srgbClr val="FF0000"/>
                </a:solidFill>
              </a:rPr>
              <a:t>best talent</a:t>
            </a:r>
            <a:r>
              <a:rPr lang="en-US" dirty="0"/>
              <a:t>, and has access to international technologies, research facilities, and expertise in QIS</a:t>
            </a:r>
          </a:p>
          <a:p>
            <a:r>
              <a:rPr lang="en-US" dirty="0"/>
              <a:t>Identify strengths and focus areas, as well as gaps and opportunities, of international actors to better understand the evolving international QIS landscape from both technical and policy </a:t>
            </a:r>
            <a:r>
              <a:rPr lang="en-US" dirty="0" smtClean="0"/>
              <a:t>perspectives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Advancing international cooperation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907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RIT Quantum Technology Initiative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59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Future Photon Initiative (FPI) is an RIT signature area funded in response to an internal competition.</a:t>
            </a:r>
          </a:p>
          <a:p>
            <a:r>
              <a:rPr lang="en-US" dirty="0"/>
              <a:t>FPI </a:t>
            </a:r>
            <a:r>
              <a:rPr lang="en-US" dirty="0" smtClean="0"/>
              <a:t>develops </a:t>
            </a:r>
            <a:r>
              <a:rPr lang="en-US" dirty="0"/>
              <a:t>advanced photonics and </a:t>
            </a:r>
            <a:r>
              <a:rPr lang="en-US" dirty="0" smtClean="0"/>
              <a:t>applies </a:t>
            </a:r>
            <a:r>
              <a:rPr lang="en-US" dirty="0"/>
              <a:t>them to solve the most pressing problems in the world.</a:t>
            </a:r>
          </a:p>
          <a:p>
            <a:r>
              <a:rPr lang="en-US" dirty="0" smtClean="0"/>
              <a:t>FPI was formed, in part, in recognition of RIT’s involvement in AIM </a:t>
            </a:r>
            <a:r>
              <a:rPr lang="en-US" dirty="0"/>
              <a:t>Photonics National Network for Manufacturing Innovation (NNMI)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The Future Photon Initiative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49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FPI is led by 20 professors in five colleges and has ~80 personnel in total, including students.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FPI Personnel</a:t>
            </a:r>
            <a:endParaRPr lang="en-US" dirty="0"/>
          </a:p>
        </p:txBody>
      </p:sp>
      <p:pic>
        <p:nvPicPr>
          <p:cNvPr id="1030" name="Picture 6" descr="http://saunders.rit.edu/images/saundersHeaderNam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685" y="2756755"/>
            <a:ext cx="3038716" cy="500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upload.wikimedia.org/wikipedia/commons/5/5e/RIT_kgcoe_lettermark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1" t="8356" r="6667" b="11354"/>
          <a:stretch/>
        </p:blipFill>
        <p:spPr bwMode="auto">
          <a:xfrm>
            <a:off x="2788920" y="3068472"/>
            <a:ext cx="1794510" cy="565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www.rit.edu/science/sites/rit.edu.science/files/Science-and-Math-at-RI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070" y="2468489"/>
            <a:ext cx="1160145" cy="427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67013" y="2001372"/>
            <a:ext cx="2466975" cy="3097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95685" y="2004610"/>
            <a:ext cx="1895715" cy="62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31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65960" y="2029294"/>
            <a:ext cx="52120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E87400"/>
                </a:solidFill>
              </a:rPr>
              <a:t>Welcome!</a:t>
            </a:r>
          </a:p>
        </p:txBody>
      </p:sp>
    </p:spTree>
    <p:extLst>
      <p:ext uri="{BB962C8B-B14F-4D97-AF65-F5344CB8AC3E}">
        <p14:creationId xmlns:p14="http://schemas.microsoft.com/office/powerpoint/2010/main" val="22166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Develop a robust, influential </a:t>
            </a:r>
            <a:r>
              <a:rPr lang="en-US" dirty="0">
                <a:solidFill>
                  <a:srgbClr val="FF0000"/>
                </a:solidFill>
              </a:rPr>
              <a:t>research program </a:t>
            </a:r>
            <a:r>
              <a:rPr lang="en-US" dirty="0"/>
              <a:t>in quantum </a:t>
            </a:r>
            <a:r>
              <a:rPr lang="en-US" dirty="0" smtClean="0"/>
              <a:t>technologies.</a:t>
            </a:r>
          </a:p>
          <a:p>
            <a:r>
              <a:rPr lang="en-US" dirty="0"/>
              <a:t>Leverage RIT’s </a:t>
            </a:r>
            <a:r>
              <a:rPr lang="en-US" dirty="0" smtClean="0"/>
              <a:t>capability/expertise </a:t>
            </a:r>
            <a:r>
              <a:rPr lang="en-US" dirty="0"/>
              <a:t>in </a:t>
            </a:r>
            <a:r>
              <a:rPr lang="en-US" dirty="0">
                <a:solidFill>
                  <a:srgbClr val="FF0000"/>
                </a:solidFill>
              </a:rPr>
              <a:t>fabrication and packaging</a:t>
            </a:r>
            <a:r>
              <a:rPr lang="en-US" dirty="0"/>
              <a:t> of quantum integrated photonic circuits.</a:t>
            </a:r>
          </a:p>
          <a:p>
            <a:pPr lvl="0"/>
            <a:r>
              <a:rPr lang="en-US" dirty="0" smtClean="0"/>
              <a:t>Leverage </a:t>
            </a:r>
            <a:r>
              <a:rPr lang="en-US" dirty="0"/>
              <a:t>existing RIT/FPI </a:t>
            </a:r>
            <a:r>
              <a:rPr lang="en-US" dirty="0">
                <a:solidFill>
                  <a:srgbClr val="FF0000"/>
                </a:solidFill>
              </a:rPr>
              <a:t>relationships</a:t>
            </a:r>
            <a:r>
              <a:rPr lang="en-US" dirty="0"/>
              <a:t> with </a:t>
            </a:r>
            <a:r>
              <a:rPr lang="en-US" dirty="0" smtClean="0"/>
              <a:t>other researchers</a:t>
            </a:r>
            <a:r>
              <a:rPr lang="en-US" dirty="0"/>
              <a:t>, government actors, corporate partners, and facilities to influence overall direction of the </a:t>
            </a:r>
            <a:r>
              <a:rPr lang="en-US" dirty="0" smtClean="0"/>
              <a:t>field.</a:t>
            </a:r>
            <a:endParaRPr lang="en-US" dirty="0"/>
          </a:p>
          <a:p>
            <a:pPr lvl="0"/>
            <a:r>
              <a:rPr lang="en-US" dirty="0"/>
              <a:t>Develop </a:t>
            </a:r>
            <a:r>
              <a:rPr lang="en-US" dirty="0">
                <a:solidFill>
                  <a:srgbClr val="FF0000"/>
                </a:solidFill>
              </a:rPr>
              <a:t>innovative academic programs </a:t>
            </a:r>
            <a:r>
              <a:rPr lang="en-US" dirty="0" smtClean="0"/>
              <a:t>to train students </a:t>
            </a:r>
            <a:r>
              <a:rPr lang="en-US" dirty="0"/>
              <a:t>to work in the new and expanding quantum industry. </a:t>
            </a:r>
            <a:endParaRPr lang="en-US" dirty="0" smtClean="0"/>
          </a:p>
          <a:p>
            <a:r>
              <a:rPr lang="en-US" dirty="0"/>
              <a:t>Propose a quantum </a:t>
            </a:r>
            <a:r>
              <a:rPr lang="en-US" dirty="0">
                <a:solidFill>
                  <a:srgbClr val="FF0000"/>
                </a:solidFill>
              </a:rPr>
              <a:t>research center</a:t>
            </a:r>
            <a:r>
              <a:rPr lang="en-US" dirty="0"/>
              <a:t>.</a:t>
            </a:r>
          </a:p>
          <a:p>
            <a:pPr marL="0" lv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RIT QTI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35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smtClean="0"/>
              <a:t>Are we alone in the Universe?</a:t>
            </a:r>
          </a:p>
          <a:p>
            <a:r>
              <a:rPr lang="en-US" altLang="en-US" dirty="0" smtClean="0"/>
              <a:t>What do aliens look like?</a:t>
            </a:r>
          </a:p>
          <a:p>
            <a:r>
              <a:rPr lang="en-US" altLang="en-US" dirty="0" smtClean="0"/>
              <a:t>How does the human brain develop?</a:t>
            </a:r>
          </a:p>
          <a:p>
            <a:r>
              <a:rPr lang="en-US" altLang="en-US" dirty="0" smtClean="0"/>
              <a:t>Can </a:t>
            </a:r>
            <a:r>
              <a:rPr lang="en-US" altLang="en-US" dirty="0"/>
              <a:t>we improve outcomes for breast cancer survivors?</a:t>
            </a:r>
          </a:p>
          <a:p>
            <a:r>
              <a:rPr lang="en-US" altLang="en-US" dirty="0"/>
              <a:t>Can we “see in the dark” and through obstructions to ensure national security?</a:t>
            </a:r>
          </a:p>
          <a:p>
            <a:r>
              <a:rPr lang="en-US" altLang="en-US" dirty="0" smtClean="0"/>
              <a:t>What </a:t>
            </a:r>
            <a:r>
              <a:rPr lang="en-US" altLang="en-US" dirty="0"/>
              <a:t>is the nature of dark energy and dark matter?</a:t>
            </a:r>
          </a:p>
          <a:p>
            <a:r>
              <a:rPr lang="en-US" altLang="en-US" dirty="0" smtClean="0"/>
              <a:t>Is it possible to build ultra-high speed fully secure global computer networks?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FPI </a:t>
            </a:r>
            <a:r>
              <a:rPr lang="en-US" dirty="0"/>
              <a:t>Grand Challenge Questions</a:t>
            </a:r>
          </a:p>
        </p:txBody>
      </p:sp>
    </p:spTree>
    <p:extLst>
      <p:ext uri="{BB962C8B-B14F-4D97-AF65-F5344CB8AC3E}">
        <p14:creationId xmlns:p14="http://schemas.microsoft.com/office/powerpoint/2010/main" val="132212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Principals </a:t>
            </a:r>
            <a:r>
              <a:rPr lang="en-US" dirty="0" smtClean="0"/>
              <a:t>of the FPI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021350"/>
              </p:ext>
            </p:extLst>
          </p:nvPr>
        </p:nvGraphicFramePr>
        <p:xfrm>
          <a:off x="2828454" y="1108710"/>
          <a:ext cx="5477346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8673"/>
                <a:gridCol w="2738673"/>
              </a:tblGrid>
              <a:tr h="32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err="1" smtClean="0">
                          <a:solidFill>
                            <a:srgbClr val="FF0000"/>
                          </a:solidFill>
                          <a:latin typeface="Helvetica LT Std" pitchFamily="34" charset="0"/>
                        </a:rPr>
                        <a:t>Mishkat</a:t>
                      </a:r>
                      <a:r>
                        <a:rPr lang="en-US" sz="1100" b="1" dirty="0" smtClean="0">
                          <a:solidFill>
                            <a:srgbClr val="FF0000"/>
                          </a:solidFill>
                          <a:latin typeface="Helvetica LT Std" pitchFamily="34" charset="0"/>
                        </a:rPr>
                        <a:t> Bhattacharya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Helvetica LT Std" pitchFamily="34" charset="0"/>
                        </a:rPr>
                        <a:t>Parsian Mohseni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Helvetica LT Std" pitchFamily="34" charset="0"/>
                        </a:rPr>
                        <a:t>Richard DeMartino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Helvetica LT Std" pitchFamily="34" charset="0"/>
                        </a:rPr>
                        <a:t>Raj Murthy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FF0000"/>
                          </a:solidFill>
                          <a:latin typeface="Helvetica LT Std" pitchFamily="34" charset="0"/>
                        </a:rPr>
                        <a:t>Don Figer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Helvetica LT Std" pitchFamily="34" charset="0"/>
                        </a:rPr>
                        <a:t>Zoran Ninkov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FF0000"/>
                          </a:solidFill>
                          <a:latin typeface="Helvetica LT Std" pitchFamily="34" charset="0"/>
                        </a:rPr>
                        <a:t>Ed Hach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Helvetica LT Std" pitchFamily="34" charset="0"/>
                        </a:rPr>
                        <a:t>Rob Pearson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Helvetica LT Std" pitchFamily="34" charset="0"/>
                        </a:rPr>
                        <a:t>Karl Hirschman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FF0000"/>
                          </a:solidFill>
                          <a:latin typeface="Helvetica LT Std" pitchFamily="34" charset="0"/>
                        </a:rPr>
                        <a:t>Stefan Preble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Helvetica LT Std" pitchFamily="34" charset="0"/>
                        </a:rPr>
                        <a:t>Seth Hubbard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rgbClr val="FF0000"/>
                          </a:solidFill>
                          <a:latin typeface="Helvetica LT Std" pitchFamily="34" charset="0"/>
                        </a:rPr>
                        <a:t>Roger Remington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Helvetica LT Std" pitchFamily="34" charset="0"/>
                        </a:rPr>
                        <a:t>Bruce Smith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Helvetica LT Std" pitchFamily="34" charset="0"/>
                        </a:rPr>
                        <a:t>Sean Rommel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Helvetica LT Std" pitchFamily="34" charset="0"/>
                        </a:rPr>
                        <a:t>Santosh Kurinec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Helvetica LT Std" pitchFamily="34" charset="0"/>
                        </a:rPr>
                        <a:t>Michael</a:t>
                      </a:r>
                      <a:r>
                        <a:rPr lang="en-US" sz="1100" b="1" baseline="0" dirty="0" smtClean="0">
                          <a:latin typeface="Helvetica LT Std" pitchFamily="34" charset="0"/>
                        </a:rPr>
                        <a:t> Zemcov</a:t>
                      </a:r>
                      <a:endParaRPr lang="en-US" sz="1100" b="1" dirty="0" smtClean="0">
                        <a:latin typeface="Helvetica LT Std" pitchFamily="34" charset="0"/>
                      </a:endParaRP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Helvetica LT Std" pitchFamily="34" charset="0"/>
                        </a:rPr>
                        <a:t>Bruce </a:t>
                      </a:r>
                      <a:r>
                        <a:rPr lang="en-US" sz="1100" b="1" dirty="0" err="1" smtClean="0">
                          <a:latin typeface="Helvetica LT Std" pitchFamily="34" charset="0"/>
                        </a:rPr>
                        <a:t>Maeder</a:t>
                      </a:r>
                      <a:endParaRPr lang="en-US" sz="1100" b="1" dirty="0" smtClean="0">
                        <a:latin typeface="Helvetica LT Std" pitchFamily="34" charset="0"/>
                      </a:endParaRP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Helvetica LT Std" pitchFamily="34" charset="0"/>
                        </a:rPr>
                        <a:t>Jing Zhang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Helvetica LT Std" pitchFamily="34" charset="0"/>
                        </a:rPr>
                        <a:t>Drew Maywar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FF0000"/>
                          </a:solidFill>
                          <a:latin typeface="Helvetica LT Std" pitchFamily="34" charset="0"/>
                        </a:rPr>
                        <a:t>Ben Zwickl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251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FPI Sub-Units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587654"/>
              </p:ext>
            </p:extLst>
          </p:nvPr>
        </p:nvGraphicFramePr>
        <p:xfrm>
          <a:off x="2828454" y="1108710"/>
          <a:ext cx="5477346" cy="3840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77346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Helvetica LT Std" pitchFamily="34" charset="0"/>
                        </a:rPr>
                        <a:t>Center for Detectors 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Helvetica LT Std" pitchFamily="34" charset="0"/>
                        </a:rPr>
                        <a:t>Integrated Photonics Group 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100" b="1" dirty="0" err="1" smtClean="0">
                          <a:latin typeface="Helvetica LT Std" pitchFamily="34" charset="0"/>
                        </a:rPr>
                        <a:t>NanoPower</a:t>
                      </a:r>
                      <a:r>
                        <a:rPr lang="en-US" sz="1100" b="1" dirty="0" smtClean="0">
                          <a:latin typeface="Helvetica LT Std" pitchFamily="34" charset="0"/>
                        </a:rPr>
                        <a:t> Research Labs 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Helvetica LT Std" pitchFamily="34" charset="0"/>
                        </a:rPr>
                        <a:t>Nanolithography Research Lab 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Helvetica LT Std" pitchFamily="34" charset="0"/>
                        </a:rPr>
                        <a:t>Semiconductor &amp; Microsystems Fabrication Laboratory 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Helvetica LT Std" pitchFamily="34" charset="0"/>
                        </a:rPr>
                        <a:t>Novel Material Photonics Group 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Helvetica LT Std" pitchFamily="34" charset="0"/>
                        </a:rPr>
                        <a:t>Photonic Systems Laboratory 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Helvetica LT Std" pitchFamily="34" charset="0"/>
                        </a:rPr>
                        <a:t>Laboratory for Advanced Instrumentation Research 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Helvetica LT Std" pitchFamily="34" charset="0"/>
                        </a:rPr>
                        <a:t>Semiconductor Photonics and Electronics Group 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Helvetica LT Std" pitchFamily="34" charset="0"/>
                        </a:rPr>
                        <a:t>Photonics and Optics Workforce Education Research Project </a:t>
                      </a: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Helvetica LT Std" pitchFamily="34" charset="0"/>
                        </a:rPr>
                        <a:t>Simone Center for Innovation and Entrepreneurship</a:t>
                      </a:r>
                      <a:endParaRPr lang="en-US" sz="1100" b="1" dirty="0">
                        <a:latin typeface="Helvetica LT Std" pitchFamily="34" charset="0"/>
                      </a:endParaRP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100" b="1" dirty="0" err="1" smtClean="0">
                          <a:latin typeface="Helvetica LT Std" pitchFamily="34" charset="0"/>
                        </a:rPr>
                        <a:t>Vignelli</a:t>
                      </a:r>
                      <a:r>
                        <a:rPr lang="en-US" sz="1100" b="1" dirty="0" smtClean="0">
                          <a:latin typeface="Helvetica LT Std" pitchFamily="34" charset="0"/>
                        </a:rPr>
                        <a:t> Center for Design Studies</a:t>
                      </a:r>
                      <a:endParaRPr lang="en-US" sz="1100" b="1" dirty="0">
                        <a:latin typeface="Helvetica LT Std" pitchFamily="34" charset="0"/>
                      </a:endParaRPr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688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rit.edu/fpi/sites/rit.edu.fpi/files/images/PfQ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43050"/>
            <a:ext cx="54864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429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196" y="2329377"/>
            <a:ext cx="8907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hlinkClick r:id="rId2"/>
              </a:rPr>
              <a:t>https://connect.rit.edu/pfq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965960" y="1342725"/>
            <a:ext cx="5212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We are LIVE STREAMING!</a:t>
            </a:r>
          </a:p>
        </p:txBody>
      </p:sp>
    </p:spTree>
    <p:extLst>
      <p:ext uri="{BB962C8B-B14F-4D97-AF65-F5344CB8AC3E}">
        <p14:creationId xmlns:p14="http://schemas.microsoft.com/office/powerpoint/2010/main" val="2075024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rit.edu/fpi/sites/rit.edu.fpi/files/images/IDQuantiqueLogo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02" y="700370"/>
            <a:ext cx="1423807" cy="82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www.rit.edu/fpi/sites/rit.edu.fpi/files/photonspot-logo-1024x35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996" y="700370"/>
            <a:ext cx="2394065" cy="82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www.rit.edu/fpi/sites/rit.edu.fpi/files/images/PI_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7350" y="768950"/>
            <a:ext cx="2571749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www.rit.edu/fpi/sites/rit.edu.fpi/files/QD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02" y="2274945"/>
            <a:ext cx="3306533" cy="82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www.rit.edu/fpi/sites/rit.edu.fpi/files/QO5_renders_color_large_transparentSM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8165" y="2206365"/>
            <a:ext cx="1342322" cy="96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s://www.rit.edu/fpi/sites/rit.edu.fpi/files/Logo_Single%20Quantum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216" y="2343525"/>
            <a:ext cx="2791883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s://www.rit.edu/fpi/sites/rit.edu.fpi/files/SPIE%20logo-cmyk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02" y="3825910"/>
            <a:ext cx="1802673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s://www.rit.edu/fpi/sites/rit.edu.fpi/files/images/Toptica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2860" y="3757330"/>
            <a:ext cx="1732547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https://www.rit.edu/fpi/sites/rit.edu.fpi/files/Thorlabs_Logo_Red.pn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95"/>
          <a:stretch/>
        </p:blipFill>
        <p:spPr bwMode="auto">
          <a:xfrm>
            <a:off x="5480692" y="3846124"/>
            <a:ext cx="2968407" cy="508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9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PfQ</a:t>
            </a:r>
            <a:r>
              <a:rPr lang="en-US" dirty="0" smtClean="0"/>
              <a:t> Workshop Organizing Committee</a:t>
            </a:r>
          </a:p>
          <a:p>
            <a:pPr lvl="1"/>
            <a:r>
              <a:rPr lang="en-US" dirty="0"/>
              <a:t>Sonia Lopez </a:t>
            </a:r>
            <a:r>
              <a:rPr lang="en-US" dirty="0" smtClean="0"/>
              <a:t>Alarcon</a:t>
            </a:r>
          </a:p>
          <a:p>
            <a:pPr lvl="1"/>
            <a:r>
              <a:rPr lang="en-US" dirty="0" smtClean="0"/>
              <a:t>Mike Fanto</a:t>
            </a:r>
          </a:p>
          <a:p>
            <a:pPr lvl="1"/>
            <a:r>
              <a:rPr lang="en-US" dirty="0" smtClean="0"/>
              <a:t>Don Figer</a:t>
            </a:r>
          </a:p>
          <a:p>
            <a:pPr lvl="1"/>
            <a:r>
              <a:rPr lang="en-US" dirty="0" smtClean="0"/>
              <a:t>Edwin Hach</a:t>
            </a:r>
          </a:p>
          <a:p>
            <a:pPr lvl="1"/>
            <a:r>
              <a:rPr lang="en-US" dirty="0" smtClean="0"/>
              <a:t>Gregory Howland</a:t>
            </a:r>
          </a:p>
          <a:p>
            <a:pPr lvl="1"/>
            <a:r>
              <a:rPr lang="en-US" dirty="0" smtClean="0"/>
              <a:t>Dhireesha Kudithipudi</a:t>
            </a:r>
          </a:p>
          <a:p>
            <a:pPr lvl="1"/>
            <a:r>
              <a:rPr lang="en-US" dirty="0" smtClean="0"/>
              <a:t>Drew Maywar</a:t>
            </a:r>
          </a:p>
          <a:p>
            <a:pPr lvl="1"/>
            <a:r>
              <a:rPr lang="en-US" dirty="0" smtClean="0"/>
              <a:t>Parsian </a:t>
            </a:r>
            <a:r>
              <a:rPr lang="en-US" dirty="0"/>
              <a:t>Katal </a:t>
            </a:r>
            <a:r>
              <a:rPr lang="en-US" dirty="0" smtClean="0"/>
              <a:t>Mohseni</a:t>
            </a:r>
          </a:p>
          <a:p>
            <a:pPr lvl="1"/>
            <a:r>
              <a:rPr lang="en-US" dirty="0" smtClean="0"/>
              <a:t>Seth Hubbard</a:t>
            </a:r>
          </a:p>
          <a:p>
            <a:pPr lvl="1"/>
            <a:r>
              <a:rPr lang="en-US" dirty="0" smtClean="0"/>
              <a:t>Stefan Preble</a:t>
            </a:r>
          </a:p>
          <a:p>
            <a:pPr lvl="1"/>
            <a:r>
              <a:rPr lang="en-US" dirty="0" smtClean="0"/>
              <a:t>Mark Tolbert</a:t>
            </a:r>
          </a:p>
          <a:p>
            <a:pPr lvl="1"/>
            <a:r>
              <a:rPr lang="en-US" dirty="0" smtClean="0"/>
              <a:t>Jing Zhang</a:t>
            </a:r>
          </a:p>
          <a:p>
            <a:pPr lvl="1"/>
            <a:r>
              <a:rPr lang="en-US" dirty="0" smtClean="0"/>
              <a:t>Ben Zwickl</a:t>
            </a:r>
          </a:p>
          <a:p>
            <a:r>
              <a:rPr lang="en-US" dirty="0" smtClean="0"/>
              <a:t>Robyn Rosechandler, Sr. Staff Assistant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07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 and abstracts are online and in booklet</a:t>
            </a:r>
          </a:p>
          <a:p>
            <a:r>
              <a:rPr lang="en-US" dirty="0" smtClean="0"/>
              <a:t>posters are in the corridors</a:t>
            </a:r>
          </a:p>
          <a:p>
            <a:r>
              <a:rPr lang="en-US" dirty="0" smtClean="0"/>
              <a:t>talks will be recorded and made available on web site</a:t>
            </a:r>
          </a:p>
          <a:p>
            <a:r>
              <a:rPr lang="en-US" dirty="0" smtClean="0"/>
              <a:t>there will be two panels</a:t>
            </a:r>
          </a:p>
          <a:p>
            <a:pPr lvl="1"/>
            <a:r>
              <a:rPr lang="en-US" dirty="0" smtClean="0"/>
              <a:t>quantum careers</a:t>
            </a:r>
          </a:p>
          <a:p>
            <a:pPr lvl="1"/>
            <a:r>
              <a:rPr lang="en-US" dirty="0" smtClean="0"/>
              <a:t>quantum integrated silicon photonics</a:t>
            </a:r>
          </a:p>
          <a:p>
            <a:r>
              <a:rPr lang="en-US" dirty="0" smtClean="0"/>
              <a:t>lab tours will be on Friday</a:t>
            </a:r>
          </a:p>
          <a:p>
            <a:r>
              <a:rPr lang="en-US" dirty="0" smtClean="0"/>
              <a:t>breaks/meals</a:t>
            </a:r>
          </a:p>
        </p:txBody>
      </p:sp>
      <p:pic>
        <p:nvPicPr>
          <p:cNvPr id="8" name="Picture 2" descr="https://www.rit.edu/fpi/sites/rit.edu.fpi/files/images/PfQ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120" y="0"/>
            <a:ext cx="2161761" cy="810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585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original Quantum 1.0 Revolution produced an understanding that the world is </a:t>
            </a:r>
            <a:r>
              <a:rPr lang="en-US" dirty="0" smtClean="0"/>
              <a:t>fundamentally </a:t>
            </a:r>
            <a:r>
              <a:rPr lang="en-US" dirty="0" smtClean="0"/>
              <a:t>quantum in nature. Led to</a:t>
            </a:r>
            <a:r>
              <a:rPr lang="en-US" dirty="0"/>
              <a:t>: transistors and semiconductor microelectronics, LEDs, lasers</a:t>
            </a:r>
            <a:r>
              <a:rPr lang="en-US" dirty="0" smtClean="0"/>
              <a:t>, CCD-cameras, </a:t>
            </a:r>
            <a:r>
              <a:rPr lang="en-US" dirty="0"/>
              <a:t>and magnetic resonance imaging. </a:t>
            </a:r>
            <a:endParaRPr lang="en-US" dirty="0" smtClean="0"/>
          </a:p>
          <a:p>
            <a:r>
              <a:rPr lang="en-US" dirty="0" smtClean="0"/>
              <a:t>The Quantum 2.0 Revolution will master the manipulation of the quantum world. Will lead to: quantum computing, imaging, sensing, communication, and clocks.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The Next Quantum Revolution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76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National Quantum Initiative Act</a:t>
            </a:r>
          </a:p>
        </p:txBody>
      </p:sp>
    </p:spTree>
    <p:extLst>
      <p:ext uri="{BB962C8B-B14F-4D97-AF65-F5344CB8AC3E}">
        <p14:creationId xmlns:p14="http://schemas.microsoft.com/office/powerpoint/2010/main" val="62513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National Strategic Overview for Quantum Information Science</a:t>
            </a:r>
          </a:p>
        </p:txBody>
      </p:sp>
    </p:spTree>
    <p:extLst>
      <p:ext uri="{BB962C8B-B14F-4D97-AF65-F5344CB8AC3E}">
        <p14:creationId xmlns:p14="http://schemas.microsoft.com/office/powerpoint/2010/main" val="328148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1485</TotalTime>
  <Words>1004</Words>
  <Application>Microsoft Office PowerPoint</Application>
  <PresentationFormat>On-screen Show (16:9)</PresentationFormat>
  <Paragraphs>114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Helvetica LT Std</vt:lpstr>
      <vt:lpstr>Helvetica LT Std Black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Thank You!</vt:lpstr>
      <vt:lpstr>PowerPoint Presentation</vt:lpstr>
      <vt:lpstr>The Next Quantum Revolution</vt:lpstr>
      <vt:lpstr>PowerPoint Presentation</vt:lpstr>
      <vt:lpstr>PowerPoint Presentation</vt:lpstr>
      <vt:lpstr>National Strategic Overview for Quantum Information Science</vt:lpstr>
      <vt:lpstr>National Strategic Overview for Quantum Information Science</vt:lpstr>
      <vt:lpstr>Choosing a science-first approach to QIS</vt:lpstr>
      <vt:lpstr>Creating a quantum-smart workforce for tomorrow</vt:lpstr>
      <vt:lpstr>Deepening engagement with quantum industry</vt:lpstr>
      <vt:lpstr>Providing critical infrastructure</vt:lpstr>
      <vt:lpstr>Advancing international cooperation</vt:lpstr>
      <vt:lpstr>PowerPoint Presentation</vt:lpstr>
      <vt:lpstr>The Future Photon Initiative</vt:lpstr>
      <vt:lpstr>FPI Personnel</vt:lpstr>
      <vt:lpstr>RIT QTI Goals</vt:lpstr>
      <vt:lpstr>FPI Grand Challenge Questions</vt:lpstr>
      <vt:lpstr>Principals of the FPI</vt:lpstr>
      <vt:lpstr>FPI Sub-Units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Photon Initiative</dc:title>
  <dc:creator>dffpci</dc:creator>
  <cp:lastModifiedBy>Don Figer</cp:lastModifiedBy>
  <cp:revision>198</cp:revision>
  <cp:lastPrinted>2016-06-27T14:29:42Z</cp:lastPrinted>
  <dcterms:created xsi:type="dcterms:W3CDTF">2016-04-07T15:09:33Z</dcterms:created>
  <dcterms:modified xsi:type="dcterms:W3CDTF">2019-01-23T13:24:59Z</dcterms:modified>
</cp:coreProperties>
</file>