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null)" ContentType="image/x-em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38.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42"/>
  </p:notesMasterIdLst>
  <p:sldIdLst>
    <p:sldId id="1035" r:id="rId2"/>
    <p:sldId id="1224" r:id="rId3"/>
    <p:sldId id="1276" r:id="rId4"/>
    <p:sldId id="1313" r:id="rId5"/>
    <p:sldId id="1314" r:id="rId6"/>
    <p:sldId id="1096" r:id="rId7"/>
    <p:sldId id="1277" r:id="rId8"/>
    <p:sldId id="1288" r:id="rId9"/>
    <p:sldId id="1287" r:id="rId10"/>
    <p:sldId id="1315" r:id="rId11"/>
    <p:sldId id="1296" r:id="rId12"/>
    <p:sldId id="1295" r:id="rId13"/>
    <p:sldId id="1318" r:id="rId14"/>
    <p:sldId id="1317" r:id="rId15"/>
    <p:sldId id="1289" r:id="rId16"/>
    <p:sldId id="1292" r:id="rId17"/>
    <p:sldId id="1040" r:id="rId18"/>
    <p:sldId id="1299" r:id="rId19"/>
    <p:sldId id="1316" r:id="rId20"/>
    <p:sldId id="1300" r:id="rId21"/>
    <p:sldId id="1301" r:id="rId22"/>
    <p:sldId id="1249" r:id="rId23"/>
    <p:sldId id="1281" r:id="rId24"/>
    <p:sldId id="1305" r:id="rId25"/>
    <p:sldId id="1306" r:id="rId26"/>
    <p:sldId id="1304" r:id="rId27"/>
    <p:sldId id="1308" r:id="rId28"/>
    <p:sldId id="1309" r:id="rId29"/>
    <p:sldId id="1310" r:id="rId30"/>
    <p:sldId id="1311" r:id="rId31"/>
    <p:sldId id="1320" r:id="rId32"/>
    <p:sldId id="1321" r:id="rId33"/>
    <p:sldId id="1328" r:id="rId34"/>
    <p:sldId id="1322" r:id="rId35"/>
    <p:sldId id="1323" r:id="rId36"/>
    <p:sldId id="1324" r:id="rId37"/>
    <p:sldId id="1325" r:id="rId38"/>
    <p:sldId id="1326" r:id="rId39"/>
    <p:sldId id="1312" r:id="rId40"/>
    <p:sldId id="1327" r:id="rId4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9900"/>
    <a:srgbClr val="FF33CC"/>
    <a:srgbClr val="808080"/>
    <a:srgbClr val="00CC00"/>
    <a:srgbClr val="5F5F5F"/>
    <a:srgbClr val="4D4D4D"/>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65"/>
    <p:restoredTop sz="94202"/>
  </p:normalViewPr>
  <p:slideViewPr>
    <p:cSldViewPr>
      <p:cViewPr varScale="1">
        <p:scale>
          <a:sx n="79" d="100"/>
          <a:sy n="79" d="100"/>
        </p:scale>
        <p:origin x="744" y="200"/>
      </p:cViewPr>
      <p:guideLst>
        <p:guide orient="horz" pos="2160"/>
        <p:guide pos="2880"/>
      </p:guideLst>
    </p:cSldViewPr>
  </p:slideViewPr>
  <p:outlineViewPr>
    <p:cViewPr>
      <p:scale>
        <a:sx n="33" d="100"/>
        <a:sy n="33" d="100"/>
      </p:scale>
      <p:origin x="0" y="-208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B07783C8-5B91-8B48-9FB4-41D15963F999}" type="datetimeFigureOut">
              <a:rPr lang="en-US" altLang="en-US"/>
              <a:pPr>
                <a:defRPr/>
              </a:pPr>
              <a:t>1/24/19</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7EF0874-8C63-914F-8F85-44467A5BB52D}" type="slidenum">
              <a:rPr lang="en-US" altLang="en-US"/>
              <a:pPr>
                <a:defRPr/>
              </a:pPr>
              <a:t>‹#›</a:t>
            </a:fld>
            <a:endParaRPr lang="en-US" altLang="en-US"/>
          </a:p>
        </p:txBody>
      </p:sp>
    </p:spTree>
    <p:extLst>
      <p:ext uri="{BB962C8B-B14F-4D97-AF65-F5344CB8AC3E}">
        <p14:creationId xmlns:p14="http://schemas.microsoft.com/office/powerpoint/2010/main" val="7246417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defTabSz="457200" eaLnBrk="1" hangingPunct="1">
              <a:spcBef>
                <a:spcPct val="0"/>
              </a:spcBef>
            </a:pPr>
            <a:endParaRPr lang="en-US" altLang="en-US">
              <a:ea typeface="ＭＳ Ｐゴシック" charset="-128"/>
            </a:endParaRP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8447125D-9AF5-9743-9DDB-046126191EAC}" type="slidenum">
              <a:rPr lang="en-US" altLang="en-US"/>
              <a:pPr/>
              <a:t>1</a:t>
            </a:fld>
            <a:endParaRPr lang="en-US" altLang="en-US"/>
          </a:p>
        </p:txBody>
      </p:sp>
    </p:spTree>
    <p:extLst>
      <p:ext uri="{BB962C8B-B14F-4D97-AF65-F5344CB8AC3E}">
        <p14:creationId xmlns:p14="http://schemas.microsoft.com/office/powerpoint/2010/main" val="673827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1A04DCE5-C97B-5448-98D5-E0EA23CCF86F}" type="slidenum">
              <a:rPr lang="en-US" altLang="en-US"/>
              <a:pPr/>
              <a:t>31</a:t>
            </a:fld>
            <a:endParaRPr lang="en-US" altLang="en-US"/>
          </a:p>
        </p:txBody>
      </p:sp>
    </p:spTree>
    <p:extLst>
      <p:ext uri="{BB962C8B-B14F-4D97-AF65-F5344CB8AC3E}">
        <p14:creationId xmlns:p14="http://schemas.microsoft.com/office/powerpoint/2010/main" val="3865010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1A04DCE5-C97B-5448-98D5-E0EA23CCF86F}" type="slidenum">
              <a:rPr lang="en-US" altLang="en-US"/>
              <a:pPr/>
              <a:t>32</a:t>
            </a:fld>
            <a:endParaRPr lang="en-US" altLang="en-US"/>
          </a:p>
        </p:txBody>
      </p:sp>
    </p:spTree>
    <p:extLst>
      <p:ext uri="{BB962C8B-B14F-4D97-AF65-F5344CB8AC3E}">
        <p14:creationId xmlns:p14="http://schemas.microsoft.com/office/powerpoint/2010/main" val="2574338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1A04DCE5-C97B-5448-98D5-E0EA23CCF86F}" type="slidenum">
              <a:rPr lang="en-US" altLang="en-US"/>
              <a:pPr/>
              <a:t>33</a:t>
            </a:fld>
            <a:endParaRPr lang="en-US" altLang="en-US"/>
          </a:p>
        </p:txBody>
      </p:sp>
    </p:spTree>
    <p:extLst>
      <p:ext uri="{BB962C8B-B14F-4D97-AF65-F5344CB8AC3E}">
        <p14:creationId xmlns:p14="http://schemas.microsoft.com/office/powerpoint/2010/main" val="3431373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dirty="0">
              <a:ea typeface="ＭＳ Ｐゴシック"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1A04DCE5-C97B-5448-98D5-E0EA23CCF86F}" type="slidenum">
              <a:rPr lang="en-US" altLang="en-US"/>
              <a:pPr/>
              <a:t>34</a:t>
            </a:fld>
            <a:endParaRPr lang="en-US" altLang="en-US"/>
          </a:p>
        </p:txBody>
      </p:sp>
    </p:spTree>
    <p:extLst>
      <p:ext uri="{BB962C8B-B14F-4D97-AF65-F5344CB8AC3E}">
        <p14:creationId xmlns:p14="http://schemas.microsoft.com/office/powerpoint/2010/main" val="3513901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dirty="0">
              <a:ea typeface="ＭＳ Ｐゴシック"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1A04DCE5-C97B-5448-98D5-E0EA23CCF86F}" type="slidenum">
              <a:rPr lang="en-US" altLang="en-US"/>
              <a:pPr/>
              <a:t>35</a:t>
            </a:fld>
            <a:endParaRPr lang="en-US" altLang="en-US"/>
          </a:p>
        </p:txBody>
      </p:sp>
    </p:spTree>
    <p:extLst>
      <p:ext uri="{BB962C8B-B14F-4D97-AF65-F5344CB8AC3E}">
        <p14:creationId xmlns:p14="http://schemas.microsoft.com/office/powerpoint/2010/main" val="853329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dirty="0">
              <a:ea typeface="ＭＳ Ｐゴシック"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1A04DCE5-C97B-5448-98D5-E0EA23CCF86F}" type="slidenum">
              <a:rPr lang="en-US" altLang="en-US"/>
              <a:pPr/>
              <a:t>36</a:t>
            </a:fld>
            <a:endParaRPr lang="en-US" altLang="en-US"/>
          </a:p>
        </p:txBody>
      </p:sp>
    </p:spTree>
    <p:extLst>
      <p:ext uri="{BB962C8B-B14F-4D97-AF65-F5344CB8AC3E}">
        <p14:creationId xmlns:p14="http://schemas.microsoft.com/office/powerpoint/2010/main" val="2032053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dirty="0">
              <a:ea typeface="ＭＳ Ｐゴシック"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1A04DCE5-C97B-5448-98D5-E0EA23CCF86F}" type="slidenum">
              <a:rPr lang="en-US" altLang="en-US"/>
              <a:pPr/>
              <a:t>37</a:t>
            </a:fld>
            <a:endParaRPr lang="en-US" altLang="en-US"/>
          </a:p>
        </p:txBody>
      </p:sp>
    </p:spTree>
    <p:extLst>
      <p:ext uri="{BB962C8B-B14F-4D97-AF65-F5344CB8AC3E}">
        <p14:creationId xmlns:p14="http://schemas.microsoft.com/office/powerpoint/2010/main" val="2328195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dirty="0">
              <a:ea typeface="ＭＳ Ｐゴシック"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1A04DCE5-C97B-5448-98D5-E0EA23CCF86F}" type="slidenum">
              <a:rPr lang="en-US" altLang="en-US"/>
              <a:pPr/>
              <a:t>38</a:t>
            </a:fld>
            <a:endParaRPr lang="en-US" altLang="en-US"/>
          </a:p>
        </p:txBody>
      </p:sp>
    </p:spTree>
    <p:extLst>
      <p:ext uri="{BB962C8B-B14F-4D97-AF65-F5344CB8AC3E}">
        <p14:creationId xmlns:p14="http://schemas.microsoft.com/office/powerpoint/2010/main" val="4275639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dirty="0">
              <a:ea typeface="ＭＳ Ｐゴシック" charset="-128"/>
            </a:endParaRP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6DF56886-B391-6443-9000-8D206B0FA47F}" type="slidenum">
              <a:rPr lang="en-US" altLang="en-US"/>
              <a:pPr/>
              <a:t>39</a:t>
            </a:fld>
            <a:endParaRPr lang="en-US" altLang="en-US"/>
          </a:p>
        </p:txBody>
      </p:sp>
    </p:spTree>
    <p:extLst>
      <p:ext uri="{BB962C8B-B14F-4D97-AF65-F5344CB8AC3E}">
        <p14:creationId xmlns:p14="http://schemas.microsoft.com/office/powerpoint/2010/main" val="844568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1A04DCE5-C97B-5448-98D5-E0EA23CCF86F}" type="slidenum">
              <a:rPr lang="en-US" altLang="en-US"/>
              <a:pPr/>
              <a:t>23</a:t>
            </a:fld>
            <a:endParaRPr lang="en-US" altLang="en-US"/>
          </a:p>
        </p:txBody>
      </p:sp>
    </p:spTree>
    <p:extLst>
      <p:ext uri="{BB962C8B-B14F-4D97-AF65-F5344CB8AC3E}">
        <p14:creationId xmlns:p14="http://schemas.microsoft.com/office/powerpoint/2010/main" val="4017706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1A04DCE5-C97B-5448-98D5-E0EA23CCF86F}" type="slidenum">
              <a:rPr lang="en-US" altLang="en-US"/>
              <a:pPr/>
              <a:t>24</a:t>
            </a:fld>
            <a:endParaRPr lang="en-US" altLang="en-US"/>
          </a:p>
        </p:txBody>
      </p:sp>
    </p:spTree>
    <p:extLst>
      <p:ext uri="{BB962C8B-B14F-4D97-AF65-F5344CB8AC3E}">
        <p14:creationId xmlns:p14="http://schemas.microsoft.com/office/powerpoint/2010/main" val="3292131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1A04DCE5-C97B-5448-98D5-E0EA23CCF86F}" type="slidenum">
              <a:rPr lang="en-US" altLang="en-US"/>
              <a:pPr/>
              <a:t>25</a:t>
            </a:fld>
            <a:endParaRPr lang="en-US" altLang="en-US"/>
          </a:p>
        </p:txBody>
      </p:sp>
    </p:spTree>
    <p:extLst>
      <p:ext uri="{BB962C8B-B14F-4D97-AF65-F5344CB8AC3E}">
        <p14:creationId xmlns:p14="http://schemas.microsoft.com/office/powerpoint/2010/main" val="2168232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1A04DCE5-C97B-5448-98D5-E0EA23CCF86F}" type="slidenum">
              <a:rPr lang="en-US" altLang="en-US"/>
              <a:pPr/>
              <a:t>26</a:t>
            </a:fld>
            <a:endParaRPr lang="en-US" altLang="en-US"/>
          </a:p>
        </p:txBody>
      </p:sp>
    </p:spTree>
    <p:extLst>
      <p:ext uri="{BB962C8B-B14F-4D97-AF65-F5344CB8AC3E}">
        <p14:creationId xmlns:p14="http://schemas.microsoft.com/office/powerpoint/2010/main" val="3964027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1A04DCE5-C97B-5448-98D5-E0EA23CCF86F}" type="slidenum">
              <a:rPr lang="en-US" altLang="en-US"/>
              <a:pPr/>
              <a:t>27</a:t>
            </a:fld>
            <a:endParaRPr lang="en-US" altLang="en-US"/>
          </a:p>
        </p:txBody>
      </p:sp>
    </p:spTree>
    <p:extLst>
      <p:ext uri="{BB962C8B-B14F-4D97-AF65-F5344CB8AC3E}">
        <p14:creationId xmlns:p14="http://schemas.microsoft.com/office/powerpoint/2010/main" val="1601667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1A04DCE5-C97B-5448-98D5-E0EA23CCF86F}" type="slidenum">
              <a:rPr lang="en-US" altLang="en-US"/>
              <a:pPr/>
              <a:t>28</a:t>
            </a:fld>
            <a:endParaRPr lang="en-US" altLang="en-US"/>
          </a:p>
        </p:txBody>
      </p:sp>
    </p:spTree>
    <p:extLst>
      <p:ext uri="{BB962C8B-B14F-4D97-AF65-F5344CB8AC3E}">
        <p14:creationId xmlns:p14="http://schemas.microsoft.com/office/powerpoint/2010/main" val="2277229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1A04DCE5-C97B-5448-98D5-E0EA23CCF86F}" type="slidenum">
              <a:rPr lang="en-US" altLang="en-US"/>
              <a:pPr/>
              <a:t>29</a:t>
            </a:fld>
            <a:endParaRPr lang="en-US" altLang="en-US"/>
          </a:p>
        </p:txBody>
      </p:sp>
    </p:spTree>
    <p:extLst>
      <p:ext uri="{BB962C8B-B14F-4D97-AF65-F5344CB8AC3E}">
        <p14:creationId xmlns:p14="http://schemas.microsoft.com/office/powerpoint/2010/main" val="596714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1A04DCE5-C97B-5448-98D5-E0EA23CCF86F}" type="slidenum">
              <a:rPr lang="en-US" altLang="en-US"/>
              <a:pPr/>
              <a:t>30</a:t>
            </a:fld>
            <a:endParaRPr lang="en-US" altLang="en-US"/>
          </a:p>
        </p:txBody>
      </p:sp>
    </p:spTree>
    <p:extLst>
      <p:ext uri="{BB962C8B-B14F-4D97-AF65-F5344CB8AC3E}">
        <p14:creationId xmlns:p14="http://schemas.microsoft.com/office/powerpoint/2010/main" val="2580622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09FFBA4-B0E8-A04F-959C-BEEB0B8DD7A3}" type="datetimeFigureOut">
              <a:rPr lang="en-US" altLang="en-US"/>
              <a:pPr>
                <a:defRPr/>
              </a:pPr>
              <a:t>1/24/19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0C9CB4-A156-094C-940E-3A1A50F7BBA1}" type="slidenum">
              <a:rPr lang="en-US" altLang="en-US"/>
              <a:pPr>
                <a:defRPr/>
              </a:pPr>
              <a:t>‹#›</a:t>
            </a:fld>
            <a:endParaRPr lang="en-US" altLang="en-US"/>
          </a:p>
        </p:txBody>
      </p:sp>
    </p:spTree>
    <p:extLst>
      <p:ext uri="{BB962C8B-B14F-4D97-AF65-F5344CB8AC3E}">
        <p14:creationId xmlns:p14="http://schemas.microsoft.com/office/powerpoint/2010/main" val="1837302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4216E58-DF98-9243-8133-AE12C314E6E7}" type="datetimeFigureOut">
              <a:rPr lang="en-US" altLang="en-US"/>
              <a:pPr>
                <a:defRPr/>
              </a:pPr>
              <a:t>1/24/19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8D72D6-1213-B346-8567-183EB63687DF}" type="slidenum">
              <a:rPr lang="en-US" altLang="en-US"/>
              <a:pPr>
                <a:defRPr/>
              </a:pPr>
              <a:t>‹#›</a:t>
            </a:fld>
            <a:endParaRPr lang="en-US" altLang="en-US"/>
          </a:p>
        </p:txBody>
      </p:sp>
    </p:spTree>
    <p:extLst>
      <p:ext uri="{BB962C8B-B14F-4D97-AF65-F5344CB8AC3E}">
        <p14:creationId xmlns:p14="http://schemas.microsoft.com/office/powerpoint/2010/main" val="878648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1"/>
          <p:cNvSpPr>
            <a:spLocks noChangeArrowheads="1"/>
          </p:cNvSpPr>
          <p:nvPr userDrawn="1"/>
        </p:nvSpPr>
        <p:spPr bwMode="auto">
          <a:xfrm>
            <a:off x="57150" y="177800"/>
            <a:ext cx="8934450" cy="658813"/>
          </a:xfrm>
          <a:prstGeom prst="rect">
            <a:avLst/>
          </a:prstGeom>
          <a:solidFill>
            <a:srgbClr val="3366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en-US" altLang="en-US" sz="1800"/>
          </a:p>
        </p:txBody>
      </p:sp>
      <p:sp>
        <p:nvSpPr>
          <p:cNvPr id="3" name="Date Placeholder 3"/>
          <p:cNvSpPr>
            <a:spLocks noGrp="1"/>
          </p:cNvSpPr>
          <p:nvPr>
            <p:ph type="dt" sz="half" idx="10"/>
          </p:nvPr>
        </p:nvSpPr>
        <p:spPr/>
        <p:txBody>
          <a:bodyPr/>
          <a:lstStyle>
            <a:lvl1pPr>
              <a:defRPr/>
            </a:lvl1pPr>
          </a:lstStyle>
          <a:p>
            <a:pPr>
              <a:defRPr/>
            </a:pPr>
            <a:fld id="{505B3D13-2FCF-9543-983C-3EDE21631013}" type="datetimeFigureOut">
              <a:rPr lang="en-US" altLang="en-US"/>
              <a:pPr>
                <a:defRPr/>
              </a:pPr>
              <a:t>1/24/19</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D782ABB-6013-BD48-8292-FA44BF5857AB}" type="slidenum">
              <a:rPr lang="en-US" altLang="en-US"/>
              <a:pPr>
                <a:defRPr/>
              </a:pPr>
              <a:t>‹#›</a:t>
            </a:fld>
            <a:endParaRPr lang="en-US" altLang="en-US"/>
          </a:p>
        </p:txBody>
      </p:sp>
    </p:spTree>
    <p:extLst>
      <p:ext uri="{BB962C8B-B14F-4D97-AF65-F5344CB8AC3E}">
        <p14:creationId xmlns:p14="http://schemas.microsoft.com/office/powerpoint/2010/main" val="13409086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331411AB-7FDB-7049-9CAD-16E0E3EE354A}" type="datetimeFigureOut">
              <a:rPr lang="en-US" altLang="en-US"/>
              <a:pPr>
                <a:defRPr/>
              </a:pPr>
              <a:t>1/24/19</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9754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8E80D7CB-AEBE-4D47-B0B4-F4DCD870B05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19" r:id="rId1"/>
    <p:sldLayoutId id="2147484320" r:id="rId2"/>
    <p:sldLayoutId id="2147484321" r:id="rId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tmp"/><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7.(null)"/></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8.jpg"/><Relationship Id="rId4" Type="http://schemas.openxmlformats.org/officeDocument/2006/relationships/image" Target="../media/image37.(null)"/></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39.jpeg"/><Relationship Id="rId4" Type="http://schemas.openxmlformats.org/officeDocument/2006/relationships/image" Target="../media/image37.(null)"/></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9.jpeg"/><Relationship Id="rId4" Type="http://schemas.openxmlformats.org/officeDocument/2006/relationships/image" Target="../media/image37.(null)"/></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32.png"/><Relationship Id="rId4" Type="http://schemas.openxmlformats.org/officeDocument/2006/relationships/image" Target="../media/image37.(nul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5.tiff"/></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5.tiff"/></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6.emf"/><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32.png"/><Relationship Id="rId4" Type="http://schemas.openxmlformats.org/officeDocument/2006/relationships/image" Target="../media/image37.(null)"/><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0.emf"/><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image" Target="../media/image40.emf"/><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7.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3.xml"/><Relationship Id="rId7" Type="http://schemas.openxmlformats.org/officeDocument/2006/relationships/image" Target="../media/image56.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17.xml"/></Relationships>
</file>

<file path=ppt/slides/_rels/slide3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40.emf"/><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4.jpg"/><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image" Target="../media/image13.JP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6" descr="nanomesh_FINAL_hole.jpg"/>
          <p:cNvPicPr>
            <a:picLocks noChangeAspect="1"/>
          </p:cNvPicPr>
          <p:nvPr/>
        </p:nvPicPr>
        <p:blipFill>
          <a:blip r:embed="rId3">
            <a:alphaModFix amt="51000"/>
            <a:extLst>
              <a:ext uri="{28A0092B-C50C-407E-A947-70E740481C1C}">
                <a14:useLocalDpi xmlns:a14="http://schemas.microsoft.com/office/drawing/2010/main" val="0"/>
              </a:ext>
            </a:extLst>
          </a:blip>
          <a:srcRect t="26341" b="17526"/>
          <a:stretch>
            <a:fillRect/>
          </a:stretch>
        </p:blipFill>
        <p:spPr bwMode="auto">
          <a:xfrm>
            <a:off x="345444" y="236497"/>
            <a:ext cx="4440486" cy="3336519"/>
          </a:xfrm>
          <a:prstGeom prst="rect">
            <a:avLst/>
          </a:prstGeom>
          <a:noFill/>
          <a:ln>
            <a:noFill/>
          </a:ln>
          <a:extLst>
            <a:ext uri="{909E8E84-426E-40DD-AFC4-6F175D3DCCD1}">
              <a14:hiddenFill xmlns:a14="http://schemas.microsoft.com/office/drawing/2010/main">
                <a:solidFill>
                  <a:srgbClr val="FFFFFF">
                    <a:alpha val="5098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idx="4294967295"/>
          </p:nvPr>
        </p:nvSpPr>
        <p:spPr>
          <a:xfrm>
            <a:off x="467544" y="3429000"/>
            <a:ext cx="4038600" cy="1066800"/>
          </a:xfrm>
        </p:spPr>
        <p:txBody>
          <a:bodyPr/>
          <a:lstStyle/>
          <a:p>
            <a:pPr algn="l"/>
            <a:r>
              <a:rPr lang="en-US" altLang="en-US" sz="2800" b="1" dirty="0">
                <a:latin typeface="Century Gothic" charset="0"/>
                <a:ea typeface="ＭＳ Ｐゴシック" charset="-128"/>
              </a:rPr>
              <a:t>Nick </a:t>
            </a:r>
            <a:r>
              <a:rPr lang="en-US" altLang="en-US" sz="2800" b="1" dirty="0" err="1">
                <a:latin typeface="Century Gothic" charset="0"/>
                <a:ea typeface="ＭＳ Ｐゴシック" charset="-128"/>
              </a:rPr>
              <a:t>Vamivakas</a:t>
            </a:r>
            <a:endParaRPr lang="en-US" altLang="en-US" sz="2800" b="1" baseline="30000" dirty="0">
              <a:latin typeface="Century Gothic" charset="0"/>
              <a:ea typeface="ＭＳ Ｐゴシック" charset="-128"/>
            </a:endParaRPr>
          </a:p>
        </p:txBody>
      </p:sp>
      <p:sp>
        <p:nvSpPr>
          <p:cNvPr id="6147" name="Rectangle 2"/>
          <p:cNvSpPr>
            <a:spLocks noGrp="1" noChangeArrowheads="1"/>
          </p:cNvSpPr>
          <p:nvPr>
            <p:ph type="ctrTitle" idx="4294967295"/>
          </p:nvPr>
        </p:nvSpPr>
        <p:spPr>
          <a:xfrm>
            <a:off x="467544" y="4324350"/>
            <a:ext cx="7772400" cy="1184275"/>
          </a:xfrm>
        </p:spPr>
        <p:txBody>
          <a:bodyPr/>
          <a:lstStyle/>
          <a:p>
            <a:pPr algn="l"/>
            <a:r>
              <a:rPr lang="en-US" altLang="en-US" sz="1800" b="1" dirty="0">
                <a:latin typeface="Century Gothic" charset="0"/>
                <a:ea typeface="ＭＳ Ｐゴシック" charset="-128"/>
              </a:rPr>
              <a:t>University of Rochester</a:t>
            </a:r>
            <a:br>
              <a:rPr lang="en-US" altLang="en-US" sz="1800" b="1" dirty="0">
                <a:latin typeface="Century Gothic" charset="0"/>
                <a:ea typeface="ＭＳ Ｐゴシック" charset="-128"/>
              </a:rPr>
            </a:br>
            <a:r>
              <a:rPr lang="en-US" altLang="en-US" sz="1800" b="1" dirty="0">
                <a:latin typeface="Century Gothic" charset="0"/>
                <a:ea typeface="ＭＳ Ｐゴシック" charset="-128"/>
              </a:rPr>
              <a:t>The Institute of Optics</a:t>
            </a:r>
            <a:br>
              <a:rPr lang="en-US" altLang="en-US" sz="1800" b="1" dirty="0">
                <a:latin typeface="Century Gothic" charset="0"/>
                <a:ea typeface="ＭＳ Ｐゴシック" charset="-128"/>
              </a:rPr>
            </a:br>
            <a:r>
              <a:rPr lang="en-US" altLang="en-US" sz="1800" b="1" dirty="0">
                <a:latin typeface="Century Gothic" charset="0"/>
                <a:ea typeface="ＭＳ Ｐゴシック" charset="-128"/>
              </a:rPr>
              <a:t>Department of Physics </a:t>
            </a:r>
            <a:br>
              <a:rPr lang="en-US" altLang="en-US" sz="1800" b="1" dirty="0">
                <a:latin typeface="Century Gothic" charset="0"/>
                <a:ea typeface="ＭＳ Ｐゴシック" charset="-128"/>
              </a:rPr>
            </a:br>
            <a:r>
              <a:rPr lang="en-US" altLang="en-US" sz="1800" b="1" dirty="0">
                <a:latin typeface="Century Gothic" charset="0"/>
                <a:ea typeface="ＭＳ Ｐゴシック" charset="-128"/>
              </a:rPr>
              <a:t>Materials Science</a:t>
            </a:r>
            <a:br>
              <a:rPr lang="en-US" altLang="en-US" sz="1800" b="1" dirty="0">
                <a:latin typeface="Century Gothic" charset="0"/>
                <a:ea typeface="ＭＳ Ｐゴシック" charset="-128"/>
              </a:rPr>
            </a:br>
            <a:r>
              <a:rPr lang="en-US" altLang="en-US" sz="1800" b="1" dirty="0">
                <a:latin typeface="Century Gothic" charset="0"/>
                <a:ea typeface="ＭＳ Ｐゴシック" charset="-128"/>
              </a:rPr>
              <a:t>Center for Coherence and Quantum Optics </a:t>
            </a:r>
          </a:p>
        </p:txBody>
      </p:sp>
      <p:sp>
        <p:nvSpPr>
          <p:cNvPr id="6149" name="TextBox 7"/>
          <p:cNvSpPr txBox="1">
            <a:spLocks noChangeArrowheads="1"/>
          </p:cNvSpPr>
          <p:nvPr/>
        </p:nvSpPr>
        <p:spPr bwMode="auto">
          <a:xfrm>
            <a:off x="5076055" y="996296"/>
            <a:ext cx="341987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sz="3600" b="1" dirty="0"/>
              <a:t>solid-state quantum photonics</a:t>
            </a:r>
            <a:endParaRPr lang="en-US" altLang="en-US" sz="3600" b="1" dirty="0">
              <a:latin typeface="Century Gothic" charset="0"/>
            </a:endParaRPr>
          </a:p>
        </p:txBody>
      </p:sp>
      <p:sp>
        <p:nvSpPr>
          <p:cNvPr id="6151" name="TextBox 8"/>
          <p:cNvSpPr txBox="1">
            <a:spLocks noChangeArrowheads="1"/>
          </p:cNvSpPr>
          <p:nvPr/>
        </p:nvSpPr>
        <p:spPr bwMode="auto">
          <a:xfrm>
            <a:off x="5870657" y="4106416"/>
            <a:ext cx="18240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2400" b="1" dirty="0" err="1">
                <a:latin typeface="Arial" charset="0"/>
              </a:rPr>
              <a:t>PfQ</a:t>
            </a:r>
            <a:r>
              <a:rPr lang="en-US" altLang="en-US" sz="2400" b="1" dirty="0">
                <a:latin typeface="Arial" charset="0"/>
              </a:rPr>
              <a:t> RIT 01/24/19</a:t>
            </a:r>
          </a:p>
        </p:txBody>
      </p:sp>
      <p:pic>
        <p:nvPicPr>
          <p:cNvPr id="9" name="Picture 8" descr="OpticsLogo.tif                                                 00092279Macintosh HD                   ABA781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4896" y="5733256"/>
            <a:ext cx="3020297"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CQOnew.png">
            <a:extLst>
              <a:ext uri="{FF2B5EF4-FFF2-40B4-BE49-F238E27FC236}">
                <a16:creationId xmlns:a16="http://schemas.microsoft.com/office/drawing/2014/main" id="{AC5B90BD-BC91-334A-B670-8102E59517A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836205"/>
            <a:ext cx="936104" cy="93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AutoShape 4"/>
          <p:cNvSpPr>
            <a:spLocks noChangeAspect="1" noChangeArrowheads="1" noTextEdit="1"/>
          </p:cNvSpPr>
          <p:nvPr/>
        </p:nvSpPr>
        <p:spPr bwMode="auto">
          <a:xfrm>
            <a:off x="927100" y="1255713"/>
            <a:ext cx="2852738"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0" name="Text Box 3"/>
          <p:cNvSpPr txBox="1">
            <a:spLocks noChangeArrowheads="1"/>
          </p:cNvSpPr>
          <p:nvPr/>
        </p:nvSpPr>
        <p:spPr bwMode="auto">
          <a:xfrm>
            <a:off x="555625" y="260350"/>
            <a:ext cx="64283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critical for solid-state quantum science</a:t>
            </a:r>
          </a:p>
        </p:txBody>
      </p:sp>
      <p:sp>
        <p:nvSpPr>
          <p:cNvPr id="18" name="Rectangle 3">
            <a:extLst>
              <a:ext uri="{FF2B5EF4-FFF2-40B4-BE49-F238E27FC236}">
                <a16:creationId xmlns:a16="http://schemas.microsoft.com/office/drawing/2014/main" id="{79B59572-E82F-3242-8246-6E3781B911F8}"/>
              </a:ext>
            </a:extLst>
          </p:cNvPr>
          <p:cNvSpPr>
            <a:spLocks noChangeArrowheads="1"/>
          </p:cNvSpPr>
          <p:nvPr/>
        </p:nvSpPr>
        <p:spPr bwMode="auto">
          <a:xfrm>
            <a:off x="755576" y="1266971"/>
            <a:ext cx="838842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b="1" dirty="0">
                <a:solidFill>
                  <a:srgbClr val="000000"/>
                </a:solidFill>
                <a:latin typeface="Century Gothic" charset="0"/>
              </a:rPr>
              <a:t>efficient </a:t>
            </a:r>
            <a:r>
              <a:rPr lang="en-GB" altLang="en-US" sz="2000" dirty="0">
                <a:solidFill>
                  <a:srgbClr val="000000"/>
                </a:solidFill>
                <a:latin typeface="Century Gothic" charset="0"/>
              </a:rPr>
              <a:t>&amp;</a:t>
            </a:r>
            <a:r>
              <a:rPr lang="en-GB" altLang="en-US" sz="2000" b="1" dirty="0">
                <a:solidFill>
                  <a:srgbClr val="000000"/>
                </a:solidFill>
                <a:latin typeface="Century Gothic" charset="0"/>
              </a:rPr>
              <a:t> stable</a:t>
            </a:r>
            <a:r>
              <a:rPr lang="en-GB" altLang="en-US" sz="2000" dirty="0">
                <a:solidFill>
                  <a:srgbClr val="000000"/>
                </a:solidFill>
                <a:latin typeface="Century Gothic" charset="0"/>
              </a:rPr>
              <a:t> quantum light solid-state matter interfaces</a:t>
            </a:r>
          </a:p>
          <a:p>
            <a:pPr algn="just" eaLnBrk="1" hangingPunct="1">
              <a:spcBef>
                <a:spcPct val="0"/>
              </a:spcBef>
              <a:buFontTx/>
              <a:buNone/>
            </a:pPr>
            <a:r>
              <a:rPr lang="en-GB" altLang="en-US" sz="2000" b="1" dirty="0">
                <a:solidFill>
                  <a:srgbClr val="000000"/>
                </a:solidFill>
                <a:latin typeface="Century Gothic" charset="0"/>
                <a:sym typeface="Wingdings" pitchFamily="2" charset="2"/>
              </a:rPr>
              <a:t>    </a:t>
            </a:r>
            <a:r>
              <a:rPr lang="en-GB" altLang="en-US" sz="2000" dirty="0">
                <a:solidFill>
                  <a:srgbClr val="000000"/>
                </a:solidFill>
                <a:latin typeface="Century Gothic" charset="0"/>
                <a:sym typeface="Wingdings" pitchFamily="2" charset="2"/>
              </a:rPr>
              <a:t> </a:t>
            </a:r>
            <a:r>
              <a:rPr lang="en-GB" altLang="en-US" sz="1800" dirty="0">
                <a:solidFill>
                  <a:srgbClr val="000000"/>
                </a:solidFill>
                <a:latin typeface="Century Gothic" charset="0"/>
                <a:sym typeface="Wingdings" pitchFamily="2" charset="2"/>
              </a:rPr>
              <a:t>connect internal states of quantum emitters with quantum light</a:t>
            </a:r>
          </a:p>
          <a:p>
            <a:pPr algn="just" eaLnBrk="1" hangingPunct="1">
              <a:spcBef>
                <a:spcPct val="0"/>
              </a:spcBef>
              <a:buFontTx/>
              <a:buNone/>
            </a:pPr>
            <a:r>
              <a:rPr lang="en-GB" altLang="en-US" sz="1800" dirty="0">
                <a:solidFill>
                  <a:srgbClr val="000000"/>
                </a:solidFill>
                <a:latin typeface="Century Gothic" charset="0"/>
                <a:sym typeface="Wingdings" pitchFamily="2" charset="2"/>
              </a:rPr>
              <a:t>      typically spin with single photons </a:t>
            </a:r>
          </a:p>
        </p:txBody>
      </p:sp>
      <p:sp>
        <p:nvSpPr>
          <p:cNvPr id="19" name="Rectangle 3">
            <a:extLst>
              <a:ext uri="{FF2B5EF4-FFF2-40B4-BE49-F238E27FC236}">
                <a16:creationId xmlns:a16="http://schemas.microsoft.com/office/drawing/2014/main" id="{CD218626-640E-C748-A523-8D654E4C8CCF}"/>
              </a:ext>
            </a:extLst>
          </p:cNvPr>
          <p:cNvSpPr>
            <a:spLocks noChangeArrowheads="1"/>
          </p:cNvSpPr>
          <p:nvPr/>
        </p:nvSpPr>
        <p:spPr bwMode="auto">
          <a:xfrm>
            <a:off x="709215" y="2313694"/>
            <a:ext cx="7632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one example: </a:t>
            </a:r>
            <a:r>
              <a:rPr lang="en-GB" altLang="en-US" sz="2000" dirty="0" err="1">
                <a:solidFill>
                  <a:srgbClr val="000000"/>
                </a:solidFill>
                <a:latin typeface="Century Gothic" charset="0"/>
              </a:rPr>
              <a:t>InAs</a:t>
            </a:r>
            <a:r>
              <a:rPr lang="en-GB" altLang="en-US" sz="2000" dirty="0">
                <a:solidFill>
                  <a:srgbClr val="000000"/>
                </a:solidFill>
                <a:latin typeface="Century Gothic" charset="0"/>
              </a:rPr>
              <a:t> QD as the solid-state matter with e</a:t>
            </a:r>
            <a:r>
              <a:rPr lang="en-GB" altLang="en-US" sz="2000" baseline="30000" dirty="0">
                <a:solidFill>
                  <a:srgbClr val="000000"/>
                </a:solidFill>
                <a:latin typeface="Century Gothic" charset="0"/>
              </a:rPr>
              <a:t>-</a:t>
            </a:r>
            <a:r>
              <a:rPr lang="en-GB" altLang="en-US" sz="2000" dirty="0">
                <a:solidFill>
                  <a:srgbClr val="000000"/>
                </a:solidFill>
                <a:latin typeface="Century Gothic" charset="0"/>
              </a:rPr>
              <a:t> spin</a:t>
            </a:r>
          </a:p>
        </p:txBody>
      </p:sp>
      <p:grpSp>
        <p:nvGrpSpPr>
          <p:cNvPr id="3" name="Group 2">
            <a:extLst>
              <a:ext uri="{FF2B5EF4-FFF2-40B4-BE49-F238E27FC236}">
                <a16:creationId xmlns:a16="http://schemas.microsoft.com/office/drawing/2014/main" id="{701DA8D8-3E2B-E04D-B915-F14A3E955906}"/>
              </a:ext>
            </a:extLst>
          </p:cNvPr>
          <p:cNvGrpSpPr/>
          <p:nvPr/>
        </p:nvGrpSpPr>
        <p:grpSpPr>
          <a:xfrm>
            <a:off x="4940108" y="3325140"/>
            <a:ext cx="4038189" cy="2322092"/>
            <a:chOff x="516418" y="3458373"/>
            <a:chExt cx="4038189" cy="2322092"/>
          </a:xfrm>
        </p:grpSpPr>
        <p:grpSp>
          <p:nvGrpSpPr>
            <p:cNvPr id="133" name="Group 132">
              <a:extLst>
                <a:ext uri="{FF2B5EF4-FFF2-40B4-BE49-F238E27FC236}">
                  <a16:creationId xmlns:a16="http://schemas.microsoft.com/office/drawing/2014/main" id="{AE40276A-45F5-A848-8126-3958CED46700}"/>
                </a:ext>
              </a:extLst>
            </p:cNvPr>
            <p:cNvGrpSpPr/>
            <p:nvPr/>
          </p:nvGrpSpPr>
          <p:grpSpPr>
            <a:xfrm>
              <a:off x="1964713" y="4090808"/>
              <a:ext cx="1512168" cy="1146272"/>
              <a:chOff x="2339752" y="3588164"/>
              <a:chExt cx="1512168" cy="1146272"/>
            </a:xfrm>
          </p:grpSpPr>
          <p:cxnSp>
            <p:nvCxnSpPr>
              <p:cNvPr id="136" name="Straight Connector 135">
                <a:extLst>
                  <a:ext uri="{FF2B5EF4-FFF2-40B4-BE49-F238E27FC236}">
                    <a16:creationId xmlns:a16="http://schemas.microsoft.com/office/drawing/2014/main" id="{727F6895-88A8-154B-B050-13A50CDDA2B0}"/>
                  </a:ext>
                </a:extLst>
              </p:cNvPr>
              <p:cNvCxnSpPr/>
              <p:nvPr/>
            </p:nvCxnSpPr>
            <p:spPr>
              <a:xfrm>
                <a:off x="2417373" y="4452260"/>
                <a:ext cx="496214"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3FE6D11-6D67-7348-98C6-04DFA24F302B}"/>
                  </a:ext>
                </a:extLst>
              </p:cNvPr>
              <p:cNvCxnSpPr/>
              <p:nvPr/>
            </p:nvCxnSpPr>
            <p:spPr>
              <a:xfrm>
                <a:off x="3059832" y="4596276"/>
                <a:ext cx="412614"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89DD9A0-B76C-E940-B881-684D1478213B}"/>
                  </a:ext>
                </a:extLst>
              </p:cNvPr>
              <p:cNvCxnSpPr/>
              <p:nvPr/>
            </p:nvCxnSpPr>
            <p:spPr>
              <a:xfrm>
                <a:off x="2627784" y="3804188"/>
                <a:ext cx="611822"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2" name="Straight Arrow Connector 110">
                <a:extLst>
                  <a:ext uri="{FF2B5EF4-FFF2-40B4-BE49-F238E27FC236}">
                    <a16:creationId xmlns:a16="http://schemas.microsoft.com/office/drawing/2014/main" id="{21012877-68F0-8049-BAB0-C881DA96700A}"/>
                  </a:ext>
                </a:extLst>
              </p:cNvPr>
              <p:cNvCxnSpPr>
                <a:cxnSpLocks noChangeShapeType="1"/>
              </p:cNvCxnSpPr>
              <p:nvPr/>
            </p:nvCxnSpPr>
            <p:spPr bwMode="auto">
              <a:xfrm rot="5400000" flipH="1" flipV="1">
                <a:off x="2196877" y="4424164"/>
                <a:ext cx="288925" cy="3175"/>
              </a:xfrm>
              <a:prstGeom prst="straightConnector1">
                <a:avLst/>
              </a:prstGeom>
              <a:noFill/>
              <a:ln w="19050">
                <a:solidFill>
                  <a:srgbClr val="0000CC"/>
                </a:solidFill>
                <a:round/>
                <a:headEnd/>
                <a:tailEnd type="arrow" w="med" len="med"/>
              </a:ln>
              <a:extLst>
                <a:ext uri="{909E8E84-426E-40DD-AFC4-6F175D3DCCD1}">
                  <a14:hiddenFill xmlns:a14="http://schemas.microsoft.com/office/drawing/2010/main">
                    <a:noFill/>
                  </a14:hiddenFill>
                </a:ext>
              </a:extLst>
            </p:spPr>
          </p:cxnSp>
          <p:cxnSp>
            <p:nvCxnSpPr>
              <p:cNvPr id="143" name="Straight Arrow Connector 110">
                <a:extLst>
                  <a:ext uri="{FF2B5EF4-FFF2-40B4-BE49-F238E27FC236}">
                    <a16:creationId xmlns:a16="http://schemas.microsoft.com/office/drawing/2014/main" id="{FC229FFE-3DF5-5F4D-9EE6-F90B4F9FBE66}"/>
                  </a:ext>
                </a:extLst>
              </p:cNvPr>
              <p:cNvCxnSpPr>
                <a:cxnSpLocks noChangeShapeType="1"/>
              </p:cNvCxnSpPr>
              <p:nvPr/>
            </p:nvCxnSpPr>
            <p:spPr bwMode="auto">
              <a:xfrm rot="16200000" flipH="1">
                <a:off x="3417838" y="4588386"/>
                <a:ext cx="288925" cy="3175"/>
              </a:xfrm>
              <a:prstGeom prst="straightConnector1">
                <a:avLst/>
              </a:prstGeom>
              <a:noFill/>
              <a:ln w="19050">
                <a:solidFill>
                  <a:srgbClr val="0000CC"/>
                </a:solidFill>
                <a:round/>
                <a:headEnd/>
                <a:tailEnd type="arrow" w="med" len="med"/>
              </a:ln>
              <a:extLst>
                <a:ext uri="{909E8E84-426E-40DD-AFC4-6F175D3DCCD1}">
                  <a14:hiddenFill xmlns:a14="http://schemas.microsoft.com/office/drawing/2010/main">
                    <a:noFill/>
                  </a14:hiddenFill>
                </a:ext>
              </a:extLst>
            </p:spPr>
          </p:cxnSp>
          <p:cxnSp>
            <p:nvCxnSpPr>
              <p:cNvPr id="144" name="Straight Arrow Connector 110">
                <a:extLst>
                  <a:ext uri="{FF2B5EF4-FFF2-40B4-BE49-F238E27FC236}">
                    <a16:creationId xmlns:a16="http://schemas.microsoft.com/office/drawing/2014/main" id="{3BB7F980-DA68-BA40-9F73-C2AA78E3087D}"/>
                  </a:ext>
                </a:extLst>
              </p:cNvPr>
              <p:cNvCxnSpPr>
                <a:cxnSpLocks noChangeShapeType="1"/>
              </p:cNvCxnSpPr>
              <p:nvPr/>
            </p:nvCxnSpPr>
            <p:spPr bwMode="auto">
              <a:xfrm rot="5400000" flipH="1" flipV="1">
                <a:off x="3150497" y="3792236"/>
                <a:ext cx="288925" cy="3175"/>
              </a:xfrm>
              <a:prstGeom prst="straightConnector1">
                <a:avLst/>
              </a:prstGeom>
              <a:noFill/>
              <a:ln w="19050">
                <a:solidFill>
                  <a:srgbClr val="0000CC"/>
                </a:solidFill>
                <a:round/>
                <a:headEnd/>
                <a:tailEnd type="arrow" w="med" len="med"/>
              </a:ln>
              <a:extLst>
                <a:ext uri="{909E8E84-426E-40DD-AFC4-6F175D3DCCD1}">
                  <a14:hiddenFill xmlns:a14="http://schemas.microsoft.com/office/drawing/2010/main">
                    <a:noFill/>
                  </a14:hiddenFill>
                </a:ext>
              </a:extLst>
            </p:spPr>
          </p:cxnSp>
          <p:cxnSp>
            <p:nvCxnSpPr>
              <p:cNvPr id="145" name="Straight Arrow Connector 110">
                <a:extLst>
                  <a:ext uri="{FF2B5EF4-FFF2-40B4-BE49-F238E27FC236}">
                    <a16:creationId xmlns:a16="http://schemas.microsoft.com/office/drawing/2014/main" id="{04093EC3-1713-9340-934A-DD62EF9D3F4E}"/>
                  </a:ext>
                </a:extLst>
              </p:cNvPr>
              <p:cNvCxnSpPr>
                <a:cxnSpLocks noChangeShapeType="1"/>
              </p:cNvCxnSpPr>
              <p:nvPr/>
            </p:nvCxnSpPr>
            <p:spPr bwMode="auto">
              <a:xfrm rot="16200000" flipH="1">
                <a:off x="3329571" y="3779525"/>
                <a:ext cx="288925" cy="3175"/>
              </a:xfrm>
              <a:prstGeom prst="straightConnector1">
                <a:avLst/>
              </a:prstGeom>
              <a:noFill/>
              <a:ln w="19050">
                <a:solidFill>
                  <a:srgbClr val="0000CC"/>
                </a:solidFill>
                <a:round/>
                <a:headEnd/>
                <a:tailEnd type="arrow" w="med" len="med"/>
              </a:ln>
              <a:extLst>
                <a:ext uri="{909E8E84-426E-40DD-AFC4-6F175D3DCCD1}">
                  <a14:hiddenFill xmlns:a14="http://schemas.microsoft.com/office/drawing/2010/main">
                    <a:noFill/>
                  </a14:hiddenFill>
                </a:ext>
              </a:extLst>
            </p:spPr>
          </p:cxnSp>
          <p:grpSp>
            <p:nvGrpSpPr>
              <p:cNvPr id="146" name="Group 128">
                <a:extLst>
                  <a:ext uri="{FF2B5EF4-FFF2-40B4-BE49-F238E27FC236}">
                    <a16:creationId xmlns:a16="http://schemas.microsoft.com/office/drawing/2014/main" id="{AEC2724B-C7E4-5D41-8ABD-3157DC20E82B}"/>
                  </a:ext>
                </a:extLst>
              </p:cNvPr>
              <p:cNvGrpSpPr>
                <a:grpSpLocks/>
              </p:cNvGrpSpPr>
              <p:nvPr/>
            </p:nvGrpSpPr>
            <p:grpSpPr bwMode="auto">
              <a:xfrm>
                <a:off x="3583633" y="3588164"/>
                <a:ext cx="268287" cy="268288"/>
                <a:chOff x="6141662" y="1499298"/>
                <a:chExt cx="178187" cy="269092"/>
              </a:xfrm>
            </p:grpSpPr>
            <p:cxnSp>
              <p:nvCxnSpPr>
                <p:cNvPr id="149" name="Straight Connector 111">
                  <a:extLst>
                    <a:ext uri="{FF2B5EF4-FFF2-40B4-BE49-F238E27FC236}">
                      <a16:creationId xmlns:a16="http://schemas.microsoft.com/office/drawing/2014/main" id="{29745A4F-66C7-224F-A11A-4670F6E2989C}"/>
                    </a:ext>
                  </a:extLst>
                </p:cNvPr>
                <p:cNvCxnSpPr>
                  <a:cxnSpLocks noChangeShapeType="1"/>
                </p:cNvCxnSpPr>
                <p:nvPr/>
              </p:nvCxnSpPr>
              <p:spPr bwMode="auto">
                <a:xfrm rot="5400000">
                  <a:off x="6091144" y="1660378"/>
                  <a:ext cx="216024" cy="0"/>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cxnSp>
            <p:cxnSp>
              <p:nvCxnSpPr>
                <p:cNvPr id="150" name="Straight Connector 113">
                  <a:extLst>
                    <a:ext uri="{FF2B5EF4-FFF2-40B4-BE49-F238E27FC236}">
                      <a16:creationId xmlns:a16="http://schemas.microsoft.com/office/drawing/2014/main" id="{322A1B3C-3183-9F4F-9384-502773FB99CA}"/>
                    </a:ext>
                  </a:extLst>
                </p:cNvPr>
                <p:cNvCxnSpPr>
                  <a:cxnSpLocks noChangeShapeType="1"/>
                </p:cNvCxnSpPr>
                <p:nvPr/>
              </p:nvCxnSpPr>
              <p:spPr bwMode="auto">
                <a:xfrm rot="5400000">
                  <a:off x="6153626" y="1660378"/>
                  <a:ext cx="216024" cy="0"/>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cxnSp>
            <p:cxnSp>
              <p:nvCxnSpPr>
                <p:cNvPr id="151" name="Straight Connector 114">
                  <a:extLst>
                    <a:ext uri="{FF2B5EF4-FFF2-40B4-BE49-F238E27FC236}">
                      <a16:creationId xmlns:a16="http://schemas.microsoft.com/office/drawing/2014/main" id="{8B66F38F-4AC5-B849-9EE9-EEB15B7FB2E2}"/>
                    </a:ext>
                  </a:extLst>
                </p:cNvPr>
                <p:cNvCxnSpPr>
                  <a:cxnSpLocks noChangeShapeType="1"/>
                </p:cNvCxnSpPr>
                <p:nvPr/>
              </p:nvCxnSpPr>
              <p:spPr bwMode="auto">
                <a:xfrm rot="16200000" flipV="1">
                  <a:off x="6200977" y="1528641"/>
                  <a:ext cx="146304" cy="91440"/>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cxnSp>
            <p:cxnSp>
              <p:nvCxnSpPr>
                <p:cNvPr id="152" name="Straight Connector 115">
                  <a:extLst>
                    <a:ext uri="{FF2B5EF4-FFF2-40B4-BE49-F238E27FC236}">
                      <a16:creationId xmlns:a16="http://schemas.microsoft.com/office/drawing/2014/main" id="{E0ABAEDF-E4D4-5F40-99BC-35082AEE3AA8}"/>
                    </a:ext>
                  </a:extLst>
                </p:cNvPr>
                <p:cNvCxnSpPr>
                  <a:cxnSpLocks noChangeShapeType="1"/>
                </p:cNvCxnSpPr>
                <p:nvPr/>
              </p:nvCxnSpPr>
              <p:spPr bwMode="auto">
                <a:xfrm rot="5400000">
                  <a:off x="6114230" y="1526730"/>
                  <a:ext cx="146304" cy="91440"/>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cxnSp>
          </p:grpSp>
          <p:cxnSp>
            <p:nvCxnSpPr>
              <p:cNvPr id="147" name="Straight Arrow Connector 146">
                <a:extLst>
                  <a:ext uri="{FF2B5EF4-FFF2-40B4-BE49-F238E27FC236}">
                    <a16:creationId xmlns:a16="http://schemas.microsoft.com/office/drawing/2014/main" id="{8D3B6DE2-E737-2440-A3B1-DAA27ED9D3C2}"/>
                  </a:ext>
                </a:extLst>
              </p:cNvPr>
              <p:cNvCxnSpPr/>
              <p:nvPr/>
            </p:nvCxnSpPr>
            <p:spPr>
              <a:xfrm flipV="1">
                <a:off x="2611714" y="3879480"/>
                <a:ext cx="286340" cy="50895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2F6CA1A4-BF43-104B-AC93-45E7E25AE6DE}"/>
                  </a:ext>
                </a:extLst>
              </p:cNvPr>
              <p:cNvCxnSpPr/>
              <p:nvPr/>
            </p:nvCxnSpPr>
            <p:spPr>
              <a:xfrm flipH="1" flipV="1">
                <a:off x="2993667" y="3891307"/>
                <a:ext cx="299705" cy="67542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53" name="Group 152">
              <a:extLst>
                <a:ext uri="{FF2B5EF4-FFF2-40B4-BE49-F238E27FC236}">
                  <a16:creationId xmlns:a16="http://schemas.microsoft.com/office/drawing/2014/main" id="{4D5DF447-A817-A94B-8923-1FC2ED1A826A}"/>
                </a:ext>
              </a:extLst>
            </p:cNvPr>
            <p:cNvGrpSpPr/>
            <p:nvPr/>
          </p:nvGrpSpPr>
          <p:grpSpPr>
            <a:xfrm>
              <a:off x="1916052" y="3458373"/>
              <a:ext cx="863044" cy="793034"/>
              <a:chOff x="1367601" y="5419933"/>
              <a:chExt cx="828135" cy="792088"/>
            </a:xfrm>
          </p:grpSpPr>
          <p:grpSp>
            <p:nvGrpSpPr>
              <p:cNvPr id="154" name="Group 153">
                <a:extLst>
                  <a:ext uri="{FF2B5EF4-FFF2-40B4-BE49-F238E27FC236}">
                    <a16:creationId xmlns:a16="http://schemas.microsoft.com/office/drawing/2014/main" id="{D6882B41-215B-3741-9539-0E7AB126F51E}"/>
                  </a:ext>
                </a:extLst>
              </p:cNvPr>
              <p:cNvGrpSpPr/>
              <p:nvPr/>
            </p:nvGrpSpPr>
            <p:grpSpPr>
              <a:xfrm>
                <a:off x="1406194" y="5469707"/>
                <a:ext cx="789542" cy="684205"/>
                <a:chOff x="1406194" y="5469707"/>
                <a:chExt cx="789542" cy="684205"/>
              </a:xfrm>
            </p:grpSpPr>
            <p:grpSp>
              <p:nvGrpSpPr>
                <p:cNvPr id="156" name="Group 155">
                  <a:extLst>
                    <a:ext uri="{FF2B5EF4-FFF2-40B4-BE49-F238E27FC236}">
                      <a16:creationId xmlns:a16="http://schemas.microsoft.com/office/drawing/2014/main" id="{2B246D24-CE41-994E-A348-E18A81F0525B}"/>
                    </a:ext>
                  </a:extLst>
                </p:cNvPr>
                <p:cNvGrpSpPr/>
                <p:nvPr/>
              </p:nvGrpSpPr>
              <p:grpSpPr>
                <a:xfrm>
                  <a:off x="1406194" y="5469707"/>
                  <a:ext cx="513879" cy="369332"/>
                  <a:chOff x="1408176" y="5440578"/>
                  <a:chExt cx="513879" cy="369332"/>
                </a:xfrm>
              </p:grpSpPr>
              <p:sp>
                <p:nvSpPr>
                  <p:cNvPr id="163" name="Oval 162">
                    <a:extLst>
                      <a:ext uri="{FF2B5EF4-FFF2-40B4-BE49-F238E27FC236}">
                        <a16:creationId xmlns:a16="http://schemas.microsoft.com/office/drawing/2014/main" id="{31E2031E-1FEE-BA4B-8BDB-654D1BE79F7A}"/>
                      </a:ext>
                    </a:extLst>
                  </p:cNvPr>
                  <p:cNvSpPr/>
                  <p:nvPr/>
                </p:nvSpPr>
                <p:spPr>
                  <a:xfrm>
                    <a:off x="1458677" y="5517232"/>
                    <a:ext cx="215503" cy="2160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extBox 163">
                    <a:extLst>
                      <a:ext uri="{FF2B5EF4-FFF2-40B4-BE49-F238E27FC236}">
                        <a16:creationId xmlns:a16="http://schemas.microsoft.com/office/drawing/2014/main" id="{42F9D001-01F5-374B-B7DD-2CCAB05DB92F}"/>
                      </a:ext>
                    </a:extLst>
                  </p:cNvPr>
                  <p:cNvSpPr txBox="1"/>
                  <p:nvPr/>
                </p:nvSpPr>
                <p:spPr>
                  <a:xfrm>
                    <a:off x="1408176" y="5440578"/>
                    <a:ext cx="513879" cy="369332"/>
                  </a:xfrm>
                  <a:prstGeom prst="rect">
                    <a:avLst/>
                  </a:prstGeom>
                  <a:noFill/>
                </p:spPr>
                <p:txBody>
                  <a:bodyPr wrap="square" rtlCol="0">
                    <a:spAutoFit/>
                  </a:bodyPr>
                  <a:lstStyle/>
                  <a:p>
                    <a:r>
                      <a:rPr lang="en-US" dirty="0"/>
                      <a:t>+</a:t>
                    </a:r>
                  </a:p>
                </p:txBody>
              </p:sp>
            </p:grpSp>
            <p:grpSp>
              <p:nvGrpSpPr>
                <p:cNvPr id="157" name="Group 156">
                  <a:extLst>
                    <a:ext uri="{FF2B5EF4-FFF2-40B4-BE49-F238E27FC236}">
                      <a16:creationId xmlns:a16="http://schemas.microsoft.com/office/drawing/2014/main" id="{C47667D0-E509-8E49-AA94-0736A556BCF4}"/>
                    </a:ext>
                  </a:extLst>
                </p:cNvPr>
                <p:cNvGrpSpPr/>
                <p:nvPr/>
              </p:nvGrpSpPr>
              <p:grpSpPr>
                <a:xfrm>
                  <a:off x="1432458" y="5784580"/>
                  <a:ext cx="513879" cy="369332"/>
                  <a:chOff x="1443262" y="5414938"/>
                  <a:chExt cx="513879" cy="369332"/>
                </a:xfrm>
              </p:grpSpPr>
              <p:sp>
                <p:nvSpPr>
                  <p:cNvPr id="161" name="Oval 160">
                    <a:extLst>
                      <a:ext uri="{FF2B5EF4-FFF2-40B4-BE49-F238E27FC236}">
                        <a16:creationId xmlns:a16="http://schemas.microsoft.com/office/drawing/2014/main" id="{EDC62524-8D24-324D-9EEB-DF3A091BEF46}"/>
                      </a:ext>
                    </a:extLst>
                  </p:cNvPr>
                  <p:cNvSpPr/>
                  <p:nvPr/>
                </p:nvSpPr>
                <p:spPr>
                  <a:xfrm>
                    <a:off x="1458677" y="5517232"/>
                    <a:ext cx="215503" cy="2160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extBox 161">
                    <a:extLst>
                      <a:ext uri="{FF2B5EF4-FFF2-40B4-BE49-F238E27FC236}">
                        <a16:creationId xmlns:a16="http://schemas.microsoft.com/office/drawing/2014/main" id="{BE16F483-9F13-DE48-8868-26DF4BA74325}"/>
                      </a:ext>
                    </a:extLst>
                  </p:cNvPr>
                  <p:cNvSpPr txBox="1"/>
                  <p:nvPr/>
                </p:nvSpPr>
                <p:spPr>
                  <a:xfrm>
                    <a:off x="1443262" y="5414938"/>
                    <a:ext cx="513879" cy="369332"/>
                  </a:xfrm>
                  <a:prstGeom prst="rect">
                    <a:avLst/>
                  </a:prstGeom>
                  <a:noFill/>
                </p:spPr>
                <p:txBody>
                  <a:bodyPr wrap="square" rtlCol="0">
                    <a:spAutoFit/>
                  </a:bodyPr>
                  <a:lstStyle/>
                  <a:p>
                    <a:r>
                      <a:rPr lang="en-US" dirty="0"/>
                      <a:t>-</a:t>
                    </a:r>
                  </a:p>
                </p:txBody>
              </p:sp>
            </p:grpSp>
            <p:grpSp>
              <p:nvGrpSpPr>
                <p:cNvPr id="158" name="Group 157">
                  <a:extLst>
                    <a:ext uri="{FF2B5EF4-FFF2-40B4-BE49-F238E27FC236}">
                      <a16:creationId xmlns:a16="http://schemas.microsoft.com/office/drawing/2014/main" id="{024A18C0-E540-5D4F-9EF9-730D1659C6E1}"/>
                    </a:ext>
                  </a:extLst>
                </p:cNvPr>
                <p:cNvGrpSpPr/>
                <p:nvPr/>
              </p:nvGrpSpPr>
              <p:grpSpPr>
                <a:xfrm>
                  <a:off x="1681857" y="5605671"/>
                  <a:ext cx="513879" cy="369332"/>
                  <a:chOff x="1443262" y="5414938"/>
                  <a:chExt cx="513879" cy="369332"/>
                </a:xfrm>
              </p:grpSpPr>
              <p:sp>
                <p:nvSpPr>
                  <p:cNvPr id="159" name="Oval 158">
                    <a:extLst>
                      <a:ext uri="{FF2B5EF4-FFF2-40B4-BE49-F238E27FC236}">
                        <a16:creationId xmlns:a16="http://schemas.microsoft.com/office/drawing/2014/main" id="{AD0D2B5A-C620-BF4D-846C-5083B8045963}"/>
                      </a:ext>
                    </a:extLst>
                  </p:cNvPr>
                  <p:cNvSpPr/>
                  <p:nvPr/>
                </p:nvSpPr>
                <p:spPr>
                  <a:xfrm>
                    <a:off x="1458677" y="5517232"/>
                    <a:ext cx="215503" cy="2160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Box 159">
                    <a:extLst>
                      <a:ext uri="{FF2B5EF4-FFF2-40B4-BE49-F238E27FC236}">
                        <a16:creationId xmlns:a16="http://schemas.microsoft.com/office/drawing/2014/main" id="{9FD3AB7F-65D4-C841-B373-C8DD96FD2EA9}"/>
                      </a:ext>
                    </a:extLst>
                  </p:cNvPr>
                  <p:cNvSpPr txBox="1"/>
                  <p:nvPr/>
                </p:nvSpPr>
                <p:spPr>
                  <a:xfrm>
                    <a:off x="1443262" y="5414938"/>
                    <a:ext cx="513879" cy="369332"/>
                  </a:xfrm>
                  <a:prstGeom prst="rect">
                    <a:avLst/>
                  </a:prstGeom>
                  <a:noFill/>
                </p:spPr>
                <p:txBody>
                  <a:bodyPr wrap="square" rtlCol="0">
                    <a:spAutoFit/>
                  </a:bodyPr>
                  <a:lstStyle/>
                  <a:p>
                    <a:r>
                      <a:rPr lang="en-US" dirty="0"/>
                      <a:t>-</a:t>
                    </a:r>
                  </a:p>
                </p:txBody>
              </p:sp>
            </p:grpSp>
          </p:grpSp>
          <p:sp>
            <p:nvSpPr>
              <p:cNvPr id="155" name="Oval 154">
                <a:extLst>
                  <a:ext uri="{FF2B5EF4-FFF2-40B4-BE49-F238E27FC236}">
                    <a16:creationId xmlns:a16="http://schemas.microsoft.com/office/drawing/2014/main" id="{6740A385-A1F7-F141-BA63-AFD61D801603}"/>
                  </a:ext>
                </a:extLst>
              </p:cNvPr>
              <p:cNvSpPr/>
              <p:nvPr/>
            </p:nvSpPr>
            <p:spPr>
              <a:xfrm>
                <a:off x="1367601" y="5419933"/>
                <a:ext cx="582706" cy="792088"/>
              </a:xfrm>
              <a:prstGeom prst="ellipse">
                <a:avLst/>
              </a:prstGeom>
              <a:solidFill>
                <a:schemeClr val="bg1">
                  <a:lumMod val="8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18D7518A-686D-8F4D-8888-CDB41778EAF2}"/>
                </a:ext>
              </a:extLst>
            </p:cNvPr>
            <p:cNvGrpSpPr/>
            <p:nvPr/>
          </p:nvGrpSpPr>
          <p:grpSpPr>
            <a:xfrm>
              <a:off x="1734592" y="5184691"/>
              <a:ext cx="692249" cy="581403"/>
              <a:chOff x="4379976" y="5888736"/>
              <a:chExt cx="692249" cy="581403"/>
            </a:xfrm>
          </p:grpSpPr>
          <p:grpSp>
            <p:nvGrpSpPr>
              <p:cNvPr id="169" name="Group 168">
                <a:extLst>
                  <a:ext uri="{FF2B5EF4-FFF2-40B4-BE49-F238E27FC236}">
                    <a16:creationId xmlns:a16="http://schemas.microsoft.com/office/drawing/2014/main" id="{4AAE21FE-43F8-6442-8AD6-FC44585B8736}"/>
                  </a:ext>
                </a:extLst>
              </p:cNvPr>
              <p:cNvGrpSpPr/>
              <p:nvPr/>
            </p:nvGrpSpPr>
            <p:grpSpPr>
              <a:xfrm>
                <a:off x="4536684" y="5969588"/>
                <a:ext cx="535541" cy="369773"/>
                <a:chOff x="1443262" y="5414938"/>
                <a:chExt cx="513879" cy="369332"/>
              </a:xfrm>
            </p:grpSpPr>
            <p:sp>
              <p:nvSpPr>
                <p:cNvPr id="173" name="Oval 172">
                  <a:extLst>
                    <a:ext uri="{FF2B5EF4-FFF2-40B4-BE49-F238E27FC236}">
                      <a16:creationId xmlns:a16="http://schemas.microsoft.com/office/drawing/2014/main" id="{DDBBCAA7-1857-CE42-9A36-C4495E1FFF85}"/>
                    </a:ext>
                  </a:extLst>
                </p:cNvPr>
                <p:cNvSpPr/>
                <p:nvPr/>
              </p:nvSpPr>
              <p:spPr>
                <a:xfrm>
                  <a:off x="1458677" y="5517232"/>
                  <a:ext cx="215503" cy="2160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292ED5AE-0462-9C42-814F-5150E8FB0032}"/>
                    </a:ext>
                  </a:extLst>
                </p:cNvPr>
                <p:cNvSpPr txBox="1"/>
                <p:nvPr/>
              </p:nvSpPr>
              <p:spPr>
                <a:xfrm>
                  <a:off x="1443262" y="5414938"/>
                  <a:ext cx="513879" cy="369332"/>
                </a:xfrm>
                <a:prstGeom prst="rect">
                  <a:avLst/>
                </a:prstGeom>
                <a:noFill/>
              </p:spPr>
              <p:txBody>
                <a:bodyPr wrap="square" rtlCol="0">
                  <a:spAutoFit/>
                </a:bodyPr>
                <a:lstStyle/>
                <a:p>
                  <a:r>
                    <a:rPr lang="en-US" dirty="0"/>
                    <a:t>-</a:t>
                  </a:r>
                </a:p>
              </p:txBody>
            </p:sp>
          </p:grpSp>
          <p:sp>
            <p:nvSpPr>
              <p:cNvPr id="167" name="Oval 166">
                <a:extLst>
                  <a:ext uri="{FF2B5EF4-FFF2-40B4-BE49-F238E27FC236}">
                    <a16:creationId xmlns:a16="http://schemas.microsoft.com/office/drawing/2014/main" id="{BB72B43B-C24C-3F47-8887-2C2864E5AE03}"/>
                  </a:ext>
                </a:extLst>
              </p:cNvPr>
              <p:cNvSpPr/>
              <p:nvPr/>
            </p:nvSpPr>
            <p:spPr>
              <a:xfrm>
                <a:off x="4379976" y="5888736"/>
                <a:ext cx="569714" cy="581403"/>
              </a:xfrm>
              <a:prstGeom prst="ellipse">
                <a:avLst/>
              </a:prstGeom>
              <a:solidFill>
                <a:schemeClr val="bg1">
                  <a:lumMod val="8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176">
              <a:extLst>
                <a:ext uri="{FF2B5EF4-FFF2-40B4-BE49-F238E27FC236}">
                  <a16:creationId xmlns:a16="http://schemas.microsoft.com/office/drawing/2014/main" id="{880AAEF8-4B69-9D4A-AAB8-DA4BA8E18EE5}"/>
                </a:ext>
              </a:extLst>
            </p:cNvPr>
            <p:cNvGrpSpPr/>
            <p:nvPr/>
          </p:nvGrpSpPr>
          <p:grpSpPr>
            <a:xfrm>
              <a:off x="2659921" y="5199062"/>
              <a:ext cx="692249" cy="581403"/>
              <a:chOff x="4379976" y="5888736"/>
              <a:chExt cx="692249" cy="581403"/>
            </a:xfrm>
          </p:grpSpPr>
          <p:grpSp>
            <p:nvGrpSpPr>
              <p:cNvPr id="178" name="Group 177">
                <a:extLst>
                  <a:ext uri="{FF2B5EF4-FFF2-40B4-BE49-F238E27FC236}">
                    <a16:creationId xmlns:a16="http://schemas.microsoft.com/office/drawing/2014/main" id="{225E676C-0641-0046-8541-167D93B807CF}"/>
                  </a:ext>
                </a:extLst>
              </p:cNvPr>
              <p:cNvGrpSpPr/>
              <p:nvPr/>
            </p:nvGrpSpPr>
            <p:grpSpPr>
              <a:xfrm>
                <a:off x="4536684" y="5969588"/>
                <a:ext cx="535541" cy="369773"/>
                <a:chOff x="1443262" y="5414938"/>
                <a:chExt cx="513879" cy="369332"/>
              </a:xfrm>
            </p:grpSpPr>
            <p:sp>
              <p:nvSpPr>
                <p:cNvPr id="180" name="Oval 179">
                  <a:extLst>
                    <a:ext uri="{FF2B5EF4-FFF2-40B4-BE49-F238E27FC236}">
                      <a16:creationId xmlns:a16="http://schemas.microsoft.com/office/drawing/2014/main" id="{DE2DA0E0-B9A6-0747-9C45-A38C277A5A12}"/>
                    </a:ext>
                  </a:extLst>
                </p:cNvPr>
                <p:cNvSpPr/>
                <p:nvPr/>
              </p:nvSpPr>
              <p:spPr>
                <a:xfrm>
                  <a:off x="1458677" y="5517232"/>
                  <a:ext cx="215503" cy="2160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TextBox 180">
                  <a:extLst>
                    <a:ext uri="{FF2B5EF4-FFF2-40B4-BE49-F238E27FC236}">
                      <a16:creationId xmlns:a16="http://schemas.microsoft.com/office/drawing/2014/main" id="{C10B444B-BF87-5A4B-AC78-AEF5089F2A72}"/>
                    </a:ext>
                  </a:extLst>
                </p:cNvPr>
                <p:cNvSpPr txBox="1"/>
                <p:nvPr/>
              </p:nvSpPr>
              <p:spPr>
                <a:xfrm>
                  <a:off x="1443262" y="5414938"/>
                  <a:ext cx="513879" cy="369332"/>
                </a:xfrm>
                <a:prstGeom prst="rect">
                  <a:avLst/>
                </a:prstGeom>
                <a:noFill/>
              </p:spPr>
              <p:txBody>
                <a:bodyPr wrap="square" rtlCol="0">
                  <a:spAutoFit/>
                </a:bodyPr>
                <a:lstStyle/>
                <a:p>
                  <a:r>
                    <a:rPr lang="en-US" dirty="0"/>
                    <a:t>-</a:t>
                  </a:r>
                </a:p>
              </p:txBody>
            </p:sp>
          </p:grpSp>
          <p:sp>
            <p:nvSpPr>
              <p:cNvPr id="179" name="Oval 178">
                <a:extLst>
                  <a:ext uri="{FF2B5EF4-FFF2-40B4-BE49-F238E27FC236}">
                    <a16:creationId xmlns:a16="http://schemas.microsoft.com/office/drawing/2014/main" id="{AFA6C16F-E5EA-794B-A111-0AF27DA8EE9D}"/>
                  </a:ext>
                </a:extLst>
              </p:cNvPr>
              <p:cNvSpPr/>
              <p:nvPr/>
            </p:nvSpPr>
            <p:spPr>
              <a:xfrm>
                <a:off x="4379976" y="5888736"/>
                <a:ext cx="569714" cy="581403"/>
              </a:xfrm>
              <a:prstGeom prst="ellipse">
                <a:avLst/>
              </a:prstGeom>
              <a:solidFill>
                <a:schemeClr val="bg1">
                  <a:lumMod val="8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2" name="Group 143">
              <a:extLst>
                <a:ext uri="{FF2B5EF4-FFF2-40B4-BE49-F238E27FC236}">
                  <a16:creationId xmlns:a16="http://schemas.microsoft.com/office/drawing/2014/main" id="{2DA9D333-DAA5-E143-AB06-7434F6D1534E}"/>
                </a:ext>
              </a:extLst>
            </p:cNvPr>
            <p:cNvGrpSpPr>
              <a:grpSpLocks/>
            </p:cNvGrpSpPr>
            <p:nvPr/>
          </p:nvGrpSpPr>
          <p:grpSpPr bwMode="auto">
            <a:xfrm rot="1891825">
              <a:off x="516418" y="3609076"/>
              <a:ext cx="1295400" cy="1255712"/>
              <a:chOff x="395536" y="2924944"/>
              <a:chExt cx="1296144" cy="1256272"/>
            </a:xfrm>
          </p:grpSpPr>
          <p:sp>
            <p:nvSpPr>
              <p:cNvPr id="183" name="Line 65">
                <a:extLst>
                  <a:ext uri="{FF2B5EF4-FFF2-40B4-BE49-F238E27FC236}">
                    <a16:creationId xmlns:a16="http://schemas.microsoft.com/office/drawing/2014/main" id="{75AAFEE9-C03F-5148-89DC-2B393807AB1A}"/>
                  </a:ext>
                </a:extLst>
              </p:cNvPr>
              <p:cNvSpPr>
                <a:spLocks noChangeShapeType="1"/>
              </p:cNvSpPr>
              <p:nvPr/>
            </p:nvSpPr>
            <p:spPr bwMode="auto">
              <a:xfrm rot="-5400000">
                <a:off x="1043608" y="2924944"/>
                <a:ext cx="0" cy="1296144"/>
              </a:xfrm>
              <a:prstGeom prst="line">
                <a:avLst/>
              </a:prstGeom>
              <a:noFill/>
              <a:ln w="28575">
                <a:solidFill>
                  <a:srgbClr val="BCBCB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84" name="Group 93">
                <a:extLst>
                  <a:ext uri="{FF2B5EF4-FFF2-40B4-BE49-F238E27FC236}">
                    <a16:creationId xmlns:a16="http://schemas.microsoft.com/office/drawing/2014/main" id="{3A82D4FF-3E3C-C448-B90A-C4A89DF7638B}"/>
                  </a:ext>
                </a:extLst>
              </p:cNvPr>
              <p:cNvGrpSpPr>
                <a:grpSpLocks/>
              </p:cNvGrpSpPr>
              <p:nvPr/>
            </p:nvGrpSpPr>
            <p:grpSpPr bwMode="auto">
              <a:xfrm>
                <a:off x="683568" y="2924944"/>
                <a:ext cx="935570" cy="1256272"/>
                <a:chOff x="7382095" y="4762596"/>
                <a:chExt cx="935570" cy="1256272"/>
              </a:xfrm>
            </p:grpSpPr>
            <p:sp>
              <p:nvSpPr>
                <p:cNvPr id="185" name="Freeform 62">
                  <a:extLst>
                    <a:ext uri="{FF2B5EF4-FFF2-40B4-BE49-F238E27FC236}">
                      <a16:creationId xmlns:a16="http://schemas.microsoft.com/office/drawing/2014/main" id="{36FE2F36-277E-7B40-9571-BE78BF524EE4}"/>
                    </a:ext>
                  </a:extLst>
                </p:cNvPr>
                <p:cNvSpPr>
                  <a:spLocks noChangeAspect="1"/>
                </p:cNvSpPr>
                <p:nvPr/>
              </p:nvSpPr>
              <p:spPr bwMode="auto">
                <a:xfrm rot="17867" flipH="1">
                  <a:off x="7384743" y="4762596"/>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186" name="Freeform 68">
                  <a:extLst>
                    <a:ext uri="{FF2B5EF4-FFF2-40B4-BE49-F238E27FC236}">
                      <a16:creationId xmlns:a16="http://schemas.microsoft.com/office/drawing/2014/main" id="{0A4105E3-0733-DE4B-964B-8127394B5962}"/>
                    </a:ext>
                  </a:extLst>
                </p:cNvPr>
                <p:cNvSpPr>
                  <a:spLocks noChangeAspect="1"/>
                </p:cNvSpPr>
                <p:nvPr/>
              </p:nvSpPr>
              <p:spPr bwMode="auto">
                <a:xfrm rot="10782133">
                  <a:off x="7381566" y="5369291"/>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187" name="Text Box 69">
                  <a:extLst>
                    <a:ext uri="{FF2B5EF4-FFF2-40B4-BE49-F238E27FC236}">
                      <a16:creationId xmlns:a16="http://schemas.microsoft.com/office/drawing/2014/main" id="{BDA0A96D-F828-F444-A21F-4A85446D3C1B}"/>
                    </a:ext>
                  </a:extLst>
                </p:cNvPr>
                <p:cNvSpPr txBox="1">
                  <a:spLocks noChangeAspect="1" noChangeArrowheads="1"/>
                </p:cNvSpPr>
                <p:nvPr/>
              </p:nvSpPr>
              <p:spPr bwMode="auto">
                <a:xfrm rot="-5417867">
                  <a:off x="7411898" y="5480392"/>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baseline="30000">
                    <a:latin typeface="Times New Roman" panose="02020603050405020304" pitchFamily="18" charset="0"/>
                  </a:endParaRPr>
                </a:p>
              </p:txBody>
            </p:sp>
            <p:sp>
              <p:nvSpPr>
                <p:cNvPr id="188" name="Text Box 70">
                  <a:extLst>
                    <a:ext uri="{FF2B5EF4-FFF2-40B4-BE49-F238E27FC236}">
                      <a16:creationId xmlns:a16="http://schemas.microsoft.com/office/drawing/2014/main" id="{28B8B534-A616-714C-B5C6-8910587F835F}"/>
                    </a:ext>
                  </a:extLst>
                </p:cNvPr>
                <p:cNvSpPr txBox="1">
                  <a:spLocks noChangeAspect="1" noChangeArrowheads="1"/>
                </p:cNvSpPr>
                <p:nvPr/>
              </p:nvSpPr>
              <p:spPr bwMode="auto">
                <a:xfrm rot="-5417867">
                  <a:off x="7703217" y="5478878"/>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ar-SA" altLang="en-US" sz="1800" baseline="-1000">
                    <a:latin typeface="Times New Roman" panose="02020603050405020304" pitchFamily="18" charset="0"/>
                  </a:endParaRPr>
                </a:p>
              </p:txBody>
            </p:sp>
          </p:grpSp>
        </p:grpSp>
        <p:grpSp>
          <p:nvGrpSpPr>
            <p:cNvPr id="189" name="Group 143">
              <a:extLst>
                <a:ext uri="{FF2B5EF4-FFF2-40B4-BE49-F238E27FC236}">
                  <a16:creationId xmlns:a16="http://schemas.microsoft.com/office/drawing/2014/main" id="{57706E81-0363-7341-8AD9-24C3AFF1DE72}"/>
                </a:ext>
              </a:extLst>
            </p:cNvPr>
            <p:cNvGrpSpPr>
              <a:grpSpLocks/>
            </p:cNvGrpSpPr>
            <p:nvPr/>
          </p:nvGrpSpPr>
          <p:grpSpPr bwMode="auto">
            <a:xfrm rot="19137667">
              <a:off x="3259207" y="3700907"/>
              <a:ext cx="1295400" cy="1255712"/>
              <a:chOff x="395536" y="2924944"/>
              <a:chExt cx="1296144" cy="1256272"/>
            </a:xfrm>
          </p:grpSpPr>
          <p:sp>
            <p:nvSpPr>
              <p:cNvPr id="190" name="Line 65">
                <a:extLst>
                  <a:ext uri="{FF2B5EF4-FFF2-40B4-BE49-F238E27FC236}">
                    <a16:creationId xmlns:a16="http://schemas.microsoft.com/office/drawing/2014/main" id="{F446401D-A68B-C840-9291-E97970B0ED53}"/>
                  </a:ext>
                </a:extLst>
              </p:cNvPr>
              <p:cNvSpPr>
                <a:spLocks noChangeShapeType="1"/>
              </p:cNvSpPr>
              <p:nvPr/>
            </p:nvSpPr>
            <p:spPr bwMode="auto">
              <a:xfrm rot="-5400000">
                <a:off x="1043608" y="2924944"/>
                <a:ext cx="0" cy="1296144"/>
              </a:xfrm>
              <a:prstGeom prst="line">
                <a:avLst/>
              </a:prstGeom>
              <a:noFill/>
              <a:ln w="28575">
                <a:solidFill>
                  <a:srgbClr val="BCBCB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91" name="Group 93">
                <a:extLst>
                  <a:ext uri="{FF2B5EF4-FFF2-40B4-BE49-F238E27FC236}">
                    <a16:creationId xmlns:a16="http://schemas.microsoft.com/office/drawing/2014/main" id="{EF25ED63-0B6A-CB44-AE27-32FBD07A0C36}"/>
                  </a:ext>
                </a:extLst>
              </p:cNvPr>
              <p:cNvGrpSpPr>
                <a:grpSpLocks/>
              </p:cNvGrpSpPr>
              <p:nvPr/>
            </p:nvGrpSpPr>
            <p:grpSpPr bwMode="auto">
              <a:xfrm>
                <a:off x="683568" y="2924944"/>
                <a:ext cx="935570" cy="1256272"/>
                <a:chOff x="7382095" y="4762596"/>
                <a:chExt cx="935570" cy="1256272"/>
              </a:xfrm>
            </p:grpSpPr>
            <p:sp>
              <p:nvSpPr>
                <p:cNvPr id="192" name="Freeform 62">
                  <a:extLst>
                    <a:ext uri="{FF2B5EF4-FFF2-40B4-BE49-F238E27FC236}">
                      <a16:creationId xmlns:a16="http://schemas.microsoft.com/office/drawing/2014/main" id="{E0B83899-323E-A347-A061-56F30164D2F1}"/>
                    </a:ext>
                  </a:extLst>
                </p:cNvPr>
                <p:cNvSpPr>
                  <a:spLocks noChangeAspect="1"/>
                </p:cNvSpPr>
                <p:nvPr/>
              </p:nvSpPr>
              <p:spPr bwMode="auto">
                <a:xfrm rot="17867" flipH="1">
                  <a:off x="7384743" y="4762596"/>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193" name="Freeform 68">
                  <a:extLst>
                    <a:ext uri="{FF2B5EF4-FFF2-40B4-BE49-F238E27FC236}">
                      <a16:creationId xmlns:a16="http://schemas.microsoft.com/office/drawing/2014/main" id="{BE95381C-C9F6-2740-A60E-6E4E568107B5}"/>
                    </a:ext>
                  </a:extLst>
                </p:cNvPr>
                <p:cNvSpPr>
                  <a:spLocks noChangeAspect="1"/>
                </p:cNvSpPr>
                <p:nvPr/>
              </p:nvSpPr>
              <p:spPr bwMode="auto">
                <a:xfrm rot="10782133">
                  <a:off x="7381566" y="5369291"/>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194" name="Text Box 69">
                  <a:extLst>
                    <a:ext uri="{FF2B5EF4-FFF2-40B4-BE49-F238E27FC236}">
                      <a16:creationId xmlns:a16="http://schemas.microsoft.com/office/drawing/2014/main" id="{8B2B8A4D-3569-354F-9CF7-6806883D2869}"/>
                    </a:ext>
                  </a:extLst>
                </p:cNvPr>
                <p:cNvSpPr txBox="1">
                  <a:spLocks noChangeAspect="1" noChangeArrowheads="1"/>
                </p:cNvSpPr>
                <p:nvPr/>
              </p:nvSpPr>
              <p:spPr bwMode="auto">
                <a:xfrm rot="-5417867">
                  <a:off x="7411898" y="5480392"/>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baseline="30000">
                    <a:latin typeface="Times New Roman" panose="02020603050405020304" pitchFamily="18" charset="0"/>
                  </a:endParaRPr>
                </a:p>
              </p:txBody>
            </p:sp>
            <p:sp>
              <p:nvSpPr>
                <p:cNvPr id="195" name="Text Box 70">
                  <a:extLst>
                    <a:ext uri="{FF2B5EF4-FFF2-40B4-BE49-F238E27FC236}">
                      <a16:creationId xmlns:a16="http://schemas.microsoft.com/office/drawing/2014/main" id="{C2428E8F-A9B5-C740-BAC7-02DAA2A3C952}"/>
                    </a:ext>
                  </a:extLst>
                </p:cNvPr>
                <p:cNvSpPr txBox="1">
                  <a:spLocks noChangeAspect="1" noChangeArrowheads="1"/>
                </p:cNvSpPr>
                <p:nvPr/>
              </p:nvSpPr>
              <p:spPr bwMode="auto">
                <a:xfrm rot="-5417867">
                  <a:off x="7703217" y="5478878"/>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ar-SA" altLang="en-US" sz="1800" baseline="-1000">
                    <a:latin typeface="Times New Roman" panose="02020603050405020304" pitchFamily="18" charset="0"/>
                  </a:endParaRPr>
                </a:p>
              </p:txBody>
            </p:sp>
          </p:grpSp>
        </p:grp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E30CF4F-D388-1E48-A7CA-7A09781E9386}"/>
                  </a:ext>
                </a:extLst>
              </p:cNvPr>
              <p:cNvSpPr txBox="1"/>
              <p:nvPr/>
            </p:nvSpPr>
            <p:spPr>
              <a:xfrm>
                <a:off x="4355976" y="4437197"/>
                <a:ext cx="625171"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800" i="1" smtClean="0">
                          <a:latin typeface="Cambria Math" panose="02040503050406030204" pitchFamily="18" charset="0"/>
                          <a:ea typeface="Cambria Math" panose="02040503050406030204" pitchFamily="18" charset="0"/>
                        </a:rPr>
                        <m:t>≈</m:t>
                      </m:r>
                    </m:oMath>
                  </m:oMathPara>
                </a14:m>
                <a:endParaRPr lang="en-US" sz="4800" dirty="0"/>
              </a:p>
            </p:txBody>
          </p:sp>
        </mc:Choice>
        <mc:Fallback xmlns="">
          <p:sp>
            <p:nvSpPr>
              <p:cNvPr id="4" name="TextBox 3">
                <a:extLst>
                  <a:ext uri="{FF2B5EF4-FFF2-40B4-BE49-F238E27FC236}">
                    <a16:creationId xmlns:a16="http://schemas.microsoft.com/office/drawing/2014/main" id="{DE30CF4F-D388-1E48-A7CA-7A09781E9386}"/>
                  </a:ext>
                </a:extLst>
              </p:cNvPr>
              <p:cNvSpPr txBox="1">
                <a:spLocks noRot="1" noChangeAspect="1" noMove="1" noResize="1" noEditPoints="1" noAdjustHandles="1" noChangeArrowheads="1" noChangeShapeType="1" noTextEdit="1"/>
              </p:cNvSpPr>
              <p:nvPr/>
            </p:nvSpPr>
            <p:spPr>
              <a:xfrm>
                <a:off x="4355976" y="4437197"/>
                <a:ext cx="625171" cy="738664"/>
              </a:xfrm>
              <a:prstGeom prst="rect">
                <a:avLst/>
              </a:prstGeom>
              <a:blipFill>
                <a:blip r:embed="rId2"/>
                <a:stretch>
                  <a:fillRect l="-8000" r="-8000"/>
                </a:stretch>
              </a:blipFill>
            </p:spPr>
            <p:txBody>
              <a:bodyPr/>
              <a:lstStyle/>
              <a:p>
                <a:r>
                  <a:rPr lang="en-US">
                    <a:noFill/>
                  </a:rPr>
                  <a:t> </a:t>
                </a:r>
              </a:p>
            </p:txBody>
          </p:sp>
        </mc:Fallback>
      </mc:AlternateContent>
      <p:sp>
        <p:nvSpPr>
          <p:cNvPr id="208" name="Rectangle 3">
            <a:extLst>
              <a:ext uri="{FF2B5EF4-FFF2-40B4-BE49-F238E27FC236}">
                <a16:creationId xmlns:a16="http://schemas.microsoft.com/office/drawing/2014/main" id="{99825BCB-DCB2-AE4E-9D8C-9AF1A1659EEA}"/>
              </a:ext>
            </a:extLst>
          </p:cNvPr>
          <p:cNvSpPr>
            <a:spLocks noChangeArrowheads="1"/>
          </p:cNvSpPr>
          <p:nvPr/>
        </p:nvSpPr>
        <p:spPr bwMode="auto">
          <a:xfrm>
            <a:off x="4731973" y="5968826"/>
            <a:ext cx="51125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lambda-system in quantum optics</a:t>
            </a:r>
          </a:p>
        </p:txBody>
      </p:sp>
      <p:grpSp>
        <p:nvGrpSpPr>
          <p:cNvPr id="94" name="Group 93">
            <a:extLst>
              <a:ext uri="{FF2B5EF4-FFF2-40B4-BE49-F238E27FC236}">
                <a16:creationId xmlns:a16="http://schemas.microsoft.com/office/drawing/2014/main" id="{8548756E-A9AA-D545-B06A-FDA94D538C38}"/>
              </a:ext>
            </a:extLst>
          </p:cNvPr>
          <p:cNvGrpSpPr/>
          <p:nvPr/>
        </p:nvGrpSpPr>
        <p:grpSpPr>
          <a:xfrm>
            <a:off x="1486908" y="3865213"/>
            <a:ext cx="2141537" cy="1440455"/>
            <a:chOff x="6100084" y="3951263"/>
            <a:chExt cx="2141537" cy="1440455"/>
          </a:xfrm>
        </p:grpSpPr>
        <p:pic>
          <p:nvPicPr>
            <p:cNvPr id="95" name="Picture 171">
              <a:extLst>
                <a:ext uri="{FF2B5EF4-FFF2-40B4-BE49-F238E27FC236}">
                  <a16:creationId xmlns:a16="http://schemas.microsoft.com/office/drawing/2014/main" id="{1C216BBF-A9F4-1844-8121-EDE2A877F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084" y="3951263"/>
              <a:ext cx="2141537" cy="144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6" name="Straight Arrow Connector 95">
              <a:extLst>
                <a:ext uri="{FF2B5EF4-FFF2-40B4-BE49-F238E27FC236}">
                  <a16:creationId xmlns:a16="http://schemas.microsoft.com/office/drawing/2014/main" id="{7469B32A-35AF-DC43-92BE-0FA29D38FEE6}"/>
                </a:ext>
              </a:extLst>
            </p:cNvPr>
            <p:cNvCxnSpPr>
              <a:cxnSpLocks/>
            </p:cNvCxnSpPr>
            <p:nvPr/>
          </p:nvCxnSpPr>
          <p:spPr>
            <a:xfrm flipV="1">
              <a:off x="7074907" y="4464347"/>
              <a:ext cx="298046" cy="419972"/>
            </a:xfrm>
            <a:prstGeom prst="straightConnector1">
              <a:avLst/>
            </a:prstGeom>
            <a:ln w="50800">
              <a:solidFill>
                <a:schemeClr val="bg1"/>
              </a:solidFill>
              <a:tailEnd type="stealth"/>
            </a:ln>
          </p:spPr>
          <p:style>
            <a:lnRef idx="1">
              <a:schemeClr val="accent1"/>
            </a:lnRef>
            <a:fillRef idx="0">
              <a:schemeClr val="accent1"/>
            </a:fillRef>
            <a:effectRef idx="0">
              <a:schemeClr val="accent1"/>
            </a:effectRef>
            <a:fontRef idx="minor">
              <a:schemeClr val="tx1"/>
            </a:fontRef>
          </p:style>
        </p:cxnSp>
      </p:grpSp>
      <p:grpSp>
        <p:nvGrpSpPr>
          <p:cNvPr id="97" name="Group 143">
            <a:extLst>
              <a:ext uri="{FF2B5EF4-FFF2-40B4-BE49-F238E27FC236}">
                <a16:creationId xmlns:a16="http://schemas.microsoft.com/office/drawing/2014/main" id="{7FA0093F-31CF-7E47-9CAB-850D59BC581D}"/>
              </a:ext>
            </a:extLst>
          </p:cNvPr>
          <p:cNvGrpSpPr>
            <a:grpSpLocks/>
          </p:cNvGrpSpPr>
          <p:nvPr/>
        </p:nvGrpSpPr>
        <p:grpSpPr bwMode="auto">
          <a:xfrm rot="1891825">
            <a:off x="489798" y="3351473"/>
            <a:ext cx="1295400" cy="1255712"/>
            <a:chOff x="395536" y="2924944"/>
            <a:chExt cx="1296144" cy="1256272"/>
          </a:xfrm>
        </p:grpSpPr>
        <p:sp>
          <p:nvSpPr>
            <p:cNvPr id="98" name="Line 65">
              <a:extLst>
                <a:ext uri="{FF2B5EF4-FFF2-40B4-BE49-F238E27FC236}">
                  <a16:creationId xmlns:a16="http://schemas.microsoft.com/office/drawing/2014/main" id="{92A3CBB2-5021-774F-A8CC-902BE2097CE2}"/>
                </a:ext>
              </a:extLst>
            </p:cNvPr>
            <p:cNvSpPr>
              <a:spLocks noChangeShapeType="1"/>
            </p:cNvSpPr>
            <p:nvPr/>
          </p:nvSpPr>
          <p:spPr bwMode="auto">
            <a:xfrm rot="-5400000">
              <a:off x="1043608" y="2924944"/>
              <a:ext cx="0" cy="1296144"/>
            </a:xfrm>
            <a:prstGeom prst="line">
              <a:avLst/>
            </a:prstGeom>
            <a:noFill/>
            <a:ln w="28575">
              <a:solidFill>
                <a:srgbClr val="BCBCB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99" name="Group 93">
              <a:extLst>
                <a:ext uri="{FF2B5EF4-FFF2-40B4-BE49-F238E27FC236}">
                  <a16:creationId xmlns:a16="http://schemas.microsoft.com/office/drawing/2014/main" id="{7229EF01-D737-F049-9206-9B07C9E7F82E}"/>
                </a:ext>
              </a:extLst>
            </p:cNvPr>
            <p:cNvGrpSpPr>
              <a:grpSpLocks/>
            </p:cNvGrpSpPr>
            <p:nvPr/>
          </p:nvGrpSpPr>
          <p:grpSpPr bwMode="auto">
            <a:xfrm>
              <a:off x="683568" y="2924944"/>
              <a:ext cx="935570" cy="1256272"/>
              <a:chOff x="7382095" y="4762596"/>
              <a:chExt cx="935570" cy="1256272"/>
            </a:xfrm>
          </p:grpSpPr>
          <p:sp>
            <p:nvSpPr>
              <p:cNvPr id="100" name="Freeform 62">
                <a:extLst>
                  <a:ext uri="{FF2B5EF4-FFF2-40B4-BE49-F238E27FC236}">
                    <a16:creationId xmlns:a16="http://schemas.microsoft.com/office/drawing/2014/main" id="{9EE25CE0-2931-8443-ABDC-567B10A8DD3F}"/>
                  </a:ext>
                </a:extLst>
              </p:cNvPr>
              <p:cNvSpPr>
                <a:spLocks noChangeAspect="1"/>
              </p:cNvSpPr>
              <p:nvPr/>
            </p:nvSpPr>
            <p:spPr bwMode="auto">
              <a:xfrm rot="17867" flipH="1">
                <a:off x="7384743" y="4762596"/>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101" name="Freeform 68">
                <a:extLst>
                  <a:ext uri="{FF2B5EF4-FFF2-40B4-BE49-F238E27FC236}">
                    <a16:creationId xmlns:a16="http://schemas.microsoft.com/office/drawing/2014/main" id="{A8D2D083-02B0-8749-8FBF-33696AE780EA}"/>
                  </a:ext>
                </a:extLst>
              </p:cNvPr>
              <p:cNvSpPr>
                <a:spLocks noChangeAspect="1"/>
              </p:cNvSpPr>
              <p:nvPr/>
            </p:nvSpPr>
            <p:spPr bwMode="auto">
              <a:xfrm rot="10782133">
                <a:off x="7381566" y="5369291"/>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102" name="Text Box 69">
                <a:extLst>
                  <a:ext uri="{FF2B5EF4-FFF2-40B4-BE49-F238E27FC236}">
                    <a16:creationId xmlns:a16="http://schemas.microsoft.com/office/drawing/2014/main" id="{2B29F8F4-3479-1443-870F-A609F9EF935E}"/>
                  </a:ext>
                </a:extLst>
              </p:cNvPr>
              <p:cNvSpPr txBox="1">
                <a:spLocks noChangeAspect="1" noChangeArrowheads="1"/>
              </p:cNvSpPr>
              <p:nvPr/>
            </p:nvSpPr>
            <p:spPr bwMode="auto">
              <a:xfrm rot="-5417867">
                <a:off x="7411898" y="5480392"/>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baseline="30000">
                  <a:latin typeface="Times New Roman" panose="02020603050405020304" pitchFamily="18" charset="0"/>
                </a:endParaRPr>
              </a:p>
            </p:txBody>
          </p:sp>
          <p:sp>
            <p:nvSpPr>
              <p:cNvPr id="103" name="Text Box 70">
                <a:extLst>
                  <a:ext uri="{FF2B5EF4-FFF2-40B4-BE49-F238E27FC236}">
                    <a16:creationId xmlns:a16="http://schemas.microsoft.com/office/drawing/2014/main" id="{F8F6E743-6E96-3245-ABB5-DAD225199964}"/>
                  </a:ext>
                </a:extLst>
              </p:cNvPr>
              <p:cNvSpPr txBox="1">
                <a:spLocks noChangeAspect="1" noChangeArrowheads="1"/>
              </p:cNvSpPr>
              <p:nvPr/>
            </p:nvSpPr>
            <p:spPr bwMode="auto">
              <a:xfrm rot="-5417867">
                <a:off x="7703217" y="5478878"/>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ar-SA" altLang="en-US" sz="1800" baseline="-1000">
                  <a:latin typeface="Times New Roman" panose="02020603050405020304" pitchFamily="18" charset="0"/>
                </a:endParaRPr>
              </a:p>
            </p:txBody>
          </p:sp>
        </p:grpSp>
      </p:grpSp>
      <p:grpSp>
        <p:nvGrpSpPr>
          <p:cNvPr id="104" name="Group 143">
            <a:extLst>
              <a:ext uri="{FF2B5EF4-FFF2-40B4-BE49-F238E27FC236}">
                <a16:creationId xmlns:a16="http://schemas.microsoft.com/office/drawing/2014/main" id="{3FA2A388-6CED-9E4A-80CC-EBCA0F690708}"/>
              </a:ext>
            </a:extLst>
          </p:cNvPr>
          <p:cNvGrpSpPr>
            <a:grpSpLocks/>
          </p:cNvGrpSpPr>
          <p:nvPr/>
        </p:nvGrpSpPr>
        <p:grpSpPr bwMode="auto">
          <a:xfrm rot="19137667">
            <a:off x="3232587" y="3443304"/>
            <a:ext cx="1295400" cy="1255712"/>
            <a:chOff x="395536" y="2924944"/>
            <a:chExt cx="1296144" cy="1256272"/>
          </a:xfrm>
        </p:grpSpPr>
        <p:sp>
          <p:nvSpPr>
            <p:cNvPr id="105" name="Line 65">
              <a:extLst>
                <a:ext uri="{FF2B5EF4-FFF2-40B4-BE49-F238E27FC236}">
                  <a16:creationId xmlns:a16="http://schemas.microsoft.com/office/drawing/2014/main" id="{09DAF33D-002F-8E4E-9D81-F562E89DD9DF}"/>
                </a:ext>
              </a:extLst>
            </p:cNvPr>
            <p:cNvSpPr>
              <a:spLocks noChangeShapeType="1"/>
            </p:cNvSpPr>
            <p:nvPr/>
          </p:nvSpPr>
          <p:spPr bwMode="auto">
            <a:xfrm rot="-5400000">
              <a:off x="1043608" y="2924944"/>
              <a:ext cx="0" cy="1296144"/>
            </a:xfrm>
            <a:prstGeom prst="line">
              <a:avLst/>
            </a:prstGeom>
            <a:noFill/>
            <a:ln w="28575">
              <a:solidFill>
                <a:srgbClr val="BCBCB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06" name="Group 93">
              <a:extLst>
                <a:ext uri="{FF2B5EF4-FFF2-40B4-BE49-F238E27FC236}">
                  <a16:creationId xmlns:a16="http://schemas.microsoft.com/office/drawing/2014/main" id="{07CCF123-F7E3-FF4F-9E0B-6F32E04C8B48}"/>
                </a:ext>
              </a:extLst>
            </p:cNvPr>
            <p:cNvGrpSpPr>
              <a:grpSpLocks/>
            </p:cNvGrpSpPr>
            <p:nvPr/>
          </p:nvGrpSpPr>
          <p:grpSpPr bwMode="auto">
            <a:xfrm>
              <a:off x="683568" y="2924944"/>
              <a:ext cx="935570" cy="1256272"/>
              <a:chOff x="7382095" y="4762596"/>
              <a:chExt cx="935570" cy="1256272"/>
            </a:xfrm>
          </p:grpSpPr>
          <p:sp>
            <p:nvSpPr>
              <p:cNvPr id="107" name="Freeform 62">
                <a:extLst>
                  <a:ext uri="{FF2B5EF4-FFF2-40B4-BE49-F238E27FC236}">
                    <a16:creationId xmlns:a16="http://schemas.microsoft.com/office/drawing/2014/main" id="{70818AEA-717E-B04B-9C4D-7E8A815985C2}"/>
                  </a:ext>
                </a:extLst>
              </p:cNvPr>
              <p:cNvSpPr>
                <a:spLocks noChangeAspect="1"/>
              </p:cNvSpPr>
              <p:nvPr/>
            </p:nvSpPr>
            <p:spPr bwMode="auto">
              <a:xfrm rot="17867" flipH="1">
                <a:off x="7384743" y="4762596"/>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108" name="Freeform 68">
                <a:extLst>
                  <a:ext uri="{FF2B5EF4-FFF2-40B4-BE49-F238E27FC236}">
                    <a16:creationId xmlns:a16="http://schemas.microsoft.com/office/drawing/2014/main" id="{A45F4CF6-0AC7-0547-94D4-7768F639E55F}"/>
                  </a:ext>
                </a:extLst>
              </p:cNvPr>
              <p:cNvSpPr>
                <a:spLocks noChangeAspect="1"/>
              </p:cNvSpPr>
              <p:nvPr/>
            </p:nvSpPr>
            <p:spPr bwMode="auto">
              <a:xfrm rot="10782133">
                <a:off x="7381566" y="5369291"/>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109" name="Text Box 69">
                <a:extLst>
                  <a:ext uri="{FF2B5EF4-FFF2-40B4-BE49-F238E27FC236}">
                    <a16:creationId xmlns:a16="http://schemas.microsoft.com/office/drawing/2014/main" id="{B58C3955-E346-3544-9831-5CF7DE9B73B5}"/>
                  </a:ext>
                </a:extLst>
              </p:cNvPr>
              <p:cNvSpPr txBox="1">
                <a:spLocks noChangeAspect="1" noChangeArrowheads="1"/>
              </p:cNvSpPr>
              <p:nvPr/>
            </p:nvSpPr>
            <p:spPr bwMode="auto">
              <a:xfrm rot="-5417867">
                <a:off x="7411898" y="5480392"/>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baseline="30000">
                  <a:latin typeface="Times New Roman" panose="02020603050405020304" pitchFamily="18" charset="0"/>
                </a:endParaRPr>
              </a:p>
            </p:txBody>
          </p:sp>
          <p:sp>
            <p:nvSpPr>
              <p:cNvPr id="110" name="Text Box 70">
                <a:extLst>
                  <a:ext uri="{FF2B5EF4-FFF2-40B4-BE49-F238E27FC236}">
                    <a16:creationId xmlns:a16="http://schemas.microsoft.com/office/drawing/2014/main" id="{5E9C487A-2CFB-0943-A104-16368CFFB764}"/>
                  </a:ext>
                </a:extLst>
              </p:cNvPr>
              <p:cNvSpPr txBox="1">
                <a:spLocks noChangeAspect="1" noChangeArrowheads="1"/>
              </p:cNvSpPr>
              <p:nvPr/>
            </p:nvSpPr>
            <p:spPr bwMode="auto">
              <a:xfrm rot="-5417867">
                <a:off x="7703217" y="5478878"/>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ar-SA" altLang="en-US" sz="1800" baseline="-1000">
                  <a:latin typeface="Times New Roman" panose="02020603050405020304" pitchFamily="18" charset="0"/>
                </a:endParaRPr>
              </a:p>
            </p:txBody>
          </p:sp>
        </p:grpSp>
      </p:grpSp>
    </p:spTree>
    <p:extLst>
      <p:ext uri="{BB962C8B-B14F-4D97-AF65-F5344CB8AC3E}">
        <p14:creationId xmlns:p14="http://schemas.microsoft.com/office/powerpoint/2010/main" val="4164366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AutoShape 4"/>
          <p:cNvSpPr>
            <a:spLocks noChangeAspect="1" noChangeArrowheads="1" noTextEdit="1"/>
          </p:cNvSpPr>
          <p:nvPr/>
        </p:nvSpPr>
        <p:spPr bwMode="auto">
          <a:xfrm>
            <a:off x="927100" y="1255713"/>
            <a:ext cx="2852738"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0" name="Text Box 3"/>
          <p:cNvSpPr txBox="1">
            <a:spLocks noChangeArrowheads="1"/>
          </p:cNvSpPr>
          <p:nvPr/>
        </p:nvSpPr>
        <p:spPr bwMode="auto">
          <a:xfrm>
            <a:off x="555625" y="260350"/>
            <a:ext cx="64283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critical for solid-state quantum science</a:t>
            </a:r>
          </a:p>
        </p:txBody>
      </p:sp>
      <p:sp>
        <p:nvSpPr>
          <p:cNvPr id="89" name="Rectangle 3">
            <a:extLst>
              <a:ext uri="{FF2B5EF4-FFF2-40B4-BE49-F238E27FC236}">
                <a16:creationId xmlns:a16="http://schemas.microsoft.com/office/drawing/2014/main" id="{83E7E18F-A077-AA43-9B71-74944EE5FCD2}"/>
              </a:ext>
            </a:extLst>
          </p:cNvPr>
          <p:cNvSpPr>
            <a:spLocks noChangeArrowheads="1"/>
          </p:cNvSpPr>
          <p:nvPr/>
        </p:nvSpPr>
        <p:spPr bwMode="auto">
          <a:xfrm>
            <a:off x="709215" y="2313694"/>
            <a:ext cx="7632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one example: </a:t>
            </a:r>
            <a:r>
              <a:rPr lang="en-GB" altLang="en-US" sz="2000" dirty="0" err="1">
                <a:solidFill>
                  <a:srgbClr val="000000"/>
                </a:solidFill>
                <a:latin typeface="Century Gothic" charset="0"/>
              </a:rPr>
              <a:t>InAs</a:t>
            </a:r>
            <a:r>
              <a:rPr lang="en-GB" altLang="en-US" sz="2000" dirty="0">
                <a:solidFill>
                  <a:srgbClr val="000000"/>
                </a:solidFill>
                <a:latin typeface="Century Gothic" charset="0"/>
              </a:rPr>
              <a:t> QD as the solid-state matter with e</a:t>
            </a:r>
            <a:r>
              <a:rPr lang="en-GB" altLang="en-US" sz="2000" baseline="30000" dirty="0">
                <a:solidFill>
                  <a:srgbClr val="000000"/>
                </a:solidFill>
                <a:latin typeface="Century Gothic" charset="0"/>
              </a:rPr>
              <a:t>-</a:t>
            </a:r>
            <a:r>
              <a:rPr lang="en-GB" altLang="en-US" sz="2000" dirty="0">
                <a:solidFill>
                  <a:srgbClr val="000000"/>
                </a:solidFill>
                <a:latin typeface="Century Gothic" charset="0"/>
              </a:rPr>
              <a:t> spin</a:t>
            </a:r>
          </a:p>
        </p:txBody>
      </p:sp>
      <p:pic>
        <p:nvPicPr>
          <p:cNvPr id="24" name="Picture 6" descr="QD7_12PercentBestContrast">
            <a:extLst>
              <a:ext uri="{FF2B5EF4-FFF2-40B4-BE49-F238E27FC236}">
                <a16:creationId xmlns:a16="http://schemas.microsoft.com/office/drawing/2014/main" id="{ED104313-E866-F14F-9815-E516A442A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8303" y="3399947"/>
            <a:ext cx="2230672" cy="239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16">
            <a:extLst>
              <a:ext uri="{FF2B5EF4-FFF2-40B4-BE49-F238E27FC236}">
                <a16:creationId xmlns:a16="http://schemas.microsoft.com/office/drawing/2014/main" id="{C51CFC27-40E5-D243-B7CF-41DB7F0F39AA}"/>
              </a:ext>
            </a:extLst>
          </p:cNvPr>
          <p:cNvGrpSpPr>
            <a:grpSpLocks/>
          </p:cNvGrpSpPr>
          <p:nvPr/>
        </p:nvGrpSpPr>
        <p:grpSpPr bwMode="auto">
          <a:xfrm>
            <a:off x="5631752" y="4058471"/>
            <a:ext cx="1716824" cy="137041"/>
            <a:chOff x="764" y="1886"/>
            <a:chExt cx="1347" cy="994"/>
          </a:xfrm>
        </p:grpSpPr>
        <p:sp>
          <p:nvSpPr>
            <p:cNvPr id="26" name="Freeform 217">
              <a:extLst>
                <a:ext uri="{FF2B5EF4-FFF2-40B4-BE49-F238E27FC236}">
                  <a16:creationId xmlns:a16="http://schemas.microsoft.com/office/drawing/2014/main" id="{5F4E888D-0398-5C49-97DE-5D00CDF1A925}"/>
                </a:ext>
              </a:extLst>
            </p:cNvPr>
            <p:cNvSpPr>
              <a:spLocks/>
            </p:cNvSpPr>
            <p:nvPr/>
          </p:nvSpPr>
          <p:spPr bwMode="auto">
            <a:xfrm>
              <a:off x="764" y="2198"/>
              <a:ext cx="1151" cy="682"/>
            </a:xfrm>
            <a:custGeom>
              <a:avLst/>
              <a:gdLst>
                <a:gd name="T0" fmla="*/ 28 w 1151"/>
                <a:gd name="T1" fmla="*/ 0 h 636"/>
                <a:gd name="T2" fmla="*/ 59 w 1151"/>
                <a:gd name="T3" fmla="*/ 0 h 636"/>
                <a:gd name="T4" fmla="*/ 89 w 1151"/>
                <a:gd name="T5" fmla="*/ 3 h 636"/>
                <a:gd name="T6" fmla="*/ 120 w 1151"/>
                <a:gd name="T7" fmla="*/ 3 h 636"/>
                <a:gd name="T8" fmla="*/ 150 w 1151"/>
                <a:gd name="T9" fmla="*/ 3 h 636"/>
                <a:gd name="T10" fmla="*/ 178 w 1151"/>
                <a:gd name="T11" fmla="*/ 5 h 636"/>
                <a:gd name="T12" fmla="*/ 209 w 1151"/>
                <a:gd name="T13" fmla="*/ 5 h 636"/>
                <a:gd name="T14" fmla="*/ 240 w 1151"/>
                <a:gd name="T15" fmla="*/ 9 h 636"/>
                <a:gd name="T16" fmla="*/ 268 w 1151"/>
                <a:gd name="T17" fmla="*/ 12 h 636"/>
                <a:gd name="T18" fmla="*/ 295 w 1151"/>
                <a:gd name="T19" fmla="*/ 15 h 636"/>
                <a:gd name="T20" fmla="*/ 323 w 1151"/>
                <a:gd name="T21" fmla="*/ 17 h 636"/>
                <a:gd name="T22" fmla="*/ 351 w 1151"/>
                <a:gd name="T23" fmla="*/ 20 h 636"/>
                <a:gd name="T24" fmla="*/ 376 w 1151"/>
                <a:gd name="T25" fmla="*/ 27 h 636"/>
                <a:gd name="T26" fmla="*/ 401 w 1151"/>
                <a:gd name="T27" fmla="*/ 32 h 636"/>
                <a:gd name="T28" fmla="*/ 424 w 1151"/>
                <a:gd name="T29" fmla="*/ 42 h 636"/>
                <a:gd name="T30" fmla="*/ 446 w 1151"/>
                <a:gd name="T31" fmla="*/ 57 h 636"/>
                <a:gd name="T32" fmla="*/ 468 w 1151"/>
                <a:gd name="T33" fmla="*/ 72 h 636"/>
                <a:gd name="T34" fmla="*/ 485 w 1151"/>
                <a:gd name="T35" fmla="*/ 92 h 636"/>
                <a:gd name="T36" fmla="*/ 502 w 1151"/>
                <a:gd name="T37" fmla="*/ 114 h 636"/>
                <a:gd name="T38" fmla="*/ 513 w 1151"/>
                <a:gd name="T39" fmla="*/ 140 h 636"/>
                <a:gd name="T40" fmla="*/ 524 w 1151"/>
                <a:gd name="T41" fmla="*/ 167 h 636"/>
                <a:gd name="T42" fmla="*/ 532 w 1151"/>
                <a:gd name="T43" fmla="*/ 194 h 636"/>
                <a:gd name="T44" fmla="*/ 541 w 1151"/>
                <a:gd name="T45" fmla="*/ 224 h 636"/>
                <a:gd name="T46" fmla="*/ 549 w 1151"/>
                <a:gd name="T47" fmla="*/ 254 h 636"/>
                <a:gd name="T48" fmla="*/ 555 w 1151"/>
                <a:gd name="T49" fmla="*/ 286 h 636"/>
                <a:gd name="T50" fmla="*/ 563 w 1151"/>
                <a:gd name="T51" fmla="*/ 328 h 636"/>
                <a:gd name="T52" fmla="*/ 569 w 1151"/>
                <a:gd name="T53" fmla="*/ 373 h 636"/>
                <a:gd name="T54" fmla="*/ 577 w 1151"/>
                <a:gd name="T55" fmla="*/ 425 h 636"/>
                <a:gd name="T56" fmla="*/ 582 w 1151"/>
                <a:gd name="T57" fmla="*/ 481 h 636"/>
                <a:gd name="T58" fmla="*/ 591 w 1151"/>
                <a:gd name="T59" fmla="*/ 538 h 636"/>
                <a:gd name="T60" fmla="*/ 596 w 1151"/>
                <a:gd name="T61" fmla="*/ 595 h 636"/>
                <a:gd name="T62" fmla="*/ 602 w 1151"/>
                <a:gd name="T63" fmla="*/ 639 h 636"/>
                <a:gd name="T64" fmla="*/ 610 w 1151"/>
                <a:gd name="T65" fmla="*/ 672 h 636"/>
                <a:gd name="T66" fmla="*/ 627 w 1151"/>
                <a:gd name="T67" fmla="*/ 661 h 636"/>
                <a:gd name="T68" fmla="*/ 633 w 1151"/>
                <a:gd name="T69" fmla="*/ 622 h 636"/>
                <a:gd name="T70" fmla="*/ 638 w 1151"/>
                <a:gd name="T71" fmla="*/ 574 h 636"/>
                <a:gd name="T72" fmla="*/ 647 w 1151"/>
                <a:gd name="T73" fmla="*/ 517 h 636"/>
                <a:gd name="T74" fmla="*/ 652 w 1151"/>
                <a:gd name="T75" fmla="*/ 460 h 636"/>
                <a:gd name="T76" fmla="*/ 660 w 1151"/>
                <a:gd name="T77" fmla="*/ 403 h 636"/>
                <a:gd name="T78" fmla="*/ 666 w 1151"/>
                <a:gd name="T79" fmla="*/ 356 h 636"/>
                <a:gd name="T80" fmla="*/ 674 w 1151"/>
                <a:gd name="T81" fmla="*/ 311 h 636"/>
                <a:gd name="T82" fmla="*/ 680 w 1151"/>
                <a:gd name="T83" fmla="*/ 275 h 636"/>
                <a:gd name="T84" fmla="*/ 688 w 1151"/>
                <a:gd name="T85" fmla="*/ 242 h 636"/>
                <a:gd name="T86" fmla="*/ 694 w 1151"/>
                <a:gd name="T87" fmla="*/ 212 h 636"/>
                <a:gd name="T88" fmla="*/ 702 w 1151"/>
                <a:gd name="T89" fmla="*/ 182 h 636"/>
                <a:gd name="T90" fmla="*/ 713 w 1151"/>
                <a:gd name="T91" fmla="*/ 152 h 636"/>
                <a:gd name="T92" fmla="*/ 727 w 1151"/>
                <a:gd name="T93" fmla="*/ 125 h 636"/>
                <a:gd name="T94" fmla="*/ 741 w 1151"/>
                <a:gd name="T95" fmla="*/ 102 h 636"/>
                <a:gd name="T96" fmla="*/ 755 w 1151"/>
                <a:gd name="T97" fmla="*/ 80 h 636"/>
                <a:gd name="T98" fmla="*/ 772 w 1151"/>
                <a:gd name="T99" fmla="*/ 65 h 636"/>
                <a:gd name="T100" fmla="*/ 794 w 1151"/>
                <a:gd name="T101" fmla="*/ 50 h 636"/>
                <a:gd name="T102" fmla="*/ 817 w 1151"/>
                <a:gd name="T103" fmla="*/ 42 h 636"/>
                <a:gd name="T104" fmla="*/ 842 w 1151"/>
                <a:gd name="T105" fmla="*/ 30 h 636"/>
                <a:gd name="T106" fmla="*/ 869 w 1151"/>
                <a:gd name="T107" fmla="*/ 24 h 636"/>
                <a:gd name="T108" fmla="*/ 897 w 1151"/>
                <a:gd name="T109" fmla="*/ 17 h 636"/>
                <a:gd name="T110" fmla="*/ 928 w 1151"/>
                <a:gd name="T111" fmla="*/ 15 h 636"/>
                <a:gd name="T112" fmla="*/ 956 w 1151"/>
                <a:gd name="T113" fmla="*/ 12 h 636"/>
                <a:gd name="T114" fmla="*/ 984 w 1151"/>
                <a:gd name="T115" fmla="*/ 9 h 636"/>
                <a:gd name="T116" fmla="*/ 1012 w 1151"/>
                <a:gd name="T117" fmla="*/ 5 h 636"/>
                <a:gd name="T118" fmla="*/ 1042 w 1151"/>
                <a:gd name="T119" fmla="*/ 5 h 636"/>
                <a:gd name="T120" fmla="*/ 1070 w 1151"/>
                <a:gd name="T121" fmla="*/ 3 h 636"/>
                <a:gd name="T122" fmla="*/ 1101 w 1151"/>
                <a:gd name="T123" fmla="*/ 3 h 636"/>
                <a:gd name="T124" fmla="*/ 1131 w 1151"/>
                <a:gd name="T125" fmla="*/ 3 h 6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51" h="636">
                  <a:moveTo>
                    <a:pt x="0" y="0"/>
                  </a:moveTo>
                  <a:lnTo>
                    <a:pt x="3" y="0"/>
                  </a:lnTo>
                  <a:lnTo>
                    <a:pt x="6" y="0"/>
                  </a:lnTo>
                  <a:lnTo>
                    <a:pt x="8" y="0"/>
                  </a:lnTo>
                  <a:lnTo>
                    <a:pt x="11" y="0"/>
                  </a:lnTo>
                  <a:lnTo>
                    <a:pt x="14" y="0"/>
                  </a:lnTo>
                  <a:lnTo>
                    <a:pt x="17" y="0"/>
                  </a:lnTo>
                  <a:lnTo>
                    <a:pt x="20" y="0"/>
                  </a:lnTo>
                  <a:lnTo>
                    <a:pt x="22" y="0"/>
                  </a:lnTo>
                  <a:lnTo>
                    <a:pt x="25" y="0"/>
                  </a:lnTo>
                  <a:lnTo>
                    <a:pt x="28" y="0"/>
                  </a:lnTo>
                  <a:lnTo>
                    <a:pt x="31" y="0"/>
                  </a:lnTo>
                  <a:lnTo>
                    <a:pt x="33" y="0"/>
                  </a:lnTo>
                  <a:lnTo>
                    <a:pt x="36" y="0"/>
                  </a:lnTo>
                  <a:lnTo>
                    <a:pt x="39" y="0"/>
                  </a:lnTo>
                  <a:lnTo>
                    <a:pt x="42" y="0"/>
                  </a:lnTo>
                  <a:lnTo>
                    <a:pt x="45" y="0"/>
                  </a:lnTo>
                  <a:lnTo>
                    <a:pt x="47" y="0"/>
                  </a:lnTo>
                  <a:lnTo>
                    <a:pt x="50" y="0"/>
                  </a:lnTo>
                  <a:lnTo>
                    <a:pt x="53" y="0"/>
                  </a:lnTo>
                  <a:lnTo>
                    <a:pt x="56" y="0"/>
                  </a:lnTo>
                  <a:lnTo>
                    <a:pt x="59" y="0"/>
                  </a:lnTo>
                  <a:lnTo>
                    <a:pt x="61" y="0"/>
                  </a:lnTo>
                  <a:lnTo>
                    <a:pt x="64" y="0"/>
                  </a:lnTo>
                  <a:lnTo>
                    <a:pt x="67" y="3"/>
                  </a:lnTo>
                  <a:lnTo>
                    <a:pt x="70" y="3"/>
                  </a:lnTo>
                  <a:lnTo>
                    <a:pt x="72" y="3"/>
                  </a:lnTo>
                  <a:lnTo>
                    <a:pt x="75" y="3"/>
                  </a:lnTo>
                  <a:lnTo>
                    <a:pt x="78" y="3"/>
                  </a:lnTo>
                  <a:lnTo>
                    <a:pt x="81" y="3"/>
                  </a:lnTo>
                  <a:lnTo>
                    <a:pt x="84" y="3"/>
                  </a:lnTo>
                  <a:lnTo>
                    <a:pt x="86" y="3"/>
                  </a:lnTo>
                  <a:lnTo>
                    <a:pt x="89" y="3"/>
                  </a:lnTo>
                  <a:lnTo>
                    <a:pt x="92" y="3"/>
                  </a:lnTo>
                  <a:lnTo>
                    <a:pt x="95" y="3"/>
                  </a:lnTo>
                  <a:lnTo>
                    <a:pt x="98" y="3"/>
                  </a:lnTo>
                  <a:lnTo>
                    <a:pt x="100" y="3"/>
                  </a:lnTo>
                  <a:lnTo>
                    <a:pt x="103" y="3"/>
                  </a:lnTo>
                  <a:lnTo>
                    <a:pt x="106" y="3"/>
                  </a:lnTo>
                  <a:lnTo>
                    <a:pt x="109" y="3"/>
                  </a:lnTo>
                  <a:lnTo>
                    <a:pt x="111" y="3"/>
                  </a:lnTo>
                  <a:lnTo>
                    <a:pt x="114" y="3"/>
                  </a:lnTo>
                  <a:lnTo>
                    <a:pt x="117" y="3"/>
                  </a:lnTo>
                  <a:lnTo>
                    <a:pt x="120" y="3"/>
                  </a:lnTo>
                  <a:lnTo>
                    <a:pt x="123" y="3"/>
                  </a:lnTo>
                  <a:lnTo>
                    <a:pt x="125" y="3"/>
                  </a:lnTo>
                  <a:lnTo>
                    <a:pt x="128" y="3"/>
                  </a:lnTo>
                  <a:lnTo>
                    <a:pt x="131" y="3"/>
                  </a:lnTo>
                  <a:lnTo>
                    <a:pt x="134" y="3"/>
                  </a:lnTo>
                  <a:lnTo>
                    <a:pt x="137" y="3"/>
                  </a:lnTo>
                  <a:lnTo>
                    <a:pt x="139" y="3"/>
                  </a:lnTo>
                  <a:lnTo>
                    <a:pt x="142" y="3"/>
                  </a:lnTo>
                  <a:lnTo>
                    <a:pt x="145" y="3"/>
                  </a:lnTo>
                  <a:lnTo>
                    <a:pt x="148" y="3"/>
                  </a:lnTo>
                  <a:lnTo>
                    <a:pt x="150" y="3"/>
                  </a:lnTo>
                  <a:lnTo>
                    <a:pt x="153" y="3"/>
                  </a:lnTo>
                  <a:lnTo>
                    <a:pt x="156" y="3"/>
                  </a:lnTo>
                  <a:lnTo>
                    <a:pt x="159" y="3"/>
                  </a:lnTo>
                  <a:lnTo>
                    <a:pt x="162" y="3"/>
                  </a:lnTo>
                  <a:lnTo>
                    <a:pt x="164" y="3"/>
                  </a:lnTo>
                  <a:lnTo>
                    <a:pt x="164" y="5"/>
                  </a:lnTo>
                  <a:lnTo>
                    <a:pt x="167" y="5"/>
                  </a:lnTo>
                  <a:lnTo>
                    <a:pt x="170" y="5"/>
                  </a:lnTo>
                  <a:lnTo>
                    <a:pt x="173" y="5"/>
                  </a:lnTo>
                  <a:lnTo>
                    <a:pt x="176" y="5"/>
                  </a:lnTo>
                  <a:lnTo>
                    <a:pt x="178" y="5"/>
                  </a:lnTo>
                  <a:lnTo>
                    <a:pt x="181" y="5"/>
                  </a:lnTo>
                  <a:lnTo>
                    <a:pt x="184" y="5"/>
                  </a:lnTo>
                  <a:lnTo>
                    <a:pt x="187" y="5"/>
                  </a:lnTo>
                  <a:lnTo>
                    <a:pt x="189" y="5"/>
                  </a:lnTo>
                  <a:lnTo>
                    <a:pt x="192" y="5"/>
                  </a:lnTo>
                  <a:lnTo>
                    <a:pt x="195" y="5"/>
                  </a:lnTo>
                  <a:lnTo>
                    <a:pt x="198" y="5"/>
                  </a:lnTo>
                  <a:lnTo>
                    <a:pt x="201" y="5"/>
                  </a:lnTo>
                  <a:lnTo>
                    <a:pt x="203" y="5"/>
                  </a:lnTo>
                  <a:lnTo>
                    <a:pt x="206" y="5"/>
                  </a:lnTo>
                  <a:lnTo>
                    <a:pt x="209" y="5"/>
                  </a:lnTo>
                  <a:lnTo>
                    <a:pt x="212" y="5"/>
                  </a:lnTo>
                  <a:lnTo>
                    <a:pt x="215" y="5"/>
                  </a:lnTo>
                  <a:lnTo>
                    <a:pt x="217" y="5"/>
                  </a:lnTo>
                  <a:lnTo>
                    <a:pt x="220" y="5"/>
                  </a:lnTo>
                  <a:lnTo>
                    <a:pt x="223" y="5"/>
                  </a:lnTo>
                  <a:lnTo>
                    <a:pt x="226" y="8"/>
                  </a:lnTo>
                  <a:lnTo>
                    <a:pt x="229" y="8"/>
                  </a:lnTo>
                  <a:lnTo>
                    <a:pt x="231" y="8"/>
                  </a:lnTo>
                  <a:lnTo>
                    <a:pt x="234" y="8"/>
                  </a:lnTo>
                  <a:lnTo>
                    <a:pt x="237" y="8"/>
                  </a:lnTo>
                  <a:lnTo>
                    <a:pt x="240" y="8"/>
                  </a:lnTo>
                  <a:lnTo>
                    <a:pt x="242" y="8"/>
                  </a:lnTo>
                  <a:lnTo>
                    <a:pt x="245" y="8"/>
                  </a:lnTo>
                  <a:lnTo>
                    <a:pt x="248" y="8"/>
                  </a:lnTo>
                  <a:lnTo>
                    <a:pt x="251" y="8"/>
                  </a:lnTo>
                  <a:lnTo>
                    <a:pt x="254" y="8"/>
                  </a:lnTo>
                  <a:lnTo>
                    <a:pt x="256" y="8"/>
                  </a:lnTo>
                  <a:lnTo>
                    <a:pt x="259" y="8"/>
                  </a:lnTo>
                  <a:lnTo>
                    <a:pt x="262" y="8"/>
                  </a:lnTo>
                  <a:lnTo>
                    <a:pt x="265" y="8"/>
                  </a:lnTo>
                  <a:lnTo>
                    <a:pt x="265" y="11"/>
                  </a:lnTo>
                  <a:lnTo>
                    <a:pt x="268" y="11"/>
                  </a:lnTo>
                  <a:lnTo>
                    <a:pt x="270" y="11"/>
                  </a:lnTo>
                  <a:lnTo>
                    <a:pt x="273" y="11"/>
                  </a:lnTo>
                  <a:lnTo>
                    <a:pt x="276" y="11"/>
                  </a:lnTo>
                  <a:lnTo>
                    <a:pt x="279" y="11"/>
                  </a:lnTo>
                  <a:lnTo>
                    <a:pt x="281" y="11"/>
                  </a:lnTo>
                  <a:lnTo>
                    <a:pt x="284" y="11"/>
                  </a:lnTo>
                  <a:lnTo>
                    <a:pt x="287" y="11"/>
                  </a:lnTo>
                  <a:lnTo>
                    <a:pt x="290" y="11"/>
                  </a:lnTo>
                  <a:lnTo>
                    <a:pt x="293" y="11"/>
                  </a:lnTo>
                  <a:lnTo>
                    <a:pt x="295" y="11"/>
                  </a:lnTo>
                  <a:lnTo>
                    <a:pt x="295" y="14"/>
                  </a:lnTo>
                  <a:lnTo>
                    <a:pt x="298" y="14"/>
                  </a:lnTo>
                  <a:lnTo>
                    <a:pt x="301" y="14"/>
                  </a:lnTo>
                  <a:lnTo>
                    <a:pt x="304" y="14"/>
                  </a:lnTo>
                  <a:lnTo>
                    <a:pt x="307" y="14"/>
                  </a:lnTo>
                  <a:lnTo>
                    <a:pt x="309" y="14"/>
                  </a:lnTo>
                  <a:lnTo>
                    <a:pt x="312" y="14"/>
                  </a:lnTo>
                  <a:lnTo>
                    <a:pt x="315" y="14"/>
                  </a:lnTo>
                  <a:lnTo>
                    <a:pt x="318" y="14"/>
                  </a:lnTo>
                  <a:lnTo>
                    <a:pt x="320" y="14"/>
                  </a:lnTo>
                  <a:lnTo>
                    <a:pt x="320" y="16"/>
                  </a:lnTo>
                  <a:lnTo>
                    <a:pt x="323" y="16"/>
                  </a:lnTo>
                  <a:lnTo>
                    <a:pt x="326" y="16"/>
                  </a:lnTo>
                  <a:lnTo>
                    <a:pt x="329" y="16"/>
                  </a:lnTo>
                  <a:lnTo>
                    <a:pt x="332" y="16"/>
                  </a:lnTo>
                  <a:lnTo>
                    <a:pt x="334" y="16"/>
                  </a:lnTo>
                  <a:lnTo>
                    <a:pt x="337" y="16"/>
                  </a:lnTo>
                  <a:lnTo>
                    <a:pt x="340" y="16"/>
                  </a:lnTo>
                  <a:lnTo>
                    <a:pt x="340" y="19"/>
                  </a:lnTo>
                  <a:lnTo>
                    <a:pt x="343" y="19"/>
                  </a:lnTo>
                  <a:lnTo>
                    <a:pt x="346" y="19"/>
                  </a:lnTo>
                  <a:lnTo>
                    <a:pt x="348" y="19"/>
                  </a:lnTo>
                  <a:lnTo>
                    <a:pt x="351" y="19"/>
                  </a:lnTo>
                  <a:lnTo>
                    <a:pt x="354" y="19"/>
                  </a:lnTo>
                  <a:lnTo>
                    <a:pt x="357" y="19"/>
                  </a:lnTo>
                  <a:lnTo>
                    <a:pt x="357" y="22"/>
                  </a:lnTo>
                  <a:lnTo>
                    <a:pt x="359" y="22"/>
                  </a:lnTo>
                  <a:lnTo>
                    <a:pt x="362" y="22"/>
                  </a:lnTo>
                  <a:lnTo>
                    <a:pt x="365" y="22"/>
                  </a:lnTo>
                  <a:lnTo>
                    <a:pt x="368" y="22"/>
                  </a:lnTo>
                  <a:lnTo>
                    <a:pt x="371" y="22"/>
                  </a:lnTo>
                  <a:lnTo>
                    <a:pt x="371" y="25"/>
                  </a:lnTo>
                  <a:lnTo>
                    <a:pt x="373" y="25"/>
                  </a:lnTo>
                  <a:lnTo>
                    <a:pt x="376" y="25"/>
                  </a:lnTo>
                  <a:lnTo>
                    <a:pt x="379" y="25"/>
                  </a:lnTo>
                  <a:lnTo>
                    <a:pt x="382" y="25"/>
                  </a:lnTo>
                  <a:lnTo>
                    <a:pt x="382" y="28"/>
                  </a:lnTo>
                  <a:lnTo>
                    <a:pt x="385" y="28"/>
                  </a:lnTo>
                  <a:lnTo>
                    <a:pt x="387" y="28"/>
                  </a:lnTo>
                  <a:lnTo>
                    <a:pt x="390" y="28"/>
                  </a:lnTo>
                  <a:lnTo>
                    <a:pt x="393" y="28"/>
                  </a:lnTo>
                  <a:lnTo>
                    <a:pt x="393" y="30"/>
                  </a:lnTo>
                  <a:lnTo>
                    <a:pt x="396" y="30"/>
                  </a:lnTo>
                  <a:lnTo>
                    <a:pt x="399" y="30"/>
                  </a:lnTo>
                  <a:lnTo>
                    <a:pt x="401" y="30"/>
                  </a:lnTo>
                  <a:lnTo>
                    <a:pt x="401" y="33"/>
                  </a:lnTo>
                  <a:lnTo>
                    <a:pt x="404" y="33"/>
                  </a:lnTo>
                  <a:lnTo>
                    <a:pt x="407" y="33"/>
                  </a:lnTo>
                  <a:lnTo>
                    <a:pt x="410" y="33"/>
                  </a:lnTo>
                  <a:lnTo>
                    <a:pt x="410" y="36"/>
                  </a:lnTo>
                  <a:lnTo>
                    <a:pt x="412" y="36"/>
                  </a:lnTo>
                  <a:lnTo>
                    <a:pt x="415" y="36"/>
                  </a:lnTo>
                  <a:lnTo>
                    <a:pt x="418" y="36"/>
                  </a:lnTo>
                  <a:lnTo>
                    <a:pt x="418" y="39"/>
                  </a:lnTo>
                  <a:lnTo>
                    <a:pt x="421" y="39"/>
                  </a:lnTo>
                  <a:lnTo>
                    <a:pt x="424" y="39"/>
                  </a:lnTo>
                  <a:lnTo>
                    <a:pt x="424" y="42"/>
                  </a:lnTo>
                  <a:lnTo>
                    <a:pt x="426" y="42"/>
                  </a:lnTo>
                  <a:lnTo>
                    <a:pt x="429" y="42"/>
                  </a:lnTo>
                  <a:lnTo>
                    <a:pt x="432" y="44"/>
                  </a:lnTo>
                  <a:lnTo>
                    <a:pt x="435" y="44"/>
                  </a:lnTo>
                  <a:lnTo>
                    <a:pt x="438" y="47"/>
                  </a:lnTo>
                  <a:lnTo>
                    <a:pt x="440" y="47"/>
                  </a:lnTo>
                  <a:lnTo>
                    <a:pt x="440" y="50"/>
                  </a:lnTo>
                  <a:lnTo>
                    <a:pt x="443" y="50"/>
                  </a:lnTo>
                  <a:lnTo>
                    <a:pt x="446" y="50"/>
                  </a:lnTo>
                  <a:lnTo>
                    <a:pt x="446" y="53"/>
                  </a:lnTo>
                  <a:lnTo>
                    <a:pt x="449" y="53"/>
                  </a:lnTo>
                  <a:lnTo>
                    <a:pt x="451" y="56"/>
                  </a:lnTo>
                  <a:lnTo>
                    <a:pt x="454" y="56"/>
                  </a:lnTo>
                  <a:lnTo>
                    <a:pt x="454" y="58"/>
                  </a:lnTo>
                  <a:lnTo>
                    <a:pt x="457" y="58"/>
                  </a:lnTo>
                  <a:lnTo>
                    <a:pt x="460" y="61"/>
                  </a:lnTo>
                  <a:lnTo>
                    <a:pt x="463" y="61"/>
                  </a:lnTo>
                  <a:lnTo>
                    <a:pt x="463" y="64"/>
                  </a:lnTo>
                  <a:lnTo>
                    <a:pt x="465" y="64"/>
                  </a:lnTo>
                  <a:lnTo>
                    <a:pt x="465" y="67"/>
                  </a:lnTo>
                  <a:lnTo>
                    <a:pt x="468" y="67"/>
                  </a:lnTo>
                  <a:lnTo>
                    <a:pt x="468" y="69"/>
                  </a:lnTo>
                  <a:lnTo>
                    <a:pt x="471" y="69"/>
                  </a:lnTo>
                  <a:lnTo>
                    <a:pt x="471" y="72"/>
                  </a:lnTo>
                  <a:lnTo>
                    <a:pt x="474" y="72"/>
                  </a:lnTo>
                  <a:lnTo>
                    <a:pt x="477" y="75"/>
                  </a:lnTo>
                  <a:lnTo>
                    <a:pt x="479" y="78"/>
                  </a:lnTo>
                  <a:lnTo>
                    <a:pt x="479" y="81"/>
                  </a:lnTo>
                  <a:lnTo>
                    <a:pt x="482" y="81"/>
                  </a:lnTo>
                  <a:lnTo>
                    <a:pt x="482" y="83"/>
                  </a:lnTo>
                  <a:lnTo>
                    <a:pt x="485" y="83"/>
                  </a:lnTo>
                  <a:lnTo>
                    <a:pt x="485" y="86"/>
                  </a:lnTo>
                  <a:lnTo>
                    <a:pt x="488" y="86"/>
                  </a:lnTo>
                  <a:lnTo>
                    <a:pt x="488" y="89"/>
                  </a:lnTo>
                  <a:lnTo>
                    <a:pt x="490" y="89"/>
                  </a:lnTo>
                  <a:lnTo>
                    <a:pt x="490" y="92"/>
                  </a:lnTo>
                  <a:lnTo>
                    <a:pt x="493" y="95"/>
                  </a:lnTo>
                  <a:lnTo>
                    <a:pt x="493" y="97"/>
                  </a:lnTo>
                  <a:lnTo>
                    <a:pt x="496" y="97"/>
                  </a:lnTo>
                  <a:lnTo>
                    <a:pt x="496" y="100"/>
                  </a:lnTo>
                  <a:lnTo>
                    <a:pt x="499" y="100"/>
                  </a:lnTo>
                  <a:lnTo>
                    <a:pt x="499" y="103"/>
                  </a:lnTo>
                  <a:lnTo>
                    <a:pt x="502" y="106"/>
                  </a:lnTo>
                  <a:lnTo>
                    <a:pt x="502" y="108"/>
                  </a:lnTo>
                  <a:lnTo>
                    <a:pt x="504" y="111"/>
                  </a:lnTo>
                  <a:lnTo>
                    <a:pt x="504" y="114"/>
                  </a:lnTo>
                  <a:lnTo>
                    <a:pt x="507" y="114"/>
                  </a:lnTo>
                  <a:lnTo>
                    <a:pt x="507" y="117"/>
                  </a:lnTo>
                  <a:lnTo>
                    <a:pt x="507" y="120"/>
                  </a:lnTo>
                  <a:lnTo>
                    <a:pt x="510" y="120"/>
                  </a:lnTo>
                  <a:lnTo>
                    <a:pt x="510" y="122"/>
                  </a:lnTo>
                  <a:lnTo>
                    <a:pt x="513" y="125"/>
                  </a:lnTo>
                  <a:lnTo>
                    <a:pt x="513" y="128"/>
                  </a:lnTo>
                  <a:lnTo>
                    <a:pt x="513" y="131"/>
                  </a:lnTo>
                  <a:lnTo>
                    <a:pt x="516" y="131"/>
                  </a:lnTo>
                  <a:lnTo>
                    <a:pt x="516" y="134"/>
                  </a:lnTo>
                  <a:lnTo>
                    <a:pt x="516" y="136"/>
                  </a:lnTo>
                  <a:lnTo>
                    <a:pt x="518" y="136"/>
                  </a:lnTo>
                  <a:lnTo>
                    <a:pt x="518" y="139"/>
                  </a:lnTo>
                  <a:lnTo>
                    <a:pt x="518" y="142"/>
                  </a:lnTo>
                  <a:lnTo>
                    <a:pt x="521" y="145"/>
                  </a:lnTo>
                  <a:lnTo>
                    <a:pt x="521" y="148"/>
                  </a:lnTo>
                  <a:lnTo>
                    <a:pt x="524" y="150"/>
                  </a:lnTo>
                  <a:lnTo>
                    <a:pt x="524" y="153"/>
                  </a:lnTo>
                  <a:lnTo>
                    <a:pt x="524" y="156"/>
                  </a:lnTo>
                  <a:lnTo>
                    <a:pt x="527" y="156"/>
                  </a:lnTo>
                  <a:lnTo>
                    <a:pt x="527" y="159"/>
                  </a:lnTo>
                  <a:lnTo>
                    <a:pt x="527" y="161"/>
                  </a:lnTo>
                  <a:lnTo>
                    <a:pt x="527" y="164"/>
                  </a:lnTo>
                  <a:lnTo>
                    <a:pt x="529" y="164"/>
                  </a:lnTo>
                  <a:lnTo>
                    <a:pt x="529" y="167"/>
                  </a:lnTo>
                  <a:lnTo>
                    <a:pt x="529" y="170"/>
                  </a:lnTo>
                  <a:lnTo>
                    <a:pt x="532" y="173"/>
                  </a:lnTo>
                  <a:lnTo>
                    <a:pt x="532" y="175"/>
                  </a:lnTo>
                  <a:lnTo>
                    <a:pt x="532" y="178"/>
                  </a:lnTo>
                  <a:lnTo>
                    <a:pt x="532" y="181"/>
                  </a:lnTo>
                  <a:lnTo>
                    <a:pt x="535" y="181"/>
                  </a:lnTo>
                  <a:lnTo>
                    <a:pt x="535" y="184"/>
                  </a:lnTo>
                  <a:lnTo>
                    <a:pt x="535" y="187"/>
                  </a:lnTo>
                  <a:lnTo>
                    <a:pt x="538" y="189"/>
                  </a:lnTo>
                  <a:lnTo>
                    <a:pt x="538" y="192"/>
                  </a:lnTo>
                  <a:lnTo>
                    <a:pt x="538" y="195"/>
                  </a:lnTo>
                  <a:lnTo>
                    <a:pt x="538" y="198"/>
                  </a:lnTo>
                  <a:lnTo>
                    <a:pt x="541" y="201"/>
                  </a:lnTo>
                  <a:lnTo>
                    <a:pt x="541" y="203"/>
                  </a:lnTo>
                  <a:lnTo>
                    <a:pt x="541" y="206"/>
                  </a:lnTo>
                  <a:lnTo>
                    <a:pt x="541" y="209"/>
                  </a:lnTo>
                  <a:lnTo>
                    <a:pt x="543" y="209"/>
                  </a:lnTo>
                  <a:lnTo>
                    <a:pt x="543" y="212"/>
                  </a:lnTo>
                  <a:lnTo>
                    <a:pt x="543" y="214"/>
                  </a:lnTo>
                  <a:lnTo>
                    <a:pt x="543" y="217"/>
                  </a:lnTo>
                  <a:lnTo>
                    <a:pt x="543" y="220"/>
                  </a:lnTo>
                  <a:lnTo>
                    <a:pt x="546" y="223"/>
                  </a:lnTo>
                  <a:lnTo>
                    <a:pt x="546" y="226"/>
                  </a:lnTo>
                  <a:lnTo>
                    <a:pt x="546" y="228"/>
                  </a:lnTo>
                  <a:lnTo>
                    <a:pt x="546" y="231"/>
                  </a:lnTo>
                  <a:lnTo>
                    <a:pt x="549" y="234"/>
                  </a:lnTo>
                  <a:lnTo>
                    <a:pt x="549" y="237"/>
                  </a:lnTo>
                  <a:lnTo>
                    <a:pt x="549" y="240"/>
                  </a:lnTo>
                  <a:lnTo>
                    <a:pt x="549" y="242"/>
                  </a:lnTo>
                  <a:lnTo>
                    <a:pt x="549" y="245"/>
                  </a:lnTo>
                  <a:lnTo>
                    <a:pt x="552" y="248"/>
                  </a:lnTo>
                  <a:lnTo>
                    <a:pt x="552" y="251"/>
                  </a:lnTo>
                  <a:lnTo>
                    <a:pt x="552" y="254"/>
                  </a:lnTo>
                  <a:lnTo>
                    <a:pt x="552" y="256"/>
                  </a:lnTo>
                  <a:lnTo>
                    <a:pt x="555" y="259"/>
                  </a:lnTo>
                  <a:lnTo>
                    <a:pt x="555" y="262"/>
                  </a:lnTo>
                  <a:lnTo>
                    <a:pt x="555" y="265"/>
                  </a:lnTo>
                  <a:lnTo>
                    <a:pt x="555" y="267"/>
                  </a:lnTo>
                  <a:lnTo>
                    <a:pt x="555" y="273"/>
                  </a:lnTo>
                  <a:lnTo>
                    <a:pt x="557" y="276"/>
                  </a:lnTo>
                  <a:lnTo>
                    <a:pt x="557" y="279"/>
                  </a:lnTo>
                  <a:lnTo>
                    <a:pt x="557" y="281"/>
                  </a:lnTo>
                  <a:lnTo>
                    <a:pt x="557" y="284"/>
                  </a:lnTo>
                  <a:lnTo>
                    <a:pt x="560" y="287"/>
                  </a:lnTo>
                  <a:lnTo>
                    <a:pt x="560" y="293"/>
                  </a:lnTo>
                  <a:lnTo>
                    <a:pt x="560" y="295"/>
                  </a:lnTo>
                  <a:lnTo>
                    <a:pt x="560" y="298"/>
                  </a:lnTo>
                  <a:lnTo>
                    <a:pt x="560" y="304"/>
                  </a:lnTo>
                  <a:lnTo>
                    <a:pt x="563" y="306"/>
                  </a:lnTo>
                  <a:lnTo>
                    <a:pt x="563" y="309"/>
                  </a:lnTo>
                  <a:lnTo>
                    <a:pt x="563" y="312"/>
                  </a:lnTo>
                  <a:lnTo>
                    <a:pt x="563" y="318"/>
                  </a:lnTo>
                  <a:lnTo>
                    <a:pt x="566" y="320"/>
                  </a:lnTo>
                  <a:lnTo>
                    <a:pt x="566" y="326"/>
                  </a:lnTo>
                  <a:lnTo>
                    <a:pt x="566" y="329"/>
                  </a:lnTo>
                  <a:lnTo>
                    <a:pt x="566" y="332"/>
                  </a:lnTo>
                  <a:lnTo>
                    <a:pt x="566" y="337"/>
                  </a:lnTo>
                  <a:lnTo>
                    <a:pt x="569" y="340"/>
                  </a:lnTo>
                  <a:lnTo>
                    <a:pt x="569" y="346"/>
                  </a:lnTo>
                  <a:lnTo>
                    <a:pt x="569" y="348"/>
                  </a:lnTo>
                  <a:lnTo>
                    <a:pt x="569" y="354"/>
                  </a:lnTo>
                  <a:lnTo>
                    <a:pt x="571" y="357"/>
                  </a:lnTo>
                  <a:lnTo>
                    <a:pt x="571" y="362"/>
                  </a:lnTo>
                  <a:lnTo>
                    <a:pt x="571" y="365"/>
                  </a:lnTo>
                  <a:lnTo>
                    <a:pt x="571" y="371"/>
                  </a:lnTo>
                  <a:lnTo>
                    <a:pt x="571" y="373"/>
                  </a:lnTo>
                  <a:lnTo>
                    <a:pt x="574" y="379"/>
                  </a:lnTo>
                  <a:lnTo>
                    <a:pt x="574" y="385"/>
                  </a:lnTo>
                  <a:lnTo>
                    <a:pt x="574" y="387"/>
                  </a:lnTo>
                  <a:lnTo>
                    <a:pt x="574" y="393"/>
                  </a:lnTo>
                  <a:lnTo>
                    <a:pt x="577" y="396"/>
                  </a:lnTo>
                  <a:lnTo>
                    <a:pt x="577" y="401"/>
                  </a:lnTo>
                  <a:lnTo>
                    <a:pt x="577" y="407"/>
                  </a:lnTo>
                  <a:lnTo>
                    <a:pt x="577" y="410"/>
                  </a:lnTo>
                  <a:lnTo>
                    <a:pt x="580" y="415"/>
                  </a:lnTo>
                  <a:lnTo>
                    <a:pt x="580" y="421"/>
                  </a:lnTo>
                  <a:lnTo>
                    <a:pt x="580" y="424"/>
                  </a:lnTo>
                  <a:lnTo>
                    <a:pt x="580" y="429"/>
                  </a:lnTo>
                  <a:lnTo>
                    <a:pt x="580" y="435"/>
                  </a:lnTo>
                  <a:lnTo>
                    <a:pt x="582" y="440"/>
                  </a:lnTo>
                  <a:lnTo>
                    <a:pt x="582" y="443"/>
                  </a:lnTo>
                  <a:lnTo>
                    <a:pt x="582" y="449"/>
                  </a:lnTo>
                  <a:lnTo>
                    <a:pt x="582" y="454"/>
                  </a:lnTo>
                  <a:lnTo>
                    <a:pt x="585" y="460"/>
                  </a:lnTo>
                  <a:lnTo>
                    <a:pt x="585" y="463"/>
                  </a:lnTo>
                  <a:lnTo>
                    <a:pt x="585" y="468"/>
                  </a:lnTo>
                  <a:lnTo>
                    <a:pt x="585" y="474"/>
                  </a:lnTo>
                  <a:lnTo>
                    <a:pt x="585" y="479"/>
                  </a:lnTo>
                  <a:lnTo>
                    <a:pt x="588" y="482"/>
                  </a:lnTo>
                  <a:lnTo>
                    <a:pt x="588" y="488"/>
                  </a:lnTo>
                  <a:lnTo>
                    <a:pt x="588" y="493"/>
                  </a:lnTo>
                  <a:lnTo>
                    <a:pt x="588" y="499"/>
                  </a:lnTo>
                  <a:lnTo>
                    <a:pt x="591" y="502"/>
                  </a:lnTo>
                  <a:lnTo>
                    <a:pt x="591" y="507"/>
                  </a:lnTo>
                  <a:lnTo>
                    <a:pt x="591" y="513"/>
                  </a:lnTo>
                  <a:lnTo>
                    <a:pt x="591" y="516"/>
                  </a:lnTo>
                  <a:lnTo>
                    <a:pt x="591" y="521"/>
                  </a:lnTo>
                  <a:lnTo>
                    <a:pt x="594" y="527"/>
                  </a:lnTo>
                  <a:lnTo>
                    <a:pt x="594" y="530"/>
                  </a:lnTo>
                  <a:lnTo>
                    <a:pt x="594" y="535"/>
                  </a:lnTo>
                  <a:lnTo>
                    <a:pt x="594" y="541"/>
                  </a:lnTo>
                  <a:lnTo>
                    <a:pt x="596" y="544"/>
                  </a:lnTo>
                  <a:lnTo>
                    <a:pt x="596" y="549"/>
                  </a:lnTo>
                  <a:lnTo>
                    <a:pt x="596" y="555"/>
                  </a:lnTo>
                  <a:lnTo>
                    <a:pt x="596" y="557"/>
                  </a:lnTo>
                  <a:lnTo>
                    <a:pt x="596" y="563"/>
                  </a:lnTo>
                  <a:lnTo>
                    <a:pt x="599" y="566"/>
                  </a:lnTo>
                  <a:lnTo>
                    <a:pt x="599" y="571"/>
                  </a:lnTo>
                  <a:lnTo>
                    <a:pt x="599" y="574"/>
                  </a:lnTo>
                  <a:lnTo>
                    <a:pt x="599" y="577"/>
                  </a:lnTo>
                  <a:lnTo>
                    <a:pt x="602" y="583"/>
                  </a:lnTo>
                  <a:lnTo>
                    <a:pt x="602" y="585"/>
                  </a:lnTo>
                  <a:lnTo>
                    <a:pt x="602" y="588"/>
                  </a:lnTo>
                  <a:lnTo>
                    <a:pt x="602" y="594"/>
                  </a:lnTo>
                  <a:lnTo>
                    <a:pt x="602" y="596"/>
                  </a:lnTo>
                  <a:lnTo>
                    <a:pt x="605" y="599"/>
                  </a:lnTo>
                  <a:lnTo>
                    <a:pt x="605" y="602"/>
                  </a:lnTo>
                  <a:lnTo>
                    <a:pt x="605" y="605"/>
                  </a:lnTo>
                  <a:lnTo>
                    <a:pt x="605" y="608"/>
                  </a:lnTo>
                  <a:lnTo>
                    <a:pt x="608" y="610"/>
                  </a:lnTo>
                  <a:lnTo>
                    <a:pt x="608" y="613"/>
                  </a:lnTo>
                  <a:lnTo>
                    <a:pt x="608" y="616"/>
                  </a:lnTo>
                  <a:lnTo>
                    <a:pt x="608" y="619"/>
                  </a:lnTo>
                  <a:lnTo>
                    <a:pt x="608" y="622"/>
                  </a:lnTo>
                  <a:lnTo>
                    <a:pt x="610" y="624"/>
                  </a:lnTo>
                  <a:lnTo>
                    <a:pt x="610" y="627"/>
                  </a:lnTo>
                  <a:lnTo>
                    <a:pt x="613" y="630"/>
                  </a:lnTo>
                  <a:lnTo>
                    <a:pt x="613" y="633"/>
                  </a:lnTo>
                  <a:lnTo>
                    <a:pt x="616" y="633"/>
                  </a:lnTo>
                  <a:lnTo>
                    <a:pt x="616" y="636"/>
                  </a:lnTo>
                  <a:lnTo>
                    <a:pt x="619" y="633"/>
                  </a:lnTo>
                  <a:lnTo>
                    <a:pt x="621" y="630"/>
                  </a:lnTo>
                  <a:lnTo>
                    <a:pt x="621" y="627"/>
                  </a:lnTo>
                  <a:lnTo>
                    <a:pt x="624" y="624"/>
                  </a:lnTo>
                  <a:lnTo>
                    <a:pt x="624" y="622"/>
                  </a:lnTo>
                  <a:lnTo>
                    <a:pt x="624" y="619"/>
                  </a:lnTo>
                  <a:lnTo>
                    <a:pt x="627" y="616"/>
                  </a:lnTo>
                  <a:lnTo>
                    <a:pt x="627" y="613"/>
                  </a:lnTo>
                  <a:lnTo>
                    <a:pt x="627" y="610"/>
                  </a:lnTo>
                  <a:lnTo>
                    <a:pt x="627" y="608"/>
                  </a:lnTo>
                  <a:lnTo>
                    <a:pt x="627" y="605"/>
                  </a:lnTo>
                  <a:lnTo>
                    <a:pt x="630" y="602"/>
                  </a:lnTo>
                  <a:lnTo>
                    <a:pt x="630" y="599"/>
                  </a:lnTo>
                  <a:lnTo>
                    <a:pt x="630" y="596"/>
                  </a:lnTo>
                  <a:lnTo>
                    <a:pt x="630" y="591"/>
                  </a:lnTo>
                  <a:lnTo>
                    <a:pt x="633" y="588"/>
                  </a:lnTo>
                  <a:lnTo>
                    <a:pt x="633" y="585"/>
                  </a:lnTo>
                  <a:lnTo>
                    <a:pt x="633" y="580"/>
                  </a:lnTo>
                  <a:lnTo>
                    <a:pt x="633" y="577"/>
                  </a:lnTo>
                  <a:lnTo>
                    <a:pt x="633" y="574"/>
                  </a:lnTo>
                  <a:lnTo>
                    <a:pt x="635" y="569"/>
                  </a:lnTo>
                  <a:lnTo>
                    <a:pt x="635" y="566"/>
                  </a:lnTo>
                  <a:lnTo>
                    <a:pt x="635" y="560"/>
                  </a:lnTo>
                  <a:lnTo>
                    <a:pt x="635" y="557"/>
                  </a:lnTo>
                  <a:lnTo>
                    <a:pt x="638" y="552"/>
                  </a:lnTo>
                  <a:lnTo>
                    <a:pt x="638" y="546"/>
                  </a:lnTo>
                  <a:lnTo>
                    <a:pt x="638" y="544"/>
                  </a:lnTo>
                  <a:lnTo>
                    <a:pt x="638" y="538"/>
                  </a:lnTo>
                  <a:lnTo>
                    <a:pt x="638" y="535"/>
                  </a:lnTo>
                  <a:lnTo>
                    <a:pt x="641" y="530"/>
                  </a:lnTo>
                  <a:lnTo>
                    <a:pt x="641" y="524"/>
                  </a:lnTo>
                  <a:lnTo>
                    <a:pt x="641" y="521"/>
                  </a:lnTo>
                  <a:lnTo>
                    <a:pt x="641" y="516"/>
                  </a:lnTo>
                  <a:lnTo>
                    <a:pt x="644" y="510"/>
                  </a:lnTo>
                  <a:lnTo>
                    <a:pt x="644" y="504"/>
                  </a:lnTo>
                  <a:lnTo>
                    <a:pt x="644" y="502"/>
                  </a:lnTo>
                  <a:lnTo>
                    <a:pt x="644" y="496"/>
                  </a:lnTo>
                  <a:lnTo>
                    <a:pt x="644" y="491"/>
                  </a:lnTo>
                  <a:lnTo>
                    <a:pt x="647" y="485"/>
                  </a:lnTo>
                  <a:lnTo>
                    <a:pt x="647" y="482"/>
                  </a:lnTo>
                  <a:lnTo>
                    <a:pt x="647" y="477"/>
                  </a:lnTo>
                  <a:lnTo>
                    <a:pt x="647" y="471"/>
                  </a:lnTo>
                  <a:lnTo>
                    <a:pt x="649" y="465"/>
                  </a:lnTo>
                  <a:lnTo>
                    <a:pt x="649" y="463"/>
                  </a:lnTo>
                  <a:lnTo>
                    <a:pt x="649" y="457"/>
                  </a:lnTo>
                  <a:lnTo>
                    <a:pt x="649" y="451"/>
                  </a:lnTo>
                  <a:lnTo>
                    <a:pt x="649" y="446"/>
                  </a:lnTo>
                  <a:lnTo>
                    <a:pt x="652" y="443"/>
                  </a:lnTo>
                  <a:lnTo>
                    <a:pt x="652" y="438"/>
                  </a:lnTo>
                  <a:lnTo>
                    <a:pt x="652" y="432"/>
                  </a:lnTo>
                  <a:lnTo>
                    <a:pt x="652" y="429"/>
                  </a:lnTo>
                  <a:lnTo>
                    <a:pt x="655" y="424"/>
                  </a:lnTo>
                  <a:lnTo>
                    <a:pt x="655" y="418"/>
                  </a:lnTo>
                  <a:lnTo>
                    <a:pt x="655" y="412"/>
                  </a:lnTo>
                  <a:lnTo>
                    <a:pt x="655" y="410"/>
                  </a:lnTo>
                  <a:lnTo>
                    <a:pt x="655" y="404"/>
                  </a:lnTo>
                  <a:lnTo>
                    <a:pt x="658" y="399"/>
                  </a:lnTo>
                  <a:lnTo>
                    <a:pt x="658" y="396"/>
                  </a:lnTo>
                  <a:lnTo>
                    <a:pt x="658" y="390"/>
                  </a:lnTo>
                  <a:lnTo>
                    <a:pt x="658" y="387"/>
                  </a:lnTo>
                  <a:lnTo>
                    <a:pt x="660" y="382"/>
                  </a:lnTo>
                  <a:lnTo>
                    <a:pt x="660" y="376"/>
                  </a:lnTo>
                  <a:lnTo>
                    <a:pt x="660" y="373"/>
                  </a:lnTo>
                  <a:lnTo>
                    <a:pt x="660" y="368"/>
                  </a:lnTo>
                  <a:lnTo>
                    <a:pt x="660" y="365"/>
                  </a:lnTo>
                  <a:lnTo>
                    <a:pt x="663" y="359"/>
                  </a:lnTo>
                  <a:lnTo>
                    <a:pt x="663" y="357"/>
                  </a:lnTo>
                  <a:lnTo>
                    <a:pt x="663" y="351"/>
                  </a:lnTo>
                  <a:lnTo>
                    <a:pt x="663" y="348"/>
                  </a:lnTo>
                  <a:lnTo>
                    <a:pt x="666" y="343"/>
                  </a:lnTo>
                  <a:lnTo>
                    <a:pt x="666" y="340"/>
                  </a:lnTo>
                  <a:lnTo>
                    <a:pt x="666" y="334"/>
                  </a:lnTo>
                  <a:lnTo>
                    <a:pt x="666" y="332"/>
                  </a:lnTo>
                  <a:lnTo>
                    <a:pt x="666" y="326"/>
                  </a:lnTo>
                  <a:lnTo>
                    <a:pt x="669" y="323"/>
                  </a:lnTo>
                  <a:lnTo>
                    <a:pt x="669" y="320"/>
                  </a:lnTo>
                  <a:lnTo>
                    <a:pt x="669" y="315"/>
                  </a:lnTo>
                  <a:lnTo>
                    <a:pt x="669" y="312"/>
                  </a:lnTo>
                  <a:lnTo>
                    <a:pt x="672" y="309"/>
                  </a:lnTo>
                  <a:lnTo>
                    <a:pt x="672" y="304"/>
                  </a:lnTo>
                  <a:lnTo>
                    <a:pt x="672" y="301"/>
                  </a:lnTo>
                  <a:lnTo>
                    <a:pt x="672" y="298"/>
                  </a:lnTo>
                  <a:lnTo>
                    <a:pt x="674" y="295"/>
                  </a:lnTo>
                  <a:lnTo>
                    <a:pt x="674" y="290"/>
                  </a:lnTo>
                  <a:lnTo>
                    <a:pt x="674" y="287"/>
                  </a:lnTo>
                  <a:lnTo>
                    <a:pt x="674" y="284"/>
                  </a:lnTo>
                  <a:lnTo>
                    <a:pt x="674" y="281"/>
                  </a:lnTo>
                  <a:lnTo>
                    <a:pt x="677" y="276"/>
                  </a:lnTo>
                  <a:lnTo>
                    <a:pt x="677" y="273"/>
                  </a:lnTo>
                  <a:lnTo>
                    <a:pt x="677" y="270"/>
                  </a:lnTo>
                  <a:lnTo>
                    <a:pt x="677" y="267"/>
                  </a:lnTo>
                  <a:lnTo>
                    <a:pt x="680" y="265"/>
                  </a:lnTo>
                  <a:lnTo>
                    <a:pt x="680" y="262"/>
                  </a:lnTo>
                  <a:lnTo>
                    <a:pt x="680" y="259"/>
                  </a:lnTo>
                  <a:lnTo>
                    <a:pt x="680" y="256"/>
                  </a:lnTo>
                  <a:lnTo>
                    <a:pt x="680" y="251"/>
                  </a:lnTo>
                  <a:lnTo>
                    <a:pt x="683" y="248"/>
                  </a:lnTo>
                  <a:lnTo>
                    <a:pt x="683" y="245"/>
                  </a:lnTo>
                  <a:lnTo>
                    <a:pt x="683" y="242"/>
                  </a:lnTo>
                  <a:lnTo>
                    <a:pt x="683" y="240"/>
                  </a:lnTo>
                  <a:lnTo>
                    <a:pt x="686" y="237"/>
                  </a:lnTo>
                  <a:lnTo>
                    <a:pt x="686" y="234"/>
                  </a:lnTo>
                  <a:lnTo>
                    <a:pt x="686" y="231"/>
                  </a:lnTo>
                  <a:lnTo>
                    <a:pt x="686" y="228"/>
                  </a:lnTo>
                  <a:lnTo>
                    <a:pt x="686" y="226"/>
                  </a:lnTo>
                  <a:lnTo>
                    <a:pt x="688" y="226"/>
                  </a:lnTo>
                  <a:lnTo>
                    <a:pt x="688" y="223"/>
                  </a:lnTo>
                  <a:lnTo>
                    <a:pt x="688" y="220"/>
                  </a:lnTo>
                  <a:lnTo>
                    <a:pt x="688" y="217"/>
                  </a:lnTo>
                  <a:lnTo>
                    <a:pt x="691" y="214"/>
                  </a:lnTo>
                  <a:lnTo>
                    <a:pt x="691" y="212"/>
                  </a:lnTo>
                  <a:lnTo>
                    <a:pt x="691" y="209"/>
                  </a:lnTo>
                  <a:lnTo>
                    <a:pt x="691" y="206"/>
                  </a:lnTo>
                  <a:lnTo>
                    <a:pt x="691" y="203"/>
                  </a:lnTo>
                  <a:lnTo>
                    <a:pt x="694" y="203"/>
                  </a:lnTo>
                  <a:lnTo>
                    <a:pt x="694" y="201"/>
                  </a:lnTo>
                  <a:lnTo>
                    <a:pt x="694" y="198"/>
                  </a:lnTo>
                  <a:lnTo>
                    <a:pt x="694" y="195"/>
                  </a:lnTo>
                  <a:lnTo>
                    <a:pt x="697" y="192"/>
                  </a:lnTo>
                  <a:lnTo>
                    <a:pt x="697" y="189"/>
                  </a:lnTo>
                  <a:lnTo>
                    <a:pt x="697" y="187"/>
                  </a:lnTo>
                  <a:lnTo>
                    <a:pt x="697" y="184"/>
                  </a:lnTo>
                  <a:lnTo>
                    <a:pt x="699" y="184"/>
                  </a:lnTo>
                  <a:lnTo>
                    <a:pt x="699" y="181"/>
                  </a:lnTo>
                  <a:lnTo>
                    <a:pt x="699" y="178"/>
                  </a:lnTo>
                  <a:lnTo>
                    <a:pt x="702" y="175"/>
                  </a:lnTo>
                  <a:lnTo>
                    <a:pt x="702" y="173"/>
                  </a:lnTo>
                  <a:lnTo>
                    <a:pt x="702" y="170"/>
                  </a:lnTo>
                  <a:lnTo>
                    <a:pt x="702" y="167"/>
                  </a:lnTo>
                  <a:lnTo>
                    <a:pt x="705" y="167"/>
                  </a:lnTo>
                  <a:lnTo>
                    <a:pt x="705" y="164"/>
                  </a:lnTo>
                  <a:lnTo>
                    <a:pt x="705" y="161"/>
                  </a:lnTo>
                  <a:lnTo>
                    <a:pt x="708" y="159"/>
                  </a:lnTo>
                  <a:lnTo>
                    <a:pt x="708" y="156"/>
                  </a:lnTo>
                  <a:lnTo>
                    <a:pt x="708" y="153"/>
                  </a:lnTo>
                  <a:lnTo>
                    <a:pt x="711" y="150"/>
                  </a:lnTo>
                  <a:lnTo>
                    <a:pt x="711" y="148"/>
                  </a:lnTo>
                  <a:lnTo>
                    <a:pt x="713" y="145"/>
                  </a:lnTo>
                  <a:lnTo>
                    <a:pt x="713" y="142"/>
                  </a:lnTo>
                  <a:lnTo>
                    <a:pt x="713" y="139"/>
                  </a:lnTo>
                  <a:lnTo>
                    <a:pt x="716" y="136"/>
                  </a:lnTo>
                  <a:lnTo>
                    <a:pt x="716" y="134"/>
                  </a:lnTo>
                  <a:lnTo>
                    <a:pt x="719" y="134"/>
                  </a:lnTo>
                  <a:lnTo>
                    <a:pt x="719" y="131"/>
                  </a:lnTo>
                  <a:lnTo>
                    <a:pt x="719" y="128"/>
                  </a:lnTo>
                  <a:lnTo>
                    <a:pt x="722" y="125"/>
                  </a:lnTo>
                  <a:lnTo>
                    <a:pt x="722" y="122"/>
                  </a:lnTo>
                  <a:lnTo>
                    <a:pt x="725" y="120"/>
                  </a:lnTo>
                  <a:lnTo>
                    <a:pt x="725" y="117"/>
                  </a:lnTo>
                  <a:lnTo>
                    <a:pt x="727" y="117"/>
                  </a:lnTo>
                  <a:lnTo>
                    <a:pt x="727" y="114"/>
                  </a:lnTo>
                  <a:lnTo>
                    <a:pt x="727" y="111"/>
                  </a:lnTo>
                  <a:lnTo>
                    <a:pt x="730" y="111"/>
                  </a:lnTo>
                  <a:lnTo>
                    <a:pt x="730" y="108"/>
                  </a:lnTo>
                  <a:lnTo>
                    <a:pt x="733" y="106"/>
                  </a:lnTo>
                  <a:lnTo>
                    <a:pt x="733" y="103"/>
                  </a:lnTo>
                  <a:lnTo>
                    <a:pt x="736" y="103"/>
                  </a:lnTo>
                  <a:lnTo>
                    <a:pt x="736" y="100"/>
                  </a:lnTo>
                  <a:lnTo>
                    <a:pt x="739" y="97"/>
                  </a:lnTo>
                  <a:lnTo>
                    <a:pt x="739" y="95"/>
                  </a:lnTo>
                  <a:lnTo>
                    <a:pt x="741" y="95"/>
                  </a:lnTo>
                  <a:lnTo>
                    <a:pt x="741" y="92"/>
                  </a:lnTo>
                  <a:lnTo>
                    <a:pt x="744" y="92"/>
                  </a:lnTo>
                  <a:lnTo>
                    <a:pt x="744" y="89"/>
                  </a:lnTo>
                  <a:lnTo>
                    <a:pt x="747" y="86"/>
                  </a:lnTo>
                  <a:lnTo>
                    <a:pt x="747" y="83"/>
                  </a:lnTo>
                  <a:lnTo>
                    <a:pt x="750" y="83"/>
                  </a:lnTo>
                  <a:lnTo>
                    <a:pt x="750" y="81"/>
                  </a:lnTo>
                  <a:lnTo>
                    <a:pt x="752" y="81"/>
                  </a:lnTo>
                  <a:lnTo>
                    <a:pt x="752" y="78"/>
                  </a:lnTo>
                  <a:lnTo>
                    <a:pt x="755" y="78"/>
                  </a:lnTo>
                  <a:lnTo>
                    <a:pt x="755" y="75"/>
                  </a:lnTo>
                  <a:lnTo>
                    <a:pt x="758" y="75"/>
                  </a:lnTo>
                  <a:lnTo>
                    <a:pt x="758" y="72"/>
                  </a:lnTo>
                  <a:lnTo>
                    <a:pt x="761" y="72"/>
                  </a:lnTo>
                  <a:lnTo>
                    <a:pt x="761" y="69"/>
                  </a:lnTo>
                  <a:lnTo>
                    <a:pt x="764" y="69"/>
                  </a:lnTo>
                  <a:lnTo>
                    <a:pt x="764" y="67"/>
                  </a:lnTo>
                  <a:lnTo>
                    <a:pt x="766" y="67"/>
                  </a:lnTo>
                  <a:lnTo>
                    <a:pt x="766" y="64"/>
                  </a:lnTo>
                  <a:lnTo>
                    <a:pt x="769" y="64"/>
                  </a:lnTo>
                  <a:lnTo>
                    <a:pt x="772" y="64"/>
                  </a:lnTo>
                  <a:lnTo>
                    <a:pt x="772" y="61"/>
                  </a:lnTo>
                  <a:lnTo>
                    <a:pt x="775" y="61"/>
                  </a:lnTo>
                  <a:lnTo>
                    <a:pt x="775" y="58"/>
                  </a:lnTo>
                  <a:lnTo>
                    <a:pt x="778" y="58"/>
                  </a:lnTo>
                  <a:lnTo>
                    <a:pt x="780" y="56"/>
                  </a:lnTo>
                  <a:lnTo>
                    <a:pt x="783" y="56"/>
                  </a:lnTo>
                  <a:lnTo>
                    <a:pt x="783" y="53"/>
                  </a:lnTo>
                  <a:lnTo>
                    <a:pt x="786" y="53"/>
                  </a:lnTo>
                  <a:lnTo>
                    <a:pt x="789" y="50"/>
                  </a:lnTo>
                  <a:lnTo>
                    <a:pt x="791" y="50"/>
                  </a:lnTo>
                  <a:lnTo>
                    <a:pt x="791" y="47"/>
                  </a:lnTo>
                  <a:lnTo>
                    <a:pt x="794" y="47"/>
                  </a:lnTo>
                  <a:lnTo>
                    <a:pt x="797" y="47"/>
                  </a:lnTo>
                  <a:lnTo>
                    <a:pt x="797" y="44"/>
                  </a:lnTo>
                  <a:lnTo>
                    <a:pt x="800" y="44"/>
                  </a:lnTo>
                  <a:lnTo>
                    <a:pt x="803" y="44"/>
                  </a:lnTo>
                  <a:lnTo>
                    <a:pt x="803" y="42"/>
                  </a:lnTo>
                  <a:lnTo>
                    <a:pt x="805" y="42"/>
                  </a:lnTo>
                  <a:lnTo>
                    <a:pt x="808" y="42"/>
                  </a:lnTo>
                  <a:lnTo>
                    <a:pt x="808" y="39"/>
                  </a:lnTo>
                  <a:lnTo>
                    <a:pt x="811" y="39"/>
                  </a:lnTo>
                  <a:lnTo>
                    <a:pt x="814" y="39"/>
                  </a:lnTo>
                  <a:lnTo>
                    <a:pt x="817" y="39"/>
                  </a:lnTo>
                  <a:lnTo>
                    <a:pt x="817" y="36"/>
                  </a:lnTo>
                  <a:lnTo>
                    <a:pt x="819" y="36"/>
                  </a:lnTo>
                  <a:lnTo>
                    <a:pt x="822" y="36"/>
                  </a:lnTo>
                  <a:lnTo>
                    <a:pt x="825" y="33"/>
                  </a:lnTo>
                  <a:lnTo>
                    <a:pt x="828" y="33"/>
                  </a:lnTo>
                  <a:lnTo>
                    <a:pt x="830" y="33"/>
                  </a:lnTo>
                  <a:lnTo>
                    <a:pt x="833" y="30"/>
                  </a:lnTo>
                  <a:lnTo>
                    <a:pt x="836" y="30"/>
                  </a:lnTo>
                  <a:lnTo>
                    <a:pt x="839" y="30"/>
                  </a:lnTo>
                  <a:lnTo>
                    <a:pt x="842" y="30"/>
                  </a:lnTo>
                  <a:lnTo>
                    <a:pt x="842" y="28"/>
                  </a:lnTo>
                  <a:lnTo>
                    <a:pt x="844" y="28"/>
                  </a:lnTo>
                  <a:lnTo>
                    <a:pt x="847" y="28"/>
                  </a:lnTo>
                  <a:lnTo>
                    <a:pt x="850" y="28"/>
                  </a:lnTo>
                  <a:lnTo>
                    <a:pt x="850" y="25"/>
                  </a:lnTo>
                  <a:lnTo>
                    <a:pt x="853" y="25"/>
                  </a:lnTo>
                  <a:lnTo>
                    <a:pt x="856" y="25"/>
                  </a:lnTo>
                  <a:lnTo>
                    <a:pt x="858" y="25"/>
                  </a:lnTo>
                  <a:lnTo>
                    <a:pt x="861" y="25"/>
                  </a:lnTo>
                  <a:lnTo>
                    <a:pt x="864" y="22"/>
                  </a:lnTo>
                  <a:lnTo>
                    <a:pt x="867" y="22"/>
                  </a:lnTo>
                  <a:lnTo>
                    <a:pt x="869" y="22"/>
                  </a:lnTo>
                  <a:lnTo>
                    <a:pt x="872" y="22"/>
                  </a:lnTo>
                  <a:lnTo>
                    <a:pt x="875" y="22"/>
                  </a:lnTo>
                  <a:lnTo>
                    <a:pt x="878" y="22"/>
                  </a:lnTo>
                  <a:lnTo>
                    <a:pt x="878" y="19"/>
                  </a:lnTo>
                  <a:lnTo>
                    <a:pt x="881" y="19"/>
                  </a:lnTo>
                  <a:lnTo>
                    <a:pt x="883" y="19"/>
                  </a:lnTo>
                  <a:lnTo>
                    <a:pt x="886" y="19"/>
                  </a:lnTo>
                  <a:lnTo>
                    <a:pt x="889" y="19"/>
                  </a:lnTo>
                  <a:lnTo>
                    <a:pt x="892" y="19"/>
                  </a:lnTo>
                  <a:lnTo>
                    <a:pt x="895" y="16"/>
                  </a:lnTo>
                  <a:lnTo>
                    <a:pt x="897" y="16"/>
                  </a:lnTo>
                  <a:lnTo>
                    <a:pt x="900" y="16"/>
                  </a:lnTo>
                  <a:lnTo>
                    <a:pt x="903" y="16"/>
                  </a:lnTo>
                  <a:lnTo>
                    <a:pt x="906" y="16"/>
                  </a:lnTo>
                  <a:lnTo>
                    <a:pt x="909" y="16"/>
                  </a:lnTo>
                  <a:lnTo>
                    <a:pt x="911" y="16"/>
                  </a:lnTo>
                  <a:lnTo>
                    <a:pt x="914" y="14"/>
                  </a:lnTo>
                  <a:lnTo>
                    <a:pt x="917" y="14"/>
                  </a:lnTo>
                  <a:lnTo>
                    <a:pt x="920" y="14"/>
                  </a:lnTo>
                  <a:lnTo>
                    <a:pt x="922" y="14"/>
                  </a:lnTo>
                  <a:lnTo>
                    <a:pt x="925" y="14"/>
                  </a:lnTo>
                  <a:lnTo>
                    <a:pt x="928" y="14"/>
                  </a:lnTo>
                  <a:lnTo>
                    <a:pt x="931" y="14"/>
                  </a:lnTo>
                  <a:lnTo>
                    <a:pt x="934" y="14"/>
                  </a:lnTo>
                  <a:lnTo>
                    <a:pt x="936" y="14"/>
                  </a:lnTo>
                  <a:lnTo>
                    <a:pt x="936" y="11"/>
                  </a:lnTo>
                  <a:lnTo>
                    <a:pt x="939" y="11"/>
                  </a:lnTo>
                  <a:lnTo>
                    <a:pt x="942" y="11"/>
                  </a:lnTo>
                  <a:lnTo>
                    <a:pt x="945" y="11"/>
                  </a:lnTo>
                  <a:lnTo>
                    <a:pt x="948" y="11"/>
                  </a:lnTo>
                  <a:lnTo>
                    <a:pt x="950" y="11"/>
                  </a:lnTo>
                  <a:lnTo>
                    <a:pt x="953" y="11"/>
                  </a:lnTo>
                  <a:lnTo>
                    <a:pt x="956" y="11"/>
                  </a:lnTo>
                  <a:lnTo>
                    <a:pt x="959" y="11"/>
                  </a:lnTo>
                  <a:lnTo>
                    <a:pt x="961" y="11"/>
                  </a:lnTo>
                  <a:lnTo>
                    <a:pt x="964" y="11"/>
                  </a:lnTo>
                  <a:lnTo>
                    <a:pt x="967" y="11"/>
                  </a:lnTo>
                  <a:lnTo>
                    <a:pt x="967" y="8"/>
                  </a:lnTo>
                  <a:lnTo>
                    <a:pt x="970" y="8"/>
                  </a:lnTo>
                  <a:lnTo>
                    <a:pt x="973" y="8"/>
                  </a:lnTo>
                  <a:lnTo>
                    <a:pt x="975" y="8"/>
                  </a:lnTo>
                  <a:lnTo>
                    <a:pt x="978" y="8"/>
                  </a:lnTo>
                  <a:lnTo>
                    <a:pt x="981" y="8"/>
                  </a:lnTo>
                  <a:lnTo>
                    <a:pt x="984" y="8"/>
                  </a:lnTo>
                  <a:lnTo>
                    <a:pt x="987" y="8"/>
                  </a:lnTo>
                  <a:lnTo>
                    <a:pt x="989" y="8"/>
                  </a:lnTo>
                  <a:lnTo>
                    <a:pt x="992" y="8"/>
                  </a:lnTo>
                  <a:lnTo>
                    <a:pt x="995" y="8"/>
                  </a:lnTo>
                  <a:lnTo>
                    <a:pt x="998" y="8"/>
                  </a:lnTo>
                  <a:lnTo>
                    <a:pt x="1000" y="8"/>
                  </a:lnTo>
                  <a:lnTo>
                    <a:pt x="1003" y="8"/>
                  </a:lnTo>
                  <a:lnTo>
                    <a:pt x="1006" y="8"/>
                  </a:lnTo>
                  <a:lnTo>
                    <a:pt x="1009" y="8"/>
                  </a:lnTo>
                  <a:lnTo>
                    <a:pt x="1009" y="5"/>
                  </a:lnTo>
                  <a:lnTo>
                    <a:pt x="1012" y="5"/>
                  </a:lnTo>
                  <a:lnTo>
                    <a:pt x="1014" y="5"/>
                  </a:lnTo>
                  <a:lnTo>
                    <a:pt x="1017" y="5"/>
                  </a:lnTo>
                  <a:lnTo>
                    <a:pt x="1020" y="5"/>
                  </a:lnTo>
                  <a:lnTo>
                    <a:pt x="1023" y="5"/>
                  </a:lnTo>
                  <a:lnTo>
                    <a:pt x="1026" y="5"/>
                  </a:lnTo>
                  <a:lnTo>
                    <a:pt x="1028" y="5"/>
                  </a:lnTo>
                  <a:lnTo>
                    <a:pt x="1031" y="5"/>
                  </a:lnTo>
                  <a:lnTo>
                    <a:pt x="1034" y="5"/>
                  </a:lnTo>
                  <a:lnTo>
                    <a:pt x="1037" y="5"/>
                  </a:lnTo>
                  <a:lnTo>
                    <a:pt x="1039" y="5"/>
                  </a:lnTo>
                  <a:lnTo>
                    <a:pt x="1042" y="5"/>
                  </a:lnTo>
                  <a:lnTo>
                    <a:pt x="1045" y="5"/>
                  </a:lnTo>
                  <a:lnTo>
                    <a:pt x="1048" y="5"/>
                  </a:lnTo>
                  <a:lnTo>
                    <a:pt x="1051" y="5"/>
                  </a:lnTo>
                  <a:lnTo>
                    <a:pt x="1053" y="5"/>
                  </a:lnTo>
                  <a:lnTo>
                    <a:pt x="1056" y="5"/>
                  </a:lnTo>
                  <a:lnTo>
                    <a:pt x="1059" y="5"/>
                  </a:lnTo>
                  <a:lnTo>
                    <a:pt x="1062" y="5"/>
                  </a:lnTo>
                  <a:lnTo>
                    <a:pt x="1065" y="5"/>
                  </a:lnTo>
                  <a:lnTo>
                    <a:pt x="1067" y="5"/>
                  </a:lnTo>
                  <a:lnTo>
                    <a:pt x="1067" y="3"/>
                  </a:lnTo>
                  <a:lnTo>
                    <a:pt x="1070" y="3"/>
                  </a:lnTo>
                  <a:lnTo>
                    <a:pt x="1073" y="3"/>
                  </a:lnTo>
                  <a:lnTo>
                    <a:pt x="1076" y="3"/>
                  </a:lnTo>
                  <a:lnTo>
                    <a:pt x="1078" y="3"/>
                  </a:lnTo>
                  <a:lnTo>
                    <a:pt x="1081" y="3"/>
                  </a:lnTo>
                  <a:lnTo>
                    <a:pt x="1084" y="3"/>
                  </a:lnTo>
                  <a:lnTo>
                    <a:pt x="1087" y="3"/>
                  </a:lnTo>
                  <a:lnTo>
                    <a:pt x="1090" y="3"/>
                  </a:lnTo>
                  <a:lnTo>
                    <a:pt x="1092" y="3"/>
                  </a:lnTo>
                  <a:lnTo>
                    <a:pt x="1095" y="3"/>
                  </a:lnTo>
                  <a:lnTo>
                    <a:pt x="1098" y="3"/>
                  </a:lnTo>
                  <a:lnTo>
                    <a:pt x="1101" y="3"/>
                  </a:lnTo>
                  <a:lnTo>
                    <a:pt x="1104" y="3"/>
                  </a:lnTo>
                  <a:lnTo>
                    <a:pt x="1106" y="3"/>
                  </a:lnTo>
                  <a:lnTo>
                    <a:pt x="1109" y="3"/>
                  </a:lnTo>
                  <a:lnTo>
                    <a:pt x="1112" y="3"/>
                  </a:lnTo>
                  <a:lnTo>
                    <a:pt x="1115" y="3"/>
                  </a:lnTo>
                  <a:lnTo>
                    <a:pt x="1118" y="3"/>
                  </a:lnTo>
                  <a:lnTo>
                    <a:pt x="1120" y="3"/>
                  </a:lnTo>
                  <a:lnTo>
                    <a:pt x="1123" y="3"/>
                  </a:lnTo>
                  <a:lnTo>
                    <a:pt x="1126" y="3"/>
                  </a:lnTo>
                  <a:lnTo>
                    <a:pt x="1129" y="3"/>
                  </a:lnTo>
                  <a:lnTo>
                    <a:pt x="1131" y="3"/>
                  </a:lnTo>
                  <a:lnTo>
                    <a:pt x="1134" y="3"/>
                  </a:lnTo>
                  <a:lnTo>
                    <a:pt x="1137" y="3"/>
                  </a:lnTo>
                  <a:lnTo>
                    <a:pt x="1140" y="3"/>
                  </a:lnTo>
                  <a:lnTo>
                    <a:pt x="1143" y="3"/>
                  </a:lnTo>
                  <a:lnTo>
                    <a:pt x="1145" y="3"/>
                  </a:lnTo>
                  <a:lnTo>
                    <a:pt x="1148" y="3"/>
                  </a:lnTo>
                  <a:lnTo>
                    <a:pt x="1151" y="3"/>
                  </a:lnTo>
                </a:path>
              </a:pathLst>
            </a:custGeom>
            <a:noFill/>
            <a:ln w="2222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18">
              <a:extLst>
                <a:ext uri="{FF2B5EF4-FFF2-40B4-BE49-F238E27FC236}">
                  <a16:creationId xmlns:a16="http://schemas.microsoft.com/office/drawing/2014/main" id="{C2EB391C-4FBD-4147-B66A-2302A74FE5E5}"/>
                </a:ext>
              </a:extLst>
            </p:cNvPr>
            <p:cNvSpPr>
              <a:spLocks/>
            </p:cNvSpPr>
            <p:nvPr/>
          </p:nvSpPr>
          <p:spPr bwMode="auto">
            <a:xfrm>
              <a:off x="1915" y="2198"/>
              <a:ext cx="95" cy="4"/>
            </a:xfrm>
            <a:custGeom>
              <a:avLst/>
              <a:gdLst>
                <a:gd name="T0" fmla="*/ 0 w 95"/>
                <a:gd name="T1" fmla="*/ 4 h 3"/>
                <a:gd name="T2" fmla="*/ 3 w 95"/>
                <a:gd name="T3" fmla="*/ 4 h 3"/>
                <a:gd name="T4" fmla="*/ 6 w 95"/>
                <a:gd name="T5" fmla="*/ 4 h 3"/>
                <a:gd name="T6" fmla="*/ 8 w 95"/>
                <a:gd name="T7" fmla="*/ 4 h 3"/>
                <a:gd name="T8" fmla="*/ 11 w 95"/>
                <a:gd name="T9" fmla="*/ 4 h 3"/>
                <a:gd name="T10" fmla="*/ 14 w 95"/>
                <a:gd name="T11" fmla="*/ 4 h 3"/>
                <a:gd name="T12" fmla="*/ 17 w 95"/>
                <a:gd name="T13" fmla="*/ 4 h 3"/>
                <a:gd name="T14" fmla="*/ 17 w 95"/>
                <a:gd name="T15" fmla="*/ 0 h 3"/>
                <a:gd name="T16" fmla="*/ 19 w 95"/>
                <a:gd name="T17" fmla="*/ 0 h 3"/>
                <a:gd name="T18" fmla="*/ 22 w 95"/>
                <a:gd name="T19" fmla="*/ 0 h 3"/>
                <a:gd name="T20" fmla="*/ 25 w 95"/>
                <a:gd name="T21" fmla="*/ 0 h 3"/>
                <a:gd name="T22" fmla="*/ 28 w 95"/>
                <a:gd name="T23" fmla="*/ 0 h 3"/>
                <a:gd name="T24" fmla="*/ 31 w 95"/>
                <a:gd name="T25" fmla="*/ 0 h 3"/>
                <a:gd name="T26" fmla="*/ 33 w 95"/>
                <a:gd name="T27" fmla="*/ 0 h 3"/>
                <a:gd name="T28" fmla="*/ 36 w 95"/>
                <a:gd name="T29" fmla="*/ 0 h 3"/>
                <a:gd name="T30" fmla="*/ 39 w 95"/>
                <a:gd name="T31" fmla="*/ 0 h 3"/>
                <a:gd name="T32" fmla="*/ 42 w 95"/>
                <a:gd name="T33" fmla="*/ 0 h 3"/>
                <a:gd name="T34" fmla="*/ 45 w 95"/>
                <a:gd name="T35" fmla="*/ 0 h 3"/>
                <a:gd name="T36" fmla="*/ 47 w 95"/>
                <a:gd name="T37" fmla="*/ 0 h 3"/>
                <a:gd name="T38" fmla="*/ 50 w 95"/>
                <a:gd name="T39" fmla="*/ 0 h 3"/>
                <a:gd name="T40" fmla="*/ 53 w 95"/>
                <a:gd name="T41" fmla="*/ 0 h 3"/>
                <a:gd name="T42" fmla="*/ 56 w 95"/>
                <a:gd name="T43" fmla="*/ 0 h 3"/>
                <a:gd name="T44" fmla="*/ 58 w 95"/>
                <a:gd name="T45" fmla="*/ 0 h 3"/>
                <a:gd name="T46" fmla="*/ 61 w 95"/>
                <a:gd name="T47" fmla="*/ 0 h 3"/>
                <a:gd name="T48" fmla="*/ 64 w 95"/>
                <a:gd name="T49" fmla="*/ 0 h 3"/>
                <a:gd name="T50" fmla="*/ 67 w 95"/>
                <a:gd name="T51" fmla="*/ 0 h 3"/>
                <a:gd name="T52" fmla="*/ 70 w 95"/>
                <a:gd name="T53" fmla="*/ 0 h 3"/>
                <a:gd name="T54" fmla="*/ 72 w 95"/>
                <a:gd name="T55" fmla="*/ 0 h 3"/>
                <a:gd name="T56" fmla="*/ 75 w 95"/>
                <a:gd name="T57" fmla="*/ 0 h 3"/>
                <a:gd name="T58" fmla="*/ 78 w 95"/>
                <a:gd name="T59" fmla="*/ 0 h 3"/>
                <a:gd name="T60" fmla="*/ 81 w 95"/>
                <a:gd name="T61" fmla="*/ 0 h 3"/>
                <a:gd name="T62" fmla="*/ 84 w 95"/>
                <a:gd name="T63" fmla="*/ 0 h 3"/>
                <a:gd name="T64" fmla="*/ 86 w 95"/>
                <a:gd name="T65" fmla="*/ 0 h 3"/>
                <a:gd name="T66" fmla="*/ 89 w 95"/>
                <a:gd name="T67" fmla="*/ 0 h 3"/>
                <a:gd name="T68" fmla="*/ 92 w 95"/>
                <a:gd name="T69" fmla="*/ 0 h 3"/>
                <a:gd name="T70" fmla="*/ 95 w 95"/>
                <a:gd name="T71" fmla="*/ 0 h 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5" h="3">
                  <a:moveTo>
                    <a:pt x="0" y="3"/>
                  </a:moveTo>
                  <a:lnTo>
                    <a:pt x="3" y="3"/>
                  </a:lnTo>
                  <a:lnTo>
                    <a:pt x="6" y="3"/>
                  </a:lnTo>
                  <a:lnTo>
                    <a:pt x="8" y="3"/>
                  </a:lnTo>
                  <a:lnTo>
                    <a:pt x="11" y="3"/>
                  </a:lnTo>
                  <a:lnTo>
                    <a:pt x="14" y="3"/>
                  </a:lnTo>
                  <a:lnTo>
                    <a:pt x="17" y="3"/>
                  </a:lnTo>
                  <a:lnTo>
                    <a:pt x="17" y="0"/>
                  </a:lnTo>
                  <a:lnTo>
                    <a:pt x="19" y="0"/>
                  </a:lnTo>
                  <a:lnTo>
                    <a:pt x="22" y="0"/>
                  </a:lnTo>
                  <a:lnTo>
                    <a:pt x="25" y="0"/>
                  </a:lnTo>
                  <a:lnTo>
                    <a:pt x="28" y="0"/>
                  </a:lnTo>
                  <a:lnTo>
                    <a:pt x="31" y="0"/>
                  </a:lnTo>
                  <a:lnTo>
                    <a:pt x="33" y="0"/>
                  </a:lnTo>
                  <a:lnTo>
                    <a:pt x="36" y="0"/>
                  </a:lnTo>
                  <a:lnTo>
                    <a:pt x="39" y="0"/>
                  </a:lnTo>
                  <a:lnTo>
                    <a:pt x="42" y="0"/>
                  </a:lnTo>
                  <a:lnTo>
                    <a:pt x="45" y="0"/>
                  </a:lnTo>
                  <a:lnTo>
                    <a:pt x="47" y="0"/>
                  </a:lnTo>
                  <a:lnTo>
                    <a:pt x="50" y="0"/>
                  </a:lnTo>
                  <a:lnTo>
                    <a:pt x="53" y="0"/>
                  </a:lnTo>
                  <a:lnTo>
                    <a:pt x="56" y="0"/>
                  </a:lnTo>
                  <a:lnTo>
                    <a:pt x="58" y="0"/>
                  </a:lnTo>
                  <a:lnTo>
                    <a:pt x="61" y="0"/>
                  </a:lnTo>
                  <a:lnTo>
                    <a:pt x="64" y="0"/>
                  </a:lnTo>
                  <a:lnTo>
                    <a:pt x="67" y="0"/>
                  </a:lnTo>
                  <a:lnTo>
                    <a:pt x="70" y="0"/>
                  </a:lnTo>
                  <a:lnTo>
                    <a:pt x="72" y="0"/>
                  </a:lnTo>
                  <a:lnTo>
                    <a:pt x="75" y="0"/>
                  </a:lnTo>
                  <a:lnTo>
                    <a:pt x="78" y="0"/>
                  </a:lnTo>
                  <a:lnTo>
                    <a:pt x="81" y="0"/>
                  </a:lnTo>
                  <a:lnTo>
                    <a:pt x="84" y="0"/>
                  </a:lnTo>
                  <a:lnTo>
                    <a:pt x="86" y="0"/>
                  </a:lnTo>
                  <a:lnTo>
                    <a:pt x="89" y="0"/>
                  </a:lnTo>
                  <a:lnTo>
                    <a:pt x="92" y="0"/>
                  </a:lnTo>
                  <a:lnTo>
                    <a:pt x="95" y="0"/>
                  </a:lnTo>
                </a:path>
              </a:pathLst>
            </a:custGeom>
            <a:noFill/>
            <a:ln w="2222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Oval 219">
              <a:extLst>
                <a:ext uri="{FF2B5EF4-FFF2-40B4-BE49-F238E27FC236}">
                  <a16:creationId xmlns:a16="http://schemas.microsoft.com/office/drawing/2014/main" id="{29FA24EB-8468-9E49-BF4C-AF5D4EA18392}"/>
                </a:ext>
              </a:extLst>
            </p:cNvPr>
            <p:cNvSpPr>
              <a:spLocks noChangeArrowheads="1"/>
            </p:cNvSpPr>
            <p:nvPr/>
          </p:nvSpPr>
          <p:spPr bwMode="auto">
            <a:xfrm>
              <a:off x="1611" y="2172"/>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29" name="Oval 220">
              <a:extLst>
                <a:ext uri="{FF2B5EF4-FFF2-40B4-BE49-F238E27FC236}">
                  <a16:creationId xmlns:a16="http://schemas.microsoft.com/office/drawing/2014/main" id="{FE8D4875-11C0-AC4A-B892-D355B21DEF4D}"/>
                </a:ext>
              </a:extLst>
            </p:cNvPr>
            <p:cNvSpPr>
              <a:spLocks noChangeArrowheads="1"/>
            </p:cNvSpPr>
            <p:nvPr/>
          </p:nvSpPr>
          <p:spPr bwMode="auto">
            <a:xfrm>
              <a:off x="1603" y="2189"/>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30" name="Oval 221">
              <a:extLst>
                <a:ext uri="{FF2B5EF4-FFF2-40B4-BE49-F238E27FC236}">
                  <a16:creationId xmlns:a16="http://schemas.microsoft.com/office/drawing/2014/main" id="{3A53B337-275E-7645-A9BB-050C2C94F389}"/>
                </a:ext>
              </a:extLst>
            </p:cNvPr>
            <p:cNvSpPr>
              <a:spLocks noChangeArrowheads="1"/>
            </p:cNvSpPr>
            <p:nvPr/>
          </p:nvSpPr>
          <p:spPr bwMode="auto">
            <a:xfrm>
              <a:off x="1594" y="2085"/>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31" name="Oval 222">
              <a:extLst>
                <a:ext uri="{FF2B5EF4-FFF2-40B4-BE49-F238E27FC236}">
                  <a16:creationId xmlns:a16="http://schemas.microsoft.com/office/drawing/2014/main" id="{86821176-EEB8-C342-8342-4C4882AB1231}"/>
                </a:ext>
              </a:extLst>
            </p:cNvPr>
            <p:cNvSpPr>
              <a:spLocks noChangeArrowheads="1"/>
            </p:cNvSpPr>
            <p:nvPr/>
          </p:nvSpPr>
          <p:spPr bwMode="auto">
            <a:xfrm>
              <a:off x="1583" y="2225"/>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32" name="Oval 223">
              <a:extLst>
                <a:ext uri="{FF2B5EF4-FFF2-40B4-BE49-F238E27FC236}">
                  <a16:creationId xmlns:a16="http://schemas.microsoft.com/office/drawing/2014/main" id="{5812E7C6-C9DE-8147-9F35-6D8CA3B9CBD8}"/>
                </a:ext>
              </a:extLst>
            </p:cNvPr>
            <p:cNvSpPr>
              <a:spLocks noChangeArrowheads="1"/>
            </p:cNvSpPr>
            <p:nvPr/>
          </p:nvSpPr>
          <p:spPr bwMode="auto">
            <a:xfrm>
              <a:off x="1575" y="2228"/>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33" name="Oval 224">
              <a:extLst>
                <a:ext uri="{FF2B5EF4-FFF2-40B4-BE49-F238E27FC236}">
                  <a16:creationId xmlns:a16="http://schemas.microsoft.com/office/drawing/2014/main" id="{1ACEA17D-BAE3-AE43-B979-FE1E3F894FBB}"/>
                </a:ext>
              </a:extLst>
            </p:cNvPr>
            <p:cNvSpPr>
              <a:spLocks noChangeArrowheads="1"/>
            </p:cNvSpPr>
            <p:nvPr/>
          </p:nvSpPr>
          <p:spPr bwMode="auto">
            <a:xfrm>
              <a:off x="1567" y="2174"/>
              <a:ext cx="27"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34" name="Oval 225">
              <a:extLst>
                <a:ext uri="{FF2B5EF4-FFF2-40B4-BE49-F238E27FC236}">
                  <a16:creationId xmlns:a16="http://schemas.microsoft.com/office/drawing/2014/main" id="{73694C0E-E304-B74E-99A9-4117C2CCC018}"/>
                </a:ext>
              </a:extLst>
            </p:cNvPr>
            <p:cNvSpPr>
              <a:spLocks noChangeArrowheads="1"/>
            </p:cNvSpPr>
            <p:nvPr/>
          </p:nvSpPr>
          <p:spPr bwMode="auto">
            <a:xfrm>
              <a:off x="1558" y="2210"/>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35" name="Oval 226">
              <a:extLst>
                <a:ext uri="{FF2B5EF4-FFF2-40B4-BE49-F238E27FC236}">
                  <a16:creationId xmlns:a16="http://schemas.microsoft.com/office/drawing/2014/main" id="{0A92E965-1119-0C45-B5A7-A086CF90120E}"/>
                </a:ext>
              </a:extLst>
            </p:cNvPr>
            <p:cNvSpPr>
              <a:spLocks noChangeArrowheads="1"/>
            </p:cNvSpPr>
            <p:nvPr/>
          </p:nvSpPr>
          <p:spPr bwMode="auto">
            <a:xfrm>
              <a:off x="1550" y="2234"/>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36" name="Oval 227">
              <a:extLst>
                <a:ext uri="{FF2B5EF4-FFF2-40B4-BE49-F238E27FC236}">
                  <a16:creationId xmlns:a16="http://schemas.microsoft.com/office/drawing/2014/main" id="{B75FCF67-69AB-084C-AA9B-1CA88C2D08A8}"/>
                </a:ext>
              </a:extLst>
            </p:cNvPr>
            <p:cNvSpPr>
              <a:spLocks noChangeArrowheads="1"/>
            </p:cNvSpPr>
            <p:nvPr/>
          </p:nvSpPr>
          <p:spPr bwMode="auto">
            <a:xfrm>
              <a:off x="1542" y="2141"/>
              <a:ext cx="27" cy="31"/>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37" name="Oval 228">
              <a:extLst>
                <a:ext uri="{FF2B5EF4-FFF2-40B4-BE49-F238E27FC236}">
                  <a16:creationId xmlns:a16="http://schemas.microsoft.com/office/drawing/2014/main" id="{8DCF474A-0968-EE46-81E0-49BBC31B91E3}"/>
                </a:ext>
              </a:extLst>
            </p:cNvPr>
            <p:cNvSpPr>
              <a:spLocks noChangeArrowheads="1"/>
            </p:cNvSpPr>
            <p:nvPr/>
          </p:nvSpPr>
          <p:spPr bwMode="auto">
            <a:xfrm>
              <a:off x="1533" y="2157"/>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38" name="Oval 229">
              <a:extLst>
                <a:ext uri="{FF2B5EF4-FFF2-40B4-BE49-F238E27FC236}">
                  <a16:creationId xmlns:a16="http://schemas.microsoft.com/office/drawing/2014/main" id="{7A419F4C-EF58-C140-B6E8-DB7A952F3852}"/>
                </a:ext>
              </a:extLst>
            </p:cNvPr>
            <p:cNvSpPr>
              <a:spLocks noChangeArrowheads="1"/>
            </p:cNvSpPr>
            <p:nvPr/>
          </p:nvSpPr>
          <p:spPr bwMode="auto">
            <a:xfrm>
              <a:off x="1525" y="2230"/>
              <a:ext cx="28" cy="31"/>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39" name="Oval 230">
              <a:extLst>
                <a:ext uri="{FF2B5EF4-FFF2-40B4-BE49-F238E27FC236}">
                  <a16:creationId xmlns:a16="http://schemas.microsoft.com/office/drawing/2014/main" id="{B86964C7-A544-694A-9295-E064DC446E84}"/>
                </a:ext>
              </a:extLst>
            </p:cNvPr>
            <p:cNvSpPr>
              <a:spLocks noChangeArrowheads="1"/>
            </p:cNvSpPr>
            <p:nvPr/>
          </p:nvSpPr>
          <p:spPr bwMode="auto">
            <a:xfrm>
              <a:off x="1514" y="2287"/>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40" name="Oval 231">
              <a:extLst>
                <a:ext uri="{FF2B5EF4-FFF2-40B4-BE49-F238E27FC236}">
                  <a16:creationId xmlns:a16="http://schemas.microsoft.com/office/drawing/2014/main" id="{3989A872-D538-5C45-8FF2-1905801EADA6}"/>
                </a:ext>
              </a:extLst>
            </p:cNvPr>
            <p:cNvSpPr>
              <a:spLocks noChangeArrowheads="1"/>
            </p:cNvSpPr>
            <p:nvPr/>
          </p:nvSpPr>
          <p:spPr bwMode="auto">
            <a:xfrm>
              <a:off x="1505" y="2291"/>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41" name="Oval 232">
              <a:extLst>
                <a:ext uri="{FF2B5EF4-FFF2-40B4-BE49-F238E27FC236}">
                  <a16:creationId xmlns:a16="http://schemas.microsoft.com/office/drawing/2014/main" id="{6861B220-1938-0141-9F01-1AF00D2F6FFB}"/>
                </a:ext>
              </a:extLst>
            </p:cNvPr>
            <p:cNvSpPr>
              <a:spLocks noChangeArrowheads="1"/>
            </p:cNvSpPr>
            <p:nvPr/>
          </p:nvSpPr>
          <p:spPr bwMode="auto">
            <a:xfrm>
              <a:off x="1497" y="2321"/>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42" name="Oval 233">
              <a:extLst>
                <a:ext uri="{FF2B5EF4-FFF2-40B4-BE49-F238E27FC236}">
                  <a16:creationId xmlns:a16="http://schemas.microsoft.com/office/drawing/2014/main" id="{65FEC578-950B-F241-BBF1-681A3605D11D}"/>
                </a:ext>
              </a:extLst>
            </p:cNvPr>
            <p:cNvSpPr>
              <a:spLocks noChangeArrowheads="1"/>
            </p:cNvSpPr>
            <p:nvPr/>
          </p:nvSpPr>
          <p:spPr bwMode="auto">
            <a:xfrm>
              <a:off x="1489" y="2230"/>
              <a:ext cx="27" cy="31"/>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43" name="Oval 234">
              <a:extLst>
                <a:ext uri="{FF2B5EF4-FFF2-40B4-BE49-F238E27FC236}">
                  <a16:creationId xmlns:a16="http://schemas.microsoft.com/office/drawing/2014/main" id="{D74A704E-D693-B744-8A81-5174A47CC19D}"/>
                </a:ext>
              </a:extLst>
            </p:cNvPr>
            <p:cNvSpPr>
              <a:spLocks noChangeArrowheads="1"/>
            </p:cNvSpPr>
            <p:nvPr/>
          </p:nvSpPr>
          <p:spPr bwMode="auto">
            <a:xfrm>
              <a:off x="1480" y="2215"/>
              <a:ext cx="28" cy="31"/>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44" name="Oval 235">
              <a:extLst>
                <a:ext uri="{FF2B5EF4-FFF2-40B4-BE49-F238E27FC236}">
                  <a16:creationId xmlns:a16="http://schemas.microsoft.com/office/drawing/2014/main" id="{CE004772-7172-4E42-961C-986FA1944A3E}"/>
                </a:ext>
              </a:extLst>
            </p:cNvPr>
            <p:cNvSpPr>
              <a:spLocks noChangeArrowheads="1"/>
            </p:cNvSpPr>
            <p:nvPr/>
          </p:nvSpPr>
          <p:spPr bwMode="auto">
            <a:xfrm>
              <a:off x="1472" y="2306"/>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45" name="Oval 236">
              <a:extLst>
                <a:ext uri="{FF2B5EF4-FFF2-40B4-BE49-F238E27FC236}">
                  <a16:creationId xmlns:a16="http://schemas.microsoft.com/office/drawing/2014/main" id="{E4630F7E-4CB7-514B-8C81-FB131643D992}"/>
                </a:ext>
              </a:extLst>
            </p:cNvPr>
            <p:cNvSpPr>
              <a:spLocks noChangeArrowheads="1"/>
            </p:cNvSpPr>
            <p:nvPr/>
          </p:nvSpPr>
          <p:spPr bwMode="auto">
            <a:xfrm>
              <a:off x="1463" y="2291"/>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46" name="Oval 237">
              <a:extLst>
                <a:ext uri="{FF2B5EF4-FFF2-40B4-BE49-F238E27FC236}">
                  <a16:creationId xmlns:a16="http://schemas.microsoft.com/office/drawing/2014/main" id="{E2FAFCF7-2D71-3047-9EC9-B0397C535C0F}"/>
                </a:ext>
              </a:extLst>
            </p:cNvPr>
            <p:cNvSpPr>
              <a:spLocks noChangeArrowheads="1"/>
            </p:cNvSpPr>
            <p:nvPr/>
          </p:nvSpPr>
          <p:spPr bwMode="auto">
            <a:xfrm>
              <a:off x="1455" y="2471"/>
              <a:ext cx="28" cy="29"/>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47" name="Oval 238">
              <a:extLst>
                <a:ext uri="{FF2B5EF4-FFF2-40B4-BE49-F238E27FC236}">
                  <a16:creationId xmlns:a16="http://schemas.microsoft.com/office/drawing/2014/main" id="{84135772-0CE9-B445-AD57-831194F267FD}"/>
                </a:ext>
              </a:extLst>
            </p:cNvPr>
            <p:cNvSpPr>
              <a:spLocks noChangeArrowheads="1"/>
            </p:cNvSpPr>
            <p:nvPr/>
          </p:nvSpPr>
          <p:spPr bwMode="auto">
            <a:xfrm>
              <a:off x="1444" y="2422"/>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48" name="Oval 239">
              <a:extLst>
                <a:ext uri="{FF2B5EF4-FFF2-40B4-BE49-F238E27FC236}">
                  <a16:creationId xmlns:a16="http://schemas.microsoft.com/office/drawing/2014/main" id="{9E84BC49-A9F9-F94E-86CF-ECA1A87A90CC}"/>
                </a:ext>
              </a:extLst>
            </p:cNvPr>
            <p:cNvSpPr>
              <a:spLocks noChangeArrowheads="1"/>
            </p:cNvSpPr>
            <p:nvPr/>
          </p:nvSpPr>
          <p:spPr bwMode="auto">
            <a:xfrm>
              <a:off x="1436" y="2513"/>
              <a:ext cx="27" cy="28"/>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49" name="Oval 240">
              <a:extLst>
                <a:ext uri="{FF2B5EF4-FFF2-40B4-BE49-F238E27FC236}">
                  <a16:creationId xmlns:a16="http://schemas.microsoft.com/office/drawing/2014/main" id="{EB61B6F7-BE3A-E14E-A057-C773EC8DBFED}"/>
                </a:ext>
              </a:extLst>
            </p:cNvPr>
            <p:cNvSpPr>
              <a:spLocks noChangeArrowheads="1"/>
            </p:cNvSpPr>
            <p:nvPr/>
          </p:nvSpPr>
          <p:spPr bwMode="auto">
            <a:xfrm>
              <a:off x="1427" y="2443"/>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50" name="Oval 241">
              <a:extLst>
                <a:ext uri="{FF2B5EF4-FFF2-40B4-BE49-F238E27FC236}">
                  <a16:creationId xmlns:a16="http://schemas.microsoft.com/office/drawing/2014/main" id="{B3A6157B-A86B-BE49-BEAA-D5781E94E309}"/>
                </a:ext>
              </a:extLst>
            </p:cNvPr>
            <p:cNvSpPr>
              <a:spLocks noChangeArrowheads="1"/>
            </p:cNvSpPr>
            <p:nvPr/>
          </p:nvSpPr>
          <p:spPr bwMode="auto">
            <a:xfrm>
              <a:off x="1419" y="2682"/>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51" name="Oval 242">
              <a:extLst>
                <a:ext uri="{FF2B5EF4-FFF2-40B4-BE49-F238E27FC236}">
                  <a16:creationId xmlns:a16="http://schemas.microsoft.com/office/drawing/2014/main" id="{E17A16DC-B486-E646-A329-A13D3689A3A7}"/>
                </a:ext>
              </a:extLst>
            </p:cNvPr>
            <p:cNvSpPr>
              <a:spLocks noChangeArrowheads="1"/>
            </p:cNvSpPr>
            <p:nvPr/>
          </p:nvSpPr>
          <p:spPr bwMode="auto">
            <a:xfrm>
              <a:off x="1411" y="2551"/>
              <a:ext cx="27"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52" name="Oval 243">
              <a:extLst>
                <a:ext uri="{FF2B5EF4-FFF2-40B4-BE49-F238E27FC236}">
                  <a16:creationId xmlns:a16="http://schemas.microsoft.com/office/drawing/2014/main" id="{7668FEA7-C94F-9F49-BD62-59958D756F37}"/>
                </a:ext>
              </a:extLst>
            </p:cNvPr>
            <p:cNvSpPr>
              <a:spLocks noChangeArrowheads="1"/>
            </p:cNvSpPr>
            <p:nvPr/>
          </p:nvSpPr>
          <p:spPr bwMode="auto">
            <a:xfrm>
              <a:off x="1402" y="2638"/>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53" name="Oval 244">
              <a:extLst>
                <a:ext uri="{FF2B5EF4-FFF2-40B4-BE49-F238E27FC236}">
                  <a16:creationId xmlns:a16="http://schemas.microsoft.com/office/drawing/2014/main" id="{4E6E2B42-6D8F-6D45-9AEB-DF115DEAD0F4}"/>
                </a:ext>
              </a:extLst>
            </p:cNvPr>
            <p:cNvSpPr>
              <a:spLocks noChangeArrowheads="1"/>
            </p:cNvSpPr>
            <p:nvPr/>
          </p:nvSpPr>
          <p:spPr bwMode="auto">
            <a:xfrm>
              <a:off x="1394" y="2682"/>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54" name="Oval 245">
              <a:extLst>
                <a:ext uri="{FF2B5EF4-FFF2-40B4-BE49-F238E27FC236}">
                  <a16:creationId xmlns:a16="http://schemas.microsoft.com/office/drawing/2014/main" id="{82B348A8-C86C-5745-8715-7A2A6ABA0BFA}"/>
                </a:ext>
              </a:extLst>
            </p:cNvPr>
            <p:cNvSpPr>
              <a:spLocks noChangeArrowheads="1"/>
            </p:cNvSpPr>
            <p:nvPr/>
          </p:nvSpPr>
          <p:spPr bwMode="auto">
            <a:xfrm>
              <a:off x="1385" y="2778"/>
              <a:ext cx="28" cy="31"/>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55" name="Oval 246">
              <a:extLst>
                <a:ext uri="{FF2B5EF4-FFF2-40B4-BE49-F238E27FC236}">
                  <a16:creationId xmlns:a16="http://schemas.microsoft.com/office/drawing/2014/main" id="{3AA493A0-3552-D44F-8B37-13AC95FCA7E3}"/>
                </a:ext>
              </a:extLst>
            </p:cNvPr>
            <p:cNvSpPr>
              <a:spLocks noChangeArrowheads="1"/>
            </p:cNvSpPr>
            <p:nvPr/>
          </p:nvSpPr>
          <p:spPr bwMode="auto">
            <a:xfrm>
              <a:off x="1377" y="2784"/>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56" name="Oval 247">
              <a:extLst>
                <a:ext uri="{FF2B5EF4-FFF2-40B4-BE49-F238E27FC236}">
                  <a16:creationId xmlns:a16="http://schemas.microsoft.com/office/drawing/2014/main" id="{64618489-D61A-8646-B7EA-C87D26B1A067}"/>
                </a:ext>
              </a:extLst>
            </p:cNvPr>
            <p:cNvSpPr>
              <a:spLocks noChangeArrowheads="1"/>
            </p:cNvSpPr>
            <p:nvPr/>
          </p:nvSpPr>
          <p:spPr bwMode="auto">
            <a:xfrm>
              <a:off x="1366" y="2817"/>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57" name="Oval 248">
              <a:extLst>
                <a:ext uri="{FF2B5EF4-FFF2-40B4-BE49-F238E27FC236}">
                  <a16:creationId xmlns:a16="http://schemas.microsoft.com/office/drawing/2014/main" id="{D852824C-C132-AD4B-AAFE-1D490130D5EE}"/>
                </a:ext>
              </a:extLst>
            </p:cNvPr>
            <p:cNvSpPr>
              <a:spLocks noChangeArrowheads="1"/>
            </p:cNvSpPr>
            <p:nvPr/>
          </p:nvSpPr>
          <p:spPr bwMode="auto">
            <a:xfrm>
              <a:off x="1358" y="2685"/>
              <a:ext cx="27"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58" name="Oval 249">
              <a:extLst>
                <a:ext uri="{FF2B5EF4-FFF2-40B4-BE49-F238E27FC236}">
                  <a16:creationId xmlns:a16="http://schemas.microsoft.com/office/drawing/2014/main" id="{6DA7AB1B-6A11-FB47-955F-F262EC34D3CE}"/>
                </a:ext>
              </a:extLst>
            </p:cNvPr>
            <p:cNvSpPr>
              <a:spLocks noChangeArrowheads="1"/>
            </p:cNvSpPr>
            <p:nvPr/>
          </p:nvSpPr>
          <p:spPr bwMode="auto">
            <a:xfrm>
              <a:off x="1349" y="2829"/>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59" name="Oval 250">
              <a:extLst>
                <a:ext uri="{FF2B5EF4-FFF2-40B4-BE49-F238E27FC236}">
                  <a16:creationId xmlns:a16="http://schemas.microsoft.com/office/drawing/2014/main" id="{C4D56860-D170-FB4A-8416-12BB6B5A2053}"/>
                </a:ext>
              </a:extLst>
            </p:cNvPr>
            <p:cNvSpPr>
              <a:spLocks noChangeArrowheads="1"/>
            </p:cNvSpPr>
            <p:nvPr/>
          </p:nvSpPr>
          <p:spPr bwMode="auto">
            <a:xfrm>
              <a:off x="1341" y="2769"/>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60" name="Oval 251">
              <a:extLst>
                <a:ext uri="{FF2B5EF4-FFF2-40B4-BE49-F238E27FC236}">
                  <a16:creationId xmlns:a16="http://schemas.microsoft.com/office/drawing/2014/main" id="{1C165ED0-7B1F-4F4E-A292-4D771EDE4E8A}"/>
                </a:ext>
              </a:extLst>
            </p:cNvPr>
            <p:cNvSpPr>
              <a:spLocks noChangeArrowheads="1"/>
            </p:cNvSpPr>
            <p:nvPr/>
          </p:nvSpPr>
          <p:spPr bwMode="auto">
            <a:xfrm>
              <a:off x="1333" y="2461"/>
              <a:ext cx="27"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61" name="Oval 252">
              <a:extLst>
                <a:ext uri="{FF2B5EF4-FFF2-40B4-BE49-F238E27FC236}">
                  <a16:creationId xmlns:a16="http://schemas.microsoft.com/office/drawing/2014/main" id="{D3F9EEA2-941C-394B-A60E-49E3307C9217}"/>
                </a:ext>
              </a:extLst>
            </p:cNvPr>
            <p:cNvSpPr>
              <a:spLocks noChangeArrowheads="1"/>
            </p:cNvSpPr>
            <p:nvPr/>
          </p:nvSpPr>
          <p:spPr bwMode="auto">
            <a:xfrm>
              <a:off x="1324" y="2536"/>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62" name="Oval 253">
              <a:extLst>
                <a:ext uri="{FF2B5EF4-FFF2-40B4-BE49-F238E27FC236}">
                  <a16:creationId xmlns:a16="http://schemas.microsoft.com/office/drawing/2014/main" id="{2F66AA20-A5BF-214D-9041-5C7D5D28127C}"/>
                </a:ext>
              </a:extLst>
            </p:cNvPr>
            <p:cNvSpPr>
              <a:spLocks noChangeArrowheads="1"/>
            </p:cNvSpPr>
            <p:nvPr/>
          </p:nvSpPr>
          <p:spPr bwMode="auto">
            <a:xfrm>
              <a:off x="1316" y="2707"/>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63" name="Oval 254">
              <a:extLst>
                <a:ext uri="{FF2B5EF4-FFF2-40B4-BE49-F238E27FC236}">
                  <a16:creationId xmlns:a16="http://schemas.microsoft.com/office/drawing/2014/main" id="{B44BAD50-667F-BC42-BB38-478FA2428ABA}"/>
                </a:ext>
              </a:extLst>
            </p:cNvPr>
            <p:cNvSpPr>
              <a:spLocks noChangeArrowheads="1"/>
            </p:cNvSpPr>
            <p:nvPr/>
          </p:nvSpPr>
          <p:spPr bwMode="auto">
            <a:xfrm>
              <a:off x="1307" y="2569"/>
              <a:ext cx="28" cy="29"/>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64" name="Oval 255">
              <a:extLst>
                <a:ext uri="{FF2B5EF4-FFF2-40B4-BE49-F238E27FC236}">
                  <a16:creationId xmlns:a16="http://schemas.microsoft.com/office/drawing/2014/main" id="{9508B70E-E047-A44A-A29A-30F3A9E1F38D}"/>
                </a:ext>
              </a:extLst>
            </p:cNvPr>
            <p:cNvSpPr>
              <a:spLocks noChangeArrowheads="1"/>
            </p:cNvSpPr>
            <p:nvPr/>
          </p:nvSpPr>
          <p:spPr bwMode="auto">
            <a:xfrm>
              <a:off x="1296" y="2347"/>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65" name="Oval 256">
              <a:extLst>
                <a:ext uri="{FF2B5EF4-FFF2-40B4-BE49-F238E27FC236}">
                  <a16:creationId xmlns:a16="http://schemas.microsoft.com/office/drawing/2014/main" id="{88CD2C33-408E-904B-BC90-254DF14EE02D}"/>
                </a:ext>
              </a:extLst>
            </p:cNvPr>
            <p:cNvSpPr>
              <a:spLocks noChangeArrowheads="1"/>
            </p:cNvSpPr>
            <p:nvPr/>
          </p:nvSpPr>
          <p:spPr bwMode="auto">
            <a:xfrm>
              <a:off x="1288" y="2593"/>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66" name="Oval 257">
              <a:extLst>
                <a:ext uri="{FF2B5EF4-FFF2-40B4-BE49-F238E27FC236}">
                  <a16:creationId xmlns:a16="http://schemas.microsoft.com/office/drawing/2014/main" id="{B666C8CE-D94A-7C4F-85CF-4D9100EA6236}"/>
                </a:ext>
              </a:extLst>
            </p:cNvPr>
            <p:cNvSpPr>
              <a:spLocks noChangeArrowheads="1"/>
            </p:cNvSpPr>
            <p:nvPr/>
          </p:nvSpPr>
          <p:spPr bwMode="auto">
            <a:xfrm>
              <a:off x="1280" y="2371"/>
              <a:ext cx="27"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67" name="Oval 258">
              <a:extLst>
                <a:ext uri="{FF2B5EF4-FFF2-40B4-BE49-F238E27FC236}">
                  <a16:creationId xmlns:a16="http://schemas.microsoft.com/office/drawing/2014/main" id="{444AC579-013E-B742-AAE1-660F6166E164}"/>
                </a:ext>
              </a:extLst>
            </p:cNvPr>
            <p:cNvSpPr>
              <a:spLocks noChangeArrowheads="1"/>
            </p:cNvSpPr>
            <p:nvPr/>
          </p:nvSpPr>
          <p:spPr bwMode="auto">
            <a:xfrm>
              <a:off x="1271" y="2192"/>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68" name="Oval 259">
              <a:extLst>
                <a:ext uri="{FF2B5EF4-FFF2-40B4-BE49-F238E27FC236}">
                  <a16:creationId xmlns:a16="http://schemas.microsoft.com/office/drawing/2014/main" id="{C290A0B1-4587-364F-934E-2B6ACED75A64}"/>
                </a:ext>
              </a:extLst>
            </p:cNvPr>
            <p:cNvSpPr>
              <a:spLocks noChangeArrowheads="1"/>
            </p:cNvSpPr>
            <p:nvPr/>
          </p:nvSpPr>
          <p:spPr bwMode="auto">
            <a:xfrm>
              <a:off x="1263" y="2386"/>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69" name="Oval 260">
              <a:extLst>
                <a:ext uri="{FF2B5EF4-FFF2-40B4-BE49-F238E27FC236}">
                  <a16:creationId xmlns:a16="http://schemas.microsoft.com/office/drawing/2014/main" id="{F6DF5DD0-7834-A546-8E17-E5DE250C7970}"/>
                </a:ext>
              </a:extLst>
            </p:cNvPr>
            <p:cNvSpPr>
              <a:spLocks noChangeArrowheads="1"/>
            </p:cNvSpPr>
            <p:nvPr/>
          </p:nvSpPr>
          <p:spPr bwMode="auto">
            <a:xfrm>
              <a:off x="1254" y="2297"/>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70" name="Oval 261">
              <a:extLst>
                <a:ext uri="{FF2B5EF4-FFF2-40B4-BE49-F238E27FC236}">
                  <a16:creationId xmlns:a16="http://schemas.microsoft.com/office/drawing/2014/main" id="{920B84DA-CF9F-5548-B0FC-D0BC1DD5D611}"/>
                </a:ext>
              </a:extLst>
            </p:cNvPr>
            <p:cNvSpPr>
              <a:spLocks noChangeArrowheads="1"/>
            </p:cNvSpPr>
            <p:nvPr/>
          </p:nvSpPr>
          <p:spPr bwMode="auto">
            <a:xfrm>
              <a:off x="1246" y="2347"/>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71" name="Oval 262">
              <a:extLst>
                <a:ext uri="{FF2B5EF4-FFF2-40B4-BE49-F238E27FC236}">
                  <a16:creationId xmlns:a16="http://schemas.microsoft.com/office/drawing/2014/main" id="{DC0E4B11-62EF-5747-AF1D-C98E06AEE462}"/>
                </a:ext>
              </a:extLst>
            </p:cNvPr>
            <p:cNvSpPr>
              <a:spLocks noChangeArrowheads="1"/>
            </p:cNvSpPr>
            <p:nvPr/>
          </p:nvSpPr>
          <p:spPr bwMode="auto">
            <a:xfrm>
              <a:off x="1238" y="2222"/>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72" name="Oval 263">
              <a:extLst>
                <a:ext uri="{FF2B5EF4-FFF2-40B4-BE49-F238E27FC236}">
                  <a16:creationId xmlns:a16="http://schemas.microsoft.com/office/drawing/2014/main" id="{18480A9B-0349-F642-9B42-1181C7976BF3}"/>
                </a:ext>
              </a:extLst>
            </p:cNvPr>
            <p:cNvSpPr>
              <a:spLocks noChangeArrowheads="1"/>
            </p:cNvSpPr>
            <p:nvPr/>
          </p:nvSpPr>
          <p:spPr bwMode="auto">
            <a:xfrm>
              <a:off x="1227" y="2329"/>
              <a:ext cx="27"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73" name="Oval 264">
              <a:extLst>
                <a:ext uri="{FF2B5EF4-FFF2-40B4-BE49-F238E27FC236}">
                  <a16:creationId xmlns:a16="http://schemas.microsoft.com/office/drawing/2014/main" id="{1066348A-BFDD-1745-A11A-317CF118F8DD}"/>
                </a:ext>
              </a:extLst>
            </p:cNvPr>
            <p:cNvSpPr>
              <a:spLocks noChangeArrowheads="1"/>
            </p:cNvSpPr>
            <p:nvPr/>
          </p:nvSpPr>
          <p:spPr bwMode="auto">
            <a:xfrm>
              <a:off x="1218" y="2291"/>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74" name="Oval 265">
              <a:extLst>
                <a:ext uri="{FF2B5EF4-FFF2-40B4-BE49-F238E27FC236}">
                  <a16:creationId xmlns:a16="http://schemas.microsoft.com/office/drawing/2014/main" id="{C88148B0-7882-814D-AE6E-D6A9708A35D6}"/>
                </a:ext>
              </a:extLst>
            </p:cNvPr>
            <p:cNvSpPr>
              <a:spLocks noChangeArrowheads="1"/>
            </p:cNvSpPr>
            <p:nvPr/>
          </p:nvSpPr>
          <p:spPr bwMode="auto">
            <a:xfrm>
              <a:off x="1210" y="2204"/>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75" name="Oval 266">
              <a:extLst>
                <a:ext uri="{FF2B5EF4-FFF2-40B4-BE49-F238E27FC236}">
                  <a16:creationId xmlns:a16="http://schemas.microsoft.com/office/drawing/2014/main" id="{7227867F-BB67-4748-AAE7-E77E8CFF3C1A}"/>
                </a:ext>
              </a:extLst>
            </p:cNvPr>
            <p:cNvSpPr>
              <a:spLocks noChangeArrowheads="1"/>
            </p:cNvSpPr>
            <p:nvPr/>
          </p:nvSpPr>
          <p:spPr bwMode="auto">
            <a:xfrm>
              <a:off x="1202" y="2258"/>
              <a:ext cx="27" cy="29"/>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76" name="Oval 267">
              <a:extLst>
                <a:ext uri="{FF2B5EF4-FFF2-40B4-BE49-F238E27FC236}">
                  <a16:creationId xmlns:a16="http://schemas.microsoft.com/office/drawing/2014/main" id="{AB4D28FC-814F-3241-A816-FE67B7D832DF}"/>
                </a:ext>
              </a:extLst>
            </p:cNvPr>
            <p:cNvSpPr>
              <a:spLocks noChangeArrowheads="1"/>
            </p:cNvSpPr>
            <p:nvPr/>
          </p:nvSpPr>
          <p:spPr bwMode="auto">
            <a:xfrm>
              <a:off x="1193" y="2172"/>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77" name="Oval 268">
              <a:extLst>
                <a:ext uri="{FF2B5EF4-FFF2-40B4-BE49-F238E27FC236}">
                  <a16:creationId xmlns:a16="http://schemas.microsoft.com/office/drawing/2014/main" id="{B456DFFF-FF13-2D4C-9BF8-1AE3EAF5B1AE}"/>
                </a:ext>
              </a:extLst>
            </p:cNvPr>
            <p:cNvSpPr>
              <a:spLocks noChangeArrowheads="1"/>
            </p:cNvSpPr>
            <p:nvPr/>
          </p:nvSpPr>
          <p:spPr bwMode="auto">
            <a:xfrm>
              <a:off x="1185" y="2183"/>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78" name="Oval 269">
              <a:extLst>
                <a:ext uri="{FF2B5EF4-FFF2-40B4-BE49-F238E27FC236}">
                  <a16:creationId xmlns:a16="http://schemas.microsoft.com/office/drawing/2014/main" id="{DB1D4C36-3C27-414A-87F0-A1C7B1393DBA}"/>
                </a:ext>
              </a:extLst>
            </p:cNvPr>
            <p:cNvSpPr>
              <a:spLocks noChangeArrowheads="1"/>
            </p:cNvSpPr>
            <p:nvPr/>
          </p:nvSpPr>
          <p:spPr bwMode="auto">
            <a:xfrm>
              <a:off x="1176" y="2162"/>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79" name="Oval 270">
              <a:extLst>
                <a:ext uri="{FF2B5EF4-FFF2-40B4-BE49-F238E27FC236}">
                  <a16:creationId xmlns:a16="http://schemas.microsoft.com/office/drawing/2014/main" id="{1D178FBB-A06A-C74A-BEE7-139439C9C8CA}"/>
                </a:ext>
              </a:extLst>
            </p:cNvPr>
            <p:cNvSpPr>
              <a:spLocks noChangeArrowheads="1"/>
            </p:cNvSpPr>
            <p:nvPr/>
          </p:nvSpPr>
          <p:spPr bwMode="auto">
            <a:xfrm>
              <a:off x="1168" y="2252"/>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80" name="Oval 271">
              <a:extLst>
                <a:ext uri="{FF2B5EF4-FFF2-40B4-BE49-F238E27FC236}">
                  <a16:creationId xmlns:a16="http://schemas.microsoft.com/office/drawing/2014/main" id="{6DCADBBC-1576-6B45-BC28-7A8E77BF56F4}"/>
                </a:ext>
              </a:extLst>
            </p:cNvPr>
            <p:cNvSpPr>
              <a:spLocks noChangeArrowheads="1"/>
            </p:cNvSpPr>
            <p:nvPr/>
          </p:nvSpPr>
          <p:spPr bwMode="auto">
            <a:xfrm>
              <a:off x="1157" y="2132"/>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81" name="Oval 272">
              <a:extLst>
                <a:ext uri="{FF2B5EF4-FFF2-40B4-BE49-F238E27FC236}">
                  <a16:creationId xmlns:a16="http://schemas.microsoft.com/office/drawing/2014/main" id="{EDBA4C18-E42C-9E40-A35A-E701C6C8BDAB}"/>
                </a:ext>
              </a:extLst>
            </p:cNvPr>
            <p:cNvSpPr>
              <a:spLocks noChangeArrowheads="1"/>
            </p:cNvSpPr>
            <p:nvPr/>
          </p:nvSpPr>
          <p:spPr bwMode="auto">
            <a:xfrm>
              <a:off x="1149" y="2249"/>
              <a:ext cx="27"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82" name="Oval 273">
              <a:extLst>
                <a:ext uri="{FF2B5EF4-FFF2-40B4-BE49-F238E27FC236}">
                  <a16:creationId xmlns:a16="http://schemas.microsoft.com/office/drawing/2014/main" id="{22D4B1A3-6D66-DE4E-ACA9-3062B803E4BA}"/>
                </a:ext>
              </a:extLst>
            </p:cNvPr>
            <p:cNvSpPr>
              <a:spLocks noChangeArrowheads="1"/>
            </p:cNvSpPr>
            <p:nvPr/>
          </p:nvSpPr>
          <p:spPr bwMode="auto">
            <a:xfrm>
              <a:off x="1140" y="2285"/>
              <a:ext cx="28" cy="29"/>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83" name="Oval 274">
              <a:extLst>
                <a:ext uri="{FF2B5EF4-FFF2-40B4-BE49-F238E27FC236}">
                  <a16:creationId xmlns:a16="http://schemas.microsoft.com/office/drawing/2014/main" id="{01091A14-BD74-124B-B2AA-0E2824E4BDC6}"/>
                </a:ext>
              </a:extLst>
            </p:cNvPr>
            <p:cNvSpPr>
              <a:spLocks noChangeArrowheads="1"/>
            </p:cNvSpPr>
            <p:nvPr/>
          </p:nvSpPr>
          <p:spPr bwMode="auto">
            <a:xfrm>
              <a:off x="1132" y="2202"/>
              <a:ext cx="28" cy="28"/>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84" name="Oval 275">
              <a:extLst>
                <a:ext uri="{FF2B5EF4-FFF2-40B4-BE49-F238E27FC236}">
                  <a16:creationId xmlns:a16="http://schemas.microsoft.com/office/drawing/2014/main" id="{9B598950-B6AE-2F4D-BF9F-9ACB4FF5F9DD}"/>
                </a:ext>
              </a:extLst>
            </p:cNvPr>
            <p:cNvSpPr>
              <a:spLocks noChangeArrowheads="1"/>
            </p:cNvSpPr>
            <p:nvPr/>
          </p:nvSpPr>
          <p:spPr bwMode="auto">
            <a:xfrm>
              <a:off x="1123" y="2342"/>
              <a:ext cx="28" cy="29"/>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85" name="Oval 276">
              <a:extLst>
                <a:ext uri="{FF2B5EF4-FFF2-40B4-BE49-F238E27FC236}">
                  <a16:creationId xmlns:a16="http://schemas.microsoft.com/office/drawing/2014/main" id="{894A821B-3FC8-404D-B27C-CA8BD0DB6656}"/>
                </a:ext>
              </a:extLst>
            </p:cNvPr>
            <p:cNvSpPr>
              <a:spLocks noChangeArrowheads="1"/>
            </p:cNvSpPr>
            <p:nvPr/>
          </p:nvSpPr>
          <p:spPr bwMode="auto">
            <a:xfrm>
              <a:off x="1115" y="2207"/>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86" name="Oval 277">
              <a:extLst>
                <a:ext uri="{FF2B5EF4-FFF2-40B4-BE49-F238E27FC236}">
                  <a16:creationId xmlns:a16="http://schemas.microsoft.com/office/drawing/2014/main" id="{D6955D91-D82E-BE45-A613-89A9740A2815}"/>
                </a:ext>
              </a:extLst>
            </p:cNvPr>
            <p:cNvSpPr>
              <a:spLocks noChangeArrowheads="1"/>
            </p:cNvSpPr>
            <p:nvPr/>
          </p:nvSpPr>
          <p:spPr bwMode="auto">
            <a:xfrm>
              <a:off x="1107" y="2300"/>
              <a:ext cx="28" cy="29"/>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87" name="Oval 278">
              <a:extLst>
                <a:ext uri="{FF2B5EF4-FFF2-40B4-BE49-F238E27FC236}">
                  <a16:creationId xmlns:a16="http://schemas.microsoft.com/office/drawing/2014/main" id="{0D48DCD3-AF63-1449-A2EE-206E1B5BA7DD}"/>
                </a:ext>
              </a:extLst>
            </p:cNvPr>
            <p:cNvSpPr>
              <a:spLocks noChangeArrowheads="1"/>
            </p:cNvSpPr>
            <p:nvPr/>
          </p:nvSpPr>
          <p:spPr bwMode="auto">
            <a:xfrm>
              <a:off x="1098" y="2213"/>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88" name="Oval 279">
              <a:extLst>
                <a:ext uri="{FF2B5EF4-FFF2-40B4-BE49-F238E27FC236}">
                  <a16:creationId xmlns:a16="http://schemas.microsoft.com/office/drawing/2014/main" id="{8458E941-36CF-B24D-9B34-1E6AE1D73D0F}"/>
                </a:ext>
              </a:extLst>
            </p:cNvPr>
            <p:cNvSpPr>
              <a:spLocks noChangeArrowheads="1"/>
            </p:cNvSpPr>
            <p:nvPr/>
          </p:nvSpPr>
          <p:spPr bwMode="auto">
            <a:xfrm>
              <a:off x="1090" y="2177"/>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90" name="Oval 280">
              <a:extLst>
                <a:ext uri="{FF2B5EF4-FFF2-40B4-BE49-F238E27FC236}">
                  <a16:creationId xmlns:a16="http://schemas.microsoft.com/office/drawing/2014/main" id="{B7CFF951-7289-994C-A8D9-795FA6CFA64F}"/>
                </a:ext>
              </a:extLst>
            </p:cNvPr>
            <p:cNvSpPr>
              <a:spLocks noChangeArrowheads="1"/>
            </p:cNvSpPr>
            <p:nvPr/>
          </p:nvSpPr>
          <p:spPr bwMode="auto">
            <a:xfrm>
              <a:off x="1079" y="2237"/>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91" name="Oval 281">
              <a:extLst>
                <a:ext uri="{FF2B5EF4-FFF2-40B4-BE49-F238E27FC236}">
                  <a16:creationId xmlns:a16="http://schemas.microsoft.com/office/drawing/2014/main" id="{B8C2608B-6E6B-134E-93BC-4F0A15C5BB35}"/>
                </a:ext>
              </a:extLst>
            </p:cNvPr>
            <p:cNvSpPr>
              <a:spLocks noChangeArrowheads="1"/>
            </p:cNvSpPr>
            <p:nvPr/>
          </p:nvSpPr>
          <p:spPr bwMode="auto">
            <a:xfrm>
              <a:off x="1071" y="2183"/>
              <a:ext cx="27"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92" name="Oval 282">
              <a:extLst>
                <a:ext uri="{FF2B5EF4-FFF2-40B4-BE49-F238E27FC236}">
                  <a16:creationId xmlns:a16="http://schemas.microsoft.com/office/drawing/2014/main" id="{C12C7617-FC92-E44B-BDEA-AD252093C0D3}"/>
                </a:ext>
              </a:extLst>
            </p:cNvPr>
            <p:cNvSpPr>
              <a:spLocks noChangeArrowheads="1"/>
            </p:cNvSpPr>
            <p:nvPr/>
          </p:nvSpPr>
          <p:spPr bwMode="auto">
            <a:xfrm>
              <a:off x="1062" y="2189"/>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93" name="Oval 283">
              <a:extLst>
                <a:ext uri="{FF2B5EF4-FFF2-40B4-BE49-F238E27FC236}">
                  <a16:creationId xmlns:a16="http://schemas.microsoft.com/office/drawing/2014/main" id="{91CE553B-A0F7-7840-B6F0-F95D0BBCC843}"/>
                </a:ext>
              </a:extLst>
            </p:cNvPr>
            <p:cNvSpPr>
              <a:spLocks noChangeArrowheads="1"/>
            </p:cNvSpPr>
            <p:nvPr/>
          </p:nvSpPr>
          <p:spPr bwMode="auto">
            <a:xfrm>
              <a:off x="1054" y="2192"/>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94" name="Oval 284">
              <a:extLst>
                <a:ext uri="{FF2B5EF4-FFF2-40B4-BE49-F238E27FC236}">
                  <a16:creationId xmlns:a16="http://schemas.microsoft.com/office/drawing/2014/main" id="{CF4A16EB-0EDC-D34E-A286-8A1BB61F0475}"/>
                </a:ext>
              </a:extLst>
            </p:cNvPr>
            <p:cNvSpPr>
              <a:spLocks noChangeArrowheads="1"/>
            </p:cNvSpPr>
            <p:nvPr/>
          </p:nvSpPr>
          <p:spPr bwMode="auto">
            <a:xfrm>
              <a:off x="1045" y="2202"/>
              <a:ext cx="28" cy="28"/>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95" name="Oval 285">
              <a:extLst>
                <a:ext uri="{FF2B5EF4-FFF2-40B4-BE49-F238E27FC236}">
                  <a16:creationId xmlns:a16="http://schemas.microsoft.com/office/drawing/2014/main" id="{CE38AFA3-0501-F541-9E48-3F236F36C5E8}"/>
                </a:ext>
              </a:extLst>
            </p:cNvPr>
            <p:cNvSpPr>
              <a:spLocks noChangeArrowheads="1"/>
            </p:cNvSpPr>
            <p:nvPr/>
          </p:nvSpPr>
          <p:spPr bwMode="auto">
            <a:xfrm>
              <a:off x="1037" y="2272"/>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96" name="Oval 286">
              <a:extLst>
                <a:ext uri="{FF2B5EF4-FFF2-40B4-BE49-F238E27FC236}">
                  <a16:creationId xmlns:a16="http://schemas.microsoft.com/office/drawing/2014/main" id="{FBAD06D1-A029-4D4E-9FBA-E2D909329E98}"/>
                </a:ext>
              </a:extLst>
            </p:cNvPr>
            <p:cNvSpPr>
              <a:spLocks noChangeArrowheads="1"/>
            </p:cNvSpPr>
            <p:nvPr/>
          </p:nvSpPr>
          <p:spPr bwMode="auto">
            <a:xfrm>
              <a:off x="1029" y="2258"/>
              <a:ext cx="28" cy="29"/>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97" name="Oval 287">
              <a:extLst>
                <a:ext uri="{FF2B5EF4-FFF2-40B4-BE49-F238E27FC236}">
                  <a16:creationId xmlns:a16="http://schemas.microsoft.com/office/drawing/2014/main" id="{80CD8215-F969-2543-8682-1CAEA79D552A}"/>
                </a:ext>
              </a:extLst>
            </p:cNvPr>
            <p:cNvSpPr>
              <a:spLocks noChangeArrowheads="1"/>
            </p:cNvSpPr>
            <p:nvPr/>
          </p:nvSpPr>
          <p:spPr bwMode="auto">
            <a:xfrm>
              <a:off x="1020" y="2297"/>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98" name="Oval 288">
              <a:extLst>
                <a:ext uri="{FF2B5EF4-FFF2-40B4-BE49-F238E27FC236}">
                  <a16:creationId xmlns:a16="http://schemas.microsoft.com/office/drawing/2014/main" id="{3B846C14-39AE-A541-BD48-222E3D176A5B}"/>
                </a:ext>
              </a:extLst>
            </p:cNvPr>
            <p:cNvSpPr>
              <a:spLocks noChangeArrowheads="1"/>
            </p:cNvSpPr>
            <p:nvPr/>
          </p:nvSpPr>
          <p:spPr bwMode="auto">
            <a:xfrm>
              <a:off x="1009" y="2198"/>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99" name="Oval 289">
              <a:extLst>
                <a:ext uri="{FF2B5EF4-FFF2-40B4-BE49-F238E27FC236}">
                  <a16:creationId xmlns:a16="http://schemas.microsoft.com/office/drawing/2014/main" id="{4F82C9F8-2C1A-2C43-BBDD-C8826D06CA30}"/>
                </a:ext>
              </a:extLst>
            </p:cNvPr>
            <p:cNvSpPr>
              <a:spLocks noChangeArrowheads="1"/>
            </p:cNvSpPr>
            <p:nvPr/>
          </p:nvSpPr>
          <p:spPr bwMode="auto">
            <a:xfrm>
              <a:off x="1001" y="2252"/>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100" name="Oval 290">
              <a:extLst>
                <a:ext uri="{FF2B5EF4-FFF2-40B4-BE49-F238E27FC236}">
                  <a16:creationId xmlns:a16="http://schemas.microsoft.com/office/drawing/2014/main" id="{3EBE8D6B-30F1-A64B-895B-947ECBFF7873}"/>
                </a:ext>
              </a:extLst>
            </p:cNvPr>
            <p:cNvSpPr>
              <a:spLocks noChangeArrowheads="1"/>
            </p:cNvSpPr>
            <p:nvPr/>
          </p:nvSpPr>
          <p:spPr bwMode="auto">
            <a:xfrm>
              <a:off x="993" y="2228"/>
              <a:ext cx="27"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101" name="Oval 291">
              <a:extLst>
                <a:ext uri="{FF2B5EF4-FFF2-40B4-BE49-F238E27FC236}">
                  <a16:creationId xmlns:a16="http://schemas.microsoft.com/office/drawing/2014/main" id="{83DF7DC3-6D19-424D-B5CC-8E436F794CB2}"/>
                </a:ext>
              </a:extLst>
            </p:cNvPr>
            <p:cNvSpPr>
              <a:spLocks noChangeArrowheads="1"/>
            </p:cNvSpPr>
            <p:nvPr/>
          </p:nvSpPr>
          <p:spPr bwMode="auto">
            <a:xfrm>
              <a:off x="984" y="2172"/>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102" name="Oval 292">
              <a:extLst>
                <a:ext uri="{FF2B5EF4-FFF2-40B4-BE49-F238E27FC236}">
                  <a16:creationId xmlns:a16="http://schemas.microsoft.com/office/drawing/2014/main" id="{540D67D3-15F9-0746-A979-30B7622F31DF}"/>
                </a:ext>
              </a:extLst>
            </p:cNvPr>
            <p:cNvSpPr>
              <a:spLocks noChangeArrowheads="1"/>
            </p:cNvSpPr>
            <p:nvPr/>
          </p:nvSpPr>
          <p:spPr bwMode="auto">
            <a:xfrm>
              <a:off x="976" y="2168"/>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103" name="Oval 293">
              <a:extLst>
                <a:ext uri="{FF2B5EF4-FFF2-40B4-BE49-F238E27FC236}">
                  <a16:creationId xmlns:a16="http://schemas.microsoft.com/office/drawing/2014/main" id="{CFBB5919-F599-2142-95C9-E1EF6678B448}"/>
                </a:ext>
              </a:extLst>
            </p:cNvPr>
            <p:cNvSpPr>
              <a:spLocks noChangeArrowheads="1"/>
            </p:cNvSpPr>
            <p:nvPr/>
          </p:nvSpPr>
          <p:spPr bwMode="auto">
            <a:xfrm>
              <a:off x="967" y="2145"/>
              <a:ext cx="28" cy="29"/>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104" name="Oval 294">
              <a:extLst>
                <a:ext uri="{FF2B5EF4-FFF2-40B4-BE49-F238E27FC236}">
                  <a16:creationId xmlns:a16="http://schemas.microsoft.com/office/drawing/2014/main" id="{6CCB8C43-0C14-7E4A-9191-094451ED8740}"/>
                </a:ext>
              </a:extLst>
            </p:cNvPr>
            <p:cNvSpPr>
              <a:spLocks noChangeArrowheads="1"/>
            </p:cNvSpPr>
            <p:nvPr/>
          </p:nvSpPr>
          <p:spPr bwMode="auto">
            <a:xfrm>
              <a:off x="959" y="2202"/>
              <a:ext cx="28" cy="28"/>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105" name="Oval 295">
              <a:extLst>
                <a:ext uri="{FF2B5EF4-FFF2-40B4-BE49-F238E27FC236}">
                  <a16:creationId xmlns:a16="http://schemas.microsoft.com/office/drawing/2014/main" id="{2BBEAAC0-BBDC-BB4C-83CC-3F0BD6069380}"/>
                </a:ext>
              </a:extLst>
            </p:cNvPr>
            <p:cNvSpPr>
              <a:spLocks noChangeArrowheads="1"/>
            </p:cNvSpPr>
            <p:nvPr/>
          </p:nvSpPr>
          <p:spPr bwMode="auto">
            <a:xfrm>
              <a:off x="951" y="2234"/>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106" name="Oval 296">
              <a:extLst>
                <a:ext uri="{FF2B5EF4-FFF2-40B4-BE49-F238E27FC236}">
                  <a16:creationId xmlns:a16="http://schemas.microsoft.com/office/drawing/2014/main" id="{E967AC45-C700-4049-9AA6-D1AC1BEC4F81}"/>
                </a:ext>
              </a:extLst>
            </p:cNvPr>
            <p:cNvSpPr>
              <a:spLocks noChangeArrowheads="1"/>
            </p:cNvSpPr>
            <p:nvPr/>
          </p:nvSpPr>
          <p:spPr bwMode="auto">
            <a:xfrm>
              <a:off x="940" y="2230"/>
              <a:ext cx="27" cy="31"/>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107" name="Oval 297">
              <a:extLst>
                <a:ext uri="{FF2B5EF4-FFF2-40B4-BE49-F238E27FC236}">
                  <a16:creationId xmlns:a16="http://schemas.microsoft.com/office/drawing/2014/main" id="{100CF811-6ED4-1549-9C68-D7EC7BD436C3}"/>
                </a:ext>
              </a:extLst>
            </p:cNvPr>
            <p:cNvSpPr>
              <a:spLocks noChangeArrowheads="1"/>
            </p:cNvSpPr>
            <p:nvPr/>
          </p:nvSpPr>
          <p:spPr bwMode="auto">
            <a:xfrm>
              <a:off x="931" y="2215"/>
              <a:ext cx="28" cy="31"/>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108" name="Oval 298">
              <a:extLst>
                <a:ext uri="{FF2B5EF4-FFF2-40B4-BE49-F238E27FC236}">
                  <a16:creationId xmlns:a16="http://schemas.microsoft.com/office/drawing/2014/main" id="{ED9BDC50-544E-CA4E-A45A-733A4AF42B02}"/>
                </a:ext>
              </a:extLst>
            </p:cNvPr>
            <p:cNvSpPr>
              <a:spLocks noChangeArrowheads="1"/>
            </p:cNvSpPr>
            <p:nvPr/>
          </p:nvSpPr>
          <p:spPr bwMode="auto">
            <a:xfrm>
              <a:off x="923" y="2177"/>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109" name="Oval 299">
              <a:extLst>
                <a:ext uri="{FF2B5EF4-FFF2-40B4-BE49-F238E27FC236}">
                  <a16:creationId xmlns:a16="http://schemas.microsoft.com/office/drawing/2014/main" id="{03B1713F-9D6A-FC4A-8BF0-6EE6EFC74857}"/>
                </a:ext>
              </a:extLst>
            </p:cNvPr>
            <p:cNvSpPr>
              <a:spLocks noChangeArrowheads="1"/>
            </p:cNvSpPr>
            <p:nvPr/>
          </p:nvSpPr>
          <p:spPr bwMode="auto">
            <a:xfrm>
              <a:off x="914" y="2276"/>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110" name="Oval 300">
              <a:extLst>
                <a:ext uri="{FF2B5EF4-FFF2-40B4-BE49-F238E27FC236}">
                  <a16:creationId xmlns:a16="http://schemas.microsoft.com/office/drawing/2014/main" id="{6DC55049-745D-E840-9B8C-5F7DAEA7B2AB}"/>
                </a:ext>
              </a:extLst>
            </p:cNvPr>
            <p:cNvSpPr>
              <a:spLocks noChangeArrowheads="1"/>
            </p:cNvSpPr>
            <p:nvPr/>
          </p:nvSpPr>
          <p:spPr bwMode="auto">
            <a:xfrm>
              <a:off x="906" y="2132"/>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111" name="Oval 301">
              <a:extLst>
                <a:ext uri="{FF2B5EF4-FFF2-40B4-BE49-F238E27FC236}">
                  <a16:creationId xmlns:a16="http://schemas.microsoft.com/office/drawing/2014/main" id="{64A3A583-F3EA-2E46-93B2-877F8104BD19}"/>
                </a:ext>
              </a:extLst>
            </p:cNvPr>
            <p:cNvSpPr>
              <a:spLocks noChangeArrowheads="1"/>
            </p:cNvSpPr>
            <p:nvPr/>
          </p:nvSpPr>
          <p:spPr bwMode="auto">
            <a:xfrm>
              <a:off x="898" y="2051"/>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112" name="Oval 302">
              <a:extLst>
                <a:ext uri="{FF2B5EF4-FFF2-40B4-BE49-F238E27FC236}">
                  <a16:creationId xmlns:a16="http://schemas.microsoft.com/office/drawing/2014/main" id="{995B34B2-4D32-B54D-8396-AB1D92AFDE47}"/>
                </a:ext>
              </a:extLst>
            </p:cNvPr>
            <p:cNvSpPr>
              <a:spLocks noChangeArrowheads="1"/>
            </p:cNvSpPr>
            <p:nvPr/>
          </p:nvSpPr>
          <p:spPr bwMode="auto">
            <a:xfrm>
              <a:off x="889" y="2198"/>
              <a:ext cx="28" cy="30"/>
            </a:xfrm>
            <a:prstGeom prst="ellipse">
              <a:avLst/>
            </a:prstGeom>
            <a:solidFill>
              <a:srgbClr val="000000"/>
            </a:solidFill>
            <a:ln w="4763">
              <a:solidFill>
                <a:srgbClr val="000000"/>
              </a:solidFill>
              <a:round/>
              <a:headEnd/>
              <a:tailEnd/>
            </a:ln>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endParaRPr lang="en-US" altLang="en-US"/>
            </a:p>
          </p:txBody>
        </p:sp>
        <p:sp>
          <p:nvSpPr>
            <p:cNvPr id="113" name="Rectangle 303">
              <a:extLst>
                <a:ext uri="{FF2B5EF4-FFF2-40B4-BE49-F238E27FC236}">
                  <a16:creationId xmlns:a16="http://schemas.microsoft.com/office/drawing/2014/main" id="{7085EB73-E292-5F45-A7DF-C0F0D766D1BE}"/>
                </a:ext>
              </a:extLst>
            </p:cNvPr>
            <p:cNvSpPr>
              <a:spLocks noChangeArrowheads="1"/>
            </p:cNvSpPr>
            <p:nvPr/>
          </p:nvSpPr>
          <p:spPr bwMode="auto">
            <a:xfrm rot="-5400000">
              <a:off x="1888" y="2329"/>
              <a:ext cx="386"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r>
                <a:rPr lang="en-US" altLang="en-US" sz="1500">
                  <a:solidFill>
                    <a:srgbClr val="000000"/>
                  </a:solidFill>
                </a:rPr>
                <a:t> </a:t>
              </a:r>
              <a:endParaRPr lang="en-US" altLang="en-US" sz="1400"/>
            </a:p>
          </p:txBody>
        </p:sp>
        <p:sp>
          <p:nvSpPr>
            <p:cNvPr id="114" name="Line 304">
              <a:extLst>
                <a:ext uri="{FF2B5EF4-FFF2-40B4-BE49-F238E27FC236}">
                  <a16:creationId xmlns:a16="http://schemas.microsoft.com/office/drawing/2014/main" id="{5E207791-4A41-9E4D-BCAC-FCA64CFFD1A7}"/>
                </a:ext>
              </a:extLst>
            </p:cNvPr>
            <p:cNvSpPr>
              <a:spLocks noChangeShapeType="1"/>
            </p:cNvSpPr>
            <p:nvPr/>
          </p:nvSpPr>
          <p:spPr bwMode="auto">
            <a:xfrm>
              <a:off x="1079" y="1921"/>
              <a:ext cx="0" cy="7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p>
          </p:txBody>
        </p:sp>
        <p:sp>
          <p:nvSpPr>
            <p:cNvPr id="115" name="Line 305">
              <a:extLst>
                <a:ext uri="{FF2B5EF4-FFF2-40B4-BE49-F238E27FC236}">
                  <a16:creationId xmlns:a16="http://schemas.microsoft.com/office/drawing/2014/main" id="{1D3618A6-43F5-2241-9E23-84EA29B932A1}"/>
                </a:ext>
              </a:extLst>
            </p:cNvPr>
            <p:cNvSpPr>
              <a:spLocks noChangeShapeType="1"/>
            </p:cNvSpPr>
            <p:nvPr/>
          </p:nvSpPr>
          <p:spPr bwMode="auto">
            <a:xfrm>
              <a:off x="1692" y="1886"/>
              <a:ext cx="0" cy="7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p>
          </p:txBody>
        </p:sp>
      </p:grpSp>
      <p:sp>
        <p:nvSpPr>
          <p:cNvPr id="116" name="TextBox 40">
            <a:extLst>
              <a:ext uri="{FF2B5EF4-FFF2-40B4-BE49-F238E27FC236}">
                <a16:creationId xmlns:a16="http://schemas.microsoft.com/office/drawing/2014/main" id="{8C242A47-EE2A-0F41-B9F2-0609AC74AECA}"/>
              </a:ext>
            </a:extLst>
          </p:cNvPr>
          <p:cNvSpPr txBox="1">
            <a:spLocks noChangeArrowheads="1"/>
          </p:cNvSpPr>
          <p:nvPr/>
        </p:nvSpPr>
        <p:spPr bwMode="auto">
          <a:xfrm>
            <a:off x="5175275" y="5519785"/>
            <a:ext cx="2562225" cy="276999"/>
          </a:xfrm>
          <a:prstGeom prst="rect">
            <a:avLst/>
          </a:prstGeom>
          <a:solidFill>
            <a:schemeClr val="bg1"/>
          </a:solidFill>
          <a:ln>
            <a:noFill/>
          </a:ln>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200">
                <a:solidFill>
                  <a:srgbClr val="000000"/>
                </a:solidFill>
                <a:latin typeface="Century Gothic" charset="0"/>
              </a:rPr>
              <a:t>laser frequency</a:t>
            </a:r>
            <a:endParaRPr lang="en-US" altLang="en-US" sz="1200" baseline="30000" dirty="0">
              <a:solidFill>
                <a:srgbClr val="000000"/>
              </a:solidFill>
              <a:latin typeface="Century Gothic" charset="0"/>
            </a:endParaRPr>
          </a:p>
        </p:txBody>
      </p:sp>
      <p:sp>
        <p:nvSpPr>
          <p:cNvPr id="117" name="TextBox 40">
            <a:extLst>
              <a:ext uri="{FF2B5EF4-FFF2-40B4-BE49-F238E27FC236}">
                <a16:creationId xmlns:a16="http://schemas.microsoft.com/office/drawing/2014/main" id="{72A6BD2A-A3BB-2843-A3E3-258D831C0FF7}"/>
              </a:ext>
            </a:extLst>
          </p:cNvPr>
          <p:cNvSpPr txBox="1">
            <a:spLocks noChangeArrowheads="1"/>
          </p:cNvSpPr>
          <p:nvPr/>
        </p:nvSpPr>
        <p:spPr bwMode="auto">
          <a:xfrm rot="16200000">
            <a:off x="3993139" y="4707595"/>
            <a:ext cx="2562225" cy="276999"/>
          </a:xfrm>
          <a:prstGeom prst="rect">
            <a:avLst/>
          </a:prstGeom>
          <a:solidFill>
            <a:schemeClr val="bg1"/>
          </a:solidFill>
          <a:ln>
            <a:noFill/>
          </a:ln>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200" dirty="0">
                <a:solidFill>
                  <a:srgbClr val="000000"/>
                </a:solidFill>
                <a:latin typeface="Century Gothic" charset="0"/>
              </a:rPr>
              <a:t>transmission</a:t>
            </a:r>
            <a:endParaRPr lang="en-US" altLang="en-US" sz="1200" baseline="30000" dirty="0">
              <a:solidFill>
                <a:srgbClr val="000000"/>
              </a:solidFill>
              <a:latin typeface="Century Gothic" charset="0"/>
            </a:endParaRPr>
          </a:p>
        </p:txBody>
      </p:sp>
      <p:sp>
        <p:nvSpPr>
          <p:cNvPr id="118" name="TextBox 40">
            <a:extLst>
              <a:ext uri="{FF2B5EF4-FFF2-40B4-BE49-F238E27FC236}">
                <a16:creationId xmlns:a16="http://schemas.microsoft.com/office/drawing/2014/main" id="{42DD0A04-DAB8-2E4D-848E-D4420AD04953}"/>
              </a:ext>
            </a:extLst>
          </p:cNvPr>
          <p:cNvSpPr txBox="1">
            <a:spLocks noChangeArrowheads="1"/>
          </p:cNvSpPr>
          <p:nvPr/>
        </p:nvSpPr>
        <p:spPr bwMode="auto">
          <a:xfrm>
            <a:off x="4667172" y="2924944"/>
            <a:ext cx="34332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dirty="0">
                <a:solidFill>
                  <a:srgbClr val="000000"/>
                </a:solidFill>
                <a:latin typeface="Century Gothic" charset="0"/>
              </a:rPr>
              <a:t>science ?: how increase QD light-matter interaction?</a:t>
            </a:r>
            <a:endParaRPr lang="en-US" altLang="en-US" sz="1800" baseline="30000" dirty="0">
              <a:solidFill>
                <a:srgbClr val="000000"/>
              </a:solidFill>
              <a:latin typeface="Century Gothic" charset="0"/>
            </a:endParaRPr>
          </a:p>
        </p:txBody>
      </p:sp>
      <p:sp>
        <p:nvSpPr>
          <p:cNvPr id="119" name="TextBox 40">
            <a:extLst>
              <a:ext uri="{FF2B5EF4-FFF2-40B4-BE49-F238E27FC236}">
                <a16:creationId xmlns:a16="http://schemas.microsoft.com/office/drawing/2014/main" id="{EB348386-C21B-0541-92EC-8AEB5A5DD9E8}"/>
              </a:ext>
            </a:extLst>
          </p:cNvPr>
          <p:cNvSpPr txBox="1">
            <a:spLocks noChangeArrowheads="1"/>
          </p:cNvSpPr>
          <p:nvPr/>
        </p:nvSpPr>
        <p:spPr bwMode="auto">
          <a:xfrm>
            <a:off x="4355976" y="5805264"/>
            <a:ext cx="403244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dirty="0">
                <a:solidFill>
                  <a:srgbClr val="000000"/>
                </a:solidFill>
                <a:latin typeface="Century Gothic" charset="0"/>
              </a:rPr>
              <a:t>structured photonic environment enhances extinction XS</a:t>
            </a:r>
          </a:p>
          <a:p>
            <a:pPr algn="ctr">
              <a:spcBef>
                <a:spcPct val="0"/>
              </a:spcBef>
              <a:buFontTx/>
              <a:buNone/>
            </a:pPr>
            <a:r>
              <a:rPr lang="en-US" altLang="en-US" sz="1800" dirty="0">
                <a:solidFill>
                  <a:srgbClr val="000000"/>
                </a:solidFill>
                <a:latin typeface="Century Gothic" charset="0"/>
              </a:rPr>
              <a:t>by &gt; an order of magnitude</a:t>
            </a:r>
          </a:p>
        </p:txBody>
      </p:sp>
      <p:sp>
        <p:nvSpPr>
          <p:cNvPr id="120" name="Curved Right Arrow 119">
            <a:extLst>
              <a:ext uri="{FF2B5EF4-FFF2-40B4-BE49-F238E27FC236}">
                <a16:creationId xmlns:a16="http://schemas.microsoft.com/office/drawing/2014/main" id="{07844222-235E-F64B-8730-D204213DD259}"/>
              </a:ext>
            </a:extLst>
          </p:cNvPr>
          <p:cNvSpPr/>
          <p:nvPr/>
        </p:nvSpPr>
        <p:spPr>
          <a:xfrm>
            <a:off x="5934073" y="4293096"/>
            <a:ext cx="298541" cy="97779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21" name="Group 120">
            <a:extLst>
              <a:ext uri="{FF2B5EF4-FFF2-40B4-BE49-F238E27FC236}">
                <a16:creationId xmlns:a16="http://schemas.microsoft.com/office/drawing/2014/main" id="{AC40DC76-E2B5-4942-AEB1-08566E676E6C}"/>
              </a:ext>
            </a:extLst>
          </p:cNvPr>
          <p:cNvGrpSpPr/>
          <p:nvPr/>
        </p:nvGrpSpPr>
        <p:grpSpPr>
          <a:xfrm>
            <a:off x="1486908" y="3865213"/>
            <a:ext cx="2141537" cy="1440455"/>
            <a:chOff x="6100084" y="3951263"/>
            <a:chExt cx="2141537" cy="1440455"/>
          </a:xfrm>
        </p:grpSpPr>
        <p:pic>
          <p:nvPicPr>
            <p:cNvPr id="122" name="Picture 171">
              <a:extLst>
                <a:ext uri="{FF2B5EF4-FFF2-40B4-BE49-F238E27FC236}">
                  <a16:creationId xmlns:a16="http://schemas.microsoft.com/office/drawing/2014/main" id="{A9732638-891E-AC49-9BF0-B6098A1B6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084" y="3951263"/>
              <a:ext cx="2141537" cy="144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3" name="Straight Arrow Connector 122">
              <a:extLst>
                <a:ext uri="{FF2B5EF4-FFF2-40B4-BE49-F238E27FC236}">
                  <a16:creationId xmlns:a16="http://schemas.microsoft.com/office/drawing/2014/main" id="{1CEF0453-85B7-F947-8C49-94EB2FE717C7}"/>
                </a:ext>
              </a:extLst>
            </p:cNvPr>
            <p:cNvCxnSpPr>
              <a:cxnSpLocks/>
            </p:cNvCxnSpPr>
            <p:nvPr/>
          </p:nvCxnSpPr>
          <p:spPr>
            <a:xfrm flipV="1">
              <a:off x="7074907" y="4464347"/>
              <a:ext cx="298046" cy="419972"/>
            </a:xfrm>
            <a:prstGeom prst="straightConnector1">
              <a:avLst/>
            </a:prstGeom>
            <a:ln w="50800">
              <a:solidFill>
                <a:schemeClr val="bg1"/>
              </a:solidFill>
              <a:tailEnd type="stealth"/>
            </a:ln>
          </p:spPr>
          <p:style>
            <a:lnRef idx="1">
              <a:schemeClr val="accent1"/>
            </a:lnRef>
            <a:fillRef idx="0">
              <a:schemeClr val="accent1"/>
            </a:fillRef>
            <a:effectRef idx="0">
              <a:schemeClr val="accent1"/>
            </a:effectRef>
            <a:fontRef idx="minor">
              <a:schemeClr val="tx1"/>
            </a:fontRef>
          </p:style>
        </p:cxnSp>
      </p:grpSp>
      <p:grpSp>
        <p:nvGrpSpPr>
          <p:cNvPr id="124" name="Group 143">
            <a:extLst>
              <a:ext uri="{FF2B5EF4-FFF2-40B4-BE49-F238E27FC236}">
                <a16:creationId xmlns:a16="http://schemas.microsoft.com/office/drawing/2014/main" id="{C22F13F7-E6C1-1A46-BCE2-FD9B6EF54588}"/>
              </a:ext>
            </a:extLst>
          </p:cNvPr>
          <p:cNvGrpSpPr>
            <a:grpSpLocks/>
          </p:cNvGrpSpPr>
          <p:nvPr/>
        </p:nvGrpSpPr>
        <p:grpSpPr bwMode="auto">
          <a:xfrm rot="1891825">
            <a:off x="489798" y="3351473"/>
            <a:ext cx="1295400" cy="1255712"/>
            <a:chOff x="395536" y="2924944"/>
            <a:chExt cx="1296144" cy="1256272"/>
          </a:xfrm>
        </p:grpSpPr>
        <p:sp>
          <p:nvSpPr>
            <p:cNvPr id="125" name="Line 65">
              <a:extLst>
                <a:ext uri="{FF2B5EF4-FFF2-40B4-BE49-F238E27FC236}">
                  <a16:creationId xmlns:a16="http://schemas.microsoft.com/office/drawing/2014/main" id="{FDAAA23D-48DE-664E-A234-D09705CCE41A}"/>
                </a:ext>
              </a:extLst>
            </p:cNvPr>
            <p:cNvSpPr>
              <a:spLocks noChangeShapeType="1"/>
            </p:cNvSpPr>
            <p:nvPr/>
          </p:nvSpPr>
          <p:spPr bwMode="auto">
            <a:xfrm rot="-5400000">
              <a:off x="1043608" y="2924944"/>
              <a:ext cx="0" cy="1296144"/>
            </a:xfrm>
            <a:prstGeom prst="line">
              <a:avLst/>
            </a:prstGeom>
            <a:noFill/>
            <a:ln w="28575">
              <a:solidFill>
                <a:srgbClr val="BCBCB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26" name="Group 93">
              <a:extLst>
                <a:ext uri="{FF2B5EF4-FFF2-40B4-BE49-F238E27FC236}">
                  <a16:creationId xmlns:a16="http://schemas.microsoft.com/office/drawing/2014/main" id="{813F99E6-4EE9-094B-B090-8E70C3012A1B}"/>
                </a:ext>
              </a:extLst>
            </p:cNvPr>
            <p:cNvGrpSpPr>
              <a:grpSpLocks/>
            </p:cNvGrpSpPr>
            <p:nvPr/>
          </p:nvGrpSpPr>
          <p:grpSpPr bwMode="auto">
            <a:xfrm>
              <a:off x="683568" y="2924944"/>
              <a:ext cx="935570" cy="1256272"/>
              <a:chOff x="7382095" y="4762596"/>
              <a:chExt cx="935570" cy="1256272"/>
            </a:xfrm>
          </p:grpSpPr>
          <p:sp>
            <p:nvSpPr>
              <p:cNvPr id="127" name="Freeform 62">
                <a:extLst>
                  <a:ext uri="{FF2B5EF4-FFF2-40B4-BE49-F238E27FC236}">
                    <a16:creationId xmlns:a16="http://schemas.microsoft.com/office/drawing/2014/main" id="{98F6ACFB-8B40-7B4B-9AC4-123247589D5D}"/>
                  </a:ext>
                </a:extLst>
              </p:cNvPr>
              <p:cNvSpPr>
                <a:spLocks noChangeAspect="1"/>
              </p:cNvSpPr>
              <p:nvPr/>
            </p:nvSpPr>
            <p:spPr bwMode="auto">
              <a:xfrm rot="17867" flipH="1">
                <a:off x="7384743" y="4762596"/>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128" name="Freeform 68">
                <a:extLst>
                  <a:ext uri="{FF2B5EF4-FFF2-40B4-BE49-F238E27FC236}">
                    <a16:creationId xmlns:a16="http://schemas.microsoft.com/office/drawing/2014/main" id="{CD9C6F20-8CD9-2243-BBC1-4742859DF3BE}"/>
                  </a:ext>
                </a:extLst>
              </p:cNvPr>
              <p:cNvSpPr>
                <a:spLocks noChangeAspect="1"/>
              </p:cNvSpPr>
              <p:nvPr/>
            </p:nvSpPr>
            <p:spPr bwMode="auto">
              <a:xfrm rot="10782133">
                <a:off x="7381566" y="5369291"/>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129" name="Text Box 69">
                <a:extLst>
                  <a:ext uri="{FF2B5EF4-FFF2-40B4-BE49-F238E27FC236}">
                    <a16:creationId xmlns:a16="http://schemas.microsoft.com/office/drawing/2014/main" id="{F87A9CDB-B173-A641-9415-578E5AD82FA4}"/>
                  </a:ext>
                </a:extLst>
              </p:cNvPr>
              <p:cNvSpPr txBox="1">
                <a:spLocks noChangeAspect="1" noChangeArrowheads="1"/>
              </p:cNvSpPr>
              <p:nvPr/>
            </p:nvSpPr>
            <p:spPr bwMode="auto">
              <a:xfrm rot="-5417867">
                <a:off x="7411898" y="5480392"/>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baseline="30000">
                  <a:latin typeface="Times New Roman" panose="02020603050405020304" pitchFamily="18" charset="0"/>
                </a:endParaRPr>
              </a:p>
            </p:txBody>
          </p:sp>
          <p:sp>
            <p:nvSpPr>
              <p:cNvPr id="130" name="Text Box 70">
                <a:extLst>
                  <a:ext uri="{FF2B5EF4-FFF2-40B4-BE49-F238E27FC236}">
                    <a16:creationId xmlns:a16="http://schemas.microsoft.com/office/drawing/2014/main" id="{CD935AB1-E38D-E041-B687-AEAEE9DC4FFA}"/>
                  </a:ext>
                </a:extLst>
              </p:cNvPr>
              <p:cNvSpPr txBox="1">
                <a:spLocks noChangeAspect="1" noChangeArrowheads="1"/>
              </p:cNvSpPr>
              <p:nvPr/>
            </p:nvSpPr>
            <p:spPr bwMode="auto">
              <a:xfrm rot="-5417867">
                <a:off x="7703217" y="5478878"/>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ar-SA" altLang="en-US" sz="1800" baseline="-1000">
                  <a:latin typeface="Times New Roman" panose="02020603050405020304" pitchFamily="18" charset="0"/>
                </a:endParaRPr>
              </a:p>
            </p:txBody>
          </p:sp>
        </p:grpSp>
      </p:grpSp>
      <p:grpSp>
        <p:nvGrpSpPr>
          <p:cNvPr id="131" name="Group 143">
            <a:extLst>
              <a:ext uri="{FF2B5EF4-FFF2-40B4-BE49-F238E27FC236}">
                <a16:creationId xmlns:a16="http://schemas.microsoft.com/office/drawing/2014/main" id="{4BEE5EAE-23D6-6147-AB48-21A808C6A203}"/>
              </a:ext>
            </a:extLst>
          </p:cNvPr>
          <p:cNvGrpSpPr>
            <a:grpSpLocks/>
          </p:cNvGrpSpPr>
          <p:nvPr/>
        </p:nvGrpSpPr>
        <p:grpSpPr bwMode="auto">
          <a:xfrm rot="19137667">
            <a:off x="3232587" y="3443304"/>
            <a:ext cx="1295400" cy="1255712"/>
            <a:chOff x="395536" y="2924944"/>
            <a:chExt cx="1296144" cy="1256272"/>
          </a:xfrm>
        </p:grpSpPr>
        <p:sp>
          <p:nvSpPr>
            <p:cNvPr id="132" name="Line 65">
              <a:extLst>
                <a:ext uri="{FF2B5EF4-FFF2-40B4-BE49-F238E27FC236}">
                  <a16:creationId xmlns:a16="http://schemas.microsoft.com/office/drawing/2014/main" id="{D8B59CF2-BD92-D44C-B869-DE674E0D780D}"/>
                </a:ext>
              </a:extLst>
            </p:cNvPr>
            <p:cNvSpPr>
              <a:spLocks noChangeShapeType="1"/>
            </p:cNvSpPr>
            <p:nvPr/>
          </p:nvSpPr>
          <p:spPr bwMode="auto">
            <a:xfrm rot="-5400000">
              <a:off x="1043608" y="2924944"/>
              <a:ext cx="0" cy="1296144"/>
            </a:xfrm>
            <a:prstGeom prst="line">
              <a:avLst/>
            </a:prstGeom>
            <a:noFill/>
            <a:ln w="28575">
              <a:solidFill>
                <a:srgbClr val="BCBCB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33" name="Group 93">
              <a:extLst>
                <a:ext uri="{FF2B5EF4-FFF2-40B4-BE49-F238E27FC236}">
                  <a16:creationId xmlns:a16="http://schemas.microsoft.com/office/drawing/2014/main" id="{72DA8A66-25C3-844D-B096-93427F668289}"/>
                </a:ext>
              </a:extLst>
            </p:cNvPr>
            <p:cNvGrpSpPr>
              <a:grpSpLocks/>
            </p:cNvGrpSpPr>
            <p:nvPr/>
          </p:nvGrpSpPr>
          <p:grpSpPr bwMode="auto">
            <a:xfrm>
              <a:off x="683568" y="2924944"/>
              <a:ext cx="935570" cy="1256272"/>
              <a:chOff x="7382095" y="4762596"/>
              <a:chExt cx="935570" cy="1256272"/>
            </a:xfrm>
          </p:grpSpPr>
          <p:sp>
            <p:nvSpPr>
              <p:cNvPr id="134" name="Freeform 62">
                <a:extLst>
                  <a:ext uri="{FF2B5EF4-FFF2-40B4-BE49-F238E27FC236}">
                    <a16:creationId xmlns:a16="http://schemas.microsoft.com/office/drawing/2014/main" id="{B3C68A3E-AEC6-724C-B240-E7C35E3ED260}"/>
                  </a:ext>
                </a:extLst>
              </p:cNvPr>
              <p:cNvSpPr>
                <a:spLocks noChangeAspect="1"/>
              </p:cNvSpPr>
              <p:nvPr/>
            </p:nvSpPr>
            <p:spPr bwMode="auto">
              <a:xfrm rot="17867" flipH="1">
                <a:off x="7384743" y="4762596"/>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135" name="Freeform 68">
                <a:extLst>
                  <a:ext uri="{FF2B5EF4-FFF2-40B4-BE49-F238E27FC236}">
                    <a16:creationId xmlns:a16="http://schemas.microsoft.com/office/drawing/2014/main" id="{97BF841E-F27E-3D49-A6EF-ED16A7A98721}"/>
                  </a:ext>
                </a:extLst>
              </p:cNvPr>
              <p:cNvSpPr>
                <a:spLocks noChangeAspect="1"/>
              </p:cNvSpPr>
              <p:nvPr/>
            </p:nvSpPr>
            <p:spPr bwMode="auto">
              <a:xfrm rot="10782133">
                <a:off x="7381566" y="5369291"/>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136" name="Text Box 69">
                <a:extLst>
                  <a:ext uri="{FF2B5EF4-FFF2-40B4-BE49-F238E27FC236}">
                    <a16:creationId xmlns:a16="http://schemas.microsoft.com/office/drawing/2014/main" id="{F02F33B5-7CB8-9F49-87D0-C49A04FF1F75}"/>
                  </a:ext>
                </a:extLst>
              </p:cNvPr>
              <p:cNvSpPr txBox="1">
                <a:spLocks noChangeAspect="1" noChangeArrowheads="1"/>
              </p:cNvSpPr>
              <p:nvPr/>
            </p:nvSpPr>
            <p:spPr bwMode="auto">
              <a:xfrm rot="-5417867">
                <a:off x="7411898" y="5480392"/>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baseline="30000">
                  <a:latin typeface="Times New Roman" panose="02020603050405020304" pitchFamily="18" charset="0"/>
                </a:endParaRPr>
              </a:p>
            </p:txBody>
          </p:sp>
          <p:sp>
            <p:nvSpPr>
              <p:cNvPr id="137" name="Text Box 70">
                <a:extLst>
                  <a:ext uri="{FF2B5EF4-FFF2-40B4-BE49-F238E27FC236}">
                    <a16:creationId xmlns:a16="http://schemas.microsoft.com/office/drawing/2014/main" id="{95ABFE11-1C16-7044-9029-75759FAF2258}"/>
                  </a:ext>
                </a:extLst>
              </p:cNvPr>
              <p:cNvSpPr txBox="1">
                <a:spLocks noChangeAspect="1" noChangeArrowheads="1"/>
              </p:cNvSpPr>
              <p:nvPr/>
            </p:nvSpPr>
            <p:spPr bwMode="auto">
              <a:xfrm rot="-5417867">
                <a:off x="7703217" y="5478878"/>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ar-SA" altLang="en-US" sz="1800" baseline="-1000">
                  <a:latin typeface="Times New Roman" panose="02020603050405020304" pitchFamily="18" charset="0"/>
                </a:endParaRPr>
              </a:p>
            </p:txBody>
          </p:sp>
        </p:grpSp>
      </p:grpSp>
      <p:sp>
        <p:nvSpPr>
          <p:cNvPr id="138" name="Rectangle 3">
            <a:extLst>
              <a:ext uri="{FF2B5EF4-FFF2-40B4-BE49-F238E27FC236}">
                <a16:creationId xmlns:a16="http://schemas.microsoft.com/office/drawing/2014/main" id="{74AF8DF2-484D-9B44-AC18-45AF2930105B}"/>
              </a:ext>
            </a:extLst>
          </p:cNvPr>
          <p:cNvSpPr>
            <a:spLocks noChangeArrowheads="1"/>
          </p:cNvSpPr>
          <p:nvPr/>
        </p:nvSpPr>
        <p:spPr bwMode="auto">
          <a:xfrm>
            <a:off x="755576" y="1266971"/>
            <a:ext cx="838842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b="1" dirty="0">
                <a:solidFill>
                  <a:srgbClr val="000000"/>
                </a:solidFill>
                <a:latin typeface="Century Gothic" charset="0"/>
              </a:rPr>
              <a:t>efficient </a:t>
            </a:r>
            <a:r>
              <a:rPr lang="en-GB" altLang="en-US" sz="2000" dirty="0">
                <a:solidFill>
                  <a:srgbClr val="000000"/>
                </a:solidFill>
                <a:latin typeface="Century Gothic" charset="0"/>
              </a:rPr>
              <a:t>&amp;</a:t>
            </a:r>
            <a:r>
              <a:rPr lang="en-GB" altLang="en-US" sz="2000" b="1" dirty="0">
                <a:solidFill>
                  <a:srgbClr val="000000"/>
                </a:solidFill>
                <a:latin typeface="Century Gothic" charset="0"/>
              </a:rPr>
              <a:t> stable</a:t>
            </a:r>
            <a:r>
              <a:rPr lang="en-GB" altLang="en-US" sz="2000" dirty="0">
                <a:solidFill>
                  <a:srgbClr val="000000"/>
                </a:solidFill>
                <a:latin typeface="Century Gothic" charset="0"/>
              </a:rPr>
              <a:t> quantum light solid-state matter interfaces</a:t>
            </a:r>
          </a:p>
          <a:p>
            <a:pPr algn="just" eaLnBrk="1" hangingPunct="1">
              <a:spcBef>
                <a:spcPct val="0"/>
              </a:spcBef>
              <a:buFontTx/>
              <a:buNone/>
            </a:pPr>
            <a:r>
              <a:rPr lang="en-GB" altLang="en-US" sz="2000" b="1" dirty="0">
                <a:solidFill>
                  <a:srgbClr val="000000"/>
                </a:solidFill>
                <a:latin typeface="Century Gothic" charset="0"/>
                <a:sym typeface="Wingdings" pitchFamily="2" charset="2"/>
              </a:rPr>
              <a:t>    </a:t>
            </a:r>
            <a:r>
              <a:rPr lang="en-GB" altLang="en-US" sz="2000" dirty="0">
                <a:solidFill>
                  <a:srgbClr val="000000"/>
                </a:solidFill>
                <a:latin typeface="Century Gothic" charset="0"/>
                <a:sym typeface="Wingdings" pitchFamily="2" charset="2"/>
              </a:rPr>
              <a:t> </a:t>
            </a:r>
            <a:r>
              <a:rPr lang="en-GB" altLang="en-US" sz="1800" dirty="0">
                <a:solidFill>
                  <a:srgbClr val="000000"/>
                </a:solidFill>
                <a:latin typeface="Century Gothic" charset="0"/>
                <a:sym typeface="Wingdings" pitchFamily="2" charset="2"/>
              </a:rPr>
              <a:t>connect internal states of quantum emitters with quantum light</a:t>
            </a:r>
          </a:p>
          <a:p>
            <a:pPr algn="just" eaLnBrk="1" hangingPunct="1">
              <a:spcBef>
                <a:spcPct val="0"/>
              </a:spcBef>
              <a:buFontTx/>
              <a:buNone/>
            </a:pPr>
            <a:r>
              <a:rPr lang="en-GB" altLang="en-US" sz="1800" dirty="0">
                <a:solidFill>
                  <a:srgbClr val="000000"/>
                </a:solidFill>
                <a:latin typeface="Century Gothic" charset="0"/>
                <a:sym typeface="Wingdings" pitchFamily="2" charset="2"/>
              </a:rPr>
              <a:t>      typically spin with single photons </a:t>
            </a:r>
          </a:p>
        </p:txBody>
      </p:sp>
    </p:spTree>
    <p:extLst>
      <p:ext uri="{BB962C8B-B14F-4D97-AF65-F5344CB8AC3E}">
        <p14:creationId xmlns:p14="http://schemas.microsoft.com/office/powerpoint/2010/main" val="2575922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AutoShape 4"/>
          <p:cNvSpPr>
            <a:spLocks noChangeAspect="1" noChangeArrowheads="1" noTextEdit="1"/>
          </p:cNvSpPr>
          <p:nvPr/>
        </p:nvSpPr>
        <p:spPr bwMode="auto">
          <a:xfrm>
            <a:off x="927100" y="1255713"/>
            <a:ext cx="2852738"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0" name="Text Box 3"/>
          <p:cNvSpPr txBox="1">
            <a:spLocks noChangeArrowheads="1"/>
          </p:cNvSpPr>
          <p:nvPr/>
        </p:nvSpPr>
        <p:spPr bwMode="auto">
          <a:xfrm>
            <a:off x="555625" y="260350"/>
            <a:ext cx="689644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solid-state quantum photonic technology</a:t>
            </a:r>
          </a:p>
        </p:txBody>
      </p:sp>
      <p:sp>
        <p:nvSpPr>
          <p:cNvPr id="165" name="TextBox 40">
            <a:extLst>
              <a:ext uri="{FF2B5EF4-FFF2-40B4-BE49-F238E27FC236}">
                <a16:creationId xmlns:a16="http://schemas.microsoft.com/office/drawing/2014/main" id="{DC3217F1-8BD8-3344-8291-6C1D93006DBE}"/>
              </a:ext>
            </a:extLst>
          </p:cNvPr>
          <p:cNvSpPr txBox="1">
            <a:spLocks noChangeArrowheads="1"/>
          </p:cNvSpPr>
          <p:nvPr/>
        </p:nvSpPr>
        <p:spPr bwMode="auto">
          <a:xfrm>
            <a:off x="5167667" y="3140968"/>
            <a:ext cx="2395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dirty="0">
                <a:solidFill>
                  <a:srgbClr val="000000"/>
                </a:solidFill>
                <a:latin typeface="Century Gothic" charset="0"/>
              </a:rPr>
              <a:t>quantum light</a:t>
            </a:r>
            <a:endParaRPr lang="en-US" altLang="en-US" sz="1800" baseline="30000" dirty="0">
              <a:solidFill>
                <a:srgbClr val="000000"/>
              </a:solidFill>
              <a:latin typeface="Century Gothic" charset="0"/>
            </a:endParaRPr>
          </a:p>
        </p:txBody>
      </p:sp>
      <p:pic>
        <p:nvPicPr>
          <p:cNvPr id="166" name="Picture 165" descr="setup.pdf - Adobe Acrobat Reader DC">
            <a:extLst>
              <a:ext uri="{FF2B5EF4-FFF2-40B4-BE49-F238E27FC236}">
                <a16:creationId xmlns:a16="http://schemas.microsoft.com/office/drawing/2014/main" id="{8ED56D33-8614-8D47-884D-9006E15ABAFC}"/>
              </a:ext>
            </a:extLst>
          </p:cNvPr>
          <p:cNvPicPr>
            <a:picLocks noChangeAspect="1"/>
          </p:cNvPicPr>
          <p:nvPr/>
        </p:nvPicPr>
        <p:blipFill rotWithShape="1">
          <a:blip r:embed="rId2"/>
          <a:srcRect l="55240" t="31544" r="28475" b="47830"/>
          <a:stretch/>
        </p:blipFill>
        <p:spPr>
          <a:xfrm>
            <a:off x="5680710" y="3796531"/>
            <a:ext cx="2289111" cy="1624121"/>
          </a:xfrm>
          <a:prstGeom prst="rect">
            <a:avLst/>
          </a:prstGeom>
        </p:spPr>
      </p:pic>
      <p:pic>
        <p:nvPicPr>
          <p:cNvPr id="167" name="Picture 166">
            <a:extLst>
              <a:ext uri="{FF2B5EF4-FFF2-40B4-BE49-F238E27FC236}">
                <a16:creationId xmlns:a16="http://schemas.microsoft.com/office/drawing/2014/main" id="{583CD2E1-B6D6-884F-BDF0-BA58089A762E}"/>
              </a:ext>
            </a:extLst>
          </p:cNvPr>
          <p:cNvPicPr>
            <a:picLocks noChangeAspect="1"/>
          </p:cNvPicPr>
          <p:nvPr/>
        </p:nvPicPr>
        <p:blipFill rotWithShape="1">
          <a:blip r:embed="rId3">
            <a:extLst>
              <a:ext uri="{28A0092B-C50C-407E-A947-70E740481C1C}">
                <a14:useLocalDpi xmlns:a14="http://schemas.microsoft.com/office/drawing/2010/main" val="0"/>
              </a:ext>
            </a:extLst>
          </a:blip>
          <a:srcRect l="2" t="1" r="53836" b="-556"/>
          <a:stretch/>
        </p:blipFill>
        <p:spPr>
          <a:xfrm>
            <a:off x="4428096" y="4637791"/>
            <a:ext cx="1192293" cy="518304"/>
          </a:xfrm>
          <a:prstGeom prst="rect">
            <a:avLst/>
          </a:prstGeom>
        </p:spPr>
      </p:pic>
      <p:sp>
        <p:nvSpPr>
          <p:cNvPr id="168" name="Rectangle 3">
            <a:extLst>
              <a:ext uri="{FF2B5EF4-FFF2-40B4-BE49-F238E27FC236}">
                <a16:creationId xmlns:a16="http://schemas.microsoft.com/office/drawing/2014/main" id="{F0972CF0-A314-6E45-8BE4-D0266E3C53B2}"/>
              </a:ext>
            </a:extLst>
          </p:cNvPr>
          <p:cNvSpPr>
            <a:spLocks noChangeArrowheads="1"/>
          </p:cNvSpPr>
          <p:nvPr/>
        </p:nvSpPr>
        <p:spPr bwMode="auto">
          <a:xfrm>
            <a:off x="709215" y="1196752"/>
            <a:ext cx="833958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exemplary quantum technologies</a:t>
            </a:r>
          </a:p>
          <a:p>
            <a:pPr algn="just" eaLnBrk="1" hangingPunct="1">
              <a:spcBef>
                <a:spcPct val="0"/>
              </a:spcBef>
              <a:buFontTx/>
              <a:buNone/>
            </a:pPr>
            <a:r>
              <a:rPr lang="en-GB" altLang="en-US" sz="2000" dirty="0">
                <a:solidFill>
                  <a:srgbClr val="000000"/>
                </a:solidFill>
                <a:latin typeface="Century Gothic" charset="0"/>
                <a:sym typeface="Wingdings" pitchFamily="2" charset="2"/>
              </a:rPr>
              <a:t>       1: a source of quantum light (single &amp; entangled photons)</a:t>
            </a:r>
          </a:p>
          <a:p>
            <a:pPr algn="just" eaLnBrk="1" hangingPunct="1">
              <a:spcBef>
                <a:spcPct val="0"/>
              </a:spcBef>
              <a:buFontTx/>
              <a:buNone/>
            </a:pPr>
            <a:r>
              <a:rPr lang="en-GB" altLang="en-US" sz="2000" dirty="0">
                <a:solidFill>
                  <a:srgbClr val="000000"/>
                </a:solidFill>
                <a:latin typeface="Century Gothic" charset="0"/>
                <a:sym typeface="Wingdings" pitchFamily="2" charset="2"/>
              </a:rPr>
              <a:t>            </a:t>
            </a:r>
            <a:endParaRPr lang="en-GB" altLang="en-US" sz="2000" dirty="0">
              <a:solidFill>
                <a:srgbClr val="000000"/>
              </a:solidFill>
              <a:latin typeface="Century Gothic" charset="0"/>
            </a:endParaRPr>
          </a:p>
        </p:txBody>
      </p:sp>
      <p:grpSp>
        <p:nvGrpSpPr>
          <p:cNvPr id="170" name="Group 169">
            <a:extLst>
              <a:ext uri="{FF2B5EF4-FFF2-40B4-BE49-F238E27FC236}">
                <a16:creationId xmlns:a16="http://schemas.microsoft.com/office/drawing/2014/main" id="{A50AA358-CCDE-9E44-89D9-D331B9D1769E}"/>
              </a:ext>
            </a:extLst>
          </p:cNvPr>
          <p:cNvGrpSpPr/>
          <p:nvPr/>
        </p:nvGrpSpPr>
        <p:grpSpPr>
          <a:xfrm>
            <a:off x="1486908" y="3865213"/>
            <a:ext cx="2141537" cy="1440455"/>
            <a:chOff x="6100084" y="3951263"/>
            <a:chExt cx="2141537" cy="1440455"/>
          </a:xfrm>
        </p:grpSpPr>
        <p:pic>
          <p:nvPicPr>
            <p:cNvPr id="171" name="Picture 171">
              <a:extLst>
                <a:ext uri="{FF2B5EF4-FFF2-40B4-BE49-F238E27FC236}">
                  <a16:creationId xmlns:a16="http://schemas.microsoft.com/office/drawing/2014/main" id="{373FC176-18CA-C24D-A0DD-02891A18BD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0084" y="3951263"/>
              <a:ext cx="2141537" cy="144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2" name="Straight Arrow Connector 171">
              <a:extLst>
                <a:ext uri="{FF2B5EF4-FFF2-40B4-BE49-F238E27FC236}">
                  <a16:creationId xmlns:a16="http://schemas.microsoft.com/office/drawing/2014/main" id="{AA13D754-A93E-A948-9E20-EDC049F080A5}"/>
                </a:ext>
              </a:extLst>
            </p:cNvPr>
            <p:cNvCxnSpPr>
              <a:cxnSpLocks/>
            </p:cNvCxnSpPr>
            <p:nvPr/>
          </p:nvCxnSpPr>
          <p:spPr>
            <a:xfrm flipV="1">
              <a:off x="7074907" y="4464347"/>
              <a:ext cx="298046" cy="419972"/>
            </a:xfrm>
            <a:prstGeom prst="straightConnector1">
              <a:avLst/>
            </a:prstGeom>
            <a:ln w="50800">
              <a:solidFill>
                <a:schemeClr val="bg1"/>
              </a:solidFill>
              <a:tailEnd type="stealth"/>
            </a:ln>
          </p:spPr>
          <p:style>
            <a:lnRef idx="1">
              <a:schemeClr val="accent1"/>
            </a:lnRef>
            <a:fillRef idx="0">
              <a:schemeClr val="accent1"/>
            </a:fillRef>
            <a:effectRef idx="0">
              <a:schemeClr val="accent1"/>
            </a:effectRef>
            <a:fontRef idx="minor">
              <a:schemeClr val="tx1"/>
            </a:fontRef>
          </p:style>
        </p:cxnSp>
      </p:grpSp>
      <p:grpSp>
        <p:nvGrpSpPr>
          <p:cNvPr id="173" name="Group 143">
            <a:extLst>
              <a:ext uri="{FF2B5EF4-FFF2-40B4-BE49-F238E27FC236}">
                <a16:creationId xmlns:a16="http://schemas.microsoft.com/office/drawing/2014/main" id="{D0F478AE-5938-0144-8FCA-6505B7BDC5F9}"/>
              </a:ext>
            </a:extLst>
          </p:cNvPr>
          <p:cNvGrpSpPr>
            <a:grpSpLocks/>
          </p:cNvGrpSpPr>
          <p:nvPr/>
        </p:nvGrpSpPr>
        <p:grpSpPr bwMode="auto">
          <a:xfrm rot="1891825">
            <a:off x="489798" y="3351473"/>
            <a:ext cx="1295400" cy="1255712"/>
            <a:chOff x="395536" y="2924944"/>
            <a:chExt cx="1296144" cy="1256272"/>
          </a:xfrm>
        </p:grpSpPr>
        <p:sp>
          <p:nvSpPr>
            <p:cNvPr id="174" name="Line 65">
              <a:extLst>
                <a:ext uri="{FF2B5EF4-FFF2-40B4-BE49-F238E27FC236}">
                  <a16:creationId xmlns:a16="http://schemas.microsoft.com/office/drawing/2014/main" id="{98C997FE-6DEA-0747-A039-C37671C53F19}"/>
                </a:ext>
              </a:extLst>
            </p:cNvPr>
            <p:cNvSpPr>
              <a:spLocks noChangeShapeType="1"/>
            </p:cNvSpPr>
            <p:nvPr/>
          </p:nvSpPr>
          <p:spPr bwMode="auto">
            <a:xfrm rot="-5400000">
              <a:off x="1043608" y="2924944"/>
              <a:ext cx="0" cy="1296144"/>
            </a:xfrm>
            <a:prstGeom prst="line">
              <a:avLst/>
            </a:prstGeom>
            <a:noFill/>
            <a:ln w="28575">
              <a:solidFill>
                <a:srgbClr val="BCBCB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75" name="Group 93">
              <a:extLst>
                <a:ext uri="{FF2B5EF4-FFF2-40B4-BE49-F238E27FC236}">
                  <a16:creationId xmlns:a16="http://schemas.microsoft.com/office/drawing/2014/main" id="{0D233EA9-855C-C541-80D6-2F30A42443E4}"/>
                </a:ext>
              </a:extLst>
            </p:cNvPr>
            <p:cNvGrpSpPr>
              <a:grpSpLocks/>
            </p:cNvGrpSpPr>
            <p:nvPr/>
          </p:nvGrpSpPr>
          <p:grpSpPr bwMode="auto">
            <a:xfrm>
              <a:off x="683568" y="2924944"/>
              <a:ext cx="935570" cy="1256272"/>
              <a:chOff x="7382095" y="4762596"/>
              <a:chExt cx="935570" cy="1256272"/>
            </a:xfrm>
          </p:grpSpPr>
          <p:sp>
            <p:nvSpPr>
              <p:cNvPr id="176" name="Freeform 62">
                <a:extLst>
                  <a:ext uri="{FF2B5EF4-FFF2-40B4-BE49-F238E27FC236}">
                    <a16:creationId xmlns:a16="http://schemas.microsoft.com/office/drawing/2014/main" id="{14878B18-F1FB-4B43-97CA-86FA10D2B66F}"/>
                  </a:ext>
                </a:extLst>
              </p:cNvPr>
              <p:cNvSpPr>
                <a:spLocks noChangeAspect="1"/>
              </p:cNvSpPr>
              <p:nvPr/>
            </p:nvSpPr>
            <p:spPr bwMode="auto">
              <a:xfrm rot="17867" flipH="1">
                <a:off x="7384743" y="4762596"/>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177" name="Freeform 68">
                <a:extLst>
                  <a:ext uri="{FF2B5EF4-FFF2-40B4-BE49-F238E27FC236}">
                    <a16:creationId xmlns:a16="http://schemas.microsoft.com/office/drawing/2014/main" id="{36FAE4CB-CE94-5B45-BA76-B2E47B505A81}"/>
                  </a:ext>
                </a:extLst>
              </p:cNvPr>
              <p:cNvSpPr>
                <a:spLocks noChangeAspect="1"/>
              </p:cNvSpPr>
              <p:nvPr/>
            </p:nvSpPr>
            <p:spPr bwMode="auto">
              <a:xfrm rot="10782133">
                <a:off x="7381566" y="5369291"/>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178" name="Text Box 69">
                <a:extLst>
                  <a:ext uri="{FF2B5EF4-FFF2-40B4-BE49-F238E27FC236}">
                    <a16:creationId xmlns:a16="http://schemas.microsoft.com/office/drawing/2014/main" id="{A2A75536-DE51-B34F-9D7A-81BF244BBC39}"/>
                  </a:ext>
                </a:extLst>
              </p:cNvPr>
              <p:cNvSpPr txBox="1">
                <a:spLocks noChangeAspect="1" noChangeArrowheads="1"/>
              </p:cNvSpPr>
              <p:nvPr/>
            </p:nvSpPr>
            <p:spPr bwMode="auto">
              <a:xfrm rot="-5417867">
                <a:off x="7411898" y="5480392"/>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baseline="30000">
                  <a:latin typeface="Times New Roman" panose="02020603050405020304" pitchFamily="18" charset="0"/>
                </a:endParaRPr>
              </a:p>
            </p:txBody>
          </p:sp>
          <p:sp>
            <p:nvSpPr>
              <p:cNvPr id="179" name="Text Box 70">
                <a:extLst>
                  <a:ext uri="{FF2B5EF4-FFF2-40B4-BE49-F238E27FC236}">
                    <a16:creationId xmlns:a16="http://schemas.microsoft.com/office/drawing/2014/main" id="{68E83A9C-69AC-B24F-AB07-79338E5E86E2}"/>
                  </a:ext>
                </a:extLst>
              </p:cNvPr>
              <p:cNvSpPr txBox="1">
                <a:spLocks noChangeAspect="1" noChangeArrowheads="1"/>
              </p:cNvSpPr>
              <p:nvPr/>
            </p:nvSpPr>
            <p:spPr bwMode="auto">
              <a:xfrm rot="-5417867">
                <a:off x="7703217" y="5478878"/>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ar-SA" altLang="en-US" sz="1800" baseline="-1000">
                  <a:latin typeface="Times New Roman" panose="02020603050405020304" pitchFamily="18" charset="0"/>
                </a:endParaRPr>
              </a:p>
            </p:txBody>
          </p:sp>
        </p:grpSp>
      </p:grpSp>
      <p:grpSp>
        <p:nvGrpSpPr>
          <p:cNvPr id="180" name="Group 143">
            <a:extLst>
              <a:ext uri="{FF2B5EF4-FFF2-40B4-BE49-F238E27FC236}">
                <a16:creationId xmlns:a16="http://schemas.microsoft.com/office/drawing/2014/main" id="{A0DC6B1D-B60C-844E-9045-29EAE10277FA}"/>
              </a:ext>
            </a:extLst>
          </p:cNvPr>
          <p:cNvGrpSpPr>
            <a:grpSpLocks/>
          </p:cNvGrpSpPr>
          <p:nvPr/>
        </p:nvGrpSpPr>
        <p:grpSpPr bwMode="auto">
          <a:xfrm rot="19137667">
            <a:off x="3232587" y="3443304"/>
            <a:ext cx="1295400" cy="1255712"/>
            <a:chOff x="395536" y="2924944"/>
            <a:chExt cx="1296144" cy="1256272"/>
          </a:xfrm>
        </p:grpSpPr>
        <p:sp>
          <p:nvSpPr>
            <p:cNvPr id="181" name="Line 65">
              <a:extLst>
                <a:ext uri="{FF2B5EF4-FFF2-40B4-BE49-F238E27FC236}">
                  <a16:creationId xmlns:a16="http://schemas.microsoft.com/office/drawing/2014/main" id="{F81A0A3E-9229-7244-B4DF-80A86E5DE1E2}"/>
                </a:ext>
              </a:extLst>
            </p:cNvPr>
            <p:cNvSpPr>
              <a:spLocks noChangeShapeType="1"/>
            </p:cNvSpPr>
            <p:nvPr/>
          </p:nvSpPr>
          <p:spPr bwMode="auto">
            <a:xfrm rot="-5400000">
              <a:off x="1043608" y="2924944"/>
              <a:ext cx="0" cy="1296144"/>
            </a:xfrm>
            <a:prstGeom prst="line">
              <a:avLst/>
            </a:prstGeom>
            <a:noFill/>
            <a:ln w="28575">
              <a:solidFill>
                <a:srgbClr val="BCBCB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82" name="Group 93">
              <a:extLst>
                <a:ext uri="{FF2B5EF4-FFF2-40B4-BE49-F238E27FC236}">
                  <a16:creationId xmlns:a16="http://schemas.microsoft.com/office/drawing/2014/main" id="{50CB767B-5DCD-0644-B163-7FEBDD36AC66}"/>
                </a:ext>
              </a:extLst>
            </p:cNvPr>
            <p:cNvGrpSpPr>
              <a:grpSpLocks/>
            </p:cNvGrpSpPr>
            <p:nvPr/>
          </p:nvGrpSpPr>
          <p:grpSpPr bwMode="auto">
            <a:xfrm>
              <a:off x="683568" y="2924944"/>
              <a:ext cx="935570" cy="1256272"/>
              <a:chOff x="7382095" y="4762596"/>
              <a:chExt cx="935570" cy="1256272"/>
            </a:xfrm>
          </p:grpSpPr>
          <p:sp>
            <p:nvSpPr>
              <p:cNvPr id="183" name="Freeform 62">
                <a:extLst>
                  <a:ext uri="{FF2B5EF4-FFF2-40B4-BE49-F238E27FC236}">
                    <a16:creationId xmlns:a16="http://schemas.microsoft.com/office/drawing/2014/main" id="{00712774-69A2-0F47-B6BA-5C9983554AA2}"/>
                  </a:ext>
                </a:extLst>
              </p:cNvPr>
              <p:cNvSpPr>
                <a:spLocks noChangeAspect="1"/>
              </p:cNvSpPr>
              <p:nvPr/>
            </p:nvSpPr>
            <p:spPr bwMode="auto">
              <a:xfrm rot="17867" flipH="1">
                <a:off x="7384743" y="4762596"/>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184" name="Freeform 68">
                <a:extLst>
                  <a:ext uri="{FF2B5EF4-FFF2-40B4-BE49-F238E27FC236}">
                    <a16:creationId xmlns:a16="http://schemas.microsoft.com/office/drawing/2014/main" id="{E2BF45B8-AE4C-6E41-8AE5-05A9040D8924}"/>
                  </a:ext>
                </a:extLst>
              </p:cNvPr>
              <p:cNvSpPr>
                <a:spLocks noChangeAspect="1"/>
              </p:cNvSpPr>
              <p:nvPr/>
            </p:nvSpPr>
            <p:spPr bwMode="auto">
              <a:xfrm rot="10782133">
                <a:off x="7381566" y="5369291"/>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185" name="Text Box 69">
                <a:extLst>
                  <a:ext uri="{FF2B5EF4-FFF2-40B4-BE49-F238E27FC236}">
                    <a16:creationId xmlns:a16="http://schemas.microsoft.com/office/drawing/2014/main" id="{0B99EBCF-FD7B-5140-8665-CFDF43F435A7}"/>
                  </a:ext>
                </a:extLst>
              </p:cNvPr>
              <p:cNvSpPr txBox="1">
                <a:spLocks noChangeAspect="1" noChangeArrowheads="1"/>
              </p:cNvSpPr>
              <p:nvPr/>
            </p:nvSpPr>
            <p:spPr bwMode="auto">
              <a:xfrm rot="-5417867">
                <a:off x="7411898" y="5480392"/>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baseline="30000">
                  <a:latin typeface="Times New Roman" panose="02020603050405020304" pitchFamily="18" charset="0"/>
                </a:endParaRPr>
              </a:p>
            </p:txBody>
          </p:sp>
          <p:sp>
            <p:nvSpPr>
              <p:cNvPr id="186" name="Text Box 70">
                <a:extLst>
                  <a:ext uri="{FF2B5EF4-FFF2-40B4-BE49-F238E27FC236}">
                    <a16:creationId xmlns:a16="http://schemas.microsoft.com/office/drawing/2014/main" id="{A860D393-A373-8348-B4A7-23B8B83BAA8F}"/>
                  </a:ext>
                </a:extLst>
              </p:cNvPr>
              <p:cNvSpPr txBox="1">
                <a:spLocks noChangeAspect="1" noChangeArrowheads="1"/>
              </p:cNvSpPr>
              <p:nvPr/>
            </p:nvSpPr>
            <p:spPr bwMode="auto">
              <a:xfrm rot="-5417867">
                <a:off x="7703217" y="5478878"/>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ar-SA" altLang="en-US" sz="1800" baseline="-1000">
                  <a:latin typeface="Times New Roman" panose="02020603050405020304" pitchFamily="18" charset="0"/>
                </a:endParaRPr>
              </a:p>
            </p:txBody>
          </p:sp>
        </p:grpSp>
      </p:grpSp>
    </p:spTree>
    <p:extLst>
      <p:ext uri="{BB962C8B-B14F-4D97-AF65-F5344CB8AC3E}">
        <p14:creationId xmlns:p14="http://schemas.microsoft.com/office/powerpoint/2010/main" val="2279553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AutoShape 4"/>
          <p:cNvSpPr>
            <a:spLocks noChangeAspect="1" noChangeArrowheads="1" noTextEdit="1"/>
          </p:cNvSpPr>
          <p:nvPr/>
        </p:nvSpPr>
        <p:spPr bwMode="auto">
          <a:xfrm>
            <a:off x="927100" y="1255713"/>
            <a:ext cx="2852738"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 name="TextBox 40">
            <a:extLst>
              <a:ext uri="{FF2B5EF4-FFF2-40B4-BE49-F238E27FC236}">
                <a16:creationId xmlns:a16="http://schemas.microsoft.com/office/drawing/2014/main" id="{3FFD25CA-A47B-BD4D-8672-B4BE32C6E582}"/>
              </a:ext>
            </a:extLst>
          </p:cNvPr>
          <p:cNvSpPr txBox="1">
            <a:spLocks noChangeArrowheads="1"/>
          </p:cNvSpPr>
          <p:nvPr/>
        </p:nvSpPr>
        <p:spPr bwMode="auto">
          <a:xfrm>
            <a:off x="5345480" y="2656374"/>
            <a:ext cx="2395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dirty="0">
                <a:solidFill>
                  <a:srgbClr val="000000"/>
                </a:solidFill>
                <a:latin typeface="Century Gothic" charset="0"/>
              </a:rPr>
              <a:t>quantum light</a:t>
            </a:r>
            <a:endParaRPr lang="en-US" altLang="en-US" sz="1800" baseline="30000" dirty="0">
              <a:solidFill>
                <a:srgbClr val="000000"/>
              </a:solidFill>
              <a:latin typeface="Century Gothic" charset="0"/>
            </a:endParaRPr>
          </a:p>
        </p:txBody>
      </p:sp>
      <p:grpSp>
        <p:nvGrpSpPr>
          <p:cNvPr id="5" name="Group 4">
            <a:extLst>
              <a:ext uri="{FF2B5EF4-FFF2-40B4-BE49-F238E27FC236}">
                <a16:creationId xmlns:a16="http://schemas.microsoft.com/office/drawing/2014/main" id="{DB700F7E-F0AE-6A47-A7CE-E78E63F6449A}"/>
              </a:ext>
            </a:extLst>
          </p:cNvPr>
          <p:cNvGrpSpPr/>
          <p:nvPr/>
        </p:nvGrpSpPr>
        <p:grpSpPr>
          <a:xfrm>
            <a:off x="5476829" y="3073089"/>
            <a:ext cx="2133518" cy="3185664"/>
            <a:chOff x="5299016" y="3557683"/>
            <a:chExt cx="2133518" cy="3185664"/>
          </a:xfrm>
        </p:grpSpPr>
        <p:pic>
          <p:nvPicPr>
            <p:cNvPr id="3" name="Picture 2">
              <a:extLst>
                <a:ext uri="{FF2B5EF4-FFF2-40B4-BE49-F238E27FC236}">
                  <a16:creationId xmlns:a16="http://schemas.microsoft.com/office/drawing/2014/main" id="{10F5883F-5882-864F-B84E-03665279B7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9016" y="3557683"/>
              <a:ext cx="2133518" cy="3185664"/>
            </a:xfrm>
            <a:prstGeom prst="rect">
              <a:avLst/>
            </a:prstGeom>
          </p:spPr>
        </p:pic>
        <p:sp>
          <p:nvSpPr>
            <p:cNvPr id="4" name="Rectangle 3">
              <a:extLst>
                <a:ext uri="{FF2B5EF4-FFF2-40B4-BE49-F238E27FC236}">
                  <a16:creationId xmlns:a16="http://schemas.microsoft.com/office/drawing/2014/main" id="{5FDDE9EA-EC64-624D-9A91-E576B901B0FD}"/>
                </a:ext>
              </a:extLst>
            </p:cNvPr>
            <p:cNvSpPr/>
            <p:nvPr/>
          </p:nvSpPr>
          <p:spPr>
            <a:xfrm>
              <a:off x="5364088" y="3645024"/>
              <a:ext cx="1944216" cy="30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
            <a:extLst>
              <a:ext uri="{FF2B5EF4-FFF2-40B4-BE49-F238E27FC236}">
                <a16:creationId xmlns:a16="http://schemas.microsoft.com/office/drawing/2014/main" id="{65B2FB2F-EA28-EA48-B257-A67856125096}"/>
              </a:ext>
            </a:extLst>
          </p:cNvPr>
          <p:cNvSpPr>
            <a:spLocks noChangeArrowheads="1"/>
          </p:cNvSpPr>
          <p:nvPr/>
        </p:nvSpPr>
        <p:spPr bwMode="auto">
          <a:xfrm>
            <a:off x="709215" y="1196752"/>
            <a:ext cx="833958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exemplary quantum technologies</a:t>
            </a:r>
          </a:p>
          <a:p>
            <a:pPr algn="just" eaLnBrk="1" hangingPunct="1">
              <a:spcBef>
                <a:spcPct val="0"/>
              </a:spcBef>
              <a:buFontTx/>
              <a:buNone/>
            </a:pPr>
            <a:r>
              <a:rPr lang="en-GB" altLang="en-US" sz="2000" dirty="0">
                <a:solidFill>
                  <a:srgbClr val="000000"/>
                </a:solidFill>
                <a:latin typeface="Century Gothic" charset="0"/>
                <a:sym typeface="Wingdings" pitchFamily="2" charset="2"/>
              </a:rPr>
              <a:t>       1: a source of quantum light (single &amp; entangled photons)</a:t>
            </a:r>
          </a:p>
          <a:p>
            <a:pPr algn="just" eaLnBrk="1" hangingPunct="1">
              <a:spcBef>
                <a:spcPct val="0"/>
              </a:spcBef>
              <a:buFontTx/>
              <a:buNone/>
            </a:pPr>
            <a:r>
              <a:rPr lang="en-GB" altLang="en-US" sz="2000" dirty="0">
                <a:solidFill>
                  <a:srgbClr val="000000"/>
                </a:solidFill>
                <a:latin typeface="Century Gothic" charset="0"/>
                <a:sym typeface="Wingdings" pitchFamily="2" charset="2"/>
              </a:rPr>
              <a:t>            </a:t>
            </a:r>
            <a:endParaRPr lang="en-GB" altLang="en-US" sz="2000" dirty="0">
              <a:solidFill>
                <a:srgbClr val="000000"/>
              </a:solidFill>
              <a:latin typeface="Century Gothic" charset="0"/>
            </a:endParaRPr>
          </a:p>
        </p:txBody>
      </p:sp>
      <p:sp>
        <p:nvSpPr>
          <p:cNvPr id="36" name="Text Box 3">
            <a:extLst>
              <a:ext uri="{FF2B5EF4-FFF2-40B4-BE49-F238E27FC236}">
                <a16:creationId xmlns:a16="http://schemas.microsoft.com/office/drawing/2014/main" id="{77171DAD-1EF1-154B-BBE5-1B590D3CEEAE}"/>
              </a:ext>
            </a:extLst>
          </p:cNvPr>
          <p:cNvSpPr txBox="1">
            <a:spLocks noChangeArrowheads="1"/>
          </p:cNvSpPr>
          <p:nvPr/>
        </p:nvSpPr>
        <p:spPr bwMode="auto">
          <a:xfrm>
            <a:off x="555625" y="260350"/>
            <a:ext cx="689644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solid-state quantum photonic technology</a:t>
            </a:r>
          </a:p>
        </p:txBody>
      </p:sp>
      <p:sp>
        <p:nvSpPr>
          <p:cNvPr id="6" name="TextBox 5">
            <a:extLst>
              <a:ext uri="{FF2B5EF4-FFF2-40B4-BE49-F238E27FC236}">
                <a16:creationId xmlns:a16="http://schemas.microsoft.com/office/drawing/2014/main" id="{9CF226E6-A8CF-2B40-B6AC-5AB4B0D9BD27}"/>
              </a:ext>
            </a:extLst>
          </p:cNvPr>
          <p:cNvSpPr txBox="1"/>
          <p:nvPr/>
        </p:nvSpPr>
        <p:spPr>
          <a:xfrm>
            <a:off x="7020527" y="4437112"/>
            <a:ext cx="575809" cy="369332"/>
          </a:xfrm>
          <a:prstGeom prst="rect">
            <a:avLst/>
          </a:prstGeom>
          <a:noFill/>
        </p:spPr>
        <p:txBody>
          <a:bodyPr wrap="square" rtlCol="0">
            <a:spAutoFit/>
          </a:bodyPr>
          <a:lstStyle/>
          <a:p>
            <a:r>
              <a:rPr lang="en-US" dirty="0"/>
              <a:t>0.5</a:t>
            </a:r>
          </a:p>
        </p:txBody>
      </p:sp>
      <p:grpSp>
        <p:nvGrpSpPr>
          <p:cNvPr id="38" name="Group 37">
            <a:extLst>
              <a:ext uri="{FF2B5EF4-FFF2-40B4-BE49-F238E27FC236}">
                <a16:creationId xmlns:a16="http://schemas.microsoft.com/office/drawing/2014/main" id="{A5C8BE52-A340-A74F-A169-FA8CC6EC93A6}"/>
              </a:ext>
            </a:extLst>
          </p:cNvPr>
          <p:cNvGrpSpPr/>
          <p:nvPr/>
        </p:nvGrpSpPr>
        <p:grpSpPr>
          <a:xfrm>
            <a:off x="1486908" y="3865213"/>
            <a:ext cx="2141537" cy="1440455"/>
            <a:chOff x="6100084" y="3951263"/>
            <a:chExt cx="2141537" cy="1440455"/>
          </a:xfrm>
        </p:grpSpPr>
        <p:pic>
          <p:nvPicPr>
            <p:cNvPr id="39" name="Picture 171">
              <a:extLst>
                <a:ext uri="{FF2B5EF4-FFF2-40B4-BE49-F238E27FC236}">
                  <a16:creationId xmlns:a16="http://schemas.microsoft.com/office/drawing/2014/main" id="{DD80E1C6-49C1-574E-B0B9-C79CC6EEB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084" y="3951263"/>
              <a:ext cx="2141537" cy="144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 name="Straight Arrow Connector 39">
              <a:extLst>
                <a:ext uri="{FF2B5EF4-FFF2-40B4-BE49-F238E27FC236}">
                  <a16:creationId xmlns:a16="http://schemas.microsoft.com/office/drawing/2014/main" id="{4450718F-9205-B24C-B37A-C6CFA266422E}"/>
                </a:ext>
              </a:extLst>
            </p:cNvPr>
            <p:cNvCxnSpPr>
              <a:cxnSpLocks/>
            </p:cNvCxnSpPr>
            <p:nvPr/>
          </p:nvCxnSpPr>
          <p:spPr>
            <a:xfrm flipV="1">
              <a:off x="7074907" y="4464347"/>
              <a:ext cx="298046" cy="419972"/>
            </a:xfrm>
            <a:prstGeom prst="straightConnector1">
              <a:avLst/>
            </a:prstGeom>
            <a:ln w="50800">
              <a:solidFill>
                <a:schemeClr val="bg1"/>
              </a:solidFill>
              <a:tailEnd type="stealth"/>
            </a:ln>
          </p:spPr>
          <p:style>
            <a:lnRef idx="1">
              <a:schemeClr val="accent1"/>
            </a:lnRef>
            <a:fillRef idx="0">
              <a:schemeClr val="accent1"/>
            </a:fillRef>
            <a:effectRef idx="0">
              <a:schemeClr val="accent1"/>
            </a:effectRef>
            <a:fontRef idx="minor">
              <a:schemeClr val="tx1"/>
            </a:fontRef>
          </p:style>
        </p:cxnSp>
      </p:grpSp>
      <p:grpSp>
        <p:nvGrpSpPr>
          <p:cNvPr id="41" name="Group 143">
            <a:extLst>
              <a:ext uri="{FF2B5EF4-FFF2-40B4-BE49-F238E27FC236}">
                <a16:creationId xmlns:a16="http://schemas.microsoft.com/office/drawing/2014/main" id="{FA09BC65-8D9A-EE4E-950A-3B0BD2C66C00}"/>
              </a:ext>
            </a:extLst>
          </p:cNvPr>
          <p:cNvGrpSpPr>
            <a:grpSpLocks/>
          </p:cNvGrpSpPr>
          <p:nvPr/>
        </p:nvGrpSpPr>
        <p:grpSpPr bwMode="auto">
          <a:xfrm rot="1891825">
            <a:off x="489798" y="3351473"/>
            <a:ext cx="1295400" cy="1255712"/>
            <a:chOff x="395536" y="2924944"/>
            <a:chExt cx="1296144" cy="1256272"/>
          </a:xfrm>
        </p:grpSpPr>
        <p:sp>
          <p:nvSpPr>
            <p:cNvPr id="42" name="Line 65">
              <a:extLst>
                <a:ext uri="{FF2B5EF4-FFF2-40B4-BE49-F238E27FC236}">
                  <a16:creationId xmlns:a16="http://schemas.microsoft.com/office/drawing/2014/main" id="{423B3586-5B7A-C046-BFC0-96AAF1638AD9}"/>
                </a:ext>
              </a:extLst>
            </p:cNvPr>
            <p:cNvSpPr>
              <a:spLocks noChangeShapeType="1"/>
            </p:cNvSpPr>
            <p:nvPr/>
          </p:nvSpPr>
          <p:spPr bwMode="auto">
            <a:xfrm rot="-5400000">
              <a:off x="1043608" y="2924944"/>
              <a:ext cx="0" cy="1296144"/>
            </a:xfrm>
            <a:prstGeom prst="line">
              <a:avLst/>
            </a:prstGeom>
            <a:noFill/>
            <a:ln w="28575">
              <a:solidFill>
                <a:srgbClr val="BCBCB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43" name="Group 93">
              <a:extLst>
                <a:ext uri="{FF2B5EF4-FFF2-40B4-BE49-F238E27FC236}">
                  <a16:creationId xmlns:a16="http://schemas.microsoft.com/office/drawing/2014/main" id="{004BDABB-DA52-624F-AE93-C32BD7183378}"/>
                </a:ext>
              </a:extLst>
            </p:cNvPr>
            <p:cNvGrpSpPr>
              <a:grpSpLocks/>
            </p:cNvGrpSpPr>
            <p:nvPr/>
          </p:nvGrpSpPr>
          <p:grpSpPr bwMode="auto">
            <a:xfrm>
              <a:off x="683568" y="2924944"/>
              <a:ext cx="935570" cy="1256272"/>
              <a:chOff x="7382095" y="4762596"/>
              <a:chExt cx="935570" cy="1256272"/>
            </a:xfrm>
          </p:grpSpPr>
          <p:sp>
            <p:nvSpPr>
              <p:cNvPr id="44" name="Freeform 62">
                <a:extLst>
                  <a:ext uri="{FF2B5EF4-FFF2-40B4-BE49-F238E27FC236}">
                    <a16:creationId xmlns:a16="http://schemas.microsoft.com/office/drawing/2014/main" id="{FE41F2C4-A199-D243-AAC8-C045DBC84E87}"/>
                  </a:ext>
                </a:extLst>
              </p:cNvPr>
              <p:cNvSpPr>
                <a:spLocks noChangeAspect="1"/>
              </p:cNvSpPr>
              <p:nvPr/>
            </p:nvSpPr>
            <p:spPr bwMode="auto">
              <a:xfrm rot="17867" flipH="1">
                <a:off x="7384743" y="4762596"/>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45" name="Freeform 68">
                <a:extLst>
                  <a:ext uri="{FF2B5EF4-FFF2-40B4-BE49-F238E27FC236}">
                    <a16:creationId xmlns:a16="http://schemas.microsoft.com/office/drawing/2014/main" id="{D2466239-A6B7-424B-BE8C-42EA2DCA3047}"/>
                  </a:ext>
                </a:extLst>
              </p:cNvPr>
              <p:cNvSpPr>
                <a:spLocks noChangeAspect="1"/>
              </p:cNvSpPr>
              <p:nvPr/>
            </p:nvSpPr>
            <p:spPr bwMode="auto">
              <a:xfrm rot="10782133">
                <a:off x="7381566" y="5369291"/>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46" name="Text Box 69">
                <a:extLst>
                  <a:ext uri="{FF2B5EF4-FFF2-40B4-BE49-F238E27FC236}">
                    <a16:creationId xmlns:a16="http://schemas.microsoft.com/office/drawing/2014/main" id="{7A8914CD-AECA-D44A-9F33-514F27D82410}"/>
                  </a:ext>
                </a:extLst>
              </p:cNvPr>
              <p:cNvSpPr txBox="1">
                <a:spLocks noChangeAspect="1" noChangeArrowheads="1"/>
              </p:cNvSpPr>
              <p:nvPr/>
            </p:nvSpPr>
            <p:spPr bwMode="auto">
              <a:xfrm rot="-5417867">
                <a:off x="7411898" y="5480392"/>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baseline="30000">
                  <a:latin typeface="Times New Roman" panose="02020603050405020304" pitchFamily="18" charset="0"/>
                </a:endParaRPr>
              </a:p>
            </p:txBody>
          </p:sp>
          <p:sp>
            <p:nvSpPr>
              <p:cNvPr id="47" name="Text Box 70">
                <a:extLst>
                  <a:ext uri="{FF2B5EF4-FFF2-40B4-BE49-F238E27FC236}">
                    <a16:creationId xmlns:a16="http://schemas.microsoft.com/office/drawing/2014/main" id="{3A9BDA35-12F3-454E-AC10-9DD955E9745C}"/>
                  </a:ext>
                </a:extLst>
              </p:cNvPr>
              <p:cNvSpPr txBox="1">
                <a:spLocks noChangeAspect="1" noChangeArrowheads="1"/>
              </p:cNvSpPr>
              <p:nvPr/>
            </p:nvSpPr>
            <p:spPr bwMode="auto">
              <a:xfrm rot="-5417867">
                <a:off x="7703217" y="5478878"/>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ar-SA" altLang="en-US" sz="1800" baseline="-1000">
                  <a:latin typeface="Times New Roman" panose="02020603050405020304" pitchFamily="18" charset="0"/>
                </a:endParaRPr>
              </a:p>
            </p:txBody>
          </p:sp>
        </p:grpSp>
      </p:grpSp>
      <p:grpSp>
        <p:nvGrpSpPr>
          <p:cNvPr id="48" name="Group 143">
            <a:extLst>
              <a:ext uri="{FF2B5EF4-FFF2-40B4-BE49-F238E27FC236}">
                <a16:creationId xmlns:a16="http://schemas.microsoft.com/office/drawing/2014/main" id="{0DB1111D-D71B-1041-8AFE-1AEACB1C99FB}"/>
              </a:ext>
            </a:extLst>
          </p:cNvPr>
          <p:cNvGrpSpPr>
            <a:grpSpLocks/>
          </p:cNvGrpSpPr>
          <p:nvPr/>
        </p:nvGrpSpPr>
        <p:grpSpPr bwMode="auto">
          <a:xfrm rot="19137667">
            <a:off x="3232587" y="3443304"/>
            <a:ext cx="1295400" cy="1255712"/>
            <a:chOff x="395536" y="2924944"/>
            <a:chExt cx="1296144" cy="1256272"/>
          </a:xfrm>
        </p:grpSpPr>
        <p:sp>
          <p:nvSpPr>
            <p:cNvPr id="49" name="Line 65">
              <a:extLst>
                <a:ext uri="{FF2B5EF4-FFF2-40B4-BE49-F238E27FC236}">
                  <a16:creationId xmlns:a16="http://schemas.microsoft.com/office/drawing/2014/main" id="{D5DF07B6-BA40-D140-A608-AB1A5D566B42}"/>
                </a:ext>
              </a:extLst>
            </p:cNvPr>
            <p:cNvSpPr>
              <a:spLocks noChangeShapeType="1"/>
            </p:cNvSpPr>
            <p:nvPr/>
          </p:nvSpPr>
          <p:spPr bwMode="auto">
            <a:xfrm rot="-5400000">
              <a:off x="1043608" y="2924944"/>
              <a:ext cx="0" cy="1296144"/>
            </a:xfrm>
            <a:prstGeom prst="line">
              <a:avLst/>
            </a:prstGeom>
            <a:noFill/>
            <a:ln w="28575">
              <a:solidFill>
                <a:srgbClr val="BCBCB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50" name="Group 93">
              <a:extLst>
                <a:ext uri="{FF2B5EF4-FFF2-40B4-BE49-F238E27FC236}">
                  <a16:creationId xmlns:a16="http://schemas.microsoft.com/office/drawing/2014/main" id="{0C306846-6E64-B74A-AD40-BE0BAB053EA3}"/>
                </a:ext>
              </a:extLst>
            </p:cNvPr>
            <p:cNvGrpSpPr>
              <a:grpSpLocks/>
            </p:cNvGrpSpPr>
            <p:nvPr/>
          </p:nvGrpSpPr>
          <p:grpSpPr bwMode="auto">
            <a:xfrm>
              <a:off x="683568" y="2924944"/>
              <a:ext cx="935570" cy="1256272"/>
              <a:chOff x="7382095" y="4762596"/>
              <a:chExt cx="935570" cy="1256272"/>
            </a:xfrm>
          </p:grpSpPr>
          <p:sp>
            <p:nvSpPr>
              <p:cNvPr id="51" name="Freeform 62">
                <a:extLst>
                  <a:ext uri="{FF2B5EF4-FFF2-40B4-BE49-F238E27FC236}">
                    <a16:creationId xmlns:a16="http://schemas.microsoft.com/office/drawing/2014/main" id="{AA0AB4B1-26E0-6B48-9C73-D0C1CD6531A9}"/>
                  </a:ext>
                </a:extLst>
              </p:cNvPr>
              <p:cNvSpPr>
                <a:spLocks noChangeAspect="1"/>
              </p:cNvSpPr>
              <p:nvPr/>
            </p:nvSpPr>
            <p:spPr bwMode="auto">
              <a:xfrm rot="17867" flipH="1">
                <a:off x="7384743" y="4762596"/>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52" name="Freeform 68">
                <a:extLst>
                  <a:ext uri="{FF2B5EF4-FFF2-40B4-BE49-F238E27FC236}">
                    <a16:creationId xmlns:a16="http://schemas.microsoft.com/office/drawing/2014/main" id="{52A47197-8C32-F545-B535-0F3F3CB6B81D}"/>
                  </a:ext>
                </a:extLst>
              </p:cNvPr>
              <p:cNvSpPr>
                <a:spLocks noChangeAspect="1"/>
              </p:cNvSpPr>
              <p:nvPr/>
            </p:nvSpPr>
            <p:spPr bwMode="auto">
              <a:xfrm rot="10782133">
                <a:off x="7381566" y="5369291"/>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53" name="Text Box 69">
                <a:extLst>
                  <a:ext uri="{FF2B5EF4-FFF2-40B4-BE49-F238E27FC236}">
                    <a16:creationId xmlns:a16="http://schemas.microsoft.com/office/drawing/2014/main" id="{4A075043-8CC6-7741-82D0-C01DA1C321C0}"/>
                  </a:ext>
                </a:extLst>
              </p:cNvPr>
              <p:cNvSpPr txBox="1">
                <a:spLocks noChangeAspect="1" noChangeArrowheads="1"/>
              </p:cNvSpPr>
              <p:nvPr/>
            </p:nvSpPr>
            <p:spPr bwMode="auto">
              <a:xfrm rot="-5417867">
                <a:off x="7411898" y="5480392"/>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baseline="30000">
                  <a:latin typeface="Times New Roman" panose="02020603050405020304" pitchFamily="18" charset="0"/>
                </a:endParaRPr>
              </a:p>
            </p:txBody>
          </p:sp>
          <p:sp>
            <p:nvSpPr>
              <p:cNvPr id="54" name="Text Box 70">
                <a:extLst>
                  <a:ext uri="{FF2B5EF4-FFF2-40B4-BE49-F238E27FC236}">
                    <a16:creationId xmlns:a16="http://schemas.microsoft.com/office/drawing/2014/main" id="{A6FE9306-5496-7243-9AA5-AF2447951AEF}"/>
                  </a:ext>
                </a:extLst>
              </p:cNvPr>
              <p:cNvSpPr txBox="1">
                <a:spLocks noChangeAspect="1" noChangeArrowheads="1"/>
              </p:cNvSpPr>
              <p:nvPr/>
            </p:nvSpPr>
            <p:spPr bwMode="auto">
              <a:xfrm rot="-5417867">
                <a:off x="7703217" y="5478878"/>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ar-SA" altLang="en-US" sz="1800" baseline="-1000">
                  <a:latin typeface="Times New Roman" panose="02020603050405020304" pitchFamily="18" charset="0"/>
                </a:endParaRPr>
              </a:p>
            </p:txBody>
          </p:sp>
        </p:grpSp>
      </p:grpSp>
    </p:spTree>
    <p:extLst>
      <p:ext uri="{BB962C8B-B14F-4D97-AF65-F5344CB8AC3E}">
        <p14:creationId xmlns:p14="http://schemas.microsoft.com/office/powerpoint/2010/main" val="1574846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AutoShape 4"/>
          <p:cNvSpPr>
            <a:spLocks noChangeAspect="1" noChangeArrowheads="1" noTextEdit="1"/>
          </p:cNvSpPr>
          <p:nvPr/>
        </p:nvSpPr>
        <p:spPr bwMode="auto">
          <a:xfrm>
            <a:off x="927100" y="1255713"/>
            <a:ext cx="2852738"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21" name="Group 120">
            <a:extLst>
              <a:ext uri="{FF2B5EF4-FFF2-40B4-BE49-F238E27FC236}">
                <a16:creationId xmlns:a16="http://schemas.microsoft.com/office/drawing/2014/main" id="{9372914F-A30E-9C49-8FEA-0760264C4C27}"/>
              </a:ext>
            </a:extLst>
          </p:cNvPr>
          <p:cNvGrpSpPr/>
          <p:nvPr/>
        </p:nvGrpSpPr>
        <p:grpSpPr>
          <a:xfrm>
            <a:off x="5066635" y="2762758"/>
            <a:ext cx="2898336" cy="3547556"/>
            <a:chOff x="3185832" y="3140968"/>
            <a:chExt cx="2898336" cy="3547556"/>
          </a:xfrm>
        </p:grpSpPr>
        <p:pic>
          <p:nvPicPr>
            <p:cNvPr id="122" name="Picture 121" descr="Slide1.jpg">
              <a:extLst>
                <a:ext uri="{FF2B5EF4-FFF2-40B4-BE49-F238E27FC236}">
                  <a16:creationId xmlns:a16="http://schemas.microsoft.com/office/drawing/2014/main" id="{07257AE1-8AB0-0C48-BFE7-E2CF35117146}"/>
                </a:ext>
              </a:extLst>
            </p:cNvPr>
            <p:cNvPicPr>
              <a:picLocks noChangeAspect="1"/>
            </p:cNvPicPr>
            <p:nvPr/>
          </p:nvPicPr>
          <p:blipFill>
            <a:blip r:embed="rId2">
              <a:extLst>
                <a:ext uri="{28A0092B-C50C-407E-A947-70E740481C1C}">
                  <a14:useLocalDpi xmlns:a14="http://schemas.microsoft.com/office/drawing/2010/main" val="0"/>
                </a:ext>
              </a:extLst>
            </a:blip>
            <a:srcRect l="45018" t="20313" r="26389" b="34074"/>
            <a:stretch>
              <a:fillRect/>
            </a:stretch>
          </p:blipFill>
          <p:spPr bwMode="auto">
            <a:xfrm>
              <a:off x="3419872" y="3573016"/>
              <a:ext cx="2239962"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TextBox 40">
              <a:extLst>
                <a:ext uri="{FF2B5EF4-FFF2-40B4-BE49-F238E27FC236}">
                  <a16:creationId xmlns:a16="http://schemas.microsoft.com/office/drawing/2014/main" id="{467138F2-43F9-0C4D-8F96-CD5BD0B63DB3}"/>
                </a:ext>
              </a:extLst>
            </p:cNvPr>
            <p:cNvSpPr txBox="1">
              <a:spLocks noChangeArrowheads="1"/>
            </p:cNvSpPr>
            <p:nvPr/>
          </p:nvSpPr>
          <p:spPr bwMode="auto">
            <a:xfrm>
              <a:off x="3421459" y="3140968"/>
              <a:ext cx="2395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dirty="0">
                  <a:solidFill>
                    <a:srgbClr val="000000"/>
                  </a:solidFill>
                  <a:latin typeface="Century Gothic" charset="0"/>
                </a:rPr>
                <a:t>quantum sensing</a:t>
              </a:r>
              <a:endParaRPr lang="en-US" altLang="en-US" sz="1800" baseline="30000" dirty="0">
                <a:solidFill>
                  <a:srgbClr val="000000"/>
                </a:solidFill>
                <a:latin typeface="Century Gothic" charset="0"/>
              </a:endParaRPr>
            </a:p>
          </p:txBody>
        </p:sp>
        <p:sp>
          <p:nvSpPr>
            <p:cNvPr id="124" name="TextBox 40">
              <a:extLst>
                <a:ext uri="{FF2B5EF4-FFF2-40B4-BE49-F238E27FC236}">
                  <a16:creationId xmlns:a16="http://schemas.microsoft.com/office/drawing/2014/main" id="{7E40045D-98C0-2F4A-8596-21343AD19AB4}"/>
                </a:ext>
              </a:extLst>
            </p:cNvPr>
            <p:cNvSpPr txBox="1">
              <a:spLocks noChangeArrowheads="1"/>
            </p:cNvSpPr>
            <p:nvPr/>
          </p:nvSpPr>
          <p:spPr bwMode="auto">
            <a:xfrm>
              <a:off x="3421459" y="4288934"/>
              <a:ext cx="2395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dirty="0">
                  <a:solidFill>
                    <a:srgbClr val="000000"/>
                  </a:solidFill>
                  <a:latin typeface="Century Gothic" charset="0"/>
                </a:rPr>
                <a:t>1e</a:t>
              </a:r>
              <a:r>
                <a:rPr lang="en-US" altLang="en-US" sz="1800" baseline="30000" dirty="0">
                  <a:solidFill>
                    <a:srgbClr val="000000"/>
                  </a:solidFill>
                  <a:latin typeface="Century Gothic" charset="0"/>
                </a:rPr>
                <a:t>-</a:t>
              </a:r>
            </a:p>
          </p:txBody>
        </p:sp>
        <p:sp>
          <p:nvSpPr>
            <p:cNvPr id="125" name="TextBox 124">
              <a:extLst>
                <a:ext uri="{FF2B5EF4-FFF2-40B4-BE49-F238E27FC236}">
                  <a16:creationId xmlns:a16="http://schemas.microsoft.com/office/drawing/2014/main" id="{A111BBC3-DF68-514A-A29A-8FA96FC6873A}"/>
                </a:ext>
              </a:extLst>
            </p:cNvPr>
            <p:cNvSpPr txBox="1">
              <a:spLocks noChangeArrowheads="1"/>
            </p:cNvSpPr>
            <p:nvPr/>
          </p:nvSpPr>
          <p:spPr bwMode="auto">
            <a:xfrm>
              <a:off x="3185832" y="6165304"/>
              <a:ext cx="28983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85750" indent="-285750" algn="ctr" eaLnBrk="1" hangingPunct="1">
                <a:buFont typeface="Wingdings" pitchFamily="2" charset="2"/>
                <a:buChar char="à"/>
              </a:pPr>
              <a:r>
                <a:rPr lang="en-US" altLang="en-US" sz="1400" dirty="0">
                  <a:latin typeface="Century Gothic" panose="020B0502020202020204" pitchFamily="34" charset="0"/>
                  <a:sym typeface="Wingdings" pitchFamily="2" charset="2"/>
                </a:rPr>
                <a:t>~ 6x10</a:t>
              </a:r>
              <a:r>
                <a:rPr lang="en-US" altLang="en-US" sz="1400" baseline="30000" dirty="0">
                  <a:latin typeface="Century Gothic" panose="020B0502020202020204" pitchFamily="34" charset="0"/>
                  <a:sym typeface="Wingdings" pitchFamily="2" charset="2"/>
                </a:rPr>
                <a:t>-7</a:t>
              </a:r>
              <a:r>
                <a:rPr lang="en-US" altLang="en-US" sz="1400" dirty="0">
                  <a:latin typeface="Century Gothic" panose="020B0502020202020204" pitchFamily="34" charset="0"/>
                  <a:sym typeface="Wingdings" pitchFamily="2" charset="2"/>
                </a:rPr>
                <a:t> e/Hz</a:t>
              </a:r>
              <a:r>
                <a:rPr lang="en-US" altLang="en-US" sz="1400" baseline="30000" dirty="0">
                  <a:latin typeface="Century Gothic" panose="020B0502020202020204" pitchFamily="34" charset="0"/>
                  <a:sym typeface="Wingdings" pitchFamily="2" charset="2"/>
                </a:rPr>
                <a:t>1/2</a:t>
              </a:r>
              <a:r>
                <a:rPr lang="en-US" altLang="en-US" sz="1400" dirty="0">
                  <a:latin typeface="Century Gothic" panose="020B0502020202020204" pitchFamily="34" charset="0"/>
                  <a:sym typeface="Wingdings" pitchFamily="2" charset="2"/>
                </a:rPr>
                <a:t> at 12 nm</a:t>
              </a:r>
            </a:p>
            <a:p>
              <a:pPr algn="ctr" eaLnBrk="1" hangingPunct="1"/>
              <a:r>
                <a:rPr lang="en-US" altLang="en-US" sz="1400" dirty="0">
                  <a:latin typeface="Century Gothic" panose="020B0502020202020204" pitchFamily="34" charset="0"/>
                  <a:sym typeface="Wingdings" pitchFamily="2" charset="2"/>
                </a:rPr>
                <a:t>comparable to RF-SET</a:t>
              </a:r>
              <a:endParaRPr lang="en-US" altLang="en-US" sz="1400" dirty="0">
                <a:latin typeface="Century Gothic" panose="020B0502020202020204" pitchFamily="34" charset="0"/>
              </a:endParaRPr>
            </a:p>
          </p:txBody>
        </p:sp>
      </p:grpSp>
      <p:sp>
        <p:nvSpPr>
          <p:cNvPr id="33" name="Rectangle 3">
            <a:extLst>
              <a:ext uri="{FF2B5EF4-FFF2-40B4-BE49-F238E27FC236}">
                <a16:creationId xmlns:a16="http://schemas.microsoft.com/office/drawing/2014/main" id="{192DDA5B-7C0C-EF48-9E75-B941532BD74D}"/>
              </a:ext>
            </a:extLst>
          </p:cNvPr>
          <p:cNvSpPr>
            <a:spLocks noChangeArrowheads="1"/>
          </p:cNvSpPr>
          <p:nvPr/>
        </p:nvSpPr>
        <p:spPr bwMode="auto">
          <a:xfrm>
            <a:off x="709215" y="1196752"/>
            <a:ext cx="833958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exemplary quantum technologies</a:t>
            </a:r>
          </a:p>
          <a:p>
            <a:pPr algn="just" eaLnBrk="1" hangingPunct="1">
              <a:spcBef>
                <a:spcPct val="0"/>
              </a:spcBef>
              <a:buFontTx/>
              <a:buNone/>
            </a:pPr>
            <a:r>
              <a:rPr lang="en-GB" altLang="en-US" sz="2000" dirty="0">
                <a:solidFill>
                  <a:srgbClr val="000000"/>
                </a:solidFill>
                <a:latin typeface="Century Gothic" charset="0"/>
                <a:sym typeface="Wingdings" pitchFamily="2" charset="2"/>
              </a:rPr>
              <a:t>       1: a source of quantum light (single &amp; entangled photons)</a:t>
            </a:r>
          </a:p>
          <a:p>
            <a:pPr algn="just" eaLnBrk="1" hangingPunct="1">
              <a:spcBef>
                <a:spcPct val="0"/>
              </a:spcBef>
              <a:buNone/>
            </a:pPr>
            <a:r>
              <a:rPr lang="en-GB" altLang="en-US" sz="2000" dirty="0">
                <a:solidFill>
                  <a:srgbClr val="000000"/>
                </a:solidFill>
                <a:latin typeface="Century Gothic" charset="0"/>
                <a:sym typeface="Wingdings" pitchFamily="2" charset="2"/>
              </a:rPr>
              <a:t>       2: quantum sensor (all-optical electrometer)</a:t>
            </a:r>
          </a:p>
          <a:p>
            <a:pPr algn="just" eaLnBrk="1" hangingPunct="1">
              <a:spcBef>
                <a:spcPct val="0"/>
              </a:spcBef>
              <a:buFontTx/>
              <a:buNone/>
            </a:pPr>
            <a:endParaRPr lang="en-GB" altLang="en-US" sz="2000" dirty="0">
              <a:solidFill>
                <a:srgbClr val="000000"/>
              </a:solidFill>
              <a:latin typeface="Century Gothic" charset="0"/>
              <a:sym typeface="Wingdings" pitchFamily="2" charset="2"/>
            </a:endParaRPr>
          </a:p>
          <a:p>
            <a:pPr algn="just" eaLnBrk="1" hangingPunct="1">
              <a:spcBef>
                <a:spcPct val="0"/>
              </a:spcBef>
              <a:buFontTx/>
              <a:buNone/>
            </a:pPr>
            <a:r>
              <a:rPr lang="en-GB" altLang="en-US" sz="2000" dirty="0">
                <a:solidFill>
                  <a:srgbClr val="000000"/>
                </a:solidFill>
                <a:latin typeface="Century Gothic" charset="0"/>
                <a:sym typeface="Wingdings" pitchFamily="2" charset="2"/>
              </a:rPr>
              <a:t>            </a:t>
            </a:r>
            <a:endParaRPr lang="en-GB" altLang="en-US" sz="2000" dirty="0">
              <a:solidFill>
                <a:srgbClr val="000000"/>
              </a:solidFill>
              <a:latin typeface="Century Gothic" charset="0"/>
            </a:endParaRPr>
          </a:p>
        </p:txBody>
      </p:sp>
      <p:sp>
        <p:nvSpPr>
          <p:cNvPr id="34" name="Text Box 3">
            <a:extLst>
              <a:ext uri="{FF2B5EF4-FFF2-40B4-BE49-F238E27FC236}">
                <a16:creationId xmlns:a16="http://schemas.microsoft.com/office/drawing/2014/main" id="{4F483428-7E50-324E-9BC3-AC462815B957}"/>
              </a:ext>
            </a:extLst>
          </p:cNvPr>
          <p:cNvSpPr txBox="1">
            <a:spLocks noChangeArrowheads="1"/>
          </p:cNvSpPr>
          <p:nvPr/>
        </p:nvSpPr>
        <p:spPr bwMode="auto">
          <a:xfrm>
            <a:off x="555625" y="260350"/>
            <a:ext cx="689644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solid-state quantum photonic technology</a:t>
            </a:r>
          </a:p>
        </p:txBody>
      </p:sp>
      <p:grpSp>
        <p:nvGrpSpPr>
          <p:cNvPr id="35" name="Group 34">
            <a:extLst>
              <a:ext uri="{FF2B5EF4-FFF2-40B4-BE49-F238E27FC236}">
                <a16:creationId xmlns:a16="http://schemas.microsoft.com/office/drawing/2014/main" id="{5EE826F4-8B51-E240-9928-CC2640220F68}"/>
              </a:ext>
            </a:extLst>
          </p:cNvPr>
          <p:cNvGrpSpPr/>
          <p:nvPr/>
        </p:nvGrpSpPr>
        <p:grpSpPr>
          <a:xfrm>
            <a:off x="1486908" y="3865213"/>
            <a:ext cx="2141537" cy="1440455"/>
            <a:chOff x="6100084" y="3951263"/>
            <a:chExt cx="2141537" cy="1440455"/>
          </a:xfrm>
        </p:grpSpPr>
        <p:pic>
          <p:nvPicPr>
            <p:cNvPr id="36" name="Picture 171">
              <a:extLst>
                <a:ext uri="{FF2B5EF4-FFF2-40B4-BE49-F238E27FC236}">
                  <a16:creationId xmlns:a16="http://schemas.microsoft.com/office/drawing/2014/main" id="{42DF05E4-EE0A-9648-807B-787A126BD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084" y="3951263"/>
              <a:ext cx="2141537" cy="144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a:extLst>
                <a:ext uri="{FF2B5EF4-FFF2-40B4-BE49-F238E27FC236}">
                  <a16:creationId xmlns:a16="http://schemas.microsoft.com/office/drawing/2014/main" id="{1591BBE2-87F9-4F45-8F46-FF860597D435}"/>
                </a:ext>
              </a:extLst>
            </p:cNvPr>
            <p:cNvCxnSpPr>
              <a:cxnSpLocks/>
            </p:cNvCxnSpPr>
            <p:nvPr/>
          </p:nvCxnSpPr>
          <p:spPr>
            <a:xfrm flipV="1">
              <a:off x="7074907" y="4464347"/>
              <a:ext cx="298046" cy="419972"/>
            </a:xfrm>
            <a:prstGeom prst="straightConnector1">
              <a:avLst/>
            </a:prstGeom>
            <a:ln w="50800">
              <a:solidFill>
                <a:schemeClr val="bg1"/>
              </a:solidFill>
              <a:tailEnd type="stealth"/>
            </a:ln>
          </p:spPr>
          <p:style>
            <a:lnRef idx="1">
              <a:schemeClr val="accent1"/>
            </a:lnRef>
            <a:fillRef idx="0">
              <a:schemeClr val="accent1"/>
            </a:fillRef>
            <a:effectRef idx="0">
              <a:schemeClr val="accent1"/>
            </a:effectRef>
            <a:fontRef idx="minor">
              <a:schemeClr val="tx1"/>
            </a:fontRef>
          </p:style>
        </p:cxnSp>
      </p:grpSp>
      <p:grpSp>
        <p:nvGrpSpPr>
          <p:cNvPr id="38" name="Group 143">
            <a:extLst>
              <a:ext uri="{FF2B5EF4-FFF2-40B4-BE49-F238E27FC236}">
                <a16:creationId xmlns:a16="http://schemas.microsoft.com/office/drawing/2014/main" id="{F9C3CE9B-9A64-8148-822B-5C37F6D78DC1}"/>
              </a:ext>
            </a:extLst>
          </p:cNvPr>
          <p:cNvGrpSpPr>
            <a:grpSpLocks/>
          </p:cNvGrpSpPr>
          <p:nvPr/>
        </p:nvGrpSpPr>
        <p:grpSpPr bwMode="auto">
          <a:xfrm rot="1891825">
            <a:off x="489798" y="3351473"/>
            <a:ext cx="1295400" cy="1255712"/>
            <a:chOff x="395536" y="2924944"/>
            <a:chExt cx="1296144" cy="1256272"/>
          </a:xfrm>
        </p:grpSpPr>
        <p:sp>
          <p:nvSpPr>
            <p:cNvPr id="39" name="Line 65">
              <a:extLst>
                <a:ext uri="{FF2B5EF4-FFF2-40B4-BE49-F238E27FC236}">
                  <a16:creationId xmlns:a16="http://schemas.microsoft.com/office/drawing/2014/main" id="{108F52D1-979A-D548-8390-A08E57D4E248}"/>
                </a:ext>
              </a:extLst>
            </p:cNvPr>
            <p:cNvSpPr>
              <a:spLocks noChangeShapeType="1"/>
            </p:cNvSpPr>
            <p:nvPr/>
          </p:nvSpPr>
          <p:spPr bwMode="auto">
            <a:xfrm rot="-5400000">
              <a:off x="1043608" y="2924944"/>
              <a:ext cx="0" cy="1296144"/>
            </a:xfrm>
            <a:prstGeom prst="line">
              <a:avLst/>
            </a:prstGeom>
            <a:noFill/>
            <a:ln w="28575">
              <a:solidFill>
                <a:srgbClr val="BCBCB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40" name="Group 93">
              <a:extLst>
                <a:ext uri="{FF2B5EF4-FFF2-40B4-BE49-F238E27FC236}">
                  <a16:creationId xmlns:a16="http://schemas.microsoft.com/office/drawing/2014/main" id="{F91F5994-0854-5F49-9F40-326E346D4ED0}"/>
                </a:ext>
              </a:extLst>
            </p:cNvPr>
            <p:cNvGrpSpPr>
              <a:grpSpLocks/>
            </p:cNvGrpSpPr>
            <p:nvPr/>
          </p:nvGrpSpPr>
          <p:grpSpPr bwMode="auto">
            <a:xfrm>
              <a:off x="683568" y="2924944"/>
              <a:ext cx="935570" cy="1256272"/>
              <a:chOff x="7382095" y="4762596"/>
              <a:chExt cx="935570" cy="1256272"/>
            </a:xfrm>
          </p:grpSpPr>
          <p:sp>
            <p:nvSpPr>
              <p:cNvPr id="41" name="Freeform 62">
                <a:extLst>
                  <a:ext uri="{FF2B5EF4-FFF2-40B4-BE49-F238E27FC236}">
                    <a16:creationId xmlns:a16="http://schemas.microsoft.com/office/drawing/2014/main" id="{A6679542-8E68-DB43-AA15-4E5F9C33C34B}"/>
                  </a:ext>
                </a:extLst>
              </p:cNvPr>
              <p:cNvSpPr>
                <a:spLocks noChangeAspect="1"/>
              </p:cNvSpPr>
              <p:nvPr/>
            </p:nvSpPr>
            <p:spPr bwMode="auto">
              <a:xfrm rot="17867" flipH="1">
                <a:off x="7384743" y="4762596"/>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42" name="Freeform 68">
                <a:extLst>
                  <a:ext uri="{FF2B5EF4-FFF2-40B4-BE49-F238E27FC236}">
                    <a16:creationId xmlns:a16="http://schemas.microsoft.com/office/drawing/2014/main" id="{072DAAFA-F4A1-1440-9D9D-3A5809D50016}"/>
                  </a:ext>
                </a:extLst>
              </p:cNvPr>
              <p:cNvSpPr>
                <a:spLocks noChangeAspect="1"/>
              </p:cNvSpPr>
              <p:nvPr/>
            </p:nvSpPr>
            <p:spPr bwMode="auto">
              <a:xfrm rot="10782133">
                <a:off x="7381566" y="5369291"/>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43" name="Text Box 69">
                <a:extLst>
                  <a:ext uri="{FF2B5EF4-FFF2-40B4-BE49-F238E27FC236}">
                    <a16:creationId xmlns:a16="http://schemas.microsoft.com/office/drawing/2014/main" id="{01EE30E6-71B8-8045-978D-2229292BFBBA}"/>
                  </a:ext>
                </a:extLst>
              </p:cNvPr>
              <p:cNvSpPr txBox="1">
                <a:spLocks noChangeAspect="1" noChangeArrowheads="1"/>
              </p:cNvSpPr>
              <p:nvPr/>
            </p:nvSpPr>
            <p:spPr bwMode="auto">
              <a:xfrm rot="-5417867">
                <a:off x="7411898" y="5480392"/>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baseline="30000">
                  <a:latin typeface="Times New Roman" panose="02020603050405020304" pitchFamily="18" charset="0"/>
                </a:endParaRPr>
              </a:p>
            </p:txBody>
          </p:sp>
          <p:sp>
            <p:nvSpPr>
              <p:cNvPr id="44" name="Text Box 70">
                <a:extLst>
                  <a:ext uri="{FF2B5EF4-FFF2-40B4-BE49-F238E27FC236}">
                    <a16:creationId xmlns:a16="http://schemas.microsoft.com/office/drawing/2014/main" id="{746632A8-F61F-FD43-9FB3-F8C9C0266EDA}"/>
                  </a:ext>
                </a:extLst>
              </p:cNvPr>
              <p:cNvSpPr txBox="1">
                <a:spLocks noChangeAspect="1" noChangeArrowheads="1"/>
              </p:cNvSpPr>
              <p:nvPr/>
            </p:nvSpPr>
            <p:spPr bwMode="auto">
              <a:xfrm rot="-5417867">
                <a:off x="7703217" y="5478878"/>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ar-SA" altLang="en-US" sz="1800" baseline="-1000">
                  <a:latin typeface="Times New Roman" panose="02020603050405020304" pitchFamily="18" charset="0"/>
                </a:endParaRPr>
              </a:p>
            </p:txBody>
          </p:sp>
        </p:grpSp>
      </p:grpSp>
      <p:grpSp>
        <p:nvGrpSpPr>
          <p:cNvPr id="45" name="Group 143">
            <a:extLst>
              <a:ext uri="{FF2B5EF4-FFF2-40B4-BE49-F238E27FC236}">
                <a16:creationId xmlns:a16="http://schemas.microsoft.com/office/drawing/2014/main" id="{F263ADCC-F64E-0C4E-892B-0F662AA7EE0D}"/>
              </a:ext>
            </a:extLst>
          </p:cNvPr>
          <p:cNvGrpSpPr>
            <a:grpSpLocks/>
          </p:cNvGrpSpPr>
          <p:nvPr/>
        </p:nvGrpSpPr>
        <p:grpSpPr bwMode="auto">
          <a:xfrm rot="19137667">
            <a:off x="3232587" y="3443304"/>
            <a:ext cx="1295400" cy="1255712"/>
            <a:chOff x="395536" y="2924944"/>
            <a:chExt cx="1296144" cy="1256272"/>
          </a:xfrm>
        </p:grpSpPr>
        <p:sp>
          <p:nvSpPr>
            <p:cNvPr id="46" name="Line 65">
              <a:extLst>
                <a:ext uri="{FF2B5EF4-FFF2-40B4-BE49-F238E27FC236}">
                  <a16:creationId xmlns:a16="http://schemas.microsoft.com/office/drawing/2014/main" id="{7A112F9E-DA96-4C4F-BF49-BD6C4764B143}"/>
                </a:ext>
              </a:extLst>
            </p:cNvPr>
            <p:cNvSpPr>
              <a:spLocks noChangeShapeType="1"/>
            </p:cNvSpPr>
            <p:nvPr/>
          </p:nvSpPr>
          <p:spPr bwMode="auto">
            <a:xfrm rot="-5400000">
              <a:off x="1043608" y="2924944"/>
              <a:ext cx="0" cy="1296144"/>
            </a:xfrm>
            <a:prstGeom prst="line">
              <a:avLst/>
            </a:prstGeom>
            <a:noFill/>
            <a:ln w="28575">
              <a:solidFill>
                <a:srgbClr val="BCBCB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47" name="Group 93">
              <a:extLst>
                <a:ext uri="{FF2B5EF4-FFF2-40B4-BE49-F238E27FC236}">
                  <a16:creationId xmlns:a16="http://schemas.microsoft.com/office/drawing/2014/main" id="{4E8454E4-1AEA-FC4A-8D05-0AC48AD7EA4D}"/>
                </a:ext>
              </a:extLst>
            </p:cNvPr>
            <p:cNvGrpSpPr>
              <a:grpSpLocks/>
            </p:cNvGrpSpPr>
            <p:nvPr/>
          </p:nvGrpSpPr>
          <p:grpSpPr bwMode="auto">
            <a:xfrm>
              <a:off x="683568" y="2924944"/>
              <a:ext cx="935570" cy="1256272"/>
              <a:chOff x="7382095" y="4762596"/>
              <a:chExt cx="935570" cy="1256272"/>
            </a:xfrm>
          </p:grpSpPr>
          <p:sp>
            <p:nvSpPr>
              <p:cNvPr id="48" name="Freeform 62">
                <a:extLst>
                  <a:ext uri="{FF2B5EF4-FFF2-40B4-BE49-F238E27FC236}">
                    <a16:creationId xmlns:a16="http://schemas.microsoft.com/office/drawing/2014/main" id="{6349F27F-7DA5-7F4B-B32A-A31A879193AA}"/>
                  </a:ext>
                </a:extLst>
              </p:cNvPr>
              <p:cNvSpPr>
                <a:spLocks noChangeAspect="1"/>
              </p:cNvSpPr>
              <p:nvPr/>
            </p:nvSpPr>
            <p:spPr bwMode="auto">
              <a:xfrm rot="17867" flipH="1">
                <a:off x="7384743" y="4762596"/>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49" name="Freeform 68">
                <a:extLst>
                  <a:ext uri="{FF2B5EF4-FFF2-40B4-BE49-F238E27FC236}">
                    <a16:creationId xmlns:a16="http://schemas.microsoft.com/office/drawing/2014/main" id="{5700FAF9-E421-7349-9972-B448A86A85EF}"/>
                  </a:ext>
                </a:extLst>
              </p:cNvPr>
              <p:cNvSpPr>
                <a:spLocks noChangeAspect="1"/>
              </p:cNvSpPr>
              <p:nvPr/>
            </p:nvSpPr>
            <p:spPr bwMode="auto">
              <a:xfrm rot="10782133">
                <a:off x="7381566" y="5369291"/>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50" name="Text Box 69">
                <a:extLst>
                  <a:ext uri="{FF2B5EF4-FFF2-40B4-BE49-F238E27FC236}">
                    <a16:creationId xmlns:a16="http://schemas.microsoft.com/office/drawing/2014/main" id="{EFABFF0C-B0F5-3D47-AC0F-F6D183C4B1EC}"/>
                  </a:ext>
                </a:extLst>
              </p:cNvPr>
              <p:cNvSpPr txBox="1">
                <a:spLocks noChangeAspect="1" noChangeArrowheads="1"/>
              </p:cNvSpPr>
              <p:nvPr/>
            </p:nvSpPr>
            <p:spPr bwMode="auto">
              <a:xfrm rot="-5417867">
                <a:off x="7411898" y="5480392"/>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baseline="30000">
                  <a:latin typeface="Times New Roman" panose="02020603050405020304" pitchFamily="18" charset="0"/>
                </a:endParaRPr>
              </a:p>
            </p:txBody>
          </p:sp>
          <p:sp>
            <p:nvSpPr>
              <p:cNvPr id="51" name="Text Box 70">
                <a:extLst>
                  <a:ext uri="{FF2B5EF4-FFF2-40B4-BE49-F238E27FC236}">
                    <a16:creationId xmlns:a16="http://schemas.microsoft.com/office/drawing/2014/main" id="{413DD9A8-9760-FA49-AB09-6F3720781C2B}"/>
                  </a:ext>
                </a:extLst>
              </p:cNvPr>
              <p:cNvSpPr txBox="1">
                <a:spLocks noChangeAspect="1" noChangeArrowheads="1"/>
              </p:cNvSpPr>
              <p:nvPr/>
            </p:nvSpPr>
            <p:spPr bwMode="auto">
              <a:xfrm rot="-5417867">
                <a:off x="7703217" y="5478878"/>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ar-SA" altLang="en-US" sz="1800" baseline="-1000">
                  <a:latin typeface="Times New Roman" panose="02020603050405020304" pitchFamily="18" charset="0"/>
                </a:endParaRPr>
              </a:p>
            </p:txBody>
          </p:sp>
        </p:grpSp>
      </p:grpSp>
      <p:sp>
        <p:nvSpPr>
          <p:cNvPr id="2" name="Oval 1">
            <a:extLst>
              <a:ext uri="{FF2B5EF4-FFF2-40B4-BE49-F238E27FC236}">
                <a16:creationId xmlns:a16="http://schemas.microsoft.com/office/drawing/2014/main" id="{91169231-8653-1043-B1FE-FE00DA3B9E7C}"/>
              </a:ext>
            </a:extLst>
          </p:cNvPr>
          <p:cNvSpPr/>
          <p:nvPr/>
        </p:nvSpPr>
        <p:spPr>
          <a:xfrm>
            <a:off x="3035562" y="4797152"/>
            <a:ext cx="389306" cy="393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40">
            <a:extLst>
              <a:ext uri="{FF2B5EF4-FFF2-40B4-BE49-F238E27FC236}">
                <a16:creationId xmlns:a16="http://schemas.microsoft.com/office/drawing/2014/main" id="{F1BBF241-ACDF-984A-91CA-49435233AC21}"/>
              </a:ext>
            </a:extLst>
          </p:cNvPr>
          <p:cNvSpPr txBox="1">
            <a:spLocks noChangeArrowheads="1"/>
          </p:cNvSpPr>
          <p:nvPr/>
        </p:nvSpPr>
        <p:spPr bwMode="auto">
          <a:xfrm>
            <a:off x="2032446" y="4804791"/>
            <a:ext cx="2395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dirty="0">
                <a:solidFill>
                  <a:srgbClr val="000000"/>
                </a:solidFill>
                <a:latin typeface="Century Gothic" charset="0"/>
              </a:rPr>
              <a:t>1e</a:t>
            </a:r>
            <a:r>
              <a:rPr lang="en-US" altLang="en-US" sz="1800" baseline="30000" dirty="0">
                <a:solidFill>
                  <a:srgbClr val="000000"/>
                </a:solidFill>
                <a:latin typeface="Century Gothic" charset="0"/>
              </a:rPr>
              <a:t>-</a:t>
            </a:r>
          </a:p>
        </p:txBody>
      </p:sp>
    </p:spTree>
    <p:extLst>
      <p:ext uri="{BB962C8B-B14F-4D97-AF65-F5344CB8AC3E}">
        <p14:creationId xmlns:p14="http://schemas.microsoft.com/office/powerpoint/2010/main" val="3321495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AutoShape 4"/>
          <p:cNvSpPr>
            <a:spLocks noChangeAspect="1" noChangeArrowheads="1" noTextEdit="1"/>
          </p:cNvSpPr>
          <p:nvPr/>
        </p:nvSpPr>
        <p:spPr bwMode="auto">
          <a:xfrm>
            <a:off x="927100" y="1255713"/>
            <a:ext cx="2852738"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16" name="Group 1">
            <a:extLst>
              <a:ext uri="{FF2B5EF4-FFF2-40B4-BE49-F238E27FC236}">
                <a16:creationId xmlns:a16="http://schemas.microsoft.com/office/drawing/2014/main" id="{48E7BF44-BF20-E544-8360-EE89464F1508}"/>
              </a:ext>
            </a:extLst>
          </p:cNvPr>
          <p:cNvGrpSpPr>
            <a:grpSpLocks/>
          </p:cNvGrpSpPr>
          <p:nvPr/>
        </p:nvGrpSpPr>
        <p:grpSpPr bwMode="auto">
          <a:xfrm>
            <a:off x="4582515" y="3748845"/>
            <a:ext cx="3297237" cy="2073275"/>
            <a:chOff x="3422177" y="3810087"/>
            <a:chExt cx="3297238" cy="2073275"/>
          </a:xfrm>
        </p:grpSpPr>
        <p:grpSp>
          <p:nvGrpSpPr>
            <p:cNvPr id="117" name="Group 67">
              <a:extLst>
                <a:ext uri="{FF2B5EF4-FFF2-40B4-BE49-F238E27FC236}">
                  <a16:creationId xmlns:a16="http://schemas.microsoft.com/office/drawing/2014/main" id="{FFBAB758-F896-5245-9582-4E670BBF676E}"/>
                </a:ext>
              </a:extLst>
            </p:cNvPr>
            <p:cNvGrpSpPr>
              <a:grpSpLocks/>
            </p:cNvGrpSpPr>
            <p:nvPr/>
          </p:nvGrpSpPr>
          <p:grpSpPr bwMode="auto">
            <a:xfrm>
              <a:off x="3495202" y="3816437"/>
              <a:ext cx="1295400" cy="2066925"/>
              <a:chOff x="5292725" y="4602163"/>
              <a:chExt cx="1295499" cy="2066925"/>
            </a:xfrm>
          </p:grpSpPr>
          <p:pic>
            <p:nvPicPr>
              <p:cNvPr id="132" name="Picture 131" descr="Fig4">
                <a:extLst>
                  <a:ext uri="{FF2B5EF4-FFF2-40B4-BE49-F238E27FC236}">
                    <a16:creationId xmlns:a16="http://schemas.microsoft.com/office/drawing/2014/main" id="{61B18479-9659-6E46-B4D6-006121DD1FFD}"/>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l="3996" r="78967" b="2431"/>
              <a:stretch>
                <a:fillRect/>
              </a:stretch>
            </p:blipFill>
            <p:spPr bwMode="auto">
              <a:xfrm>
                <a:off x="5292725" y="4602163"/>
                <a:ext cx="1295499"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4" name="Straight Arrow Connector 30">
                <a:extLst>
                  <a:ext uri="{FF2B5EF4-FFF2-40B4-BE49-F238E27FC236}">
                    <a16:creationId xmlns:a16="http://schemas.microsoft.com/office/drawing/2014/main" id="{90B521CD-534C-D14A-A8E6-E92AA8E83D25}"/>
                  </a:ext>
                </a:extLst>
              </p:cNvPr>
              <p:cNvCxnSpPr>
                <a:cxnSpLocks noChangeShapeType="1"/>
              </p:cNvCxnSpPr>
              <p:nvPr/>
            </p:nvCxnSpPr>
            <p:spPr bwMode="auto">
              <a:xfrm rot="5400000" flipH="1" flipV="1">
                <a:off x="5977595" y="4976106"/>
                <a:ext cx="360040" cy="15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118" name="Group 68">
              <a:extLst>
                <a:ext uri="{FF2B5EF4-FFF2-40B4-BE49-F238E27FC236}">
                  <a16:creationId xmlns:a16="http://schemas.microsoft.com/office/drawing/2014/main" id="{2241B174-DAAE-0148-B9E8-2EFB3DA372A1}"/>
                </a:ext>
              </a:extLst>
            </p:cNvPr>
            <p:cNvGrpSpPr>
              <a:grpSpLocks/>
            </p:cNvGrpSpPr>
            <p:nvPr/>
          </p:nvGrpSpPr>
          <p:grpSpPr bwMode="auto">
            <a:xfrm>
              <a:off x="3492027" y="3810087"/>
              <a:ext cx="1651000" cy="2066925"/>
              <a:chOff x="5289832" y="4595642"/>
              <a:chExt cx="1651365" cy="2066925"/>
            </a:xfrm>
          </p:grpSpPr>
          <p:pic>
            <p:nvPicPr>
              <p:cNvPr id="129" name="Picture 2" descr="Fig4">
                <a:extLst>
                  <a:ext uri="{FF2B5EF4-FFF2-40B4-BE49-F238E27FC236}">
                    <a16:creationId xmlns:a16="http://schemas.microsoft.com/office/drawing/2014/main" id="{7FDD3A58-4E0F-BA44-8AB5-A4C992F57C42}"/>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l="3996" r="74287" b="2431"/>
              <a:stretch>
                <a:fillRect/>
              </a:stretch>
            </p:blipFill>
            <p:spPr bwMode="auto">
              <a:xfrm>
                <a:off x="5289832" y="4595642"/>
                <a:ext cx="165136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0" name="Straight Arrow Connector 30">
                <a:extLst>
                  <a:ext uri="{FF2B5EF4-FFF2-40B4-BE49-F238E27FC236}">
                    <a16:creationId xmlns:a16="http://schemas.microsoft.com/office/drawing/2014/main" id="{06F343EC-BC7E-7346-88E2-28CB53F3E36A}"/>
                  </a:ext>
                </a:extLst>
              </p:cNvPr>
              <p:cNvCxnSpPr>
                <a:cxnSpLocks noChangeShapeType="1"/>
              </p:cNvCxnSpPr>
              <p:nvPr/>
            </p:nvCxnSpPr>
            <p:spPr bwMode="auto">
              <a:xfrm rot="5400000" flipH="1" flipV="1">
                <a:off x="5974702" y="4969585"/>
                <a:ext cx="360040" cy="15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1" name="Straight Arrow Connector 130">
                <a:extLst>
                  <a:ext uri="{FF2B5EF4-FFF2-40B4-BE49-F238E27FC236}">
                    <a16:creationId xmlns:a16="http://schemas.microsoft.com/office/drawing/2014/main" id="{E3C921B9-2EDF-4343-8A5A-B0E789BA73B6}"/>
                  </a:ext>
                </a:extLst>
              </p:cNvPr>
              <p:cNvCxnSpPr>
                <a:cxnSpLocks noChangeShapeType="1"/>
              </p:cNvCxnSpPr>
              <p:nvPr/>
            </p:nvCxnSpPr>
            <p:spPr bwMode="auto">
              <a:xfrm rot="16200000" flipH="1">
                <a:off x="6550766" y="5012565"/>
                <a:ext cx="360040" cy="15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grpSp>
        <p:pic>
          <p:nvPicPr>
            <p:cNvPr id="119" name="Picture 2" descr="Fig4">
              <a:extLst>
                <a:ext uri="{FF2B5EF4-FFF2-40B4-BE49-F238E27FC236}">
                  <a16:creationId xmlns:a16="http://schemas.microsoft.com/office/drawing/2014/main" id="{23F82A39-6A46-5C4D-8701-B44670E4A55E}"/>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l="3996" t="87982" r="56406" b="2431"/>
            <a:stretch>
              <a:fillRect/>
            </a:stretch>
          </p:blipFill>
          <p:spPr bwMode="auto">
            <a:xfrm>
              <a:off x="3422177" y="5667462"/>
              <a:ext cx="30114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0" name="Group 78">
              <a:extLst>
                <a:ext uri="{FF2B5EF4-FFF2-40B4-BE49-F238E27FC236}">
                  <a16:creationId xmlns:a16="http://schemas.microsoft.com/office/drawing/2014/main" id="{7E8CC76A-68F9-F344-BC22-CCB772182D57}"/>
                </a:ext>
              </a:extLst>
            </p:cNvPr>
            <p:cNvGrpSpPr>
              <a:grpSpLocks/>
            </p:cNvGrpSpPr>
            <p:nvPr/>
          </p:nvGrpSpPr>
          <p:grpSpPr bwMode="auto">
            <a:xfrm>
              <a:off x="3485677" y="3810087"/>
              <a:ext cx="3233738" cy="2066925"/>
              <a:chOff x="5442232" y="4748042"/>
              <a:chExt cx="3234224" cy="2066925"/>
            </a:xfrm>
          </p:grpSpPr>
          <p:pic>
            <p:nvPicPr>
              <p:cNvPr id="121" name="Picture 2" descr="Fig4">
                <a:extLst>
                  <a:ext uri="{FF2B5EF4-FFF2-40B4-BE49-F238E27FC236}">
                    <a16:creationId xmlns:a16="http://schemas.microsoft.com/office/drawing/2014/main" id="{C73B0806-9D8C-5248-B9B5-967120C763D1}"/>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l="3996" r="53471" b="2431"/>
              <a:stretch>
                <a:fillRect/>
              </a:stretch>
            </p:blipFill>
            <p:spPr bwMode="auto">
              <a:xfrm>
                <a:off x="5442232" y="4748042"/>
                <a:ext cx="3234224"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2" name="Straight Arrow Connector 30">
                <a:extLst>
                  <a:ext uri="{FF2B5EF4-FFF2-40B4-BE49-F238E27FC236}">
                    <a16:creationId xmlns:a16="http://schemas.microsoft.com/office/drawing/2014/main" id="{01502C15-00D6-2146-9DF7-311D23C5049F}"/>
                  </a:ext>
                </a:extLst>
              </p:cNvPr>
              <p:cNvCxnSpPr>
                <a:cxnSpLocks noChangeShapeType="1"/>
              </p:cNvCxnSpPr>
              <p:nvPr/>
            </p:nvCxnSpPr>
            <p:spPr bwMode="auto">
              <a:xfrm rot="5400000" flipH="1" flipV="1">
                <a:off x="6127102" y="5121985"/>
                <a:ext cx="360040" cy="15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3" name="Straight Arrow Connector 34">
                <a:extLst>
                  <a:ext uri="{FF2B5EF4-FFF2-40B4-BE49-F238E27FC236}">
                    <a16:creationId xmlns:a16="http://schemas.microsoft.com/office/drawing/2014/main" id="{A13BD3F7-D37B-E940-844B-C11943CE1554}"/>
                  </a:ext>
                </a:extLst>
              </p:cNvPr>
              <p:cNvCxnSpPr>
                <a:cxnSpLocks noChangeShapeType="1"/>
              </p:cNvCxnSpPr>
              <p:nvPr/>
            </p:nvCxnSpPr>
            <p:spPr bwMode="auto">
              <a:xfrm rot="16200000" flipH="1">
                <a:off x="6703166" y="5164965"/>
                <a:ext cx="360040" cy="15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4" name="Straight Arrow Connector 30">
                <a:extLst>
                  <a:ext uri="{FF2B5EF4-FFF2-40B4-BE49-F238E27FC236}">
                    <a16:creationId xmlns:a16="http://schemas.microsoft.com/office/drawing/2014/main" id="{180F42A1-9106-044E-8873-4B9BDDA9FA97}"/>
                  </a:ext>
                </a:extLst>
              </p:cNvPr>
              <p:cNvCxnSpPr>
                <a:cxnSpLocks noChangeShapeType="1"/>
              </p:cNvCxnSpPr>
              <p:nvPr/>
            </p:nvCxnSpPr>
            <p:spPr bwMode="auto">
              <a:xfrm rot="5400000" flipH="1" flipV="1">
                <a:off x="7011378" y="5120394"/>
                <a:ext cx="360040" cy="15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5" name="Straight Arrow Connector 34">
                <a:extLst>
                  <a:ext uri="{FF2B5EF4-FFF2-40B4-BE49-F238E27FC236}">
                    <a16:creationId xmlns:a16="http://schemas.microsoft.com/office/drawing/2014/main" id="{3EFE565D-0CD9-E042-B220-C28B8FA5A466}"/>
                  </a:ext>
                </a:extLst>
              </p:cNvPr>
              <p:cNvCxnSpPr>
                <a:cxnSpLocks noChangeShapeType="1"/>
              </p:cNvCxnSpPr>
              <p:nvPr/>
            </p:nvCxnSpPr>
            <p:spPr bwMode="auto">
              <a:xfrm rot="16200000" flipH="1">
                <a:off x="7201087" y="5163374"/>
                <a:ext cx="360040" cy="15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6" name="Straight Arrow Connector 30">
                <a:extLst>
                  <a:ext uri="{FF2B5EF4-FFF2-40B4-BE49-F238E27FC236}">
                    <a16:creationId xmlns:a16="http://schemas.microsoft.com/office/drawing/2014/main" id="{523C96EA-BA56-644F-A669-2E2F22EDF0EA}"/>
                  </a:ext>
                </a:extLst>
              </p:cNvPr>
              <p:cNvCxnSpPr>
                <a:cxnSpLocks noChangeShapeType="1"/>
              </p:cNvCxnSpPr>
              <p:nvPr/>
            </p:nvCxnSpPr>
            <p:spPr bwMode="auto">
              <a:xfrm rot="5400000" flipH="1" flipV="1">
                <a:off x="7461776" y="5120394"/>
                <a:ext cx="360040" cy="15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7" name="Straight Arrow Connector 34">
                <a:extLst>
                  <a:ext uri="{FF2B5EF4-FFF2-40B4-BE49-F238E27FC236}">
                    <a16:creationId xmlns:a16="http://schemas.microsoft.com/office/drawing/2014/main" id="{E42694C1-261C-0843-BC53-BFB3C1455875}"/>
                  </a:ext>
                </a:extLst>
              </p:cNvPr>
              <p:cNvCxnSpPr>
                <a:cxnSpLocks noChangeShapeType="1"/>
              </p:cNvCxnSpPr>
              <p:nvPr/>
            </p:nvCxnSpPr>
            <p:spPr bwMode="auto">
              <a:xfrm rot="16200000" flipH="1">
                <a:off x="7709541" y="5163374"/>
                <a:ext cx="360040" cy="15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8" name="Straight Arrow Connector 30">
                <a:extLst>
                  <a:ext uri="{FF2B5EF4-FFF2-40B4-BE49-F238E27FC236}">
                    <a16:creationId xmlns:a16="http://schemas.microsoft.com/office/drawing/2014/main" id="{C932BB3F-C2D5-474C-9DAE-87824BA7EFAB}"/>
                  </a:ext>
                </a:extLst>
              </p:cNvPr>
              <p:cNvCxnSpPr>
                <a:cxnSpLocks noChangeShapeType="1"/>
              </p:cNvCxnSpPr>
              <p:nvPr/>
            </p:nvCxnSpPr>
            <p:spPr bwMode="auto">
              <a:xfrm rot="5400000" flipH="1" flipV="1">
                <a:off x="8065182" y="5120394"/>
                <a:ext cx="360040" cy="15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grpSp>
      </p:grpSp>
      <p:sp>
        <p:nvSpPr>
          <p:cNvPr id="135" name="TextBox 134">
            <a:extLst>
              <a:ext uri="{FF2B5EF4-FFF2-40B4-BE49-F238E27FC236}">
                <a16:creationId xmlns:a16="http://schemas.microsoft.com/office/drawing/2014/main" id="{D7183880-EEFC-9E48-8348-CEE3AD9F50A7}"/>
              </a:ext>
            </a:extLst>
          </p:cNvPr>
          <p:cNvSpPr txBox="1">
            <a:spLocks noChangeArrowheads="1"/>
          </p:cNvSpPr>
          <p:nvPr/>
        </p:nvSpPr>
        <p:spPr bwMode="auto">
          <a:xfrm>
            <a:off x="4725745" y="3072966"/>
            <a:ext cx="342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dirty="0">
                <a:solidFill>
                  <a:srgbClr val="000000"/>
                </a:solidFill>
                <a:latin typeface="Century Gothic" charset="0"/>
              </a:rPr>
              <a:t>information processing</a:t>
            </a:r>
          </a:p>
          <a:p>
            <a:pPr algn="ctr">
              <a:spcBef>
                <a:spcPct val="0"/>
              </a:spcBef>
              <a:buFontTx/>
              <a:buNone/>
            </a:pPr>
            <a:r>
              <a:rPr lang="en-US" altLang="en-US" sz="1800" dirty="0">
                <a:solidFill>
                  <a:srgbClr val="000000"/>
                </a:solidFill>
                <a:latin typeface="Century Gothic" charset="0"/>
              </a:rPr>
              <a:t>with single spins</a:t>
            </a:r>
          </a:p>
        </p:txBody>
      </p:sp>
      <p:sp>
        <p:nvSpPr>
          <p:cNvPr id="137" name="TextBox 40">
            <a:extLst>
              <a:ext uri="{FF2B5EF4-FFF2-40B4-BE49-F238E27FC236}">
                <a16:creationId xmlns:a16="http://schemas.microsoft.com/office/drawing/2014/main" id="{C9878765-9BD1-B448-A492-9DB56625F563}"/>
              </a:ext>
            </a:extLst>
          </p:cNvPr>
          <p:cNvSpPr txBox="1">
            <a:spLocks noChangeArrowheads="1"/>
          </p:cNvSpPr>
          <p:nvPr/>
        </p:nvSpPr>
        <p:spPr bwMode="auto">
          <a:xfrm>
            <a:off x="4817117" y="5819862"/>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dirty="0">
                <a:solidFill>
                  <a:srgbClr val="000000"/>
                </a:solidFill>
                <a:latin typeface="Century Gothic" charset="0"/>
              </a:rPr>
              <a:t>“spin quantum jumps”</a:t>
            </a:r>
          </a:p>
        </p:txBody>
      </p:sp>
      <p:grpSp>
        <p:nvGrpSpPr>
          <p:cNvPr id="138" name="Group 137">
            <a:extLst>
              <a:ext uri="{FF2B5EF4-FFF2-40B4-BE49-F238E27FC236}">
                <a16:creationId xmlns:a16="http://schemas.microsoft.com/office/drawing/2014/main" id="{8F468286-D886-0941-AA9F-FF29D8D451D2}"/>
              </a:ext>
            </a:extLst>
          </p:cNvPr>
          <p:cNvGrpSpPr/>
          <p:nvPr/>
        </p:nvGrpSpPr>
        <p:grpSpPr>
          <a:xfrm>
            <a:off x="922400" y="3391356"/>
            <a:ext cx="2663626" cy="1256650"/>
            <a:chOff x="900113" y="3115560"/>
            <a:chExt cx="3599879" cy="1825608"/>
          </a:xfrm>
        </p:grpSpPr>
        <p:grpSp>
          <p:nvGrpSpPr>
            <p:cNvPr id="141" name="Group 140">
              <a:extLst>
                <a:ext uri="{FF2B5EF4-FFF2-40B4-BE49-F238E27FC236}">
                  <a16:creationId xmlns:a16="http://schemas.microsoft.com/office/drawing/2014/main" id="{D60A001E-2C46-D44E-9248-21A09FE7D805}"/>
                </a:ext>
              </a:extLst>
            </p:cNvPr>
            <p:cNvGrpSpPr/>
            <p:nvPr/>
          </p:nvGrpSpPr>
          <p:grpSpPr>
            <a:xfrm>
              <a:off x="1788997" y="3595496"/>
              <a:ext cx="1909094" cy="1345672"/>
              <a:chOff x="6100086" y="3951263"/>
              <a:chExt cx="2141539" cy="1440454"/>
            </a:xfrm>
          </p:grpSpPr>
          <p:pic>
            <p:nvPicPr>
              <p:cNvPr id="229" name="Picture 171">
                <a:extLst>
                  <a:ext uri="{FF2B5EF4-FFF2-40B4-BE49-F238E27FC236}">
                    <a16:creationId xmlns:a16="http://schemas.microsoft.com/office/drawing/2014/main" id="{9C5E2E2B-E388-084B-8535-90310585B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086" y="3951263"/>
                <a:ext cx="2141539" cy="144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0" name="Straight Arrow Connector 229">
                <a:extLst>
                  <a:ext uri="{FF2B5EF4-FFF2-40B4-BE49-F238E27FC236}">
                    <a16:creationId xmlns:a16="http://schemas.microsoft.com/office/drawing/2014/main" id="{EB14FE28-EFAF-9F42-9A8F-420E73B087BB}"/>
                  </a:ext>
                </a:extLst>
              </p:cNvPr>
              <p:cNvCxnSpPr>
                <a:cxnSpLocks/>
              </p:cNvCxnSpPr>
              <p:nvPr/>
            </p:nvCxnSpPr>
            <p:spPr>
              <a:xfrm flipV="1">
                <a:off x="7079211" y="4464667"/>
                <a:ext cx="298046" cy="419972"/>
              </a:xfrm>
              <a:prstGeom prst="straightConnector1">
                <a:avLst/>
              </a:prstGeom>
              <a:ln w="50800">
                <a:solidFill>
                  <a:schemeClr val="bg1"/>
                </a:solidFill>
                <a:tailEnd type="stealth"/>
              </a:ln>
            </p:spPr>
            <p:style>
              <a:lnRef idx="1">
                <a:schemeClr val="accent1"/>
              </a:lnRef>
              <a:fillRef idx="0">
                <a:schemeClr val="accent1"/>
              </a:fillRef>
              <a:effectRef idx="0">
                <a:schemeClr val="accent1"/>
              </a:effectRef>
              <a:fontRef idx="minor">
                <a:schemeClr val="tx1"/>
              </a:fontRef>
            </p:style>
          </p:cxnSp>
        </p:grpSp>
        <p:grpSp>
          <p:nvGrpSpPr>
            <p:cNvPr id="165" name="Group 143">
              <a:extLst>
                <a:ext uri="{FF2B5EF4-FFF2-40B4-BE49-F238E27FC236}">
                  <a16:creationId xmlns:a16="http://schemas.microsoft.com/office/drawing/2014/main" id="{38EFB84C-D0D9-4044-81EC-D64DBE756CD6}"/>
                </a:ext>
              </a:extLst>
            </p:cNvPr>
            <p:cNvGrpSpPr>
              <a:grpSpLocks/>
            </p:cNvGrpSpPr>
            <p:nvPr/>
          </p:nvGrpSpPr>
          <p:grpSpPr bwMode="auto">
            <a:xfrm rot="1891825">
              <a:off x="900113" y="3115560"/>
              <a:ext cx="1154796" cy="1173086"/>
              <a:chOff x="395536" y="2924944"/>
              <a:chExt cx="1296144" cy="1256272"/>
            </a:xfrm>
          </p:grpSpPr>
          <p:sp>
            <p:nvSpPr>
              <p:cNvPr id="223" name="Line 65">
                <a:extLst>
                  <a:ext uri="{FF2B5EF4-FFF2-40B4-BE49-F238E27FC236}">
                    <a16:creationId xmlns:a16="http://schemas.microsoft.com/office/drawing/2014/main" id="{3BA37D92-FEB9-EB41-BB48-332DF1047DB2}"/>
                  </a:ext>
                </a:extLst>
              </p:cNvPr>
              <p:cNvSpPr>
                <a:spLocks noChangeShapeType="1"/>
              </p:cNvSpPr>
              <p:nvPr/>
            </p:nvSpPr>
            <p:spPr bwMode="auto">
              <a:xfrm rot="-5400000">
                <a:off x="1043608" y="2924944"/>
                <a:ext cx="0" cy="1296144"/>
              </a:xfrm>
              <a:prstGeom prst="line">
                <a:avLst/>
              </a:prstGeom>
              <a:noFill/>
              <a:ln w="28575">
                <a:solidFill>
                  <a:srgbClr val="BCBCB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24" name="Group 93">
                <a:extLst>
                  <a:ext uri="{FF2B5EF4-FFF2-40B4-BE49-F238E27FC236}">
                    <a16:creationId xmlns:a16="http://schemas.microsoft.com/office/drawing/2014/main" id="{F78C78EA-CC05-E646-88B9-FD717E87663B}"/>
                  </a:ext>
                </a:extLst>
              </p:cNvPr>
              <p:cNvGrpSpPr>
                <a:grpSpLocks/>
              </p:cNvGrpSpPr>
              <p:nvPr/>
            </p:nvGrpSpPr>
            <p:grpSpPr bwMode="auto">
              <a:xfrm>
                <a:off x="683568" y="2924944"/>
                <a:ext cx="935570" cy="1256272"/>
                <a:chOff x="7382095" y="4762596"/>
                <a:chExt cx="935570" cy="1256272"/>
              </a:xfrm>
            </p:grpSpPr>
            <p:sp>
              <p:nvSpPr>
                <p:cNvPr id="225" name="Freeform 62">
                  <a:extLst>
                    <a:ext uri="{FF2B5EF4-FFF2-40B4-BE49-F238E27FC236}">
                      <a16:creationId xmlns:a16="http://schemas.microsoft.com/office/drawing/2014/main" id="{B9C953C0-2FC8-7C41-91B5-FA7BAB553972}"/>
                    </a:ext>
                  </a:extLst>
                </p:cNvPr>
                <p:cNvSpPr>
                  <a:spLocks noChangeAspect="1"/>
                </p:cNvSpPr>
                <p:nvPr/>
              </p:nvSpPr>
              <p:spPr bwMode="auto">
                <a:xfrm rot="17867" flipH="1">
                  <a:off x="7384743" y="4762596"/>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226" name="Freeform 68">
                  <a:extLst>
                    <a:ext uri="{FF2B5EF4-FFF2-40B4-BE49-F238E27FC236}">
                      <a16:creationId xmlns:a16="http://schemas.microsoft.com/office/drawing/2014/main" id="{8BF3919D-7695-BC40-8D92-8C2ADEC30F64}"/>
                    </a:ext>
                  </a:extLst>
                </p:cNvPr>
                <p:cNvSpPr>
                  <a:spLocks noChangeAspect="1"/>
                </p:cNvSpPr>
                <p:nvPr/>
              </p:nvSpPr>
              <p:spPr bwMode="auto">
                <a:xfrm rot="10782133">
                  <a:off x="7381566" y="5369291"/>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227" name="Text Box 69">
                  <a:extLst>
                    <a:ext uri="{FF2B5EF4-FFF2-40B4-BE49-F238E27FC236}">
                      <a16:creationId xmlns:a16="http://schemas.microsoft.com/office/drawing/2014/main" id="{C8946B2B-FBBA-C34B-8B6A-4C67499108B2}"/>
                    </a:ext>
                  </a:extLst>
                </p:cNvPr>
                <p:cNvSpPr txBox="1">
                  <a:spLocks noChangeAspect="1" noChangeArrowheads="1"/>
                </p:cNvSpPr>
                <p:nvPr/>
              </p:nvSpPr>
              <p:spPr bwMode="auto">
                <a:xfrm rot="-5417867">
                  <a:off x="7411898" y="5480392"/>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baseline="30000">
                    <a:latin typeface="Times New Roman" panose="02020603050405020304" pitchFamily="18" charset="0"/>
                  </a:endParaRPr>
                </a:p>
              </p:txBody>
            </p:sp>
            <p:sp>
              <p:nvSpPr>
                <p:cNvPr id="228" name="Text Box 70">
                  <a:extLst>
                    <a:ext uri="{FF2B5EF4-FFF2-40B4-BE49-F238E27FC236}">
                      <a16:creationId xmlns:a16="http://schemas.microsoft.com/office/drawing/2014/main" id="{4D5689C1-7158-B94E-B604-B9DAC67DA843}"/>
                    </a:ext>
                  </a:extLst>
                </p:cNvPr>
                <p:cNvSpPr txBox="1">
                  <a:spLocks noChangeAspect="1" noChangeArrowheads="1"/>
                </p:cNvSpPr>
                <p:nvPr/>
              </p:nvSpPr>
              <p:spPr bwMode="auto">
                <a:xfrm rot="-5417867">
                  <a:off x="7703217" y="5478878"/>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ar-SA" altLang="en-US" sz="1800" baseline="-1000">
                    <a:latin typeface="Times New Roman" panose="02020603050405020304" pitchFamily="18" charset="0"/>
                  </a:endParaRPr>
                </a:p>
              </p:txBody>
            </p:sp>
          </p:grpSp>
        </p:grpSp>
        <p:grpSp>
          <p:nvGrpSpPr>
            <p:cNvPr id="166" name="Group 143">
              <a:extLst>
                <a:ext uri="{FF2B5EF4-FFF2-40B4-BE49-F238E27FC236}">
                  <a16:creationId xmlns:a16="http://schemas.microsoft.com/office/drawing/2014/main" id="{A2A82CA7-FEDD-AC4C-875D-352819E7484A}"/>
                </a:ext>
              </a:extLst>
            </p:cNvPr>
            <p:cNvGrpSpPr>
              <a:grpSpLocks/>
            </p:cNvGrpSpPr>
            <p:nvPr/>
          </p:nvGrpSpPr>
          <p:grpSpPr bwMode="auto">
            <a:xfrm rot="19137667">
              <a:off x="3345196" y="3201349"/>
              <a:ext cx="1154796" cy="1173086"/>
              <a:chOff x="395536" y="2924944"/>
              <a:chExt cx="1296144" cy="1256272"/>
            </a:xfrm>
          </p:grpSpPr>
          <p:sp>
            <p:nvSpPr>
              <p:cNvPr id="168" name="Line 65">
                <a:extLst>
                  <a:ext uri="{FF2B5EF4-FFF2-40B4-BE49-F238E27FC236}">
                    <a16:creationId xmlns:a16="http://schemas.microsoft.com/office/drawing/2014/main" id="{05C9FFFF-E2D0-504A-91E8-33221A43E2D6}"/>
                  </a:ext>
                </a:extLst>
              </p:cNvPr>
              <p:cNvSpPr>
                <a:spLocks noChangeShapeType="1"/>
              </p:cNvSpPr>
              <p:nvPr/>
            </p:nvSpPr>
            <p:spPr bwMode="auto">
              <a:xfrm rot="-5400000">
                <a:off x="1043608" y="2924944"/>
                <a:ext cx="0" cy="1296144"/>
              </a:xfrm>
              <a:prstGeom prst="line">
                <a:avLst/>
              </a:prstGeom>
              <a:noFill/>
              <a:ln w="28575">
                <a:solidFill>
                  <a:srgbClr val="BCBCB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70" name="Group 93">
                <a:extLst>
                  <a:ext uri="{FF2B5EF4-FFF2-40B4-BE49-F238E27FC236}">
                    <a16:creationId xmlns:a16="http://schemas.microsoft.com/office/drawing/2014/main" id="{D472A47D-6EF4-3748-869A-AB9F94680CA6}"/>
                  </a:ext>
                </a:extLst>
              </p:cNvPr>
              <p:cNvGrpSpPr>
                <a:grpSpLocks/>
              </p:cNvGrpSpPr>
              <p:nvPr/>
            </p:nvGrpSpPr>
            <p:grpSpPr bwMode="auto">
              <a:xfrm>
                <a:off x="683568" y="2924944"/>
                <a:ext cx="935570" cy="1256272"/>
                <a:chOff x="7382095" y="4762596"/>
                <a:chExt cx="935570" cy="1256272"/>
              </a:xfrm>
            </p:grpSpPr>
            <p:sp>
              <p:nvSpPr>
                <p:cNvPr id="171" name="Freeform 62">
                  <a:extLst>
                    <a:ext uri="{FF2B5EF4-FFF2-40B4-BE49-F238E27FC236}">
                      <a16:creationId xmlns:a16="http://schemas.microsoft.com/office/drawing/2014/main" id="{85662236-2E3D-6849-8E3F-8A3648641E19}"/>
                    </a:ext>
                  </a:extLst>
                </p:cNvPr>
                <p:cNvSpPr>
                  <a:spLocks noChangeAspect="1"/>
                </p:cNvSpPr>
                <p:nvPr/>
              </p:nvSpPr>
              <p:spPr bwMode="auto">
                <a:xfrm rot="17867" flipH="1">
                  <a:off x="7384743" y="4762596"/>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172" name="Freeform 68">
                  <a:extLst>
                    <a:ext uri="{FF2B5EF4-FFF2-40B4-BE49-F238E27FC236}">
                      <a16:creationId xmlns:a16="http://schemas.microsoft.com/office/drawing/2014/main" id="{F7A386D3-4EAC-C544-8A4C-397E76B4EC7F}"/>
                    </a:ext>
                  </a:extLst>
                </p:cNvPr>
                <p:cNvSpPr>
                  <a:spLocks noChangeAspect="1"/>
                </p:cNvSpPr>
                <p:nvPr/>
              </p:nvSpPr>
              <p:spPr bwMode="auto">
                <a:xfrm rot="10782133">
                  <a:off x="7381566" y="5369291"/>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175" name="Text Box 69">
                  <a:extLst>
                    <a:ext uri="{FF2B5EF4-FFF2-40B4-BE49-F238E27FC236}">
                      <a16:creationId xmlns:a16="http://schemas.microsoft.com/office/drawing/2014/main" id="{2AEDF5B6-6B12-8641-B5DC-602DE4DE4345}"/>
                    </a:ext>
                  </a:extLst>
                </p:cNvPr>
                <p:cNvSpPr txBox="1">
                  <a:spLocks noChangeAspect="1" noChangeArrowheads="1"/>
                </p:cNvSpPr>
                <p:nvPr/>
              </p:nvSpPr>
              <p:spPr bwMode="auto">
                <a:xfrm rot="-5417867">
                  <a:off x="7411898" y="5480392"/>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baseline="30000">
                    <a:latin typeface="Times New Roman" panose="02020603050405020304" pitchFamily="18" charset="0"/>
                  </a:endParaRPr>
                </a:p>
              </p:txBody>
            </p:sp>
            <p:sp>
              <p:nvSpPr>
                <p:cNvPr id="176" name="Text Box 70">
                  <a:extLst>
                    <a:ext uri="{FF2B5EF4-FFF2-40B4-BE49-F238E27FC236}">
                      <a16:creationId xmlns:a16="http://schemas.microsoft.com/office/drawing/2014/main" id="{75A44337-5BC6-8849-A4DA-9D7A3EA45CE9}"/>
                    </a:ext>
                  </a:extLst>
                </p:cNvPr>
                <p:cNvSpPr txBox="1">
                  <a:spLocks noChangeAspect="1" noChangeArrowheads="1"/>
                </p:cNvSpPr>
                <p:nvPr/>
              </p:nvSpPr>
              <p:spPr bwMode="auto">
                <a:xfrm rot="-5417867">
                  <a:off x="7703217" y="5478878"/>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ar-SA" altLang="en-US" sz="1800" baseline="-1000">
                    <a:latin typeface="Times New Roman" panose="02020603050405020304" pitchFamily="18" charset="0"/>
                  </a:endParaRPr>
                </a:p>
              </p:txBody>
            </p:sp>
          </p:grpSp>
        </p:grpSp>
      </p:grpSp>
      <p:grpSp>
        <p:nvGrpSpPr>
          <p:cNvPr id="231" name="Group 230">
            <a:extLst>
              <a:ext uri="{FF2B5EF4-FFF2-40B4-BE49-F238E27FC236}">
                <a16:creationId xmlns:a16="http://schemas.microsoft.com/office/drawing/2014/main" id="{C71143B3-68F2-7442-B69E-30E1B6D4515F}"/>
              </a:ext>
            </a:extLst>
          </p:cNvPr>
          <p:cNvGrpSpPr/>
          <p:nvPr/>
        </p:nvGrpSpPr>
        <p:grpSpPr>
          <a:xfrm>
            <a:off x="1565738" y="4637961"/>
            <a:ext cx="1412579" cy="926288"/>
            <a:chOff x="6100086" y="3951263"/>
            <a:chExt cx="2141539" cy="1440454"/>
          </a:xfrm>
        </p:grpSpPr>
        <p:pic>
          <p:nvPicPr>
            <p:cNvPr id="232" name="Picture 171">
              <a:extLst>
                <a:ext uri="{FF2B5EF4-FFF2-40B4-BE49-F238E27FC236}">
                  <a16:creationId xmlns:a16="http://schemas.microsoft.com/office/drawing/2014/main" id="{9557A59B-8879-0844-A923-3725095DF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086" y="3951263"/>
              <a:ext cx="2141539" cy="144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3" name="Straight Arrow Connector 232">
              <a:extLst>
                <a:ext uri="{FF2B5EF4-FFF2-40B4-BE49-F238E27FC236}">
                  <a16:creationId xmlns:a16="http://schemas.microsoft.com/office/drawing/2014/main" id="{7B8A88DA-6996-9748-990A-48F8D0929DBC}"/>
                </a:ext>
              </a:extLst>
            </p:cNvPr>
            <p:cNvCxnSpPr>
              <a:cxnSpLocks/>
            </p:cNvCxnSpPr>
            <p:nvPr/>
          </p:nvCxnSpPr>
          <p:spPr>
            <a:xfrm flipV="1">
              <a:off x="7079211" y="4464667"/>
              <a:ext cx="298046" cy="419972"/>
            </a:xfrm>
            <a:prstGeom prst="straightConnector1">
              <a:avLst/>
            </a:prstGeom>
            <a:ln w="50800">
              <a:solidFill>
                <a:schemeClr val="bg1"/>
              </a:solidFill>
              <a:tailEnd type="stealth"/>
            </a:ln>
          </p:spPr>
          <p:style>
            <a:lnRef idx="1">
              <a:schemeClr val="accent1"/>
            </a:lnRef>
            <a:fillRef idx="0">
              <a:schemeClr val="accent1"/>
            </a:fillRef>
            <a:effectRef idx="0">
              <a:schemeClr val="accent1"/>
            </a:effectRef>
            <a:fontRef idx="minor">
              <a:schemeClr val="tx1"/>
            </a:fontRef>
          </p:style>
        </p:cxnSp>
      </p:grpSp>
      <p:sp>
        <p:nvSpPr>
          <p:cNvPr id="236" name="Curved Right Arrow 235">
            <a:extLst>
              <a:ext uri="{FF2B5EF4-FFF2-40B4-BE49-F238E27FC236}">
                <a16:creationId xmlns:a16="http://schemas.microsoft.com/office/drawing/2014/main" id="{3B78AD63-F65D-464A-A703-21159170BDE0}"/>
              </a:ext>
            </a:extLst>
          </p:cNvPr>
          <p:cNvSpPr/>
          <p:nvPr/>
        </p:nvSpPr>
        <p:spPr>
          <a:xfrm>
            <a:off x="1655799" y="4174503"/>
            <a:ext cx="298541" cy="97779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7" name="Curved Right Arrow 236">
            <a:extLst>
              <a:ext uri="{FF2B5EF4-FFF2-40B4-BE49-F238E27FC236}">
                <a16:creationId xmlns:a16="http://schemas.microsoft.com/office/drawing/2014/main" id="{45504295-4443-D344-B876-5FE1BF78E972}"/>
              </a:ext>
            </a:extLst>
          </p:cNvPr>
          <p:cNvSpPr/>
          <p:nvPr/>
        </p:nvSpPr>
        <p:spPr>
          <a:xfrm flipH="1" flipV="1">
            <a:off x="2578584" y="4183444"/>
            <a:ext cx="298541" cy="97779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8" name="Rectangle 3">
            <a:extLst>
              <a:ext uri="{FF2B5EF4-FFF2-40B4-BE49-F238E27FC236}">
                <a16:creationId xmlns:a16="http://schemas.microsoft.com/office/drawing/2014/main" id="{31B67F1C-705A-F847-B983-9028958D719A}"/>
              </a:ext>
            </a:extLst>
          </p:cNvPr>
          <p:cNvSpPr>
            <a:spLocks noChangeArrowheads="1"/>
          </p:cNvSpPr>
          <p:nvPr/>
        </p:nvSpPr>
        <p:spPr bwMode="auto">
          <a:xfrm>
            <a:off x="709215" y="1196752"/>
            <a:ext cx="833958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exemplary quantum technologies</a:t>
            </a:r>
          </a:p>
          <a:p>
            <a:pPr algn="just" eaLnBrk="1" hangingPunct="1">
              <a:spcBef>
                <a:spcPct val="0"/>
              </a:spcBef>
              <a:buFontTx/>
              <a:buNone/>
            </a:pPr>
            <a:r>
              <a:rPr lang="en-GB" altLang="en-US" sz="2000" dirty="0">
                <a:solidFill>
                  <a:srgbClr val="000000"/>
                </a:solidFill>
                <a:latin typeface="Century Gothic" charset="0"/>
                <a:sym typeface="Wingdings" pitchFamily="2" charset="2"/>
              </a:rPr>
              <a:t>       1: a source of quantum light (single &amp; entangled photons)</a:t>
            </a:r>
          </a:p>
          <a:p>
            <a:pPr algn="just" eaLnBrk="1" hangingPunct="1">
              <a:spcBef>
                <a:spcPct val="0"/>
              </a:spcBef>
              <a:buNone/>
            </a:pPr>
            <a:r>
              <a:rPr lang="en-GB" altLang="en-US" sz="2000" dirty="0">
                <a:solidFill>
                  <a:srgbClr val="000000"/>
                </a:solidFill>
                <a:latin typeface="Century Gothic" charset="0"/>
                <a:sym typeface="Wingdings" pitchFamily="2" charset="2"/>
              </a:rPr>
              <a:t>       2: quantum sensor (all-optical electrometer)</a:t>
            </a:r>
          </a:p>
          <a:p>
            <a:pPr algn="just" eaLnBrk="1" hangingPunct="1">
              <a:spcBef>
                <a:spcPct val="0"/>
              </a:spcBef>
              <a:buNone/>
            </a:pPr>
            <a:r>
              <a:rPr lang="en-GB" altLang="en-US" sz="2000" dirty="0">
                <a:solidFill>
                  <a:srgbClr val="000000"/>
                </a:solidFill>
                <a:latin typeface="Century Gothic" charset="0"/>
                <a:sym typeface="Wingdings" pitchFamily="2" charset="2"/>
              </a:rPr>
              <a:t>       3: a quantum memory</a:t>
            </a:r>
          </a:p>
          <a:p>
            <a:pPr algn="just" eaLnBrk="1" hangingPunct="1">
              <a:spcBef>
                <a:spcPct val="0"/>
              </a:spcBef>
              <a:buFontTx/>
              <a:buNone/>
            </a:pPr>
            <a:endParaRPr lang="en-GB" altLang="en-US" sz="2000" dirty="0">
              <a:solidFill>
                <a:srgbClr val="000000"/>
              </a:solidFill>
              <a:latin typeface="Century Gothic" charset="0"/>
              <a:sym typeface="Wingdings" pitchFamily="2" charset="2"/>
            </a:endParaRPr>
          </a:p>
          <a:p>
            <a:pPr algn="just" eaLnBrk="1" hangingPunct="1">
              <a:spcBef>
                <a:spcPct val="0"/>
              </a:spcBef>
              <a:buFontTx/>
              <a:buNone/>
            </a:pPr>
            <a:r>
              <a:rPr lang="en-GB" altLang="en-US" sz="2000" dirty="0">
                <a:solidFill>
                  <a:srgbClr val="000000"/>
                </a:solidFill>
                <a:latin typeface="Century Gothic" charset="0"/>
                <a:sym typeface="Wingdings" pitchFamily="2" charset="2"/>
              </a:rPr>
              <a:t>            </a:t>
            </a:r>
            <a:endParaRPr lang="en-GB" altLang="en-US" sz="2000" dirty="0">
              <a:solidFill>
                <a:srgbClr val="000000"/>
              </a:solidFill>
              <a:latin typeface="Century Gothic" charset="0"/>
            </a:endParaRPr>
          </a:p>
        </p:txBody>
      </p:sp>
      <p:sp>
        <p:nvSpPr>
          <p:cNvPr id="239" name="Text Box 3">
            <a:extLst>
              <a:ext uri="{FF2B5EF4-FFF2-40B4-BE49-F238E27FC236}">
                <a16:creationId xmlns:a16="http://schemas.microsoft.com/office/drawing/2014/main" id="{B8375745-55F7-0F45-8428-2EB6CF9141E2}"/>
              </a:ext>
            </a:extLst>
          </p:cNvPr>
          <p:cNvSpPr txBox="1">
            <a:spLocks noChangeArrowheads="1"/>
          </p:cNvSpPr>
          <p:nvPr/>
        </p:nvSpPr>
        <p:spPr bwMode="auto">
          <a:xfrm>
            <a:off x="555625" y="260350"/>
            <a:ext cx="689644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solid-state quantum photonic technology</a:t>
            </a:r>
          </a:p>
        </p:txBody>
      </p:sp>
    </p:spTree>
    <p:extLst>
      <p:ext uri="{BB962C8B-B14F-4D97-AF65-F5344CB8AC3E}">
        <p14:creationId xmlns:p14="http://schemas.microsoft.com/office/powerpoint/2010/main" val="3398044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AutoShape 4"/>
          <p:cNvSpPr>
            <a:spLocks noChangeAspect="1" noChangeArrowheads="1" noTextEdit="1"/>
          </p:cNvSpPr>
          <p:nvPr/>
        </p:nvSpPr>
        <p:spPr bwMode="auto">
          <a:xfrm>
            <a:off x="927100" y="1255713"/>
            <a:ext cx="2852738"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09" name="Group 143">
            <a:extLst>
              <a:ext uri="{FF2B5EF4-FFF2-40B4-BE49-F238E27FC236}">
                <a16:creationId xmlns:a16="http://schemas.microsoft.com/office/drawing/2014/main" id="{44B5BEED-002D-F841-B774-B2E2742973FA}"/>
              </a:ext>
            </a:extLst>
          </p:cNvPr>
          <p:cNvGrpSpPr>
            <a:grpSpLocks/>
          </p:cNvGrpSpPr>
          <p:nvPr/>
        </p:nvGrpSpPr>
        <p:grpSpPr bwMode="auto">
          <a:xfrm rot="3853666">
            <a:off x="-49470" y="2984502"/>
            <a:ext cx="854458" cy="807489"/>
            <a:chOff x="395536" y="2924944"/>
            <a:chExt cx="1296144" cy="1256272"/>
          </a:xfrm>
        </p:grpSpPr>
        <p:sp>
          <p:nvSpPr>
            <p:cNvPr id="210" name="Line 65">
              <a:extLst>
                <a:ext uri="{FF2B5EF4-FFF2-40B4-BE49-F238E27FC236}">
                  <a16:creationId xmlns:a16="http://schemas.microsoft.com/office/drawing/2014/main" id="{4FD2086C-33EF-CD40-94C2-CE33331D2CF9}"/>
                </a:ext>
              </a:extLst>
            </p:cNvPr>
            <p:cNvSpPr>
              <a:spLocks noChangeShapeType="1"/>
            </p:cNvSpPr>
            <p:nvPr/>
          </p:nvSpPr>
          <p:spPr bwMode="auto">
            <a:xfrm rot="-5400000">
              <a:off x="1043608" y="2924944"/>
              <a:ext cx="0" cy="1296144"/>
            </a:xfrm>
            <a:prstGeom prst="line">
              <a:avLst/>
            </a:prstGeom>
            <a:noFill/>
            <a:ln w="28575">
              <a:solidFill>
                <a:srgbClr val="BCBCB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11" name="Group 93">
              <a:extLst>
                <a:ext uri="{FF2B5EF4-FFF2-40B4-BE49-F238E27FC236}">
                  <a16:creationId xmlns:a16="http://schemas.microsoft.com/office/drawing/2014/main" id="{CFE94450-EA37-2745-B9BD-9916005ED29A}"/>
                </a:ext>
              </a:extLst>
            </p:cNvPr>
            <p:cNvGrpSpPr>
              <a:grpSpLocks/>
            </p:cNvGrpSpPr>
            <p:nvPr/>
          </p:nvGrpSpPr>
          <p:grpSpPr bwMode="auto">
            <a:xfrm>
              <a:off x="683568" y="2924944"/>
              <a:ext cx="935570" cy="1256272"/>
              <a:chOff x="7382095" y="4762596"/>
              <a:chExt cx="935570" cy="1256272"/>
            </a:xfrm>
          </p:grpSpPr>
          <p:sp>
            <p:nvSpPr>
              <p:cNvPr id="212" name="Freeform 62">
                <a:extLst>
                  <a:ext uri="{FF2B5EF4-FFF2-40B4-BE49-F238E27FC236}">
                    <a16:creationId xmlns:a16="http://schemas.microsoft.com/office/drawing/2014/main" id="{A29E8351-44B3-BE4F-9582-67F4B869F516}"/>
                  </a:ext>
                </a:extLst>
              </p:cNvPr>
              <p:cNvSpPr>
                <a:spLocks noChangeAspect="1"/>
              </p:cNvSpPr>
              <p:nvPr/>
            </p:nvSpPr>
            <p:spPr bwMode="auto">
              <a:xfrm rot="17867" flipH="1">
                <a:off x="7384743" y="4762596"/>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213" name="Freeform 68">
                <a:extLst>
                  <a:ext uri="{FF2B5EF4-FFF2-40B4-BE49-F238E27FC236}">
                    <a16:creationId xmlns:a16="http://schemas.microsoft.com/office/drawing/2014/main" id="{FA65326D-32C9-B04E-B2FD-07F24E335577}"/>
                  </a:ext>
                </a:extLst>
              </p:cNvPr>
              <p:cNvSpPr>
                <a:spLocks noChangeAspect="1"/>
              </p:cNvSpPr>
              <p:nvPr/>
            </p:nvSpPr>
            <p:spPr bwMode="auto">
              <a:xfrm rot="10782133">
                <a:off x="7381566" y="5369291"/>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214" name="Text Box 69">
                <a:extLst>
                  <a:ext uri="{FF2B5EF4-FFF2-40B4-BE49-F238E27FC236}">
                    <a16:creationId xmlns:a16="http://schemas.microsoft.com/office/drawing/2014/main" id="{4E9E86A6-5163-6445-89A5-F50231B2D3CF}"/>
                  </a:ext>
                </a:extLst>
              </p:cNvPr>
              <p:cNvSpPr txBox="1">
                <a:spLocks noChangeAspect="1" noChangeArrowheads="1"/>
              </p:cNvSpPr>
              <p:nvPr/>
            </p:nvSpPr>
            <p:spPr bwMode="auto">
              <a:xfrm rot="-5417867">
                <a:off x="7411898" y="5480392"/>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baseline="30000">
                  <a:latin typeface="Times New Roman" panose="02020603050405020304" pitchFamily="18" charset="0"/>
                </a:endParaRPr>
              </a:p>
            </p:txBody>
          </p:sp>
          <p:sp>
            <p:nvSpPr>
              <p:cNvPr id="215" name="Text Box 70">
                <a:extLst>
                  <a:ext uri="{FF2B5EF4-FFF2-40B4-BE49-F238E27FC236}">
                    <a16:creationId xmlns:a16="http://schemas.microsoft.com/office/drawing/2014/main" id="{779077C1-A7FC-E645-B633-17B902672B3D}"/>
                  </a:ext>
                </a:extLst>
              </p:cNvPr>
              <p:cNvSpPr txBox="1">
                <a:spLocks noChangeAspect="1" noChangeArrowheads="1"/>
              </p:cNvSpPr>
              <p:nvPr/>
            </p:nvSpPr>
            <p:spPr bwMode="auto">
              <a:xfrm rot="-5417867">
                <a:off x="7703217" y="5478878"/>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ar-SA" altLang="en-US" sz="1800" baseline="-1000">
                  <a:latin typeface="Times New Roman" panose="02020603050405020304" pitchFamily="18" charset="0"/>
                </a:endParaRPr>
              </a:p>
            </p:txBody>
          </p:sp>
        </p:grpSp>
      </p:grpSp>
      <p:grpSp>
        <p:nvGrpSpPr>
          <p:cNvPr id="216" name="Group 143">
            <a:extLst>
              <a:ext uri="{FF2B5EF4-FFF2-40B4-BE49-F238E27FC236}">
                <a16:creationId xmlns:a16="http://schemas.microsoft.com/office/drawing/2014/main" id="{6892452E-0179-9044-A1D2-38514452438A}"/>
              </a:ext>
            </a:extLst>
          </p:cNvPr>
          <p:cNvGrpSpPr>
            <a:grpSpLocks/>
          </p:cNvGrpSpPr>
          <p:nvPr/>
        </p:nvGrpSpPr>
        <p:grpSpPr bwMode="auto">
          <a:xfrm rot="18041676">
            <a:off x="1884493" y="3065854"/>
            <a:ext cx="854458" cy="807489"/>
            <a:chOff x="395536" y="2924944"/>
            <a:chExt cx="1296144" cy="1256272"/>
          </a:xfrm>
        </p:grpSpPr>
        <p:sp>
          <p:nvSpPr>
            <p:cNvPr id="217" name="Line 65">
              <a:extLst>
                <a:ext uri="{FF2B5EF4-FFF2-40B4-BE49-F238E27FC236}">
                  <a16:creationId xmlns:a16="http://schemas.microsoft.com/office/drawing/2014/main" id="{04099528-CC81-1A4B-BB36-38116B8B7020}"/>
                </a:ext>
              </a:extLst>
            </p:cNvPr>
            <p:cNvSpPr>
              <a:spLocks noChangeShapeType="1"/>
            </p:cNvSpPr>
            <p:nvPr/>
          </p:nvSpPr>
          <p:spPr bwMode="auto">
            <a:xfrm rot="-5400000">
              <a:off x="1043608" y="2924944"/>
              <a:ext cx="0" cy="1296144"/>
            </a:xfrm>
            <a:prstGeom prst="line">
              <a:avLst/>
            </a:prstGeom>
            <a:noFill/>
            <a:ln w="28575">
              <a:solidFill>
                <a:srgbClr val="BCBCB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18" name="Group 93">
              <a:extLst>
                <a:ext uri="{FF2B5EF4-FFF2-40B4-BE49-F238E27FC236}">
                  <a16:creationId xmlns:a16="http://schemas.microsoft.com/office/drawing/2014/main" id="{45914F81-C56C-D14C-BAD1-D481615737A2}"/>
                </a:ext>
              </a:extLst>
            </p:cNvPr>
            <p:cNvGrpSpPr>
              <a:grpSpLocks/>
            </p:cNvGrpSpPr>
            <p:nvPr/>
          </p:nvGrpSpPr>
          <p:grpSpPr bwMode="auto">
            <a:xfrm>
              <a:off x="683568" y="2924944"/>
              <a:ext cx="935570" cy="1256272"/>
              <a:chOff x="7382095" y="4762596"/>
              <a:chExt cx="935570" cy="1256272"/>
            </a:xfrm>
          </p:grpSpPr>
          <p:sp>
            <p:nvSpPr>
              <p:cNvPr id="219" name="Freeform 62">
                <a:extLst>
                  <a:ext uri="{FF2B5EF4-FFF2-40B4-BE49-F238E27FC236}">
                    <a16:creationId xmlns:a16="http://schemas.microsoft.com/office/drawing/2014/main" id="{AF5000F4-6F8F-2149-AB38-B85AFAA2F6F7}"/>
                  </a:ext>
                </a:extLst>
              </p:cNvPr>
              <p:cNvSpPr>
                <a:spLocks noChangeAspect="1"/>
              </p:cNvSpPr>
              <p:nvPr/>
            </p:nvSpPr>
            <p:spPr bwMode="auto">
              <a:xfrm rot="17867" flipH="1">
                <a:off x="7384743" y="4762596"/>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220" name="Freeform 68">
                <a:extLst>
                  <a:ext uri="{FF2B5EF4-FFF2-40B4-BE49-F238E27FC236}">
                    <a16:creationId xmlns:a16="http://schemas.microsoft.com/office/drawing/2014/main" id="{86F405AA-D180-8248-BF70-510D2124D9BB}"/>
                  </a:ext>
                </a:extLst>
              </p:cNvPr>
              <p:cNvSpPr>
                <a:spLocks noChangeAspect="1"/>
              </p:cNvSpPr>
              <p:nvPr/>
            </p:nvSpPr>
            <p:spPr bwMode="auto">
              <a:xfrm rot="10782133">
                <a:off x="7381566" y="5369291"/>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221" name="Text Box 69">
                <a:extLst>
                  <a:ext uri="{FF2B5EF4-FFF2-40B4-BE49-F238E27FC236}">
                    <a16:creationId xmlns:a16="http://schemas.microsoft.com/office/drawing/2014/main" id="{89C93750-9BF5-2447-8F69-474ABBB65ED2}"/>
                  </a:ext>
                </a:extLst>
              </p:cNvPr>
              <p:cNvSpPr txBox="1">
                <a:spLocks noChangeAspect="1" noChangeArrowheads="1"/>
              </p:cNvSpPr>
              <p:nvPr/>
            </p:nvSpPr>
            <p:spPr bwMode="auto">
              <a:xfrm rot="-5417867">
                <a:off x="7411898" y="5480392"/>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baseline="30000">
                  <a:latin typeface="Times New Roman" panose="02020603050405020304" pitchFamily="18" charset="0"/>
                </a:endParaRPr>
              </a:p>
            </p:txBody>
          </p:sp>
          <p:sp>
            <p:nvSpPr>
              <p:cNvPr id="222" name="Text Box 70">
                <a:extLst>
                  <a:ext uri="{FF2B5EF4-FFF2-40B4-BE49-F238E27FC236}">
                    <a16:creationId xmlns:a16="http://schemas.microsoft.com/office/drawing/2014/main" id="{EC61F094-B4E8-8441-8F3D-635BFBDA0ABB}"/>
                  </a:ext>
                </a:extLst>
              </p:cNvPr>
              <p:cNvSpPr txBox="1">
                <a:spLocks noChangeAspect="1" noChangeArrowheads="1"/>
              </p:cNvSpPr>
              <p:nvPr/>
            </p:nvSpPr>
            <p:spPr bwMode="auto">
              <a:xfrm rot="-5417867">
                <a:off x="7703217" y="5478878"/>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ar-SA" altLang="en-US" sz="1800" baseline="-1000">
                  <a:latin typeface="Times New Roman" panose="02020603050405020304" pitchFamily="18" charset="0"/>
                </a:endParaRPr>
              </a:p>
            </p:txBody>
          </p:sp>
        </p:grpSp>
      </p:grpSp>
      <p:sp>
        <p:nvSpPr>
          <p:cNvPr id="3" name="Rectangle 2">
            <a:extLst>
              <a:ext uri="{FF2B5EF4-FFF2-40B4-BE49-F238E27FC236}">
                <a16:creationId xmlns:a16="http://schemas.microsoft.com/office/drawing/2014/main" id="{A1768B43-B406-224E-92F4-630E5F1530B6}"/>
              </a:ext>
            </a:extLst>
          </p:cNvPr>
          <p:cNvSpPr/>
          <p:nvPr/>
        </p:nvSpPr>
        <p:spPr>
          <a:xfrm>
            <a:off x="348435" y="3629259"/>
            <a:ext cx="4003555" cy="2308481"/>
          </a:xfrm>
          <a:prstGeom prst="rect">
            <a:avLst/>
          </a:prstGeom>
          <a:solidFill>
            <a:schemeClr val="bg1">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1E1991F-4ABD-134C-8967-701816EDD1C3}"/>
              </a:ext>
            </a:extLst>
          </p:cNvPr>
          <p:cNvGrpSpPr/>
          <p:nvPr/>
        </p:nvGrpSpPr>
        <p:grpSpPr>
          <a:xfrm>
            <a:off x="521974" y="3836157"/>
            <a:ext cx="1412579" cy="926288"/>
            <a:chOff x="6100086" y="3951263"/>
            <a:chExt cx="2141539" cy="1440454"/>
          </a:xfrm>
        </p:grpSpPr>
        <p:pic>
          <p:nvPicPr>
            <p:cNvPr id="197" name="Picture 171">
              <a:extLst>
                <a:ext uri="{FF2B5EF4-FFF2-40B4-BE49-F238E27FC236}">
                  <a16:creationId xmlns:a16="http://schemas.microsoft.com/office/drawing/2014/main" id="{E4DF0CBB-FB50-F44B-A6B4-84C6A09BA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0086" y="3951263"/>
              <a:ext cx="2141539" cy="144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CF5B5CDE-5D35-B843-91E1-7D4CBA2DF4DA}"/>
                </a:ext>
              </a:extLst>
            </p:cNvPr>
            <p:cNvCxnSpPr>
              <a:cxnSpLocks/>
            </p:cNvCxnSpPr>
            <p:nvPr/>
          </p:nvCxnSpPr>
          <p:spPr>
            <a:xfrm flipV="1">
              <a:off x="7079211" y="4464667"/>
              <a:ext cx="298046" cy="419972"/>
            </a:xfrm>
            <a:prstGeom prst="straightConnector1">
              <a:avLst/>
            </a:prstGeom>
            <a:ln w="50800">
              <a:solidFill>
                <a:schemeClr val="bg1"/>
              </a:solidFill>
              <a:tailEnd type="stealth"/>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F885DAD9-C68B-204D-9726-F97474319107}"/>
              </a:ext>
            </a:extLst>
          </p:cNvPr>
          <p:cNvGrpSpPr/>
          <p:nvPr/>
        </p:nvGrpSpPr>
        <p:grpSpPr>
          <a:xfrm>
            <a:off x="507608" y="4752400"/>
            <a:ext cx="1412579" cy="926288"/>
            <a:chOff x="6100086" y="3951263"/>
            <a:chExt cx="2141539" cy="1440454"/>
          </a:xfrm>
        </p:grpSpPr>
        <p:pic>
          <p:nvPicPr>
            <p:cNvPr id="106" name="Picture 171">
              <a:extLst>
                <a:ext uri="{FF2B5EF4-FFF2-40B4-BE49-F238E27FC236}">
                  <a16:creationId xmlns:a16="http://schemas.microsoft.com/office/drawing/2014/main" id="{9D2CF7ED-DE3D-8A4E-A39B-01EB09BD5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0086" y="3951263"/>
              <a:ext cx="2141539" cy="144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7" name="Straight Arrow Connector 106">
              <a:extLst>
                <a:ext uri="{FF2B5EF4-FFF2-40B4-BE49-F238E27FC236}">
                  <a16:creationId xmlns:a16="http://schemas.microsoft.com/office/drawing/2014/main" id="{32B2B1D7-6377-BA4F-9061-A25F78230056}"/>
                </a:ext>
              </a:extLst>
            </p:cNvPr>
            <p:cNvCxnSpPr>
              <a:cxnSpLocks/>
            </p:cNvCxnSpPr>
            <p:nvPr/>
          </p:nvCxnSpPr>
          <p:spPr>
            <a:xfrm flipV="1">
              <a:off x="7079211" y="4464667"/>
              <a:ext cx="298046" cy="419972"/>
            </a:xfrm>
            <a:prstGeom prst="straightConnector1">
              <a:avLst/>
            </a:prstGeom>
            <a:ln w="50800">
              <a:solidFill>
                <a:schemeClr val="bg1"/>
              </a:solidFill>
              <a:tailEnd type="stealth"/>
            </a:ln>
          </p:spPr>
          <p:style>
            <a:lnRef idx="1">
              <a:schemeClr val="accent1"/>
            </a:lnRef>
            <a:fillRef idx="0">
              <a:schemeClr val="accent1"/>
            </a:fillRef>
            <a:effectRef idx="0">
              <a:schemeClr val="accent1"/>
            </a:effectRef>
            <a:fontRef idx="minor">
              <a:schemeClr val="tx1"/>
            </a:fontRef>
          </p:style>
        </p:cxnSp>
      </p:grpSp>
      <p:grpSp>
        <p:nvGrpSpPr>
          <p:cNvPr id="93" name="Group 143">
            <a:extLst>
              <a:ext uri="{FF2B5EF4-FFF2-40B4-BE49-F238E27FC236}">
                <a16:creationId xmlns:a16="http://schemas.microsoft.com/office/drawing/2014/main" id="{4A0BE671-972E-D647-9826-655ED88A2160}"/>
              </a:ext>
            </a:extLst>
          </p:cNvPr>
          <p:cNvGrpSpPr>
            <a:grpSpLocks/>
          </p:cNvGrpSpPr>
          <p:nvPr/>
        </p:nvGrpSpPr>
        <p:grpSpPr bwMode="auto">
          <a:xfrm>
            <a:off x="1975726" y="4277331"/>
            <a:ext cx="731520" cy="905013"/>
            <a:chOff x="357133" y="2924944"/>
            <a:chExt cx="1474943" cy="1256272"/>
          </a:xfrm>
        </p:grpSpPr>
        <p:sp>
          <p:nvSpPr>
            <p:cNvPr id="94" name="Line 65">
              <a:extLst>
                <a:ext uri="{FF2B5EF4-FFF2-40B4-BE49-F238E27FC236}">
                  <a16:creationId xmlns:a16="http://schemas.microsoft.com/office/drawing/2014/main" id="{FE427BB6-7B74-6349-8759-BE3D0CFBA2A5}"/>
                </a:ext>
              </a:extLst>
            </p:cNvPr>
            <p:cNvSpPr>
              <a:spLocks noChangeShapeType="1"/>
            </p:cNvSpPr>
            <p:nvPr/>
          </p:nvSpPr>
          <p:spPr bwMode="auto">
            <a:xfrm rot="16200000">
              <a:off x="1093020" y="2837128"/>
              <a:ext cx="3170" cy="1474943"/>
            </a:xfrm>
            <a:prstGeom prst="line">
              <a:avLst/>
            </a:prstGeom>
            <a:noFill/>
            <a:ln w="28575">
              <a:solidFill>
                <a:srgbClr val="BCBCBC"/>
              </a:solidFill>
              <a:round/>
              <a:headEnd type="triangle"/>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95" name="Group 93">
              <a:extLst>
                <a:ext uri="{FF2B5EF4-FFF2-40B4-BE49-F238E27FC236}">
                  <a16:creationId xmlns:a16="http://schemas.microsoft.com/office/drawing/2014/main" id="{D19D3F6C-0545-B744-B592-A29C806840E6}"/>
                </a:ext>
              </a:extLst>
            </p:cNvPr>
            <p:cNvGrpSpPr>
              <a:grpSpLocks/>
            </p:cNvGrpSpPr>
            <p:nvPr/>
          </p:nvGrpSpPr>
          <p:grpSpPr bwMode="auto">
            <a:xfrm>
              <a:off x="683568" y="2924944"/>
              <a:ext cx="935570" cy="1256272"/>
              <a:chOff x="7382095" y="4762596"/>
              <a:chExt cx="935570" cy="1256272"/>
            </a:xfrm>
          </p:grpSpPr>
          <p:sp>
            <p:nvSpPr>
              <p:cNvPr id="96" name="Freeform 62">
                <a:extLst>
                  <a:ext uri="{FF2B5EF4-FFF2-40B4-BE49-F238E27FC236}">
                    <a16:creationId xmlns:a16="http://schemas.microsoft.com/office/drawing/2014/main" id="{E9B24CC0-015A-6948-9E8D-71D6795B9905}"/>
                  </a:ext>
                </a:extLst>
              </p:cNvPr>
              <p:cNvSpPr>
                <a:spLocks noChangeAspect="1"/>
              </p:cNvSpPr>
              <p:nvPr/>
            </p:nvSpPr>
            <p:spPr bwMode="auto">
              <a:xfrm rot="17867" flipH="1">
                <a:off x="7384743" y="4762596"/>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97" name="Freeform 68">
                <a:extLst>
                  <a:ext uri="{FF2B5EF4-FFF2-40B4-BE49-F238E27FC236}">
                    <a16:creationId xmlns:a16="http://schemas.microsoft.com/office/drawing/2014/main" id="{ED38EFC8-E551-0C4B-B755-232B16A40494}"/>
                  </a:ext>
                </a:extLst>
              </p:cNvPr>
              <p:cNvSpPr>
                <a:spLocks noChangeAspect="1"/>
              </p:cNvSpPr>
              <p:nvPr/>
            </p:nvSpPr>
            <p:spPr bwMode="auto">
              <a:xfrm rot="10782133">
                <a:off x="7381566" y="5369291"/>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98" name="Text Box 69">
                <a:extLst>
                  <a:ext uri="{FF2B5EF4-FFF2-40B4-BE49-F238E27FC236}">
                    <a16:creationId xmlns:a16="http://schemas.microsoft.com/office/drawing/2014/main" id="{9178F1BB-614F-3C4E-B647-9DB744937EE4}"/>
                  </a:ext>
                </a:extLst>
              </p:cNvPr>
              <p:cNvSpPr txBox="1">
                <a:spLocks noChangeAspect="1" noChangeArrowheads="1"/>
              </p:cNvSpPr>
              <p:nvPr/>
            </p:nvSpPr>
            <p:spPr bwMode="auto">
              <a:xfrm rot="-5417867">
                <a:off x="7411898" y="5480392"/>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baseline="30000">
                  <a:latin typeface="Times New Roman" panose="02020603050405020304" pitchFamily="18" charset="0"/>
                </a:endParaRPr>
              </a:p>
            </p:txBody>
          </p:sp>
          <p:sp>
            <p:nvSpPr>
              <p:cNvPr id="99" name="Text Box 70">
                <a:extLst>
                  <a:ext uri="{FF2B5EF4-FFF2-40B4-BE49-F238E27FC236}">
                    <a16:creationId xmlns:a16="http://schemas.microsoft.com/office/drawing/2014/main" id="{DAE8A862-256C-874D-ABCE-A774A1A0B509}"/>
                  </a:ext>
                </a:extLst>
              </p:cNvPr>
              <p:cNvSpPr txBox="1">
                <a:spLocks noChangeAspect="1" noChangeArrowheads="1"/>
              </p:cNvSpPr>
              <p:nvPr/>
            </p:nvSpPr>
            <p:spPr bwMode="auto">
              <a:xfrm rot="-5417867">
                <a:off x="7703217" y="5478878"/>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ar-SA" altLang="en-US" sz="1800" baseline="-1000">
                  <a:latin typeface="Times New Roman" panose="02020603050405020304" pitchFamily="18" charset="0"/>
                </a:endParaRPr>
              </a:p>
            </p:txBody>
          </p:sp>
        </p:grpSp>
      </p:grpSp>
      <p:grpSp>
        <p:nvGrpSpPr>
          <p:cNvPr id="2" name="Group 1">
            <a:extLst>
              <a:ext uri="{FF2B5EF4-FFF2-40B4-BE49-F238E27FC236}">
                <a16:creationId xmlns:a16="http://schemas.microsoft.com/office/drawing/2014/main" id="{5D3550F9-D306-7445-AEAA-EE79D4B6490F}"/>
              </a:ext>
            </a:extLst>
          </p:cNvPr>
          <p:cNvGrpSpPr/>
          <p:nvPr/>
        </p:nvGrpSpPr>
        <p:grpSpPr>
          <a:xfrm>
            <a:off x="2781029" y="3839979"/>
            <a:ext cx="1426945" cy="1842531"/>
            <a:chOff x="3304032" y="3783736"/>
            <a:chExt cx="1426945" cy="1842531"/>
          </a:xfrm>
        </p:grpSpPr>
        <p:grpSp>
          <p:nvGrpSpPr>
            <p:cNvPr id="41" name="Group 40">
              <a:extLst>
                <a:ext uri="{FF2B5EF4-FFF2-40B4-BE49-F238E27FC236}">
                  <a16:creationId xmlns:a16="http://schemas.microsoft.com/office/drawing/2014/main" id="{4D8BA3FD-0250-7C42-AE52-F01F602C0547}"/>
                </a:ext>
              </a:extLst>
            </p:cNvPr>
            <p:cNvGrpSpPr/>
            <p:nvPr/>
          </p:nvGrpSpPr>
          <p:grpSpPr>
            <a:xfrm>
              <a:off x="3318398" y="3783736"/>
              <a:ext cx="1412579" cy="926288"/>
              <a:chOff x="6100086" y="3951263"/>
              <a:chExt cx="2141539" cy="1440454"/>
            </a:xfrm>
          </p:grpSpPr>
          <p:pic>
            <p:nvPicPr>
              <p:cNvPr id="56" name="Picture 171">
                <a:extLst>
                  <a:ext uri="{FF2B5EF4-FFF2-40B4-BE49-F238E27FC236}">
                    <a16:creationId xmlns:a16="http://schemas.microsoft.com/office/drawing/2014/main" id="{444030E0-06B6-DC4F-AF5A-E03ED02FFC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0086" y="3951263"/>
                <a:ext cx="2141539" cy="144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7" name="Straight Arrow Connector 56">
                <a:extLst>
                  <a:ext uri="{FF2B5EF4-FFF2-40B4-BE49-F238E27FC236}">
                    <a16:creationId xmlns:a16="http://schemas.microsoft.com/office/drawing/2014/main" id="{AD186BB4-A965-5E43-86E3-BD2750184B2B}"/>
                  </a:ext>
                </a:extLst>
              </p:cNvPr>
              <p:cNvCxnSpPr>
                <a:cxnSpLocks/>
              </p:cNvCxnSpPr>
              <p:nvPr/>
            </p:nvCxnSpPr>
            <p:spPr>
              <a:xfrm flipV="1">
                <a:off x="7079211" y="4464667"/>
                <a:ext cx="298046" cy="419972"/>
              </a:xfrm>
              <a:prstGeom prst="straightConnector1">
                <a:avLst/>
              </a:prstGeom>
              <a:ln w="50800">
                <a:solidFill>
                  <a:schemeClr val="bg1"/>
                </a:solidFill>
                <a:tailEnd type="stealth"/>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69579373-A6F1-3E40-89D6-506EE3E7E400}"/>
                </a:ext>
              </a:extLst>
            </p:cNvPr>
            <p:cNvGrpSpPr/>
            <p:nvPr/>
          </p:nvGrpSpPr>
          <p:grpSpPr>
            <a:xfrm>
              <a:off x="3304032" y="4699979"/>
              <a:ext cx="1412579" cy="926288"/>
              <a:chOff x="6100086" y="3951263"/>
              <a:chExt cx="2141539" cy="1440454"/>
            </a:xfrm>
          </p:grpSpPr>
          <p:pic>
            <p:nvPicPr>
              <p:cNvPr id="59" name="Picture 171">
                <a:extLst>
                  <a:ext uri="{FF2B5EF4-FFF2-40B4-BE49-F238E27FC236}">
                    <a16:creationId xmlns:a16="http://schemas.microsoft.com/office/drawing/2014/main" id="{DAC9889F-9E71-4A4A-87A2-BF8296C83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0086" y="3951263"/>
                <a:ext cx="2141539" cy="144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0" name="Straight Arrow Connector 59">
                <a:extLst>
                  <a:ext uri="{FF2B5EF4-FFF2-40B4-BE49-F238E27FC236}">
                    <a16:creationId xmlns:a16="http://schemas.microsoft.com/office/drawing/2014/main" id="{565CB4A6-26CD-9C4A-971C-93FDB247EEEF}"/>
                  </a:ext>
                </a:extLst>
              </p:cNvPr>
              <p:cNvCxnSpPr>
                <a:cxnSpLocks/>
              </p:cNvCxnSpPr>
              <p:nvPr/>
            </p:nvCxnSpPr>
            <p:spPr>
              <a:xfrm flipV="1">
                <a:off x="7079211" y="4464667"/>
                <a:ext cx="298046" cy="419972"/>
              </a:xfrm>
              <a:prstGeom prst="straightConnector1">
                <a:avLst/>
              </a:prstGeom>
              <a:ln w="50800">
                <a:solidFill>
                  <a:schemeClr val="bg1"/>
                </a:solidFill>
                <a:tailEnd type="stealth"/>
              </a:ln>
            </p:spPr>
            <p:style>
              <a:lnRef idx="1">
                <a:schemeClr val="accent1"/>
              </a:lnRef>
              <a:fillRef idx="0">
                <a:schemeClr val="accent1"/>
              </a:fillRef>
              <a:effectRef idx="0">
                <a:schemeClr val="accent1"/>
              </a:effectRef>
              <a:fontRef idx="minor">
                <a:schemeClr val="tx1"/>
              </a:fontRef>
            </p:style>
          </p:cxnSp>
        </p:grpSp>
      </p:grpSp>
      <p:grpSp>
        <p:nvGrpSpPr>
          <p:cNvPr id="64" name="Group 63">
            <a:extLst>
              <a:ext uri="{FF2B5EF4-FFF2-40B4-BE49-F238E27FC236}">
                <a16:creationId xmlns:a16="http://schemas.microsoft.com/office/drawing/2014/main" id="{B16F4A6F-19C9-0441-861F-2CBBB132D365}"/>
              </a:ext>
            </a:extLst>
          </p:cNvPr>
          <p:cNvGrpSpPr/>
          <p:nvPr/>
        </p:nvGrpSpPr>
        <p:grpSpPr>
          <a:xfrm>
            <a:off x="4998139" y="3654818"/>
            <a:ext cx="4003555" cy="2308481"/>
            <a:chOff x="710919" y="3573016"/>
            <a:chExt cx="4003555" cy="2308481"/>
          </a:xfrm>
        </p:grpSpPr>
        <p:sp>
          <p:nvSpPr>
            <p:cNvPr id="65" name="Rectangle 64">
              <a:extLst>
                <a:ext uri="{FF2B5EF4-FFF2-40B4-BE49-F238E27FC236}">
                  <a16:creationId xmlns:a16="http://schemas.microsoft.com/office/drawing/2014/main" id="{8FF12A18-3FC0-5F43-AAB3-71A96A594067}"/>
                </a:ext>
              </a:extLst>
            </p:cNvPr>
            <p:cNvSpPr/>
            <p:nvPr/>
          </p:nvSpPr>
          <p:spPr>
            <a:xfrm>
              <a:off x="710919" y="3573016"/>
              <a:ext cx="4003555" cy="2308481"/>
            </a:xfrm>
            <a:prstGeom prst="rect">
              <a:avLst/>
            </a:prstGeom>
            <a:solidFill>
              <a:schemeClr val="bg1">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4EA8CAE8-F181-9B47-857E-BA123632BA5A}"/>
                </a:ext>
              </a:extLst>
            </p:cNvPr>
            <p:cNvGrpSpPr/>
            <p:nvPr/>
          </p:nvGrpSpPr>
          <p:grpSpPr>
            <a:xfrm>
              <a:off x="884458" y="3779914"/>
              <a:ext cx="1412579" cy="926288"/>
              <a:chOff x="6100086" y="3951263"/>
              <a:chExt cx="2141539" cy="1440454"/>
            </a:xfrm>
          </p:grpSpPr>
          <p:pic>
            <p:nvPicPr>
              <p:cNvPr id="84" name="Picture 171">
                <a:extLst>
                  <a:ext uri="{FF2B5EF4-FFF2-40B4-BE49-F238E27FC236}">
                    <a16:creationId xmlns:a16="http://schemas.microsoft.com/office/drawing/2014/main" id="{1DEBF39D-D38A-B346-8EDF-8E6A91AFB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0086" y="3951263"/>
                <a:ext cx="2141539" cy="144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Straight Arrow Connector 84">
                <a:extLst>
                  <a:ext uri="{FF2B5EF4-FFF2-40B4-BE49-F238E27FC236}">
                    <a16:creationId xmlns:a16="http://schemas.microsoft.com/office/drawing/2014/main" id="{E365F1F4-CFE9-2745-AB02-8D6B3921DF20}"/>
                  </a:ext>
                </a:extLst>
              </p:cNvPr>
              <p:cNvCxnSpPr>
                <a:cxnSpLocks/>
              </p:cNvCxnSpPr>
              <p:nvPr/>
            </p:nvCxnSpPr>
            <p:spPr>
              <a:xfrm flipV="1">
                <a:off x="7079211" y="4464667"/>
                <a:ext cx="298046" cy="419972"/>
              </a:xfrm>
              <a:prstGeom prst="straightConnector1">
                <a:avLst/>
              </a:prstGeom>
              <a:ln w="50800">
                <a:solidFill>
                  <a:schemeClr val="bg1"/>
                </a:solidFill>
                <a:tailEnd type="stealth"/>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40CFE818-4DA9-E34A-A79C-945D0728A5CF}"/>
                </a:ext>
              </a:extLst>
            </p:cNvPr>
            <p:cNvGrpSpPr/>
            <p:nvPr/>
          </p:nvGrpSpPr>
          <p:grpSpPr>
            <a:xfrm>
              <a:off x="870092" y="4696157"/>
              <a:ext cx="1412579" cy="926288"/>
              <a:chOff x="6100086" y="3951263"/>
              <a:chExt cx="2141539" cy="1440454"/>
            </a:xfrm>
          </p:grpSpPr>
          <p:pic>
            <p:nvPicPr>
              <p:cNvPr id="82" name="Picture 171">
                <a:extLst>
                  <a:ext uri="{FF2B5EF4-FFF2-40B4-BE49-F238E27FC236}">
                    <a16:creationId xmlns:a16="http://schemas.microsoft.com/office/drawing/2014/main" id="{1D4F65B8-2561-2545-A448-12FF8D4C1E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0086" y="3951263"/>
                <a:ext cx="2141539" cy="144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3" name="Straight Arrow Connector 82">
                <a:extLst>
                  <a:ext uri="{FF2B5EF4-FFF2-40B4-BE49-F238E27FC236}">
                    <a16:creationId xmlns:a16="http://schemas.microsoft.com/office/drawing/2014/main" id="{BF86B6D1-BD0C-9B4D-AAFC-D2084A5BABC0}"/>
                  </a:ext>
                </a:extLst>
              </p:cNvPr>
              <p:cNvCxnSpPr>
                <a:cxnSpLocks/>
              </p:cNvCxnSpPr>
              <p:nvPr/>
            </p:nvCxnSpPr>
            <p:spPr>
              <a:xfrm flipV="1">
                <a:off x="7079211" y="4464667"/>
                <a:ext cx="298046" cy="419972"/>
              </a:xfrm>
              <a:prstGeom prst="straightConnector1">
                <a:avLst/>
              </a:prstGeom>
              <a:ln w="50800">
                <a:solidFill>
                  <a:schemeClr val="bg1"/>
                </a:solidFill>
                <a:tailEnd type="stealth"/>
              </a:ln>
            </p:spPr>
            <p:style>
              <a:lnRef idx="1">
                <a:schemeClr val="accent1"/>
              </a:lnRef>
              <a:fillRef idx="0">
                <a:schemeClr val="accent1"/>
              </a:fillRef>
              <a:effectRef idx="0">
                <a:schemeClr val="accent1"/>
              </a:effectRef>
              <a:fontRef idx="minor">
                <a:schemeClr val="tx1"/>
              </a:fontRef>
            </p:style>
          </p:cxnSp>
        </p:grpSp>
        <p:grpSp>
          <p:nvGrpSpPr>
            <p:cNvPr id="68" name="Group 143">
              <a:extLst>
                <a:ext uri="{FF2B5EF4-FFF2-40B4-BE49-F238E27FC236}">
                  <a16:creationId xmlns:a16="http://schemas.microsoft.com/office/drawing/2014/main" id="{4F473C09-CCF1-274C-8158-54EE46195685}"/>
                </a:ext>
              </a:extLst>
            </p:cNvPr>
            <p:cNvGrpSpPr>
              <a:grpSpLocks/>
            </p:cNvGrpSpPr>
            <p:nvPr/>
          </p:nvGrpSpPr>
          <p:grpSpPr bwMode="auto">
            <a:xfrm>
              <a:off x="2338210" y="4221088"/>
              <a:ext cx="731520" cy="905013"/>
              <a:chOff x="357133" y="2924944"/>
              <a:chExt cx="1474943" cy="1256272"/>
            </a:xfrm>
          </p:grpSpPr>
          <p:sp>
            <p:nvSpPr>
              <p:cNvPr id="76" name="Line 65">
                <a:extLst>
                  <a:ext uri="{FF2B5EF4-FFF2-40B4-BE49-F238E27FC236}">
                    <a16:creationId xmlns:a16="http://schemas.microsoft.com/office/drawing/2014/main" id="{AFC8082F-96D6-BB46-9225-7F7A98FEA8AC}"/>
                  </a:ext>
                </a:extLst>
              </p:cNvPr>
              <p:cNvSpPr>
                <a:spLocks noChangeShapeType="1"/>
              </p:cNvSpPr>
              <p:nvPr/>
            </p:nvSpPr>
            <p:spPr bwMode="auto">
              <a:xfrm rot="16200000">
                <a:off x="1093020" y="2837128"/>
                <a:ext cx="3170" cy="1474943"/>
              </a:xfrm>
              <a:prstGeom prst="line">
                <a:avLst/>
              </a:prstGeom>
              <a:noFill/>
              <a:ln w="28575">
                <a:solidFill>
                  <a:srgbClr val="BCBCBC"/>
                </a:solidFill>
                <a:round/>
                <a:headEnd type="triangle"/>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77" name="Group 93">
                <a:extLst>
                  <a:ext uri="{FF2B5EF4-FFF2-40B4-BE49-F238E27FC236}">
                    <a16:creationId xmlns:a16="http://schemas.microsoft.com/office/drawing/2014/main" id="{718C8109-2A4D-034F-9D4D-98DECE54B796}"/>
                  </a:ext>
                </a:extLst>
              </p:cNvPr>
              <p:cNvGrpSpPr>
                <a:grpSpLocks/>
              </p:cNvGrpSpPr>
              <p:nvPr/>
            </p:nvGrpSpPr>
            <p:grpSpPr bwMode="auto">
              <a:xfrm>
                <a:off x="683568" y="2924944"/>
                <a:ext cx="935570" cy="1256272"/>
                <a:chOff x="7382095" y="4762596"/>
                <a:chExt cx="935570" cy="1256272"/>
              </a:xfrm>
            </p:grpSpPr>
            <p:sp>
              <p:nvSpPr>
                <p:cNvPr id="78" name="Freeform 62">
                  <a:extLst>
                    <a:ext uri="{FF2B5EF4-FFF2-40B4-BE49-F238E27FC236}">
                      <a16:creationId xmlns:a16="http://schemas.microsoft.com/office/drawing/2014/main" id="{FDC3DC77-A680-C946-AA69-7EF70DE7F861}"/>
                    </a:ext>
                  </a:extLst>
                </p:cNvPr>
                <p:cNvSpPr>
                  <a:spLocks noChangeAspect="1"/>
                </p:cNvSpPr>
                <p:nvPr/>
              </p:nvSpPr>
              <p:spPr bwMode="auto">
                <a:xfrm rot="17867" flipH="1">
                  <a:off x="7384743" y="4762596"/>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79" name="Freeform 68">
                  <a:extLst>
                    <a:ext uri="{FF2B5EF4-FFF2-40B4-BE49-F238E27FC236}">
                      <a16:creationId xmlns:a16="http://schemas.microsoft.com/office/drawing/2014/main" id="{58DFBF25-30A9-1943-BF06-22A73B96F59F}"/>
                    </a:ext>
                  </a:extLst>
                </p:cNvPr>
                <p:cNvSpPr>
                  <a:spLocks noChangeAspect="1"/>
                </p:cNvSpPr>
                <p:nvPr/>
              </p:nvSpPr>
              <p:spPr bwMode="auto">
                <a:xfrm rot="10782133">
                  <a:off x="7381566" y="5369291"/>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80" name="Text Box 69">
                  <a:extLst>
                    <a:ext uri="{FF2B5EF4-FFF2-40B4-BE49-F238E27FC236}">
                      <a16:creationId xmlns:a16="http://schemas.microsoft.com/office/drawing/2014/main" id="{A90FC1EB-697C-ED43-8F89-8A2DBE621C02}"/>
                    </a:ext>
                  </a:extLst>
                </p:cNvPr>
                <p:cNvSpPr txBox="1">
                  <a:spLocks noChangeAspect="1" noChangeArrowheads="1"/>
                </p:cNvSpPr>
                <p:nvPr/>
              </p:nvSpPr>
              <p:spPr bwMode="auto">
                <a:xfrm rot="-5417867">
                  <a:off x="7411898" y="5480392"/>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baseline="30000">
                    <a:latin typeface="Times New Roman" panose="02020603050405020304" pitchFamily="18" charset="0"/>
                  </a:endParaRPr>
                </a:p>
              </p:txBody>
            </p:sp>
            <p:sp>
              <p:nvSpPr>
                <p:cNvPr id="81" name="Text Box 70">
                  <a:extLst>
                    <a:ext uri="{FF2B5EF4-FFF2-40B4-BE49-F238E27FC236}">
                      <a16:creationId xmlns:a16="http://schemas.microsoft.com/office/drawing/2014/main" id="{CB700D3A-A10E-6245-8C56-2D92A34FB3AF}"/>
                    </a:ext>
                  </a:extLst>
                </p:cNvPr>
                <p:cNvSpPr txBox="1">
                  <a:spLocks noChangeAspect="1" noChangeArrowheads="1"/>
                </p:cNvSpPr>
                <p:nvPr/>
              </p:nvSpPr>
              <p:spPr bwMode="auto">
                <a:xfrm rot="-5417867">
                  <a:off x="7703217" y="5478878"/>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ar-SA" altLang="en-US" sz="1800" baseline="-1000">
                    <a:latin typeface="Times New Roman" panose="02020603050405020304" pitchFamily="18" charset="0"/>
                  </a:endParaRPr>
                </a:p>
              </p:txBody>
            </p:sp>
          </p:grpSp>
        </p:grpSp>
        <p:grpSp>
          <p:nvGrpSpPr>
            <p:cNvPr id="69" name="Group 68">
              <a:extLst>
                <a:ext uri="{FF2B5EF4-FFF2-40B4-BE49-F238E27FC236}">
                  <a16:creationId xmlns:a16="http://schemas.microsoft.com/office/drawing/2014/main" id="{01BBB705-C854-284D-B709-ABFE92664A6C}"/>
                </a:ext>
              </a:extLst>
            </p:cNvPr>
            <p:cNvGrpSpPr/>
            <p:nvPr/>
          </p:nvGrpSpPr>
          <p:grpSpPr>
            <a:xfrm>
              <a:off x="3143513" y="3783736"/>
              <a:ext cx="1426945" cy="1842531"/>
              <a:chOff x="3304032" y="3783736"/>
              <a:chExt cx="1426945" cy="1842531"/>
            </a:xfrm>
          </p:grpSpPr>
          <p:grpSp>
            <p:nvGrpSpPr>
              <p:cNvPr id="70" name="Group 69">
                <a:extLst>
                  <a:ext uri="{FF2B5EF4-FFF2-40B4-BE49-F238E27FC236}">
                    <a16:creationId xmlns:a16="http://schemas.microsoft.com/office/drawing/2014/main" id="{83F72739-1DE0-874C-AC37-C273AC37F7E2}"/>
                  </a:ext>
                </a:extLst>
              </p:cNvPr>
              <p:cNvGrpSpPr/>
              <p:nvPr/>
            </p:nvGrpSpPr>
            <p:grpSpPr>
              <a:xfrm>
                <a:off x="3318398" y="3783736"/>
                <a:ext cx="1412579" cy="926288"/>
                <a:chOff x="6100086" y="3951263"/>
                <a:chExt cx="2141539" cy="1440454"/>
              </a:xfrm>
            </p:grpSpPr>
            <p:pic>
              <p:nvPicPr>
                <p:cNvPr id="74" name="Picture 171">
                  <a:extLst>
                    <a:ext uri="{FF2B5EF4-FFF2-40B4-BE49-F238E27FC236}">
                      <a16:creationId xmlns:a16="http://schemas.microsoft.com/office/drawing/2014/main" id="{9428A9E7-F770-2E46-8C6E-2BAAFF696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0086" y="3951263"/>
                  <a:ext cx="2141539" cy="144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5" name="Straight Arrow Connector 74">
                  <a:extLst>
                    <a:ext uri="{FF2B5EF4-FFF2-40B4-BE49-F238E27FC236}">
                      <a16:creationId xmlns:a16="http://schemas.microsoft.com/office/drawing/2014/main" id="{FDC0C562-417A-314F-BB31-FBECC717B5D5}"/>
                    </a:ext>
                  </a:extLst>
                </p:cNvPr>
                <p:cNvCxnSpPr>
                  <a:cxnSpLocks/>
                </p:cNvCxnSpPr>
                <p:nvPr/>
              </p:nvCxnSpPr>
              <p:spPr>
                <a:xfrm flipV="1">
                  <a:off x="7079211" y="4464667"/>
                  <a:ext cx="298046" cy="419972"/>
                </a:xfrm>
                <a:prstGeom prst="straightConnector1">
                  <a:avLst/>
                </a:prstGeom>
                <a:ln w="50800">
                  <a:solidFill>
                    <a:schemeClr val="bg1"/>
                  </a:solidFill>
                  <a:tailEnd type="stealth"/>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DAFA933C-508E-F741-A16C-A5C7D2373153}"/>
                  </a:ext>
                </a:extLst>
              </p:cNvPr>
              <p:cNvGrpSpPr/>
              <p:nvPr/>
            </p:nvGrpSpPr>
            <p:grpSpPr>
              <a:xfrm>
                <a:off x="3304032" y="4699979"/>
                <a:ext cx="1412579" cy="926288"/>
                <a:chOff x="6100086" y="3951263"/>
                <a:chExt cx="2141539" cy="1440454"/>
              </a:xfrm>
            </p:grpSpPr>
            <p:pic>
              <p:nvPicPr>
                <p:cNvPr id="72" name="Picture 171">
                  <a:extLst>
                    <a:ext uri="{FF2B5EF4-FFF2-40B4-BE49-F238E27FC236}">
                      <a16:creationId xmlns:a16="http://schemas.microsoft.com/office/drawing/2014/main" id="{8FE0E21B-ED32-F64F-8105-7CEA2F0FEF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0086" y="3951263"/>
                  <a:ext cx="2141539" cy="144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3" name="Straight Arrow Connector 72">
                  <a:extLst>
                    <a:ext uri="{FF2B5EF4-FFF2-40B4-BE49-F238E27FC236}">
                      <a16:creationId xmlns:a16="http://schemas.microsoft.com/office/drawing/2014/main" id="{7046C819-509A-CF45-A702-F1897ABEDDFD}"/>
                    </a:ext>
                  </a:extLst>
                </p:cNvPr>
                <p:cNvCxnSpPr>
                  <a:cxnSpLocks/>
                </p:cNvCxnSpPr>
                <p:nvPr/>
              </p:nvCxnSpPr>
              <p:spPr>
                <a:xfrm flipV="1">
                  <a:off x="7079211" y="4464667"/>
                  <a:ext cx="298046" cy="419972"/>
                </a:xfrm>
                <a:prstGeom prst="straightConnector1">
                  <a:avLst/>
                </a:prstGeom>
                <a:ln w="50800">
                  <a:solidFill>
                    <a:schemeClr val="bg1"/>
                  </a:solidFill>
                  <a:tailEnd type="stealth"/>
                </a:ln>
              </p:spPr>
              <p:style>
                <a:lnRef idx="1">
                  <a:schemeClr val="accent1"/>
                </a:lnRef>
                <a:fillRef idx="0">
                  <a:schemeClr val="accent1"/>
                </a:fillRef>
                <a:effectRef idx="0">
                  <a:schemeClr val="accent1"/>
                </a:effectRef>
                <a:fontRef idx="minor">
                  <a:schemeClr val="tx1"/>
                </a:fontRef>
              </p:style>
            </p:cxnSp>
          </p:grpSp>
        </p:grpSp>
      </p:grpSp>
      <p:grpSp>
        <p:nvGrpSpPr>
          <p:cNvPr id="86" name="Group 143">
            <a:extLst>
              <a:ext uri="{FF2B5EF4-FFF2-40B4-BE49-F238E27FC236}">
                <a16:creationId xmlns:a16="http://schemas.microsoft.com/office/drawing/2014/main" id="{864303A4-2E02-654E-A5E2-EC2D6F5230E5}"/>
              </a:ext>
            </a:extLst>
          </p:cNvPr>
          <p:cNvGrpSpPr>
            <a:grpSpLocks/>
          </p:cNvGrpSpPr>
          <p:nvPr/>
        </p:nvGrpSpPr>
        <p:grpSpPr bwMode="auto">
          <a:xfrm>
            <a:off x="4302787" y="4260685"/>
            <a:ext cx="731520" cy="905013"/>
            <a:chOff x="357133" y="2924944"/>
            <a:chExt cx="1474943" cy="1256272"/>
          </a:xfrm>
        </p:grpSpPr>
        <p:sp>
          <p:nvSpPr>
            <p:cNvPr id="87" name="Line 65">
              <a:extLst>
                <a:ext uri="{FF2B5EF4-FFF2-40B4-BE49-F238E27FC236}">
                  <a16:creationId xmlns:a16="http://schemas.microsoft.com/office/drawing/2014/main" id="{6206EB1C-E269-2547-9D3B-769926CF75E6}"/>
                </a:ext>
              </a:extLst>
            </p:cNvPr>
            <p:cNvSpPr>
              <a:spLocks noChangeShapeType="1"/>
            </p:cNvSpPr>
            <p:nvPr/>
          </p:nvSpPr>
          <p:spPr bwMode="auto">
            <a:xfrm rot="16200000">
              <a:off x="1093020" y="2837128"/>
              <a:ext cx="3170" cy="1474943"/>
            </a:xfrm>
            <a:prstGeom prst="line">
              <a:avLst/>
            </a:prstGeom>
            <a:noFill/>
            <a:ln w="28575">
              <a:solidFill>
                <a:srgbClr val="BCBCBC"/>
              </a:solidFill>
              <a:round/>
              <a:headEnd type="triangle"/>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88" name="Group 93">
              <a:extLst>
                <a:ext uri="{FF2B5EF4-FFF2-40B4-BE49-F238E27FC236}">
                  <a16:creationId xmlns:a16="http://schemas.microsoft.com/office/drawing/2014/main" id="{C11F609E-0EE7-214E-94C1-DCE2D5D7D11D}"/>
                </a:ext>
              </a:extLst>
            </p:cNvPr>
            <p:cNvGrpSpPr>
              <a:grpSpLocks/>
            </p:cNvGrpSpPr>
            <p:nvPr/>
          </p:nvGrpSpPr>
          <p:grpSpPr bwMode="auto">
            <a:xfrm>
              <a:off x="683568" y="2924944"/>
              <a:ext cx="935570" cy="1256272"/>
              <a:chOff x="7382095" y="4762596"/>
              <a:chExt cx="935570" cy="1256272"/>
            </a:xfrm>
          </p:grpSpPr>
          <p:sp>
            <p:nvSpPr>
              <p:cNvPr id="90" name="Freeform 62">
                <a:extLst>
                  <a:ext uri="{FF2B5EF4-FFF2-40B4-BE49-F238E27FC236}">
                    <a16:creationId xmlns:a16="http://schemas.microsoft.com/office/drawing/2014/main" id="{9346D5D0-B602-D54E-9212-C21EFA39ED28}"/>
                  </a:ext>
                </a:extLst>
              </p:cNvPr>
              <p:cNvSpPr>
                <a:spLocks noChangeAspect="1"/>
              </p:cNvSpPr>
              <p:nvPr/>
            </p:nvSpPr>
            <p:spPr bwMode="auto">
              <a:xfrm rot="17867" flipH="1">
                <a:off x="7384743" y="4762596"/>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92" name="Freeform 68">
                <a:extLst>
                  <a:ext uri="{FF2B5EF4-FFF2-40B4-BE49-F238E27FC236}">
                    <a16:creationId xmlns:a16="http://schemas.microsoft.com/office/drawing/2014/main" id="{1CD149E6-901B-9943-81C1-C24D3E62573E}"/>
                  </a:ext>
                </a:extLst>
              </p:cNvPr>
              <p:cNvSpPr>
                <a:spLocks noChangeAspect="1"/>
              </p:cNvSpPr>
              <p:nvPr/>
            </p:nvSpPr>
            <p:spPr bwMode="auto">
              <a:xfrm rot="10782133">
                <a:off x="7381566" y="5369291"/>
                <a:ext cx="932397" cy="649577"/>
              </a:xfrm>
              <a:custGeom>
                <a:avLst/>
                <a:gdLst/>
                <a:ahLst/>
                <a:cxnLst>
                  <a:cxn ang="0">
                    <a:pos x="461" y="136"/>
                  </a:cxn>
                  <a:cxn ang="0">
                    <a:pos x="416" y="136"/>
                  </a:cxn>
                  <a:cxn ang="0">
                    <a:pos x="325" y="112"/>
                  </a:cxn>
                  <a:cxn ang="0">
                    <a:pos x="280" y="45"/>
                  </a:cxn>
                  <a:cxn ang="0">
                    <a:pos x="234" y="0"/>
                  </a:cxn>
                  <a:cxn ang="0">
                    <a:pos x="189" y="45"/>
                  </a:cxn>
                  <a:cxn ang="0">
                    <a:pos x="145" y="118"/>
                  </a:cxn>
                  <a:cxn ang="0">
                    <a:pos x="53" y="136"/>
                  </a:cxn>
                  <a:cxn ang="0">
                    <a:pos x="461" y="136"/>
                  </a:cxn>
                </a:cxnLst>
                <a:rect l="0" t="0" r="r" b="b"/>
                <a:pathLst>
                  <a:path w="461" h="140">
                    <a:moveTo>
                      <a:pt x="461" y="136"/>
                    </a:moveTo>
                    <a:cubicBezTo>
                      <a:pt x="450" y="136"/>
                      <a:pt x="439" y="140"/>
                      <a:pt x="416" y="136"/>
                    </a:cubicBezTo>
                    <a:cubicBezTo>
                      <a:pt x="393" y="132"/>
                      <a:pt x="348" y="127"/>
                      <a:pt x="325" y="112"/>
                    </a:cubicBezTo>
                    <a:cubicBezTo>
                      <a:pt x="302" y="97"/>
                      <a:pt x="295" y="64"/>
                      <a:pt x="280" y="45"/>
                    </a:cubicBezTo>
                    <a:cubicBezTo>
                      <a:pt x="265" y="26"/>
                      <a:pt x="249" y="0"/>
                      <a:pt x="234" y="0"/>
                    </a:cubicBezTo>
                    <a:cubicBezTo>
                      <a:pt x="219" y="0"/>
                      <a:pt x="204" y="25"/>
                      <a:pt x="189" y="45"/>
                    </a:cubicBezTo>
                    <a:cubicBezTo>
                      <a:pt x="174" y="65"/>
                      <a:pt x="168" y="103"/>
                      <a:pt x="145" y="118"/>
                    </a:cubicBezTo>
                    <a:cubicBezTo>
                      <a:pt x="122" y="133"/>
                      <a:pt x="0" y="133"/>
                      <a:pt x="53" y="136"/>
                    </a:cubicBezTo>
                    <a:cubicBezTo>
                      <a:pt x="106" y="139"/>
                      <a:pt x="461" y="136"/>
                      <a:pt x="461" y="136"/>
                    </a:cubicBezTo>
                    <a:close/>
                  </a:path>
                </a:pathLst>
              </a:custGeom>
              <a:gradFill rotWithShape="1">
                <a:gsLst>
                  <a:gs pos="0">
                    <a:schemeClr val="bg1">
                      <a:alpha val="50000"/>
                    </a:schemeClr>
                  </a:gs>
                  <a:gs pos="50000">
                    <a:schemeClr val="accent2">
                      <a:alpha val="50000"/>
                    </a:schemeClr>
                  </a:gs>
                  <a:gs pos="100000">
                    <a:schemeClr val="bg1">
                      <a:alpha val="50000"/>
                    </a:schemeClr>
                  </a:gs>
                </a:gsLst>
                <a:lin ang="0" scaled="1"/>
              </a:gradFill>
              <a:ln w="9525" cap="flat" cmpd="sng">
                <a:noFill/>
                <a:prstDash val="solid"/>
                <a:round/>
                <a:headEnd/>
                <a:tailEnd/>
              </a:ln>
              <a:effectLst/>
            </p:spPr>
            <p:txBody>
              <a:bodyPr/>
              <a:lstStyle/>
              <a:p>
                <a:pPr eaLnBrk="1" hangingPunct="1">
                  <a:defRPr/>
                </a:pPr>
                <a:endParaRPr lang="en-US" dirty="0">
                  <a:latin typeface="Arial" charset="0"/>
                  <a:ea typeface="+mn-ea"/>
                </a:endParaRPr>
              </a:p>
            </p:txBody>
          </p:sp>
          <p:sp>
            <p:nvSpPr>
              <p:cNvPr id="100" name="Text Box 69">
                <a:extLst>
                  <a:ext uri="{FF2B5EF4-FFF2-40B4-BE49-F238E27FC236}">
                    <a16:creationId xmlns:a16="http://schemas.microsoft.com/office/drawing/2014/main" id="{CE643BA0-572B-5047-86F3-D55439D230A6}"/>
                  </a:ext>
                </a:extLst>
              </p:cNvPr>
              <p:cNvSpPr txBox="1">
                <a:spLocks noChangeAspect="1" noChangeArrowheads="1"/>
              </p:cNvSpPr>
              <p:nvPr/>
            </p:nvSpPr>
            <p:spPr bwMode="auto">
              <a:xfrm rot="-5417867">
                <a:off x="7411898" y="5480392"/>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baseline="30000">
                  <a:latin typeface="Times New Roman" panose="02020603050405020304" pitchFamily="18" charset="0"/>
                </a:endParaRPr>
              </a:p>
            </p:txBody>
          </p:sp>
          <p:sp>
            <p:nvSpPr>
              <p:cNvPr id="101" name="Text Box 70">
                <a:extLst>
                  <a:ext uri="{FF2B5EF4-FFF2-40B4-BE49-F238E27FC236}">
                    <a16:creationId xmlns:a16="http://schemas.microsoft.com/office/drawing/2014/main" id="{1487454E-6BA7-DF4B-8AA5-D69A92CFF393}"/>
                  </a:ext>
                </a:extLst>
              </p:cNvPr>
              <p:cNvSpPr txBox="1">
                <a:spLocks noChangeAspect="1" noChangeArrowheads="1"/>
              </p:cNvSpPr>
              <p:nvPr/>
            </p:nvSpPr>
            <p:spPr bwMode="auto">
              <a:xfrm rot="-5417867">
                <a:off x="7703217" y="5478878"/>
                <a:ext cx="184145" cy="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ar-SA" altLang="en-US" sz="1800" baseline="-1000">
                  <a:latin typeface="Times New Roman" panose="02020603050405020304" pitchFamily="18" charset="0"/>
                </a:endParaRPr>
              </a:p>
            </p:txBody>
          </p:sp>
        </p:grpSp>
      </p:grpSp>
      <p:sp>
        <p:nvSpPr>
          <p:cNvPr id="103" name="TextBox 40">
            <a:extLst>
              <a:ext uri="{FF2B5EF4-FFF2-40B4-BE49-F238E27FC236}">
                <a16:creationId xmlns:a16="http://schemas.microsoft.com/office/drawing/2014/main" id="{0E7211A6-8962-B24B-9063-4A791A75F43F}"/>
              </a:ext>
            </a:extLst>
          </p:cNvPr>
          <p:cNvSpPr txBox="1">
            <a:spLocks noChangeArrowheads="1"/>
          </p:cNvSpPr>
          <p:nvPr/>
        </p:nvSpPr>
        <p:spPr bwMode="auto">
          <a:xfrm>
            <a:off x="708475" y="5688087"/>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dirty="0">
                <a:solidFill>
                  <a:srgbClr val="000000"/>
                </a:solidFill>
                <a:latin typeface="Century Gothic" charset="0"/>
              </a:rPr>
              <a:t>chip 1</a:t>
            </a:r>
          </a:p>
        </p:txBody>
      </p:sp>
      <p:sp>
        <p:nvSpPr>
          <p:cNvPr id="104" name="TextBox 40">
            <a:extLst>
              <a:ext uri="{FF2B5EF4-FFF2-40B4-BE49-F238E27FC236}">
                <a16:creationId xmlns:a16="http://schemas.microsoft.com/office/drawing/2014/main" id="{7D77DA95-512F-5444-918A-903C9697B8BA}"/>
              </a:ext>
            </a:extLst>
          </p:cNvPr>
          <p:cNvSpPr txBox="1">
            <a:spLocks noChangeArrowheads="1"/>
          </p:cNvSpPr>
          <p:nvPr/>
        </p:nvSpPr>
        <p:spPr bwMode="auto">
          <a:xfrm>
            <a:off x="5303786" y="5747237"/>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dirty="0">
                <a:solidFill>
                  <a:srgbClr val="000000"/>
                </a:solidFill>
                <a:latin typeface="Century Gothic" charset="0"/>
              </a:rPr>
              <a:t>chip 2</a:t>
            </a:r>
          </a:p>
        </p:txBody>
      </p:sp>
      <p:sp>
        <p:nvSpPr>
          <p:cNvPr id="105" name="Rectangle 3">
            <a:extLst>
              <a:ext uri="{FF2B5EF4-FFF2-40B4-BE49-F238E27FC236}">
                <a16:creationId xmlns:a16="http://schemas.microsoft.com/office/drawing/2014/main" id="{CBA3625A-9355-CA4F-8F79-E0395707E86F}"/>
              </a:ext>
            </a:extLst>
          </p:cNvPr>
          <p:cNvSpPr>
            <a:spLocks noChangeArrowheads="1"/>
          </p:cNvSpPr>
          <p:nvPr/>
        </p:nvSpPr>
        <p:spPr bwMode="auto">
          <a:xfrm>
            <a:off x="709215" y="1196752"/>
            <a:ext cx="833958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exemplary quantum technologies</a:t>
            </a:r>
          </a:p>
          <a:p>
            <a:pPr algn="just" eaLnBrk="1" hangingPunct="1">
              <a:spcBef>
                <a:spcPct val="0"/>
              </a:spcBef>
              <a:buFontTx/>
              <a:buNone/>
            </a:pPr>
            <a:r>
              <a:rPr lang="en-GB" altLang="en-US" sz="2000" dirty="0">
                <a:solidFill>
                  <a:srgbClr val="000000"/>
                </a:solidFill>
                <a:latin typeface="Century Gothic" charset="0"/>
                <a:sym typeface="Wingdings" pitchFamily="2" charset="2"/>
              </a:rPr>
              <a:t>       1: a source of quantum light (single &amp; entangled photons)</a:t>
            </a:r>
          </a:p>
          <a:p>
            <a:pPr algn="just" eaLnBrk="1" hangingPunct="1">
              <a:spcBef>
                <a:spcPct val="0"/>
              </a:spcBef>
              <a:buNone/>
            </a:pPr>
            <a:r>
              <a:rPr lang="en-GB" altLang="en-US" sz="2000" dirty="0">
                <a:solidFill>
                  <a:srgbClr val="000000"/>
                </a:solidFill>
                <a:latin typeface="Century Gothic" charset="0"/>
                <a:sym typeface="Wingdings" pitchFamily="2" charset="2"/>
              </a:rPr>
              <a:t>       2: quantum sensor (all-optical electrometer)</a:t>
            </a:r>
          </a:p>
          <a:p>
            <a:pPr algn="just" eaLnBrk="1" hangingPunct="1">
              <a:spcBef>
                <a:spcPct val="0"/>
              </a:spcBef>
              <a:buNone/>
            </a:pPr>
            <a:r>
              <a:rPr lang="en-GB" altLang="en-US" sz="2000" dirty="0">
                <a:solidFill>
                  <a:srgbClr val="000000"/>
                </a:solidFill>
                <a:latin typeface="Century Gothic" charset="0"/>
                <a:sym typeface="Wingdings" pitchFamily="2" charset="2"/>
              </a:rPr>
              <a:t>       3: a quantum memory</a:t>
            </a:r>
          </a:p>
          <a:p>
            <a:pPr algn="just" eaLnBrk="1" hangingPunct="1">
              <a:spcBef>
                <a:spcPct val="0"/>
              </a:spcBef>
              <a:buNone/>
            </a:pPr>
            <a:r>
              <a:rPr lang="en-GB" altLang="en-US" sz="2000" dirty="0">
                <a:solidFill>
                  <a:srgbClr val="000000"/>
                </a:solidFill>
                <a:latin typeface="Century Gothic" charset="0"/>
                <a:sym typeface="Wingdings" pitchFamily="2" charset="2"/>
              </a:rPr>
              <a:t>       4: quantum networks; distributed entanglement             </a:t>
            </a:r>
            <a:endParaRPr lang="en-GB" altLang="en-US" sz="2000" dirty="0">
              <a:solidFill>
                <a:srgbClr val="000000"/>
              </a:solidFill>
              <a:latin typeface="Century Gothic" charset="0"/>
            </a:endParaRPr>
          </a:p>
        </p:txBody>
      </p:sp>
      <p:sp>
        <p:nvSpPr>
          <p:cNvPr id="108" name="Text Box 3">
            <a:extLst>
              <a:ext uri="{FF2B5EF4-FFF2-40B4-BE49-F238E27FC236}">
                <a16:creationId xmlns:a16="http://schemas.microsoft.com/office/drawing/2014/main" id="{AD4132D0-8570-D040-9842-00F0821AD1E3}"/>
              </a:ext>
            </a:extLst>
          </p:cNvPr>
          <p:cNvSpPr txBox="1">
            <a:spLocks noChangeArrowheads="1"/>
          </p:cNvSpPr>
          <p:nvPr/>
        </p:nvSpPr>
        <p:spPr bwMode="auto">
          <a:xfrm>
            <a:off x="555625" y="260350"/>
            <a:ext cx="689644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solid-state quantum photonic technology</a:t>
            </a:r>
          </a:p>
        </p:txBody>
      </p:sp>
    </p:spTree>
    <p:extLst>
      <p:ext uri="{BB962C8B-B14F-4D97-AF65-F5344CB8AC3E}">
        <p14:creationId xmlns:p14="http://schemas.microsoft.com/office/powerpoint/2010/main" val="3023935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AutoShape 4"/>
          <p:cNvSpPr>
            <a:spLocks noChangeAspect="1" noChangeArrowheads="1" noTextEdit="1"/>
          </p:cNvSpPr>
          <p:nvPr/>
        </p:nvSpPr>
        <p:spPr bwMode="auto">
          <a:xfrm>
            <a:off x="927100" y="1255713"/>
            <a:ext cx="2852738"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38" name="Text Box 3"/>
          <p:cNvSpPr txBox="1">
            <a:spLocks noChangeArrowheads="1"/>
          </p:cNvSpPr>
          <p:nvPr/>
        </p:nvSpPr>
        <p:spPr bwMode="auto">
          <a:xfrm>
            <a:off x="555625" y="260350"/>
            <a:ext cx="639149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solid-state quantum science: materials</a:t>
            </a:r>
          </a:p>
        </p:txBody>
      </p:sp>
      <p:sp>
        <p:nvSpPr>
          <p:cNvPr id="14339" name="Rectangle 3"/>
          <p:cNvSpPr>
            <a:spLocks noChangeArrowheads="1"/>
          </p:cNvSpPr>
          <p:nvPr/>
        </p:nvSpPr>
        <p:spPr bwMode="auto">
          <a:xfrm>
            <a:off x="900113" y="1125538"/>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many natural &amp; artificial platforms can serve as light-matter interface &amp; often want to use more than 1 quantum system! </a:t>
            </a:r>
          </a:p>
        </p:txBody>
      </p:sp>
      <p:pic>
        <p:nvPicPr>
          <p:cNvPr id="14340" name="Picture 33" descr="cut-diamond-geology-mineralog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349500"/>
            <a:ext cx="27273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40"/>
          <p:cNvSpPr txBox="1">
            <a:spLocks noChangeArrowheads="1"/>
          </p:cNvSpPr>
          <p:nvPr/>
        </p:nvSpPr>
        <p:spPr bwMode="auto">
          <a:xfrm>
            <a:off x="1439863" y="1860550"/>
            <a:ext cx="3670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dirty="0">
                <a:solidFill>
                  <a:srgbClr val="000000"/>
                </a:solidFill>
                <a:latin typeface="Century Gothic" charset="0"/>
              </a:rPr>
              <a:t>defects/dopants in crystals</a:t>
            </a:r>
            <a:endParaRPr lang="en-US" altLang="en-US" sz="1800" baseline="30000" dirty="0">
              <a:solidFill>
                <a:srgbClr val="000000"/>
              </a:solidFill>
              <a:latin typeface="Century Gothic" charset="0"/>
            </a:endParaRPr>
          </a:p>
        </p:txBody>
      </p:sp>
      <p:sp>
        <p:nvSpPr>
          <p:cNvPr id="14344" name="TextBox 40"/>
          <p:cNvSpPr txBox="1">
            <a:spLocks noChangeArrowheads="1"/>
          </p:cNvSpPr>
          <p:nvPr/>
        </p:nvSpPr>
        <p:spPr bwMode="auto">
          <a:xfrm>
            <a:off x="5356225" y="1773238"/>
            <a:ext cx="3670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a:solidFill>
                  <a:srgbClr val="000000"/>
                </a:solidFill>
                <a:latin typeface="Century Gothic" charset="0"/>
              </a:rPr>
              <a:t>semiconductor heterostructures (wells &amp; dots)</a:t>
            </a:r>
            <a:endParaRPr lang="en-US" altLang="en-US" sz="1800" baseline="30000">
              <a:solidFill>
                <a:srgbClr val="000000"/>
              </a:solidFill>
              <a:latin typeface="Century Gothic" charset="0"/>
            </a:endParaRPr>
          </a:p>
        </p:txBody>
      </p:sp>
      <p:sp>
        <p:nvSpPr>
          <p:cNvPr id="14346" name="TextBox 40"/>
          <p:cNvSpPr txBox="1">
            <a:spLocks noChangeArrowheads="1"/>
          </p:cNvSpPr>
          <p:nvPr/>
        </p:nvSpPr>
        <p:spPr bwMode="auto">
          <a:xfrm>
            <a:off x="1427163" y="4427538"/>
            <a:ext cx="3670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dirty="0">
                <a:solidFill>
                  <a:srgbClr val="000000"/>
                </a:solidFill>
                <a:latin typeface="Century Gothic" charset="0"/>
              </a:rPr>
              <a:t>two-dimensional van der Waals materials</a:t>
            </a:r>
            <a:endParaRPr lang="en-US" altLang="en-US" sz="1800" baseline="30000" dirty="0">
              <a:solidFill>
                <a:srgbClr val="000000"/>
              </a:solidFill>
              <a:latin typeface="Century Gothic" charset="0"/>
            </a:endParaRPr>
          </a:p>
        </p:txBody>
      </p:sp>
      <p:sp>
        <p:nvSpPr>
          <p:cNvPr id="14347" name="TextBox 40"/>
          <p:cNvSpPr txBox="1">
            <a:spLocks noChangeArrowheads="1"/>
          </p:cNvSpPr>
          <p:nvPr/>
        </p:nvSpPr>
        <p:spPr bwMode="auto">
          <a:xfrm>
            <a:off x="5211763" y="4410075"/>
            <a:ext cx="3670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a:solidFill>
                  <a:srgbClr val="000000"/>
                </a:solidFill>
                <a:latin typeface="Century Gothic" charset="0"/>
              </a:rPr>
              <a:t>lithographically defined materials</a:t>
            </a:r>
            <a:endParaRPr lang="en-US" altLang="en-US" sz="1800" baseline="30000">
              <a:solidFill>
                <a:srgbClr val="000000"/>
              </a:solidFill>
              <a:latin typeface="Century Gothic" charset="0"/>
            </a:endParaRPr>
          </a:p>
        </p:txBody>
      </p:sp>
      <p:pic>
        <p:nvPicPr>
          <p:cNvPr id="14348" name="Picture 30" descr="flux-bias-chip-natu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2313" y="5300663"/>
            <a:ext cx="277971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40"/>
          <p:cNvSpPr txBox="1">
            <a:spLocks noChangeArrowheads="1"/>
          </p:cNvSpPr>
          <p:nvPr/>
        </p:nvSpPr>
        <p:spPr bwMode="auto">
          <a:xfrm>
            <a:off x="6067425" y="3644900"/>
            <a:ext cx="224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b="1">
                <a:solidFill>
                  <a:schemeClr val="bg1"/>
                </a:solidFill>
                <a:latin typeface="Century Gothic" charset="0"/>
              </a:rPr>
              <a:t>quantum dot</a:t>
            </a:r>
            <a:endParaRPr lang="en-US" altLang="en-US" sz="1800" b="1" baseline="30000">
              <a:solidFill>
                <a:schemeClr val="bg1"/>
              </a:solidFill>
              <a:latin typeface="Century Gothic" charset="0"/>
            </a:endParaRPr>
          </a:p>
        </p:txBody>
      </p:sp>
      <p:sp>
        <p:nvSpPr>
          <p:cNvPr id="25" name="TextBox 40"/>
          <p:cNvSpPr txBox="1">
            <a:spLocks noChangeArrowheads="1"/>
          </p:cNvSpPr>
          <p:nvPr/>
        </p:nvSpPr>
        <p:spPr bwMode="auto">
          <a:xfrm>
            <a:off x="6219825" y="3797300"/>
            <a:ext cx="224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b="1">
                <a:solidFill>
                  <a:schemeClr val="bg1"/>
                </a:solidFill>
                <a:latin typeface="Century Gothic" charset="0"/>
              </a:rPr>
              <a:t>quantum dot</a:t>
            </a:r>
            <a:endParaRPr lang="en-US" altLang="en-US" sz="1800" b="1" baseline="30000">
              <a:solidFill>
                <a:schemeClr val="bg1"/>
              </a:solidFill>
              <a:latin typeface="Century Gothic" charset="0"/>
            </a:endParaRPr>
          </a:p>
        </p:txBody>
      </p:sp>
      <p:grpSp>
        <p:nvGrpSpPr>
          <p:cNvPr id="26" name="Group 339"/>
          <p:cNvGrpSpPr>
            <a:grpSpLocks/>
          </p:cNvGrpSpPr>
          <p:nvPr/>
        </p:nvGrpSpPr>
        <p:grpSpPr bwMode="auto">
          <a:xfrm>
            <a:off x="6102350" y="2555677"/>
            <a:ext cx="2141538" cy="1449387"/>
            <a:chOff x="3363" y="515"/>
            <a:chExt cx="1883" cy="1298"/>
          </a:xfrm>
        </p:grpSpPr>
        <p:pic>
          <p:nvPicPr>
            <p:cNvPr id="27" name="Picture 1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3" y="523"/>
              <a:ext cx="1883" cy="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96"/>
            <p:cNvSpPr txBox="1">
              <a:spLocks noChangeArrowheads="1"/>
            </p:cNvSpPr>
            <p:nvPr/>
          </p:nvSpPr>
          <p:spPr bwMode="auto">
            <a:xfrm rot="-3000000">
              <a:off x="3472" y="732"/>
              <a:ext cx="4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600" b="1">
                  <a:latin typeface="Arial" charset="0"/>
                </a:rPr>
                <a:t>GaAs</a:t>
              </a:r>
            </a:p>
          </p:txBody>
        </p:sp>
        <p:sp>
          <p:nvSpPr>
            <p:cNvPr id="29" name="TextBox 94"/>
            <p:cNvSpPr txBox="1">
              <a:spLocks noChangeArrowheads="1"/>
            </p:cNvSpPr>
            <p:nvPr/>
          </p:nvSpPr>
          <p:spPr bwMode="auto">
            <a:xfrm rot="-3000000">
              <a:off x="3990" y="649"/>
              <a:ext cx="565"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600" b="1">
                  <a:solidFill>
                    <a:schemeClr val="bg1"/>
                  </a:solidFill>
                  <a:latin typeface="Arial" charset="0"/>
                </a:rPr>
                <a:t>InAs</a:t>
              </a:r>
            </a:p>
          </p:txBody>
        </p:sp>
        <p:sp>
          <p:nvSpPr>
            <p:cNvPr id="30" name="TextBox 96"/>
            <p:cNvSpPr txBox="1">
              <a:spLocks noChangeArrowheads="1"/>
            </p:cNvSpPr>
            <p:nvPr/>
          </p:nvSpPr>
          <p:spPr bwMode="auto">
            <a:xfrm rot="-3000000">
              <a:off x="4600" y="732"/>
              <a:ext cx="4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600" b="1">
                  <a:latin typeface="Arial" charset="0"/>
                </a:rPr>
                <a:t>GaAs</a:t>
              </a:r>
            </a:p>
          </p:txBody>
        </p:sp>
        <p:sp>
          <p:nvSpPr>
            <p:cNvPr id="31" name="Line 183"/>
            <p:cNvSpPr>
              <a:spLocks noChangeShapeType="1"/>
            </p:cNvSpPr>
            <p:nvPr/>
          </p:nvSpPr>
          <p:spPr bwMode="auto">
            <a:xfrm>
              <a:off x="3925" y="1162"/>
              <a:ext cx="268" cy="0"/>
            </a:xfrm>
            <a:prstGeom prst="line">
              <a:avLst/>
            </a:prstGeom>
            <a:noFill/>
            <a:ln w="28575">
              <a:solidFill>
                <a:schemeClr val="bg1"/>
              </a:solidFill>
              <a:round/>
              <a:headEnd/>
              <a:tailEnd type="triangle" w="sm" len="lg"/>
            </a:ln>
            <a:extLst>
              <a:ext uri="{909E8E84-426E-40DD-AFC4-6F175D3DCCD1}">
                <a14:hiddenFill xmlns:a14="http://schemas.microsoft.com/office/drawing/2010/main">
                  <a:noFill/>
                </a14:hiddenFill>
              </a:ext>
            </a:extLst>
          </p:spPr>
          <p:txBody>
            <a:bodyPr/>
            <a:lstStyle/>
            <a:p>
              <a:endParaRPr lang="en-US"/>
            </a:p>
          </p:txBody>
        </p:sp>
        <p:sp>
          <p:nvSpPr>
            <p:cNvPr id="32" name="Text Box 200"/>
            <p:cNvSpPr txBox="1">
              <a:spLocks noChangeArrowheads="1"/>
            </p:cNvSpPr>
            <p:nvPr/>
          </p:nvSpPr>
          <p:spPr bwMode="auto">
            <a:xfrm>
              <a:off x="4555" y="1165"/>
              <a:ext cx="60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600" b="1">
                  <a:solidFill>
                    <a:schemeClr val="bg1"/>
                  </a:solidFill>
                  <a:latin typeface="Arial" charset="0"/>
                </a:rPr>
                <a:t>2 - 5 nm</a:t>
              </a:r>
            </a:p>
          </p:txBody>
        </p:sp>
        <p:sp>
          <p:nvSpPr>
            <p:cNvPr id="33" name="Line 213"/>
            <p:cNvSpPr>
              <a:spLocks noChangeShapeType="1"/>
            </p:cNvSpPr>
            <p:nvPr/>
          </p:nvSpPr>
          <p:spPr bwMode="auto">
            <a:xfrm>
              <a:off x="4193" y="1107"/>
              <a:ext cx="0" cy="11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4" name="Group 216"/>
            <p:cNvGrpSpPr>
              <a:grpSpLocks/>
            </p:cNvGrpSpPr>
            <p:nvPr/>
          </p:nvGrpSpPr>
          <p:grpSpPr bwMode="auto">
            <a:xfrm rot="10800000">
              <a:off x="4517" y="1108"/>
              <a:ext cx="313" cy="111"/>
              <a:chOff x="4050" y="1149"/>
              <a:chExt cx="313" cy="111"/>
            </a:xfrm>
          </p:grpSpPr>
          <p:sp>
            <p:nvSpPr>
              <p:cNvPr id="35" name="Line 214"/>
              <p:cNvSpPr>
                <a:spLocks noChangeShapeType="1"/>
              </p:cNvSpPr>
              <p:nvPr/>
            </p:nvSpPr>
            <p:spPr bwMode="auto">
              <a:xfrm>
                <a:off x="4050" y="1205"/>
                <a:ext cx="268" cy="0"/>
              </a:xfrm>
              <a:prstGeom prst="line">
                <a:avLst/>
              </a:prstGeom>
              <a:noFill/>
              <a:ln w="28575">
                <a:solidFill>
                  <a:schemeClr val="bg1"/>
                </a:solidFill>
                <a:round/>
                <a:headEnd/>
                <a:tailEnd type="triangle" w="sm" len="lg"/>
              </a:ln>
              <a:extLst>
                <a:ext uri="{909E8E84-426E-40DD-AFC4-6F175D3DCCD1}">
                  <a14:hiddenFill xmlns:a14="http://schemas.microsoft.com/office/drawing/2010/main">
                    <a:noFill/>
                  </a14:hiddenFill>
                </a:ext>
              </a:extLst>
            </p:spPr>
            <p:txBody>
              <a:bodyPr/>
              <a:lstStyle/>
              <a:p>
                <a:endParaRPr lang="en-US"/>
              </a:p>
            </p:txBody>
          </p:sp>
          <p:sp>
            <p:nvSpPr>
              <p:cNvPr id="36" name="Line 215"/>
              <p:cNvSpPr>
                <a:spLocks noChangeShapeType="1"/>
              </p:cNvSpPr>
              <p:nvPr/>
            </p:nvSpPr>
            <p:spPr bwMode="auto">
              <a:xfrm>
                <a:off x="4363" y="1149"/>
                <a:ext cx="0" cy="11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37" name="TextBox 40"/>
          <p:cNvSpPr txBox="1">
            <a:spLocks noChangeArrowheads="1"/>
          </p:cNvSpPr>
          <p:nvPr/>
        </p:nvSpPr>
        <p:spPr bwMode="auto">
          <a:xfrm>
            <a:off x="6038372" y="3594526"/>
            <a:ext cx="224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b="1">
                <a:solidFill>
                  <a:schemeClr val="bg1"/>
                </a:solidFill>
                <a:latin typeface="Century Gothic" charset="0"/>
              </a:rPr>
              <a:t>quantum dot</a:t>
            </a:r>
            <a:endParaRPr lang="en-US" altLang="en-US" sz="1800" b="1" baseline="30000">
              <a:solidFill>
                <a:schemeClr val="bg1"/>
              </a:solidFill>
              <a:latin typeface="Century Gothic" charset="0"/>
            </a:endParaRPr>
          </a:p>
        </p:txBody>
      </p:sp>
      <p:pic>
        <p:nvPicPr>
          <p:cNvPr id="38" name="Picture 5" descr="800px-Molybdenite-3D-balls">
            <a:extLst>
              <a:ext uri="{FF2B5EF4-FFF2-40B4-BE49-F238E27FC236}">
                <a16:creationId xmlns:a16="http://schemas.microsoft.com/office/drawing/2014/main" id="{7FE95602-DCC6-5A4F-98E3-267629E4E6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2237"/>
          <a:stretch>
            <a:fillRect/>
          </a:stretch>
        </p:blipFill>
        <p:spPr bwMode="auto">
          <a:xfrm>
            <a:off x="1569701" y="5114925"/>
            <a:ext cx="3799607" cy="118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4896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5E5AED7C-5FDF-0643-AEB9-E03608974B0E}"/>
              </a:ext>
            </a:extLst>
          </p:cNvPr>
          <p:cNvSpPr txBox="1">
            <a:spLocks noChangeArrowheads="1"/>
          </p:cNvSpPr>
          <p:nvPr/>
        </p:nvSpPr>
        <p:spPr bwMode="auto">
          <a:xfrm>
            <a:off x="555625" y="260350"/>
            <a:ext cx="863088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a perspective on quantum technology &amp; innovation</a:t>
            </a:r>
          </a:p>
        </p:txBody>
      </p:sp>
      <p:sp>
        <p:nvSpPr>
          <p:cNvPr id="8" name="Rectangle 7">
            <a:extLst>
              <a:ext uri="{FF2B5EF4-FFF2-40B4-BE49-F238E27FC236}">
                <a16:creationId xmlns:a16="http://schemas.microsoft.com/office/drawing/2014/main" id="{AEF3D8A8-3FBA-824D-B653-AB8821074482}"/>
              </a:ext>
            </a:extLst>
          </p:cNvPr>
          <p:cNvSpPr>
            <a:spLocks noChangeArrowheads="1"/>
          </p:cNvSpPr>
          <p:nvPr/>
        </p:nvSpPr>
        <p:spPr bwMode="auto">
          <a:xfrm>
            <a:off x="-108520" y="2670011"/>
            <a:ext cx="27363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GB" altLang="en-US" sz="1600" dirty="0">
                <a:solidFill>
                  <a:srgbClr val="000000"/>
                </a:solidFill>
                <a:latin typeface="Century Gothic" charset="0"/>
              </a:rPr>
              <a:t>materials science discovery</a:t>
            </a:r>
          </a:p>
          <a:p>
            <a:pPr algn="ctr" eaLnBrk="1" hangingPunct="1">
              <a:spcBef>
                <a:spcPct val="0"/>
              </a:spcBef>
              <a:buFontTx/>
              <a:buNone/>
            </a:pPr>
            <a:r>
              <a:rPr lang="en-GB" altLang="en-US" sz="1600" dirty="0">
                <a:solidFill>
                  <a:srgbClr val="000000"/>
                </a:solidFill>
                <a:latin typeface="Century Gothic" charset="0"/>
              </a:rPr>
              <a:t>new quantum emitter</a:t>
            </a:r>
          </a:p>
        </p:txBody>
      </p:sp>
      <p:sp>
        <p:nvSpPr>
          <p:cNvPr id="9" name="Rectangle 8">
            <a:extLst>
              <a:ext uri="{FF2B5EF4-FFF2-40B4-BE49-F238E27FC236}">
                <a16:creationId xmlns:a16="http://schemas.microsoft.com/office/drawing/2014/main" id="{9EF79027-BA5F-EC46-B3AA-4C268F4282A0}"/>
              </a:ext>
            </a:extLst>
          </p:cNvPr>
          <p:cNvSpPr>
            <a:spLocks noChangeArrowheads="1"/>
          </p:cNvSpPr>
          <p:nvPr/>
        </p:nvSpPr>
        <p:spPr bwMode="auto">
          <a:xfrm>
            <a:off x="1331640" y="1620089"/>
            <a:ext cx="25513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GB" altLang="en-US" sz="1600" dirty="0">
                <a:solidFill>
                  <a:srgbClr val="000000"/>
                </a:solidFill>
                <a:latin typeface="Century Gothic" charset="0"/>
              </a:rPr>
              <a:t>spectroscopy</a:t>
            </a:r>
          </a:p>
          <a:p>
            <a:pPr algn="ctr" eaLnBrk="1" hangingPunct="1">
              <a:spcBef>
                <a:spcPct val="0"/>
              </a:spcBef>
              <a:buFontTx/>
              <a:buNone/>
            </a:pPr>
            <a:r>
              <a:rPr lang="en-GB" altLang="en-US" sz="1600" dirty="0">
                <a:solidFill>
                  <a:srgbClr val="000000"/>
                </a:solidFill>
                <a:latin typeface="Century Gothic" charset="0"/>
              </a:rPr>
              <a:t>lifetimes &amp; coherences</a:t>
            </a:r>
          </a:p>
        </p:txBody>
      </p:sp>
      <p:sp>
        <p:nvSpPr>
          <p:cNvPr id="10" name="Rectangle 9">
            <a:extLst>
              <a:ext uri="{FF2B5EF4-FFF2-40B4-BE49-F238E27FC236}">
                <a16:creationId xmlns:a16="http://schemas.microsoft.com/office/drawing/2014/main" id="{33818DDC-D1AB-F84A-9702-2B594E258A2E}"/>
              </a:ext>
            </a:extLst>
          </p:cNvPr>
          <p:cNvSpPr>
            <a:spLocks noChangeArrowheads="1"/>
          </p:cNvSpPr>
          <p:nvPr/>
        </p:nvSpPr>
        <p:spPr bwMode="auto">
          <a:xfrm>
            <a:off x="4950445" y="1620089"/>
            <a:ext cx="21418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GB" altLang="en-US" sz="1600" dirty="0">
                <a:solidFill>
                  <a:srgbClr val="000000"/>
                </a:solidFill>
                <a:latin typeface="Century Gothic" charset="0"/>
              </a:rPr>
              <a:t>proof-of-principle</a:t>
            </a:r>
          </a:p>
          <a:p>
            <a:pPr algn="ctr" eaLnBrk="1" hangingPunct="1">
              <a:spcBef>
                <a:spcPct val="0"/>
              </a:spcBef>
              <a:buFontTx/>
              <a:buNone/>
            </a:pPr>
            <a:r>
              <a:rPr lang="en-GB" altLang="en-US" sz="1600" dirty="0">
                <a:solidFill>
                  <a:srgbClr val="000000"/>
                </a:solidFill>
                <a:latin typeface="Century Gothic" charset="0"/>
              </a:rPr>
              <a:t>demonstrations</a:t>
            </a:r>
          </a:p>
        </p:txBody>
      </p:sp>
      <p:sp>
        <p:nvSpPr>
          <p:cNvPr id="12" name="Rectangle 11">
            <a:extLst>
              <a:ext uri="{FF2B5EF4-FFF2-40B4-BE49-F238E27FC236}">
                <a16:creationId xmlns:a16="http://schemas.microsoft.com/office/drawing/2014/main" id="{F9E29987-361D-0C4A-8F3D-66F909621158}"/>
              </a:ext>
            </a:extLst>
          </p:cNvPr>
          <p:cNvSpPr>
            <a:spLocks noChangeArrowheads="1"/>
          </p:cNvSpPr>
          <p:nvPr/>
        </p:nvSpPr>
        <p:spPr bwMode="auto">
          <a:xfrm>
            <a:off x="6486174" y="2742019"/>
            <a:ext cx="26223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GB" altLang="en-US" sz="1600" dirty="0">
                <a:solidFill>
                  <a:srgbClr val="000000"/>
                </a:solidFill>
                <a:latin typeface="Century Gothic" charset="0"/>
              </a:rPr>
              <a:t>better devices &amp; translation to quantum technology</a:t>
            </a:r>
          </a:p>
        </p:txBody>
      </p:sp>
      <p:sp>
        <p:nvSpPr>
          <p:cNvPr id="19" name="Right Arrow 18">
            <a:extLst>
              <a:ext uri="{FF2B5EF4-FFF2-40B4-BE49-F238E27FC236}">
                <a16:creationId xmlns:a16="http://schemas.microsoft.com/office/drawing/2014/main" id="{2968FCBC-1892-7741-8A83-3E4F6D3242CC}"/>
              </a:ext>
            </a:extLst>
          </p:cNvPr>
          <p:cNvSpPr/>
          <p:nvPr/>
        </p:nvSpPr>
        <p:spPr>
          <a:xfrm>
            <a:off x="1331640" y="2109733"/>
            <a:ext cx="6768752" cy="599187"/>
          </a:xfrm>
          <a:prstGeom prst="rightArrow">
            <a:avLst/>
          </a:prstGeom>
          <a:gradFill>
            <a:gsLst>
              <a:gs pos="0">
                <a:schemeClr val="bg1">
                  <a:alpha val="50000"/>
                </a:schemeClr>
              </a:gs>
              <a:gs pos="56000">
                <a:schemeClr val="accent2">
                  <a:alpha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3">
            <a:extLst>
              <a:ext uri="{FF2B5EF4-FFF2-40B4-BE49-F238E27FC236}">
                <a16:creationId xmlns:a16="http://schemas.microsoft.com/office/drawing/2014/main" id="{DBD28C98-439F-D042-882D-8445C767AB75}"/>
              </a:ext>
            </a:extLst>
          </p:cNvPr>
          <p:cNvSpPr>
            <a:spLocks noChangeArrowheads="1"/>
          </p:cNvSpPr>
          <p:nvPr/>
        </p:nvSpPr>
        <p:spPr bwMode="auto">
          <a:xfrm>
            <a:off x="917997" y="1177275"/>
            <a:ext cx="7632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quantum technology timeline (~15-20 years) </a:t>
            </a:r>
          </a:p>
        </p:txBody>
      </p:sp>
      <p:sp>
        <p:nvSpPr>
          <p:cNvPr id="21" name="Rectangle 20">
            <a:extLst>
              <a:ext uri="{FF2B5EF4-FFF2-40B4-BE49-F238E27FC236}">
                <a16:creationId xmlns:a16="http://schemas.microsoft.com/office/drawing/2014/main" id="{B09CE331-548C-FB4C-9C40-95B5CFC545D2}"/>
              </a:ext>
            </a:extLst>
          </p:cNvPr>
          <p:cNvSpPr>
            <a:spLocks noChangeArrowheads="1"/>
          </p:cNvSpPr>
          <p:nvPr/>
        </p:nvSpPr>
        <p:spPr bwMode="auto">
          <a:xfrm>
            <a:off x="3366269" y="2772217"/>
            <a:ext cx="21418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GB" altLang="en-US" sz="1600" dirty="0">
                <a:solidFill>
                  <a:srgbClr val="000000"/>
                </a:solidFill>
                <a:latin typeface="Century Gothic" charset="0"/>
              </a:rPr>
              <a:t>maybe interfacing/ hybrid systems</a:t>
            </a:r>
          </a:p>
        </p:txBody>
      </p:sp>
    </p:spTree>
    <p:extLst>
      <p:ext uri="{BB962C8B-B14F-4D97-AF65-F5344CB8AC3E}">
        <p14:creationId xmlns:p14="http://schemas.microsoft.com/office/powerpoint/2010/main" val="4028491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a:extLst>
              <a:ext uri="{FF2B5EF4-FFF2-40B4-BE49-F238E27FC236}">
                <a16:creationId xmlns:a16="http://schemas.microsoft.com/office/drawing/2014/main" id="{5166A2BE-E330-CD4E-813E-7D93500D6296}"/>
              </a:ext>
            </a:extLst>
          </p:cNvPr>
          <p:cNvSpPr>
            <a:spLocks noChangeArrowheads="1"/>
          </p:cNvSpPr>
          <p:nvPr/>
        </p:nvSpPr>
        <p:spPr bwMode="auto">
          <a:xfrm>
            <a:off x="1043756" y="3604954"/>
            <a:ext cx="7632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quantum technology </a:t>
            </a:r>
            <a:r>
              <a:rPr lang="en-GB" altLang="en-US" sz="2000" b="1" dirty="0">
                <a:solidFill>
                  <a:srgbClr val="000000"/>
                </a:solidFill>
                <a:latin typeface="Century Gothic" charset="0"/>
              </a:rPr>
              <a:t>is not </a:t>
            </a:r>
            <a:r>
              <a:rPr lang="en-GB" altLang="en-US" sz="2000" dirty="0">
                <a:solidFill>
                  <a:srgbClr val="000000"/>
                </a:solidFill>
                <a:latin typeface="Century Gothic" charset="0"/>
              </a:rPr>
              <a:t>quantum innovation 	</a:t>
            </a:r>
          </a:p>
        </p:txBody>
      </p:sp>
      <p:sp>
        <p:nvSpPr>
          <p:cNvPr id="11" name="Rectangle 10">
            <a:extLst>
              <a:ext uri="{FF2B5EF4-FFF2-40B4-BE49-F238E27FC236}">
                <a16:creationId xmlns:a16="http://schemas.microsoft.com/office/drawing/2014/main" id="{903AC392-7567-194F-B162-F785F6EECCE6}"/>
              </a:ext>
            </a:extLst>
          </p:cNvPr>
          <p:cNvSpPr>
            <a:spLocks noChangeArrowheads="1"/>
          </p:cNvSpPr>
          <p:nvPr/>
        </p:nvSpPr>
        <p:spPr bwMode="auto">
          <a:xfrm>
            <a:off x="2854104" y="4729874"/>
            <a:ext cx="58326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market opportunity </a:t>
            </a:r>
            <a:r>
              <a:rPr lang="en-GB" altLang="en-US" sz="2000" b="1" dirty="0">
                <a:solidFill>
                  <a:srgbClr val="000000"/>
                </a:solidFill>
                <a:latin typeface="Century Gothic" charset="0"/>
              </a:rPr>
              <a:t>x</a:t>
            </a:r>
            <a:r>
              <a:rPr lang="en-GB" altLang="en-US" sz="2000" dirty="0">
                <a:solidFill>
                  <a:srgbClr val="000000"/>
                </a:solidFill>
                <a:latin typeface="Century Gothic" charset="0"/>
              </a:rPr>
              <a:t> quantum technology </a:t>
            </a:r>
          </a:p>
          <a:p>
            <a:pPr algn="just" eaLnBrk="1" hangingPunct="1">
              <a:spcBef>
                <a:spcPct val="0"/>
              </a:spcBef>
              <a:buFontTx/>
              <a:buNone/>
            </a:pPr>
            <a:r>
              <a:rPr lang="en-GB" altLang="en-US" sz="2000" dirty="0">
                <a:solidFill>
                  <a:srgbClr val="000000"/>
                </a:solidFill>
                <a:latin typeface="Century Gothic" charset="0"/>
              </a:rPr>
              <a:t>	</a:t>
            </a:r>
            <a:r>
              <a:rPr lang="en-GB" altLang="en-US" sz="2000" b="1" dirty="0">
                <a:solidFill>
                  <a:srgbClr val="000000"/>
                </a:solidFill>
                <a:latin typeface="Century Gothic" charset="0"/>
              </a:rPr>
              <a:t>=</a:t>
            </a:r>
            <a:r>
              <a:rPr lang="en-GB" altLang="en-US" sz="2000" dirty="0">
                <a:solidFill>
                  <a:srgbClr val="000000"/>
                </a:solidFill>
                <a:latin typeface="Century Gothic" charset="0"/>
              </a:rPr>
              <a:t> quantum  innovation </a:t>
            </a:r>
          </a:p>
        </p:txBody>
      </p:sp>
      <p:pic>
        <p:nvPicPr>
          <p:cNvPr id="14" name="Picture 2" descr="moore.png.jpeg">
            <a:extLst>
              <a:ext uri="{FF2B5EF4-FFF2-40B4-BE49-F238E27FC236}">
                <a16:creationId xmlns:a16="http://schemas.microsoft.com/office/drawing/2014/main" id="{3A34DE6E-C37C-6144-B2C7-D2C17F51F1CB}"/>
              </a:ext>
            </a:extLst>
          </p:cNvPr>
          <p:cNvPicPr>
            <a:picLocks noChangeAspect="1"/>
          </p:cNvPicPr>
          <p:nvPr/>
        </p:nvPicPr>
        <p:blipFill rotWithShape="1">
          <a:blip r:embed="rId2">
            <a:extLst>
              <a:ext uri="{28A0092B-C50C-407E-A947-70E740481C1C}">
                <a14:useLocalDpi xmlns:a14="http://schemas.microsoft.com/office/drawing/2010/main" val="0"/>
              </a:ext>
            </a:extLst>
          </a:blip>
          <a:srcRect l="10488" t="2229" r="5610" b="20950"/>
          <a:stretch/>
        </p:blipFill>
        <p:spPr bwMode="auto">
          <a:xfrm>
            <a:off x="1403648" y="4149080"/>
            <a:ext cx="1152128"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3">
            <a:extLst>
              <a:ext uri="{FF2B5EF4-FFF2-40B4-BE49-F238E27FC236}">
                <a16:creationId xmlns:a16="http://schemas.microsoft.com/office/drawing/2014/main" id="{DAA8175D-1C0A-0A4B-9F96-5D6B7D57C147}"/>
              </a:ext>
            </a:extLst>
          </p:cNvPr>
          <p:cNvSpPr>
            <a:spLocks noChangeArrowheads="1"/>
          </p:cNvSpPr>
          <p:nvPr/>
        </p:nvSpPr>
        <p:spPr bwMode="auto">
          <a:xfrm>
            <a:off x="146517" y="4581128"/>
            <a:ext cx="120573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600" dirty="0">
                <a:solidFill>
                  <a:srgbClr val="000000"/>
                </a:solidFill>
                <a:latin typeface="Century Gothic" panose="020B0502020202020204" pitchFamily="34" charset="0"/>
              </a:rPr>
              <a:t>Duncan Moore</a:t>
            </a:r>
          </a:p>
          <a:p>
            <a:pPr algn="ctr" eaLnBrk="1" hangingPunct="1"/>
            <a:r>
              <a:rPr lang="en-US" altLang="en-US" sz="1600" dirty="0">
                <a:solidFill>
                  <a:srgbClr val="000000"/>
                </a:solidFill>
                <a:latin typeface="Century Gothic" panose="020B0502020202020204" pitchFamily="34" charset="0"/>
              </a:rPr>
              <a:t>(Optics &amp; TEAM)</a:t>
            </a:r>
          </a:p>
        </p:txBody>
      </p:sp>
      <p:sp>
        <p:nvSpPr>
          <p:cNvPr id="17" name="Rectangle 63">
            <a:extLst>
              <a:ext uri="{FF2B5EF4-FFF2-40B4-BE49-F238E27FC236}">
                <a16:creationId xmlns:a16="http://schemas.microsoft.com/office/drawing/2014/main" id="{B796E163-B244-2747-BF15-61B51E55AD2A}"/>
              </a:ext>
            </a:extLst>
          </p:cNvPr>
          <p:cNvSpPr>
            <a:spLocks noChangeArrowheads="1"/>
          </p:cNvSpPr>
          <p:nvPr/>
        </p:nvSpPr>
        <p:spPr bwMode="auto">
          <a:xfrm>
            <a:off x="3779912" y="4221088"/>
            <a:ext cx="31846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dirty="0">
                <a:solidFill>
                  <a:srgbClr val="000000"/>
                </a:solidFill>
                <a:latin typeface="Century Gothic" panose="020B0502020202020204" pitchFamily="34" charset="0"/>
              </a:rPr>
              <a:t>“Duncan” Moore’s Law</a:t>
            </a:r>
          </a:p>
        </p:txBody>
      </p:sp>
      <p:sp>
        <p:nvSpPr>
          <p:cNvPr id="18" name="Rectangle 3">
            <a:extLst>
              <a:ext uri="{FF2B5EF4-FFF2-40B4-BE49-F238E27FC236}">
                <a16:creationId xmlns:a16="http://schemas.microsoft.com/office/drawing/2014/main" id="{2A8EE7F4-E929-9F4F-9B8F-C65FCA0775CF}"/>
              </a:ext>
            </a:extLst>
          </p:cNvPr>
          <p:cNvSpPr>
            <a:spLocks noChangeArrowheads="1"/>
          </p:cNvSpPr>
          <p:nvPr/>
        </p:nvSpPr>
        <p:spPr bwMode="auto">
          <a:xfrm>
            <a:off x="1041484" y="5949280"/>
            <a:ext cx="79950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b="1" i="1" dirty="0">
                <a:solidFill>
                  <a:srgbClr val="000000"/>
                </a:solidFill>
                <a:latin typeface="Century Gothic" charset="0"/>
              </a:rPr>
              <a:t>industry participation is critical </a:t>
            </a:r>
            <a:r>
              <a:rPr lang="en-GB" altLang="en-US" sz="2000" dirty="0">
                <a:solidFill>
                  <a:srgbClr val="000000"/>
                </a:solidFill>
                <a:latin typeface="Century Gothic" charset="0"/>
              </a:rPr>
              <a:t>to identify market opportunity since this helps focus what system(s) are pursued</a:t>
            </a:r>
          </a:p>
        </p:txBody>
      </p:sp>
      <p:sp>
        <p:nvSpPr>
          <p:cNvPr id="22" name="Rectangle 21">
            <a:extLst>
              <a:ext uri="{FF2B5EF4-FFF2-40B4-BE49-F238E27FC236}">
                <a16:creationId xmlns:a16="http://schemas.microsoft.com/office/drawing/2014/main" id="{139B05F1-0AC9-8241-B0D4-1C0E9F355A41}"/>
              </a:ext>
            </a:extLst>
          </p:cNvPr>
          <p:cNvSpPr>
            <a:spLocks noChangeArrowheads="1"/>
          </p:cNvSpPr>
          <p:nvPr/>
        </p:nvSpPr>
        <p:spPr bwMode="auto">
          <a:xfrm>
            <a:off x="1331640" y="1620089"/>
            <a:ext cx="25513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GB" altLang="en-US" sz="1600" dirty="0">
                <a:solidFill>
                  <a:srgbClr val="000000"/>
                </a:solidFill>
                <a:latin typeface="Century Gothic" charset="0"/>
              </a:rPr>
              <a:t>spectroscopy</a:t>
            </a:r>
          </a:p>
          <a:p>
            <a:pPr algn="ctr" eaLnBrk="1" hangingPunct="1">
              <a:spcBef>
                <a:spcPct val="0"/>
              </a:spcBef>
              <a:buFontTx/>
              <a:buNone/>
            </a:pPr>
            <a:r>
              <a:rPr lang="en-GB" altLang="en-US" sz="1600" dirty="0">
                <a:solidFill>
                  <a:srgbClr val="000000"/>
                </a:solidFill>
                <a:latin typeface="Century Gothic" charset="0"/>
              </a:rPr>
              <a:t>lifetimes &amp; coherences</a:t>
            </a:r>
          </a:p>
        </p:txBody>
      </p:sp>
      <p:sp>
        <p:nvSpPr>
          <p:cNvPr id="23" name="Rectangle 22">
            <a:extLst>
              <a:ext uri="{FF2B5EF4-FFF2-40B4-BE49-F238E27FC236}">
                <a16:creationId xmlns:a16="http://schemas.microsoft.com/office/drawing/2014/main" id="{B82EB86E-D5CA-344F-9931-DF5A0F75DF1B}"/>
              </a:ext>
            </a:extLst>
          </p:cNvPr>
          <p:cNvSpPr>
            <a:spLocks noChangeArrowheads="1"/>
          </p:cNvSpPr>
          <p:nvPr/>
        </p:nvSpPr>
        <p:spPr bwMode="auto">
          <a:xfrm>
            <a:off x="4950445" y="1620089"/>
            <a:ext cx="21418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GB" altLang="en-US" sz="1600" dirty="0">
                <a:solidFill>
                  <a:srgbClr val="000000"/>
                </a:solidFill>
                <a:latin typeface="Century Gothic" charset="0"/>
              </a:rPr>
              <a:t>proof-of-principle</a:t>
            </a:r>
          </a:p>
          <a:p>
            <a:pPr algn="ctr" eaLnBrk="1" hangingPunct="1">
              <a:spcBef>
                <a:spcPct val="0"/>
              </a:spcBef>
              <a:buFontTx/>
              <a:buNone/>
            </a:pPr>
            <a:r>
              <a:rPr lang="en-GB" altLang="en-US" sz="1600" dirty="0">
                <a:solidFill>
                  <a:srgbClr val="000000"/>
                </a:solidFill>
                <a:latin typeface="Century Gothic" charset="0"/>
              </a:rPr>
              <a:t>demonstrations</a:t>
            </a:r>
          </a:p>
        </p:txBody>
      </p:sp>
      <p:sp>
        <p:nvSpPr>
          <p:cNvPr id="26" name="Right Arrow 25">
            <a:extLst>
              <a:ext uri="{FF2B5EF4-FFF2-40B4-BE49-F238E27FC236}">
                <a16:creationId xmlns:a16="http://schemas.microsoft.com/office/drawing/2014/main" id="{42A8AFF0-3766-CB4E-A6FE-5BE4A9C83DF3}"/>
              </a:ext>
            </a:extLst>
          </p:cNvPr>
          <p:cNvSpPr/>
          <p:nvPr/>
        </p:nvSpPr>
        <p:spPr>
          <a:xfrm>
            <a:off x="1331640" y="2109733"/>
            <a:ext cx="6768752" cy="599187"/>
          </a:xfrm>
          <a:prstGeom prst="rightArrow">
            <a:avLst/>
          </a:prstGeom>
          <a:gradFill>
            <a:gsLst>
              <a:gs pos="0">
                <a:schemeClr val="bg1">
                  <a:alpha val="50000"/>
                </a:schemeClr>
              </a:gs>
              <a:gs pos="56000">
                <a:schemeClr val="accent2">
                  <a:alpha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3">
            <a:extLst>
              <a:ext uri="{FF2B5EF4-FFF2-40B4-BE49-F238E27FC236}">
                <a16:creationId xmlns:a16="http://schemas.microsoft.com/office/drawing/2014/main" id="{D86EEC5E-D83C-D845-9834-BA5A85309882}"/>
              </a:ext>
            </a:extLst>
          </p:cNvPr>
          <p:cNvSpPr>
            <a:spLocks noChangeArrowheads="1"/>
          </p:cNvSpPr>
          <p:nvPr/>
        </p:nvSpPr>
        <p:spPr bwMode="auto">
          <a:xfrm>
            <a:off x="917997" y="1177275"/>
            <a:ext cx="7632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quantum technology timeline (~15-20 years) </a:t>
            </a:r>
          </a:p>
        </p:txBody>
      </p:sp>
      <p:sp>
        <p:nvSpPr>
          <p:cNvPr id="29" name="Rectangle 28">
            <a:extLst>
              <a:ext uri="{FF2B5EF4-FFF2-40B4-BE49-F238E27FC236}">
                <a16:creationId xmlns:a16="http://schemas.microsoft.com/office/drawing/2014/main" id="{C12A45DA-05F4-594A-82F5-5B06AD72ABCD}"/>
              </a:ext>
            </a:extLst>
          </p:cNvPr>
          <p:cNvSpPr>
            <a:spLocks noChangeArrowheads="1"/>
          </p:cNvSpPr>
          <p:nvPr/>
        </p:nvSpPr>
        <p:spPr bwMode="auto">
          <a:xfrm>
            <a:off x="-108520" y="2670011"/>
            <a:ext cx="27363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GB" altLang="en-US" sz="1600" dirty="0">
                <a:solidFill>
                  <a:srgbClr val="000000"/>
                </a:solidFill>
                <a:latin typeface="Century Gothic" charset="0"/>
              </a:rPr>
              <a:t>materials science discovery</a:t>
            </a:r>
          </a:p>
          <a:p>
            <a:pPr algn="ctr" eaLnBrk="1" hangingPunct="1">
              <a:spcBef>
                <a:spcPct val="0"/>
              </a:spcBef>
              <a:buFontTx/>
              <a:buNone/>
            </a:pPr>
            <a:r>
              <a:rPr lang="en-GB" altLang="en-US" sz="1600" dirty="0">
                <a:solidFill>
                  <a:srgbClr val="000000"/>
                </a:solidFill>
                <a:latin typeface="Century Gothic" charset="0"/>
              </a:rPr>
              <a:t>new quantum emitter</a:t>
            </a:r>
          </a:p>
        </p:txBody>
      </p:sp>
      <p:sp>
        <p:nvSpPr>
          <p:cNvPr id="30" name="Rectangle 29">
            <a:extLst>
              <a:ext uri="{FF2B5EF4-FFF2-40B4-BE49-F238E27FC236}">
                <a16:creationId xmlns:a16="http://schemas.microsoft.com/office/drawing/2014/main" id="{38BEA948-67D0-4046-A133-6803F5258C4F}"/>
              </a:ext>
            </a:extLst>
          </p:cNvPr>
          <p:cNvSpPr>
            <a:spLocks noChangeArrowheads="1"/>
          </p:cNvSpPr>
          <p:nvPr/>
        </p:nvSpPr>
        <p:spPr bwMode="auto">
          <a:xfrm>
            <a:off x="6486174" y="2742019"/>
            <a:ext cx="26223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GB" altLang="en-US" sz="1600" dirty="0">
                <a:solidFill>
                  <a:srgbClr val="000000"/>
                </a:solidFill>
                <a:latin typeface="Century Gothic" charset="0"/>
              </a:rPr>
              <a:t>better devices &amp; translation to quantum technology</a:t>
            </a:r>
          </a:p>
        </p:txBody>
      </p:sp>
      <p:sp>
        <p:nvSpPr>
          <p:cNvPr id="31" name="Rectangle 30">
            <a:extLst>
              <a:ext uri="{FF2B5EF4-FFF2-40B4-BE49-F238E27FC236}">
                <a16:creationId xmlns:a16="http://schemas.microsoft.com/office/drawing/2014/main" id="{00AB2DE0-0D43-564F-A60F-1CC0EBD92867}"/>
              </a:ext>
            </a:extLst>
          </p:cNvPr>
          <p:cNvSpPr>
            <a:spLocks noChangeArrowheads="1"/>
          </p:cNvSpPr>
          <p:nvPr/>
        </p:nvSpPr>
        <p:spPr bwMode="auto">
          <a:xfrm>
            <a:off x="3366269" y="2772217"/>
            <a:ext cx="21418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GB" altLang="en-US" sz="1600" dirty="0">
                <a:solidFill>
                  <a:srgbClr val="000000"/>
                </a:solidFill>
                <a:latin typeface="Century Gothic" charset="0"/>
              </a:rPr>
              <a:t>maybe interfacing/ hybrid systems</a:t>
            </a:r>
          </a:p>
        </p:txBody>
      </p:sp>
      <p:sp>
        <p:nvSpPr>
          <p:cNvPr id="19" name="Text Box 3">
            <a:extLst>
              <a:ext uri="{FF2B5EF4-FFF2-40B4-BE49-F238E27FC236}">
                <a16:creationId xmlns:a16="http://schemas.microsoft.com/office/drawing/2014/main" id="{F84708C7-6FAA-994B-A930-1EE67CFEE93C}"/>
              </a:ext>
            </a:extLst>
          </p:cNvPr>
          <p:cNvSpPr txBox="1">
            <a:spLocks noChangeArrowheads="1"/>
          </p:cNvSpPr>
          <p:nvPr/>
        </p:nvSpPr>
        <p:spPr bwMode="auto">
          <a:xfrm>
            <a:off x="555625" y="260350"/>
            <a:ext cx="863088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a perspective on quantum technology &amp; innovation</a:t>
            </a:r>
          </a:p>
        </p:txBody>
      </p:sp>
    </p:spTree>
    <p:extLst>
      <p:ext uri="{BB962C8B-B14F-4D97-AF65-F5344CB8AC3E}">
        <p14:creationId xmlns:p14="http://schemas.microsoft.com/office/powerpoint/2010/main" val="2251147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3">
            <a:extLst>
              <a:ext uri="{FF2B5EF4-FFF2-40B4-BE49-F238E27FC236}">
                <a16:creationId xmlns:a16="http://schemas.microsoft.com/office/drawing/2014/main" id="{03E17240-487A-AC41-AFAB-93FA1159208D}"/>
              </a:ext>
            </a:extLst>
          </p:cNvPr>
          <p:cNvSpPr txBox="1">
            <a:spLocks noChangeArrowheads="1"/>
          </p:cNvSpPr>
          <p:nvPr/>
        </p:nvSpPr>
        <p:spPr bwMode="auto">
          <a:xfrm>
            <a:off x="684215" y="260352"/>
            <a:ext cx="81964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600" dirty="0">
                <a:solidFill>
                  <a:schemeClr val="bg1"/>
                </a:solidFill>
                <a:latin typeface="Century Gothic" panose="020B0502020202020204" pitchFamily="34" charset="0"/>
              </a:rPr>
              <a:t>the work described today has been a team effort</a:t>
            </a:r>
          </a:p>
        </p:txBody>
      </p:sp>
      <p:pic>
        <p:nvPicPr>
          <p:cNvPr id="18" name="Picture 15" descr="onr-Logo.png">
            <a:extLst>
              <a:ext uri="{FF2B5EF4-FFF2-40B4-BE49-F238E27FC236}">
                <a16:creationId xmlns:a16="http://schemas.microsoft.com/office/drawing/2014/main" id="{EFC9348E-770A-C946-892B-1885DB79FD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153" y="5704771"/>
            <a:ext cx="1579535" cy="71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6" descr="NSF.gif">
            <a:extLst>
              <a:ext uri="{FF2B5EF4-FFF2-40B4-BE49-F238E27FC236}">
                <a16:creationId xmlns:a16="http://schemas.microsoft.com/office/drawing/2014/main" id="{30C487C8-D0CB-F449-9327-FA2DA6C13614}"/>
              </a:ext>
            </a:extLst>
          </p:cNvPr>
          <p:cNvPicPr>
            <a:picLocks noChangeAspect="1"/>
          </p:cNvPicPr>
          <p:nvPr/>
        </p:nvPicPr>
        <p:blipFill>
          <a:blip r:embed="rId3">
            <a:extLst>
              <a:ext uri="{28A0092B-C50C-407E-A947-70E740481C1C}">
                <a14:useLocalDpi xmlns:a14="http://schemas.microsoft.com/office/drawing/2010/main" val="0"/>
              </a:ext>
            </a:extLst>
          </a:blip>
          <a:srcRect r="78920"/>
          <a:stretch>
            <a:fillRect/>
          </a:stretch>
        </p:blipFill>
        <p:spPr bwMode="auto">
          <a:xfrm>
            <a:off x="3708772" y="5320408"/>
            <a:ext cx="15113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3" descr="ARO.jpg">
            <a:extLst>
              <a:ext uri="{FF2B5EF4-FFF2-40B4-BE49-F238E27FC236}">
                <a16:creationId xmlns:a16="http://schemas.microsoft.com/office/drawing/2014/main" id="{0934AC6B-0F1B-F342-90D9-9A281E2147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3120" y="5431579"/>
            <a:ext cx="1081088"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4" descr="UR.jpg">
            <a:extLst>
              <a:ext uri="{FF2B5EF4-FFF2-40B4-BE49-F238E27FC236}">
                <a16:creationId xmlns:a16="http://schemas.microsoft.com/office/drawing/2014/main" id="{5BA86A00-EB43-4840-8B6A-2EEF6E6E9A0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14913" y="5468092"/>
            <a:ext cx="1005559" cy="96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317D55AD-0C1A-454D-B14B-A946758BF2CE}"/>
              </a:ext>
            </a:extLst>
          </p:cNvPr>
          <p:cNvSpPr/>
          <p:nvPr/>
        </p:nvSpPr>
        <p:spPr>
          <a:xfrm>
            <a:off x="759981" y="3947009"/>
            <a:ext cx="8465867" cy="1077218"/>
          </a:xfrm>
          <a:prstGeom prst="rect">
            <a:avLst/>
          </a:prstGeom>
        </p:spPr>
        <p:txBody>
          <a:bodyPr wrap="square">
            <a:spAutoFit/>
          </a:bodyPr>
          <a:lstStyle/>
          <a:p>
            <a:endParaRPr lang="en-US" sz="3200" b="1" dirty="0">
              <a:latin typeface="Century Gothic" panose="020B0502020202020204" pitchFamily="34" charset="0"/>
            </a:endParaRPr>
          </a:p>
          <a:p>
            <a:r>
              <a:rPr lang="en-US" sz="3200" b="1" dirty="0">
                <a:latin typeface="Century Gothic" panose="020B0502020202020204" pitchFamily="34" charset="0"/>
              </a:rPr>
              <a:t>multiple post-doc positions available</a:t>
            </a:r>
          </a:p>
        </p:txBody>
      </p:sp>
      <p:sp>
        <p:nvSpPr>
          <p:cNvPr id="28" name="Rectangle 3">
            <a:extLst>
              <a:ext uri="{FF2B5EF4-FFF2-40B4-BE49-F238E27FC236}">
                <a16:creationId xmlns:a16="http://schemas.microsoft.com/office/drawing/2014/main" id="{1DEF9D72-F486-A84D-98A8-9D1397F6F2B2}"/>
              </a:ext>
            </a:extLst>
          </p:cNvPr>
          <p:cNvSpPr>
            <a:spLocks noChangeArrowheads="1"/>
          </p:cNvSpPr>
          <p:nvPr/>
        </p:nvSpPr>
        <p:spPr bwMode="auto">
          <a:xfrm>
            <a:off x="5364088" y="1924259"/>
            <a:ext cx="352839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2000" dirty="0" err="1">
                <a:solidFill>
                  <a:srgbClr val="000000"/>
                </a:solidFill>
                <a:latin typeface="Century Gothic" panose="020B0502020202020204" pitchFamily="34" charset="0"/>
              </a:rPr>
              <a:t>UoR</a:t>
            </a:r>
            <a:r>
              <a:rPr lang="en-GB" altLang="en-US" sz="2000" dirty="0">
                <a:solidFill>
                  <a:srgbClr val="000000"/>
                </a:solidFill>
                <a:latin typeface="Century Gothic" panose="020B0502020202020204" pitchFamily="34" charset="0"/>
              </a:rPr>
              <a:t> colleagues</a:t>
            </a:r>
          </a:p>
          <a:p>
            <a:pPr eaLnBrk="1" hangingPunct="1"/>
            <a:r>
              <a:rPr lang="en-GB" altLang="en-US" sz="2000" dirty="0" err="1">
                <a:solidFill>
                  <a:srgbClr val="000000"/>
                </a:solidFill>
                <a:latin typeface="Century Gothic" panose="020B0502020202020204" pitchFamily="34" charset="0"/>
              </a:rPr>
              <a:t>Mishkat</a:t>
            </a:r>
            <a:r>
              <a:rPr lang="en-GB" altLang="en-US" sz="2000" dirty="0">
                <a:solidFill>
                  <a:srgbClr val="000000"/>
                </a:solidFill>
                <a:latin typeface="Century Gothic" panose="020B0502020202020204" pitchFamily="34" charset="0"/>
              </a:rPr>
              <a:t> Bhattacharya; RIT</a:t>
            </a:r>
          </a:p>
          <a:p>
            <a:pPr eaLnBrk="1" hangingPunct="1"/>
            <a:r>
              <a:rPr lang="en-GB" altLang="en-US" sz="2000" dirty="0">
                <a:solidFill>
                  <a:srgbClr val="000000"/>
                </a:solidFill>
                <a:latin typeface="Century Gothic" panose="020B0502020202020204" pitchFamily="34" charset="0"/>
              </a:rPr>
              <a:t>Mete </a:t>
            </a:r>
            <a:r>
              <a:rPr lang="en-GB" altLang="en-US" sz="2000" dirty="0" err="1">
                <a:solidFill>
                  <a:srgbClr val="000000"/>
                </a:solidFill>
                <a:latin typeface="Century Gothic" panose="020B0502020202020204" pitchFamily="34" charset="0"/>
              </a:rPr>
              <a:t>Atature</a:t>
            </a:r>
            <a:r>
              <a:rPr lang="en-GB" altLang="en-US" sz="2000" dirty="0">
                <a:solidFill>
                  <a:srgbClr val="000000"/>
                </a:solidFill>
                <a:latin typeface="Century Gothic" panose="020B0502020202020204" pitchFamily="34" charset="0"/>
              </a:rPr>
              <a:t>; Cambridge</a:t>
            </a:r>
          </a:p>
          <a:p>
            <a:pPr eaLnBrk="1" hangingPunct="1"/>
            <a:r>
              <a:rPr lang="en-GB" altLang="en-US" sz="2000" dirty="0">
                <a:solidFill>
                  <a:srgbClr val="000000"/>
                </a:solidFill>
                <a:latin typeface="Century Gothic" panose="020B0502020202020204" pitchFamily="34" charset="0"/>
              </a:rPr>
              <a:t>Greg Fuchs; Cornell</a:t>
            </a:r>
          </a:p>
          <a:p>
            <a:pPr eaLnBrk="1" hangingPunct="1"/>
            <a:r>
              <a:rPr lang="en-GB" altLang="en-US" sz="2000" dirty="0">
                <a:solidFill>
                  <a:srgbClr val="000000"/>
                </a:solidFill>
                <a:latin typeface="Century Gothic" panose="020B0502020202020204" pitchFamily="34" charset="0"/>
              </a:rPr>
              <a:t>Dirk Englund; MIT</a:t>
            </a:r>
          </a:p>
          <a:p>
            <a:pPr eaLnBrk="1" hangingPunct="1"/>
            <a:r>
              <a:rPr lang="en-GB" altLang="en-US" sz="2000" dirty="0">
                <a:solidFill>
                  <a:srgbClr val="000000"/>
                </a:solidFill>
                <a:latin typeface="Century Gothic" panose="020B0502020202020204" pitchFamily="34" charset="0"/>
              </a:rPr>
              <a:t>Igor </a:t>
            </a:r>
            <a:r>
              <a:rPr lang="en-GB" altLang="en-US" sz="2000" dirty="0" err="1">
                <a:solidFill>
                  <a:srgbClr val="000000"/>
                </a:solidFill>
                <a:latin typeface="Century Gothic" panose="020B0502020202020204" pitchFamily="34" charset="0"/>
              </a:rPr>
              <a:t>Aharonovich</a:t>
            </a:r>
            <a:r>
              <a:rPr lang="en-GB" altLang="en-US" sz="2000" dirty="0">
                <a:solidFill>
                  <a:srgbClr val="000000"/>
                </a:solidFill>
                <a:latin typeface="Century Gothic" panose="020B0502020202020204" pitchFamily="34" charset="0"/>
              </a:rPr>
              <a:t>; Sydney</a:t>
            </a:r>
          </a:p>
        </p:txBody>
      </p:sp>
      <p:pic>
        <p:nvPicPr>
          <p:cNvPr id="29" name="Picture 28">
            <a:extLst>
              <a:ext uri="{FF2B5EF4-FFF2-40B4-BE49-F238E27FC236}">
                <a16:creationId xmlns:a16="http://schemas.microsoft.com/office/drawing/2014/main" id="{F40CE77A-83FA-CE43-9D46-C35C96F0AD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2726" y="5347718"/>
            <a:ext cx="1177626" cy="1177626"/>
          </a:xfrm>
          <a:prstGeom prst="rect">
            <a:avLst/>
          </a:prstGeom>
        </p:spPr>
      </p:pic>
      <p:pic>
        <p:nvPicPr>
          <p:cNvPr id="34" name="Picture 1">
            <a:extLst>
              <a:ext uri="{FF2B5EF4-FFF2-40B4-BE49-F238E27FC236}">
                <a16:creationId xmlns:a16="http://schemas.microsoft.com/office/drawing/2014/main" id="{6840E774-BBC1-7F43-8134-13028F37CA06}"/>
              </a:ext>
            </a:extLst>
          </p:cNvPr>
          <p:cNvPicPr>
            <a:picLocks noChangeAspect="1"/>
          </p:cNvPicPr>
          <p:nvPr/>
        </p:nvPicPr>
        <p:blipFill>
          <a:blip r:embed="rId7">
            <a:extLst>
              <a:ext uri="{28A0092B-C50C-407E-A947-70E740481C1C}">
                <a14:useLocalDpi xmlns:a14="http://schemas.microsoft.com/office/drawing/2010/main" val="0"/>
              </a:ext>
            </a:extLst>
          </a:blip>
          <a:srcRect t="16798" b="8546"/>
          <a:stretch>
            <a:fillRect/>
          </a:stretch>
        </p:blipFill>
        <p:spPr bwMode="auto">
          <a:xfrm>
            <a:off x="467544" y="1586694"/>
            <a:ext cx="4525371" cy="2533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4837066D-E7CE-6D40-9506-FAB7C18C06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1004" y="5805264"/>
            <a:ext cx="1938540" cy="449330"/>
          </a:xfrm>
          <a:prstGeom prst="rect">
            <a:avLst/>
          </a:prstGeom>
        </p:spPr>
      </p:pic>
    </p:spTree>
    <p:extLst>
      <p:ext uri="{BB962C8B-B14F-4D97-AF65-F5344CB8AC3E}">
        <p14:creationId xmlns:p14="http://schemas.microsoft.com/office/powerpoint/2010/main" val="2659225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AutoShape 4"/>
          <p:cNvSpPr>
            <a:spLocks noChangeAspect="1" noChangeArrowheads="1" noTextEdit="1"/>
          </p:cNvSpPr>
          <p:nvPr/>
        </p:nvSpPr>
        <p:spPr bwMode="auto">
          <a:xfrm>
            <a:off x="927100" y="1255713"/>
            <a:ext cx="2852738"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38" name="Text Box 3"/>
          <p:cNvSpPr txBox="1">
            <a:spLocks noChangeArrowheads="1"/>
          </p:cNvSpPr>
          <p:nvPr/>
        </p:nvSpPr>
        <p:spPr bwMode="auto">
          <a:xfrm>
            <a:off x="555625" y="260350"/>
            <a:ext cx="639149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solid-state quantum science: materials</a:t>
            </a:r>
          </a:p>
        </p:txBody>
      </p:sp>
      <p:pic>
        <p:nvPicPr>
          <p:cNvPr id="14340" name="Picture 33" descr="cut-diamond-geology-mineralog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349500"/>
            <a:ext cx="27273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40"/>
          <p:cNvSpPr txBox="1">
            <a:spLocks noChangeArrowheads="1"/>
          </p:cNvSpPr>
          <p:nvPr/>
        </p:nvSpPr>
        <p:spPr bwMode="auto">
          <a:xfrm>
            <a:off x="1439863" y="1860550"/>
            <a:ext cx="3670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a:solidFill>
                  <a:srgbClr val="000000"/>
                </a:solidFill>
                <a:latin typeface="Century Gothic" charset="0"/>
              </a:rPr>
              <a:t>defects in crystals</a:t>
            </a:r>
            <a:endParaRPr lang="en-US" altLang="en-US" sz="1800" baseline="30000">
              <a:solidFill>
                <a:srgbClr val="000000"/>
              </a:solidFill>
              <a:latin typeface="Century Gothic" charset="0"/>
            </a:endParaRPr>
          </a:p>
        </p:txBody>
      </p:sp>
      <p:sp>
        <p:nvSpPr>
          <p:cNvPr id="14344" name="TextBox 40"/>
          <p:cNvSpPr txBox="1">
            <a:spLocks noChangeArrowheads="1"/>
          </p:cNvSpPr>
          <p:nvPr/>
        </p:nvSpPr>
        <p:spPr bwMode="auto">
          <a:xfrm>
            <a:off x="5356225" y="1773238"/>
            <a:ext cx="3670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a:solidFill>
                  <a:srgbClr val="000000"/>
                </a:solidFill>
                <a:latin typeface="Century Gothic" charset="0"/>
              </a:rPr>
              <a:t>semiconductor heterostructures (wells &amp; dots)</a:t>
            </a:r>
            <a:endParaRPr lang="en-US" altLang="en-US" sz="1800" baseline="30000">
              <a:solidFill>
                <a:srgbClr val="000000"/>
              </a:solidFill>
              <a:latin typeface="Century Gothic" charset="0"/>
            </a:endParaRPr>
          </a:p>
        </p:txBody>
      </p:sp>
      <p:sp>
        <p:nvSpPr>
          <p:cNvPr id="14346" name="TextBox 40"/>
          <p:cNvSpPr txBox="1">
            <a:spLocks noChangeArrowheads="1"/>
          </p:cNvSpPr>
          <p:nvPr/>
        </p:nvSpPr>
        <p:spPr bwMode="auto">
          <a:xfrm>
            <a:off x="1427163" y="4427538"/>
            <a:ext cx="3670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dirty="0">
                <a:solidFill>
                  <a:srgbClr val="000000"/>
                </a:solidFill>
                <a:latin typeface="Century Gothic" charset="0"/>
              </a:rPr>
              <a:t>two-dimensional van der Waals materials</a:t>
            </a:r>
            <a:endParaRPr lang="en-US" altLang="en-US" sz="1800" baseline="30000" dirty="0">
              <a:solidFill>
                <a:srgbClr val="000000"/>
              </a:solidFill>
              <a:latin typeface="Century Gothic" charset="0"/>
            </a:endParaRPr>
          </a:p>
        </p:txBody>
      </p:sp>
      <p:sp>
        <p:nvSpPr>
          <p:cNvPr id="14347" name="TextBox 40"/>
          <p:cNvSpPr txBox="1">
            <a:spLocks noChangeArrowheads="1"/>
          </p:cNvSpPr>
          <p:nvPr/>
        </p:nvSpPr>
        <p:spPr bwMode="auto">
          <a:xfrm>
            <a:off x="5211763" y="4410075"/>
            <a:ext cx="3670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a:solidFill>
                  <a:srgbClr val="000000"/>
                </a:solidFill>
                <a:latin typeface="Century Gothic" charset="0"/>
              </a:rPr>
              <a:t>lithographically defined materials</a:t>
            </a:r>
            <a:endParaRPr lang="en-US" altLang="en-US" sz="1800" baseline="30000">
              <a:solidFill>
                <a:srgbClr val="000000"/>
              </a:solidFill>
              <a:latin typeface="Century Gothic" charset="0"/>
            </a:endParaRPr>
          </a:p>
        </p:txBody>
      </p:sp>
      <p:pic>
        <p:nvPicPr>
          <p:cNvPr id="14348" name="Picture 30" descr="flux-bias-chip-natu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2313" y="5300663"/>
            <a:ext cx="277971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40"/>
          <p:cNvSpPr txBox="1">
            <a:spLocks noChangeArrowheads="1"/>
          </p:cNvSpPr>
          <p:nvPr/>
        </p:nvSpPr>
        <p:spPr bwMode="auto">
          <a:xfrm>
            <a:off x="6067425" y="3644900"/>
            <a:ext cx="224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b="1">
                <a:solidFill>
                  <a:schemeClr val="bg1"/>
                </a:solidFill>
                <a:latin typeface="Century Gothic" charset="0"/>
              </a:rPr>
              <a:t>quantum dot</a:t>
            </a:r>
            <a:endParaRPr lang="en-US" altLang="en-US" sz="1800" b="1" baseline="30000">
              <a:solidFill>
                <a:schemeClr val="bg1"/>
              </a:solidFill>
              <a:latin typeface="Century Gothic" charset="0"/>
            </a:endParaRPr>
          </a:p>
        </p:txBody>
      </p:sp>
      <p:sp>
        <p:nvSpPr>
          <p:cNvPr id="25" name="TextBox 40"/>
          <p:cNvSpPr txBox="1">
            <a:spLocks noChangeArrowheads="1"/>
          </p:cNvSpPr>
          <p:nvPr/>
        </p:nvSpPr>
        <p:spPr bwMode="auto">
          <a:xfrm>
            <a:off x="6219825" y="3797300"/>
            <a:ext cx="224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b="1">
                <a:solidFill>
                  <a:schemeClr val="bg1"/>
                </a:solidFill>
                <a:latin typeface="Century Gothic" charset="0"/>
              </a:rPr>
              <a:t>quantum dot</a:t>
            </a:r>
            <a:endParaRPr lang="en-US" altLang="en-US" sz="1800" b="1" baseline="30000">
              <a:solidFill>
                <a:schemeClr val="bg1"/>
              </a:solidFill>
              <a:latin typeface="Century Gothic" charset="0"/>
            </a:endParaRPr>
          </a:p>
        </p:txBody>
      </p:sp>
      <p:grpSp>
        <p:nvGrpSpPr>
          <p:cNvPr id="26" name="Group 339"/>
          <p:cNvGrpSpPr>
            <a:grpSpLocks/>
          </p:cNvGrpSpPr>
          <p:nvPr/>
        </p:nvGrpSpPr>
        <p:grpSpPr bwMode="auto">
          <a:xfrm>
            <a:off x="6102350" y="2555677"/>
            <a:ext cx="2141538" cy="1449387"/>
            <a:chOff x="3363" y="515"/>
            <a:chExt cx="1883" cy="1298"/>
          </a:xfrm>
        </p:grpSpPr>
        <p:pic>
          <p:nvPicPr>
            <p:cNvPr id="27" name="Picture 1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3" y="523"/>
              <a:ext cx="1883" cy="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96"/>
            <p:cNvSpPr txBox="1">
              <a:spLocks noChangeArrowheads="1"/>
            </p:cNvSpPr>
            <p:nvPr/>
          </p:nvSpPr>
          <p:spPr bwMode="auto">
            <a:xfrm rot="-3000000">
              <a:off x="3472" y="732"/>
              <a:ext cx="4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600" b="1">
                  <a:latin typeface="Arial" charset="0"/>
                </a:rPr>
                <a:t>GaAs</a:t>
              </a:r>
            </a:p>
          </p:txBody>
        </p:sp>
        <p:sp>
          <p:nvSpPr>
            <p:cNvPr id="29" name="TextBox 94"/>
            <p:cNvSpPr txBox="1">
              <a:spLocks noChangeArrowheads="1"/>
            </p:cNvSpPr>
            <p:nvPr/>
          </p:nvSpPr>
          <p:spPr bwMode="auto">
            <a:xfrm rot="-3000000">
              <a:off x="3990" y="649"/>
              <a:ext cx="565"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600" b="1">
                  <a:solidFill>
                    <a:schemeClr val="bg1"/>
                  </a:solidFill>
                  <a:latin typeface="Arial" charset="0"/>
                </a:rPr>
                <a:t>InAs</a:t>
              </a:r>
            </a:p>
          </p:txBody>
        </p:sp>
        <p:sp>
          <p:nvSpPr>
            <p:cNvPr id="30" name="TextBox 96"/>
            <p:cNvSpPr txBox="1">
              <a:spLocks noChangeArrowheads="1"/>
            </p:cNvSpPr>
            <p:nvPr/>
          </p:nvSpPr>
          <p:spPr bwMode="auto">
            <a:xfrm rot="-3000000">
              <a:off x="4600" y="732"/>
              <a:ext cx="4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600" b="1">
                  <a:latin typeface="Arial" charset="0"/>
                </a:rPr>
                <a:t>GaAs</a:t>
              </a:r>
            </a:p>
          </p:txBody>
        </p:sp>
        <p:sp>
          <p:nvSpPr>
            <p:cNvPr id="31" name="Line 183"/>
            <p:cNvSpPr>
              <a:spLocks noChangeShapeType="1"/>
            </p:cNvSpPr>
            <p:nvPr/>
          </p:nvSpPr>
          <p:spPr bwMode="auto">
            <a:xfrm>
              <a:off x="3925" y="1162"/>
              <a:ext cx="268" cy="0"/>
            </a:xfrm>
            <a:prstGeom prst="line">
              <a:avLst/>
            </a:prstGeom>
            <a:noFill/>
            <a:ln w="28575">
              <a:solidFill>
                <a:schemeClr val="bg1"/>
              </a:solidFill>
              <a:round/>
              <a:headEnd/>
              <a:tailEnd type="triangle" w="sm" len="lg"/>
            </a:ln>
            <a:extLst>
              <a:ext uri="{909E8E84-426E-40DD-AFC4-6F175D3DCCD1}">
                <a14:hiddenFill xmlns:a14="http://schemas.microsoft.com/office/drawing/2010/main">
                  <a:noFill/>
                </a14:hiddenFill>
              </a:ext>
            </a:extLst>
          </p:spPr>
          <p:txBody>
            <a:bodyPr/>
            <a:lstStyle/>
            <a:p>
              <a:endParaRPr lang="en-US"/>
            </a:p>
          </p:txBody>
        </p:sp>
        <p:sp>
          <p:nvSpPr>
            <p:cNvPr id="32" name="Text Box 200"/>
            <p:cNvSpPr txBox="1">
              <a:spLocks noChangeArrowheads="1"/>
            </p:cNvSpPr>
            <p:nvPr/>
          </p:nvSpPr>
          <p:spPr bwMode="auto">
            <a:xfrm>
              <a:off x="4555" y="1165"/>
              <a:ext cx="60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600" b="1">
                  <a:solidFill>
                    <a:schemeClr val="bg1"/>
                  </a:solidFill>
                  <a:latin typeface="Arial" charset="0"/>
                </a:rPr>
                <a:t>2 - 5 nm</a:t>
              </a:r>
            </a:p>
          </p:txBody>
        </p:sp>
        <p:sp>
          <p:nvSpPr>
            <p:cNvPr id="33" name="Line 213"/>
            <p:cNvSpPr>
              <a:spLocks noChangeShapeType="1"/>
            </p:cNvSpPr>
            <p:nvPr/>
          </p:nvSpPr>
          <p:spPr bwMode="auto">
            <a:xfrm>
              <a:off x="4193" y="1107"/>
              <a:ext cx="0" cy="11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4" name="Group 216"/>
            <p:cNvGrpSpPr>
              <a:grpSpLocks/>
            </p:cNvGrpSpPr>
            <p:nvPr/>
          </p:nvGrpSpPr>
          <p:grpSpPr bwMode="auto">
            <a:xfrm rot="10800000">
              <a:off x="4517" y="1108"/>
              <a:ext cx="313" cy="111"/>
              <a:chOff x="4050" y="1149"/>
              <a:chExt cx="313" cy="111"/>
            </a:xfrm>
          </p:grpSpPr>
          <p:sp>
            <p:nvSpPr>
              <p:cNvPr id="35" name="Line 214"/>
              <p:cNvSpPr>
                <a:spLocks noChangeShapeType="1"/>
              </p:cNvSpPr>
              <p:nvPr/>
            </p:nvSpPr>
            <p:spPr bwMode="auto">
              <a:xfrm>
                <a:off x="4050" y="1205"/>
                <a:ext cx="268" cy="0"/>
              </a:xfrm>
              <a:prstGeom prst="line">
                <a:avLst/>
              </a:prstGeom>
              <a:noFill/>
              <a:ln w="28575">
                <a:solidFill>
                  <a:schemeClr val="bg1"/>
                </a:solidFill>
                <a:round/>
                <a:headEnd/>
                <a:tailEnd type="triangle" w="sm" len="lg"/>
              </a:ln>
              <a:extLst>
                <a:ext uri="{909E8E84-426E-40DD-AFC4-6F175D3DCCD1}">
                  <a14:hiddenFill xmlns:a14="http://schemas.microsoft.com/office/drawing/2010/main">
                    <a:noFill/>
                  </a14:hiddenFill>
                </a:ext>
              </a:extLst>
            </p:spPr>
            <p:txBody>
              <a:bodyPr/>
              <a:lstStyle/>
              <a:p>
                <a:endParaRPr lang="en-US"/>
              </a:p>
            </p:txBody>
          </p:sp>
          <p:sp>
            <p:nvSpPr>
              <p:cNvPr id="36" name="Line 215"/>
              <p:cNvSpPr>
                <a:spLocks noChangeShapeType="1"/>
              </p:cNvSpPr>
              <p:nvPr/>
            </p:nvSpPr>
            <p:spPr bwMode="auto">
              <a:xfrm>
                <a:off x="4363" y="1149"/>
                <a:ext cx="0" cy="11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37" name="TextBox 40"/>
          <p:cNvSpPr txBox="1">
            <a:spLocks noChangeArrowheads="1"/>
          </p:cNvSpPr>
          <p:nvPr/>
        </p:nvSpPr>
        <p:spPr bwMode="auto">
          <a:xfrm>
            <a:off x="6038372" y="3594526"/>
            <a:ext cx="224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b="1">
                <a:solidFill>
                  <a:schemeClr val="bg1"/>
                </a:solidFill>
                <a:latin typeface="Century Gothic" charset="0"/>
              </a:rPr>
              <a:t>quantum dot</a:t>
            </a:r>
            <a:endParaRPr lang="en-US" altLang="en-US" sz="1800" b="1" baseline="30000">
              <a:solidFill>
                <a:schemeClr val="bg1"/>
              </a:solidFill>
              <a:latin typeface="Century Gothic" charset="0"/>
            </a:endParaRPr>
          </a:p>
        </p:txBody>
      </p:sp>
      <p:pic>
        <p:nvPicPr>
          <p:cNvPr id="38" name="Picture 5" descr="800px-Molybdenite-3D-balls">
            <a:extLst>
              <a:ext uri="{FF2B5EF4-FFF2-40B4-BE49-F238E27FC236}">
                <a16:creationId xmlns:a16="http://schemas.microsoft.com/office/drawing/2014/main" id="{7FE95602-DCC6-5A4F-98E3-267629E4E6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2237"/>
          <a:stretch>
            <a:fillRect/>
          </a:stretch>
        </p:blipFill>
        <p:spPr bwMode="auto">
          <a:xfrm>
            <a:off x="1412156" y="5035180"/>
            <a:ext cx="3799607" cy="118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DA583E0-FCCD-CB4B-900B-A028719BD07F}"/>
              </a:ext>
            </a:extLst>
          </p:cNvPr>
          <p:cNvSpPr/>
          <p:nvPr/>
        </p:nvSpPr>
        <p:spPr>
          <a:xfrm>
            <a:off x="1187624" y="4292600"/>
            <a:ext cx="4181684" cy="2232744"/>
          </a:xfrm>
          <a:prstGeom prst="rect">
            <a:avLst/>
          </a:prstGeom>
          <a:noFill/>
          <a:ln w="508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
            <a:extLst>
              <a:ext uri="{FF2B5EF4-FFF2-40B4-BE49-F238E27FC236}">
                <a16:creationId xmlns:a16="http://schemas.microsoft.com/office/drawing/2014/main" id="{A6511D33-1B91-8749-9E51-FCB86FCA0521}"/>
              </a:ext>
            </a:extLst>
          </p:cNvPr>
          <p:cNvSpPr>
            <a:spLocks noChangeArrowheads="1"/>
          </p:cNvSpPr>
          <p:nvPr/>
        </p:nvSpPr>
        <p:spPr bwMode="auto">
          <a:xfrm>
            <a:off x="900113" y="1125538"/>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many natural &amp; artificial platforms can serve as light-matter interface &amp; often want to use more than 1 quantum system! </a:t>
            </a:r>
          </a:p>
        </p:txBody>
      </p:sp>
    </p:spTree>
    <p:extLst>
      <p:ext uri="{BB962C8B-B14F-4D97-AF65-F5344CB8AC3E}">
        <p14:creationId xmlns:p14="http://schemas.microsoft.com/office/powerpoint/2010/main" val="291410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AutoShape 4"/>
          <p:cNvSpPr>
            <a:spLocks noChangeAspect="1" noChangeArrowheads="1" noTextEdit="1"/>
          </p:cNvSpPr>
          <p:nvPr/>
        </p:nvSpPr>
        <p:spPr bwMode="auto">
          <a:xfrm>
            <a:off x="927100" y="1255713"/>
            <a:ext cx="2852738"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38" name="Text Box 3"/>
          <p:cNvSpPr txBox="1">
            <a:spLocks noChangeArrowheads="1"/>
          </p:cNvSpPr>
          <p:nvPr/>
        </p:nvSpPr>
        <p:spPr bwMode="auto">
          <a:xfrm>
            <a:off x="555625" y="260350"/>
            <a:ext cx="639149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solid-state quantum science: materials</a:t>
            </a:r>
          </a:p>
        </p:txBody>
      </p:sp>
      <p:pic>
        <p:nvPicPr>
          <p:cNvPr id="14340" name="Picture 33" descr="cut-diamond-geology-mineralog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349500"/>
            <a:ext cx="27273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40"/>
          <p:cNvSpPr txBox="1">
            <a:spLocks noChangeArrowheads="1"/>
          </p:cNvSpPr>
          <p:nvPr/>
        </p:nvSpPr>
        <p:spPr bwMode="auto">
          <a:xfrm>
            <a:off x="1439863" y="1860550"/>
            <a:ext cx="3670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a:solidFill>
                  <a:srgbClr val="000000"/>
                </a:solidFill>
                <a:latin typeface="Century Gothic" charset="0"/>
              </a:rPr>
              <a:t>defects in crystals</a:t>
            </a:r>
            <a:endParaRPr lang="en-US" altLang="en-US" sz="1800" baseline="30000">
              <a:solidFill>
                <a:srgbClr val="000000"/>
              </a:solidFill>
              <a:latin typeface="Century Gothic" charset="0"/>
            </a:endParaRPr>
          </a:p>
        </p:txBody>
      </p:sp>
      <p:sp>
        <p:nvSpPr>
          <p:cNvPr id="14344" name="TextBox 40"/>
          <p:cNvSpPr txBox="1">
            <a:spLocks noChangeArrowheads="1"/>
          </p:cNvSpPr>
          <p:nvPr/>
        </p:nvSpPr>
        <p:spPr bwMode="auto">
          <a:xfrm>
            <a:off x="5356225" y="1773238"/>
            <a:ext cx="3670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a:solidFill>
                  <a:srgbClr val="000000"/>
                </a:solidFill>
                <a:latin typeface="Century Gothic" charset="0"/>
              </a:rPr>
              <a:t>semiconductor heterostructures (wells &amp; dots)</a:t>
            </a:r>
            <a:endParaRPr lang="en-US" altLang="en-US" sz="1800" baseline="30000">
              <a:solidFill>
                <a:srgbClr val="000000"/>
              </a:solidFill>
              <a:latin typeface="Century Gothic" charset="0"/>
            </a:endParaRPr>
          </a:p>
        </p:txBody>
      </p:sp>
      <p:sp>
        <p:nvSpPr>
          <p:cNvPr id="14346" name="TextBox 40"/>
          <p:cNvSpPr txBox="1">
            <a:spLocks noChangeArrowheads="1"/>
          </p:cNvSpPr>
          <p:nvPr/>
        </p:nvSpPr>
        <p:spPr bwMode="auto">
          <a:xfrm>
            <a:off x="1427163" y="4427538"/>
            <a:ext cx="3670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dirty="0">
                <a:solidFill>
                  <a:srgbClr val="000000"/>
                </a:solidFill>
                <a:latin typeface="Century Gothic" charset="0"/>
              </a:rPr>
              <a:t>two-dimensional van der Waals materials</a:t>
            </a:r>
            <a:endParaRPr lang="en-US" altLang="en-US" sz="1800" baseline="30000" dirty="0">
              <a:solidFill>
                <a:srgbClr val="000000"/>
              </a:solidFill>
              <a:latin typeface="Century Gothic" charset="0"/>
            </a:endParaRPr>
          </a:p>
        </p:txBody>
      </p:sp>
      <p:sp>
        <p:nvSpPr>
          <p:cNvPr id="14347" name="TextBox 40"/>
          <p:cNvSpPr txBox="1">
            <a:spLocks noChangeArrowheads="1"/>
          </p:cNvSpPr>
          <p:nvPr/>
        </p:nvSpPr>
        <p:spPr bwMode="auto">
          <a:xfrm>
            <a:off x="5211763" y="4410075"/>
            <a:ext cx="3670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a:solidFill>
                  <a:srgbClr val="000000"/>
                </a:solidFill>
                <a:latin typeface="Century Gothic" charset="0"/>
              </a:rPr>
              <a:t>lithographically defined materials</a:t>
            </a:r>
            <a:endParaRPr lang="en-US" altLang="en-US" sz="1800" baseline="30000">
              <a:solidFill>
                <a:srgbClr val="000000"/>
              </a:solidFill>
              <a:latin typeface="Century Gothic" charset="0"/>
            </a:endParaRPr>
          </a:p>
        </p:txBody>
      </p:sp>
      <p:pic>
        <p:nvPicPr>
          <p:cNvPr id="14348" name="Picture 30" descr="flux-bias-chip-natu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2313" y="5300663"/>
            <a:ext cx="277971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40"/>
          <p:cNvSpPr txBox="1">
            <a:spLocks noChangeArrowheads="1"/>
          </p:cNvSpPr>
          <p:nvPr/>
        </p:nvSpPr>
        <p:spPr bwMode="auto">
          <a:xfrm>
            <a:off x="6067425" y="3644900"/>
            <a:ext cx="224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b="1">
                <a:solidFill>
                  <a:schemeClr val="bg1"/>
                </a:solidFill>
                <a:latin typeface="Century Gothic" charset="0"/>
              </a:rPr>
              <a:t>quantum dot</a:t>
            </a:r>
            <a:endParaRPr lang="en-US" altLang="en-US" sz="1800" b="1" baseline="30000">
              <a:solidFill>
                <a:schemeClr val="bg1"/>
              </a:solidFill>
              <a:latin typeface="Century Gothic" charset="0"/>
            </a:endParaRPr>
          </a:p>
        </p:txBody>
      </p:sp>
      <p:sp>
        <p:nvSpPr>
          <p:cNvPr id="25" name="TextBox 40"/>
          <p:cNvSpPr txBox="1">
            <a:spLocks noChangeArrowheads="1"/>
          </p:cNvSpPr>
          <p:nvPr/>
        </p:nvSpPr>
        <p:spPr bwMode="auto">
          <a:xfrm>
            <a:off x="6219825" y="3797300"/>
            <a:ext cx="224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b="1">
                <a:solidFill>
                  <a:schemeClr val="bg1"/>
                </a:solidFill>
                <a:latin typeface="Century Gothic" charset="0"/>
              </a:rPr>
              <a:t>quantum dot</a:t>
            </a:r>
            <a:endParaRPr lang="en-US" altLang="en-US" sz="1800" b="1" baseline="30000">
              <a:solidFill>
                <a:schemeClr val="bg1"/>
              </a:solidFill>
              <a:latin typeface="Century Gothic" charset="0"/>
            </a:endParaRPr>
          </a:p>
        </p:txBody>
      </p:sp>
      <p:grpSp>
        <p:nvGrpSpPr>
          <p:cNvPr id="26" name="Group 339"/>
          <p:cNvGrpSpPr>
            <a:grpSpLocks/>
          </p:cNvGrpSpPr>
          <p:nvPr/>
        </p:nvGrpSpPr>
        <p:grpSpPr bwMode="auto">
          <a:xfrm>
            <a:off x="6102350" y="2555677"/>
            <a:ext cx="2141538" cy="1449387"/>
            <a:chOff x="3363" y="515"/>
            <a:chExt cx="1883" cy="1298"/>
          </a:xfrm>
        </p:grpSpPr>
        <p:pic>
          <p:nvPicPr>
            <p:cNvPr id="27" name="Picture 1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3" y="523"/>
              <a:ext cx="1883" cy="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96"/>
            <p:cNvSpPr txBox="1">
              <a:spLocks noChangeArrowheads="1"/>
            </p:cNvSpPr>
            <p:nvPr/>
          </p:nvSpPr>
          <p:spPr bwMode="auto">
            <a:xfrm rot="-3000000">
              <a:off x="3472" y="732"/>
              <a:ext cx="4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600" b="1">
                  <a:latin typeface="Arial" charset="0"/>
                </a:rPr>
                <a:t>GaAs</a:t>
              </a:r>
            </a:p>
          </p:txBody>
        </p:sp>
        <p:sp>
          <p:nvSpPr>
            <p:cNvPr id="29" name="TextBox 94"/>
            <p:cNvSpPr txBox="1">
              <a:spLocks noChangeArrowheads="1"/>
            </p:cNvSpPr>
            <p:nvPr/>
          </p:nvSpPr>
          <p:spPr bwMode="auto">
            <a:xfrm rot="-3000000">
              <a:off x="3990" y="649"/>
              <a:ext cx="565"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600" b="1">
                  <a:solidFill>
                    <a:schemeClr val="bg1"/>
                  </a:solidFill>
                  <a:latin typeface="Arial" charset="0"/>
                </a:rPr>
                <a:t>InAs</a:t>
              </a:r>
            </a:p>
          </p:txBody>
        </p:sp>
        <p:sp>
          <p:nvSpPr>
            <p:cNvPr id="30" name="TextBox 96"/>
            <p:cNvSpPr txBox="1">
              <a:spLocks noChangeArrowheads="1"/>
            </p:cNvSpPr>
            <p:nvPr/>
          </p:nvSpPr>
          <p:spPr bwMode="auto">
            <a:xfrm rot="-3000000">
              <a:off x="4600" y="732"/>
              <a:ext cx="4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600" b="1">
                  <a:latin typeface="Arial" charset="0"/>
                </a:rPr>
                <a:t>GaAs</a:t>
              </a:r>
            </a:p>
          </p:txBody>
        </p:sp>
        <p:sp>
          <p:nvSpPr>
            <p:cNvPr id="31" name="Line 183"/>
            <p:cNvSpPr>
              <a:spLocks noChangeShapeType="1"/>
            </p:cNvSpPr>
            <p:nvPr/>
          </p:nvSpPr>
          <p:spPr bwMode="auto">
            <a:xfrm>
              <a:off x="3925" y="1162"/>
              <a:ext cx="268" cy="0"/>
            </a:xfrm>
            <a:prstGeom prst="line">
              <a:avLst/>
            </a:prstGeom>
            <a:noFill/>
            <a:ln w="28575">
              <a:solidFill>
                <a:schemeClr val="bg1"/>
              </a:solidFill>
              <a:round/>
              <a:headEnd/>
              <a:tailEnd type="triangle" w="sm" len="lg"/>
            </a:ln>
            <a:extLst>
              <a:ext uri="{909E8E84-426E-40DD-AFC4-6F175D3DCCD1}">
                <a14:hiddenFill xmlns:a14="http://schemas.microsoft.com/office/drawing/2010/main">
                  <a:noFill/>
                </a14:hiddenFill>
              </a:ext>
            </a:extLst>
          </p:spPr>
          <p:txBody>
            <a:bodyPr/>
            <a:lstStyle/>
            <a:p>
              <a:endParaRPr lang="en-US"/>
            </a:p>
          </p:txBody>
        </p:sp>
        <p:sp>
          <p:nvSpPr>
            <p:cNvPr id="32" name="Text Box 200"/>
            <p:cNvSpPr txBox="1">
              <a:spLocks noChangeArrowheads="1"/>
            </p:cNvSpPr>
            <p:nvPr/>
          </p:nvSpPr>
          <p:spPr bwMode="auto">
            <a:xfrm>
              <a:off x="4555" y="1165"/>
              <a:ext cx="60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600" b="1">
                  <a:solidFill>
                    <a:schemeClr val="bg1"/>
                  </a:solidFill>
                  <a:latin typeface="Arial" charset="0"/>
                </a:rPr>
                <a:t>2 - 5 nm</a:t>
              </a:r>
            </a:p>
          </p:txBody>
        </p:sp>
        <p:sp>
          <p:nvSpPr>
            <p:cNvPr id="33" name="Line 213"/>
            <p:cNvSpPr>
              <a:spLocks noChangeShapeType="1"/>
            </p:cNvSpPr>
            <p:nvPr/>
          </p:nvSpPr>
          <p:spPr bwMode="auto">
            <a:xfrm>
              <a:off x="4193" y="1107"/>
              <a:ext cx="0" cy="11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4" name="Group 216"/>
            <p:cNvGrpSpPr>
              <a:grpSpLocks/>
            </p:cNvGrpSpPr>
            <p:nvPr/>
          </p:nvGrpSpPr>
          <p:grpSpPr bwMode="auto">
            <a:xfrm rot="10800000">
              <a:off x="4517" y="1108"/>
              <a:ext cx="313" cy="111"/>
              <a:chOff x="4050" y="1149"/>
              <a:chExt cx="313" cy="111"/>
            </a:xfrm>
          </p:grpSpPr>
          <p:sp>
            <p:nvSpPr>
              <p:cNvPr id="35" name="Line 214"/>
              <p:cNvSpPr>
                <a:spLocks noChangeShapeType="1"/>
              </p:cNvSpPr>
              <p:nvPr/>
            </p:nvSpPr>
            <p:spPr bwMode="auto">
              <a:xfrm>
                <a:off x="4050" y="1205"/>
                <a:ext cx="268" cy="0"/>
              </a:xfrm>
              <a:prstGeom prst="line">
                <a:avLst/>
              </a:prstGeom>
              <a:noFill/>
              <a:ln w="28575">
                <a:solidFill>
                  <a:schemeClr val="bg1"/>
                </a:solidFill>
                <a:round/>
                <a:headEnd/>
                <a:tailEnd type="triangle" w="sm" len="lg"/>
              </a:ln>
              <a:extLst>
                <a:ext uri="{909E8E84-426E-40DD-AFC4-6F175D3DCCD1}">
                  <a14:hiddenFill xmlns:a14="http://schemas.microsoft.com/office/drawing/2010/main">
                    <a:noFill/>
                  </a14:hiddenFill>
                </a:ext>
              </a:extLst>
            </p:spPr>
            <p:txBody>
              <a:bodyPr/>
              <a:lstStyle/>
              <a:p>
                <a:endParaRPr lang="en-US"/>
              </a:p>
            </p:txBody>
          </p:sp>
          <p:sp>
            <p:nvSpPr>
              <p:cNvPr id="36" name="Line 215"/>
              <p:cNvSpPr>
                <a:spLocks noChangeShapeType="1"/>
              </p:cNvSpPr>
              <p:nvPr/>
            </p:nvSpPr>
            <p:spPr bwMode="auto">
              <a:xfrm>
                <a:off x="4363" y="1149"/>
                <a:ext cx="0" cy="11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37" name="TextBox 40"/>
          <p:cNvSpPr txBox="1">
            <a:spLocks noChangeArrowheads="1"/>
          </p:cNvSpPr>
          <p:nvPr/>
        </p:nvSpPr>
        <p:spPr bwMode="auto">
          <a:xfrm>
            <a:off x="6038372" y="3594526"/>
            <a:ext cx="224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b="1">
                <a:solidFill>
                  <a:schemeClr val="bg1"/>
                </a:solidFill>
                <a:latin typeface="Century Gothic" charset="0"/>
              </a:rPr>
              <a:t>quantum dot</a:t>
            </a:r>
            <a:endParaRPr lang="en-US" altLang="en-US" sz="1800" b="1" baseline="30000">
              <a:solidFill>
                <a:schemeClr val="bg1"/>
              </a:solidFill>
              <a:latin typeface="Century Gothic" charset="0"/>
            </a:endParaRPr>
          </a:p>
        </p:txBody>
      </p:sp>
      <p:pic>
        <p:nvPicPr>
          <p:cNvPr id="38" name="Picture 5" descr="800px-Molybdenite-3D-balls">
            <a:extLst>
              <a:ext uri="{FF2B5EF4-FFF2-40B4-BE49-F238E27FC236}">
                <a16:creationId xmlns:a16="http://schemas.microsoft.com/office/drawing/2014/main" id="{7FE95602-DCC6-5A4F-98E3-267629E4E6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2237"/>
          <a:stretch>
            <a:fillRect/>
          </a:stretch>
        </p:blipFill>
        <p:spPr bwMode="auto">
          <a:xfrm>
            <a:off x="1412156" y="5035180"/>
            <a:ext cx="3799607" cy="118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DA583E0-FCCD-CB4B-900B-A028719BD07F}"/>
              </a:ext>
            </a:extLst>
          </p:cNvPr>
          <p:cNvSpPr/>
          <p:nvPr/>
        </p:nvSpPr>
        <p:spPr>
          <a:xfrm>
            <a:off x="1187624" y="4292600"/>
            <a:ext cx="4181684" cy="2232744"/>
          </a:xfrm>
          <a:prstGeom prst="rect">
            <a:avLst/>
          </a:prstGeom>
          <a:noFill/>
          <a:ln w="508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4E2E6FD2-17FB-FD48-B3E8-E66BB0D79090}"/>
              </a:ext>
            </a:extLst>
          </p:cNvPr>
          <p:cNvGrpSpPr/>
          <p:nvPr/>
        </p:nvGrpSpPr>
        <p:grpSpPr>
          <a:xfrm>
            <a:off x="2484644" y="2276127"/>
            <a:ext cx="5286125" cy="3408711"/>
            <a:chOff x="3059112" y="2924175"/>
            <a:chExt cx="5286125" cy="3408711"/>
          </a:xfrm>
        </p:grpSpPr>
        <p:sp>
          <p:nvSpPr>
            <p:cNvPr id="40" name="Rectangle 39">
              <a:extLst>
                <a:ext uri="{FF2B5EF4-FFF2-40B4-BE49-F238E27FC236}">
                  <a16:creationId xmlns:a16="http://schemas.microsoft.com/office/drawing/2014/main" id="{9716141C-2BBB-7446-A43A-A1950AF26A6E}"/>
                </a:ext>
              </a:extLst>
            </p:cNvPr>
            <p:cNvSpPr/>
            <p:nvPr/>
          </p:nvSpPr>
          <p:spPr>
            <a:xfrm>
              <a:off x="3059112" y="2924175"/>
              <a:ext cx="5286125" cy="34087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1" name="Picture 5" descr="800px-Molybdenite-3D-balls">
              <a:extLst>
                <a:ext uri="{FF2B5EF4-FFF2-40B4-BE49-F238E27FC236}">
                  <a16:creationId xmlns:a16="http://schemas.microsoft.com/office/drawing/2014/main" id="{B253E71E-076C-3E4F-AA76-1597160816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2237"/>
            <a:stretch>
              <a:fillRect/>
            </a:stretch>
          </p:blipFill>
          <p:spPr bwMode="auto">
            <a:xfrm>
              <a:off x="3619764" y="3238064"/>
              <a:ext cx="4191000"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0">
              <a:extLst>
                <a:ext uri="{FF2B5EF4-FFF2-40B4-BE49-F238E27FC236}">
                  <a16:creationId xmlns:a16="http://schemas.microsoft.com/office/drawing/2014/main" id="{A531C54A-B1B1-8040-A313-EB6D9651B9C5}"/>
                </a:ext>
              </a:extLst>
            </p:cNvPr>
            <p:cNvSpPr txBox="1">
              <a:spLocks noChangeArrowheads="1"/>
            </p:cNvSpPr>
            <p:nvPr/>
          </p:nvSpPr>
          <p:spPr bwMode="auto">
            <a:xfrm>
              <a:off x="3924440" y="3002225"/>
              <a:ext cx="36703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endParaRPr lang="en-US" altLang="en-US" sz="1800" b="1" baseline="30000" dirty="0">
                <a:solidFill>
                  <a:srgbClr val="000000"/>
                </a:solidFill>
                <a:latin typeface="Century Gothic" panose="020B0502020202020204" pitchFamily="34" charset="0"/>
              </a:endParaRPr>
            </a:p>
          </p:txBody>
        </p:sp>
        <p:sp>
          <p:nvSpPr>
            <p:cNvPr id="43" name="TextBox 42">
              <a:extLst>
                <a:ext uri="{FF2B5EF4-FFF2-40B4-BE49-F238E27FC236}">
                  <a16:creationId xmlns:a16="http://schemas.microsoft.com/office/drawing/2014/main" id="{7D3CBA98-E92F-CA40-A074-2C50A3AE5DD0}"/>
                </a:ext>
              </a:extLst>
            </p:cNvPr>
            <p:cNvSpPr txBox="1"/>
            <p:nvPr/>
          </p:nvSpPr>
          <p:spPr>
            <a:xfrm>
              <a:off x="3295644" y="4444137"/>
              <a:ext cx="4719562" cy="1701620"/>
            </a:xfrm>
            <a:prstGeom prst="rect">
              <a:avLst/>
            </a:prstGeom>
            <a:noFill/>
          </p:spPr>
          <p:txBody>
            <a:bodyPr wrap="none" rtlCol="0">
              <a:spAutoFit/>
            </a:bodyPr>
            <a:lstStyle/>
            <a:p>
              <a:pPr>
                <a:lnSpc>
                  <a:spcPct val="150000"/>
                </a:lnSpc>
              </a:pPr>
              <a:r>
                <a:rPr lang="en-US" b="1" u="sng" dirty="0">
                  <a:latin typeface="Century Gothic" panose="020B0502020202020204" pitchFamily="34" charset="0"/>
                  <a:cs typeface="Arial" panose="020B0604020202020204" pitchFamily="34" charset="0"/>
                </a:rPr>
                <a:t>advantages:</a:t>
              </a:r>
            </a:p>
            <a:p>
              <a:pPr marL="285750" indent="-285750">
                <a:lnSpc>
                  <a:spcPct val="150000"/>
                </a:lnSpc>
                <a:buFont typeface="Arial" panose="020B0604020202020204" pitchFamily="34" charset="0"/>
                <a:buChar char="•"/>
              </a:pPr>
              <a:r>
                <a:rPr lang="en-US" dirty="0">
                  <a:latin typeface="Century Gothic" panose="020B0502020202020204" pitchFamily="34" charset="0"/>
                  <a:cs typeface="Arial" panose="020B0604020202020204" pitchFamily="34" charset="0"/>
                </a:rPr>
                <a:t>cost effective</a:t>
              </a:r>
            </a:p>
            <a:p>
              <a:pPr marL="285750" indent="-285750">
                <a:lnSpc>
                  <a:spcPct val="150000"/>
                </a:lnSpc>
                <a:buFont typeface="Arial" panose="020B0604020202020204" pitchFamily="34" charset="0"/>
                <a:buChar char="•"/>
              </a:pPr>
              <a:r>
                <a:rPr lang="en-US" dirty="0">
                  <a:latin typeface="Century Gothic" panose="020B0502020202020204" pitchFamily="34" charset="0"/>
                  <a:cs typeface="Arial" panose="020B0604020202020204" pitchFamily="34" charset="0"/>
                </a:rPr>
                <a:t>easy to integrate</a:t>
              </a:r>
            </a:p>
            <a:p>
              <a:pPr marL="285750" indent="-285750">
                <a:lnSpc>
                  <a:spcPct val="150000"/>
                </a:lnSpc>
                <a:buFont typeface="Arial" panose="020B0604020202020204" pitchFamily="34" charset="0"/>
                <a:buChar char="•"/>
              </a:pPr>
              <a:r>
                <a:rPr lang="en-US" dirty="0">
                  <a:latin typeface="Century Gothic" panose="020B0502020202020204" pitchFamily="34" charset="0"/>
                  <a:cs typeface="Arial" panose="020B0604020202020204" pitchFamily="34" charset="0"/>
                </a:rPr>
                <a:t>additional degree of freedom (valley)</a:t>
              </a:r>
            </a:p>
          </p:txBody>
        </p:sp>
      </p:grpSp>
      <p:sp>
        <p:nvSpPr>
          <p:cNvPr id="44" name="Rectangle 3">
            <a:extLst>
              <a:ext uri="{FF2B5EF4-FFF2-40B4-BE49-F238E27FC236}">
                <a16:creationId xmlns:a16="http://schemas.microsoft.com/office/drawing/2014/main" id="{3B368230-BCB3-3B40-8BFC-4ED627EBDCD5}"/>
              </a:ext>
            </a:extLst>
          </p:cNvPr>
          <p:cNvSpPr>
            <a:spLocks noChangeArrowheads="1"/>
          </p:cNvSpPr>
          <p:nvPr/>
        </p:nvSpPr>
        <p:spPr bwMode="auto">
          <a:xfrm>
            <a:off x="900113" y="1125538"/>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many natural &amp; artificial platforms can serve as light-matter interface &amp; often want to use more than 1 quantum system! </a:t>
            </a:r>
          </a:p>
        </p:txBody>
      </p:sp>
    </p:spTree>
    <p:extLst>
      <p:ext uri="{BB962C8B-B14F-4D97-AF65-F5344CB8AC3E}">
        <p14:creationId xmlns:p14="http://schemas.microsoft.com/office/powerpoint/2010/main" val="3348604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555625" y="260350"/>
            <a:ext cx="639149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solid-state quantum science: materials</a:t>
            </a:r>
          </a:p>
        </p:txBody>
      </p:sp>
      <p:sp>
        <p:nvSpPr>
          <p:cNvPr id="12" name="Rectangle 11">
            <a:extLst>
              <a:ext uri="{FF2B5EF4-FFF2-40B4-BE49-F238E27FC236}">
                <a16:creationId xmlns:a16="http://schemas.microsoft.com/office/drawing/2014/main" id="{C5B4030E-AFF7-4147-9510-0F371504B9DA}"/>
              </a:ext>
            </a:extLst>
          </p:cNvPr>
          <p:cNvSpPr/>
          <p:nvPr/>
        </p:nvSpPr>
        <p:spPr>
          <a:xfrm>
            <a:off x="6848475" y="6597650"/>
            <a:ext cx="2371725" cy="276999"/>
          </a:xfrm>
          <a:prstGeom prst="rect">
            <a:avLst/>
          </a:prstGeom>
        </p:spPr>
        <p:txBody>
          <a:bodyPr wrap="square">
            <a:spAutoFit/>
          </a:bodyPr>
          <a:lstStyle/>
          <a:p>
            <a:r>
              <a:rPr lang="en-US" sz="1200" dirty="0">
                <a:latin typeface="Century Gothic" panose="020B0502020202020204" pitchFamily="34" charset="0"/>
              </a:rPr>
              <a:t>Physics today Sep 2016</a:t>
            </a:r>
          </a:p>
        </p:txBody>
      </p:sp>
      <p:pic>
        <p:nvPicPr>
          <p:cNvPr id="14" name="Picture 13">
            <a:extLst>
              <a:ext uri="{FF2B5EF4-FFF2-40B4-BE49-F238E27FC236}">
                <a16:creationId xmlns:a16="http://schemas.microsoft.com/office/drawing/2014/main" id="{99A00DE3-1D24-4D40-B30F-32DBE95ABEAC}"/>
              </a:ext>
            </a:extLst>
          </p:cNvPr>
          <p:cNvPicPr>
            <a:picLocks noChangeAspect="1"/>
          </p:cNvPicPr>
          <p:nvPr/>
        </p:nvPicPr>
        <p:blipFill>
          <a:blip r:embed="rId2"/>
          <a:stretch>
            <a:fillRect/>
          </a:stretch>
        </p:blipFill>
        <p:spPr>
          <a:xfrm>
            <a:off x="823788" y="971329"/>
            <a:ext cx="7420620" cy="4977951"/>
          </a:xfrm>
          <a:prstGeom prst="rect">
            <a:avLst/>
          </a:prstGeom>
        </p:spPr>
      </p:pic>
      <p:sp>
        <p:nvSpPr>
          <p:cNvPr id="7" name="Rectangle 3">
            <a:extLst>
              <a:ext uri="{FF2B5EF4-FFF2-40B4-BE49-F238E27FC236}">
                <a16:creationId xmlns:a16="http://schemas.microsoft.com/office/drawing/2014/main" id="{1A3FF660-048D-7B46-B29D-2095AFF6B146}"/>
              </a:ext>
            </a:extLst>
          </p:cNvPr>
          <p:cNvSpPr>
            <a:spLocks noChangeArrowheads="1"/>
          </p:cNvSpPr>
          <p:nvPr/>
        </p:nvSpPr>
        <p:spPr bwMode="auto">
          <a:xfrm>
            <a:off x="971600" y="6021288"/>
            <a:ext cx="7632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large palette of materials for quantum optics &amp; photonics!</a:t>
            </a:r>
          </a:p>
        </p:txBody>
      </p:sp>
    </p:spTree>
    <p:extLst>
      <p:ext uri="{BB962C8B-B14F-4D97-AF65-F5344CB8AC3E}">
        <p14:creationId xmlns:p14="http://schemas.microsoft.com/office/powerpoint/2010/main" val="428087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ChangeArrowheads="1"/>
          </p:cNvSpPr>
          <p:nvPr/>
        </p:nvSpPr>
        <p:spPr bwMode="auto">
          <a:xfrm>
            <a:off x="900113" y="1125538"/>
            <a:ext cx="7632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revisiting wave-particle duality and Bohr complementarity</a:t>
            </a:r>
            <a:r>
              <a:rPr lang="en-GB" altLang="en-US" sz="2000" dirty="0">
                <a:solidFill>
                  <a:srgbClr val="000000"/>
                </a:solidFill>
                <a:latin typeface="Century Gothic" charset="0"/>
                <a:sym typeface="Wingdings"/>
              </a:rPr>
              <a:t>	</a:t>
            </a:r>
            <a:endParaRPr lang="en-GB" altLang="en-US" sz="2000" dirty="0">
              <a:solidFill>
                <a:srgbClr val="000000"/>
              </a:solidFill>
              <a:latin typeface="Century Gothic" charset="0"/>
            </a:endParaRPr>
          </a:p>
        </p:txBody>
      </p:sp>
      <p:sp>
        <p:nvSpPr>
          <p:cNvPr id="21" name="Text Box 3"/>
          <p:cNvSpPr txBox="1">
            <a:spLocks noChangeArrowheads="1"/>
          </p:cNvSpPr>
          <p:nvPr/>
        </p:nvSpPr>
        <p:spPr bwMode="auto">
          <a:xfrm>
            <a:off x="555625" y="260350"/>
            <a:ext cx="502092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putting single photons to work</a:t>
            </a:r>
          </a:p>
        </p:txBody>
      </p:sp>
      <p:pic>
        <p:nvPicPr>
          <p:cNvPr id="27" name="Picture 26">
            <a:extLst>
              <a:ext uri="{FF2B5EF4-FFF2-40B4-BE49-F238E27FC236}">
                <a16:creationId xmlns:a16="http://schemas.microsoft.com/office/drawing/2014/main" id="{7FD385B4-EF11-594A-86C3-73C65C4F25E4}"/>
              </a:ext>
            </a:extLst>
          </p:cNvPr>
          <p:cNvPicPr>
            <a:picLocks noChangeAspect="1"/>
          </p:cNvPicPr>
          <p:nvPr/>
        </p:nvPicPr>
        <p:blipFill>
          <a:blip r:embed="rId3"/>
          <a:stretch>
            <a:fillRect/>
          </a:stretch>
        </p:blipFill>
        <p:spPr>
          <a:xfrm>
            <a:off x="179512" y="2711634"/>
            <a:ext cx="1259188" cy="1513501"/>
          </a:xfrm>
          <a:prstGeom prst="rect">
            <a:avLst/>
          </a:prstGeom>
        </p:spPr>
      </p:pic>
      <p:sp>
        <p:nvSpPr>
          <p:cNvPr id="28" name="TextBox 7">
            <a:extLst>
              <a:ext uri="{FF2B5EF4-FFF2-40B4-BE49-F238E27FC236}">
                <a16:creationId xmlns:a16="http://schemas.microsoft.com/office/drawing/2014/main" id="{88DD890E-AACA-CD43-91C4-2F0A3064794B}"/>
              </a:ext>
            </a:extLst>
          </p:cNvPr>
          <p:cNvSpPr txBox="1">
            <a:spLocks noChangeArrowheads="1"/>
          </p:cNvSpPr>
          <p:nvPr/>
        </p:nvSpPr>
        <p:spPr bwMode="auto">
          <a:xfrm>
            <a:off x="1597968" y="2496207"/>
            <a:ext cx="787057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en-US" sz="2000" dirty="0">
                <a:latin typeface="Century Gothic" charset="0"/>
              </a:rPr>
              <a:t>Bohr’s complementarity is a </a:t>
            </a:r>
            <a:r>
              <a:rPr lang="en-US" altLang="en-US" sz="2000" b="1" i="1" dirty="0">
                <a:latin typeface="Century Gothic" charset="0"/>
              </a:rPr>
              <a:t>qualitative</a:t>
            </a:r>
            <a:r>
              <a:rPr lang="en-US" altLang="en-US" sz="2000" dirty="0">
                <a:latin typeface="Century Gothic" charset="0"/>
              </a:rPr>
              <a:t> attempt to address wave-particle duality</a:t>
            </a:r>
          </a:p>
        </p:txBody>
      </p:sp>
      <p:sp>
        <p:nvSpPr>
          <p:cNvPr id="29" name="TextBox 7">
            <a:extLst>
              <a:ext uri="{FF2B5EF4-FFF2-40B4-BE49-F238E27FC236}">
                <a16:creationId xmlns:a16="http://schemas.microsoft.com/office/drawing/2014/main" id="{D3A66619-86AD-DF45-8D9F-72D60575AB15}"/>
              </a:ext>
            </a:extLst>
          </p:cNvPr>
          <p:cNvSpPr txBox="1">
            <a:spLocks noChangeArrowheads="1"/>
          </p:cNvSpPr>
          <p:nvPr/>
        </p:nvSpPr>
        <p:spPr bwMode="auto">
          <a:xfrm>
            <a:off x="1597968" y="3789040"/>
            <a:ext cx="74234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en-US" sz="2000" dirty="0">
                <a:latin typeface="Century Gothic" charset="0"/>
              </a:rPr>
              <a:t>if physical object admits multiple descriptions they should be </a:t>
            </a:r>
            <a:r>
              <a:rPr lang="en-US" altLang="en-US" sz="2000" b="1" i="1" dirty="0">
                <a:latin typeface="Century Gothic" charset="0"/>
              </a:rPr>
              <a:t>mutually exclusive </a:t>
            </a:r>
            <a:r>
              <a:rPr lang="en-US" altLang="en-US" sz="2000" dirty="0">
                <a:latin typeface="Century Gothic" charset="0"/>
              </a:rPr>
              <a:t>&amp; </a:t>
            </a:r>
            <a:r>
              <a:rPr lang="en-US" altLang="en-US" sz="2000" b="1" i="1" dirty="0">
                <a:latin typeface="Century Gothic" charset="0"/>
              </a:rPr>
              <a:t>jointly complete</a:t>
            </a:r>
          </a:p>
        </p:txBody>
      </p:sp>
    </p:spTree>
    <p:extLst>
      <p:ext uri="{BB962C8B-B14F-4D97-AF65-F5344CB8AC3E}">
        <p14:creationId xmlns:p14="http://schemas.microsoft.com/office/powerpoint/2010/main" val="3410408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ChangeArrowheads="1"/>
          </p:cNvSpPr>
          <p:nvPr/>
        </p:nvSpPr>
        <p:spPr bwMode="auto">
          <a:xfrm>
            <a:off x="900113" y="1125538"/>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revisiting wave-particle duality and Bohr complementarity</a:t>
            </a:r>
          </a:p>
          <a:p>
            <a:pPr algn="just" eaLnBrk="1" hangingPunct="1">
              <a:spcBef>
                <a:spcPct val="0"/>
              </a:spcBef>
              <a:buFontTx/>
              <a:buNone/>
            </a:pPr>
            <a:r>
              <a:rPr lang="en-GB" altLang="en-US" sz="2000" dirty="0">
                <a:solidFill>
                  <a:srgbClr val="000000"/>
                </a:solidFill>
                <a:latin typeface="Century Gothic" charset="0"/>
                <a:sym typeface="Wingdings"/>
              </a:rPr>
              <a:t>	</a:t>
            </a:r>
            <a:r>
              <a:rPr lang="en-GB" altLang="en-US" sz="2000" dirty="0">
                <a:solidFill>
                  <a:srgbClr val="000000"/>
                </a:solidFill>
                <a:latin typeface="Century Gothic" charset="0"/>
                <a:sym typeface="Wingdings" pitchFamily="2" charset="2"/>
              </a:rPr>
              <a:t> can this be quantified?</a:t>
            </a:r>
            <a:r>
              <a:rPr lang="en-GB" altLang="en-US" sz="2000" dirty="0">
                <a:solidFill>
                  <a:srgbClr val="000000"/>
                </a:solidFill>
                <a:latin typeface="Century Gothic" charset="0"/>
                <a:sym typeface="Wingdings"/>
              </a:rPr>
              <a:t>	</a:t>
            </a:r>
            <a:endParaRPr lang="en-GB" altLang="en-US" sz="2000" dirty="0">
              <a:solidFill>
                <a:srgbClr val="000000"/>
              </a:solidFill>
              <a:latin typeface="Century Gothic" charset="0"/>
            </a:endParaRPr>
          </a:p>
        </p:txBody>
      </p:sp>
      <p:sp>
        <p:nvSpPr>
          <p:cNvPr id="21" name="Text Box 3"/>
          <p:cNvSpPr txBox="1">
            <a:spLocks noChangeArrowheads="1"/>
          </p:cNvSpPr>
          <p:nvPr/>
        </p:nvSpPr>
        <p:spPr bwMode="auto">
          <a:xfrm>
            <a:off x="555625" y="260350"/>
            <a:ext cx="502092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putting single photons to work</a:t>
            </a:r>
          </a:p>
        </p:txBody>
      </p:sp>
      <p:pic>
        <p:nvPicPr>
          <p:cNvPr id="8" name="Picture 7">
            <a:extLst>
              <a:ext uri="{FF2B5EF4-FFF2-40B4-BE49-F238E27FC236}">
                <a16:creationId xmlns:a16="http://schemas.microsoft.com/office/drawing/2014/main" id="{F75CCD4E-667A-744E-B69D-B6C8E337170D}"/>
              </a:ext>
            </a:extLst>
          </p:cNvPr>
          <p:cNvPicPr>
            <a:picLocks noChangeAspect="1"/>
          </p:cNvPicPr>
          <p:nvPr/>
        </p:nvPicPr>
        <p:blipFill rotWithShape="1">
          <a:blip r:embed="rId3">
            <a:extLst>
              <a:ext uri="{28A0092B-C50C-407E-A947-70E740481C1C}">
                <a14:useLocalDpi xmlns:a14="http://schemas.microsoft.com/office/drawing/2010/main" val="0"/>
              </a:ext>
            </a:extLst>
          </a:blip>
          <a:srcRect l="29565" r="32637" b="46948"/>
          <a:stretch/>
        </p:blipFill>
        <p:spPr>
          <a:xfrm>
            <a:off x="171391" y="3937851"/>
            <a:ext cx="1457444" cy="1055628"/>
          </a:xfrm>
          <a:prstGeom prst="rect">
            <a:avLst/>
          </a:prstGeom>
        </p:spPr>
      </p:pic>
      <p:grpSp>
        <p:nvGrpSpPr>
          <p:cNvPr id="17" name="Group 16">
            <a:extLst>
              <a:ext uri="{FF2B5EF4-FFF2-40B4-BE49-F238E27FC236}">
                <a16:creationId xmlns:a16="http://schemas.microsoft.com/office/drawing/2014/main" id="{E4DBDA48-8015-AD4F-BC28-12AAA198A1ED}"/>
              </a:ext>
            </a:extLst>
          </p:cNvPr>
          <p:cNvGrpSpPr/>
          <p:nvPr/>
        </p:nvGrpSpPr>
        <p:grpSpPr>
          <a:xfrm>
            <a:off x="1349961" y="2276872"/>
            <a:ext cx="5770150" cy="2770874"/>
            <a:chOff x="996427" y="4442068"/>
            <a:chExt cx="4676505" cy="1883727"/>
          </a:xfrm>
        </p:grpSpPr>
        <p:sp>
          <p:nvSpPr>
            <p:cNvPr id="18" name="TextBox 15">
              <a:extLst>
                <a:ext uri="{FF2B5EF4-FFF2-40B4-BE49-F238E27FC236}">
                  <a16:creationId xmlns:a16="http://schemas.microsoft.com/office/drawing/2014/main" id="{139D30E7-3871-2542-9F4C-FBFF5784F664}"/>
                </a:ext>
              </a:extLst>
            </p:cNvPr>
            <p:cNvSpPr txBox="1">
              <a:spLocks noChangeArrowheads="1"/>
            </p:cNvSpPr>
            <p:nvPr/>
          </p:nvSpPr>
          <p:spPr bwMode="auto">
            <a:xfrm>
              <a:off x="1824038" y="5884143"/>
              <a:ext cx="1379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latin typeface="Century Gothic" panose="020B0502020202020204" pitchFamily="34" charset="0"/>
                </a:rPr>
                <a:t>source</a:t>
              </a:r>
            </a:p>
          </p:txBody>
        </p:sp>
        <p:sp>
          <p:nvSpPr>
            <p:cNvPr id="19" name="TextBox 17">
              <a:extLst>
                <a:ext uri="{FF2B5EF4-FFF2-40B4-BE49-F238E27FC236}">
                  <a16:creationId xmlns:a16="http://schemas.microsoft.com/office/drawing/2014/main" id="{458595CC-EA78-AA4A-ABCD-09D87D731D5A}"/>
                </a:ext>
              </a:extLst>
            </p:cNvPr>
            <p:cNvSpPr txBox="1">
              <a:spLocks noChangeArrowheads="1"/>
            </p:cNvSpPr>
            <p:nvPr/>
          </p:nvSpPr>
          <p:spPr bwMode="auto">
            <a:xfrm>
              <a:off x="4075718" y="5884142"/>
              <a:ext cx="1381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detector</a:t>
              </a:r>
            </a:p>
          </p:txBody>
        </p:sp>
        <p:pic>
          <p:nvPicPr>
            <p:cNvPr id="20" name="Picture 19">
              <a:extLst>
                <a:ext uri="{FF2B5EF4-FFF2-40B4-BE49-F238E27FC236}">
                  <a16:creationId xmlns:a16="http://schemas.microsoft.com/office/drawing/2014/main" id="{2ADD2724-36CA-5048-AFD9-E1C389CD24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27" y="4442068"/>
              <a:ext cx="4543106" cy="1883727"/>
            </a:xfrm>
            <a:prstGeom prst="rect">
              <a:avLst/>
            </a:prstGeom>
          </p:spPr>
        </p:pic>
        <p:sp>
          <p:nvSpPr>
            <p:cNvPr id="22" name="TextBox 8">
              <a:extLst>
                <a:ext uri="{FF2B5EF4-FFF2-40B4-BE49-F238E27FC236}">
                  <a16:creationId xmlns:a16="http://schemas.microsoft.com/office/drawing/2014/main" id="{15413BCB-8DE4-AD4A-AB38-A34BB6437D13}"/>
                </a:ext>
              </a:extLst>
            </p:cNvPr>
            <p:cNvSpPr txBox="1">
              <a:spLocks noChangeArrowheads="1"/>
            </p:cNvSpPr>
            <p:nvPr/>
          </p:nvSpPr>
          <p:spPr bwMode="auto">
            <a:xfrm>
              <a:off x="3492575" y="4552156"/>
              <a:ext cx="287337" cy="369887"/>
            </a:xfrm>
            <a:prstGeom prst="rect">
              <a:avLst/>
            </a:prstGeom>
            <a:solidFill>
              <a:schemeClr val="bg1"/>
            </a:solid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1</a:t>
              </a:r>
            </a:p>
          </p:txBody>
        </p:sp>
        <p:sp>
          <p:nvSpPr>
            <p:cNvPr id="23" name="TextBox 8">
              <a:extLst>
                <a:ext uri="{FF2B5EF4-FFF2-40B4-BE49-F238E27FC236}">
                  <a16:creationId xmlns:a16="http://schemas.microsoft.com/office/drawing/2014/main" id="{1FD7C855-E16A-F546-89DA-3B0F29C39466}"/>
                </a:ext>
              </a:extLst>
            </p:cNvPr>
            <p:cNvSpPr txBox="1">
              <a:spLocks noChangeArrowheads="1"/>
            </p:cNvSpPr>
            <p:nvPr/>
          </p:nvSpPr>
          <p:spPr bwMode="auto">
            <a:xfrm>
              <a:off x="3464254" y="5745135"/>
              <a:ext cx="287337" cy="369887"/>
            </a:xfrm>
            <a:prstGeom prst="rect">
              <a:avLst/>
            </a:prstGeom>
            <a:solidFill>
              <a:schemeClr val="bg1"/>
            </a:solid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2</a:t>
              </a:r>
            </a:p>
          </p:txBody>
        </p:sp>
        <p:sp>
          <p:nvSpPr>
            <p:cNvPr id="24" name="TextBox 23">
              <a:extLst>
                <a:ext uri="{FF2B5EF4-FFF2-40B4-BE49-F238E27FC236}">
                  <a16:creationId xmlns:a16="http://schemas.microsoft.com/office/drawing/2014/main" id="{E4144629-7BAA-FC45-87FD-A0F05390EA12}"/>
                </a:ext>
              </a:extLst>
            </p:cNvPr>
            <p:cNvSpPr txBox="1">
              <a:spLocks noChangeArrowheads="1"/>
            </p:cNvSpPr>
            <p:nvPr/>
          </p:nvSpPr>
          <p:spPr bwMode="auto">
            <a:xfrm>
              <a:off x="5385595" y="4830358"/>
              <a:ext cx="287337" cy="369887"/>
            </a:xfrm>
            <a:prstGeom prst="rect">
              <a:avLst/>
            </a:prstGeom>
            <a:solidFill>
              <a:schemeClr val="bg1"/>
            </a:solid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dirty="0">
                <a:latin typeface="Century Gothic" panose="020B0502020202020204" pitchFamily="34" charset="0"/>
              </a:endParaRPr>
            </a:p>
          </p:txBody>
        </p:sp>
      </p:grpSp>
      <p:pic>
        <p:nvPicPr>
          <p:cNvPr id="12" name="Picture 5" descr="800px-Molybdenite-3D-balls">
            <a:extLst>
              <a:ext uri="{FF2B5EF4-FFF2-40B4-BE49-F238E27FC236}">
                <a16:creationId xmlns:a16="http://schemas.microsoft.com/office/drawing/2014/main" id="{1183205E-37EC-784E-A418-0547562294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2237"/>
          <a:stretch>
            <a:fillRect/>
          </a:stretch>
        </p:blipFill>
        <p:spPr bwMode="auto">
          <a:xfrm>
            <a:off x="171391" y="2619731"/>
            <a:ext cx="1711325"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6">
            <a:extLst>
              <a:ext uri="{FF2B5EF4-FFF2-40B4-BE49-F238E27FC236}">
                <a16:creationId xmlns:a16="http://schemas.microsoft.com/office/drawing/2014/main" id="{0A3114B1-54AF-704E-A466-F9449E602535}"/>
              </a:ext>
            </a:extLst>
          </p:cNvPr>
          <p:cNvSpPr txBox="1">
            <a:spLocks noChangeArrowheads="1"/>
          </p:cNvSpPr>
          <p:nvPr/>
        </p:nvSpPr>
        <p:spPr bwMode="auto">
          <a:xfrm>
            <a:off x="94232" y="3243423"/>
            <a:ext cx="1763688" cy="646331"/>
          </a:xfrm>
          <a:prstGeom prst="rect">
            <a:avLst/>
          </a:prstGeom>
          <a:solidFill>
            <a:schemeClr val="bg1"/>
          </a:solidFill>
          <a:ln>
            <a:noFill/>
          </a:ln>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dirty="0">
                <a:latin typeface="Century Gothic" panose="020B0502020202020204" pitchFamily="34" charset="0"/>
              </a:rPr>
              <a:t>single photon source</a:t>
            </a:r>
          </a:p>
        </p:txBody>
      </p:sp>
      <p:sp>
        <p:nvSpPr>
          <p:cNvPr id="25" name="Rectangle 24">
            <a:extLst>
              <a:ext uri="{FF2B5EF4-FFF2-40B4-BE49-F238E27FC236}">
                <a16:creationId xmlns:a16="http://schemas.microsoft.com/office/drawing/2014/main" id="{ADA796B8-E2AF-5B41-8017-95EDE81876A3}"/>
              </a:ext>
            </a:extLst>
          </p:cNvPr>
          <p:cNvSpPr/>
          <p:nvPr/>
        </p:nvSpPr>
        <p:spPr>
          <a:xfrm>
            <a:off x="86551" y="6571905"/>
            <a:ext cx="7509785" cy="276999"/>
          </a:xfrm>
          <a:prstGeom prst="rect">
            <a:avLst/>
          </a:prstGeom>
        </p:spPr>
        <p:txBody>
          <a:bodyPr wrap="square">
            <a:spAutoFit/>
          </a:bodyPr>
          <a:lstStyle/>
          <a:p>
            <a:pPr algn="just"/>
            <a:r>
              <a:rPr lang="en-US" sz="1200" dirty="0" err="1">
                <a:latin typeface="Century Gothic" panose="020B0502020202020204" pitchFamily="34" charset="0"/>
              </a:rPr>
              <a:t>Wootters</a:t>
            </a:r>
            <a:r>
              <a:rPr lang="en-US" sz="1200" dirty="0">
                <a:latin typeface="Century Gothic" panose="020B0502020202020204" pitchFamily="34" charset="0"/>
              </a:rPr>
              <a:t>, et al Phys Rev D  (1979) and many times since!</a:t>
            </a:r>
          </a:p>
        </p:txBody>
      </p:sp>
    </p:spTree>
    <p:extLst>
      <p:ext uri="{BB962C8B-B14F-4D97-AF65-F5344CB8AC3E}">
        <p14:creationId xmlns:p14="http://schemas.microsoft.com/office/powerpoint/2010/main" val="3450499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ChangeArrowheads="1"/>
          </p:cNvSpPr>
          <p:nvPr/>
        </p:nvSpPr>
        <p:spPr bwMode="auto">
          <a:xfrm>
            <a:off x="900113" y="1125538"/>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revisiting wave-particle duality and Bohr complementarity</a:t>
            </a:r>
          </a:p>
          <a:p>
            <a:pPr algn="just" eaLnBrk="1" hangingPunct="1">
              <a:spcBef>
                <a:spcPct val="0"/>
              </a:spcBef>
              <a:buFontTx/>
              <a:buNone/>
            </a:pPr>
            <a:r>
              <a:rPr lang="en-GB" altLang="en-US" sz="2000" dirty="0">
                <a:solidFill>
                  <a:srgbClr val="000000"/>
                </a:solidFill>
                <a:latin typeface="Century Gothic" charset="0"/>
                <a:sym typeface="Wingdings"/>
              </a:rPr>
              <a:t>	</a:t>
            </a:r>
            <a:r>
              <a:rPr lang="en-GB" altLang="en-US" sz="2000" dirty="0">
                <a:solidFill>
                  <a:srgbClr val="000000"/>
                </a:solidFill>
                <a:latin typeface="Century Gothic" charset="0"/>
                <a:sym typeface="Wingdings" pitchFamily="2" charset="2"/>
              </a:rPr>
              <a:t> can this be quantified?</a:t>
            </a:r>
            <a:r>
              <a:rPr lang="en-GB" altLang="en-US" sz="2000" dirty="0">
                <a:solidFill>
                  <a:srgbClr val="000000"/>
                </a:solidFill>
                <a:latin typeface="Century Gothic" charset="0"/>
                <a:sym typeface="Wingdings"/>
              </a:rPr>
              <a:t>	</a:t>
            </a:r>
            <a:endParaRPr lang="en-GB" altLang="en-US" sz="2000" dirty="0">
              <a:solidFill>
                <a:srgbClr val="000000"/>
              </a:solidFill>
              <a:latin typeface="Century Gothic" charset="0"/>
            </a:endParaRPr>
          </a:p>
        </p:txBody>
      </p:sp>
      <p:sp>
        <p:nvSpPr>
          <p:cNvPr id="21" name="Text Box 3"/>
          <p:cNvSpPr txBox="1">
            <a:spLocks noChangeArrowheads="1"/>
          </p:cNvSpPr>
          <p:nvPr/>
        </p:nvSpPr>
        <p:spPr bwMode="auto">
          <a:xfrm>
            <a:off x="555625" y="260350"/>
            <a:ext cx="502092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putting single photons to work</a:t>
            </a:r>
          </a:p>
        </p:txBody>
      </p:sp>
      <p:pic>
        <p:nvPicPr>
          <p:cNvPr id="8" name="Picture 7">
            <a:extLst>
              <a:ext uri="{FF2B5EF4-FFF2-40B4-BE49-F238E27FC236}">
                <a16:creationId xmlns:a16="http://schemas.microsoft.com/office/drawing/2014/main" id="{F75CCD4E-667A-744E-B69D-B6C8E337170D}"/>
              </a:ext>
            </a:extLst>
          </p:cNvPr>
          <p:cNvPicPr>
            <a:picLocks noChangeAspect="1"/>
          </p:cNvPicPr>
          <p:nvPr/>
        </p:nvPicPr>
        <p:blipFill rotWithShape="1">
          <a:blip r:embed="rId3">
            <a:extLst>
              <a:ext uri="{28A0092B-C50C-407E-A947-70E740481C1C}">
                <a14:useLocalDpi xmlns:a14="http://schemas.microsoft.com/office/drawing/2010/main" val="0"/>
              </a:ext>
            </a:extLst>
          </a:blip>
          <a:srcRect l="29565" r="32637" b="46948"/>
          <a:stretch/>
        </p:blipFill>
        <p:spPr>
          <a:xfrm>
            <a:off x="171391" y="3937851"/>
            <a:ext cx="1457444" cy="1055628"/>
          </a:xfrm>
          <a:prstGeom prst="rect">
            <a:avLst/>
          </a:prstGeom>
        </p:spPr>
      </p:pic>
      <p:grpSp>
        <p:nvGrpSpPr>
          <p:cNvPr id="17" name="Group 16">
            <a:extLst>
              <a:ext uri="{FF2B5EF4-FFF2-40B4-BE49-F238E27FC236}">
                <a16:creationId xmlns:a16="http://schemas.microsoft.com/office/drawing/2014/main" id="{E4DBDA48-8015-AD4F-BC28-12AAA198A1ED}"/>
              </a:ext>
            </a:extLst>
          </p:cNvPr>
          <p:cNvGrpSpPr/>
          <p:nvPr/>
        </p:nvGrpSpPr>
        <p:grpSpPr>
          <a:xfrm>
            <a:off x="1349961" y="2276872"/>
            <a:ext cx="5770150" cy="2770874"/>
            <a:chOff x="996427" y="4442068"/>
            <a:chExt cx="4676505" cy="1883727"/>
          </a:xfrm>
        </p:grpSpPr>
        <p:sp>
          <p:nvSpPr>
            <p:cNvPr id="18" name="TextBox 15">
              <a:extLst>
                <a:ext uri="{FF2B5EF4-FFF2-40B4-BE49-F238E27FC236}">
                  <a16:creationId xmlns:a16="http://schemas.microsoft.com/office/drawing/2014/main" id="{139D30E7-3871-2542-9F4C-FBFF5784F664}"/>
                </a:ext>
              </a:extLst>
            </p:cNvPr>
            <p:cNvSpPr txBox="1">
              <a:spLocks noChangeArrowheads="1"/>
            </p:cNvSpPr>
            <p:nvPr/>
          </p:nvSpPr>
          <p:spPr bwMode="auto">
            <a:xfrm>
              <a:off x="1824038" y="5884143"/>
              <a:ext cx="1379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latin typeface="Century Gothic" panose="020B0502020202020204" pitchFamily="34" charset="0"/>
                </a:rPr>
                <a:t>source</a:t>
              </a:r>
            </a:p>
          </p:txBody>
        </p:sp>
        <p:sp>
          <p:nvSpPr>
            <p:cNvPr id="19" name="TextBox 17">
              <a:extLst>
                <a:ext uri="{FF2B5EF4-FFF2-40B4-BE49-F238E27FC236}">
                  <a16:creationId xmlns:a16="http://schemas.microsoft.com/office/drawing/2014/main" id="{458595CC-EA78-AA4A-ABCD-09D87D731D5A}"/>
                </a:ext>
              </a:extLst>
            </p:cNvPr>
            <p:cNvSpPr txBox="1">
              <a:spLocks noChangeArrowheads="1"/>
            </p:cNvSpPr>
            <p:nvPr/>
          </p:nvSpPr>
          <p:spPr bwMode="auto">
            <a:xfrm>
              <a:off x="4075718" y="5884142"/>
              <a:ext cx="1381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detector</a:t>
              </a:r>
            </a:p>
          </p:txBody>
        </p:sp>
        <p:pic>
          <p:nvPicPr>
            <p:cNvPr id="20" name="Picture 19">
              <a:extLst>
                <a:ext uri="{FF2B5EF4-FFF2-40B4-BE49-F238E27FC236}">
                  <a16:creationId xmlns:a16="http://schemas.microsoft.com/office/drawing/2014/main" id="{2ADD2724-36CA-5048-AFD9-E1C389CD24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27" y="4442068"/>
              <a:ext cx="4543106" cy="1883727"/>
            </a:xfrm>
            <a:prstGeom prst="rect">
              <a:avLst/>
            </a:prstGeom>
          </p:spPr>
        </p:pic>
        <p:sp>
          <p:nvSpPr>
            <p:cNvPr id="22" name="TextBox 8">
              <a:extLst>
                <a:ext uri="{FF2B5EF4-FFF2-40B4-BE49-F238E27FC236}">
                  <a16:creationId xmlns:a16="http://schemas.microsoft.com/office/drawing/2014/main" id="{15413BCB-8DE4-AD4A-AB38-A34BB6437D13}"/>
                </a:ext>
              </a:extLst>
            </p:cNvPr>
            <p:cNvSpPr txBox="1">
              <a:spLocks noChangeArrowheads="1"/>
            </p:cNvSpPr>
            <p:nvPr/>
          </p:nvSpPr>
          <p:spPr bwMode="auto">
            <a:xfrm>
              <a:off x="3492575" y="4552156"/>
              <a:ext cx="287337" cy="369887"/>
            </a:xfrm>
            <a:prstGeom prst="rect">
              <a:avLst/>
            </a:prstGeom>
            <a:solidFill>
              <a:schemeClr val="bg1"/>
            </a:solid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1</a:t>
              </a:r>
            </a:p>
          </p:txBody>
        </p:sp>
        <p:sp>
          <p:nvSpPr>
            <p:cNvPr id="23" name="TextBox 8">
              <a:extLst>
                <a:ext uri="{FF2B5EF4-FFF2-40B4-BE49-F238E27FC236}">
                  <a16:creationId xmlns:a16="http://schemas.microsoft.com/office/drawing/2014/main" id="{1FD7C855-E16A-F546-89DA-3B0F29C39466}"/>
                </a:ext>
              </a:extLst>
            </p:cNvPr>
            <p:cNvSpPr txBox="1">
              <a:spLocks noChangeArrowheads="1"/>
            </p:cNvSpPr>
            <p:nvPr/>
          </p:nvSpPr>
          <p:spPr bwMode="auto">
            <a:xfrm>
              <a:off x="3464254" y="5745135"/>
              <a:ext cx="287337" cy="369887"/>
            </a:xfrm>
            <a:prstGeom prst="rect">
              <a:avLst/>
            </a:prstGeom>
            <a:solidFill>
              <a:schemeClr val="bg1"/>
            </a:solid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2</a:t>
              </a:r>
            </a:p>
          </p:txBody>
        </p:sp>
        <p:sp>
          <p:nvSpPr>
            <p:cNvPr id="24" name="TextBox 23">
              <a:extLst>
                <a:ext uri="{FF2B5EF4-FFF2-40B4-BE49-F238E27FC236}">
                  <a16:creationId xmlns:a16="http://schemas.microsoft.com/office/drawing/2014/main" id="{E4144629-7BAA-FC45-87FD-A0F05390EA12}"/>
                </a:ext>
              </a:extLst>
            </p:cNvPr>
            <p:cNvSpPr txBox="1">
              <a:spLocks noChangeArrowheads="1"/>
            </p:cNvSpPr>
            <p:nvPr/>
          </p:nvSpPr>
          <p:spPr bwMode="auto">
            <a:xfrm>
              <a:off x="5385595" y="4830358"/>
              <a:ext cx="287337" cy="369887"/>
            </a:xfrm>
            <a:prstGeom prst="rect">
              <a:avLst/>
            </a:prstGeom>
            <a:solidFill>
              <a:schemeClr val="bg1"/>
            </a:solid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dirty="0">
                <a:latin typeface="Century Gothic" panose="020B0502020202020204" pitchFamily="34" charset="0"/>
              </a:endParaRPr>
            </a:p>
          </p:txBody>
        </p:sp>
      </p:grpSp>
      <p:pic>
        <p:nvPicPr>
          <p:cNvPr id="12" name="Picture 11">
            <a:extLst>
              <a:ext uri="{FF2B5EF4-FFF2-40B4-BE49-F238E27FC236}">
                <a16:creationId xmlns:a16="http://schemas.microsoft.com/office/drawing/2014/main" id="{2EFB546B-6A20-F944-811C-487B824D1E0A}"/>
              </a:ext>
            </a:extLst>
          </p:cNvPr>
          <p:cNvPicPr>
            <a:picLocks noChangeAspect="1"/>
          </p:cNvPicPr>
          <p:nvPr/>
        </p:nvPicPr>
        <p:blipFill>
          <a:blip r:embed="rId5">
            <a:alphaModFix amt="57000"/>
            <a:extLst>
              <a:ext uri="{28A0092B-C50C-407E-A947-70E740481C1C}">
                <a14:useLocalDpi xmlns:a14="http://schemas.microsoft.com/office/drawing/2010/main" val="0"/>
              </a:ext>
            </a:extLst>
          </a:blip>
          <a:stretch>
            <a:fillRect/>
          </a:stretch>
        </p:blipFill>
        <p:spPr>
          <a:xfrm>
            <a:off x="3976849" y="2710849"/>
            <a:ext cx="1233188" cy="783955"/>
          </a:xfrm>
          <a:prstGeom prst="rect">
            <a:avLst/>
          </a:prstGeom>
        </p:spPr>
      </p:pic>
      <p:pic>
        <p:nvPicPr>
          <p:cNvPr id="13" name="Picture 12">
            <a:extLst>
              <a:ext uri="{FF2B5EF4-FFF2-40B4-BE49-F238E27FC236}">
                <a16:creationId xmlns:a16="http://schemas.microsoft.com/office/drawing/2014/main" id="{C11D20AF-F52D-1D49-B17E-0FB42EA87520}"/>
              </a:ext>
            </a:extLst>
          </p:cNvPr>
          <p:cNvPicPr>
            <a:picLocks noChangeAspect="1"/>
          </p:cNvPicPr>
          <p:nvPr/>
        </p:nvPicPr>
        <p:blipFill>
          <a:blip r:embed="rId5">
            <a:alphaModFix amt="57000"/>
            <a:extLst>
              <a:ext uri="{28A0092B-C50C-407E-A947-70E740481C1C}">
                <a14:useLocalDpi xmlns:a14="http://schemas.microsoft.com/office/drawing/2010/main" val="0"/>
              </a:ext>
            </a:extLst>
          </a:blip>
          <a:stretch>
            <a:fillRect/>
          </a:stretch>
        </p:blipFill>
        <p:spPr>
          <a:xfrm>
            <a:off x="3990529" y="3819031"/>
            <a:ext cx="1233188" cy="783955"/>
          </a:xfrm>
          <a:prstGeom prst="rect">
            <a:avLst/>
          </a:prstGeom>
        </p:spPr>
      </p:pic>
      <p:sp>
        <p:nvSpPr>
          <p:cNvPr id="14" name="TextBox 36">
            <a:extLst>
              <a:ext uri="{FF2B5EF4-FFF2-40B4-BE49-F238E27FC236}">
                <a16:creationId xmlns:a16="http://schemas.microsoft.com/office/drawing/2014/main" id="{61634672-923A-E44C-8892-3DAD1663192C}"/>
              </a:ext>
            </a:extLst>
          </p:cNvPr>
          <p:cNvSpPr txBox="1">
            <a:spLocks noChangeArrowheads="1"/>
          </p:cNvSpPr>
          <p:nvPr/>
        </p:nvSpPr>
        <p:spPr bwMode="auto">
          <a:xfrm>
            <a:off x="6914961" y="1908773"/>
            <a:ext cx="1512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irradiance</a:t>
            </a:r>
          </a:p>
        </p:txBody>
      </p:sp>
      <p:sp>
        <p:nvSpPr>
          <p:cNvPr id="15" name="Rectangle 14">
            <a:extLst>
              <a:ext uri="{FF2B5EF4-FFF2-40B4-BE49-F238E27FC236}">
                <a16:creationId xmlns:a16="http://schemas.microsoft.com/office/drawing/2014/main" id="{A84AD92C-F7EE-3C40-A520-4FBAA9F62113}"/>
              </a:ext>
            </a:extLst>
          </p:cNvPr>
          <p:cNvSpPr/>
          <p:nvPr/>
        </p:nvSpPr>
        <p:spPr>
          <a:xfrm>
            <a:off x="7236296" y="4863080"/>
            <a:ext cx="752129" cy="369332"/>
          </a:xfrm>
          <a:prstGeom prst="rect">
            <a:avLst/>
          </a:prstGeom>
        </p:spPr>
        <p:txBody>
          <a:bodyPr wrap="none">
            <a:spAutoFit/>
          </a:bodyPr>
          <a:lstStyle/>
          <a:p>
            <a:r>
              <a:rPr lang="en-US" i="1" dirty="0">
                <a:latin typeface="Century Gothic" panose="020B0502020202020204" pitchFamily="34" charset="0"/>
              </a:rPr>
              <a:t>D</a:t>
            </a:r>
            <a:r>
              <a:rPr lang="en-US" b="1" dirty="0">
                <a:latin typeface="Century Gothic" panose="020B0502020202020204" pitchFamily="34" charset="0"/>
              </a:rPr>
              <a:t> </a:t>
            </a:r>
            <a:r>
              <a:rPr lang="en-US" dirty="0">
                <a:latin typeface="Century Gothic" panose="020B0502020202020204" pitchFamily="34" charset="0"/>
              </a:rPr>
              <a:t>= 1</a:t>
            </a:r>
            <a:endParaRPr lang="en-US" dirty="0"/>
          </a:p>
        </p:txBody>
      </p:sp>
      <p:cxnSp>
        <p:nvCxnSpPr>
          <p:cNvPr id="16" name="Straight Connector 15">
            <a:extLst>
              <a:ext uri="{FF2B5EF4-FFF2-40B4-BE49-F238E27FC236}">
                <a16:creationId xmlns:a16="http://schemas.microsoft.com/office/drawing/2014/main" id="{7FADC05C-598C-A04F-90E0-AC1156BAE77C}"/>
              </a:ext>
            </a:extLst>
          </p:cNvPr>
          <p:cNvCxnSpPr>
            <a:cxnSpLocks/>
          </p:cNvCxnSpPr>
          <p:nvPr/>
        </p:nvCxnSpPr>
        <p:spPr>
          <a:xfrm>
            <a:off x="7596336" y="2426440"/>
            <a:ext cx="0" cy="2176546"/>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A79EE24-FBDD-DE4C-BBF7-692DC320C5EF}"/>
                  </a:ext>
                </a:extLst>
              </p:cNvPr>
              <p:cNvSpPr txBox="1"/>
              <p:nvPr/>
            </p:nvSpPr>
            <p:spPr>
              <a:xfrm>
                <a:off x="3666077" y="5949280"/>
                <a:ext cx="167507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cs typeface="Century Gothic"/>
                        </a:rPr>
                        <m:t>𝐷</m:t>
                      </m:r>
                      <m:r>
                        <a:rPr lang="en-US" sz="2400" b="0" i="1" smtClean="0">
                          <a:latin typeface="Cambria Math" panose="02040503050406030204" pitchFamily="18" charset="0"/>
                          <a:cs typeface="Century Gothic"/>
                        </a:rPr>
                        <m:t>=</m:t>
                      </m:r>
                      <m:sSub>
                        <m:sSubPr>
                          <m:ctrlPr>
                            <a:rPr lang="en-US" sz="2400" i="1">
                              <a:latin typeface="Cambria Math" panose="02040503050406030204" pitchFamily="18" charset="0"/>
                            </a:rPr>
                          </m:ctrlPr>
                        </m:sSubPr>
                        <m:e>
                          <m:r>
                            <a:rPr lang="en-US" sz="2400" i="1">
                              <a:latin typeface="Cambria Math" panose="02040503050406030204" pitchFamily="18" charset="0"/>
                            </a:rPr>
                            <m:t>𝑝</m:t>
                          </m:r>
                        </m:e>
                        <m:sub>
                          <m:r>
                            <a:rPr lang="en-US" sz="2400" i="1">
                              <a:latin typeface="Cambria Math" panose="02040503050406030204" pitchFamily="18" charset="0"/>
                            </a:rPr>
                            <m:t>1</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𝑝</m:t>
                          </m:r>
                        </m:e>
                        <m:sub>
                          <m:r>
                            <a:rPr lang="en-US" sz="2400" i="1">
                              <a:latin typeface="Cambria Math" panose="02040503050406030204" pitchFamily="18" charset="0"/>
                            </a:rPr>
                            <m:t>2</m:t>
                          </m:r>
                        </m:sub>
                      </m:sSub>
                    </m:oMath>
                  </m:oMathPara>
                </a14:m>
                <a:endParaRPr lang="en-US" sz="2400" dirty="0" err="1">
                  <a:latin typeface="Century Gothic"/>
                  <a:cs typeface="Century Gothic"/>
                </a:endParaRPr>
              </a:p>
            </p:txBody>
          </p:sp>
        </mc:Choice>
        <mc:Fallback xmlns="">
          <p:sp>
            <p:nvSpPr>
              <p:cNvPr id="25" name="TextBox 24">
                <a:extLst>
                  <a:ext uri="{FF2B5EF4-FFF2-40B4-BE49-F238E27FC236}">
                    <a16:creationId xmlns:a16="http://schemas.microsoft.com/office/drawing/2014/main" id="{DA79EE24-FBDD-DE4C-BBF7-692DC320C5EF}"/>
                  </a:ext>
                </a:extLst>
              </p:cNvPr>
              <p:cNvSpPr txBox="1">
                <a:spLocks noRot="1" noChangeAspect="1" noMove="1" noResize="1" noEditPoints="1" noAdjustHandles="1" noChangeArrowheads="1" noChangeShapeType="1" noTextEdit="1"/>
              </p:cNvSpPr>
              <p:nvPr/>
            </p:nvSpPr>
            <p:spPr>
              <a:xfrm>
                <a:off x="3666077" y="5949280"/>
                <a:ext cx="1675074" cy="369332"/>
              </a:xfrm>
              <a:prstGeom prst="rect">
                <a:avLst/>
              </a:prstGeom>
              <a:blipFill>
                <a:blip r:embed="rId6"/>
                <a:stretch>
                  <a:fillRect l="-3008" b="-20000"/>
                </a:stretch>
              </a:blipFill>
            </p:spPr>
            <p:txBody>
              <a:bodyPr/>
              <a:lstStyle/>
              <a:p>
                <a:r>
                  <a:rPr lang="en-US">
                    <a:noFill/>
                  </a:rPr>
                  <a:t> </a:t>
                </a:r>
              </a:p>
            </p:txBody>
          </p:sp>
        </mc:Fallback>
      </mc:AlternateContent>
      <p:sp>
        <p:nvSpPr>
          <p:cNvPr id="26" name="TextBox 7">
            <a:extLst>
              <a:ext uri="{FF2B5EF4-FFF2-40B4-BE49-F238E27FC236}">
                <a16:creationId xmlns:a16="http://schemas.microsoft.com/office/drawing/2014/main" id="{C6A16A6B-E1C4-8E4F-97E4-A881C785D9E7}"/>
              </a:ext>
            </a:extLst>
          </p:cNvPr>
          <p:cNvSpPr txBox="1">
            <a:spLocks noChangeArrowheads="1"/>
          </p:cNvSpPr>
          <p:nvPr/>
        </p:nvSpPr>
        <p:spPr bwMode="auto">
          <a:xfrm>
            <a:off x="1758479" y="5948164"/>
            <a:ext cx="46295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sz="2400" dirty="0">
                <a:latin typeface="Century Gothic" panose="020B0502020202020204" pitchFamily="34" charset="0"/>
              </a:rPr>
              <a:t>distinguish</a:t>
            </a:r>
          </a:p>
        </p:txBody>
      </p:sp>
      <p:pic>
        <p:nvPicPr>
          <p:cNvPr id="28" name="Picture 5" descr="800px-Molybdenite-3D-balls">
            <a:extLst>
              <a:ext uri="{FF2B5EF4-FFF2-40B4-BE49-F238E27FC236}">
                <a16:creationId xmlns:a16="http://schemas.microsoft.com/office/drawing/2014/main" id="{C498C58B-F719-4348-9C91-A101451AF2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52237"/>
          <a:stretch>
            <a:fillRect/>
          </a:stretch>
        </p:blipFill>
        <p:spPr bwMode="auto">
          <a:xfrm>
            <a:off x="171391" y="2619731"/>
            <a:ext cx="1711325"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B47A4B60-AA1E-524A-A023-7E7250BAE684}"/>
              </a:ext>
            </a:extLst>
          </p:cNvPr>
          <p:cNvCxnSpPr/>
          <p:nvPr/>
        </p:nvCxnSpPr>
        <p:spPr>
          <a:xfrm>
            <a:off x="5341151" y="5948164"/>
            <a:ext cx="0" cy="4616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3BB7213-ACC8-F24F-9AB4-5EB75AC28055}"/>
              </a:ext>
            </a:extLst>
          </p:cNvPr>
          <p:cNvCxnSpPr/>
          <p:nvPr/>
        </p:nvCxnSpPr>
        <p:spPr>
          <a:xfrm>
            <a:off x="4283968" y="5949280"/>
            <a:ext cx="0" cy="4616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36">
            <a:extLst>
              <a:ext uri="{FF2B5EF4-FFF2-40B4-BE49-F238E27FC236}">
                <a16:creationId xmlns:a16="http://schemas.microsoft.com/office/drawing/2014/main" id="{2639B4C2-38AA-5E49-939F-C1439C960DD9}"/>
              </a:ext>
            </a:extLst>
          </p:cNvPr>
          <p:cNvSpPr txBox="1">
            <a:spLocks noChangeArrowheads="1"/>
          </p:cNvSpPr>
          <p:nvPr/>
        </p:nvSpPr>
        <p:spPr bwMode="auto">
          <a:xfrm>
            <a:off x="94232" y="3243423"/>
            <a:ext cx="1763688" cy="646331"/>
          </a:xfrm>
          <a:prstGeom prst="rect">
            <a:avLst/>
          </a:prstGeom>
          <a:solidFill>
            <a:schemeClr val="bg1"/>
          </a:solidFill>
          <a:ln>
            <a:noFill/>
          </a:ln>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dirty="0">
                <a:latin typeface="Century Gothic" panose="020B0502020202020204" pitchFamily="34" charset="0"/>
              </a:rPr>
              <a:t>single photon source</a:t>
            </a:r>
          </a:p>
        </p:txBody>
      </p:sp>
      <p:sp>
        <p:nvSpPr>
          <p:cNvPr id="31" name="Rectangle 30">
            <a:extLst>
              <a:ext uri="{FF2B5EF4-FFF2-40B4-BE49-F238E27FC236}">
                <a16:creationId xmlns:a16="http://schemas.microsoft.com/office/drawing/2014/main" id="{F2617DD6-93A0-654B-A789-BA80E007E284}"/>
              </a:ext>
            </a:extLst>
          </p:cNvPr>
          <p:cNvSpPr/>
          <p:nvPr/>
        </p:nvSpPr>
        <p:spPr>
          <a:xfrm>
            <a:off x="86551" y="6571905"/>
            <a:ext cx="7509785" cy="276999"/>
          </a:xfrm>
          <a:prstGeom prst="rect">
            <a:avLst/>
          </a:prstGeom>
        </p:spPr>
        <p:txBody>
          <a:bodyPr wrap="square">
            <a:spAutoFit/>
          </a:bodyPr>
          <a:lstStyle/>
          <a:p>
            <a:pPr algn="just"/>
            <a:r>
              <a:rPr lang="en-US" sz="1200" dirty="0" err="1">
                <a:latin typeface="Century Gothic" panose="020B0502020202020204" pitchFamily="34" charset="0"/>
              </a:rPr>
              <a:t>Wootters</a:t>
            </a:r>
            <a:r>
              <a:rPr lang="en-US" sz="1200" dirty="0">
                <a:latin typeface="Century Gothic" panose="020B0502020202020204" pitchFamily="34" charset="0"/>
              </a:rPr>
              <a:t>, et al Phys Rev D  (1979) and many times since!</a:t>
            </a:r>
          </a:p>
        </p:txBody>
      </p:sp>
    </p:spTree>
    <p:extLst>
      <p:ext uri="{BB962C8B-B14F-4D97-AF65-F5344CB8AC3E}">
        <p14:creationId xmlns:p14="http://schemas.microsoft.com/office/powerpoint/2010/main" val="2432504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555625" y="260350"/>
            <a:ext cx="502092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putting single photons to work</a:t>
            </a:r>
          </a:p>
        </p:txBody>
      </p:sp>
      <p:pic>
        <p:nvPicPr>
          <p:cNvPr id="8" name="Picture 7">
            <a:extLst>
              <a:ext uri="{FF2B5EF4-FFF2-40B4-BE49-F238E27FC236}">
                <a16:creationId xmlns:a16="http://schemas.microsoft.com/office/drawing/2014/main" id="{F75CCD4E-667A-744E-B69D-B6C8E337170D}"/>
              </a:ext>
            </a:extLst>
          </p:cNvPr>
          <p:cNvPicPr>
            <a:picLocks noChangeAspect="1"/>
          </p:cNvPicPr>
          <p:nvPr/>
        </p:nvPicPr>
        <p:blipFill rotWithShape="1">
          <a:blip r:embed="rId3">
            <a:extLst>
              <a:ext uri="{28A0092B-C50C-407E-A947-70E740481C1C}">
                <a14:useLocalDpi xmlns:a14="http://schemas.microsoft.com/office/drawing/2010/main" val="0"/>
              </a:ext>
            </a:extLst>
          </a:blip>
          <a:srcRect l="29565" r="32637" b="46948"/>
          <a:stretch/>
        </p:blipFill>
        <p:spPr>
          <a:xfrm>
            <a:off x="171391" y="3937851"/>
            <a:ext cx="1457444" cy="1055628"/>
          </a:xfrm>
          <a:prstGeom prst="rect">
            <a:avLst/>
          </a:prstGeom>
        </p:spPr>
      </p:pic>
      <p:grpSp>
        <p:nvGrpSpPr>
          <p:cNvPr id="17" name="Group 16">
            <a:extLst>
              <a:ext uri="{FF2B5EF4-FFF2-40B4-BE49-F238E27FC236}">
                <a16:creationId xmlns:a16="http://schemas.microsoft.com/office/drawing/2014/main" id="{E4DBDA48-8015-AD4F-BC28-12AAA198A1ED}"/>
              </a:ext>
            </a:extLst>
          </p:cNvPr>
          <p:cNvGrpSpPr/>
          <p:nvPr/>
        </p:nvGrpSpPr>
        <p:grpSpPr>
          <a:xfrm>
            <a:off x="1349961" y="2276872"/>
            <a:ext cx="5770150" cy="2770874"/>
            <a:chOff x="996427" y="4442068"/>
            <a:chExt cx="4676505" cy="1883727"/>
          </a:xfrm>
        </p:grpSpPr>
        <p:sp>
          <p:nvSpPr>
            <p:cNvPr id="18" name="TextBox 15">
              <a:extLst>
                <a:ext uri="{FF2B5EF4-FFF2-40B4-BE49-F238E27FC236}">
                  <a16:creationId xmlns:a16="http://schemas.microsoft.com/office/drawing/2014/main" id="{139D30E7-3871-2542-9F4C-FBFF5784F664}"/>
                </a:ext>
              </a:extLst>
            </p:cNvPr>
            <p:cNvSpPr txBox="1">
              <a:spLocks noChangeArrowheads="1"/>
            </p:cNvSpPr>
            <p:nvPr/>
          </p:nvSpPr>
          <p:spPr bwMode="auto">
            <a:xfrm>
              <a:off x="1824038" y="5884143"/>
              <a:ext cx="1379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latin typeface="Century Gothic" panose="020B0502020202020204" pitchFamily="34" charset="0"/>
                </a:rPr>
                <a:t>source</a:t>
              </a:r>
            </a:p>
          </p:txBody>
        </p:sp>
        <p:sp>
          <p:nvSpPr>
            <p:cNvPr id="19" name="TextBox 17">
              <a:extLst>
                <a:ext uri="{FF2B5EF4-FFF2-40B4-BE49-F238E27FC236}">
                  <a16:creationId xmlns:a16="http://schemas.microsoft.com/office/drawing/2014/main" id="{458595CC-EA78-AA4A-ABCD-09D87D731D5A}"/>
                </a:ext>
              </a:extLst>
            </p:cNvPr>
            <p:cNvSpPr txBox="1">
              <a:spLocks noChangeArrowheads="1"/>
            </p:cNvSpPr>
            <p:nvPr/>
          </p:nvSpPr>
          <p:spPr bwMode="auto">
            <a:xfrm>
              <a:off x="4075718" y="5884142"/>
              <a:ext cx="1381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detector</a:t>
              </a:r>
            </a:p>
          </p:txBody>
        </p:sp>
        <p:pic>
          <p:nvPicPr>
            <p:cNvPr id="20" name="Picture 19">
              <a:extLst>
                <a:ext uri="{FF2B5EF4-FFF2-40B4-BE49-F238E27FC236}">
                  <a16:creationId xmlns:a16="http://schemas.microsoft.com/office/drawing/2014/main" id="{2ADD2724-36CA-5048-AFD9-E1C389CD24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27" y="4442068"/>
              <a:ext cx="4543106" cy="1883727"/>
            </a:xfrm>
            <a:prstGeom prst="rect">
              <a:avLst/>
            </a:prstGeom>
          </p:spPr>
        </p:pic>
        <p:sp>
          <p:nvSpPr>
            <p:cNvPr id="22" name="TextBox 8">
              <a:extLst>
                <a:ext uri="{FF2B5EF4-FFF2-40B4-BE49-F238E27FC236}">
                  <a16:creationId xmlns:a16="http://schemas.microsoft.com/office/drawing/2014/main" id="{15413BCB-8DE4-AD4A-AB38-A34BB6437D13}"/>
                </a:ext>
              </a:extLst>
            </p:cNvPr>
            <p:cNvSpPr txBox="1">
              <a:spLocks noChangeArrowheads="1"/>
            </p:cNvSpPr>
            <p:nvPr/>
          </p:nvSpPr>
          <p:spPr bwMode="auto">
            <a:xfrm>
              <a:off x="3492575" y="4552156"/>
              <a:ext cx="287337" cy="369887"/>
            </a:xfrm>
            <a:prstGeom prst="rect">
              <a:avLst/>
            </a:prstGeom>
            <a:solidFill>
              <a:schemeClr val="bg1"/>
            </a:solid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1</a:t>
              </a:r>
            </a:p>
          </p:txBody>
        </p:sp>
        <p:sp>
          <p:nvSpPr>
            <p:cNvPr id="23" name="TextBox 8">
              <a:extLst>
                <a:ext uri="{FF2B5EF4-FFF2-40B4-BE49-F238E27FC236}">
                  <a16:creationId xmlns:a16="http://schemas.microsoft.com/office/drawing/2014/main" id="{1FD7C855-E16A-F546-89DA-3B0F29C39466}"/>
                </a:ext>
              </a:extLst>
            </p:cNvPr>
            <p:cNvSpPr txBox="1">
              <a:spLocks noChangeArrowheads="1"/>
            </p:cNvSpPr>
            <p:nvPr/>
          </p:nvSpPr>
          <p:spPr bwMode="auto">
            <a:xfrm>
              <a:off x="3464254" y="5745135"/>
              <a:ext cx="287337" cy="369887"/>
            </a:xfrm>
            <a:prstGeom prst="rect">
              <a:avLst/>
            </a:prstGeom>
            <a:solidFill>
              <a:schemeClr val="bg1"/>
            </a:solid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2</a:t>
              </a:r>
            </a:p>
          </p:txBody>
        </p:sp>
        <p:sp>
          <p:nvSpPr>
            <p:cNvPr id="24" name="TextBox 23">
              <a:extLst>
                <a:ext uri="{FF2B5EF4-FFF2-40B4-BE49-F238E27FC236}">
                  <a16:creationId xmlns:a16="http://schemas.microsoft.com/office/drawing/2014/main" id="{E4144629-7BAA-FC45-87FD-A0F05390EA12}"/>
                </a:ext>
              </a:extLst>
            </p:cNvPr>
            <p:cNvSpPr txBox="1">
              <a:spLocks noChangeArrowheads="1"/>
            </p:cNvSpPr>
            <p:nvPr/>
          </p:nvSpPr>
          <p:spPr bwMode="auto">
            <a:xfrm>
              <a:off x="5385595" y="4830358"/>
              <a:ext cx="287337" cy="369887"/>
            </a:xfrm>
            <a:prstGeom prst="rect">
              <a:avLst/>
            </a:prstGeom>
            <a:solidFill>
              <a:schemeClr val="bg1"/>
            </a:solid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dirty="0">
                <a:latin typeface="Century Gothic" panose="020B0502020202020204" pitchFamily="34" charset="0"/>
              </a:endParaRPr>
            </a:p>
          </p:txBody>
        </p:sp>
      </p:grpSp>
      <p:sp>
        <p:nvSpPr>
          <p:cNvPr id="12" name="TextBox 7">
            <a:extLst>
              <a:ext uri="{FF2B5EF4-FFF2-40B4-BE49-F238E27FC236}">
                <a16:creationId xmlns:a16="http://schemas.microsoft.com/office/drawing/2014/main" id="{0C9CC47B-4F08-984B-B483-0FE6926A086D}"/>
              </a:ext>
            </a:extLst>
          </p:cNvPr>
          <p:cNvSpPr txBox="1">
            <a:spLocks noChangeArrowheads="1"/>
          </p:cNvSpPr>
          <p:nvPr/>
        </p:nvSpPr>
        <p:spPr bwMode="auto">
          <a:xfrm>
            <a:off x="1259632" y="5282504"/>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sz="2400" dirty="0">
                <a:latin typeface="Century Gothic" panose="020B0502020202020204" pitchFamily="34" charset="0"/>
              </a:rPr>
              <a:t>waviness = </a:t>
            </a:r>
            <a:r>
              <a:rPr lang="en-US" sz="2400" i="1" dirty="0">
                <a:latin typeface="Century Gothic" panose="020B0502020202020204" pitchFamily="34" charset="0"/>
              </a:rPr>
              <a:t>V</a:t>
            </a:r>
            <a:r>
              <a:rPr lang="en-US" sz="2400" b="1" dirty="0">
                <a:latin typeface="Century Gothic" panose="020B0502020202020204" pitchFamily="34" charset="0"/>
              </a:rPr>
              <a:t>; </a:t>
            </a:r>
            <a:r>
              <a:rPr lang="en-US" sz="2400" dirty="0">
                <a:latin typeface="Century Gothic" panose="020B0502020202020204" pitchFamily="34" charset="0"/>
              </a:rPr>
              <a:t>the </a:t>
            </a:r>
            <a:r>
              <a:rPr lang="en-US" sz="2400" dirty="0" err="1">
                <a:latin typeface="Century Gothic" panose="020B0502020202020204" pitchFamily="34" charset="0"/>
              </a:rPr>
              <a:t>interferogram</a:t>
            </a:r>
            <a:r>
              <a:rPr lang="en-US" sz="2400" dirty="0">
                <a:latin typeface="Century Gothic" panose="020B0502020202020204" pitchFamily="34" charset="0"/>
              </a:rPr>
              <a:t>  visibility</a:t>
            </a:r>
          </a:p>
        </p:txBody>
      </p:sp>
      <p:sp>
        <p:nvSpPr>
          <p:cNvPr id="13" name="TextBox 36">
            <a:extLst>
              <a:ext uri="{FF2B5EF4-FFF2-40B4-BE49-F238E27FC236}">
                <a16:creationId xmlns:a16="http://schemas.microsoft.com/office/drawing/2014/main" id="{660EF0E8-4133-9242-A488-6BD84CA1F3FC}"/>
              </a:ext>
            </a:extLst>
          </p:cNvPr>
          <p:cNvSpPr txBox="1">
            <a:spLocks noChangeArrowheads="1"/>
          </p:cNvSpPr>
          <p:nvPr/>
        </p:nvSpPr>
        <p:spPr bwMode="auto">
          <a:xfrm>
            <a:off x="6914961" y="1908773"/>
            <a:ext cx="1512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irradiance</a:t>
            </a:r>
          </a:p>
        </p:txBody>
      </p:sp>
      <p:sp>
        <p:nvSpPr>
          <p:cNvPr id="14" name="Rectangle 13">
            <a:extLst>
              <a:ext uri="{FF2B5EF4-FFF2-40B4-BE49-F238E27FC236}">
                <a16:creationId xmlns:a16="http://schemas.microsoft.com/office/drawing/2014/main" id="{D4D26BCC-16CB-6F43-B573-72A123B11A21}"/>
              </a:ext>
            </a:extLst>
          </p:cNvPr>
          <p:cNvSpPr/>
          <p:nvPr/>
        </p:nvSpPr>
        <p:spPr>
          <a:xfrm>
            <a:off x="7236296" y="4863080"/>
            <a:ext cx="742511" cy="369332"/>
          </a:xfrm>
          <a:prstGeom prst="rect">
            <a:avLst/>
          </a:prstGeom>
        </p:spPr>
        <p:txBody>
          <a:bodyPr wrap="none">
            <a:spAutoFit/>
          </a:bodyPr>
          <a:lstStyle/>
          <a:p>
            <a:r>
              <a:rPr lang="en-US" i="1" dirty="0">
                <a:latin typeface="Century Gothic" panose="020B0502020202020204" pitchFamily="34" charset="0"/>
              </a:rPr>
              <a:t>V</a:t>
            </a:r>
            <a:r>
              <a:rPr lang="en-US" b="1" dirty="0">
                <a:latin typeface="Century Gothic" panose="020B0502020202020204" pitchFamily="34" charset="0"/>
              </a:rPr>
              <a:t> </a:t>
            </a:r>
            <a:r>
              <a:rPr lang="en-US" dirty="0">
                <a:latin typeface="Century Gothic" panose="020B0502020202020204" pitchFamily="34" charset="0"/>
              </a:rPr>
              <a:t>= 1</a:t>
            </a:r>
            <a:endParaRPr lang="en-US" dirty="0"/>
          </a:p>
        </p:txBody>
      </p:sp>
      <p:pic>
        <p:nvPicPr>
          <p:cNvPr id="15" name="Picture 3" descr="Interference.jpg">
            <a:extLst>
              <a:ext uri="{FF2B5EF4-FFF2-40B4-BE49-F238E27FC236}">
                <a16:creationId xmlns:a16="http://schemas.microsoft.com/office/drawing/2014/main" id="{58F1A02C-685F-C44A-82B6-CA72DA4BBA82}"/>
              </a:ext>
            </a:extLst>
          </p:cNvPr>
          <p:cNvPicPr>
            <a:picLocks noChangeAspect="1"/>
          </p:cNvPicPr>
          <p:nvPr/>
        </p:nvPicPr>
        <p:blipFill>
          <a:blip r:embed="rId5">
            <a:extLst>
              <a:ext uri="{28A0092B-C50C-407E-A947-70E740481C1C}">
                <a14:useLocalDpi xmlns:a14="http://schemas.microsoft.com/office/drawing/2010/main" val="0"/>
              </a:ext>
            </a:extLst>
          </a:blip>
          <a:srcRect l="14723" t="13188" r="11389" b="16829"/>
          <a:stretch>
            <a:fillRect/>
          </a:stretch>
        </p:blipFill>
        <p:spPr bwMode="auto">
          <a:xfrm rot="5400000" flipH="1">
            <a:off x="6372522" y="2793814"/>
            <a:ext cx="23749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3A2D064-C7EF-4547-BD8E-E37017996FC7}"/>
                  </a:ext>
                </a:extLst>
              </p:cNvPr>
              <p:cNvSpPr txBox="1"/>
              <p:nvPr/>
            </p:nvSpPr>
            <p:spPr>
              <a:xfrm>
                <a:off x="3059832" y="5917488"/>
                <a:ext cx="2328523" cy="6949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cs typeface="Century Gothic"/>
                        </a:rPr>
                        <m:t>𝑉</m:t>
                      </m:r>
                      <m:r>
                        <a:rPr lang="en-US" sz="2400" b="0" i="1" smtClean="0">
                          <a:latin typeface="Cambria Math" panose="02040503050406030204" pitchFamily="18" charset="0"/>
                          <a:cs typeface="Century Gothic"/>
                        </a:rPr>
                        <m:t>=</m:t>
                      </m:r>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𝑝</m:t>
                              </m:r>
                            </m:e>
                            <m:sub>
                              <m:r>
                                <a:rPr lang="en-US" sz="2400" i="1">
                                  <a:latin typeface="Cambria Math" panose="02040503050406030204" pitchFamily="18" charset="0"/>
                                </a:rPr>
                                <m:t>𝑚𝑎𝑥</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𝑝</m:t>
                              </m:r>
                            </m:e>
                            <m:sub>
                              <m:r>
                                <a:rPr lang="en-US" sz="2400" i="1">
                                  <a:latin typeface="Cambria Math" panose="02040503050406030204" pitchFamily="18" charset="0"/>
                                </a:rPr>
                                <m:t>𝑚𝑖𝑛</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𝑝</m:t>
                              </m:r>
                            </m:e>
                            <m:sub>
                              <m:r>
                                <a:rPr lang="en-US" sz="2400" i="1">
                                  <a:latin typeface="Cambria Math" panose="02040503050406030204" pitchFamily="18" charset="0"/>
                                </a:rPr>
                                <m:t>𝑚𝑎𝑥</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𝑝</m:t>
                              </m:r>
                            </m:e>
                            <m:sub>
                              <m:r>
                                <a:rPr lang="en-US" sz="2400" i="1">
                                  <a:latin typeface="Cambria Math" panose="02040503050406030204" pitchFamily="18" charset="0"/>
                                </a:rPr>
                                <m:t>𝑚𝑖𝑛</m:t>
                              </m:r>
                            </m:sub>
                          </m:sSub>
                        </m:den>
                      </m:f>
                    </m:oMath>
                  </m:oMathPara>
                </a14:m>
                <a:endParaRPr lang="en-US" sz="2400" dirty="0" err="1">
                  <a:latin typeface="Century Gothic"/>
                  <a:cs typeface="Century Gothic"/>
                </a:endParaRPr>
              </a:p>
            </p:txBody>
          </p:sp>
        </mc:Choice>
        <mc:Fallback xmlns="">
          <p:sp>
            <p:nvSpPr>
              <p:cNvPr id="16" name="TextBox 15">
                <a:extLst>
                  <a:ext uri="{FF2B5EF4-FFF2-40B4-BE49-F238E27FC236}">
                    <a16:creationId xmlns:a16="http://schemas.microsoft.com/office/drawing/2014/main" id="{43A2D064-C7EF-4547-BD8E-E37017996FC7}"/>
                  </a:ext>
                </a:extLst>
              </p:cNvPr>
              <p:cNvSpPr txBox="1">
                <a:spLocks noRot="1" noChangeAspect="1" noMove="1" noResize="1" noEditPoints="1" noAdjustHandles="1" noChangeArrowheads="1" noChangeShapeType="1" noTextEdit="1"/>
              </p:cNvSpPr>
              <p:nvPr/>
            </p:nvSpPr>
            <p:spPr>
              <a:xfrm>
                <a:off x="3059832" y="5917488"/>
                <a:ext cx="2328523" cy="694934"/>
              </a:xfrm>
              <a:prstGeom prst="rect">
                <a:avLst/>
              </a:prstGeom>
              <a:blipFill>
                <a:blip r:embed="rId6"/>
                <a:stretch>
                  <a:fillRect l="-2174" b="-12500"/>
                </a:stretch>
              </a:blipFill>
            </p:spPr>
            <p:txBody>
              <a:bodyPr/>
              <a:lstStyle/>
              <a:p>
                <a:r>
                  <a:rPr lang="en-US">
                    <a:noFill/>
                  </a:rPr>
                  <a:t> </a:t>
                </a:r>
              </a:p>
            </p:txBody>
          </p:sp>
        </mc:Fallback>
      </mc:AlternateContent>
      <p:sp>
        <p:nvSpPr>
          <p:cNvPr id="25" name="Rectangle 3">
            <a:extLst>
              <a:ext uri="{FF2B5EF4-FFF2-40B4-BE49-F238E27FC236}">
                <a16:creationId xmlns:a16="http://schemas.microsoft.com/office/drawing/2014/main" id="{A1596CCB-C86D-3D48-99EC-FFB7B8307EE0}"/>
              </a:ext>
            </a:extLst>
          </p:cNvPr>
          <p:cNvSpPr>
            <a:spLocks noChangeArrowheads="1"/>
          </p:cNvSpPr>
          <p:nvPr/>
        </p:nvSpPr>
        <p:spPr bwMode="auto">
          <a:xfrm>
            <a:off x="900113" y="1125538"/>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revisiting wave-particle duality and Bohr complementarity</a:t>
            </a:r>
          </a:p>
          <a:p>
            <a:pPr algn="just" eaLnBrk="1" hangingPunct="1">
              <a:spcBef>
                <a:spcPct val="0"/>
              </a:spcBef>
              <a:buFontTx/>
              <a:buNone/>
            </a:pPr>
            <a:r>
              <a:rPr lang="en-GB" altLang="en-US" sz="2000" dirty="0">
                <a:solidFill>
                  <a:srgbClr val="000000"/>
                </a:solidFill>
                <a:latin typeface="Century Gothic" charset="0"/>
                <a:sym typeface="Wingdings"/>
              </a:rPr>
              <a:t>	</a:t>
            </a:r>
            <a:r>
              <a:rPr lang="en-GB" altLang="en-US" sz="2000" dirty="0">
                <a:solidFill>
                  <a:srgbClr val="000000"/>
                </a:solidFill>
                <a:latin typeface="Century Gothic" charset="0"/>
                <a:sym typeface="Wingdings" pitchFamily="2" charset="2"/>
              </a:rPr>
              <a:t> can this be quantified?</a:t>
            </a:r>
            <a:r>
              <a:rPr lang="en-GB" altLang="en-US" sz="2000" dirty="0">
                <a:solidFill>
                  <a:srgbClr val="000000"/>
                </a:solidFill>
                <a:latin typeface="Century Gothic" charset="0"/>
                <a:sym typeface="Wingdings"/>
              </a:rPr>
              <a:t>	</a:t>
            </a:r>
            <a:endParaRPr lang="en-GB" altLang="en-US" sz="2000" dirty="0">
              <a:solidFill>
                <a:srgbClr val="000000"/>
              </a:solidFill>
              <a:latin typeface="Century Gothic" charset="0"/>
            </a:endParaRPr>
          </a:p>
        </p:txBody>
      </p:sp>
      <p:pic>
        <p:nvPicPr>
          <p:cNvPr id="26" name="Picture 5" descr="800px-Molybdenite-3D-balls">
            <a:extLst>
              <a:ext uri="{FF2B5EF4-FFF2-40B4-BE49-F238E27FC236}">
                <a16:creationId xmlns:a16="http://schemas.microsoft.com/office/drawing/2014/main" id="{C38AE606-E24C-D54C-B018-2CCCFF1721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52237"/>
          <a:stretch>
            <a:fillRect/>
          </a:stretch>
        </p:blipFill>
        <p:spPr bwMode="auto">
          <a:xfrm>
            <a:off x="171391" y="2619731"/>
            <a:ext cx="1711325"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36">
            <a:extLst>
              <a:ext uri="{FF2B5EF4-FFF2-40B4-BE49-F238E27FC236}">
                <a16:creationId xmlns:a16="http://schemas.microsoft.com/office/drawing/2014/main" id="{4771E581-EB95-684C-B33E-17F659C5D672}"/>
              </a:ext>
            </a:extLst>
          </p:cNvPr>
          <p:cNvSpPr txBox="1">
            <a:spLocks noChangeArrowheads="1"/>
          </p:cNvSpPr>
          <p:nvPr/>
        </p:nvSpPr>
        <p:spPr bwMode="auto">
          <a:xfrm>
            <a:off x="94232" y="3243423"/>
            <a:ext cx="1763688" cy="646331"/>
          </a:xfrm>
          <a:prstGeom prst="rect">
            <a:avLst/>
          </a:prstGeom>
          <a:solidFill>
            <a:schemeClr val="bg1"/>
          </a:solidFill>
          <a:ln>
            <a:noFill/>
          </a:ln>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dirty="0">
                <a:latin typeface="Century Gothic" panose="020B0502020202020204" pitchFamily="34" charset="0"/>
              </a:rPr>
              <a:t>single photon source</a:t>
            </a:r>
          </a:p>
        </p:txBody>
      </p:sp>
      <p:sp>
        <p:nvSpPr>
          <p:cNvPr id="29" name="Rectangle 28">
            <a:extLst>
              <a:ext uri="{FF2B5EF4-FFF2-40B4-BE49-F238E27FC236}">
                <a16:creationId xmlns:a16="http://schemas.microsoft.com/office/drawing/2014/main" id="{3226CD7F-0408-014E-A2FA-91D29A022E6F}"/>
              </a:ext>
            </a:extLst>
          </p:cNvPr>
          <p:cNvSpPr/>
          <p:nvPr/>
        </p:nvSpPr>
        <p:spPr>
          <a:xfrm>
            <a:off x="86551" y="6571905"/>
            <a:ext cx="7509785" cy="276999"/>
          </a:xfrm>
          <a:prstGeom prst="rect">
            <a:avLst/>
          </a:prstGeom>
        </p:spPr>
        <p:txBody>
          <a:bodyPr wrap="square">
            <a:spAutoFit/>
          </a:bodyPr>
          <a:lstStyle/>
          <a:p>
            <a:pPr algn="just"/>
            <a:r>
              <a:rPr lang="en-US" sz="1200" dirty="0" err="1">
                <a:latin typeface="Century Gothic" panose="020B0502020202020204" pitchFamily="34" charset="0"/>
              </a:rPr>
              <a:t>Wootters</a:t>
            </a:r>
            <a:r>
              <a:rPr lang="en-US" sz="1200" dirty="0">
                <a:latin typeface="Century Gothic" panose="020B0502020202020204" pitchFamily="34" charset="0"/>
              </a:rPr>
              <a:t>, et al Phys Rev D  (1979) and many times since!</a:t>
            </a:r>
          </a:p>
        </p:txBody>
      </p:sp>
    </p:spTree>
    <p:extLst>
      <p:ext uri="{BB962C8B-B14F-4D97-AF65-F5344CB8AC3E}">
        <p14:creationId xmlns:p14="http://schemas.microsoft.com/office/powerpoint/2010/main" val="3295272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555625" y="260350"/>
            <a:ext cx="502092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putting single photons to work</a:t>
            </a:r>
          </a:p>
        </p:txBody>
      </p:sp>
      <p:pic>
        <p:nvPicPr>
          <p:cNvPr id="8" name="Picture 7">
            <a:extLst>
              <a:ext uri="{FF2B5EF4-FFF2-40B4-BE49-F238E27FC236}">
                <a16:creationId xmlns:a16="http://schemas.microsoft.com/office/drawing/2014/main" id="{F75CCD4E-667A-744E-B69D-B6C8E337170D}"/>
              </a:ext>
            </a:extLst>
          </p:cNvPr>
          <p:cNvPicPr>
            <a:picLocks noChangeAspect="1"/>
          </p:cNvPicPr>
          <p:nvPr/>
        </p:nvPicPr>
        <p:blipFill rotWithShape="1">
          <a:blip r:embed="rId3">
            <a:extLst>
              <a:ext uri="{28A0092B-C50C-407E-A947-70E740481C1C}">
                <a14:useLocalDpi xmlns:a14="http://schemas.microsoft.com/office/drawing/2010/main" val="0"/>
              </a:ext>
            </a:extLst>
          </a:blip>
          <a:srcRect l="29565" r="32637" b="46948"/>
          <a:stretch/>
        </p:blipFill>
        <p:spPr>
          <a:xfrm>
            <a:off x="171391" y="3937851"/>
            <a:ext cx="1457444" cy="1055628"/>
          </a:xfrm>
          <a:prstGeom prst="rect">
            <a:avLst/>
          </a:prstGeom>
        </p:spPr>
      </p:pic>
      <p:grpSp>
        <p:nvGrpSpPr>
          <p:cNvPr id="17" name="Group 16">
            <a:extLst>
              <a:ext uri="{FF2B5EF4-FFF2-40B4-BE49-F238E27FC236}">
                <a16:creationId xmlns:a16="http://schemas.microsoft.com/office/drawing/2014/main" id="{E4DBDA48-8015-AD4F-BC28-12AAA198A1ED}"/>
              </a:ext>
            </a:extLst>
          </p:cNvPr>
          <p:cNvGrpSpPr/>
          <p:nvPr/>
        </p:nvGrpSpPr>
        <p:grpSpPr>
          <a:xfrm>
            <a:off x="1349961" y="2276872"/>
            <a:ext cx="5770150" cy="2770874"/>
            <a:chOff x="996427" y="4442068"/>
            <a:chExt cx="4676505" cy="1883727"/>
          </a:xfrm>
        </p:grpSpPr>
        <p:sp>
          <p:nvSpPr>
            <p:cNvPr id="18" name="TextBox 15">
              <a:extLst>
                <a:ext uri="{FF2B5EF4-FFF2-40B4-BE49-F238E27FC236}">
                  <a16:creationId xmlns:a16="http://schemas.microsoft.com/office/drawing/2014/main" id="{139D30E7-3871-2542-9F4C-FBFF5784F664}"/>
                </a:ext>
              </a:extLst>
            </p:cNvPr>
            <p:cNvSpPr txBox="1">
              <a:spLocks noChangeArrowheads="1"/>
            </p:cNvSpPr>
            <p:nvPr/>
          </p:nvSpPr>
          <p:spPr bwMode="auto">
            <a:xfrm>
              <a:off x="1824038" y="5884143"/>
              <a:ext cx="1379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latin typeface="Century Gothic" panose="020B0502020202020204" pitchFamily="34" charset="0"/>
                </a:rPr>
                <a:t>source</a:t>
              </a:r>
            </a:p>
          </p:txBody>
        </p:sp>
        <p:sp>
          <p:nvSpPr>
            <p:cNvPr id="19" name="TextBox 17">
              <a:extLst>
                <a:ext uri="{FF2B5EF4-FFF2-40B4-BE49-F238E27FC236}">
                  <a16:creationId xmlns:a16="http://schemas.microsoft.com/office/drawing/2014/main" id="{458595CC-EA78-AA4A-ABCD-09D87D731D5A}"/>
                </a:ext>
              </a:extLst>
            </p:cNvPr>
            <p:cNvSpPr txBox="1">
              <a:spLocks noChangeArrowheads="1"/>
            </p:cNvSpPr>
            <p:nvPr/>
          </p:nvSpPr>
          <p:spPr bwMode="auto">
            <a:xfrm>
              <a:off x="4075718" y="5884142"/>
              <a:ext cx="1381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detector</a:t>
              </a:r>
            </a:p>
          </p:txBody>
        </p:sp>
        <p:pic>
          <p:nvPicPr>
            <p:cNvPr id="20" name="Picture 19">
              <a:extLst>
                <a:ext uri="{FF2B5EF4-FFF2-40B4-BE49-F238E27FC236}">
                  <a16:creationId xmlns:a16="http://schemas.microsoft.com/office/drawing/2014/main" id="{2ADD2724-36CA-5048-AFD9-E1C389CD24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27" y="4442068"/>
              <a:ext cx="4543106" cy="1883727"/>
            </a:xfrm>
            <a:prstGeom prst="rect">
              <a:avLst/>
            </a:prstGeom>
          </p:spPr>
        </p:pic>
        <p:sp>
          <p:nvSpPr>
            <p:cNvPr id="22" name="TextBox 8">
              <a:extLst>
                <a:ext uri="{FF2B5EF4-FFF2-40B4-BE49-F238E27FC236}">
                  <a16:creationId xmlns:a16="http://schemas.microsoft.com/office/drawing/2014/main" id="{15413BCB-8DE4-AD4A-AB38-A34BB6437D13}"/>
                </a:ext>
              </a:extLst>
            </p:cNvPr>
            <p:cNvSpPr txBox="1">
              <a:spLocks noChangeArrowheads="1"/>
            </p:cNvSpPr>
            <p:nvPr/>
          </p:nvSpPr>
          <p:spPr bwMode="auto">
            <a:xfrm>
              <a:off x="3492575" y="4552156"/>
              <a:ext cx="287337" cy="369887"/>
            </a:xfrm>
            <a:prstGeom prst="rect">
              <a:avLst/>
            </a:prstGeom>
            <a:solidFill>
              <a:schemeClr val="bg1"/>
            </a:solid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1</a:t>
              </a:r>
            </a:p>
          </p:txBody>
        </p:sp>
        <p:sp>
          <p:nvSpPr>
            <p:cNvPr id="23" name="TextBox 8">
              <a:extLst>
                <a:ext uri="{FF2B5EF4-FFF2-40B4-BE49-F238E27FC236}">
                  <a16:creationId xmlns:a16="http://schemas.microsoft.com/office/drawing/2014/main" id="{1FD7C855-E16A-F546-89DA-3B0F29C39466}"/>
                </a:ext>
              </a:extLst>
            </p:cNvPr>
            <p:cNvSpPr txBox="1">
              <a:spLocks noChangeArrowheads="1"/>
            </p:cNvSpPr>
            <p:nvPr/>
          </p:nvSpPr>
          <p:spPr bwMode="auto">
            <a:xfrm>
              <a:off x="3464254" y="5745135"/>
              <a:ext cx="287337" cy="369887"/>
            </a:xfrm>
            <a:prstGeom prst="rect">
              <a:avLst/>
            </a:prstGeom>
            <a:solidFill>
              <a:schemeClr val="bg1"/>
            </a:solid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2</a:t>
              </a:r>
            </a:p>
          </p:txBody>
        </p:sp>
        <p:sp>
          <p:nvSpPr>
            <p:cNvPr id="24" name="TextBox 23">
              <a:extLst>
                <a:ext uri="{FF2B5EF4-FFF2-40B4-BE49-F238E27FC236}">
                  <a16:creationId xmlns:a16="http://schemas.microsoft.com/office/drawing/2014/main" id="{E4144629-7BAA-FC45-87FD-A0F05390EA12}"/>
                </a:ext>
              </a:extLst>
            </p:cNvPr>
            <p:cNvSpPr txBox="1">
              <a:spLocks noChangeArrowheads="1"/>
            </p:cNvSpPr>
            <p:nvPr/>
          </p:nvSpPr>
          <p:spPr bwMode="auto">
            <a:xfrm>
              <a:off x="5385595" y="4830358"/>
              <a:ext cx="287337" cy="369887"/>
            </a:xfrm>
            <a:prstGeom prst="rect">
              <a:avLst/>
            </a:prstGeom>
            <a:solidFill>
              <a:schemeClr val="bg1"/>
            </a:solid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dirty="0">
                <a:latin typeface="Century Gothic" panose="020B0502020202020204" pitchFamily="34" charset="0"/>
              </a:endParaRPr>
            </a:p>
          </p:txBody>
        </p:sp>
      </p:grpSp>
      <p:sp>
        <p:nvSpPr>
          <p:cNvPr id="13" name="TextBox 36">
            <a:extLst>
              <a:ext uri="{FF2B5EF4-FFF2-40B4-BE49-F238E27FC236}">
                <a16:creationId xmlns:a16="http://schemas.microsoft.com/office/drawing/2014/main" id="{660EF0E8-4133-9242-A488-6BD84CA1F3FC}"/>
              </a:ext>
            </a:extLst>
          </p:cNvPr>
          <p:cNvSpPr txBox="1">
            <a:spLocks noChangeArrowheads="1"/>
          </p:cNvSpPr>
          <p:nvPr/>
        </p:nvSpPr>
        <p:spPr bwMode="auto">
          <a:xfrm>
            <a:off x="6914961" y="1908773"/>
            <a:ext cx="1512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irradiance</a:t>
            </a:r>
          </a:p>
        </p:txBody>
      </p:sp>
      <p:sp>
        <p:nvSpPr>
          <p:cNvPr id="14" name="Rectangle 13">
            <a:extLst>
              <a:ext uri="{FF2B5EF4-FFF2-40B4-BE49-F238E27FC236}">
                <a16:creationId xmlns:a16="http://schemas.microsoft.com/office/drawing/2014/main" id="{D4D26BCC-16CB-6F43-B573-72A123B11A21}"/>
              </a:ext>
            </a:extLst>
          </p:cNvPr>
          <p:cNvSpPr/>
          <p:nvPr/>
        </p:nvSpPr>
        <p:spPr>
          <a:xfrm>
            <a:off x="7236296" y="4863080"/>
            <a:ext cx="742511" cy="369332"/>
          </a:xfrm>
          <a:prstGeom prst="rect">
            <a:avLst/>
          </a:prstGeom>
        </p:spPr>
        <p:txBody>
          <a:bodyPr wrap="none">
            <a:spAutoFit/>
          </a:bodyPr>
          <a:lstStyle/>
          <a:p>
            <a:r>
              <a:rPr lang="en-US" i="1" dirty="0">
                <a:latin typeface="Century Gothic" panose="020B0502020202020204" pitchFamily="34" charset="0"/>
              </a:rPr>
              <a:t>V</a:t>
            </a:r>
            <a:r>
              <a:rPr lang="en-US" b="1" dirty="0">
                <a:latin typeface="Century Gothic" panose="020B0502020202020204" pitchFamily="34" charset="0"/>
              </a:rPr>
              <a:t> </a:t>
            </a:r>
            <a:r>
              <a:rPr lang="en-US" dirty="0">
                <a:latin typeface="Century Gothic" panose="020B0502020202020204" pitchFamily="34" charset="0"/>
              </a:rPr>
              <a:t>= 1</a:t>
            </a:r>
            <a:endParaRPr lang="en-US" dirty="0"/>
          </a:p>
        </p:txBody>
      </p:sp>
      <p:pic>
        <p:nvPicPr>
          <p:cNvPr id="15" name="Picture 3" descr="Interference.jpg">
            <a:extLst>
              <a:ext uri="{FF2B5EF4-FFF2-40B4-BE49-F238E27FC236}">
                <a16:creationId xmlns:a16="http://schemas.microsoft.com/office/drawing/2014/main" id="{58F1A02C-685F-C44A-82B6-CA72DA4BBA82}"/>
              </a:ext>
            </a:extLst>
          </p:cNvPr>
          <p:cNvPicPr>
            <a:picLocks noChangeAspect="1"/>
          </p:cNvPicPr>
          <p:nvPr/>
        </p:nvPicPr>
        <p:blipFill>
          <a:blip r:embed="rId5">
            <a:extLst>
              <a:ext uri="{28A0092B-C50C-407E-A947-70E740481C1C}">
                <a14:useLocalDpi xmlns:a14="http://schemas.microsoft.com/office/drawing/2010/main" val="0"/>
              </a:ext>
            </a:extLst>
          </a:blip>
          <a:srcRect l="14723" t="13188" r="11389" b="16829"/>
          <a:stretch>
            <a:fillRect/>
          </a:stretch>
        </p:blipFill>
        <p:spPr bwMode="auto">
          <a:xfrm rot="5400000" flipH="1">
            <a:off x="6372522" y="2793814"/>
            <a:ext cx="23749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3">
            <a:extLst>
              <a:ext uri="{FF2B5EF4-FFF2-40B4-BE49-F238E27FC236}">
                <a16:creationId xmlns:a16="http://schemas.microsoft.com/office/drawing/2014/main" id="{A1596CCB-C86D-3D48-99EC-FFB7B8307EE0}"/>
              </a:ext>
            </a:extLst>
          </p:cNvPr>
          <p:cNvSpPr>
            <a:spLocks noChangeArrowheads="1"/>
          </p:cNvSpPr>
          <p:nvPr/>
        </p:nvSpPr>
        <p:spPr bwMode="auto">
          <a:xfrm>
            <a:off x="900113" y="1125538"/>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revisiting wave-particle duality and Bohr complementarity</a:t>
            </a:r>
          </a:p>
          <a:p>
            <a:pPr algn="just" eaLnBrk="1" hangingPunct="1">
              <a:spcBef>
                <a:spcPct val="0"/>
              </a:spcBef>
              <a:buFontTx/>
              <a:buNone/>
            </a:pPr>
            <a:r>
              <a:rPr lang="en-GB" altLang="en-US" sz="2000" dirty="0">
                <a:solidFill>
                  <a:srgbClr val="000000"/>
                </a:solidFill>
                <a:latin typeface="Century Gothic" charset="0"/>
                <a:sym typeface="Wingdings"/>
              </a:rPr>
              <a:t>	</a:t>
            </a:r>
            <a:r>
              <a:rPr lang="en-GB" altLang="en-US" sz="2000" dirty="0">
                <a:solidFill>
                  <a:srgbClr val="000000"/>
                </a:solidFill>
                <a:latin typeface="Century Gothic" charset="0"/>
                <a:sym typeface="Wingdings" pitchFamily="2" charset="2"/>
              </a:rPr>
              <a:t> can this be quantified?</a:t>
            </a:r>
            <a:r>
              <a:rPr lang="en-GB" altLang="en-US" sz="2000" dirty="0">
                <a:solidFill>
                  <a:srgbClr val="000000"/>
                </a:solidFill>
                <a:latin typeface="Century Gothic" charset="0"/>
                <a:sym typeface="Wingdings"/>
              </a:rPr>
              <a:t>	</a:t>
            </a:r>
            <a:endParaRPr lang="en-GB" altLang="en-US" sz="2000" dirty="0">
              <a:solidFill>
                <a:srgbClr val="000000"/>
              </a:solidFill>
              <a:latin typeface="Century Gothic" charset="0"/>
            </a:endParaRPr>
          </a:p>
        </p:txBody>
      </p:sp>
      <p:pic>
        <p:nvPicPr>
          <p:cNvPr id="26" name="Picture 5" descr="800px-Molybdenite-3D-balls">
            <a:extLst>
              <a:ext uri="{FF2B5EF4-FFF2-40B4-BE49-F238E27FC236}">
                <a16:creationId xmlns:a16="http://schemas.microsoft.com/office/drawing/2014/main" id="{C38AE606-E24C-D54C-B018-2CCCFF1721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52237"/>
          <a:stretch>
            <a:fillRect/>
          </a:stretch>
        </p:blipFill>
        <p:spPr bwMode="auto">
          <a:xfrm>
            <a:off x="171391" y="2619731"/>
            <a:ext cx="1711325"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07F8F53-3305-E948-B5A7-442D45E8D504}"/>
                  </a:ext>
                </a:extLst>
              </p:cNvPr>
              <p:cNvSpPr txBox="1"/>
              <p:nvPr/>
            </p:nvSpPr>
            <p:spPr>
              <a:xfrm>
                <a:off x="3666077" y="5838033"/>
                <a:ext cx="1830501" cy="3776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𝐷</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sSup>
                        <m:sSupPr>
                          <m:ctrlPr>
                            <a:rPr lang="en-US" sz="2400" i="1">
                              <a:latin typeface="Cambria Math" panose="02040503050406030204" pitchFamily="18" charset="0"/>
                            </a:rPr>
                          </m:ctrlPr>
                        </m:sSupPr>
                        <m:e>
                          <m:r>
                            <a:rPr lang="en-US" sz="2400" b="0" i="1" smtClean="0">
                              <a:latin typeface="Cambria Math" panose="02040503050406030204" pitchFamily="18" charset="0"/>
                            </a:rPr>
                            <m:t>𝑉</m:t>
                          </m:r>
                        </m:e>
                        <m:sup>
                          <m:r>
                            <a:rPr lang="en-US" sz="2400" b="0" i="1">
                              <a:latin typeface="Cambria Math" panose="02040503050406030204" pitchFamily="18" charset="0"/>
                            </a:rPr>
                            <m:t>2</m:t>
                          </m:r>
                        </m:sup>
                      </m:sSup>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≤1</m:t>
                      </m:r>
                    </m:oMath>
                  </m:oMathPara>
                </a14:m>
                <a:endParaRPr lang="en-US" sz="2400" dirty="0" err="1">
                  <a:latin typeface="Century Gothic"/>
                  <a:cs typeface="Century Gothic"/>
                </a:endParaRPr>
              </a:p>
            </p:txBody>
          </p:sp>
        </mc:Choice>
        <mc:Fallback xmlns="">
          <p:sp>
            <p:nvSpPr>
              <p:cNvPr id="28" name="TextBox 27">
                <a:extLst>
                  <a:ext uri="{FF2B5EF4-FFF2-40B4-BE49-F238E27FC236}">
                    <a16:creationId xmlns:a16="http://schemas.microsoft.com/office/drawing/2014/main" id="{707F8F53-3305-E948-B5A7-442D45E8D504}"/>
                  </a:ext>
                </a:extLst>
              </p:cNvPr>
              <p:cNvSpPr txBox="1">
                <a:spLocks noRot="1" noChangeAspect="1" noMove="1" noResize="1" noEditPoints="1" noAdjustHandles="1" noChangeArrowheads="1" noChangeShapeType="1" noTextEdit="1"/>
              </p:cNvSpPr>
              <p:nvPr/>
            </p:nvSpPr>
            <p:spPr>
              <a:xfrm>
                <a:off x="3666077" y="5838033"/>
                <a:ext cx="1830501" cy="377667"/>
              </a:xfrm>
              <a:prstGeom prst="rect">
                <a:avLst/>
              </a:prstGeom>
              <a:blipFill>
                <a:blip r:embed="rId7"/>
                <a:stretch>
                  <a:fillRect l="-2069" t="-6667" r="-2069" b="-36667"/>
                </a:stretch>
              </a:blipFill>
            </p:spPr>
            <p:txBody>
              <a:bodyPr/>
              <a:lstStyle/>
              <a:p>
                <a:r>
                  <a:rPr lang="en-US">
                    <a:noFill/>
                  </a:rPr>
                  <a:t> </a:t>
                </a:r>
              </a:p>
            </p:txBody>
          </p:sp>
        </mc:Fallback>
      </mc:AlternateContent>
      <p:sp>
        <p:nvSpPr>
          <p:cNvPr id="29" name="TextBox 36">
            <a:extLst>
              <a:ext uri="{FF2B5EF4-FFF2-40B4-BE49-F238E27FC236}">
                <a16:creationId xmlns:a16="http://schemas.microsoft.com/office/drawing/2014/main" id="{1E82A829-DC85-7945-8651-72219CF40EE8}"/>
              </a:ext>
            </a:extLst>
          </p:cNvPr>
          <p:cNvSpPr txBox="1">
            <a:spLocks noChangeArrowheads="1"/>
          </p:cNvSpPr>
          <p:nvPr/>
        </p:nvSpPr>
        <p:spPr bwMode="auto">
          <a:xfrm>
            <a:off x="94232" y="3243423"/>
            <a:ext cx="1763688" cy="646331"/>
          </a:xfrm>
          <a:prstGeom prst="rect">
            <a:avLst/>
          </a:prstGeom>
          <a:solidFill>
            <a:schemeClr val="bg1"/>
          </a:solidFill>
          <a:ln>
            <a:noFill/>
          </a:ln>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dirty="0">
                <a:latin typeface="Century Gothic" panose="020B0502020202020204" pitchFamily="34" charset="0"/>
              </a:rPr>
              <a:t>single photon source</a:t>
            </a:r>
          </a:p>
        </p:txBody>
      </p:sp>
      <p:sp>
        <p:nvSpPr>
          <p:cNvPr id="30" name="Rectangle 29">
            <a:extLst>
              <a:ext uri="{FF2B5EF4-FFF2-40B4-BE49-F238E27FC236}">
                <a16:creationId xmlns:a16="http://schemas.microsoft.com/office/drawing/2014/main" id="{17DE501B-03B4-314F-B1AD-5AB3A8661863}"/>
              </a:ext>
            </a:extLst>
          </p:cNvPr>
          <p:cNvSpPr/>
          <p:nvPr/>
        </p:nvSpPr>
        <p:spPr>
          <a:xfrm>
            <a:off x="86551" y="6571905"/>
            <a:ext cx="7509785" cy="276999"/>
          </a:xfrm>
          <a:prstGeom prst="rect">
            <a:avLst/>
          </a:prstGeom>
        </p:spPr>
        <p:txBody>
          <a:bodyPr wrap="square">
            <a:spAutoFit/>
          </a:bodyPr>
          <a:lstStyle/>
          <a:p>
            <a:pPr algn="just"/>
            <a:r>
              <a:rPr lang="en-US" sz="1200" dirty="0" err="1">
                <a:latin typeface="Century Gothic" panose="020B0502020202020204" pitchFamily="34" charset="0"/>
              </a:rPr>
              <a:t>Wootters</a:t>
            </a:r>
            <a:r>
              <a:rPr lang="en-US" sz="1200" dirty="0">
                <a:latin typeface="Century Gothic" panose="020B0502020202020204" pitchFamily="34" charset="0"/>
              </a:rPr>
              <a:t>, et al Phys Rev D  (1979) and many times since!</a:t>
            </a:r>
          </a:p>
        </p:txBody>
      </p:sp>
    </p:spTree>
    <p:extLst>
      <p:ext uri="{BB962C8B-B14F-4D97-AF65-F5344CB8AC3E}">
        <p14:creationId xmlns:p14="http://schemas.microsoft.com/office/powerpoint/2010/main" val="877573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555625" y="260350"/>
            <a:ext cx="502092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putting single photons to work</a:t>
            </a:r>
          </a:p>
        </p:txBody>
      </p:sp>
      <p:pic>
        <p:nvPicPr>
          <p:cNvPr id="8" name="Picture 7">
            <a:extLst>
              <a:ext uri="{FF2B5EF4-FFF2-40B4-BE49-F238E27FC236}">
                <a16:creationId xmlns:a16="http://schemas.microsoft.com/office/drawing/2014/main" id="{F75CCD4E-667A-744E-B69D-B6C8E337170D}"/>
              </a:ext>
            </a:extLst>
          </p:cNvPr>
          <p:cNvPicPr>
            <a:picLocks noChangeAspect="1"/>
          </p:cNvPicPr>
          <p:nvPr/>
        </p:nvPicPr>
        <p:blipFill rotWithShape="1">
          <a:blip r:embed="rId3">
            <a:extLst>
              <a:ext uri="{28A0092B-C50C-407E-A947-70E740481C1C}">
                <a14:useLocalDpi xmlns:a14="http://schemas.microsoft.com/office/drawing/2010/main" val="0"/>
              </a:ext>
            </a:extLst>
          </a:blip>
          <a:srcRect l="29565" r="32637" b="46948"/>
          <a:stretch/>
        </p:blipFill>
        <p:spPr>
          <a:xfrm>
            <a:off x="171391" y="3937851"/>
            <a:ext cx="1457444" cy="1055628"/>
          </a:xfrm>
          <a:prstGeom prst="rect">
            <a:avLst/>
          </a:prstGeom>
        </p:spPr>
      </p:pic>
      <p:grpSp>
        <p:nvGrpSpPr>
          <p:cNvPr id="17" name="Group 16">
            <a:extLst>
              <a:ext uri="{FF2B5EF4-FFF2-40B4-BE49-F238E27FC236}">
                <a16:creationId xmlns:a16="http://schemas.microsoft.com/office/drawing/2014/main" id="{E4DBDA48-8015-AD4F-BC28-12AAA198A1ED}"/>
              </a:ext>
            </a:extLst>
          </p:cNvPr>
          <p:cNvGrpSpPr/>
          <p:nvPr/>
        </p:nvGrpSpPr>
        <p:grpSpPr>
          <a:xfrm>
            <a:off x="1349961" y="2276872"/>
            <a:ext cx="5770150" cy="2770874"/>
            <a:chOff x="996427" y="4442068"/>
            <a:chExt cx="4676505" cy="1883727"/>
          </a:xfrm>
        </p:grpSpPr>
        <p:sp>
          <p:nvSpPr>
            <p:cNvPr id="18" name="TextBox 15">
              <a:extLst>
                <a:ext uri="{FF2B5EF4-FFF2-40B4-BE49-F238E27FC236}">
                  <a16:creationId xmlns:a16="http://schemas.microsoft.com/office/drawing/2014/main" id="{139D30E7-3871-2542-9F4C-FBFF5784F664}"/>
                </a:ext>
              </a:extLst>
            </p:cNvPr>
            <p:cNvSpPr txBox="1">
              <a:spLocks noChangeArrowheads="1"/>
            </p:cNvSpPr>
            <p:nvPr/>
          </p:nvSpPr>
          <p:spPr bwMode="auto">
            <a:xfrm>
              <a:off x="1824038" y="5884143"/>
              <a:ext cx="1379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latin typeface="Century Gothic" panose="020B0502020202020204" pitchFamily="34" charset="0"/>
                </a:rPr>
                <a:t>source</a:t>
              </a:r>
            </a:p>
          </p:txBody>
        </p:sp>
        <p:sp>
          <p:nvSpPr>
            <p:cNvPr id="19" name="TextBox 17">
              <a:extLst>
                <a:ext uri="{FF2B5EF4-FFF2-40B4-BE49-F238E27FC236}">
                  <a16:creationId xmlns:a16="http://schemas.microsoft.com/office/drawing/2014/main" id="{458595CC-EA78-AA4A-ABCD-09D87D731D5A}"/>
                </a:ext>
              </a:extLst>
            </p:cNvPr>
            <p:cNvSpPr txBox="1">
              <a:spLocks noChangeArrowheads="1"/>
            </p:cNvSpPr>
            <p:nvPr/>
          </p:nvSpPr>
          <p:spPr bwMode="auto">
            <a:xfrm>
              <a:off x="4075718" y="5884142"/>
              <a:ext cx="1381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detector</a:t>
              </a:r>
            </a:p>
          </p:txBody>
        </p:sp>
        <p:pic>
          <p:nvPicPr>
            <p:cNvPr id="20" name="Picture 19">
              <a:extLst>
                <a:ext uri="{FF2B5EF4-FFF2-40B4-BE49-F238E27FC236}">
                  <a16:creationId xmlns:a16="http://schemas.microsoft.com/office/drawing/2014/main" id="{2ADD2724-36CA-5048-AFD9-E1C389CD24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27" y="4442068"/>
              <a:ext cx="4543106" cy="1883727"/>
            </a:xfrm>
            <a:prstGeom prst="rect">
              <a:avLst/>
            </a:prstGeom>
          </p:spPr>
        </p:pic>
        <p:sp>
          <p:nvSpPr>
            <p:cNvPr id="22" name="TextBox 8">
              <a:extLst>
                <a:ext uri="{FF2B5EF4-FFF2-40B4-BE49-F238E27FC236}">
                  <a16:creationId xmlns:a16="http://schemas.microsoft.com/office/drawing/2014/main" id="{15413BCB-8DE4-AD4A-AB38-A34BB6437D13}"/>
                </a:ext>
              </a:extLst>
            </p:cNvPr>
            <p:cNvSpPr txBox="1">
              <a:spLocks noChangeArrowheads="1"/>
            </p:cNvSpPr>
            <p:nvPr/>
          </p:nvSpPr>
          <p:spPr bwMode="auto">
            <a:xfrm>
              <a:off x="3492575" y="4552156"/>
              <a:ext cx="287337" cy="369887"/>
            </a:xfrm>
            <a:prstGeom prst="rect">
              <a:avLst/>
            </a:prstGeom>
            <a:solidFill>
              <a:schemeClr val="bg1"/>
            </a:solid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1</a:t>
              </a:r>
            </a:p>
          </p:txBody>
        </p:sp>
        <p:sp>
          <p:nvSpPr>
            <p:cNvPr id="23" name="TextBox 8">
              <a:extLst>
                <a:ext uri="{FF2B5EF4-FFF2-40B4-BE49-F238E27FC236}">
                  <a16:creationId xmlns:a16="http://schemas.microsoft.com/office/drawing/2014/main" id="{1FD7C855-E16A-F546-89DA-3B0F29C39466}"/>
                </a:ext>
              </a:extLst>
            </p:cNvPr>
            <p:cNvSpPr txBox="1">
              <a:spLocks noChangeArrowheads="1"/>
            </p:cNvSpPr>
            <p:nvPr/>
          </p:nvSpPr>
          <p:spPr bwMode="auto">
            <a:xfrm>
              <a:off x="3464254" y="5745135"/>
              <a:ext cx="287337" cy="369887"/>
            </a:xfrm>
            <a:prstGeom prst="rect">
              <a:avLst/>
            </a:prstGeom>
            <a:solidFill>
              <a:schemeClr val="bg1"/>
            </a:solid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2</a:t>
              </a:r>
            </a:p>
          </p:txBody>
        </p:sp>
        <p:sp>
          <p:nvSpPr>
            <p:cNvPr id="24" name="TextBox 23">
              <a:extLst>
                <a:ext uri="{FF2B5EF4-FFF2-40B4-BE49-F238E27FC236}">
                  <a16:creationId xmlns:a16="http://schemas.microsoft.com/office/drawing/2014/main" id="{E4144629-7BAA-FC45-87FD-A0F05390EA12}"/>
                </a:ext>
              </a:extLst>
            </p:cNvPr>
            <p:cNvSpPr txBox="1">
              <a:spLocks noChangeArrowheads="1"/>
            </p:cNvSpPr>
            <p:nvPr/>
          </p:nvSpPr>
          <p:spPr bwMode="auto">
            <a:xfrm>
              <a:off x="5385595" y="4830358"/>
              <a:ext cx="287337" cy="369887"/>
            </a:xfrm>
            <a:prstGeom prst="rect">
              <a:avLst/>
            </a:prstGeom>
            <a:solidFill>
              <a:schemeClr val="bg1"/>
            </a:solid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dirty="0">
                <a:latin typeface="Century Gothic" panose="020B0502020202020204" pitchFamily="34" charset="0"/>
              </a:endParaRPr>
            </a:p>
          </p:txBody>
        </p:sp>
      </p:grpSp>
      <p:sp>
        <p:nvSpPr>
          <p:cNvPr id="13" name="TextBox 36">
            <a:extLst>
              <a:ext uri="{FF2B5EF4-FFF2-40B4-BE49-F238E27FC236}">
                <a16:creationId xmlns:a16="http://schemas.microsoft.com/office/drawing/2014/main" id="{660EF0E8-4133-9242-A488-6BD84CA1F3FC}"/>
              </a:ext>
            </a:extLst>
          </p:cNvPr>
          <p:cNvSpPr txBox="1">
            <a:spLocks noChangeArrowheads="1"/>
          </p:cNvSpPr>
          <p:nvPr/>
        </p:nvSpPr>
        <p:spPr bwMode="auto">
          <a:xfrm>
            <a:off x="6914961" y="1908773"/>
            <a:ext cx="1512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irradiance</a:t>
            </a:r>
          </a:p>
        </p:txBody>
      </p:sp>
      <p:sp>
        <p:nvSpPr>
          <p:cNvPr id="25" name="Rectangle 3">
            <a:extLst>
              <a:ext uri="{FF2B5EF4-FFF2-40B4-BE49-F238E27FC236}">
                <a16:creationId xmlns:a16="http://schemas.microsoft.com/office/drawing/2014/main" id="{A1596CCB-C86D-3D48-99EC-FFB7B8307EE0}"/>
              </a:ext>
            </a:extLst>
          </p:cNvPr>
          <p:cNvSpPr>
            <a:spLocks noChangeArrowheads="1"/>
          </p:cNvSpPr>
          <p:nvPr/>
        </p:nvSpPr>
        <p:spPr bwMode="auto">
          <a:xfrm>
            <a:off x="900113" y="1125538"/>
            <a:ext cx="7632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what is going on here?</a:t>
            </a:r>
          </a:p>
        </p:txBody>
      </p:sp>
      <p:pic>
        <p:nvPicPr>
          <p:cNvPr id="26" name="Picture 5" descr="800px-Molybdenite-3D-balls">
            <a:extLst>
              <a:ext uri="{FF2B5EF4-FFF2-40B4-BE49-F238E27FC236}">
                <a16:creationId xmlns:a16="http://schemas.microsoft.com/office/drawing/2014/main" id="{C38AE606-E24C-D54C-B018-2CCCFF1721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2237"/>
          <a:stretch>
            <a:fillRect/>
          </a:stretch>
        </p:blipFill>
        <p:spPr bwMode="auto">
          <a:xfrm>
            <a:off x="171391" y="2619731"/>
            <a:ext cx="1711325"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a16="http://schemas.microsoft.com/office/drawing/2014/main" id="{EAF5024D-F057-A84D-8994-31605400B882}"/>
              </a:ext>
            </a:extLst>
          </p:cNvPr>
          <p:cNvSpPr/>
          <p:nvPr/>
        </p:nvSpPr>
        <p:spPr>
          <a:xfrm>
            <a:off x="6928893" y="4883680"/>
            <a:ext cx="742511" cy="369332"/>
          </a:xfrm>
          <a:prstGeom prst="rect">
            <a:avLst/>
          </a:prstGeom>
        </p:spPr>
        <p:txBody>
          <a:bodyPr wrap="none">
            <a:spAutoFit/>
          </a:bodyPr>
          <a:lstStyle/>
          <a:p>
            <a:r>
              <a:rPr lang="en-US" i="1" dirty="0">
                <a:latin typeface="Century Gothic" panose="020B0502020202020204" pitchFamily="34" charset="0"/>
              </a:rPr>
              <a:t>V</a:t>
            </a:r>
            <a:r>
              <a:rPr lang="en-US" dirty="0">
                <a:latin typeface="Century Gothic" panose="020B0502020202020204" pitchFamily="34" charset="0"/>
              </a:rPr>
              <a:t> = 0</a:t>
            </a:r>
            <a:endParaRPr lang="en-US" dirty="0"/>
          </a:p>
        </p:txBody>
      </p:sp>
      <p:cxnSp>
        <p:nvCxnSpPr>
          <p:cNvPr id="30" name="Straight Arrow Connector 29">
            <a:extLst>
              <a:ext uri="{FF2B5EF4-FFF2-40B4-BE49-F238E27FC236}">
                <a16:creationId xmlns:a16="http://schemas.microsoft.com/office/drawing/2014/main" id="{352103C8-A7BD-424D-BE22-ECBC95F457C1}"/>
              </a:ext>
            </a:extLst>
          </p:cNvPr>
          <p:cNvCxnSpPr>
            <a:cxnSpLocks noChangeShapeType="1"/>
          </p:cNvCxnSpPr>
          <p:nvPr/>
        </p:nvCxnSpPr>
        <p:spPr bwMode="auto">
          <a:xfrm flipH="1">
            <a:off x="4064526" y="3806925"/>
            <a:ext cx="504825" cy="503237"/>
          </a:xfrm>
          <a:prstGeom prst="straightConnector1">
            <a:avLst/>
          </a:prstGeom>
          <a:noFill/>
          <a:ln w="25400">
            <a:solidFill>
              <a:schemeClr val="tx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Arrow Connector 30">
            <a:extLst>
              <a:ext uri="{FF2B5EF4-FFF2-40B4-BE49-F238E27FC236}">
                <a16:creationId xmlns:a16="http://schemas.microsoft.com/office/drawing/2014/main" id="{5E4EB042-BF3A-3A43-BAAA-C104E485D241}"/>
              </a:ext>
            </a:extLst>
          </p:cNvPr>
          <p:cNvCxnSpPr>
            <a:cxnSpLocks noChangeShapeType="1"/>
          </p:cNvCxnSpPr>
          <p:nvPr/>
        </p:nvCxnSpPr>
        <p:spPr bwMode="auto">
          <a:xfrm rot="16200000" flipH="1">
            <a:off x="4049698" y="2708944"/>
            <a:ext cx="503237" cy="504825"/>
          </a:xfrm>
          <a:prstGeom prst="straightConnector1">
            <a:avLst/>
          </a:prstGeom>
          <a:noFill/>
          <a:ln w="25400">
            <a:solidFill>
              <a:schemeClr val="tx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Connector 31">
            <a:extLst>
              <a:ext uri="{FF2B5EF4-FFF2-40B4-BE49-F238E27FC236}">
                <a16:creationId xmlns:a16="http://schemas.microsoft.com/office/drawing/2014/main" id="{1F3569BD-383E-F242-9659-70D5F0876BB2}"/>
              </a:ext>
            </a:extLst>
          </p:cNvPr>
          <p:cNvCxnSpPr>
            <a:cxnSpLocks/>
          </p:cNvCxnSpPr>
          <p:nvPr/>
        </p:nvCxnSpPr>
        <p:spPr>
          <a:xfrm>
            <a:off x="7596336" y="2426440"/>
            <a:ext cx="0" cy="2176546"/>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0C5F5876-1AEE-BF46-88E0-ED0D2E511470}"/>
              </a:ext>
            </a:extLst>
          </p:cNvPr>
          <p:cNvSpPr/>
          <p:nvPr/>
        </p:nvSpPr>
        <p:spPr>
          <a:xfrm>
            <a:off x="7702734" y="4883680"/>
            <a:ext cx="752129" cy="369332"/>
          </a:xfrm>
          <a:prstGeom prst="rect">
            <a:avLst/>
          </a:prstGeom>
        </p:spPr>
        <p:txBody>
          <a:bodyPr wrap="none">
            <a:spAutoFit/>
          </a:bodyPr>
          <a:lstStyle/>
          <a:p>
            <a:r>
              <a:rPr lang="en-US" dirty="0">
                <a:latin typeface="Century Gothic" panose="020B0502020202020204" pitchFamily="34" charset="0"/>
              </a:rPr>
              <a:t>D = 0</a:t>
            </a:r>
            <a:endParaRPr lang="en-US" dirty="0"/>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D453265-8D2A-0D43-BFBA-35F9BA4A18C6}"/>
                  </a:ext>
                </a:extLst>
              </p:cNvPr>
              <p:cNvSpPr txBox="1"/>
              <p:nvPr/>
            </p:nvSpPr>
            <p:spPr>
              <a:xfrm>
                <a:off x="2639002" y="5782852"/>
                <a:ext cx="38659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𝐷</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sSup>
                        <m:sSupPr>
                          <m:ctrlPr>
                            <a:rPr lang="en-US" sz="2400" i="1">
                              <a:latin typeface="Cambria Math" panose="02040503050406030204" pitchFamily="18" charset="0"/>
                            </a:rPr>
                          </m:ctrlPr>
                        </m:sSupPr>
                        <m:e>
                          <m:r>
                            <a:rPr lang="en-US" sz="2400" b="0" i="1" smtClean="0">
                              <a:latin typeface="Cambria Math" panose="02040503050406030204" pitchFamily="18" charset="0"/>
                            </a:rPr>
                            <m:t>𝑉</m:t>
                          </m:r>
                        </m:e>
                        <m:sup>
                          <m:r>
                            <a:rPr lang="en-US" sz="2400" b="0" i="1">
                              <a:latin typeface="Cambria Math" panose="02040503050406030204" pitchFamily="18" charset="0"/>
                            </a:rPr>
                            <m:t>2</m:t>
                          </m:r>
                        </m:sup>
                      </m:sSup>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≤1→</m:t>
                      </m:r>
                      <m:sSup>
                        <m:sSupPr>
                          <m:ctrlPr>
                            <a:rPr lang="en-US" sz="2400" i="1">
                              <a:latin typeface="Cambria Math" panose="02040503050406030204" pitchFamily="18" charset="0"/>
                            </a:rPr>
                          </m:ctrlPr>
                        </m:sSupPr>
                        <m:e>
                          <m:r>
                            <a:rPr lang="en-US" sz="2400" i="1">
                              <a:latin typeface="Cambria Math" panose="02040503050406030204" pitchFamily="18" charset="0"/>
                            </a:rPr>
                            <m:t>0</m:t>
                          </m:r>
                        </m:e>
                        <m:sup>
                          <m:r>
                            <a:rPr lang="en-US" sz="2400" i="1">
                              <a:latin typeface="Cambria Math" panose="02040503050406030204" pitchFamily="18" charset="0"/>
                            </a:rPr>
                            <m:t>2</m:t>
                          </m:r>
                        </m:sup>
                      </m:sSup>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0</m:t>
                          </m:r>
                        </m:e>
                        <m:sup>
                          <m:r>
                            <a:rPr lang="en-US" sz="2400" i="1">
                              <a:latin typeface="Cambria Math" panose="02040503050406030204" pitchFamily="18" charset="0"/>
                            </a:rPr>
                            <m:t>2</m:t>
                          </m:r>
                        </m:sup>
                      </m:sSup>
                      <m:r>
                        <a:rPr lang="en-US" sz="2400" i="1">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≤1</m:t>
                      </m:r>
                    </m:oMath>
                  </m:oMathPara>
                </a14:m>
                <a:endParaRPr lang="en-US" sz="2400" dirty="0" err="1">
                  <a:latin typeface="Century Gothic"/>
                  <a:cs typeface="Century Gothic"/>
                </a:endParaRPr>
              </a:p>
            </p:txBody>
          </p:sp>
        </mc:Choice>
        <mc:Fallback xmlns="">
          <p:sp>
            <p:nvSpPr>
              <p:cNvPr id="34" name="TextBox 33">
                <a:extLst>
                  <a:ext uri="{FF2B5EF4-FFF2-40B4-BE49-F238E27FC236}">
                    <a16:creationId xmlns:a16="http://schemas.microsoft.com/office/drawing/2014/main" id="{AD453265-8D2A-0D43-BFBA-35F9BA4A18C6}"/>
                  </a:ext>
                </a:extLst>
              </p:cNvPr>
              <p:cNvSpPr txBox="1">
                <a:spLocks noRot="1" noChangeAspect="1" noMove="1" noResize="1" noEditPoints="1" noAdjustHandles="1" noChangeArrowheads="1" noChangeShapeType="1" noTextEdit="1"/>
              </p:cNvSpPr>
              <p:nvPr/>
            </p:nvSpPr>
            <p:spPr>
              <a:xfrm>
                <a:off x="2639002" y="5782852"/>
                <a:ext cx="3865995" cy="369332"/>
              </a:xfrm>
              <a:prstGeom prst="rect">
                <a:avLst/>
              </a:prstGeom>
              <a:blipFill>
                <a:blip r:embed="rId6"/>
                <a:stretch>
                  <a:fillRect l="-984" t="-3333" r="-984" b="-36667"/>
                </a:stretch>
              </a:blipFill>
            </p:spPr>
            <p:txBody>
              <a:bodyPr/>
              <a:lstStyle/>
              <a:p>
                <a:r>
                  <a:rPr lang="en-US">
                    <a:noFill/>
                  </a:rPr>
                  <a:t> </a:t>
                </a:r>
              </a:p>
            </p:txBody>
          </p:sp>
        </mc:Fallback>
      </mc:AlternateContent>
      <p:sp>
        <p:nvSpPr>
          <p:cNvPr id="35" name="TextBox 36">
            <a:extLst>
              <a:ext uri="{FF2B5EF4-FFF2-40B4-BE49-F238E27FC236}">
                <a16:creationId xmlns:a16="http://schemas.microsoft.com/office/drawing/2014/main" id="{AA4AE731-A007-274D-BE99-7F488E16F1E9}"/>
              </a:ext>
            </a:extLst>
          </p:cNvPr>
          <p:cNvSpPr txBox="1">
            <a:spLocks noChangeArrowheads="1"/>
          </p:cNvSpPr>
          <p:nvPr/>
        </p:nvSpPr>
        <p:spPr bwMode="auto">
          <a:xfrm>
            <a:off x="2639851" y="2389606"/>
            <a:ext cx="1512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waveplates</a:t>
            </a:r>
          </a:p>
        </p:txBody>
      </p:sp>
      <p:sp>
        <p:nvSpPr>
          <p:cNvPr id="36" name="TextBox 36">
            <a:extLst>
              <a:ext uri="{FF2B5EF4-FFF2-40B4-BE49-F238E27FC236}">
                <a16:creationId xmlns:a16="http://schemas.microsoft.com/office/drawing/2014/main" id="{BE86AD72-AB45-0B4C-BA59-2A1742919D2C}"/>
              </a:ext>
            </a:extLst>
          </p:cNvPr>
          <p:cNvSpPr txBox="1">
            <a:spLocks noChangeArrowheads="1"/>
          </p:cNvSpPr>
          <p:nvPr/>
        </p:nvSpPr>
        <p:spPr bwMode="auto">
          <a:xfrm>
            <a:off x="94232" y="3243423"/>
            <a:ext cx="1763688" cy="646331"/>
          </a:xfrm>
          <a:prstGeom prst="rect">
            <a:avLst/>
          </a:prstGeom>
          <a:solidFill>
            <a:schemeClr val="bg1"/>
          </a:solidFill>
          <a:ln>
            <a:noFill/>
          </a:ln>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dirty="0">
                <a:latin typeface="Century Gothic" panose="020B0502020202020204" pitchFamily="34" charset="0"/>
              </a:rPr>
              <a:t>single photon source</a:t>
            </a:r>
          </a:p>
        </p:txBody>
      </p:sp>
      <p:sp>
        <p:nvSpPr>
          <p:cNvPr id="28" name="Rectangle 27">
            <a:extLst>
              <a:ext uri="{FF2B5EF4-FFF2-40B4-BE49-F238E27FC236}">
                <a16:creationId xmlns:a16="http://schemas.microsoft.com/office/drawing/2014/main" id="{878A6EC6-CDF1-BF46-91B0-2428C48CCF8B}"/>
              </a:ext>
            </a:extLst>
          </p:cNvPr>
          <p:cNvSpPr/>
          <p:nvPr/>
        </p:nvSpPr>
        <p:spPr>
          <a:xfrm>
            <a:off x="86551" y="6571905"/>
            <a:ext cx="7509785" cy="276999"/>
          </a:xfrm>
          <a:prstGeom prst="rect">
            <a:avLst/>
          </a:prstGeom>
        </p:spPr>
        <p:txBody>
          <a:bodyPr wrap="square">
            <a:spAutoFit/>
          </a:bodyPr>
          <a:lstStyle/>
          <a:p>
            <a:pPr algn="just"/>
            <a:r>
              <a:rPr lang="en-US" sz="1200" dirty="0" err="1">
                <a:latin typeface="Century Gothic" panose="020B0502020202020204" pitchFamily="34" charset="0"/>
              </a:rPr>
              <a:t>Wootters</a:t>
            </a:r>
            <a:r>
              <a:rPr lang="en-US" sz="1200" dirty="0">
                <a:latin typeface="Century Gothic" panose="020B0502020202020204" pitchFamily="34" charset="0"/>
              </a:rPr>
              <a:t>, et al Phys Rev D  (1979) and many times since!</a:t>
            </a:r>
          </a:p>
        </p:txBody>
      </p:sp>
    </p:spTree>
    <p:extLst>
      <p:ext uri="{BB962C8B-B14F-4D97-AF65-F5344CB8AC3E}">
        <p14:creationId xmlns:p14="http://schemas.microsoft.com/office/powerpoint/2010/main" val="984632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555625" y="260350"/>
            <a:ext cx="502092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putting single photons to work</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D453265-8D2A-0D43-BFBA-35F9BA4A18C6}"/>
                  </a:ext>
                </a:extLst>
              </p:cNvPr>
              <p:cNvSpPr txBox="1"/>
              <p:nvPr/>
            </p:nvSpPr>
            <p:spPr>
              <a:xfrm>
                <a:off x="2639002" y="5782852"/>
                <a:ext cx="38659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𝐷</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sSup>
                        <m:sSupPr>
                          <m:ctrlPr>
                            <a:rPr lang="en-US" sz="2400" i="1">
                              <a:latin typeface="Cambria Math" panose="02040503050406030204" pitchFamily="18" charset="0"/>
                            </a:rPr>
                          </m:ctrlPr>
                        </m:sSupPr>
                        <m:e>
                          <m:r>
                            <a:rPr lang="en-US" sz="2400" b="0" i="1" smtClean="0">
                              <a:latin typeface="Cambria Math" panose="02040503050406030204" pitchFamily="18" charset="0"/>
                            </a:rPr>
                            <m:t>𝑉</m:t>
                          </m:r>
                        </m:e>
                        <m:sup>
                          <m:r>
                            <a:rPr lang="en-US" sz="2400" b="0" i="1">
                              <a:latin typeface="Cambria Math" panose="02040503050406030204" pitchFamily="18" charset="0"/>
                            </a:rPr>
                            <m:t>2</m:t>
                          </m:r>
                        </m:sup>
                      </m:sSup>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≤1→</m:t>
                      </m:r>
                      <m:sSup>
                        <m:sSupPr>
                          <m:ctrlPr>
                            <a:rPr lang="en-US" sz="2400" i="1">
                              <a:latin typeface="Cambria Math" panose="02040503050406030204" pitchFamily="18" charset="0"/>
                            </a:rPr>
                          </m:ctrlPr>
                        </m:sSupPr>
                        <m:e>
                          <m:r>
                            <a:rPr lang="en-US" sz="2400" i="1">
                              <a:latin typeface="Cambria Math" panose="02040503050406030204" pitchFamily="18" charset="0"/>
                            </a:rPr>
                            <m:t>0</m:t>
                          </m:r>
                        </m:e>
                        <m:sup>
                          <m:r>
                            <a:rPr lang="en-US" sz="2400" i="1">
                              <a:latin typeface="Cambria Math" panose="02040503050406030204" pitchFamily="18" charset="0"/>
                            </a:rPr>
                            <m:t>2</m:t>
                          </m:r>
                        </m:sup>
                      </m:sSup>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0</m:t>
                          </m:r>
                        </m:e>
                        <m:sup>
                          <m:r>
                            <a:rPr lang="en-US" sz="2400" i="1">
                              <a:latin typeface="Cambria Math" panose="02040503050406030204" pitchFamily="18" charset="0"/>
                            </a:rPr>
                            <m:t>2</m:t>
                          </m:r>
                        </m:sup>
                      </m:sSup>
                      <m:r>
                        <a:rPr lang="en-US" sz="2400" i="1">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≤1</m:t>
                      </m:r>
                    </m:oMath>
                  </m:oMathPara>
                </a14:m>
                <a:endParaRPr lang="en-US" sz="2400" dirty="0" err="1">
                  <a:latin typeface="Century Gothic"/>
                  <a:cs typeface="Century Gothic"/>
                </a:endParaRPr>
              </a:p>
            </p:txBody>
          </p:sp>
        </mc:Choice>
        <mc:Fallback xmlns="">
          <p:sp>
            <p:nvSpPr>
              <p:cNvPr id="34" name="TextBox 33">
                <a:extLst>
                  <a:ext uri="{FF2B5EF4-FFF2-40B4-BE49-F238E27FC236}">
                    <a16:creationId xmlns:a16="http://schemas.microsoft.com/office/drawing/2014/main" id="{AD453265-8D2A-0D43-BFBA-35F9BA4A18C6}"/>
                  </a:ext>
                </a:extLst>
              </p:cNvPr>
              <p:cNvSpPr txBox="1">
                <a:spLocks noRot="1" noChangeAspect="1" noMove="1" noResize="1" noEditPoints="1" noAdjustHandles="1" noChangeArrowheads="1" noChangeShapeType="1" noTextEdit="1"/>
              </p:cNvSpPr>
              <p:nvPr/>
            </p:nvSpPr>
            <p:spPr>
              <a:xfrm>
                <a:off x="2639002" y="5782852"/>
                <a:ext cx="3865995" cy="369332"/>
              </a:xfrm>
              <a:prstGeom prst="rect">
                <a:avLst/>
              </a:prstGeom>
              <a:blipFill>
                <a:blip r:embed="rId3"/>
                <a:stretch>
                  <a:fillRect l="-984" t="-3333" r="-984" b="-36667"/>
                </a:stretch>
              </a:blipFill>
            </p:spPr>
            <p:txBody>
              <a:bodyPr/>
              <a:lstStyle/>
              <a:p>
                <a:r>
                  <a:rPr lang="en-US">
                    <a:noFill/>
                  </a:rPr>
                  <a:t> </a:t>
                </a:r>
              </a:p>
            </p:txBody>
          </p:sp>
        </mc:Fallback>
      </mc:AlternateContent>
      <p:sp>
        <p:nvSpPr>
          <p:cNvPr id="28" name="Rectangle 3">
            <a:extLst>
              <a:ext uri="{FF2B5EF4-FFF2-40B4-BE49-F238E27FC236}">
                <a16:creationId xmlns:a16="http://schemas.microsoft.com/office/drawing/2014/main" id="{1D44E0C4-E310-DC42-8399-5EAAF0C59047}"/>
              </a:ext>
            </a:extLst>
          </p:cNvPr>
          <p:cNvSpPr>
            <a:spLocks noChangeArrowheads="1"/>
          </p:cNvSpPr>
          <p:nvPr/>
        </p:nvSpPr>
        <p:spPr bwMode="auto">
          <a:xfrm>
            <a:off x="900113" y="1125538"/>
            <a:ext cx="7632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what is going on here?</a:t>
            </a:r>
          </a:p>
        </p:txBody>
      </p:sp>
      <p:sp>
        <p:nvSpPr>
          <p:cNvPr id="38" name="TextBox 7">
            <a:extLst>
              <a:ext uri="{FF2B5EF4-FFF2-40B4-BE49-F238E27FC236}">
                <a16:creationId xmlns:a16="http://schemas.microsoft.com/office/drawing/2014/main" id="{6FF8BD22-B2F4-BA44-9C48-F075E1BBB01D}"/>
              </a:ext>
            </a:extLst>
          </p:cNvPr>
          <p:cNvSpPr txBox="1">
            <a:spLocks noChangeArrowheads="1"/>
          </p:cNvSpPr>
          <p:nvPr/>
        </p:nvSpPr>
        <p:spPr bwMode="auto">
          <a:xfrm>
            <a:off x="1916014" y="4651130"/>
            <a:ext cx="73210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en-US" sz="2000" b="1" dirty="0">
                <a:latin typeface="Century Gothic" charset="0"/>
              </a:rPr>
              <a:t>Point 1</a:t>
            </a:r>
            <a:r>
              <a:rPr lang="en-US" altLang="en-US" sz="2000" dirty="0">
                <a:latin typeface="Century Gothic" charset="0"/>
              </a:rPr>
              <a:t>: V = D = 0, but still photons </a:t>
            </a:r>
            <a:r>
              <a:rPr lang="en-US" altLang="en-US" sz="2000" b="1" dirty="0">
                <a:latin typeface="Century Gothic" charset="0"/>
              </a:rPr>
              <a:t>not complete</a:t>
            </a:r>
            <a:endParaRPr lang="en-US" altLang="en-US" sz="2000" b="1" i="1" dirty="0">
              <a:latin typeface="Century Gothic" charset="0"/>
            </a:endParaRPr>
          </a:p>
        </p:txBody>
      </p:sp>
      <p:pic>
        <p:nvPicPr>
          <p:cNvPr id="44" name="Picture 43">
            <a:extLst>
              <a:ext uri="{FF2B5EF4-FFF2-40B4-BE49-F238E27FC236}">
                <a16:creationId xmlns:a16="http://schemas.microsoft.com/office/drawing/2014/main" id="{C7B2F5B9-31D3-7E44-B9A8-C3EC6F111A3C}"/>
              </a:ext>
            </a:extLst>
          </p:cNvPr>
          <p:cNvPicPr>
            <a:picLocks noChangeAspect="1"/>
          </p:cNvPicPr>
          <p:nvPr/>
        </p:nvPicPr>
        <p:blipFill>
          <a:blip r:embed="rId4"/>
          <a:stretch>
            <a:fillRect/>
          </a:stretch>
        </p:blipFill>
        <p:spPr>
          <a:xfrm>
            <a:off x="227205" y="2219772"/>
            <a:ext cx="1080120" cy="1513501"/>
          </a:xfrm>
          <a:prstGeom prst="rect">
            <a:avLst/>
          </a:prstGeom>
        </p:spPr>
      </p:pic>
      <p:sp>
        <p:nvSpPr>
          <p:cNvPr id="45" name="TextBox 7">
            <a:extLst>
              <a:ext uri="{FF2B5EF4-FFF2-40B4-BE49-F238E27FC236}">
                <a16:creationId xmlns:a16="http://schemas.microsoft.com/office/drawing/2014/main" id="{F1ECA26B-E63A-C549-81C7-A7B1158E73BA}"/>
              </a:ext>
            </a:extLst>
          </p:cNvPr>
          <p:cNvSpPr txBox="1">
            <a:spLocks noChangeArrowheads="1"/>
          </p:cNvSpPr>
          <p:nvPr/>
        </p:nvSpPr>
        <p:spPr bwMode="auto">
          <a:xfrm>
            <a:off x="1382960" y="3297178"/>
            <a:ext cx="73210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en-US" sz="2000" dirty="0">
                <a:latin typeface="Century Gothic" charset="0"/>
              </a:rPr>
              <a:t>if physical object admits multiple descriptions they should be </a:t>
            </a:r>
            <a:r>
              <a:rPr lang="en-US" altLang="en-US" sz="2000" b="1" i="1" dirty="0">
                <a:latin typeface="Century Gothic" charset="0"/>
              </a:rPr>
              <a:t>mutually exclusive </a:t>
            </a:r>
            <a:r>
              <a:rPr lang="en-US" altLang="en-US" sz="2000" dirty="0">
                <a:latin typeface="Century Gothic" charset="0"/>
              </a:rPr>
              <a:t>&amp; </a:t>
            </a:r>
            <a:r>
              <a:rPr lang="en-US" altLang="en-US" sz="2000" b="1" i="1" dirty="0">
                <a:latin typeface="Century Gothic" charset="0"/>
              </a:rPr>
              <a:t>jointly complete</a:t>
            </a:r>
          </a:p>
        </p:txBody>
      </p:sp>
      <p:sp>
        <p:nvSpPr>
          <p:cNvPr id="46" name="TextBox 7">
            <a:extLst>
              <a:ext uri="{FF2B5EF4-FFF2-40B4-BE49-F238E27FC236}">
                <a16:creationId xmlns:a16="http://schemas.microsoft.com/office/drawing/2014/main" id="{F01EF072-CDBA-E24F-AE13-25B6E1B0BA97}"/>
              </a:ext>
            </a:extLst>
          </p:cNvPr>
          <p:cNvSpPr txBox="1">
            <a:spLocks noChangeArrowheads="1"/>
          </p:cNvSpPr>
          <p:nvPr/>
        </p:nvSpPr>
        <p:spPr bwMode="auto">
          <a:xfrm>
            <a:off x="1381944" y="2163266"/>
            <a:ext cx="77620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en-US" sz="2000" dirty="0">
                <a:latin typeface="Century Gothic" charset="0"/>
              </a:rPr>
              <a:t>Bohr’s complementarity is a qualitative attempt to address wave-particle duality</a:t>
            </a:r>
          </a:p>
        </p:txBody>
      </p:sp>
      <p:sp>
        <p:nvSpPr>
          <p:cNvPr id="10" name="Rectangle 9">
            <a:extLst>
              <a:ext uri="{FF2B5EF4-FFF2-40B4-BE49-F238E27FC236}">
                <a16:creationId xmlns:a16="http://schemas.microsoft.com/office/drawing/2014/main" id="{51A4A423-D1F2-DA48-9D53-0B8C37E62528}"/>
              </a:ext>
            </a:extLst>
          </p:cNvPr>
          <p:cNvSpPr/>
          <p:nvPr/>
        </p:nvSpPr>
        <p:spPr>
          <a:xfrm>
            <a:off x="86551" y="6571905"/>
            <a:ext cx="7509785" cy="276999"/>
          </a:xfrm>
          <a:prstGeom prst="rect">
            <a:avLst/>
          </a:prstGeom>
        </p:spPr>
        <p:txBody>
          <a:bodyPr wrap="square">
            <a:spAutoFit/>
          </a:bodyPr>
          <a:lstStyle/>
          <a:p>
            <a:pPr algn="just"/>
            <a:r>
              <a:rPr lang="en-US" sz="1200" dirty="0" err="1">
                <a:latin typeface="Century Gothic" panose="020B0502020202020204" pitchFamily="34" charset="0"/>
              </a:rPr>
              <a:t>Wootters</a:t>
            </a:r>
            <a:r>
              <a:rPr lang="en-US" sz="1200" dirty="0">
                <a:latin typeface="Century Gothic" panose="020B0502020202020204" pitchFamily="34" charset="0"/>
              </a:rPr>
              <a:t>, et al Phys Rev D  (1979) and many times since!</a:t>
            </a:r>
          </a:p>
        </p:txBody>
      </p:sp>
    </p:spTree>
    <p:extLst>
      <p:ext uri="{BB962C8B-B14F-4D97-AF65-F5344CB8AC3E}">
        <p14:creationId xmlns:p14="http://schemas.microsoft.com/office/powerpoint/2010/main" val="2948044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3">
            <a:extLst>
              <a:ext uri="{FF2B5EF4-FFF2-40B4-BE49-F238E27FC236}">
                <a16:creationId xmlns:a16="http://schemas.microsoft.com/office/drawing/2014/main" id="{03E17240-487A-AC41-AFAB-93FA1159208D}"/>
              </a:ext>
            </a:extLst>
          </p:cNvPr>
          <p:cNvSpPr txBox="1">
            <a:spLocks noChangeArrowheads="1"/>
          </p:cNvSpPr>
          <p:nvPr/>
        </p:nvSpPr>
        <p:spPr bwMode="auto">
          <a:xfrm>
            <a:off x="684215" y="260352"/>
            <a:ext cx="82638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600" dirty="0">
                <a:solidFill>
                  <a:schemeClr val="bg1"/>
                </a:solidFill>
                <a:latin typeface="Century Gothic" panose="020B0502020202020204" pitchFamily="34" charset="0"/>
              </a:rPr>
              <a:t>quantum photonics workforce development @ UR</a:t>
            </a:r>
          </a:p>
        </p:txBody>
      </p:sp>
      <p:sp>
        <p:nvSpPr>
          <p:cNvPr id="23" name="Rectangle 3">
            <a:extLst>
              <a:ext uri="{FF2B5EF4-FFF2-40B4-BE49-F238E27FC236}">
                <a16:creationId xmlns:a16="http://schemas.microsoft.com/office/drawing/2014/main" id="{FF1BF05F-7A78-F04A-9706-EB61291F6E72}"/>
              </a:ext>
            </a:extLst>
          </p:cNvPr>
          <p:cNvSpPr>
            <a:spLocks noChangeArrowheads="1"/>
          </p:cNvSpPr>
          <p:nvPr/>
        </p:nvSpPr>
        <p:spPr bwMode="auto">
          <a:xfrm>
            <a:off x="950857" y="1052736"/>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The Institute of Optics Photon Camp (6</a:t>
            </a:r>
            <a:r>
              <a:rPr lang="en-GB" altLang="en-US" sz="2000" baseline="30000" dirty="0">
                <a:solidFill>
                  <a:srgbClr val="000000"/>
                </a:solidFill>
                <a:latin typeface="Century Gothic" charset="0"/>
              </a:rPr>
              <a:t>th</a:t>
            </a:r>
            <a:r>
              <a:rPr lang="en-GB" altLang="en-US" sz="2000" dirty="0">
                <a:solidFill>
                  <a:srgbClr val="000000"/>
                </a:solidFill>
                <a:latin typeface="Century Gothic" charset="0"/>
              </a:rPr>
              <a:t> year; July 4-8, 2019)</a:t>
            </a:r>
          </a:p>
          <a:p>
            <a:pPr algn="just" eaLnBrk="1" hangingPunct="1">
              <a:spcBef>
                <a:spcPct val="0"/>
              </a:spcBef>
              <a:buFontTx/>
              <a:buNone/>
            </a:pPr>
            <a:r>
              <a:rPr lang="en-GB" altLang="en-US" sz="2000" dirty="0">
                <a:solidFill>
                  <a:srgbClr val="000000"/>
                </a:solidFill>
                <a:latin typeface="Century Gothic" charset="0"/>
              </a:rPr>
              <a:t>	</a:t>
            </a:r>
            <a:r>
              <a:rPr lang="en-GB" altLang="en-US" sz="2000" dirty="0">
                <a:solidFill>
                  <a:srgbClr val="000000"/>
                </a:solidFill>
                <a:latin typeface="Century Gothic" charset="0"/>
                <a:sym typeface="Wingdings" pitchFamily="2" charset="2"/>
              </a:rPr>
              <a:t> rising high school seniors, 9-5 free + lunch provided</a:t>
            </a:r>
            <a:endParaRPr lang="en-GB" altLang="en-US" sz="2000" dirty="0">
              <a:solidFill>
                <a:srgbClr val="000000"/>
              </a:solidFill>
              <a:latin typeface="Century Gothic" charset="0"/>
            </a:endParaRPr>
          </a:p>
        </p:txBody>
      </p:sp>
      <p:pic>
        <p:nvPicPr>
          <p:cNvPr id="10" name="Picture 9">
            <a:extLst>
              <a:ext uri="{FF2B5EF4-FFF2-40B4-BE49-F238E27FC236}">
                <a16:creationId xmlns:a16="http://schemas.microsoft.com/office/drawing/2014/main" id="{D7397282-850A-7349-A012-BDAC94864EDF}"/>
              </a:ext>
            </a:extLst>
          </p:cNvPr>
          <p:cNvPicPr>
            <a:picLocks noChangeAspect="1"/>
          </p:cNvPicPr>
          <p:nvPr/>
        </p:nvPicPr>
        <p:blipFill rotWithShape="1">
          <a:blip r:embed="rId2">
            <a:extLst>
              <a:ext uri="{28A0092B-C50C-407E-A947-70E740481C1C}">
                <a14:useLocalDpi xmlns:a14="http://schemas.microsoft.com/office/drawing/2010/main" val="0"/>
              </a:ext>
            </a:extLst>
          </a:blip>
          <a:srcRect t="3554" b="26970"/>
          <a:stretch/>
        </p:blipFill>
        <p:spPr>
          <a:xfrm>
            <a:off x="539552" y="1825499"/>
            <a:ext cx="2296644" cy="1800200"/>
          </a:xfrm>
          <a:prstGeom prst="rect">
            <a:avLst/>
          </a:prstGeom>
        </p:spPr>
      </p:pic>
      <p:pic>
        <p:nvPicPr>
          <p:cNvPr id="11" name="Picture 10">
            <a:extLst>
              <a:ext uri="{FF2B5EF4-FFF2-40B4-BE49-F238E27FC236}">
                <a16:creationId xmlns:a16="http://schemas.microsoft.com/office/drawing/2014/main" id="{39960ACB-225E-D246-883C-C41E23EB0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448" y="1800575"/>
            <a:ext cx="2422720" cy="1817040"/>
          </a:xfrm>
          <a:prstGeom prst="rect">
            <a:avLst/>
          </a:prstGeom>
        </p:spPr>
      </p:pic>
      <p:pic>
        <p:nvPicPr>
          <p:cNvPr id="12" name="Picture 11">
            <a:extLst>
              <a:ext uri="{FF2B5EF4-FFF2-40B4-BE49-F238E27FC236}">
                <a16:creationId xmlns:a16="http://schemas.microsoft.com/office/drawing/2014/main" id="{C3757BDD-350D-D84C-A4AB-C30E032702F1}"/>
              </a:ext>
            </a:extLst>
          </p:cNvPr>
          <p:cNvPicPr>
            <a:picLocks noChangeAspect="1"/>
          </p:cNvPicPr>
          <p:nvPr/>
        </p:nvPicPr>
        <p:blipFill rotWithShape="1">
          <a:blip r:embed="rId4">
            <a:extLst>
              <a:ext uri="{28A0092B-C50C-407E-A947-70E740481C1C}">
                <a14:useLocalDpi xmlns:a14="http://schemas.microsoft.com/office/drawing/2010/main" val="0"/>
              </a:ext>
            </a:extLst>
          </a:blip>
          <a:srcRect l="6433" t="17618" r="3046" b="14563"/>
          <a:stretch/>
        </p:blipFill>
        <p:spPr>
          <a:xfrm>
            <a:off x="3081769" y="1842200"/>
            <a:ext cx="3248106" cy="1825124"/>
          </a:xfrm>
          <a:prstGeom prst="rect">
            <a:avLst/>
          </a:prstGeom>
        </p:spPr>
      </p:pic>
      <p:sp>
        <p:nvSpPr>
          <p:cNvPr id="2" name="TextBox 1">
            <a:extLst>
              <a:ext uri="{FF2B5EF4-FFF2-40B4-BE49-F238E27FC236}">
                <a16:creationId xmlns:a16="http://schemas.microsoft.com/office/drawing/2014/main" id="{24A88F59-D778-3F46-B0D5-9A66785B80DE}"/>
              </a:ext>
            </a:extLst>
          </p:cNvPr>
          <p:cNvSpPr txBox="1"/>
          <p:nvPr/>
        </p:nvSpPr>
        <p:spPr>
          <a:xfrm>
            <a:off x="3419872" y="3153475"/>
            <a:ext cx="2714367" cy="369332"/>
          </a:xfrm>
          <a:prstGeom prst="rect">
            <a:avLst/>
          </a:prstGeom>
          <a:solidFill>
            <a:schemeClr val="bg1"/>
          </a:solidFill>
        </p:spPr>
        <p:txBody>
          <a:bodyPr wrap="square" rtlCol="0">
            <a:spAutoFit/>
          </a:bodyPr>
          <a:lstStyle/>
          <a:p>
            <a:pPr algn="ctr"/>
            <a:r>
              <a:rPr lang="en-US" dirty="0">
                <a:latin typeface="Century Gothic" panose="020B0502020202020204" pitchFamily="34" charset="0"/>
              </a:rPr>
              <a:t>integrated photonics</a:t>
            </a:r>
          </a:p>
        </p:txBody>
      </p:sp>
      <p:sp>
        <p:nvSpPr>
          <p:cNvPr id="8" name="TextBox 7">
            <a:extLst>
              <a:ext uri="{FF2B5EF4-FFF2-40B4-BE49-F238E27FC236}">
                <a16:creationId xmlns:a16="http://schemas.microsoft.com/office/drawing/2014/main" id="{0DFC4680-6C11-2447-AA30-434F6361AFA2}"/>
              </a:ext>
            </a:extLst>
          </p:cNvPr>
          <p:cNvSpPr txBox="1"/>
          <p:nvPr/>
        </p:nvSpPr>
        <p:spPr>
          <a:xfrm>
            <a:off x="7075027" y="3140968"/>
            <a:ext cx="1385405" cy="369332"/>
          </a:xfrm>
          <a:prstGeom prst="rect">
            <a:avLst/>
          </a:prstGeom>
          <a:solidFill>
            <a:schemeClr val="bg1"/>
          </a:solidFill>
        </p:spPr>
        <p:txBody>
          <a:bodyPr wrap="square" rtlCol="0">
            <a:spAutoFit/>
          </a:bodyPr>
          <a:lstStyle/>
          <a:p>
            <a:pPr algn="ctr"/>
            <a:r>
              <a:rPr lang="en-US" dirty="0">
                <a:latin typeface="Century Gothic" panose="020B0502020202020204" pitchFamily="34" charset="0"/>
              </a:rPr>
              <a:t>East High</a:t>
            </a:r>
          </a:p>
        </p:txBody>
      </p:sp>
    </p:spTree>
    <p:extLst>
      <p:ext uri="{BB962C8B-B14F-4D97-AF65-F5344CB8AC3E}">
        <p14:creationId xmlns:p14="http://schemas.microsoft.com/office/powerpoint/2010/main" val="309076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555625" y="260350"/>
            <a:ext cx="502092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putting single photons to work</a:t>
            </a:r>
          </a:p>
        </p:txBody>
      </p:sp>
      <p:sp>
        <p:nvSpPr>
          <p:cNvPr id="28" name="Rectangle 3">
            <a:extLst>
              <a:ext uri="{FF2B5EF4-FFF2-40B4-BE49-F238E27FC236}">
                <a16:creationId xmlns:a16="http://schemas.microsoft.com/office/drawing/2014/main" id="{1D44E0C4-E310-DC42-8399-5EAAF0C59047}"/>
              </a:ext>
            </a:extLst>
          </p:cNvPr>
          <p:cNvSpPr>
            <a:spLocks noChangeArrowheads="1"/>
          </p:cNvSpPr>
          <p:nvPr/>
        </p:nvSpPr>
        <p:spPr bwMode="auto">
          <a:xfrm>
            <a:off x="900113" y="1125538"/>
            <a:ext cx="7632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what is going on here?</a:t>
            </a:r>
          </a:p>
        </p:txBody>
      </p:sp>
      <p:sp>
        <p:nvSpPr>
          <p:cNvPr id="10" name="Rectangle 9">
            <a:extLst>
              <a:ext uri="{FF2B5EF4-FFF2-40B4-BE49-F238E27FC236}">
                <a16:creationId xmlns:a16="http://schemas.microsoft.com/office/drawing/2014/main" id="{E2707764-09EE-BB44-954D-15794E0D6F5E}"/>
              </a:ext>
            </a:extLst>
          </p:cNvPr>
          <p:cNvSpPr/>
          <p:nvPr/>
        </p:nvSpPr>
        <p:spPr>
          <a:xfrm>
            <a:off x="34280" y="6608385"/>
            <a:ext cx="5679717" cy="276999"/>
          </a:xfrm>
          <a:prstGeom prst="rect">
            <a:avLst/>
          </a:prstGeom>
        </p:spPr>
        <p:txBody>
          <a:bodyPr wrap="square">
            <a:spAutoFit/>
          </a:bodyPr>
          <a:lstStyle/>
          <a:p>
            <a:r>
              <a:rPr lang="en-US" sz="1200" dirty="0">
                <a:latin typeface="Century Gothic" panose="020B0502020202020204" pitchFamily="34" charset="0"/>
              </a:rPr>
              <a:t>Qian et al Polarization Coherence Theorem, Optica 4, (2017).</a:t>
            </a:r>
          </a:p>
        </p:txBody>
      </p:sp>
      <p:sp>
        <p:nvSpPr>
          <p:cNvPr id="11" name="TextBox 7">
            <a:extLst>
              <a:ext uri="{FF2B5EF4-FFF2-40B4-BE49-F238E27FC236}">
                <a16:creationId xmlns:a16="http://schemas.microsoft.com/office/drawing/2014/main" id="{17DB71B7-B786-2545-A89F-AA59E22F9888}"/>
              </a:ext>
            </a:extLst>
          </p:cNvPr>
          <p:cNvSpPr txBox="1">
            <a:spLocks noChangeArrowheads="1"/>
          </p:cNvSpPr>
          <p:nvPr/>
        </p:nvSpPr>
        <p:spPr bwMode="auto">
          <a:xfrm>
            <a:off x="1202432" y="4398453"/>
            <a:ext cx="77620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en-US" sz="2000" b="1" dirty="0">
                <a:latin typeface="Century Gothic" charset="0"/>
              </a:rPr>
              <a:t>Point 2</a:t>
            </a:r>
            <a:r>
              <a:rPr lang="en-US" altLang="en-US" sz="2000" dirty="0">
                <a:latin typeface="Century Gothic" charset="0"/>
              </a:rPr>
              <a:t>: V &amp; D do not trade with each other with respect to unity; </a:t>
            </a:r>
            <a:r>
              <a:rPr lang="en-US" altLang="en-US" sz="2000" b="1" dirty="0">
                <a:latin typeface="Century Gothic" charset="0"/>
              </a:rPr>
              <a:t>not mutually exclusive</a:t>
            </a:r>
            <a:endParaRPr lang="en-US" altLang="en-US" sz="2000" b="1" i="1" dirty="0">
              <a:latin typeface="Century Gothic" charset="0"/>
            </a:endParaRPr>
          </a:p>
        </p:txBody>
      </p:sp>
      <p:sp>
        <p:nvSpPr>
          <p:cNvPr id="12" name="TextBox 7">
            <a:extLst>
              <a:ext uri="{FF2B5EF4-FFF2-40B4-BE49-F238E27FC236}">
                <a16:creationId xmlns:a16="http://schemas.microsoft.com/office/drawing/2014/main" id="{6BB0674E-D8F6-EB43-AFB3-805C75556D13}"/>
              </a:ext>
            </a:extLst>
          </p:cNvPr>
          <p:cNvSpPr txBox="1">
            <a:spLocks noChangeArrowheads="1"/>
          </p:cNvSpPr>
          <p:nvPr/>
        </p:nvSpPr>
        <p:spPr bwMode="auto">
          <a:xfrm>
            <a:off x="2177988" y="5837202"/>
            <a:ext cx="55549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en-US" sz="2000" dirty="0">
                <a:latin typeface="Century Gothic" charset="0"/>
              </a:rPr>
              <a:t>Polarization Coherence Theorem</a:t>
            </a:r>
          </a:p>
        </p:txBody>
      </p:sp>
      <p:sp>
        <p:nvSpPr>
          <p:cNvPr id="13" name="TextBox 7">
            <a:extLst>
              <a:ext uri="{FF2B5EF4-FFF2-40B4-BE49-F238E27FC236}">
                <a16:creationId xmlns:a16="http://schemas.microsoft.com/office/drawing/2014/main" id="{9465944A-8435-B44F-9840-DDFF199AA461}"/>
              </a:ext>
            </a:extLst>
          </p:cNvPr>
          <p:cNvSpPr txBox="1">
            <a:spLocks noChangeArrowheads="1"/>
          </p:cNvSpPr>
          <p:nvPr/>
        </p:nvSpPr>
        <p:spPr bwMode="auto">
          <a:xfrm>
            <a:off x="827782" y="5220489"/>
            <a:ext cx="23760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en-US" sz="1600" dirty="0">
                <a:latin typeface="Century Gothic" charset="0"/>
              </a:rPr>
              <a:t>degree of polarization P</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C3529F2-115D-C24E-ACBE-0D7DCD77F55B}"/>
                  </a:ext>
                </a:extLst>
              </p:cNvPr>
              <p:cNvSpPr txBox="1"/>
              <p:nvPr/>
            </p:nvSpPr>
            <p:spPr>
              <a:xfrm>
                <a:off x="3536291" y="5291916"/>
                <a:ext cx="254787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𝑃</m:t>
                          </m:r>
                        </m:e>
                        <m:sup>
                          <m:r>
                            <a:rPr lang="en-US" sz="2400" i="1">
                              <a:latin typeface="Cambria Math" panose="02040503050406030204" pitchFamily="18" charset="0"/>
                            </a:rPr>
                            <m:t>2</m:t>
                          </m:r>
                        </m:sup>
                      </m:sSup>
                      <m:r>
                        <a:rPr lang="en-US" sz="2400" b="0" i="1" smtClean="0">
                          <a:latin typeface="Cambria Math" panose="02040503050406030204" pitchFamily="18" charset="0"/>
                        </a:rPr>
                        <m:t>=</m:t>
                      </m:r>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𝐷</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sSup>
                        <m:sSupPr>
                          <m:ctrlPr>
                            <a:rPr lang="en-US" sz="2400" i="1">
                              <a:latin typeface="Cambria Math" panose="02040503050406030204" pitchFamily="18" charset="0"/>
                            </a:rPr>
                          </m:ctrlPr>
                        </m:sSupPr>
                        <m:e>
                          <m:r>
                            <a:rPr lang="en-US" sz="2400" b="0" i="1" smtClean="0">
                              <a:latin typeface="Cambria Math" panose="02040503050406030204" pitchFamily="18" charset="0"/>
                            </a:rPr>
                            <m:t>𝑉</m:t>
                          </m:r>
                        </m:e>
                        <m:sup>
                          <m:r>
                            <a:rPr lang="en-US" sz="2400" b="0" i="1">
                              <a:latin typeface="Cambria Math" panose="02040503050406030204" pitchFamily="18" charset="0"/>
                            </a:rPr>
                            <m:t>2</m:t>
                          </m:r>
                        </m:sup>
                      </m:sSup>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≤1</m:t>
                      </m:r>
                    </m:oMath>
                  </m:oMathPara>
                </a14:m>
                <a:endParaRPr lang="en-US" sz="2400" dirty="0" err="1">
                  <a:latin typeface="Century Gothic"/>
                  <a:cs typeface="Century Gothic"/>
                </a:endParaRPr>
              </a:p>
            </p:txBody>
          </p:sp>
        </mc:Choice>
        <mc:Fallback xmlns="">
          <p:sp>
            <p:nvSpPr>
              <p:cNvPr id="14" name="TextBox 13">
                <a:extLst>
                  <a:ext uri="{FF2B5EF4-FFF2-40B4-BE49-F238E27FC236}">
                    <a16:creationId xmlns:a16="http://schemas.microsoft.com/office/drawing/2014/main" id="{6C3529F2-115D-C24E-ACBE-0D7DCD77F55B}"/>
                  </a:ext>
                </a:extLst>
              </p:cNvPr>
              <p:cNvSpPr txBox="1">
                <a:spLocks noRot="1" noChangeAspect="1" noMove="1" noResize="1" noEditPoints="1" noAdjustHandles="1" noChangeArrowheads="1" noChangeShapeType="1" noTextEdit="1"/>
              </p:cNvSpPr>
              <p:nvPr/>
            </p:nvSpPr>
            <p:spPr>
              <a:xfrm>
                <a:off x="3536291" y="5291916"/>
                <a:ext cx="2547877" cy="369332"/>
              </a:xfrm>
              <a:prstGeom prst="rect">
                <a:avLst/>
              </a:prstGeom>
              <a:blipFill>
                <a:blip r:embed="rId3"/>
                <a:stretch>
                  <a:fillRect l="-1485" t="-6667" r="-1485" b="-36667"/>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3109115D-D718-3841-9D24-5A6C0F269AFD}"/>
              </a:ext>
            </a:extLst>
          </p:cNvPr>
          <p:cNvPicPr>
            <a:picLocks noChangeAspect="1"/>
          </p:cNvPicPr>
          <p:nvPr/>
        </p:nvPicPr>
        <p:blipFill>
          <a:blip r:embed="rId4"/>
          <a:stretch>
            <a:fillRect/>
          </a:stretch>
        </p:blipFill>
        <p:spPr>
          <a:xfrm>
            <a:off x="227205" y="2219772"/>
            <a:ext cx="1080120" cy="1513501"/>
          </a:xfrm>
          <a:prstGeom prst="rect">
            <a:avLst/>
          </a:prstGeom>
        </p:spPr>
      </p:pic>
      <p:sp>
        <p:nvSpPr>
          <p:cNvPr id="19" name="TextBox 7">
            <a:extLst>
              <a:ext uri="{FF2B5EF4-FFF2-40B4-BE49-F238E27FC236}">
                <a16:creationId xmlns:a16="http://schemas.microsoft.com/office/drawing/2014/main" id="{F783725C-2CE4-8847-9B38-7AD45F2EC836}"/>
              </a:ext>
            </a:extLst>
          </p:cNvPr>
          <p:cNvSpPr txBox="1">
            <a:spLocks noChangeArrowheads="1"/>
          </p:cNvSpPr>
          <p:nvPr/>
        </p:nvSpPr>
        <p:spPr bwMode="auto">
          <a:xfrm>
            <a:off x="1382960" y="3297178"/>
            <a:ext cx="73210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en-US" sz="2000" dirty="0">
                <a:latin typeface="Century Gothic" charset="0"/>
              </a:rPr>
              <a:t>if physical object admits multiple descriptions they should be </a:t>
            </a:r>
            <a:r>
              <a:rPr lang="en-US" altLang="en-US" sz="2000" b="1" i="1" dirty="0">
                <a:latin typeface="Century Gothic" charset="0"/>
              </a:rPr>
              <a:t>mutually exclusive </a:t>
            </a:r>
            <a:r>
              <a:rPr lang="en-US" altLang="en-US" sz="2000" dirty="0">
                <a:latin typeface="Century Gothic" charset="0"/>
              </a:rPr>
              <a:t>&amp; </a:t>
            </a:r>
            <a:r>
              <a:rPr lang="en-US" altLang="en-US" sz="2000" b="1" i="1" dirty="0">
                <a:latin typeface="Century Gothic" charset="0"/>
              </a:rPr>
              <a:t>jointly complete</a:t>
            </a:r>
          </a:p>
        </p:txBody>
      </p:sp>
      <p:sp>
        <p:nvSpPr>
          <p:cNvPr id="20" name="TextBox 7">
            <a:extLst>
              <a:ext uri="{FF2B5EF4-FFF2-40B4-BE49-F238E27FC236}">
                <a16:creationId xmlns:a16="http://schemas.microsoft.com/office/drawing/2014/main" id="{A475F8AB-15EA-6B48-A671-77E964BBEB9E}"/>
              </a:ext>
            </a:extLst>
          </p:cNvPr>
          <p:cNvSpPr txBox="1">
            <a:spLocks noChangeArrowheads="1"/>
          </p:cNvSpPr>
          <p:nvPr/>
        </p:nvSpPr>
        <p:spPr bwMode="auto">
          <a:xfrm>
            <a:off x="1381944" y="2163266"/>
            <a:ext cx="77620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en-US" sz="2000" dirty="0">
                <a:latin typeface="Century Gothic" charset="0"/>
              </a:rPr>
              <a:t>Bohr’s complementarity is a qualitative attempt to address wave-particle duality</a:t>
            </a:r>
          </a:p>
        </p:txBody>
      </p:sp>
    </p:spTree>
    <p:extLst>
      <p:ext uri="{BB962C8B-B14F-4D97-AF65-F5344CB8AC3E}">
        <p14:creationId xmlns:p14="http://schemas.microsoft.com/office/powerpoint/2010/main" val="540133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555625" y="260350"/>
            <a:ext cx="502092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putting single photons to work</a:t>
            </a:r>
          </a:p>
        </p:txBody>
      </p:sp>
      <p:pic>
        <p:nvPicPr>
          <p:cNvPr id="8" name="Picture 7">
            <a:extLst>
              <a:ext uri="{FF2B5EF4-FFF2-40B4-BE49-F238E27FC236}">
                <a16:creationId xmlns:a16="http://schemas.microsoft.com/office/drawing/2014/main" id="{F75CCD4E-667A-744E-B69D-B6C8E337170D}"/>
              </a:ext>
            </a:extLst>
          </p:cNvPr>
          <p:cNvPicPr>
            <a:picLocks noChangeAspect="1"/>
          </p:cNvPicPr>
          <p:nvPr/>
        </p:nvPicPr>
        <p:blipFill rotWithShape="1">
          <a:blip r:embed="rId3">
            <a:extLst>
              <a:ext uri="{28A0092B-C50C-407E-A947-70E740481C1C}">
                <a14:useLocalDpi xmlns:a14="http://schemas.microsoft.com/office/drawing/2010/main" val="0"/>
              </a:ext>
            </a:extLst>
          </a:blip>
          <a:srcRect l="29565" r="32637" b="46948"/>
          <a:stretch/>
        </p:blipFill>
        <p:spPr>
          <a:xfrm>
            <a:off x="171391" y="3937851"/>
            <a:ext cx="1457444" cy="1055628"/>
          </a:xfrm>
          <a:prstGeom prst="rect">
            <a:avLst/>
          </a:prstGeom>
        </p:spPr>
      </p:pic>
      <p:grpSp>
        <p:nvGrpSpPr>
          <p:cNvPr id="17" name="Group 16">
            <a:extLst>
              <a:ext uri="{FF2B5EF4-FFF2-40B4-BE49-F238E27FC236}">
                <a16:creationId xmlns:a16="http://schemas.microsoft.com/office/drawing/2014/main" id="{E4DBDA48-8015-AD4F-BC28-12AAA198A1ED}"/>
              </a:ext>
            </a:extLst>
          </p:cNvPr>
          <p:cNvGrpSpPr/>
          <p:nvPr/>
        </p:nvGrpSpPr>
        <p:grpSpPr>
          <a:xfrm>
            <a:off x="1349961" y="2276872"/>
            <a:ext cx="5770150" cy="2770874"/>
            <a:chOff x="996427" y="4442068"/>
            <a:chExt cx="4676505" cy="1883727"/>
          </a:xfrm>
        </p:grpSpPr>
        <p:sp>
          <p:nvSpPr>
            <p:cNvPr id="18" name="TextBox 15">
              <a:extLst>
                <a:ext uri="{FF2B5EF4-FFF2-40B4-BE49-F238E27FC236}">
                  <a16:creationId xmlns:a16="http://schemas.microsoft.com/office/drawing/2014/main" id="{139D30E7-3871-2542-9F4C-FBFF5784F664}"/>
                </a:ext>
              </a:extLst>
            </p:cNvPr>
            <p:cNvSpPr txBox="1">
              <a:spLocks noChangeArrowheads="1"/>
            </p:cNvSpPr>
            <p:nvPr/>
          </p:nvSpPr>
          <p:spPr bwMode="auto">
            <a:xfrm>
              <a:off x="1824038" y="5884143"/>
              <a:ext cx="1379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latin typeface="Century Gothic" panose="020B0502020202020204" pitchFamily="34" charset="0"/>
                </a:rPr>
                <a:t>source</a:t>
              </a:r>
            </a:p>
          </p:txBody>
        </p:sp>
        <p:sp>
          <p:nvSpPr>
            <p:cNvPr id="19" name="TextBox 17">
              <a:extLst>
                <a:ext uri="{FF2B5EF4-FFF2-40B4-BE49-F238E27FC236}">
                  <a16:creationId xmlns:a16="http://schemas.microsoft.com/office/drawing/2014/main" id="{458595CC-EA78-AA4A-ABCD-09D87D731D5A}"/>
                </a:ext>
              </a:extLst>
            </p:cNvPr>
            <p:cNvSpPr txBox="1">
              <a:spLocks noChangeArrowheads="1"/>
            </p:cNvSpPr>
            <p:nvPr/>
          </p:nvSpPr>
          <p:spPr bwMode="auto">
            <a:xfrm>
              <a:off x="4075718" y="5884142"/>
              <a:ext cx="1381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detector</a:t>
              </a:r>
            </a:p>
          </p:txBody>
        </p:sp>
        <p:pic>
          <p:nvPicPr>
            <p:cNvPr id="20" name="Picture 19">
              <a:extLst>
                <a:ext uri="{FF2B5EF4-FFF2-40B4-BE49-F238E27FC236}">
                  <a16:creationId xmlns:a16="http://schemas.microsoft.com/office/drawing/2014/main" id="{2ADD2724-36CA-5048-AFD9-E1C389CD24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27" y="4442068"/>
              <a:ext cx="4543106" cy="1883727"/>
            </a:xfrm>
            <a:prstGeom prst="rect">
              <a:avLst/>
            </a:prstGeom>
          </p:spPr>
        </p:pic>
        <p:sp>
          <p:nvSpPr>
            <p:cNvPr id="22" name="TextBox 8">
              <a:extLst>
                <a:ext uri="{FF2B5EF4-FFF2-40B4-BE49-F238E27FC236}">
                  <a16:creationId xmlns:a16="http://schemas.microsoft.com/office/drawing/2014/main" id="{15413BCB-8DE4-AD4A-AB38-A34BB6437D13}"/>
                </a:ext>
              </a:extLst>
            </p:cNvPr>
            <p:cNvSpPr txBox="1">
              <a:spLocks noChangeArrowheads="1"/>
            </p:cNvSpPr>
            <p:nvPr/>
          </p:nvSpPr>
          <p:spPr bwMode="auto">
            <a:xfrm>
              <a:off x="3492575" y="4552156"/>
              <a:ext cx="287337" cy="369887"/>
            </a:xfrm>
            <a:prstGeom prst="rect">
              <a:avLst/>
            </a:prstGeom>
            <a:solidFill>
              <a:schemeClr val="bg1"/>
            </a:solid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1</a:t>
              </a:r>
            </a:p>
          </p:txBody>
        </p:sp>
        <p:sp>
          <p:nvSpPr>
            <p:cNvPr id="23" name="TextBox 8">
              <a:extLst>
                <a:ext uri="{FF2B5EF4-FFF2-40B4-BE49-F238E27FC236}">
                  <a16:creationId xmlns:a16="http://schemas.microsoft.com/office/drawing/2014/main" id="{1FD7C855-E16A-F546-89DA-3B0F29C39466}"/>
                </a:ext>
              </a:extLst>
            </p:cNvPr>
            <p:cNvSpPr txBox="1">
              <a:spLocks noChangeArrowheads="1"/>
            </p:cNvSpPr>
            <p:nvPr/>
          </p:nvSpPr>
          <p:spPr bwMode="auto">
            <a:xfrm>
              <a:off x="3464254" y="5745135"/>
              <a:ext cx="287337" cy="369887"/>
            </a:xfrm>
            <a:prstGeom prst="rect">
              <a:avLst/>
            </a:prstGeom>
            <a:solidFill>
              <a:schemeClr val="bg1"/>
            </a:solid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2</a:t>
              </a:r>
            </a:p>
          </p:txBody>
        </p:sp>
        <p:sp>
          <p:nvSpPr>
            <p:cNvPr id="24" name="TextBox 23">
              <a:extLst>
                <a:ext uri="{FF2B5EF4-FFF2-40B4-BE49-F238E27FC236}">
                  <a16:creationId xmlns:a16="http://schemas.microsoft.com/office/drawing/2014/main" id="{E4144629-7BAA-FC45-87FD-A0F05390EA12}"/>
                </a:ext>
              </a:extLst>
            </p:cNvPr>
            <p:cNvSpPr txBox="1">
              <a:spLocks noChangeArrowheads="1"/>
            </p:cNvSpPr>
            <p:nvPr/>
          </p:nvSpPr>
          <p:spPr bwMode="auto">
            <a:xfrm>
              <a:off x="5385595" y="4830358"/>
              <a:ext cx="287337" cy="369887"/>
            </a:xfrm>
            <a:prstGeom prst="rect">
              <a:avLst/>
            </a:prstGeom>
            <a:solidFill>
              <a:schemeClr val="bg1"/>
            </a:solid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dirty="0">
                <a:latin typeface="Century Gothic" panose="020B0502020202020204" pitchFamily="34" charset="0"/>
              </a:endParaRPr>
            </a:p>
          </p:txBody>
        </p:sp>
      </p:grpSp>
      <p:sp>
        <p:nvSpPr>
          <p:cNvPr id="13" name="TextBox 36">
            <a:extLst>
              <a:ext uri="{FF2B5EF4-FFF2-40B4-BE49-F238E27FC236}">
                <a16:creationId xmlns:a16="http://schemas.microsoft.com/office/drawing/2014/main" id="{660EF0E8-4133-9242-A488-6BD84CA1F3FC}"/>
              </a:ext>
            </a:extLst>
          </p:cNvPr>
          <p:cNvSpPr txBox="1">
            <a:spLocks noChangeArrowheads="1"/>
          </p:cNvSpPr>
          <p:nvPr/>
        </p:nvSpPr>
        <p:spPr bwMode="auto">
          <a:xfrm>
            <a:off x="6914961" y="1908773"/>
            <a:ext cx="1512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irradiance</a:t>
            </a:r>
          </a:p>
        </p:txBody>
      </p:sp>
      <p:pic>
        <p:nvPicPr>
          <p:cNvPr id="26" name="Picture 5" descr="800px-Molybdenite-3D-balls">
            <a:extLst>
              <a:ext uri="{FF2B5EF4-FFF2-40B4-BE49-F238E27FC236}">
                <a16:creationId xmlns:a16="http://schemas.microsoft.com/office/drawing/2014/main" id="{C38AE606-E24C-D54C-B018-2CCCFF1721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2237"/>
          <a:stretch>
            <a:fillRect/>
          </a:stretch>
        </p:blipFill>
        <p:spPr bwMode="auto">
          <a:xfrm>
            <a:off x="171391" y="2619731"/>
            <a:ext cx="1711325"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a16="http://schemas.microsoft.com/office/drawing/2014/main" id="{EAF5024D-F057-A84D-8994-31605400B882}"/>
              </a:ext>
            </a:extLst>
          </p:cNvPr>
          <p:cNvSpPr/>
          <p:nvPr/>
        </p:nvSpPr>
        <p:spPr>
          <a:xfrm>
            <a:off x="6928893" y="4883680"/>
            <a:ext cx="742511" cy="369332"/>
          </a:xfrm>
          <a:prstGeom prst="rect">
            <a:avLst/>
          </a:prstGeom>
        </p:spPr>
        <p:txBody>
          <a:bodyPr wrap="none">
            <a:spAutoFit/>
          </a:bodyPr>
          <a:lstStyle/>
          <a:p>
            <a:r>
              <a:rPr lang="en-US" i="1" dirty="0">
                <a:latin typeface="Century Gothic" panose="020B0502020202020204" pitchFamily="34" charset="0"/>
              </a:rPr>
              <a:t>V</a:t>
            </a:r>
            <a:r>
              <a:rPr lang="en-US" dirty="0">
                <a:latin typeface="Century Gothic" panose="020B0502020202020204" pitchFamily="34" charset="0"/>
              </a:rPr>
              <a:t> = 0</a:t>
            </a:r>
            <a:endParaRPr lang="en-US" dirty="0"/>
          </a:p>
        </p:txBody>
      </p:sp>
      <p:cxnSp>
        <p:nvCxnSpPr>
          <p:cNvPr id="30" name="Straight Arrow Connector 29">
            <a:extLst>
              <a:ext uri="{FF2B5EF4-FFF2-40B4-BE49-F238E27FC236}">
                <a16:creationId xmlns:a16="http://schemas.microsoft.com/office/drawing/2014/main" id="{352103C8-A7BD-424D-BE22-ECBC95F457C1}"/>
              </a:ext>
            </a:extLst>
          </p:cNvPr>
          <p:cNvCxnSpPr>
            <a:cxnSpLocks noChangeShapeType="1"/>
          </p:cNvCxnSpPr>
          <p:nvPr/>
        </p:nvCxnSpPr>
        <p:spPr bwMode="auto">
          <a:xfrm flipH="1">
            <a:off x="4064526" y="3806925"/>
            <a:ext cx="504825" cy="503237"/>
          </a:xfrm>
          <a:prstGeom prst="straightConnector1">
            <a:avLst/>
          </a:prstGeom>
          <a:noFill/>
          <a:ln w="25400">
            <a:solidFill>
              <a:schemeClr val="tx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Arrow Connector 30">
            <a:extLst>
              <a:ext uri="{FF2B5EF4-FFF2-40B4-BE49-F238E27FC236}">
                <a16:creationId xmlns:a16="http://schemas.microsoft.com/office/drawing/2014/main" id="{5E4EB042-BF3A-3A43-BAAA-C104E485D241}"/>
              </a:ext>
            </a:extLst>
          </p:cNvPr>
          <p:cNvCxnSpPr>
            <a:cxnSpLocks noChangeShapeType="1"/>
          </p:cNvCxnSpPr>
          <p:nvPr/>
        </p:nvCxnSpPr>
        <p:spPr bwMode="auto">
          <a:xfrm rot="16200000" flipH="1">
            <a:off x="4049698" y="2708944"/>
            <a:ext cx="503237" cy="504825"/>
          </a:xfrm>
          <a:prstGeom prst="straightConnector1">
            <a:avLst/>
          </a:prstGeom>
          <a:noFill/>
          <a:ln w="25400">
            <a:solidFill>
              <a:schemeClr val="tx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Connector 31">
            <a:extLst>
              <a:ext uri="{FF2B5EF4-FFF2-40B4-BE49-F238E27FC236}">
                <a16:creationId xmlns:a16="http://schemas.microsoft.com/office/drawing/2014/main" id="{1F3569BD-383E-F242-9659-70D5F0876BB2}"/>
              </a:ext>
            </a:extLst>
          </p:cNvPr>
          <p:cNvCxnSpPr>
            <a:cxnSpLocks/>
          </p:cNvCxnSpPr>
          <p:nvPr/>
        </p:nvCxnSpPr>
        <p:spPr>
          <a:xfrm>
            <a:off x="7596336" y="2426440"/>
            <a:ext cx="0" cy="2176546"/>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0C5F5876-1AEE-BF46-88E0-ED0D2E511470}"/>
              </a:ext>
            </a:extLst>
          </p:cNvPr>
          <p:cNvSpPr/>
          <p:nvPr/>
        </p:nvSpPr>
        <p:spPr>
          <a:xfrm>
            <a:off x="7702734" y="4883680"/>
            <a:ext cx="752129" cy="369332"/>
          </a:xfrm>
          <a:prstGeom prst="rect">
            <a:avLst/>
          </a:prstGeom>
        </p:spPr>
        <p:txBody>
          <a:bodyPr wrap="none">
            <a:spAutoFit/>
          </a:bodyPr>
          <a:lstStyle/>
          <a:p>
            <a:r>
              <a:rPr lang="en-US" dirty="0">
                <a:latin typeface="Century Gothic" panose="020B0502020202020204" pitchFamily="34" charset="0"/>
              </a:rPr>
              <a:t>D = 0</a:t>
            </a:r>
            <a:endParaRPr lang="en-US" dirty="0"/>
          </a:p>
        </p:txBody>
      </p:sp>
      <p:sp>
        <p:nvSpPr>
          <p:cNvPr id="35" name="TextBox 36">
            <a:extLst>
              <a:ext uri="{FF2B5EF4-FFF2-40B4-BE49-F238E27FC236}">
                <a16:creationId xmlns:a16="http://schemas.microsoft.com/office/drawing/2014/main" id="{AA4AE731-A007-274D-BE99-7F488E16F1E9}"/>
              </a:ext>
            </a:extLst>
          </p:cNvPr>
          <p:cNvSpPr txBox="1">
            <a:spLocks noChangeArrowheads="1"/>
          </p:cNvSpPr>
          <p:nvPr/>
        </p:nvSpPr>
        <p:spPr bwMode="auto">
          <a:xfrm>
            <a:off x="2639851" y="2389606"/>
            <a:ext cx="1512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Century Gothic" panose="020B0502020202020204" pitchFamily="34" charset="0"/>
              </a:rPr>
              <a:t>waveplates</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8B35E3A-EAC0-D741-8882-D3C7F49DA0F9}"/>
                  </a:ext>
                </a:extLst>
              </p:cNvPr>
              <p:cNvSpPr txBox="1"/>
              <p:nvPr/>
            </p:nvSpPr>
            <p:spPr>
              <a:xfrm>
                <a:off x="2232290" y="5894598"/>
                <a:ext cx="449995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𝑃</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sSup>
                        <m:sSupPr>
                          <m:ctrlPr>
                            <a:rPr lang="en-US" sz="2400" i="1">
                              <a:latin typeface="Cambria Math" panose="02040503050406030204" pitchFamily="18" charset="0"/>
                            </a:rPr>
                          </m:ctrlPr>
                        </m:sSupPr>
                        <m:e>
                          <m:r>
                            <a:rPr lang="en-US" sz="2400" b="0" i="1" smtClean="0">
                              <a:latin typeface="Cambria Math" panose="02040503050406030204" pitchFamily="18" charset="0"/>
                            </a:rPr>
                            <m:t>𝐶</m:t>
                          </m:r>
                        </m:e>
                        <m:sup>
                          <m:r>
                            <a:rPr lang="en-US" sz="2400" b="0" i="1">
                              <a:latin typeface="Cambria Math" panose="02040503050406030204" pitchFamily="18" charset="0"/>
                            </a:rPr>
                            <m:t>2</m:t>
                          </m:r>
                        </m:sup>
                      </m:sSup>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1</m:t>
                      </m:r>
                      <m:r>
                        <a:rPr lang="en-US" sz="2400" i="1" smtClean="0">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𝐷</m:t>
                          </m:r>
                        </m:e>
                        <m:sup>
                          <m:r>
                            <a:rPr lang="en-US" sz="2400" i="1">
                              <a:latin typeface="Cambria Math" panose="02040503050406030204" pitchFamily="18" charset="0"/>
                            </a:rPr>
                            <m:t>2</m:t>
                          </m:r>
                        </m:sup>
                      </m:sSup>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𝑉</m:t>
                          </m:r>
                        </m:e>
                        <m:sup>
                          <m:r>
                            <a:rPr lang="en-US" sz="2400" i="1">
                              <a:latin typeface="Cambria Math" panose="02040503050406030204" pitchFamily="18" charset="0"/>
                            </a:rPr>
                            <m:t>2</m:t>
                          </m:r>
                        </m:sup>
                      </m:sSup>
                      <m:r>
                        <a:rPr lang="en-US" sz="2400" b="0" i="1" smtClean="0">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𝐶</m:t>
                          </m:r>
                        </m:e>
                        <m:sup>
                          <m:r>
                            <a:rPr lang="en-US" sz="2400" i="1">
                              <a:latin typeface="Cambria Math" panose="02040503050406030204" pitchFamily="18" charset="0"/>
                            </a:rPr>
                            <m:t>2</m:t>
                          </m:r>
                        </m:sup>
                      </m:sSup>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1</m:t>
                      </m:r>
                    </m:oMath>
                  </m:oMathPara>
                </a14:m>
                <a:endParaRPr lang="en-US" sz="2400" dirty="0" err="1">
                  <a:latin typeface="Century Gothic"/>
                  <a:cs typeface="Century Gothic"/>
                </a:endParaRPr>
              </a:p>
            </p:txBody>
          </p:sp>
        </mc:Choice>
        <mc:Fallback xmlns="">
          <p:sp>
            <p:nvSpPr>
              <p:cNvPr id="28" name="TextBox 27">
                <a:extLst>
                  <a:ext uri="{FF2B5EF4-FFF2-40B4-BE49-F238E27FC236}">
                    <a16:creationId xmlns:a16="http://schemas.microsoft.com/office/drawing/2014/main" id="{38B35E3A-EAC0-D741-8882-D3C7F49DA0F9}"/>
                  </a:ext>
                </a:extLst>
              </p:cNvPr>
              <p:cNvSpPr txBox="1">
                <a:spLocks noRot="1" noChangeAspect="1" noMove="1" noResize="1" noEditPoints="1" noAdjustHandles="1" noChangeArrowheads="1" noChangeShapeType="1" noTextEdit="1"/>
              </p:cNvSpPr>
              <p:nvPr/>
            </p:nvSpPr>
            <p:spPr>
              <a:xfrm>
                <a:off x="2232290" y="5894598"/>
                <a:ext cx="4499950" cy="369332"/>
              </a:xfrm>
              <a:prstGeom prst="rect">
                <a:avLst/>
              </a:prstGeom>
              <a:blipFill>
                <a:blip r:embed="rId6"/>
                <a:stretch>
                  <a:fillRect l="-845" r="-845" b="-6667"/>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114B52C7-8C0D-8346-AC40-EFED2692F035}"/>
              </a:ext>
            </a:extLst>
          </p:cNvPr>
          <p:cNvSpPr/>
          <p:nvPr/>
        </p:nvSpPr>
        <p:spPr>
          <a:xfrm>
            <a:off x="1691680" y="5716401"/>
            <a:ext cx="5688632" cy="7369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0B0065EF-EE84-7946-9E21-9D54840656E6}"/>
                  </a:ext>
                </a:extLst>
              </p:cNvPr>
              <p:cNvSpPr/>
              <p:nvPr/>
            </p:nvSpPr>
            <p:spPr>
              <a:xfrm>
                <a:off x="2847936" y="1628800"/>
                <a:ext cx="3452255" cy="40011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d>
                        <m:dPr>
                          <m:begChr m:val="|"/>
                          <m:endChr m:val="⟩"/>
                          <m:ctrlPr>
                            <a:rPr lang="en-US" altLang="zh-Hans" sz="2000" b="0" i="1" smtClean="0">
                              <a:latin typeface="Cambria Math" panose="02040503050406030204" pitchFamily="18" charset="0"/>
                            </a:rPr>
                          </m:ctrlPr>
                        </m:dPr>
                        <m:e>
                          <m:r>
                            <m:rPr>
                              <m:sty m:val="p"/>
                            </m:rPr>
                            <a:rPr lang="en-US" altLang="zh-Hans" sz="2000" b="0" i="0" smtClean="0">
                              <a:latin typeface="Cambria Math" panose="02040503050406030204" pitchFamily="18" charset="0"/>
                            </a:rPr>
                            <m:t>Ψ</m:t>
                          </m:r>
                        </m:e>
                      </m:d>
                      <m:r>
                        <a:rPr lang="en-US" altLang="zh-Hans" sz="2000" b="0" i="1" smtClean="0">
                          <a:latin typeface="Cambria Math" panose="02040503050406030204" pitchFamily="18" charset="0"/>
                        </a:rPr>
                        <m:t>=</m:t>
                      </m:r>
                      <m:sSub>
                        <m:sSubPr>
                          <m:ctrlPr>
                            <a:rPr lang="en-US" altLang="zh-Hans" sz="2000" b="0" i="1" smtClean="0">
                              <a:latin typeface="Cambria Math" panose="02040503050406030204" pitchFamily="18" charset="0"/>
                            </a:rPr>
                          </m:ctrlPr>
                        </m:sSubPr>
                        <m:e>
                          <m:r>
                            <a:rPr lang="en-US" altLang="zh-Hans" sz="2000" b="0" i="1" smtClean="0">
                              <a:latin typeface="Cambria Math" panose="02040503050406030204" pitchFamily="18" charset="0"/>
                            </a:rPr>
                            <m:t>𝑐</m:t>
                          </m:r>
                        </m:e>
                        <m:sub>
                          <m:r>
                            <a:rPr lang="en-US" altLang="zh-Hans" sz="2000" b="0" i="1" smtClean="0">
                              <a:latin typeface="Cambria Math" panose="02040503050406030204" pitchFamily="18" charset="0"/>
                            </a:rPr>
                            <m:t>1</m:t>
                          </m:r>
                        </m:sub>
                      </m:sSub>
                      <m:d>
                        <m:dPr>
                          <m:begChr m:val="|"/>
                          <m:endChr m:val="⟩"/>
                          <m:ctrlPr>
                            <a:rPr lang="en-US" altLang="zh-Hans" sz="2000" b="0" i="1" smtClean="0">
                              <a:latin typeface="Cambria Math" panose="02040503050406030204" pitchFamily="18" charset="0"/>
                            </a:rPr>
                          </m:ctrlPr>
                        </m:dPr>
                        <m:e>
                          <m:sSub>
                            <m:sSubPr>
                              <m:ctrlPr>
                                <a:rPr lang="en-US" altLang="zh-Hans" sz="2000" b="0" i="1" smtClean="0">
                                  <a:latin typeface="Cambria Math" panose="02040503050406030204" pitchFamily="18" charset="0"/>
                                </a:rPr>
                              </m:ctrlPr>
                            </m:sSubPr>
                            <m:e>
                              <m:r>
                                <a:rPr lang="en-US" altLang="zh-Hans" sz="2000" b="0" i="1" smtClean="0">
                                  <a:latin typeface="Cambria Math" panose="02040503050406030204" pitchFamily="18" charset="0"/>
                                </a:rPr>
                                <m:t>1</m:t>
                              </m:r>
                            </m:e>
                            <m:sub>
                              <m:r>
                                <a:rPr lang="en-US" altLang="zh-Hans" sz="2000" b="0" i="1" smtClean="0">
                                  <a:latin typeface="Cambria Math" panose="02040503050406030204" pitchFamily="18" charset="0"/>
                                </a:rPr>
                                <m:t>1</m:t>
                              </m:r>
                            </m:sub>
                          </m:sSub>
                        </m:e>
                      </m:d>
                      <m:r>
                        <a:rPr lang="en-US" altLang="zh-Hans" sz="2000" i="1">
                          <a:latin typeface="Cambria Math" panose="02040503050406030204" pitchFamily="18" charset="0"/>
                        </a:rPr>
                        <m:t>|</m:t>
                      </m:r>
                      <m:sSub>
                        <m:sSubPr>
                          <m:ctrlPr>
                            <a:rPr lang="en-US" altLang="zh-Hans" sz="2000" i="1">
                              <a:latin typeface="Cambria Math" panose="02040503050406030204" pitchFamily="18" charset="0"/>
                            </a:rPr>
                          </m:ctrlPr>
                        </m:sSubPr>
                        <m:e>
                          <m:r>
                            <a:rPr lang="en-US" altLang="zh-Hans" sz="2000" b="0" i="1" smtClean="0">
                              <a:latin typeface="Cambria Math" panose="02040503050406030204" pitchFamily="18" charset="0"/>
                            </a:rPr>
                            <m:t>𝑝</m:t>
                          </m:r>
                        </m:e>
                        <m:sub>
                          <m:r>
                            <a:rPr lang="en-US" altLang="zh-Hans" sz="2000" b="0" i="1" smtClean="0">
                              <a:latin typeface="Cambria Math" panose="02040503050406030204" pitchFamily="18" charset="0"/>
                            </a:rPr>
                            <m:t>1</m:t>
                          </m:r>
                        </m:sub>
                      </m:sSub>
                      <m:r>
                        <a:rPr lang="en-US" altLang="zh-Hans" sz="2000" i="1">
                          <a:latin typeface="Cambria Math" panose="02040503050406030204" pitchFamily="18" charset="0"/>
                        </a:rPr>
                        <m:t>⟩</m:t>
                      </m:r>
                      <m:r>
                        <a:rPr lang="en-US" altLang="zh-Hans" sz="2000" b="0" i="1" smtClean="0">
                          <a:latin typeface="Cambria Math" panose="02040503050406030204" pitchFamily="18" charset="0"/>
                          <a:ea typeface="Cambria Math" charset="0"/>
                          <a:cs typeface="Cambria Math" charset="0"/>
                        </a:rPr>
                        <m:t>+</m:t>
                      </m:r>
                      <m:sSub>
                        <m:sSubPr>
                          <m:ctrlPr>
                            <a:rPr lang="en-US" altLang="zh-Hans" sz="2000" b="0" i="1" smtClean="0">
                              <a:latin typeface="Cambria Math" panose="02040503050406030204" pitchFamily="18" charset="0"/>
                              <a:ea typeface="Cambria Math" charset="0"/>
                            </a:rPr>
                          </m:ctrlPr>
                        </m:sSubPr>
                        <m:e>
                          <m:r>
                            <a:rPr lang="en-US" altLang="zh-Hans" sz="2000" b="0" i="1" smtClean="0">
                              <a:latin typeface="Cambria Math" panose="02040503050406030204" pitchFamily="18" charset="0"/>
                              <a:ea typeface="Cambria Math" charset="0"/>
                              <a:cs typeface="Cambria Math" charset="0"/>
                            </a:rPr>
                            <m:t>𝑐</m:t>
                          </m:r>
                        </m:e>
                        <m:sub>
                          <m:r>
                            <a:rPr lang="en-US" altLang="zh-Hans" sz="2000" b="0" i="1" smtClean="0">
                              <a:latin typeface="Cambria Math" panose="02040503050406030204" pitchFamily="18" charset="0"/>
                              <a:ea typeface="Cambria Math" charset="0"/>
                              <a:cs typeface="Cambria Math" charset="0"/>
                            </a:rPr>
                            <m:t>2</m:t>
                          </m:r>
                        </m:sub>
                      </m:sSub>
                      <m:r>
                        <a:rPr lang="en-US" altLang="zh-Hans" sz="2000" b="0" i="1" smtClean="0">
                          <a:latin typeface="Cambria Math" panose="02040503050406030204" pitchFamily="18" charset="0"/>
                          <a:ea typeface="Cambria Math" charset="0"/>
                          <a:cs typeface="Cambria Math" charset="0"/>
                        </a:rPr>
                        <m:t>|</m:t>
                      </m:r>
                      <m:sSub>
                        <m:sSubPr>
                          <m:ctrlPr>
                            <a:rPr lang="en-US" altLang="zh-CN" sz="2000" i="1">
                              <a:latin typeface="Cambria Math" panose="02040503050406030204" pitchFamily="18" charset="0"/>
                            </a:rPr>
                          </m:ctrlPr>
                        </m:sSubPr>
                        <m:e>
                          <m:r>
                            <a:rPr lang="en-US" altLang="zh-Hans" sz="2000" b="0" i="1" smtClean="0">
                              <a:latin typeface="Cambria Math" panose="02040503050406030204" pitchFamily="18" charset="0"/>
                            </a:rPr>
                            <m:t>1</m:t>
                          </m:r>
                        </m:e>
                        <m:sub>
                          <m:r>
                            <a:rPr lang="en-US" altLang="zh-Hans" sz="2000" b="0" i="1" smtClean="0">
                              <a:latin typeface="Cambria Math" panose="02040503050406030204" pitchFamily="18" charset="0"/>
                            </a:rPr>
                            <m:t>2</m:t>
                          </m:r>
                        </m:sub>
                      </m:sSub>
                      <m:r>
                        <a:rPr lang="en-US" altLang="zh-Hans" sz="2000" b="0" i="1" smtClean="0">
                          <a:latin typeface="Cambria Math" panose="02040503050406030204" pitchFamily="18" charset="0"/>
                        </a:rPr>
                        <m:t>⟩|</m:t>
                      </m:r>
                      <m:sSub>
                        <m:sSubPr>
                          <m:ctrlPr>
                            <a:rPr lang="en-US" altLang="zh-Hans" sz="2000" b="0" i="1" smtClean="0">
                              <a:latin typeface="Cambria Math" panose="02040503050406030204" pitchFamily="18" charset="0"/>
                            </a:rPr>
                          </m:ctrlPr>
                        </m:sSubPr>
                        <m:e>
                          <m:r>
                            <a:rPr lang="en-US" altLang="zh-Hans" sz="2000" b="0" i="1" smtClean="0">
                              <a:latin typeface="Cambria Math" panose="02040503050406030204" pitchFamily="18" charset="0"/>
                            </a:rPr>
                            <m:t>𝑝</m:t>
                          </m:r>
                        </m:e>
                        <m:sub>
                          <m:r>
                            <a:rPr lang="en-US" altLang="zh-Hans" sz="2000" b="0" i="1" smtClean="0">
                              <a:latin typeface="Cambria Math" panose="02040503050406030204" pitchFamily="18" charset="0"/>
                            </a:rPr>
                            <m:t>2</m:t>
                          </m:r>
                        </m:sub>
                      </m:sSub>
                      <m:r>
                        <a:rPr lang="en-US" altLang="zh-Hans" sz="2000" b="0" i="1" smtClean="0">
                          <a:latin typeface="Cambria Math" panose="02040503050406030204" pitchFamily="18" charset="0"/>
                        </a:rPr>
                        <m:t>⟩</m:t>
                      </m:r>
                    </m:oMath>
                  </m:oMathPara>
                </a14:m>
                <a:endParaRPr lang="en-US" sz="2000" dirty="0"/>
              </a:p>
            </p:txBody>
          </p:sp>
        </mc:Choice>
        <mc:Fallback xmlns="">
          <p:sp>
            <p:nvSpPr>
              <p:cNvPr id="37" name="Rectangle 36">
                <a:extLst>
                  <a:ext uri="{FF2B5EF4-FFF2-40B4-BE49-F238E27FC236}">
                    <a16:creationId xmlns:a16="http://schemas.microsoft.com/office/drawing/2014/main" id="{0B0065EF-EE84-7946-9E21-9D54840656E6}"/>
                  </a:ext>
                </a:extLst>
              </p:cNvPr>
              <p:cNvSpPr>
                <a:spLocks noRot="1" noChangeAspect="1" noMove="1" noResize="1" noEditPoints="1" noAdjustHandles="1" noChangeArrowheads="1" noChangeShapeType="1" noTextEdit="1"/>
              </p:cNvSpPr>
              <p:nvPr/>
            </p:nvSpPr>
            <p:spPr>
              <a:xfrm>
                <a:off x="2847936" y="1628800"/>
                <a:ext cx="3452255" cy="400110"/>
              </a:xfrm>
              <a:prstGeom prst="rect">
                <a:avLst/>
              </a:prstGeom>
              <a:blipFill>
                <a:blip r:embed="rId7"/>
                <a:stretch>
                  <a:fillRect b="-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42E35B5D-74BB-FC43-A8D9-CC64B8D89320}"/>
                  </a:ext>
                </a:extLst>
              </p:cNvPr>
              <p:cNvSpPr/>
              <p:nvPr/>
            </p:nvSpPr>
            <p:spPr>
              <a:xfrm>
                <a:off x="4573310" y="2520332"/>
                <a:ext cx="62882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Hans" i="1" smtClean="0">
                          <a:latin typeface="Cambria Math" panose="02040503050406030204" pitchFamily="18" charset="0"/>
                        </a:rPr>
                        <m:t>|</m:t>
                      </m:r>
                      <m:sSub>
                        <m:sSubPr>
                          <m:ctrlPr>
                            <a:rPr lang="en-US" altLang="zh-Hans" i="1">
                              <a:latin typeface="Cambria Math" panose="02040503050406030204" pitchFamily="18" charset="0"/>
                            </a:rPr>
                          </m:ctrlPr>
                        </m:sSubPr>
                        <m:e>
                          <m:r>
                            <a:rPr lang="en-US" altLang="zh-Hans" b="0" i="1" smtClean="0">
                              <a:latin typeface="Cambria Math" panose="02040503050406030204" pitchFamily="18" charset="0"/>
                            </a:rPr>
                            <m:t>𝑝</m:t>
                          </m:r>
                        </m:e>
                        <m:sub>
                          <m:r>
                            <a:rPr lang="en-US" altLang="zh-Hans" b="0" i="1" smtClean="0">
                              <a:latin typeface="Cambria Math" panose="02040503050406030204" pitchFamily="18" charset="0"/>
                            </a:rPr>
                            <m:t>1</m:t>
                          </m:r>
                        </m:sub>
                      </m:sSub>
                      <m:r>
                        <a:rPr lang="en-US" altLang="zh-Hans" i="1">
                          <a:latin typeface="Cambria Math" panose="02040503050406030204" pitchFamily="18" charset="0"/>
                        </a:rPr>
                        <m:t>⟩</m:t>
                      </m:r>
                    </m:oMath>
                  </m:oMathPara>
                </a14:m>
                <a:endParaRPr lang="en-US" dirty="0"/>
              </a:p>
            </p:txBody>
          </p:sp>
        </mc:Choice>
        <mc:Fallback xmlns="">
          <p:sp>
            <p:nvSpPr>
              <p:cNvPr id="2" name="Rectangle 1">
                <a:extLst>
                  <a:ext uri="{FF2B5EF4-FFF2-40B4-BE49-F238E27FC236}">
                    <a16:creationId xmlns:a16="http://schemas.microsoft.com/office/drawing/2014/main" id="{42E35B5D-74BB-FC43-A8D9-CC64B8D89320}"/>
                  </a:ext>
                </a:extLst>
              </p:cNvPr>
              <p:cNvSpPr>
                <a:spLocks noRot="1" noChangeAspect="1" noMove="1" noResize="1" noEditPoints="1" noAdjustHandles="1" noChangeArrowheads="1" noChangeShapeType="1" noTextEdit="1"/>
              </p:cNvSpPr>
              <p:nvPr/>
            </p:nvSpPr>
            <p:spPr>
              <a:xfrm>
                <a:off x="4573310" y="2520332"/>
                <a:ext cx="628825" cy="369332"/>
              </a:xfrm>
              <a:prstGeom prst="rect">
                <a:avLst/>
              </a:prstGeom>
              <a:blipFill>
                <a:blip r:embed="rId8"/>
                <a:stretch>
                  <a:fillRect b="-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56607C3C-5A13-AF4D-8C2E-EA938D4F1132}"/>
                  </a:ext>
                </a:extLst>
              </p:cNvPr>
              <p:cNvSpPr/>
              <p:nvPr/>
            </p:nvSpPr>
            <p:spPr>
              <a:xfrm>
                <a:off x="4488965" y="4459823"/>
                <a:ext cx="63414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Hans" i="1" smtClean="0">
                          <a:latin typeface="Cambria Math" panose="02040503050406030204" pitchFamily="18" charset="0"/>
                        </a:rPr>
                        <m:t>|</m:t>
                      </m:r>
                      <m:sSub>
                        <m:sSubPr>
                          <m:ctrlPr>
                            <a:rPr lang="en-US" altLang="zh-Hans" i="1">
                              <a:latin typeface="Cambria Math" panose="02040503050406030204" pitchFamily="18" charset="0"/>
                            </a:rPr>
                          </m:ctrlPr>
                        </m:sSubPr>
                        <m:e>
                          <m:r>
                            <a:rPr lang="en-US" altLang="zh-Hans" b="0" i="1" smtClean="0">
                              <a:latin typeface="Cambria Math" panose="02040503050406030204" pitchFamily="18" charset="0"/>
                            </a:rPr>
                            <m:t>𝑝</m:t>
                          </m:r>
                        </m:e>
                        <m:sub>
                          <m:r>
                            <a:rPr lang="en-US" altLang="zh-Hans" b="0" i="1" smtClean="0">
                              <a:latin typeface="Cambria Math" panose="02040503050406030204" pitchFamily="18" charset="0"/>
                            </a:rPr>
                            <m:t>2</m:t>
                          </m:r>
                        </m:sub>
                      </m:sSub>
                      <m:r>
                        <a:rPr lang="en-US" altLang="zh-Hans" i="1">
                          <a:latin typeface="Cambria Math" panose="02040503050406030204" pitchFamily="18" charset="0"/>
                        </a:rPr>
                        <m:t>⟩</m:t>
                      </m:r>
                    </m:oMath>
                  </m:oMathPara>
                </a14:m>
                <a:endParaRPr lang="en-US" dirty="0"/>
              </a:p>
            </p:txBody>
          </p:sp>
        </mc:Choice>
        <mc:Fallback xmlns="">
          <p:sp>
            <p:nvSpPr>
              <p:cNvPr id="38" name="Rectangle 37">
                <a:extLst>
                  <a:ext uri="{FF2B5EF4-FFF2-40B4-BE49-F238E27FC236}">
                    <a16:creationId xmlns:a16="http://schemas.microsoft.com/office/drawing/2014/main" id="{56607C3C-5A13-AF4D-8C2E-EA938D4F1132}"/>
                  </a:ext>
                </a:extLst>
              </p:cNvPr>
              <p:cNvSpPr>
                <a:spLocks noRot="1" noChangeAspect="1" noMove="1" noResize="1" noEditPoints="1" noAdjustHandles="1" noChangeArrowheads="1" noChangeShapeType="1" noTextEdit="1"/>
              </p:cNvSpPr>
              <p:nvPr/>
            </p:nvSpPr>
            <p:spPr>
              <a:xfrm>
                <a:off x="4488965" y="4459823"/>
                <a:ext cx="634148" cy="369332"/>
              </a:xfrm>
              <a:prstGeom prst="rect">
                <a:avLst/>
              </a:prstGeom>
              <a:blipFill>
                <a:blip r:embed="rId9"/>
                <a:stretch>
                  <a:fillRect b="-16667"/>
                </a:stretch>
              </a:blipFill>
            </p:spPr>
            <p:txBody>
              <a:bodyPr/>
              <a:lstStyle/>
              <a:p>
                <a:r>
                  <a:rPr lang="en-US">
                    <a:noFill/>
                  </a:rPr>
                  <a:t> </a:t>
                </a:r>
              </a:p>
            </p:txBody>
          </p:sp>
        </mc:Fallback>
      </mc:AlternateContent>
      <p:sp>
        <p:nvSpPr>
          <p:cNvPr id="39" name="Rectangle 3">
            <a:extLst>
              <a:ext uri="{FF2B5EF4-FFF2-40B4-BE49-F238E27FC236}">
                <a16:creationId xmlns:a16="http://schemas.microsoft.com/office/drawing/2014/main" id="{1105FC19-33D7-544B-B854-F020CA842EEC}"/>
              </a:ext>
            </a:extLst>
          </p:cNvPr>
          <p:cNvSpPr>
            <a:spLocks noChangeArrowheads="1"/>
          </p:cNvSpPr>
          <p:nvPr/>
        </p:nvSpPr>
        <p:spPr bwMode="auto">
          <a:xfrm>
            <a:off x="1030324" y="5210331"/>
            <a:ext cx="7632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entanglement can be measured </a:t>
            </a:r>
            <a:r>
              <a:rPr lang="en-GB" altLang="en-US" sz="2000" dirty="0">
                <a:solidFill>
                  <a:srgbClr val="000000"/>
                </a:solidFill>
                <a:latin typeface="Century Gothic" charset="0"/>
                <a:sym typeface="Wingdings" pitchFamily="2" charset="2"/>
              </a:rPr>
              <a:t> </a:t>
            </a:r>
            <a:r>
              <a:rPr lang="en-GB" altLang="en-US" sz="2000" dirty="0">
                <a:solidFill>
                  <a:srgbClr val="000000"/>
                </a:solidFill>
                <a:latin typeface="Century Gothic" charset="0"/>
              </a:rPr>
              <a:t> concurrence (C)</a:t>
            </a:r>
          </a:p>
        </p:txBody>
      </p:sp>
      <p:sp>
        <p:nvSpPr>
          <p:cNvPr id="40" name="Rectangle 3">
            <a:extLst>
              <a:ext uri="{FF2B5EF4-FFF2-40B4-BE49-F238E27FC236}">
                <a16:creationId xmlns:a16="http://schemas.microsoft.com/office/drawing/2014/main" id="{640D3888-7AA8-EC44-9F5D-F85ED59FB678}"/>
              </a:ext>
            </a:extLst>
          </p:cNvPr>
          <p:cNvSpPr>
            <a:spLocks noChangeArrowheads="1"/>
          </p:cNvSpPr>
          <p:nvPr/>
        </p:nvSpPr>
        <p:spPr bwMode="auto">
          <a:xfrm>
            <a:off x="900113" y="1125538"/>
            <a:ext cx="7632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what is going on here? </a:t>
            </a:r>
            <a:r>
              <a:rPr lang="en-GB" altLang="en-US" sz="2000" b="1" i="1" dirty="0">
                <a:solidFill>
                  <a:srgbClr val="000000"/>
                </a:solidFill>
                <a:latin typeface="Century Gothic" charset="0"/>
              </a:rPr>
              <a:t>entanglement</a:t>
            </a:r>
          </a:p>
        </p:txBody>
      </p:sp>
      <p:sp>
        <p:nvSpPr>
          <p:cNvPr id="41" name="TextBox 36">
            <a:extLst>
              <a:ext uri="{FF2B5EF4-FFF2-40B4-BE49-F238E27FC236}">
                <a16:creationId xmlns:a16="http://schemas.microsoft.com/office/drawing/2014/main" id="{D4F2A477-9B09-DA47-BE7C-4568E81C7FFE}"/>
              </a:ext>
            </a:extLst>
          </p:cNvPr>
          <p:cNvSpPr txBox="1">
            <a:spLocks noChangeArrowheads="1"/>
          </p:cNvSpPr>
          <p:nvPr/>
        </p:nvSpPr>
        <p:spPr bwMode="auto">
          <a:xfrm>
            <a:off x="1084248" y="1549248"/>
            <a:ext cx="17636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dirty="0">
                <a:latin typeface="Century Gothic" panose="020B0502020202020204" pitchFamily="34" charset="0"/>
              </a:rPr>
              <a:t>single photon state</a:t>
            </a:r>
          </a:p>
        </p:txBody>
      </p:sp>
      <p:sp>
        <p:nvSpPr>
          <p:cNvPr id="42" name="TextBox 36">
            <a:extLst>
              <a:ext uri="{FF2B5EF4-FFF2-40B4-BE49-F238E27FC236}">
                <a16:creationId xmlns:a16="http://schemas.microsoft.com/office/drawing/2014/main" id="{BDEC82A3-5731-0A43-A565-27BB3D7CA0E8}"/>
              </a:ext>
            </a:extLst>
          </p:cNvPr>
          <p:cNvSpPr txBox="1">
            <a:spLocks noChangeArrowheads="1"/>
          </p:cNvSpPr>
          <p:nvPr/>
        </p:nvSpPr>
        <p:spPr bwMode="auto">
          <a:xfrm>
            <a:off x="94232" y="3243423"/>
            <a:ext cx="1763688" cy="646331"/>
          </a:xfrm>
          <a:prstGeom prst="rect">
            <a:avLst/>
          </a:prstGeom>
          <a:solidFill>
            <a:schemeClr val="bg1"/>
          </a:solidFill>
          <a:ln>
            <a:noFill/>
          </a:ln>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dirty="0">
                <a:latin typeface="Century Gothic" panose="020B0502020202020204" pitchFamily="34" charset="0"/>
              </a:rPr>
              <a:t>single photon source</a:t>
            </a:r>
          </a:p>
        </p:txBody>
      </p:sp>
      <p:sp>
        <p:nvSpPr>
          <p:cNvPr id="43" name="Rectangle 42">
            <a:extLst>
              <a:ext uri="{FF2B5EF4-FFF2-40B4-BE49-F238E27FC236}">
                <a16:creationId xmlns:a16="http://schemas.microsoft.com/office/drawing/2014/main" id="{C2D89E77-67C4-884E-938F-F7C561830A11}"/>
              </a:ext>
            </a:extLst>
          </p:cNvPr>
          <p:cNvSpPr/>
          <p:nvPr/>
        </p:nvSpPr>
        <p:spPr>
          <a:xfrm>
            <a:off x="0" y="6608385"/>
            <a:ext cx="8532813" cy="276999"/>
          </a:xfrm>
          <a:prstGeom prst="rect">
            <a:avLst/>
          </a:prstGeom>
        </p:spPr>
        <p:txBody>
          <a:bodyPr wrap="square">
            <a:spAutoFit/>
          </a:bodyPr>
          <a:lstStyle/>
          <a:p>
            <a:r>
              <a:rPr lang="en-US" altLang="zh-CN" sz="1200" dirty="0">
                <a:latin typeface="Century Gothic" panose="020B0502020202020204" pitchFamily="34" charset="0"/>
                <a:ea typeface="Arial" charset="0"/>
              </a:rPr>
              <a:t>Qian et al</a:t>
            </a:r>
            <a:r>
              <a:rPr lang="zh-CN" altLang="en-US" sz="1200" dirty="0">
                <a:latin typeface="Century Gothic" panose="020B0502020202020204" pitchFamily="34" charset="0"/>
                <a:ea typeface="Arial" charset="0"/>
              </a:rPr>
              <a:t> </a:t>
            </a:r>
            <a:r>
              <a:rPr lang="en-US" altLang="zh-Hans" sz="1200" dirty="0">
                <a:latin typeface="Century Gothic" panose="020B0502020202020204" pitchFamily="34" charset="0"/>
                <a:ea typeface="Arial" charset="0"/>
              </a:rPr>
              <a:t>Optica</a:t>
            </a:r>
            <a:r>
              <a:rPr lang="zh-Hans" altLang="en-US" sz="1200" dirty="0">
                <a:latin typeface="Century Gothic" panose="020B0502020202020204" pitchFamily="34" charset="0"/>
                <a:ea typeface="Arial" charset="0"/>
              </a:rPr>
              <a:t> </a:t>
            </a:r>
            <a:r>
              <a:rPr lang="en-US" altLang="zh-Hans" sz="1200" dirty="0">
                <a:latin typeface="Century Gothic" panose="020B0502020202020204" pitchFamily="34" charset="0"/>
                <a:ea typeface="Arial" charset="0"/>
              </a:rPr>
              <a:t>5,</a:t>
            </a:r>
            <a:r>
              <a:rPr lang="zh-Hans" altLang="en-US" sz="1200" dirty="0">
                <a:latin typeface="Century Gothic" panose="020B0502020202020204" pitchFamily="34" charset="0"/>
                <a:ea typeface="Arial" charset="0"/>
              </a:rPr>
              <a:t> </a:t>
            </a:r>
            <a:r>
              <a:rPr lang="en-US" altLang="zh-Hans" sz="1200" dirty="0">
                <a:latin typeface="Century Gothic" panose="020B0502020202020204" pitchFamily="34" charset="0"/>
                <a:ea typeface="Arial" charset="0"/>
              </a:rPr>
              <a:t>942</a:t>
            </a:r>
            <a:r>
              <a:rPr lang="zh-Hans" altLang="en-US" sz="1200" dirty="0">
                <a:latin typeface="Century Gothic" panose="020B0502020202020204" pitchFamily="34" charset="0"/>
                <a:ea typeface="Arial" charset="0"/>
              </a:rPr>
              <a:t> </a:t>
            </a:r>
            <a:r>
              <a:rPr lang="en-US" altLang="zh-Hans" sz="1200" dirty="0">
                <a:latin typeface="Century Gothic" panose="020B0502020202020204" pitchFamily="34" charset="0"/>
                <a:ea typeface="Arial" charset="0"/>
              </a:rPr>
              <a:t>(2018) ; </a:t>
            </a:r>
            <a:r>
              <a:rPr lang="en-US" altLang="zh-CN" sz="1200" dirty="0">
                <a:latin typeface="Century Gothic" panose="020B0502020202020204" pitchFamily="34" charset="0"/>
                <a:ea typeface="Arial" charset="0"/>
              </a:rPr>
              <a:t>Qian et al</a:t>
            </a:r>
            <a:r>
              <a:rPr lang="zh-CN" altLang="en-US" sz="1200" dirty="0">
                <a:latin typeface="Century Gothic" panose="020B0502020202020204" pitchFamily="34" charset="0"/>
                <a:ea typeface="Arial" charset="0"/>
              </a:rPr>
              <a:t> </a:t>
            </a:r>
            <a:r>
              <a:rPr lang="en-US" altLang="zh-CN" sz="1200" dirty="0">
                <a:latin typeface="Century Gothic" panose="020B0502020202020204" pitchFamily="34" charset="0"/>
                <a:ea typeface="Arial" charset="0"/>
              </a:rPr>
              <a:t>in preparation; </a:t>
            </a:r>
            <a:r>
              <a:rPr lang="en-US" sz="1200" dirty="0">
                <a:latin typeface="Century Gothic" panose="020B0502020202020204" pitchFamily="34" charset="0"/>
              </a:rPr>
              <a:t>Jakob </a:t>
            </a:r>
            <a:r>
              <a:rPr lang="en-US" altLang="zh-Hans" sz="1200" dirty="0">
                <a:latin typeface="Century Gothic" panose="020B0502020202020204" pitchFamily="34" charset="0"/>
              </a:rPr>
              <a:t>and</a:t>
            </a:r>
            <a:r>
              <a:rPr lang="zh-Hans" altLang="en-US" sz="1200" dirty="0">
                <a:latin typeface="Century Gothic" panose="020B0502020202020204" pitchFamily="34" charset="0"/>
              </a:rPr>
              <a:t> </a:t>
            </a:r>
            <a:r>
              <a:rPr lang="en-US" sz="1200" dirty="0" err="1">
                <a:latin typeface="Century Gothic" panose="020B0502020202020204" pitchFamily="34" charset="0"/>
              </a:rPr>
              <a:t>Bergou</a:t>
            </a:r>
            <a:r>
              <a:rPr lang="en-US" altLang="zh-Hans" sz="1200" dirty="0">
                <a:latin typeface="Century Gothic" panose="020B0502020202020204" pitchFamily="34" charset="0"/>
              </a:rPr>
              <a:t>,</a:t>
            </a:r>
            <a:r>
              <a:rPr lang="zh-Hans" altLang="en-US" sz="1200" dirty="0">
                <a:latin typeface="Century Gothic" panose="020B0502020202020204" pitchFamily="34" charset="0"/>
              </a:rPr>
              <a:t> </a:t>
            </a:r>
            <a:r>
              <a:rPr lang="en-US" altLang="zh-Hans" sz="1200" dirty="0" err="1">
                <a:latin typeface="Century Gothic" panose="020B0502020202020204" pitchFamily="34" charset="0"/>
              </a:rPr>
              <a:t>arXiv</a:t>
            </a:r>
            <a:r>
              <a:rPr lang="en-US" altLang="zh-Hans" sz="1200" dirty="0">
                <a:latin typeface="Century Gothic" panose="020B0502020202020204" pitchFamily="34" charset="0"/>
              </a:rPr>
              <a:t>:</a:t>
            </a:r>
            <a:r>
              <a:rPr lang="zh-Hans" altLang="en-US" sz="1200" dirty="0">
                <a:latin typeface="Century Gothic" panose="020B0502020202020204" pitchFamily="34" charset="0"/>
              </a:rPr>
              <a:t> </a:t>
            </a:r>
            <a:r>
              <a:rPr lang="en-US" altLang="zh-Hans" sz="1200" dirty="0">
                <a:latin typeface="Century Gothic" panose="020B0502020202020204" pitchFamily="34" charset="0"/>
              </a:rPr>
              <a:t>0302075</a:t>
            </a:r>
            <a:r>
              <a:rPr lang="zh-Hans" altLang="en-US" sz="1200" dirty="0">
                <a:latin typeface="Century Gothic" panose="020B0502020202020204" pitchFamily="34" charset="0"/>
              </a:rPr>
              <a:t> </a:t>
            </a:r>
            <a:r>
              <a:rPr lang="en-US" altLang="zh-Hans" sz="1200" dirty="0">
                <a:latin typeface="Century Gothic" panose="020B0502020202020204" pitchFamily="34" charset="0"/>
              </a:rPr>
              <a:t>(2003)</a:t>
            </a:r>
            <a:endParaRPr lang="en-US" sz="1200" dirty="0">
              <a:latin typeface="Century Gothic" panose="020B0502020202020204" pitchFamily="34" charset="0"/>
            </a:endParaRPr>
          </a:p>
        </p:txBody>
      </p:sp>
    </p:spTree>
    <p:extLst>
      <p:ext uri="{BB962C8B-B14F-4D97-AF65-F5344CB8AC3E}">
        <p14:creationId xmlns:p14="http://schemas.microsoft.com/office/powerpoint/2010/main" val="3665959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555625" y="260350"/>
            <a:ext cx="502092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putting single photons to work</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8B35E3A-EAC0-D741-8882-D3C7F49DA0F9}"/>
                  </a:ext>
                </a:extLst>
              </p:cNvPr>
              <p:cNvSpPr txBox="1"/>
              <p:nvPr/>
            </p:nvSpPr>
            <p:spPr>
              <a:xfrm>
                <a:off x="2232290" y="5894598"/>
                <a:ext cx="449995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𝑃</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sSup>
                        <m:sSupPr>
                          <m:ctrlPr>
                            <a:rPr lang="en-US" sz="2400" i="1">
                              <a:latin typeface="Cambria Math" panose="02040503050406030204" pitchFamily="18" charset="0"/>
                            </a:rPr>
                          </m:ctrlPr>
                        </m:sSupPr>
                        <m:e>
                          <m:r>
                            <a:rPr lang="en-US" sz="2400" b="0" i="1" smtClean="0">
                              <a:latin typeface="Cambria Math" panose="02040503050406030204" pitchFamily="18" charset="0"/>
                            </a:rPr>
                            <m:t>𝐶</m:t>
                          </m:r>
                        </m:e>
                        <m:sup>
                          <m:r>
                            <a:rPr lang="en-US" sz="2400" b="0" i="1">
                              <a:latin typeface="Cambria Math" panose="02040503050406030204" pitchFamily="18" charset="0"/>
                            </a:rPr>
                            <m:t>2</m:t>
                          </m:r>
                        </m:sup>
                      </m:sSup>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1</m:t>
                      </m:r>
                      <m:r>
                        <a:rPr lang="en-US" sz="2400" i="1" smtClean="0">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𝐷</m:t>
                          </m:r>
                        </m:e>
                        <m:sup>
                          <m:r>
                            <a:rPr lang="en-US" sz="2400" i="1">
                              <a:latin typeface="Cambria Math" panose="02040503050406030204" pitchFamily="18" charset="0"/>
                            </a:rPr>
                            <m:t>2</m:t>
                          </m:r>
                        </m:sup>
                      </m:sSup>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𝑉</m:t>
                          </m:r>
                        </m:e>
                        <m:sup>
                          <m:r>
                            <a:rPr lang="en-US" sz="2400" i="1">
                              <a:latin typeface="Cambria Math" panose="02040503050406030204" pitchFamily="18" charset="0"/>
                            </a:rPr>
                            <m:t>2</m:t>
                          </m:r>
                        </m:sup>
                      </m:sSup>
                      <m:r>
                        <a:rPr lang="en-US" sz="2400" b="0" i="1" smtClean="0">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𝐶</m:t>
                          </m:r>
                        </m:e>
                        <m:sup>
                          <m:r>
                            <a:rPr lang="en-US" sz="2400" i="1">
                              <a:latin typeface="Cambria Math" panose="02040503050406030204" pitchFamily="18" charset="0"/>
                            </a:rPr>
                            <m:t>2</m:t>
                          </m:r>
                        </m:sup>
                      </m:sSup>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1</m:t>
                      </m:r>
                    </m:oMath>
                  </m:oMathPara>
                </a14:m>
                <a:endParaRPr lang="en-US" sz="2400" dirty="0" err="1">
                  <a:latin typeface="Century Gothic"/>
                  <a:cs typeface="Century Gothic"/>
                </a:endParaRPr>
              </a:p>
            </p:txBody>
          </p:sp>
        </mc:Choice>
        <mc:Fallback xmlns="">
          <p:sp>
            <p:nvSpPr>
              <p:cNvPr id="28" name="TextBox 27">
                <a:extLst>
                  <a:ext uri="{FF2B5EF4-FFF2-40B4-BE49-F238E27FC236}">
                    <a16:creationId xmlns:a16="http://schemas.microsoft.com/office/drawing/2014/main" id="{38B35E3A-EAC0-D741-8882-D3C7F49DA0F9}"/>
                  </a:ext>
                </a:extLst>
              </p:cNvPr>
              <p:cNvSpPr txBox="1">
                <a:spLocks noRot="1" noChangeAspect="1" noMove="1" noResize="1" noEditPoints="1" noAdjustHandles="1" noChangeArrowheads="1" noChangeShapeType="1" noTextEdit="1"/>
              </p:cNvSpPr>
              <p:nvPr/>
            </p:nvSpPr>
            <p:spPr>
              <a:xfrm>
                <a:off x="2232290" y="5894598"/>
                <a:ext cx="4499950" cy="369332"/>
              </a:xfrm>
              <a:prstGeom prst="rect">
                <a:avLst/>
              </a:prstGeom>
              <a:blipFill>
                <a:blip r:embed="rId3"/>
                <a:stretch>
                  <a:fillRect l="-845" r="-845" b="-6667"/>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114B52C7-8C0D-8346-AC40-EFED2692F035}"/>
              </a:ext>
            </a:extLst>
          </p:cNvPr>
          <p:cNvSpPr/>
          <p:nvPr/>
        </p:nvSpPr>
        <p:spPr>
          <a:xfrm>
            <a:off x="1691680" y="5716401"/>
            <a:ext cx="5688632" cy="7369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0B0065EF-EE84-7946-9E21-9D54840656E6}"/>
                  </a:ext>
                </a:extLst>
              </p:cNvPr>
              <p:cNvSpPr/>
              <p:nvPr/>
            </p:nvSpPr>
            <p:spPr>
              <a:xfrm>
                <a:off x="2847936" y="1628800"/>
                <a:ext cx="3452255" cy="40011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d>
                        <m:dPr>
                          <m:begChr m:val="|"/>
                          <m:endChr m:val="⟩"/>
                          <m:ctrlPr>
                            <a:rPr lang="en-US" altLang="zh-Hans" sz="2000" b="0" i="1" smtClean="0">
                              <a:latin typeface="Cambria Math" panose="02040503050406030204" pitchFamily="18" charset="0"/>
                            </a:rPr>
                          </m:ctrlPr>
                        </m:dPr>
                        <m:e>
                          <m:r>
                            <m:rPr>
                              <m:sty m:val="p"/>
                            </m:rPr>
                            <a:rPr lang="en-US" altLang="zh-Hans" sz="2000" b="0" i="0" smtClean="0">
                              <a:latin typeface="Cambria Math" panose="02040503050406030204" pitchFamily="18" charset="0"/>
                            </a:rPr>
                            <m:t>Ψ</m:t>
                          </m:r>
                        </m:e>
                      </m:d>
                      <m:r>
                        <a:rPr lang="en-US" altLang="zh-Hans" sz="2000" b="0" i="1" smtClean="0">
                          <a:latin typeface="Cambria Math" panose="02040503050406030204" pitchFamily="18" charset="0"/>
                        </a:rPr>
                        <m:t>=</m:t>
                      </m:r>
                      <m:sSub>
                        <m:sSubPr>
                          <m:ctrlPr>
                            <a:rPr lang="en-US" altLang="zh-Hans" sz="2000" b="0" i="1" smtClean="0">
                              <a:latin typeface="Cambria Math" panose="02040503050406030204" pitchFamily="18" charset="0"/>
                            </a:rPr>
                          </m:ctrlPr>
                        </m:sSubPr>
                        <m:e>
                          <m:r>
                            <a:rPr lang="en-US" altLang="zh-Hans" sz="2000" b="0" i="1" smtClean="0">
                              <a:latin typeface="Cambria Math" panose="02040503050406030204" pitchFamily="18" charset="0"/>
                            </a:rPr>
                            <m:t>𝑐</m:t>
                          </m:r>
                        </m:e>
                        <m:sub>
                          <m:r>
                            <a:rPr lang="en-US" altLang="zh-Hans" sz="2000" b="0" i="1" smtClean="0">
                              <a:latin typeface="Cambria Math" panose="02040503050406030204" pitchFamily="18" charset="0"/>
                            </a:rPr>
                            <m:t>1</m:t>
                          </m:r>
                        </m:sub>
                      </m:sSub>
                      <m:d>
                        <m:dPr>
                          <m:begChr m:val="|"/>
                          <m:endChr m:val="⟩"/>
                          <m:ctrlPr>
                            <a:rPr lang="en-US" altLang="zh-Hans" sz="2000" b="0" i="1" smtClean="0">
                              <a:latin typeface="Cambria Math" panose="02040503050406030204" pitchFamily="18" charset="0"/>
                            </a:rPr>
                          </m:ctrlPr>
                        </m:dPr>
                        <m:e>
                          <m:sSub>
                            <m:sSubPr>
                              <m:ctrlPr>
                                <a:rPr lang="en-US" altLang="zh-Hans" sz="2000" b="0" i="1" smtClean="0">
                                  <a:latin typeface="Cambria Math" panose="02040503050406030204" pitchFamily="18" charset="0"/>
                                </a:rPr>
                              </m:ctrlPr>
                            </m:sSubPr>
                            <m:e>
                              <m:r>
                                <a:rPr lang="en-US" altLang="zh-Hans" sz="2000" b="0" i="1" smtClean="0">
                                  <a:latin typeface="Cambria Math" panose="02040503050406030204" pitchFamily="18" charset="0"/>
                                </a:rPr>
                                <m:t>1</m:t>
                              </m:r>
                            </m:e>
                            <m:sub>
                              <m:r>
                                <a:rPr lang="en-US" altLang="zh-Hans" sz="2000" b="0" i="1" smtClean="0">
                                  <a:latin typeface="Cambria Math" panose="02040503050406030204" pitchFamily="18" charset="0"/>
                                </a:rPr>
                                <m:t>1</m:t>
                              </m:r>
                            </m:sub>
                          </m:sSub>
                        </m:e>
                      </m:d>
                      <m:r>
                        <a:rPr lang="en-US" altLang="zh-Hans" sz="2000" i="1">
                          <a:latin typeface="Cambria Math" panose="02040503050406030204" pitchFamily="18" charset="0"/>
                        </a:rPr>
                        <m:t>|</m:t>
                      </m:r>
                      <m:sSub>
                        <m:sSubPr>
                          <m:ctrlPr>
                            <a:rPr lang="en-US" altLang="zh-Hans" sz="2000" i="1">
                              <a:latin typeface="Cambria Math" panose="02040503050406030204" pitchFamily="18" charset="0"/>
                            </a:rPr>
                          </m:ctrlPr>
                        </m:sSubPr>
                        <m:e>
                          <m:r>
                            <a:rPr lang="en-US" altLang="zh-Hans" sz="2000" b="0" i="1" smtClean="0">
                              <a:latin typeface="Cambria Math" panose="02040503050406030204" pitchFamily="18" charset="0"/>
                            </a:rPr>
                            <m:t>𝑝</m:t>
                          </m:r>
                        </m:e>
                        <m:sub>
                          <m:r>
                            <a:rPr lang="en-US" altLang="zh-Hans" sz="2000" b="0" i="1" smtClean="0">
                              <a:latin typeface="Cambria Math" panose="02040503050406030204" pitchFamily="18" charset="0"/>
                            </a:rPr>
                            <m:t>1</m:t>
                          </m:r>
                        </m:sub>
                      </m:sSub>
                      <m:r>
                        <a:rPr lang="en-US" altLang="zh-Hans" sz="2000" i="1">
                          <a:latin typeface="Cambria Math" panose="02040503050406030204" pitchFamily="18" charset="0"/>
                        </a:rPr>
                        <m:t>⟩</m:t>
                      </m:r>
                      <m:r>
                        <a:rPr lang="en-US" altLang="zh-Hans" sz="2000" b="0" i="1" smtClean="0">
                          <a:latin typeface="Cambria Math" panose="02040503050406030204" pitchFamily="18" charset="0"/>
                          <a:ea typeface="Cambria Math" charset="0"/>
                          <a:cs typeface="Cambria Math" charset="0"/>
                        </a:rPr>
                        <m:t>+</m:t>
                      </m:r>
                      <m:sSub>
                        <m:sSubPr>
                          <m:ctrlPr>
                            <a:rPr lang="en-US" altLang="zh-Hans" sz="2000" b="0" i="1" smtClean="0">
                              <a:latin typeface="Cambria Math" panose="02040503050406030204" pitchFamily="18" charset="0"/>
                              <a:ea typeface="Cambria Math" charset="0"/>
                            </a:rPr>
                          </m:ctrlPr>
                        </m:sSubPr>
                        <m:e>
                          <m:r>
                            <a:rPr lang="en-US" altLang="zh-Hans" sz="2000" b="0" i="1" smtClean="0">
                              <a:latin typeface="Cambria Math" panose="02040503050406030204" pitchFamily="18" charset="0"/>
                              <a:ea typeface="Cambria Math" charset="0"/>
                              <a:cs typeface="Cambria Math" charset="0"/>
                            </a:rPr>
                            <m:t>𝑐</m:t>
                          </m:r>
                        </m:e>
                        <m:sub>
                          <m:r>
                            <a:rPr lang="en-US" altLang="zh-Hans" sz="2000" b="0" i="1" smtClean="0">
                              <a:latin typeface="Cambria Math" panose="02040503050406030204" pitchFamily="18" charset="0"/>
                              <a:ea typeface="Cambria Math" charset="0"/>
                              <a:cs typeface="Cambria Math" charset="0"/>
                            </a:rPr>
                            <m:t>2</m:t>
                          </m:r>
                        </m:sub>
                      </m:sSub>
                      <m:r>
                        <a:rPr lang="en-US" altLang="zh-Hans" sz="2000" b="0" i="1" smtClean="0">
                          <a:latin typeface="Cambria Math" panose="02040503050406030204" pitchFamily="18" charset="0"/>
                          <a:ea typeface="Cambria Math" charset="0"/>
                          <a:cs typeface="Cambria Math" charset="0"/>
                        </a:rPr>
                        <m:t>|</m:t>
                      </m:r>
                      <m:sSub>
                        <m:sSubPr>
                          <m:ctrlPr>
                            <a:rPr lang="en-US" altLang="zh-CN" sz="2000" i="1">
                              <a:latin typeface="Cambria Math" panose="02040503050406030204" pitchFamily="18" charset="0"/>
                            </a:rPr>
                          </m:ctrlPr>
                        </m:sSubPr>
                        <m:e>
                          <m:r>
                            <a:rPr lang="en-US" altLang="zh-Hans" sz="2000" b="0" i="1" smtClean="0">
                              <a:latin typeface="Cambria Math" panose="02040503050406030204" pitchFamily="18" charset="0"/>
                            </a:rPr>
                            <m:t>1</m:t>
                          </m:r>
                        </m:e>
                        <m:sub>
                          <m:r>
                            <a:rPr lang="en-US" altLang="zh-Hans" sz="2000" b="0" i="1" smtClean="0">
                              <a:latin typeface="Cambria Math" panose="02040503050406030204" pitchFamily="18" charset="0"/>
                            </a:rPr>
                            <m:t>2</m:t>
                          </m:r>
                        </m:sub>
                      </m:sSub>
                      <m:r>
                        <a:rPr lang="en-US" altLang="zh-Hans" sz="2000" b="0" i="1" smtClean="0">
                          <a:latin typeface="Cambria Math" panose="02040503050406030204" pitchFamily="18" charset="0"/>
                        </a:rPr>
                        <m:t>⟩|</m:t>
                      </m:r>
                      <m:sSub>
                        <m:sSubPr>
                          <m:ctrlPr>
                            <a:rPr lang="en-US" altLang="zh-Hans" sz="2000" b="0" i="1" smtClean="0">
                              <a:latin typeface="Cambria Math" panose="02040503050406030204" pitchFamily="18" charset="0"/>
                            </a:rPr>
                          </m:ctrlPr>
                        </m:sSubPr>
                        <m:e>
                          <m:r>
                            <a:rPr lang="en-US" altLang="zh-Hans" sz="2000" b="0" i="1" smtClean="0">
                              <a:latin typeface="Cambria Math" panose="02040503050406030204" pitchFamily="18" charset="0"/>
                            </a:rPr>
                            <m:t>𝑝</m:t>
                          </m:r>
                        </m:e>
                        <m:sub>
                          <m:r>
                            <a:rPr lang="en-US" altLang="zh-Hans" sz="2000" b="0" i="1" smtClean="0">
                              <a:latin typeface="Cambria Math" panose="02040503050406030204" pitchFamily="18" charset="0"/>
                            </a:rPr>
                            <m:t>2</m:t>
                          </m:r>
                        </m:sub>
                      </m:sSub>
                      <m:r>
                        <a:rPr lang="en-US" altLang="zh-Hans" sz="2000" b="0" i="1" smtClean="0">
                          <a:latin typeface="Cambria Math" panose="02040503050406030204" pitchFamily="18" charset="0"/>
                        </a:rPr>
                        <m:t>⟩</m:t>
                      </m:r>
                    </m:oMath>
                  </m:oMathPara>
                </a14:m>
                <a:endParaRPr lang="en-US" sz="2000" dirty="0"/>
              </a:p>
            </p:txBody>
          </p:sp>
        </mc:Choice>
        <mc:Fallback xmlns="">
          <p:sp>
            <p:nvSpPr>
              <p:cNvPr id="37" name="Rectangle 36">
                <a:extLst>
                  <a:ext uri="{FF2B5EF4-FFF2-40B4-BE49-F238E27FC236}">
                    <a16:creationId xmlns:a16="http://schemas.microsoft.com/office/drawing/2014/main" id="{0B0065EF-EE84-7946-9E21-9D54840656E6}"/>
                  </a:ext>
                </a:extLst>
              </p:cNvPr>
              <p:cNvSpPr>
                <a:spLocks noRot="1" noChangeAspect="1" noMove="1" noResize="1" noEditPoints="1" noAdjustHandles="1" noChangeArrowheads="1" noChangeShapeType="1" noTextEdit="1"/>
              </p:cNvSpPr>
              <p:nvPr/>
            </p:nvSpPr>
            <p:spPr>
              <a:xfrm>
                <a:off x="2847936" y="1628800"/>
                <a:ext cx="3452255" cy="400110"/>
              </a:xfrm>
              <a:prstGeom prst="rect">
                <a:avLst/>
              </a:prstGeom>
              <a:blipFill>
                <a:blip r:embed="rId4"/>
                <a:stretch>
                  <a:fillRect b="-12121"/>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6078D129-2F09-6144-B5B0-1E5ECEB232ED}"/>
              </a:ext>
            </a:extLst>
          </p:cNvPr>
          <p:cNvPicPr>
            <a:picLocks noChangeAspect="1"/>
          </p:cNvPicPr>
          <p:nvPr/>
        </p:nvPicPr>
        <p:blipFill>
          <a:blip r:embed="rId5"/>
          <a:stretch>
            <a:fillRect/>
          </a:stretch>
        </p:blipFill>
        <p:spPr>
          <a:xfrm>
            <a:off x="2847936" y="2105303"/>
            <a:ext cx="3528392" cy="3534704"/>
          </a:xfrm>
          <a:prstGeom prst="rect">
            <a:avLst/>
          </a:prstGeom>
        </p:spPr>
      </p:pic>
      <p:sp>
        <p:nvSpPr>
          <p:cNvPr id="41" name="TextBox 7">
            <a:extLst>
              <a:ext uri="{FF2B5EF4-FFF2-40B4-BE49-F238E27FC236}">
                <a16:creationId xmlns:a16="http://schemas.microsoft.com/office/drawing/2014/main" id="{44DFBD78-6E80-2046-A6A0-7DA4EFE77616}"/>
              </a:ext>
            </a:extLst>
          </p:cNvPr>
          <p:cNvSpPr txBox="1">
            <a:spLocks noChangeArrowheads="1"/>
          </p:cNvSpPr>
          <p:nvPr/>
        </p:nvSpPr>
        <p:spPr bwMode="auto">
          <a:xfrm>
            <a:off x="185560" y="3121965"/>
            <a:ext cx="28907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en-US" sz="2000" dirty="0">
                <a:latin typeface="Century Gothic" charset="0"/>
              </a:rPr>
              <a:t>complementarity sphere</a:t>
            </a:r>
            <a:endParaRPr lang="en-US" altLang="en-US" sz="2000" i="1" dirty="0">
              <a:latin typeface="Century Gothic" charset="0"/>
              <a:sym typeface="Wingdings" pitchFamily="2" charset="2"/>
            </a:endParaRPr>
          </a:p>
        </p:txBody>
      </p:sp>
      <p:sp>
        <p:nvSpPr>
          <p:cNvPr id="42" name="TextBox 36">
            <a:extLst>
              <a:ext uri="{FF2B5EF4-FFF2-40B4-BE49-F238E27FC236}">
                <a16:creationId xmlns:a16="http://schemas.microsoft.com/office/drawing/2014/main" id="{87DD3B4D-6E40-B541-9A02-5F3821E1824E}"/>
              </a:ext>
            </a:extLst>
          </p:cNvPr>
          <p:cNvSpPr txBox="1">
            <a:spLocks noChangeArrowheads="1"/>
          </p:cNvSpPr>
          <p:nvPr/>
        </p:nvSpPr>
        <p:spPr bwMode="auto">
          <a:xfrm>
            <a:off x="1084248" y="1549248"/>
            <a:ext cx="17636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dirty="0">
                <a:latin typeface="Century Gothic" panose="020B0502020202020204" pitchFamily="34" charset="0"/>
              </a:rPr>
              <a:t>single photon state</a:t>
            </a:r>
          </a:p>
        </p:txBody>
      </p:sp>
      <p:sp>
        <p:nvSpPr>
          <p:cNvPr id="10" name="Rectangle 9">
            <a:extLst>
              <a:ext uri="{FF2B5EF4-FFF2-40B4-BE49-F238E27FC236}">
                <a16:creationId xmlns:a16="http://schemas.microsoft.com/office/drawing/2014/main" id="{3BC93B1B-1F50-FE4B-8FA3-B40E36E29566}"/>
              </a:ext>
            </a:extLst>
          </p:cNvPr>
          <p:cNvSpPr/>
          <p:nvPr/>
        </p:nvSpPr>
        <p:spPr>
          <a:xfrm>
            <a:off x="0" y="6608385"/>
            <a:ext cx="8532813" cy="276999"/>
          </a:xfrm>
          <a:prstGeom prst="rect">
            <a:avLst/>
          </a:prstGeom>
        </p:spPr>
        <p:txBody>
          <a:bodyPr wrap="square">
            <a:spAutoFit/>
          </a:bodyPr>
          <a:lstStyle/>
          <a:p>
            <a:r>
              <a:rPr lang="en-US" altLang="zh-CN" sz="1200" dirty="0">
                <a:latin typeface="Century Gothic" panose="020B0502020202020204" pitchFamily="34" charset="0"/>
                <a:ea typeface="Arial" charset="0"/>
              </a:rPr>
              <a:t>Qian et al</a:t>
            </a:r>
            <a:r>
              <a:rPr lang="zh-CN" altLang="en-US" sz="1200" dirty="0">
                <a:latin typeface="Century Gothic" panose="020B0502020202020204" pitchFamily="34" charset="0"/>
                <a:ea typeface="Arial" charset="0"/>
              </a:rPr>
              <a:t> </a:t>
            </a:r>
            <a:r>
              <a:rPr lang="en-US" altLang="zh-CN" sz="1200" dirty="0">
                <a:latin typeface="Century Gothic" panose="020B0502020202020204" pitchFamily="34" charset="0"/>
                <a:ea typeface="Arial" charset="0"/>
              </a:rPr>
              <a:t>in preparation</a:t>
            </a:r>
            <a:endParaRPr lang="en-US" sz="1200" dirty="0">
              <a:latin typeface="Century Gothic" panose="020B0502020202020204" pitchFamily="34" charset="0"/>
            </a:endParaRPr>
          </a:p>
        </p:txBody>
      </p:sp>
      <p:sp>
        <p:nvSpPr>
          <p:cNvPr id="11" name="Rectangle 3">
            <a:extLst>
              <a:ext uri="{FF2B5EF4-FFF2-40B4-BE49-F238E27FC236}">
                <a16:creationId xmlns:a16="http://schemas.microsoft.com/office/drawing/2014/main" id="{D5A91351-ACC5-AC43-8971-587E966117D9}"/>
              </a:ext>
            </a:extLst>
          </p:cNvPr>
          <p:cNvSpPr>
            <a:spLocks noChangeArrowheads="1"/>
          </p:cNvSpPr>
          <p:nvPr/>
        </p:nvSpPr>
        <p:spPr bwMode="auto">
          <a:xfrm>
            <a:off x="900113" y="1125538"/>
            <a:ext cx="7632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what is going on here? </a:t>
            </a:r>
            <a:r>
              <a:rPr lang="en-GB" altLang="en-US" sz="2000" b="1" i="1" dirty="0">
                <a:solidFill>
                  <a:srgbClr val="000000"/>
                </a:solidFill>
                <a:latin typeface="Century Gothic" charset="0"/>
              </a:rPr>
              <a:t>entanglement</a:t>
            </a:r>
            <a:endParaRPr lang="en-GB" altLang="en-US" sz="2000" dirty="0">
              <a:solidFill>
                <a:srgbClr val="000000"/>
              </a:solidFill>
              <a:latin typeface="Century Gothic" charset="0"/>
            </a:endParaRPr>
          </a:p>
        </p:txBody>
      </p:sp>
    </p:spTree>
    <p:extLst>
      <p:ext uri="{BB962C8B-B14F-4D97-AF65-F5344CB8AC3E}">
        <p14:creationId xmlns:p14="http://schemas.microsoft.com/office/powerpoint/2010/main" val="2233021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555625" y="260350"/>
            <a:ext cx="502092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putting single photons to work</a:t>
            </a:r>
          </a:p>
        </p:txBody>
      </p:sp>
      <p:sp>
        <p:nvSpPr>
          <p:cNvPr id="25" name="Rectangle 3">
            <a:extLst>
              <a:ext uri="{FF2B5EF4-FFF2-40B4-BE49-F238E27FC236}">
                <a16:creationId xmlns:a16="http://schemas.microsoft.com/office/drawing/2014/main" id="{A1596CCB-C86D-3D48-99EC-FFB7B8307EE0}"/>
              </a:ext>
            </a:extLst>
          </p:cNvPr>
          <p:cNvSpPr>
            <a:spLocks noChangeArrowheads="1"/>
          </p:cNvSpPr>
          <p:nvPr/>
        </p:nvSpPr>
        <p:spPr bwMode="auto">
          <a:xfrm>
            <a:off x="900113" y="1125538"/>
            <a:ext cx="7632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what is going on here? </a:t>
            </a:r>
            <a:r>
              <a:rPr lang="en-GB" altLang="en-US" sz="2000" b="1" i="1" dirty="0">
                <a:solidFill>
                  <a:srgbClr val="000000"/>
                </a:solidFill>
                <a:latin typeface="Century Gothic" charset="0"/>
              </a:rPr>
              <a:t>entanglement</a:t>
            </a:r>
            <a:endParaRPr lang="en-GB" altLang="en-US" sz="2000" dirty="0">
              <a:solidFill>
                <a:srgbClr val="000000"/>
              </a:solidFill>
              <a:latin typeface="Century Gothic" charset="0"/>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8B35E3A-EAC0-D741-8882-D3C7F49DA0F9}"/>
                  </a:ext>
                </a:extLst>
              </p:cNvPr>
              <p:cNvSpPr txBox="1"/>
              <p:nvPr/>
            </p:nvSpPr>
            <p:spPr>
              <a:xfrm>
                <a:off x="2232290" y="5894598"/>
                <a:ext cx="449995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𝑃</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sSup>
                        <m:sSupPr>
                          <m:ctrlPr>
                            <a:rPr lang="en-US" sz="2400" i="1">
                              <a:latin typeface="Cambria Math" panose="02040503050406030204" pitchFamily="18" charset="0"/>
                            </a:rPr>
                          </m:ctrlPr>
                        </m:sSupPr>
                        <m:e>
                          <m:r>
                            <a:rPr lang="en-US" sz="2400" b="0" i="1" smtClean="0">
                              <a:latin typeface="Cambria Math" panose="02040503050406030204" pitchFamily="18" charset="0"/>
                            </a:rPr>
                            <m:t>𝐶</m:t>
                          </m:r>
                        </m:e>
                        <m:sup>
                          <m:r>
                            <a:rPr lang="en-US" sz="2400" b="0" i="1">
                              <a:latin typeface="Cambria Math" panose="02040503050406030204" pitchFamily="18" charset="0"/>
                            </a:rPr>
                            <m:t>2</m:t>
                          </m:r>
                        </m:sup>
                      </m:sSup>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1</m:t>
                      </m:r>
                      <m:r>
                        <a:rPr lang="en-US" sz="2400" i="1" smtClean="0">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𝐷</m:t>
                          </m:r>
                        </m:e>
                        <m:sup>
                          <m:r>
                            <a:rPr lang="en-US" sz="2400" i="1">
                              <a:latin typeface="Cambria Math" panose="02040503050406030204" pitchFamily="18" charset="0"/>
                            </a:rPr>
                            <m:t>2</m:t>
                          </m:r>
                        </m:sup>
                      </m:sSup>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𝑉</m:t>
                          </m:r>
                        </m:e>
                        <m:sup>
                          <m:r>
                            <a:rPr lang="en-US" sz="2400" i="1">
                              <a:latin typeface="Cambria Math" panose="02040503050406030204" pitchFamily="18" charset="0"/>
                            </a:rPr>
                            <m:t>2</m:t>
                          </m:r>
                        </m:sup>
                      </m:sSup>
                      <m:r>
                        <a:rPr lang="en-US" sz="2400" b="0" i="1" smtClean="0">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𝐶</m:t>
                          </m:r>
                        </m:e>
                        <m:sup>
                          <m:r>
                            <a:rPr lang="en-US" sz="2400" i="1">
                              <a:latin typeface="Cambria Math" panose="02040503050406030204" pitchFamily="18" charset="0"/>
                            </a:rPr>
                            <m:t>2</m:t>
                          </m:r>
                        </m:sup>
                      </m:sSup>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1</m:t>
                      </m:r>
                    </m:oMath>
                  </m:oMathPara>
                </a14:m>
                <a:endParaRPr lang="en-US" sz="2400" dirty="0" err="1">
                  <a:latin typeface="Century Gothic"/>
                  <a:cs typeface="Century Gothic"/>
                </a:endParaRPr>
              </a:p>
            </p:txBody>
          </p:sp>
        </mc:Choice>
        <mc:Fallback xmlns="">
          <p:sp>
            <p:nvSpPr>
              <p:cNvPr id="28" name="TextBox 27">
                <a:extLst>
                  <a:ext uri="{FF2B5EF4-FFF2-40B4-BE49-F238E27FC236}">
                    <a16:creationId xmlns:a16="http://schemas.microsoft.com/office/drawing/2014/main" id="{38B35E3A-EAC0-D741-8882-D3C7F49DA0F9}"/>
                  </a:ext>
                </a:extLst>
              </p:cNvPr>
              <p:cNvSpPr txBox="1">
                <a:spLocks noRot="1" noChangeAspect="1" noMove="1" noResize="1" noEditPoints="1" noAdjustHandles="1" noChangeArrowheads="1" noChangeShapeType="1" noTextEdit="1"/>
              </p:cNvSpPr>
              <p:nvPr/>
            </p:nvSpPr>
            <p:spPr>
              <a:xfrm>
                <a:off x="2232290" y="5894598"/>
                <a:ext cx="4499950" cy="369332"/>
              </a:xfrm>
              <a:prstGeom prst="rect">
                <a:avLst/>
              </a:prstGeom>
              <a:blipFill>
                <a:blip r:embed="rId3"/>
                <a:stretch>
                  <a:fillRect l="-845" r="-845" b="-6667"/>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114B52C7-8C0D-8346-AC40-EFED2692F035}"/>
              </a:ext>
            </a:extLst>
          </p:cNvPr>
          <p:cNvSpPr/>
          <p:nvPr/>
        </p:nvSpPr>
        <p:spPr>
          <a:xfrm>
            <a:off x="1691680" y="5716401"/>
            <a:ext cx="5688632" cy="7369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0B0065EF-EE84-7946-9E21-9D54840656E6}"/>
                  </a:ext>
                </a:extLst>
              </p:cNvPr>
              <p:cNvSpPr/>
              <p:nvPr/>
            </p:nvSpPr>
            <p:spPr>
              <a:xfrm>
                <a:off x="2847936" y="1628800"/>
                <a:ext cx="3452255" cy="40011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d>
                        <m:dPr>
                          <m:begChr m:val="|"/>
                          <m:endChr m:val="⟩"/>
                          <m:ctrlPr>
                            <a:rPr lang="en-US" altLang="zh-Hans" sz="2000" b="0" i="1" smtClean="0">
                              <a:latin typeface="Cambria Math" panose="02040503050406030204" pitchFamily="18" charset="0"/>
                            </a:rPr>
                          </m:ctrlPr>
                        </m:dPr>
                        <m:e>
                          <m:r>
                            <m:rPr>
                              <m:sty m:val="p"/>
                            </m:rPr>
                            <a:rPr lang="en-US" altLang="zh-Hans" sz="2000" b="0" i="0" smtClean="0">
                              <a:latin typeface="Cambria Math" panose="02040503050406030204" pitchFamily="18" charset="0"/>
                            </a:rPr>
                            <m:t>Ψ</m:t>
                          </m:r>
                        </m:e>
                      </m:d>
                      <m:r>
                        <a:rPr lang="en-US" altLang="zh-Hans" sz="2000" b="0" i="1" smtClean="0">
                          <a:latin typeface="Cambria Math" panose="02040503050406030204" pitchFamily="18" charset="0"/>
                        </a:rPr>
                        <m:t>=</m:t>
                      </m:r>
                      <m:sSub>
                        <m:sSubPr>
                          <m:ctrlPr>
                            <a:rPr lang="en-US" altLang="zh-Hans" sz="2000" b="0" i="1" smtClean="0">
                              <a:latin typeface="Cambria Math" panose="02040503050406030204" pitchFamily="18" charset="0"/>
                            </a:rPr>
                          </m:ctrlPr>
                        </m:sSubPr>
                        <m:e>
                          <m:r>
                            <a:rPr lang="en-US" altLang="zh-Hans" sz="2000" b="0" i="1" smtClean="0">
                              <a:latin typeface="Cambria Math" panose="02040503050406030204" pitchFamily="18" charset="0"/>
                            </a:rPr>
                            <m:t>𝑐</m:t>
                          </m:r>
                        </m:e>
                        <m:sub>
                          <m:r>
                            <a:rPr lang="en-US" altLang="zh-Hans" sz="2000" b="0" i="1" smtClean="0">
                              <a:latin typeface="Cambria Math" panose="02040503050406030204" pitchFamily="18" charset="0"/>
                            </a:rPr>
                            <m:t>1</m:t>
                          </m:r>
                        </m:sub>
                      </m:sSub>
                      <m:d>
                        <m:dPr>
                          <m:begChr m:val="|"/>
                          <m:endChr m:val="⟩"/>
                          <m:ctrlPr>
                            <a:rPr lang="en-US" altLang="zh-Hans" sz="2000" b="0" i="1" smtClean="0">
                              <a:latin typeface="Cambria Math" panose="02040503050406030204" pitchFamily="18" charset="0"/>
                            </a:rPr>
                          </m:ctrlPr>
                        </m:dPr>
                        <m:e>
                          <m:sSub>
                            <m:sSubPr>
                              <m:ctrlPr>
                                <a:rPr lang="en-US" altLang="zh-Hans" sz="2000" b="0" i="1" smtClean="0">
                                  <a:latin typeface="Cambria Math" panose="02040503050406030204" pitchFamily="18" charset="0"/>
                                </a:rPr>
                              </m:ctrlPr>
                            </m:sSubPr>
                            <m:e>
                              <m:r>
                                <a:rPr lang="en-US" altLang="zh-Hans" sz="2000" b="0" i="1" smtClean="0">
                                  <a:latin typeface="Cambria Math" panose="02040503050406030204" pitchFamily="18" charset="0"/>
                                </a:rPr>
                                <m:t>1</m:t>
                              </m:r>
                            </m:e>
                            <m:sub>
                              <m:r>
                                <a:rPr lang="en-US" altLang="zh-Hans" sz="2000" b="0" i="1" smtClean="0">
                                  <a:latin typeface="Cambria Math" panose="02040503050406030204" pitchFamily="18" charset="0"/>
                                </a:rPr>
                                <m:t>1</m:t>
                              </m:r>
                            </m:sub>
                          </m:sSub>
                        </m:e>
                      </m:d>
                      <m:r>
                        <a:rPr lang="en-US" altLang="zh-Hans" sz="2000" i="1">
                          <a:latin typeface="Cambria Math" panose="02040503050406030204" pitchFamily="18" charset="0"/>
                        </a:rPr>
                        <m:t>|</m:t>
                      </m:r>
                      <m:sSub>
                        <m:sSubPr>
                          <m:ctrlPr>
                            <a:rPr lang="en-US" altLang="zh-Hans" sz="2000" i="1">
                              <a:latin typeface="Cambria Math" panose="02040503050406030204" pitchFamily="18" charset="0"/>
                            </a:rPr>
                          </m:ctrlPr>
                        </m:sSubPr>
                        <m:e>
                          <m:r>
                            <a:rPr lang="en-US" altLang="zh-Hans" sz="2000" b="0" i="1" smtClean="0">
                              <a:latin typeface="Cambria Math" panose="02040503050406030204" pitchFamily="18" charset="0"/>
                            </a:rPr>
                            <m:t>𝑝</m:t>
                          </m:r>
                        </m:e>
                        <m:sub>
                          <m:r>
                            <a:rPr lang="en-US" altLang="zh-Hans" sz="2000" b="0" i="1" smtClean="0">
                              <a:latin typeface="Cambria Math" panose="02040503050406030204" pitchFamily="18" charset="0"/>
                            </a:rPr>
                            <m:t>1</m:t>
                          </m:r>
                        </m:sub>
                      </m:sSub>
                      <m:r>
                        <a:rPr lang="en-US" altLang="zh-Hans" sz="2000" i="1">
                          <a:latin typeface="Cambria Math" panose="02040503050406030204" pitchFamily="18" charset="0"/>
                        </a:rPr>
                        <m:t>⟩</m:t>
                      </m:r>
                      <m:r>
                        <a:rPr lang="en-US" altLang="zh-Hans" sz="2000" b="0" i="1" smtClean="0">
                          <a:latin typeface="Cambria Math" panose="02040503050406030204" pitchFamily="18" charset="0"/>
                          <a:ea typeface="Cambria Math" charset="0"/>
                          <a:cs typeface="Cambria Math" charset="0"/>
                        </a:rPr>
                        <m:t>+</m:t>
                      </m:r>
                      <m:sSub>
                        <m:sSubPr>
                          <m:ctrlPr>
                            <a:rPr lang="en-US" altLang="zh-Hans" sz="2000" b="0" i="1" smtClean="0">
                              <a:latin typeface="Cambria Math" panose="02040503050406030204" pitchFamily="18" charset="0"/>
                              <a:ea typeface="Cambria Math" charset="0"/>
                            </a:rPr>
                          </m:ctrlPr>
                        </m:sSubPr>
                        <m:e>
                          <m:r>
                            <a:rPr lang="en-US" altLang="zh-Hans" sz="2000" b="0" i="1" smtClean="0">
                              <a:latin typeface="Cambria Math" panose="02040503050406030204" pitchFamily="18" charset="0"/>
                              <a:ea typeface="Cambria Math" charset="0"/>
                              <a:cs typeface="Cambria Math" charset="0"/>
                            </a:rPr>
                            <m:t>𝑐</m:t>
                          </m:r>
                        </m:e>
                        <m:sub>
                          <m:r>
                            <a:rPr lang="en-US" altLang="zh-Hans" sz="2000" b="0" i="1" smtClean="0">
                              <a:latin typeface="Cambria Math" panose="02040503050406030204" pitchFamily="18" charset="0"/>
                              <a:ea typeface="Cambria Math" charset="0"/>
                              <a:cs typeface="Cambria Math" charset="0"/>
                            </a:rPr>
                            <m:t>2</m:t>
                          </m:r>
                        </m:sub>
                      </m:sSub>
                      <m:r>
                        <a:rPr lang="en-US" altLang="zh-Hans" sz="2000" b="0" i="1" smtClean="0">
                          <a:latin typeface="Cambria Math" panose="02040503050406030204" pitchFamily="18" charset="0"/>
                          <a:ea typeface="Cambria Math" charset="0"/>
                          <a:cs typeface="Cambria Math" charset="0"/>
                        </a:rPr>
                        <m:t>|</m:t>
                      </m:r>
                      <m:sSub>
                        <m:sSubPr>
                          <m:ctrlPr>
                            <a:rPr lang="en-US" altLang="zh-CN" sz="2000" i="1">
                              <a:latin typeface="Cambria Math" panose="02040503050406030204" pitchFamily="18" charset="0"/>
                            </a:rPr>
                          </m:ctrlPr>
                        </m:sSubPr>
                        <m:e>
                          <m:r>
                            <a:rPr lang="en-US" altLang="zh-Hans" sz="2000" b="0" i="1" smtClean="0">
                              <a:latin typeface="Cambria Math" panose="02040503050406030204" pitchFamily="18" charset="0"/>
                            </a:rPr>
                            <m:t>1</m:t>
                          </m:r>
                        </m:e>
                        <m:sub>
                          <m:r>
                            <a:rPr lang="en-US" altLang="zh-Hans" sz="2000" b="0" i="1" smtClean="0">
                              <a:latin typeface="Cambria Math" panose="02040503050406030204" pitchFamily="18" charset="0"/>
                            </a:rPr>
                            <m:t>2</m:t>
                          </m:r>
                        </m:sub>
                      </m:sSub>
                      <m:r>
                        <a:rPr lang="en-US" altLang="zh-Hans" sz="2000" b="0" i="1" smtClean="0">
                          <a:latin typeface="Cambria Math" panose="02040503050406030204" pitchFamily="18" charset="0"/>
                        </a:rPr>
                        <m:t>⟩|</m:t>
                      </m:r>
                      <m:sSub>
                        <m:sSubPr>
                          <m:ctrlPr>
                            <a:rPr lang="en-US" altLang="zh-Hans" sz="2000" b="0" i="1" smtClean="0">
                              <a:latin typeface="Cambria Math" panose="02040503050406030204" pitchFamily="18" charset="0"/>
                            </a:rPr>
                          </m:ctrlPr>
                        </m:sSubPr>
                        <m:e>
                          <m:r>
                            <a:rPr lang="en-US" altLang="zh-Hans" sz="2000" b="0" i="1" smtClean="0">
                              <a:latin typeface="Cambria Math" panose="02040503050406030204" pitchFamily="18" charset="0"/>
                            </a:rPr>
                            <m:t>𝑝</m:t>
                          </m:r>
                        </m:e>
                        <m:sub>
                          <m:r>
                            <a:rPr lang="en-US" altLang="zh-Hans" sz="2000" b="0" i="1" smtClean="0">
                              <a:latin typeface="Cambria Math" panose="02040503050406030204" pitchFamily="18" charset="0"/>
                            </a:rPr>
                            <m:t>2</m:t>
                          </m:r>
                        </m:sub>
                      </m:sSub>
                      <m:r>
                        <a:rPr lang="en-US" altLang="zh-Hans" sz="2000" b="0" i="1" smtClean="0">
                          <a:latin typeface="Cambria Math" panose="02040503050406030204" pitchFamily="18" charset="0"/>
                        </a:rPr>
                        <m:t>⟩</m:t>
                      </m:r>
                    </m:oMath>
                  </m:oMathPara>
                </a14:m>
                <a:endParaRPr lang="en-US" sz="2000" dirty="0"/>
              </a:p>
            </p:txBody>
          </p:sp>
        </mc:Choice>
        <mc:Fallback xmlns="">
          <p:sp>
            <p:nvSpPr>
              <p:cNvPr id="37" name="Rectangle 36">
                <a:extLst>
                  <a:ext uri="{FF2B5EF4-FFF2-40B4-BE49-F238E27FC236}">
                    <a16:creationId xmlns:a16="http://schemas.microsoft.com/office/drawing/2014/main" id="{0B0065EF-EE84-7946-9E21-9D54840656E6}"/>
                  </a:ext>
                </a:extLst>
              </p:cNvPr>
              <p:cNvSpPr>
                <a:spLocks noRot="1" noChangeAspect="1" noMove="1" noResize="1" noEditPoints="1" noAdjustHandles="1" noChangeArrowheads="1" noChangeShapeType="1" noTextEdit="1"/>
              </p:cNvSpPr>
              <p:nvPr/>
            </p:nvSpPr>
            <p:spPr>
              <a:xfrm>
                <a:off x="2847936" y="1628800"/>
                <a:ext cx="3452255" cy="400110"/>
              </a:xfrm>
              <a:prstGeom prst="rect">
                <a:avLst/>
              </a:prstGeom>
              <a:blipFill>
                <a:blip r:embed="rId4"/>
                <a:stretch>
                  <a:fillRect b="-12121"/>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6078D129-2F09-6144-B5B0-1E5ECEB232ED}"/>
              </a:ext>
            </a:extLst>
          </p:cNvPr>
          <p:cNvPicPr>
            <a:picLocks noChangeAspect="1"/>
          </p:cNvPicPr>
          <p:nvPr/>
        </p:nvPicPr>
        <p:blipFill>
          <a:blip r:embed="rId5"/>
          <a:stretch>
            <a:fillRect/>
          </a:stretch>
        </p:blipFill>
        <p:spPr>
          <a:xfrm>
            <a:off x="2847936" y="2105303"/>
            <a:ext cx="3528392" cy="3534704"/>
          </a:xfrm>
          <a:prstGeom prst="rect">
            <a:avLst/>
          </a:prstGeom>
        </p:spPr>
      </p:pic>
      <p:sp>
        <p:nvSpPr>
          <p:cNvPr id="41" name="TextBox 7">
            <a:extLst>
              <a:ext uri="{FF2B5EF4-FFF2-40B4-BE49-F238E27FC236}">
                <a16:creationId xmlns:a16="http://schemas.microsoft.com/office/drawing/2014/main" id="{44DFBD78-6E80-2046-A6A0-7DA4EFE77616}"/>
              </a:ext>
            </a:extLst>
          </p:cNvPr>
          <p:cNvSpPr txBox="1">
            <a:spLocks noChangeArrowheads="1"/>
          </p:cNvSpPr>
          <p:nvPr/>
        </p:nvSpPr>
        <p:spPr bwMode="auto">
          <a:xfrm>
            <a:off x="185560" y="3121965"/>
            <a:ext cx="28907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en-US" sz="2000" dirty="0">
                <a:latin typeface="Century Gothic" charset="0"/>
              </a:rPr>
              <a:t>complementarity sphere</a:t>
            </a:r>
            <a:endParaRPr lang="en-US" altLang="en-US" sz="2000" i="1" dirty="0">
              <a:latin typeface="Century Gothic" charset="0"/>
              <a:sym typeface="Wingdings" pitchFamily="2" charset="2"/>
            </a:endParaRPr>
          </a:p>
        </p:txBody>
      </p:sp>
      <p:sp>
        <p:nvSpPr>
          <p:cNvPr id="42" name="TextBox 36">
            <a:extLst>
              <a:ext uri="{FF2B5EF4-FFF2-40B4-BE49-F238E27FC236}">
                <a16:creationId xmlns:a16="http://schemas.microsoft.com/office/drawing/2014/main" id="{87DD3B4D-6E40-B541-9A02-5F3821E1824E}"/>
              </a:ext>
            </a:extLst>
          </p:cNvPr>
          <p:cNvSpPr txBox="1">
            <a:spLocks noChangeArrowheads="1"/>
          </p:cNvSpPr>
          <p:nvPr/>
        </p:nvSpPr>
        <p:spPr bwMode="auto">
          <a:xfrm>
            <a:off x="1084248" y="1549248"/>
            <a:ext cx="17636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dirty="0">
                <a:latin typeface="Century Gothic" panose="020B0502020202020204" pitchFamily="34" charset="0"/>
              </a:rPr>
              <a:t>single photon state</a:t>
            </a:r>
          </a:p>
        </p:txBody>
      </p:sp>
      <p:sp>
        <p:nvSpPr>
          <p:cNvPr id="10" name="Rectangle 9">
            <a:extLst>
              <a:ext uri="{FF2B5EF4-FFF2-40B4-BE49-F238E27FC236}">
                <a16:creationId xmlns:a16="http://schemas.microsoft.com/office/drawing/2014/main" id="{3BC93B1B-1F50-FE4B-8FA3-B40E36E29566}"/>
              </a:ext>
            </a:extLst>
          </p:cNvPr>
          <p:cNvSpPr/>
          <p:nvPr/>
        </p:nvSpPr>
        <p:spPr>
          <a:xfrm>
            <a:off x="0" y="6608385"/>
            <a:ext cx="8532813" cy="276999"/>
          </a:xfrm>
          <a:prstGeom prst="rect">
            <a:avLst/>
          </a:prstGeom>
        </p:spPr>
        <p:txBody>
          <a:bodyPr wrap="square">
            <a:spAutoFit/>
          </a:bodyPr>
          <a:lstStyle/>
          <a:p>
            <a:r>
              <a:rPr lang="en-US" altLang="zh-CN" sz="1200" dirty="0">
                <a:latin typeface="Century Gothic" panose="020B0502020202020204" pitchFamily="34" charset="0"/>
                <a:ea typeface="Arial" charset="0"/>
              </a:rPr>
              <a:t>Qian et al</a:t>
            </a:r>
            <a:r>
              <a:rPr lang="zh-CN" altLang="en-US" sz="1200" dirty="0">
                <a:latin typeface="Century Gothic" panose="020B0502020202020204" pitchFamily="34" charset="0"/>
                <a:ea typeface="Arial" charset="0"/>
              </a:rPr>
              <a:t> </a:t>
            </a:r>
            <a:r>
              <a:rPr lang="en-US" altLang="zh-CN" sz="1200" dirty="0">
                <a:latin typeface="Century Gothic" panose="020B0502020202020204" pitchFamily="34" charset="0"/>
                <a:ea typeface="Arial" charset="0"/>
              </a:rPr>
              <a:t>in preparation</a:t>
            </a:r>
            <a:endParaRPr lang="en-US" sz="1200" dirty="0">
              <a:latin typeface="Century Gothic" panose="020B0502020202020204" pitchFamily="34" charset="0"/>
            </a:endParaRPr>
          </a:p>
        </p:txBody>
      </p:sp>
      <p:pic>
        <p:nvPicPr>
          <p:cNvPr id="11" name="Picture 10">
            <a:extLst>
              <a:ext uri="{FF2B5EF4-FFF2-40B4-BE49-F238E27FC236}">
                <a16:creationId xmlns:a16="http://schemas.microsoft.com/office/drawing/2014/main" id="{BFCC4B63-F977-D045-89E6-7946C9627DAC}"/>
              </a:ext>
            </a:extLst>
          </p:cNvPr>
          <p:cNvPicPr>
            <a:picLocks noChangeAspect="1"/>
          </p:cNvPicPr>
          <p:nvPr/>
        </p:nvPicPr>
        <p:blipFill rotWithShape="1">
          <a:blip r:embed="rId6">
            <a:extLst>
              <a:ext uri="{28A0092B-C50C-407E-A947-70E740481C1C}">
                <a14:useLocalDpi xmlns:a14="http://schemas.microsoft.com/office/drawing/2010/main" val="0"/>
              </a:ext>
            </a:extLst>
          </a:blip>
          <a:srcRect l="58669" t="4947" r="27933" b="78686"/>
          <a:stretch/>
        </p:blipFill>
        <p:spPr>
          <a:xfrm>
            <a:off x="7308304" y="2609617"/>
            <a:ext cx="1224136" cy="1122508"/>
          </a:xfrm>
          <a:prstGeom prst="rect">
            <a:avLst/>
          </a:prstGeom>
        </p:spPr>
      </p:pic>
      <p:sp>
        <p:nvSpPr>
          <p:cNvPr id="12" name="Rectangle 3">
            <a:extLst>
              <a:ext uri="{FF2B5EF4-FFF2-40B4-BE49-F238E27FC236}">
                <a16:creationId xmlns:a16="http://schemas.microsoft.com/office/drawing/2014/main" id="{283529B3-F16E-4349-966E-3D3A8F1B1076}"/>
              </a:ext>
            </a:extLst>
          </p:cNvPr>
          <p:cNvSpPr>
            <a:spLocks noChangeArrowheads="1"/>
          </p:cNvSpPr>
          <p:nvPr/>
        </p:nvSpPr>
        <p:spPr bwMode="auto">
          <a:xfrm>
            <a:off x="6664109" y="3833753"/>
            <a:ext cx="251640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GB" altLang="en-US" sz="2000" dirty="0">
                <a:solidFill>
                  <a:srgbClr val="000000"/>
                </a:solidFill>
                <a:latin typeface="Century Gothic" charset="0"/>
              </a:rPr>
              <a:t>David, as part of the REU, was our “</a:t>
            </a:r>
            <a:r>
              <a:rPr lang="en-GB" altLang="en-US" sz="2000" i="1" dirty="0">
                <a:solidFill>
                  <a:srgbClr val="000000"/>
                </a:solidFill>
                <a:latin typeface="Century Gothic" charset="0"/>
              </a:rPr>
              <a:t>V</a:t>
            </a:r>
            <a:r>
              <a:rPr lang="en-GB" altLang="en-US" sz="2000" dirty="0">
                <a:solidFill>
                  <a:srgbClr val="000000"/>
                </a:solidFill>
                <a:latin typeface="Century Gothic" charset="0"/>
              </a:rPr>
              <a:t>” guy &amp; is a paper co-author. </a:t>
            </a:r>
          </a:p>
        </p:txBody>
      </p:sp>
    </p:spTree>
    <p:extLst>
      <p:ext uri="{BB962C8B-B14F-4D97-AF65-F5344CB8AC3E}">
        <p14:creationId xmlns:p14="http://schemas.microsoft.com/office/powerpoint/2010/main" val="1934511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555625" y="260350"/>
            <a:ext cx="61638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emerging areas: quantum </a:t>
            </a:r>
            <a:r>
              <a:rPr lang="en-US" altLang="en-US" sz="2600" dirty="0" err="1">
                <a:solidFill>
                  <a:schemeClr val="bg1"/>
                </a:solidFill>
                <a:latin typeface="Century Gothic" charset="0"/>
              </a:rPr>
              <a:t>phononics</a:t>
            </a:r>
            <a:endParaRPr lang="en-US" altLang="en-US" sz="2600" dirty="0">
              <a:solidFill>
                <a:schemeClr val="bg1"/>
              </a:solidFill>
              <a:latin typeface="Century Gothic" charset="0"/>
            </a:endParaRPr>
          </a:p>
        </p:txBody>
      </p:sp>
      <p:sp>
        <p:nvSpPr>
          <p:cNvPr id="25" name="Rectangle 3">
            <a:extLst>
              <a:ext uri="{FF2B5EF4-FFF2-40B4-BE49-F238E27FC236}">
                <a16:creationId xmlns:a16="http://schemas.microsoft.com/office/drawing/2014/main" id="{A1596CCB-C86D-3D48-99EC-FFB7B8307EE0}"/>
              </a:ext>
            </a:extLst>
          </p:cNvPr>
          <p:cNvSpPr>
            <a:spLocks noChangeArrowheads="1"/>
          </p:cNvSpPr>
          <p:nvPr/>
        </p:nvSpPr>
        <p:spPr bwMode="auto">
          <a:xfrm>
            <a:off x="900112" y="1125538"/>
            <a:ext cx="82438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new frontier in optomechanics:</a:t>
            </a:r>
          </a:p>
          <a:p>
            <a:pPr algn="just" eaLnBrk="1" hangingPunct="1">
              <a:spcBef>
                <a:spcPct val="0"/>
              </a:spcBef>
              <a:buFontTx/>
              <a:buNone/>
            </a:pPr>
            <a:r>
              <a:rPr lang="en-GB" altLang="en-US" sz="2000" dirty="0">
                <a:solidFill>
                  <a:srgbClr val="000000"/>
                </a:solidFill>
                <a:latin typeface="Century Gothic" charset="0"/>
              </a:rPr>
              <a:t>	</a:t>
            </a:r>
            <a:r>
              <a:rPr lang="en-GB" altLang="en-US" sz="2000" dirty="0">
                <a:solidFill>
                  <a:srgbClr val="000000"/>
                </a:solidFill>
                <a:latin typeface="Century Gothic" charset="0"/>
                <a:sym typeface="Wingdings" pitchFamily="2" charset="2"/>
              </a:rPr>
              <a:t> levitated optomechanics* (optical tweezer in vacuum)</a:t>
            </a:r>
          </a:p>
          <a:p>
            <a:pPr algn="just" eaLnBrk="1" hangingPunct="1">
              <a:spcBef>
                <a:spcPct val="0"/>
              </a:spcBef>
              <a:buFontTx/>
              <a:buNone/>
            </a:pPr>
            <a:r>
              <a:rPr lang="en-GB" altLang="en-US" sz="2000" dirty="0">
                <a:solidFill>
                  <a:srgbClr val="000000"/>
                </a:solidFill>
                <a:latin typeface="Century Gothic" charset="0"/>
                <a:sym typeface="Wingdings" pitchFamily="2" charset="2"/>
              </a:rPr>
              <a:t>	 Q’s approaching 10</a:t>
            </a:r>
            <a:r>
              <a:rPr lang="en-GB" altLang="en-US" sz="2000" baseline="30000" dirty="0">
                <a:solidFill>
                  <a:srgbClr val="000000"/>
                </a:solidFill>
                <a:latin typeface="Century Gothic" charset="0"/>
                <a:sym typeface="Wingdings" pitchFamily="2" charset="2"/>
              </a:rPr>
              <a:t>11 </a:t>
            </a:r>
            <a:endParaRPr lang="en-GB" altLang="en-US" sz="2000" baseline="30000" dirty="0">
              <a:solidFill>
                <a:srgbClr val="000000"/>
              </a:solidFill>
              <a:latin typeface="Century Gothic" charset="0"/>
            </a:endParaRPr>
          </a:p>
        </p:txBody>
      </p:sp>
      <p:pic>
        <p:nvPicPr>
          <p:cNvPr id="10" name="Picture 2" descr="C:\Users\lneukirch\Documents\School\Dissertation\figures\nanodiamondsmall2.png">
            <a:extLst>
              <a:ext uri="{FF2B5EF4-FFF2-40B4-BE49-F238E27FC236}">
                <a16:creationId xmlns:a16="http://schemas.microsoft.com/office/drawing/2014/main" id="{42AC2F72-0CE8-3A4F-963E-F956CA851B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328" t="21986" r="23196" b="25493"/>
          <a:stretch>
            <a:fillRect/>
          </a:stretch>
        </p:blipFill>
        <p:spPr bwMode="auto">
          <a:xfrm>
            <a:off x="985001" y="3099188"/>
            <a:ext cx="3327099" cy="297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B4D026C8-BFDE-3343-9B53-D3A336E18D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338"/>
          <a:stretch>
            <a:fillRect/>
          </a:stretch>
        </p:blipFill>
        <p:spPr bwMode="auto">
          <a:xfrm>
            <a:off x="4747380" y="3099188"/>
            <a:ext cx="4340557" cy="340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7">
            <a:extLst>
              <a:ext uri="{FF2B5EF4-FFF2-40B4-BE49-F238E27FC236}">
                <a16:creationId xmlns:a16="http://schemas.microsoft.com/office/drawing/2014/main" id="{E3C29D3C-3756-FD43-B922-50771210E9D2}"/>
              </a:ext>
            </a:extLst>
          </p:cNvPr>
          <p:cNvSpPr txBox="1">
            <a:spLocks noChangeArrowheads="1"/>
          </p:cNvSpPr>
          <p:nvPr/>
        </p:nvSpPr>
        <p:spPr bwMode="auto">
          <a:xfrm>
            <a:off x="5055893" y="2513946"/>
            <a:ext cx="37235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en-US" sz="2000" dirty="0">
                <a:latin typeface="Century Gothic" charset="0"/>
              </a:rPr>
              <a:t>toward the q. ground state</a:t>
            </a:r>
          </a:p>
          <a:p>
            <a:pPr algn="ctr"/>
            <a:r>
              <a:rPr lang="en-US" altLang="en-US" sz="2000" dirty="0">
                <a:latin typeface="Century Gothic" charset="0"/>
                <a:sym typeface="Wingdings" pitchFamily="2" charset="2"/>
              </a:rPr>
              <a:t>phonon #’s of 10-ish</a:t>
            </a:r>
          </a:p>
        </p:txBody>
      </p:sp>
      <p:sp>
        <p:nvSpPr>
          <p:cNvPr id="8" name="Rectangle 7">
            <a:extLst>
              <a:ext uri="{FF2B5EF4-FFF2-40B4-BE49-F238E27FC236}">
                <a16:creationId xmlns:a16="http://schemas.microsoft.com/office/drawing/2014/main" id="{5E551DF2-3F1D-6B40-8223-F1EC1C6F8240}"/>
              </a:ext>
            </a:extLst>
          </p:cNvPr>
          <p:cNvSpPr/>
          <p:nvPr/>
        </p:nvSpPr>
        <p:spPr>
          <a:xfrm>
            <a:off x="-36512" y="6516052"/>
            <a:ext cx="7342075" cy="369332"/>
          </a:xfrm>
          <a:prstGeom prst="rect">
            <a:avLst/>
          </a:prstGeom>
        </p:spPr>
        <p:txBody>
          <a:bodyPr wrap="none">
            <a:spAutoFit/>
          </a:bodyPr>
          <a:lstStyle/>
          <a:p>
            <a:r>
              <a:rPr lang="en-GB" altLang="en-US" dirty="0">
                <a:solidFill>
                  <a:srgbClr val="000000"/>
                </a:solidFill>
                <a:latin typeface="Century Gothic" charset="0"/>
                <a:sym typeface="Wingdings" pitchFamily="2" charset="2"/>
              </a:rPr>
              <a:t>*Collaborate extensively with </a:t>
            </a:r>
            <a:r>
              <a:rPr lang="en-GB" altLang="en-US" dirty="0" err="1">
                <a:solidFill>
                  <a:srgbClr val="000000"/>
                </a:solidFill>
                <a:latin typeface="Century Gothic" charset="0"/>
                <a:sym typeface="Wingdings" pitchFamily="2" charset="2"/>
              </a:rPr>
              <a:t>Mishkat</a:t>
            </a:r>
            <a:r>
              <a:rPr lang="en-GB" altLang="en-US" dirty="0">
                <a:solidFill>
                  <a:srgbClr val="000000"/>
                </a:solidFill>
                <a:latin typeface="Century Gothic" charset="0"/>
                <a:sym typeface="Wingdings" pitchFamily="2" charset="2"/>
              </a:rPr>
              <a:t> Bhattacharya @ RIT on this</a:t>
            </a:r>
            <a:endParaRPr lang="en-US" dirty="0"/>
          </a:p>
        </p:txBody>
      </p:sp>
    </p:spTree>
    <p:extLst>
      <p:ext uri="{BB962C8B-B14F-4D97-AF65-F5344CB8AC3E}">
        <p14:creationId xmlns:p14="http://schemas.microsoft.com/office/powerpoint/2010/main" val="593221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555625" y="260350"/>
            <a:ext cx="61638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emerging areas: quantum </a:t>
            </a:r>
            <a:r>
              <a:rPr lang="en-US" altLang="en-US" sz="2600" dirty="0" err="1">
                <a:solidFill>
                  <a:schemeClr val="bg1"/>
                </a:solidFill>
                <a:latin typeface="Century Gothic" charset="0"/>
              </a:rPr>
              <a:t>phononics</a:t>
            </a:r>
            <a:endParaRPr lang="en-US" altLang="en-US" sz="2600" dirty="0">
              <a:solidFill>
                <a:schemeClr val="bg1"/>
              </a:solidFill>
              <a:latin typeface="Century Gothic" charset="0"/>
            </a:endParaRPr>
          </a:p>
        </p:txBody>
      </p:sp>
      <p:sp>
        <p:nvSpPr>
          <p:cNvPr id="25" name="Rectangle 3">
            <a:extLst>
              <a:ext uri="{FF2B5EF4-FFF2-40B4-BE49-F238E27FC236}">
                <a16:creationId xmlns:a16="http://schemas.microsoft.com/office/drawing/2014/main" id="{A1596CCB-C86D-3D48-99EC-FFB7B8307EE0}"/>
              </a:ext>
            </a:extLst>
          </p:cNvPr>
          <p:cNvSpPr>
            <a:spLocks noChangeArrowheads="1"/>
          </p:cNvSpPr>
          <p:nvPr/>
        </p:nvSpPr>
        <p:spPr bwMode="auto">
          <a:xfrm>
            <a:off x="900112" y="1125538"/>
            <a:ext cx="82438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new frontier in optomechanics:</a:t>
            </a:r>
          </a:p>
          <a:p>
            <a:pPr algn="just" eaLnBrk="1" hangingPunct="1">
              <a:spcBef>
                <a:spcPct val="0"/>
              </a:spcBef>
              <a:buFontTx/>
              <a:buNone/>
            </a:pPr>
            <a:r>
              <a:rPr lang="en-GB" altLang="en-US" sz="2000" dirty="0">
                <a:solidFill>
                  <a:srgbClr val="000000"/>
                </a:solidFill>
                <a:latin typeface="Century Gothic" charset="0"/>
              </a:rPr>
              <a:t>	</a:t>
            </a:r>
            <a:r>
              <a:rPr lang="en-GB" altLang="en-US" sz="2000" dirty="0">
                <a:solidFill>
                  <a:srgbClr val="000000"/>
                </a:solidFill>
                <a:latin typeface="Century Gothic" charset="0"/>
                <a:sym typeface="Wingdings" pitchFamily="2" charset="2"/>
              </a:rPr>
              <a:t> levitated optomechanics* (optical tweezer in vacuum)</a:t>
            </a:r>
          </a:p>
          <a:p>
            <a:pPr algn="just" eaLnBrk="1" hangingPunct="1">
              <a:spcBef>
                <a:spcPct val="0"/>
              </a:spcBef>
              <a:buFontTx/>
              <a:buNone/>
            </a:pPr>
            <a:r>
              <a:rPr lang="en-GB" altLang="en-US" sz="2000" dirty="0">
                <a:solidFill>
                  <a:srgbClr val="000000"/>
                </a:solidFill>
                <a:latin typeface="Century Gothic" charset="0"/>
                <a:sym typeface="Wingdings" pitchFamily="2" charset="2"/>
              </a:rPr>
              <a:t>	 Q’s approaching 10</a:t>
            </a:r>
            <a:r>
              <a:rPr lang="en-GB" altLang="en-US" sz="2000" baseline="30000" dirty="0">
                <a:solidFill>
                  <a:srgbClr val="000000"/>
                </a:solidFill>
                <a:latin typeface="Century Gothic" charset="0"/>
                <a:sym typeface="Wingdings" pitchFamily="2" charset="2"/>
              </a:rPr>
              <a:t>11</a:t>
            </a:r>
          </a:p>
          <a:p>
            <a:pPr algn="just" eaLnBrk="1" hangingPunct="1">
              <a:spcBef>
                <a:spcPct val="0"/>
              </a:spcBef>
              <a:buFontTx/>
              <a:buNone/>
            </a:pPr>
            <a:r>
              <a:rPr lang="en-GB" altLang="en-US" sz="2000" dirty="0">
                <a:solidFill>
                  <a:srgbClr val="000000"/>
                </a:solidFill>
                <a:latin typeface="Century Gothic" charset="0"/>
                <a:sym typeface="Wingdings" pitchFamily="2" charset="2"/>
              </a:rPr>
              <a:t>	 an optical tweezer phonon laser (coherent states)</a:t>
            </a:r>
            <a:endParaRPr lang="en-GB" altLang="en-US" sz="2000" dirty="0">
              <a:solidFill>
                <a:srgbClr val="000000"/>
              </a:solidFill>
              <a:latin typeface="Century Gothic" charset="0"/>
            </a:endParaRPr>
          </a:p>
        </p:txBody>
      </p:sp>
      <p:pic>
        <p:nvPicPr>
          <p:cNvPr id="13" name="Picture 12">
            <a:extLst>
              <a:ext uri="{FF2B5EF4-FFF2-40B4-BE49-F238E27FC236}">
                <a16:creationId xmlns:a16="http://schemas.microsoft.com/office/drawing/2014/main" id="{10328315-1213-6F49-8B50-6AC7F2059706}"/>
              </a:ext>
            </a:extLst>
          </p:cNvPr>
          <p:cNvPicPr>
            <a:picLocks noChangeAspect="1"/>
          </p:cNvPicPr>
          <p:nvPr/>
        </p:nvPicPr>
        <p:blipFill rotWithShape="1">
          <a:blip r:embed="rId3">
            <a:extLst>
              <a:ext uri="{28A0092B-C50C-407E-A947-70E740481C1C}">
                <a14:useLocalDpi xmlns:a14="http://schemas.microsoft.com/office/drawing/2010/main" val="0"/>
              </a:ext>
            </a:extLst>
          </a:blip>
          <a:srcRect l="10601"/>
          <a:stretch/>
        </p:blipFill>
        <p:spPr>
          <a:xfrm>
            <a:off x="540359" y="2940786"/>
            <a:ext cx="4254927" cy="2880320"/>
          </a:xfrm>
          <a:prstGeom prst="rect">
            <a:avLst/>
          </a:prstGeom>
        </p:spPr>
      </p:pic>
      <p:pic>
        <p:nvPicPr>
          <p:cNvPr id="14" name="Picture 13">
            <a:extLst>
              <a:ext uri="{FF2B5EF4-FFF2-40B4-BE49-F238E27FC236}">
                <a16:creationId xmlns:a16="http://schemas.microsoft.com/office/drawing/2014/main" id="{FAE7F661-F57B-D244-9E32-F8381993FA31}"/>
              </a:ext>
            </a:extLst>
          </p:cNvPr>
          <p:cNvPicPr>
            <a:picLocks noChangeAspect="1"/>
          </p:cNvPicPr>
          <p:nvPr/>
        </p:nvPicPr>
        <p:blipFill rotWithShape="1">
          <a:blip r:embed="rId4">
            <a:extLst>
              <a:ext uri="{28A0092B-C50C-407E-A947-70E740481C1C}">
                <a14:useLocalDpi xmlns:a14="http://schemas.microsoft.com/office/drawing/2010/main" val="0"/>
              </a:ext>
            </a:extLst>
          </a:blip>
          <a:srcRect l="52976" t="58158"/>
          <a:stretch/>
        </p:blipFill>
        <p:spPr>
          <a:xfrm>
            <a:off x="5099312" y="2924944"/>
            <a:ext cx="3240360" cy="3155721"/>
          </a:xfrm>
          <a:prstGeom prst="rect">
            <a:avLst/>
          </a:prstGeom>
        </p:spPr>
      </p:pic>
      <p:sp>
        <p:nvSpPr>
          <p:cNvPr id="6" name="TextBox 5">
            <a:extLst>
              <a:ext uri="{FF2B5EF4-FFF2-40B4-BE49-F238E27FC236}">
                <a16:creationId xmlns:a16="http://schemas.microsoft.com/office/drawing/2014/main" id="{1C188BA8-CA12-6F44-BC82-9522EAF4F836}"/>
              </a:ext>
            </a:extLst>
          </p:cNvPr>
          <p:cNvSpPr txBox="1"/>
          <p:nvPr/>
        </p:nvSpPr>
        <p:spPr>
          <a:xfrm>
            <a:off x="1109146" y="4784521"/>
            <a:ext cx="1518638" cy="584775"/>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below threshold</a:t>
            </a:r>
          </a:p>
        </p:txBody>
      </p:sp>
      <p:sp>
        <p:nvSpPr>
          <p:cNvPr id="15" name="TextBox 14">
            <a:extLst>
              <a:ext uri="{FF2B5EF4-FFF2-40B4-BE49-F238E27FC236}">
                <a16:creationId xmlns:a16="http://schemas.microsoft.com/office/drawing/2014/main" id="{922B5CF4-D624-4B4B-AD9F-1942385889EF}"/>
              </a:ext>
            </a:extLst>
          </p:cNvPr>
          <p:cNvSpPr txBox="1"/>
          <p:nvPr/>
        </p:nvSpPr>
        <p:spPr>
          <a:xfrm>
            <a:off x="3349391" y="4784521"/>
            <a:ext cx="1582649" cy="584775"/>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above threshold</a:t>
            </a:r>
          </a:p>
        </p:txBody>
      </p:sp>
      <p:sp>
        <p:nvSpPr>
          <p:cNvPr id="17" name="TextBox 16">
            <a:extLst>
              <a:ext uri="{FF2B5EF4-FFF2-40B4-BE49-F238E27FC236}">
                <a16:creationId xmlns:a16="http://schemas.microsoft.com/office/drawing/2014/main" id="{C761167F-A8A2-6545-8E2F-3E96E8A11157}"/>
              </a:ext>
            </a:extLst>
          </p:cNvPr>
          <p:cNvSpPr txBox="1"/>
          <p:nvPr/>
        </p:nvSpPr>
        <p:spPr>
          <a:xfrm>
            <a:off x="5308102" y="5900940"/>
            <a:ext cx="1518638" cy="584775"/>
          </a:xfrm>
          <a:prstGeom prst="rect">
            <a:avLst/>
          </a:prstGeom>
          <a:noFill/>
        </p:spPr>
        <p:txBody>
          <a:bodyPr wrap="square" rtlCol="0">
            <a:spAutoFit/>
          </a:bodyPr>
          <a:lstStyle/>
          <a:p>
            <a:r>
              <a:rPr lang="en-US" sz="1600" dirty="0">
                <a:latin typeface="Century Gothic" panose="020B0502020202020204" pitchFamily="34" charset="0"/>
              </a:rPr>
              <a:t>below threshold</a:t>
            </a:r>
          </a:p>
        </p:txBody>
      </p:sp>
      <p:sp>
        <p:nvSpPr>
          <p:cNvPr id="18" name="TextBox 17">
            <a:extLst>
              <a:ext uri="{FF2B5EF4-FFF2-40B4-BE49-F238E27FC236}">
                <a16:creationId xmlns:a16="http://schemas.microsoft.com/office/drawing/2014/main" id="{95003EBA-9F91-6E43-A7A9-52A51C1993AA}"/>
              </a:ext>
            </a:extLst>
          </p:cNvPr>
          <p:cNvSpPr txBox="1"/>
          <p:nvPr/>
        </p:nvSpPr>
        <p:spPr>
          <a:xfrm>
            <a:off x="7548347" y="5900940"/>
            <a:ext cx="1582649" cy="584775"/>
          </a:xfrm>
          <a:prstGeom prst="rect">
            <a:avLst/>
          </a:prstGeom>
          <a:noFill/>
        </p:spPr>
        <p:txBody>
          <a:bodyPr wrap="square" rtlCol="0">
            <a:spAutoFit/>
          </a:bodyPr>
          <a:lstStyle/>
          <a:p>
            <a:r>
              <a:rPr lang="en-US" sz="1600" dirty="0">
                <a:latin typeface="Century Gothic" panose="020B0502020202020204" pitchFamily="34" charset="0"/>
              </a:rPr>
              <a:t>above threshold</a:t>
            </a:r>
          </a:p>
        </p:txBody>
      </p:sp>
      <p:sp>
        <p:nvSpPr>
          <p:cNvPr id="10" name="Rectangle 9">
            <a:extLst>
              <a:ext uri="{FF2B5EF4-FFF2-40B4-BE49-F238E27FC236}">
                <a16:creationId xmlns:a16="http://schemas.microsoft.com/office/drawing/2014/main" id="{78C1AE9B-0EBD-3944-9C62-9696B8D7F2C6}"/>
              </a:ext>
            </a:extLst>
          </p:cNvPr>
          <p:cNvSpPr/>
          <p:nvPr/>
        </p:nvSpPr>
        <p:spPr>
          <a:xfrm>
            <a:off x="-36512" y="6516052"/>
            <a:ext cx="7342075" cy="369332"/>
          </a:xfrm>
          <a:prstGeom prst="rect">
            <a:avLst/>
          </a:prstGeom>
        </p:spPr>
        <p:txBody>
          <a:bodyPr wrap="none">
            <a:spAutoFit/>
          </a:bodyPr>
          <a:lstStyle/>
          <a:p>
            <a:r>
              <a:rPr lang="en-GB" altLang="en-US" dirty="0">
                <a:solidFill>
                  <a:srgbClr val="000000"/>
                </a:solidFill>
                <a:latin typeface="Century Gothic" charset="0"/>
                <a:sym typeface="Wingdings" pitchFamily="2" charset="2"/>
              </a:rPr>
              <a:t>*Collaborate extensively with </a:t>
            </a:r>
            <a:r>
              <a:rPr lang="en-GB" altLang="en-US" dirty="0" err="1">
                <a:solidFill>
                  <a:srgbClr val="000000"/>
                </a:solidFill>
                <a:latin typeface="Century Gothic" charset="0"/>
                <a:sym typeface="Wingdings" pitchFamily="2" charset="2"/>
              </a:rPr>
              <a:t>Mishkat</a:t>
            </a:r>
            <a:r>
              <a:rPr lang="en-GB" altLang="en-US" dirty="0">
                <a:solidFill>
                  <a:srgbClr val="000000"/>
                </a:solidFill>
                <a:latin typeface="Century Gothic" charset="0"/>
                <a:sym typeface="Wingdings" pitchFamily="2" charset="2"/>
              </a:rPr>
              <a:t> Bhattacharya @ RIT on this</a:t>
            </a:r>
            <a:endParaRPr lang="en-US" dirty="0"/>
          </a:p>
        </p:txBody>
      </p:sp>
      <p:sp>
        <p:nvSpPr>
          <p:cNvPr id="11" name="TextBox 10">
            <a:extLst>
              <a:ext uri="{FF2B5EF4-FFF2-40B4-BE49-F238E27FC236}">
                <a16:creationId xmlns:a16="http://schemas.microsoft.com/office/drawing/2014/main" id="{DBF40DC3-6984-8F4A-9CD5-5BF46700435E}"/>
              </a:ext>
            </a:extLst>
          </p:cNvPr>
          <p:cNvSpPr txBox="1"/>
          <p:nvPr/>
        </p:nvSpPr>
        <p:spPr>
          <a:xfrm>
            <a:off x="6037912" y="2525604"/>
            <a:ext cx="2535302" cy="338554"/>
          </a:xfrm>
          <a:prstGeom prst="rect">
            <a:avLst/>
          </a:prstGeom>
          <a:noFill/>
        </p:spPr>
        <p:txBody>
          <a:bodyPr wrap="square" rtlCol="0">
            <a:spAutoFit/>
          </a:bodyPr>
          <a:lstStyle/>
          <a:p>
            <a:r>
              <a:rPr lang="en-US" sz="1600" dirty="0">
                <a:latin typeface="Century Gothic" panose="020B0502020202020204" pitchFamily="34" charset="0"/>
              </a:rPr>
              <a:t>phase-space plots</a:t>
            </a:r>
          </a:p>
        </p:txBody>
      </p:sp>
    </p:spTree>
    <p:extLst>
      <p:ext uri="{BB962C8B-B14F-4D97-AF65-F5344CB8AC3E}">
        <p14:creationId xmlns:p14="http://schemas.microsoft.com/office/powerpoint/2010/main" val="987095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555625" y="260350"/>
            <a:ext cx="61638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emerging areas: quantum </a:t>
            </a:r>
            <a:r>
              <a:rPr lang="en-US" altLang="en-US" sz="2600" dirty="0" err="1">
                <a:solidFill>
                  <a:schemeClr val="bg1"/>
                </a:solidFill>
                <a:latin typeface="Century Gothic" charset="0"/>
              </a:rPr>
              <a:t>phononics</a:t>
            </a:r>
            <a:endParaRPr lang="en-US" altLang="en-US" sz="2600" dirty="0">
              <a:solidFill>
                <a:schemeClr val="bg1"/>
              </a:solidFill>
              <a:latin typeface="Century Gothic" charset="0"/>
            </a:endParaRPr>
          </a:p>
        </p:txBody>
      </p:sp>
      <p:sp>
        <p:nvSpPr>
          <p:cNvPr id="25" name="Rectangle 3">
            <a:extLst>
              <a:ext uri="{FF2B5EF4-FFF2-40B4-BE49-F238E27FC236}">
                <a16:creationId xmlns:a16="http://schemas.microsoft.com/office/drawing/2014/main" id="{A1596CCB-C86D-3D48-99EC-FFB7B8307EE0}"/>
              </a:ext>
            </a:extLst>
          </p:cNvPr>
          <p:cNvSpPr>
            <a:spLocks noChangeArrowheads="1"/>
          </p:cNvSpPr>
          <p:nvPr/>
        </p:nvSpPr>
        <p:spPr bwMode="auto">
          <a:xfrm>
            <a:off x="900112" y="1125538"/>
            <a:ext cx="824388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new frontier in optomechanics:</a:t>
            </a:r>
          </a:p>
          <a:p>
            <a:pPr algn="just" eaLnBrk="1" hangingPunct="1">
              <a:spcBef>
                <a:spcPct val="0"/>
              </a:spcBef>
              <a:buFontTx/>
              <a:buNone/>
            </a:pPr>
            <a:r>
              <a:rPr lang="en-GB" altLang="en-US" sz="2000" dirty="0">
                <a:solidFill>
                  <a:srgbClr val="000000"/>
                </a:solidFill>
                <a:latin typeface="Century Gothic" charset="0"/>
              </a:rPr>
              <a:t>	</a:t>
            </a:r>
            <a:r>
              <a:rPr lang="en-GB" altLang="en-US" sz="2000" dirty="0">
                <a:solidFill>
                  <a:srgbClr val="000000"/>
                </a:solidFill>
                <a:latin typeface="Century Gothic" charset="0"/>
                <a:sym typeface="Wingdings" pitchFamily="2" charset="2"/>
              </a:rPr>
              <a:t> levitated optomechanics* (optical tweezer in vacuum)</a:t>
            </a:r>
          </a:p>
          <a:p>
            <a:pPr algn="just" eaLnBrk="1" hangingPunct="1">
              <a:spcBef>
                <a:spcPct val="0"/>
              </a:spcBef>
              <a:buFontTx/>
              <a:buNone/>
            </a:pPr>
            <a:r>
              <a:rPr lang="en-GB" altLang="en-US" sz="2000" dirty="0">
                <a:solidFill>
                  <a:srgbClr val="000000"/>
                </a:solidFill>
                <a:latin typeface="Century Gothic" charset="0"/>
                <a:sym typeface="Wingdings" pitchFamily="2" charset="2"/>
              </a:rPr>
              <a:t>	 Q’s approaching 10</a:t>
            </a:r>
            <a:r>
              <a:rPr lang="en-GB" altLang="en-US" sz="2000" baseline="30000" dirty="0">
                <a:solidFill>
                  <a:srgbClr val="000000"/>
                </a:solidFill>
                <a:latin typeface="Century Gothic" charset="0"/>
                <a:sym typeface="Wingdings" pitchFamily="2" charset="2"/>
              </a:rPr>
              <a:t>11</a:t>
            </a:r>
          </a:p>
          <a:p>
            <a:pPr algn="just" eaLnBrk="1" hangingPunct="1">
              <a:spcBef>
                <a:spcPct val="0"/>
              </a:spcBef>
              <a:buFontTx/>
              <a:buNone/>
            </a:pPr>
            <a:r>
              <a:rPr lang="en-GB" altLang="en-US" sz="2000" dirty="0">
                <a:solidFill>
                  <a:srgbClr val="000000"/>
                </a:solidFill>
                <a:latin typeface="Century Gothic" charset="0"/>
                <a:sym typeface="Wingdings" pitchFamily="2" charset="2"/>
              </a:rPr>
              <a:t>	 an optical tweezer phonon laser (coherent states)</a:t>
            </a:r>
          </a:p>
          <a:p>
            <a:pPr algn="just" eaLnBrk="1" hangingPunct="1">
              <a:spcBef>
                <a:spcPct val="0"/>
              </a:spcBef>
              <a:buFontTx/>
              <a:buNone/>
            </a:pPr>
            <a:r>
              <a:rPr lang="en-GB" altLang="en-US" sz="2000" dirty="0">
                <a:solidFill>
                  <a:srgbClr val="000000"/>
                </a:solidFill>
                <a:latin typeface="Century Gothic" charset="0"/>
                <a:sym typeface="Wingdings" pitchFamily="2" charset="2"/>
              </a:rPr>
              <a:t>	 phonon lasers for quantum metrology</a:t>
            </a:r>
            <a:endParaRPr lang="en-GB" altLang="en-US" sz="2000" dirty="0">
              <a:solidFill>
                <a:srgbClr val="000000"/>
              </a:solidFill>
              <a:latin typeface="Century Gothic" charset="0"/>
            </a:endParaRPr>
          </a:p>
        </p:txBody>
      </p:sp>
      <p:sp>
        <p:nvSpPr>
          <p:cNvPr id="18" name="Title 1 2">
            <a:extLst>
              <a:ext uri="{FF2B5EF4-FFF2-40B4-BE49-F238E27FC236}">
                <a16:creationId xmlns:a16="http://schemas.microsoft.com/office/drawing/2014/main" id="{DD7B2ADC-C21A-1A44-8A59-1A813359BF49}"/>
              </a:ext>
            </a:extLst>
          </p:cNvPr>
          <p:cNvSpPr txBox="1">
            <a:spLocks/>
          </p:cNvSpPr>
          <p:nvPr/>
        </p:nvSpPr>
        <p:spPr bwMode="auto">
          <a:xfrm>
            <a:off x="4690974" y="3645024"/>
            <a:ext cx="4380716" cy="6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685800">
              <a:defRPr/>
            </a:pPr>
            <a:r>
              <a:rPr lang="en-US" sz="1800" dirty="0">
                <a:solidFill>
                  <a:prstClr val="black"/>
                </a:solidFill>
                <a:latin typeface="Century Gothic" panose="020B0502020202020204" pitchFamily="34" charset="0"/>
              </a:rPr>
              <a:t>532-laser generates an external applied force via optical scattering</a:t>
            </a:r>
          </a:p>
        </p:txBody>
      </p:sp>
      <p:sp>
        <p:nvSpPr>
          <p:cNvPr id="30" name="Title 1 3">
            <a:extLst>
              <a:ext uri="{FF2B5EF4-FFF2-40B4-BE49-F238E27FC236}">
                <a16:creationId xmlns:a16="http://schemas.microsoft.com/office/drawing/2014/main" id="{AE3D0F6D-07A0-5A44-BB8D-1C9EE39ACA0E}"/>
              </a:ext>
            </a:extLst>
          </p:cNvPr>
          <p:cNvSpPr txBox="1">
            <a:spLocks/>
          </p:cNvSpPr>
          <p:nvPr/>
        </p:nvSpPr>
        <p:spPr bwMode="auto">
          <a:xfrm>
            <a:off x="4727788" y="4878142"/>
            <a:ext cx="4380716" cy="6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685800">
              <a:defRPr/>
            </a:pPr>
            <a:r>
              <a:rPr lang="en-US" sz="1800" dirty="0">
                <a:solidFill>
                  <a:prstClr val="black"/>
                </a:solidFill>
                <a:latin typeface="Century Gothic" panose="020B0502020202020204" pitchFamily="34" charset="0"/>
              </a:rPr>
              <a:t>AOM modulates the force amplitude </a:t>
            </a:r>
          </a:p>
        </p:txBody>
      </p:sp>
      <p:pic>
        <p:nvPicPr>
          <p:cNvPr id="31" name="Picture 30">
            <a:extLst>
              <a:ext uri="{FF2B5EF4-FFF2-40B4-BE49-F238E27FC236}">
                <a16:creationId xmlns:a16="http://schemas.microsoft.com/office/drawing/2014/main" id="{BA119A8E-06F0-CF4B-81F3-8BF2CCAFBFB0}"/>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6045699" y="4515040"/>
            <a:ext cx="1040000" cy="184001"/>
          </a:xfrm>
          <a:prstGeom prst="rect">
            <a:avLst/>
          </a:prstGeom>
        </p:spPr>
      </p:pic>
      <p:sp>
        <p:nvSpPr>
          <p:cNvPr id="16" name="Rectangle 15">
            <a:extLst>
              <a:ext uri="{FF2B5EF4-FFF2-40B4-BE49-F238E27FC236}">
                <a16:creationId xmlns:a16="http://schemas.microsoft.com/office/drawing/2014/main" id="{C2705AFC-20E6-9B4F-ABB6-28C8D976D6D1}"/>
              </a:ext>
            </a:extLst>
          </p:cNvPr>
          <p:cNvSpPr/>
          <p:nvPr/>
        </p:nvSpPr>
        <p:spPr>
          <a:xfrm>
            <a:off x="-36512" y="6516052"/>
            <a:ext cx="7342075" cy="369332"/>
          </a:xfrm>
          <a:prstGeom prst="rect">
            <a:avLst/>
          </a:prstGeom>
        </p:spPr>
        <p:txBody>
          <a:bodyPr wrap="none">
            <a:spAutoFit/>
          </a:bodyPr>
          <a:lstStyle/>
          <a:p>
            <a:r>
              <a:rPr lang="en-GB" altLang="en-US" dirty="0">
                <a:solidFill>
                  <a:srgbClr val="000000"/>
                </a:solidFill>
                <a:latin typeface="Century Gothic" charset="0"/>
                <a:sym typeface="Wingdings" pitchFamily="2" charset="2"/>
              </a:rPr>
              <a:t>*Collaborate extensively with </a:t>
            </a:r>
            <a:r>
              <a:rPr lang="en-GB" altLang="en-US" dirty="0" err="1">
                <a:solidFill>
                  <a:srgbClr val="000000"/>
                </a:solidFill>
                <a:latin typeface="Century Gothic" charset="0"/>
                <a:sym typeface="Wingdings" pitchFamily="2" charset="2"/>
              </a:rPr>
              <a:t>Mishkat</a:t>
            </a:r>
            <a:r>
              <a:rPr lang="en-GB" altLang="en-US" dirty="0">
                <a:solidFill>
                  <a:srgbClr val="000000"/>
                </a:solidFill>
                <a:latin typeface="Century Gothic" charset="0"/>
                <a:sym typeface="Wingdings" pitchFamily="2" charset="2"/>
              </a:rPr>
              <a:t> Bhattacharya @ RIT on this</a:t>
            </a:r>
            <a:endParaRPr lang="en-US" dirty="0"/>
          </a:p>
        </p:txBody>
      </p:sp>
      <p:grpSp>
        <p:nvGrpSpPr>
          <p:cNvPr id="17" name="Group 16">
            <a:extLst>
              <a:ext uri="{FF2B5EF4-FFF2-40B4-BE49-F238E27FC236}">
                <a16:creationId xmlns:a16="http://schemas.microsoft.com/office/drawing/2014/main" id="{366F8D54-B4D7-C645-8953-159912948DEB}"/>
              </a:ext>
            </a:extLst>
          </p:cNvPr>
          <p:cNvGrpSpPr/>
          <p:nvPr/>
        </p:nvGrpSpPr>
        <p:grpSpPr>
          <a:xfrm>
            <a:off x="247272" y="3296017"/>
            <a:ext cx="3964688" cy="2478060"/>
            <a:chOff x="457201" y="2340842"/>
            <a:chExt cx="3964688" cy="2478060"/>
          </a:xfrm>
        </p:grpSpPr>
        <p:pic>
          <p:nvPicPr>
            <p:cNvPr id="19" name="Graphic 1">
              <a:extLst>
                <a:ext uri="{FF2B5EF4-FFF2-40B4-BE49-F238E27FC236}">
                  <a16:creationId xmlns:a16="http://schemas.microsoft.com/office/drawing/2014/main" id="{51A53C88-8E95-EA4F-85F3-ECA26A2E1A1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40099" r="34616"/>
            <a:stretch/>
          </p:blipFill>
          <p:spPr>
            <a:xfrm>
              <a:off x="457201" y="2761502"/>
              <a:ext cx="3964688" cy="2057400"/>
            </a:xfrm>
            <a:prstGeom prst="rect">
              <a:avLst/>
            </a:prstGeom>
          </p:spPr>
        </p:pic>
        <p:sp>
          <p:nvSpPr>
            <p:cNvPr id="20" name="Rectangle 19">
              <a:extLst>
                <a:ext uri="{FF2B5EF4-FFF2-40B4-BE49-F238E27FC236}">
                  <a16:creationId xmlns:a16="http://schemas.microsoft.com/office/drawing/2014/main" id="{50C59CEC-92BF-6845-A73C-9AFAAEFFE14E}"/>
                </a:ext>
              </a:extLst>
            </p:cNvPr>
            <p:cNvSpPr/>
            <p:nvPr/>
          </p:nvSpPr>
          <p:spPr>
            <a:xfrm>
              <a:off x="2378033" y="3147760"/>
              <a:ext cx="89154" cy="10405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22" name="Rectangle 21">
              <a:extLst>
                <a:ext uri="{FF2B5EF4-FFF2-40B4-BE49-F238E27FC236}">
                  <a16:creationId xmlns:a16="http://schemas.microsoft.com/office/drawing/2014/main" id="{0F7EB25E-692B-EA4B-9D6E-994878417A4B}"/>
                </a:ext>
              </a:extLst>
            </p:cNvPr>
            <p:cNvSpPr/>
            <p:nvPr/>
          </p:nvSpPr>
          <p:spPr>
            <a:xfrm rot="5400000">
              <a:off x="2719900" y="3827604"/>
              <a:ext cx="89154" cy="77288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cxnSp>
          <p:nvCxnSpPr>
            <p:cNvPr id="23" name="Straight Connector 22">
              <a:extLst>
                <a:ext uri="{FF2B5EF4-FFF2-40B4-BE49-F238E27FC236}">
                  <a16:creationId xmlns:a16="http://schemas.microsoft.com/office/drawing/2014/main" id="{21117481-5B27-F34B-8651-961CD5AF6C18}"/>
                </a:ext>
              </a:extLst>
            </p:cNvPr>
            <p:cNvCxnSpPr>
              <a:cxnSpLocks/>
            </p:cNvCxnSpPr>
            <p:nvPr/>
          </p:nvCxnSpPr>
          <p:spPr>
            <a:xfrm>
              <a:off x="2190998" y="4014037"/>
              <a:ext cx="354372" cy="417746"/>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CA2ECD1-8407-1A48-8876-4D0DA6F4F967}"/>
                </a:ext>
              </a:extLst>
            </p:cNvPr>
            <p:cNvSpPr/>
            <p:nvPr/>
          </p:nvSpPr>
          <p:spPr>
            <a:xfrm>
              <a:off x="2093026" y="3310304"/>
              <a:ext cx="452344" cy="1903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26" name="TextBox 25">
              <a:extLst>
                <a:ext uri="{FF2B5EF4-FFF2-40B4-BE49-F238E27FC236}">
                  <a16:creationId xmlns:a16="http://schemas.microsoft.com/office/drawing/2014/main" id="{74DC23D4-739D-D14B-A091-1BBA47DAF8AE}"/>
                </a:ext>
              </a:extLst>
            </p:cNvPr>
            <p:cNvSpPr txBox="1"/>
            <p:nvPr/>
          </p:nvSpPr>
          <p:spPr>
            <a:xfrm>
              <a:off x="2102192" y="2340842"/>
              <a:ext cx="721672" cy="276999"/>
            </a:xfrm>
            <a:prstGeom prst="rect">
              <a:avLst/>
            </a:prstGeom>
            <a:noFill/>
          </p:spPr>
          <p:txBody>
            <a:bodyPr wrap="none" rtlCol="0">
              <a:spAutoFit/>
            </a:bodyPr>
            <a:lstStyle/>
            <a:p>
              <a:pPr defTabSz="685800">
                <a:defRPr/>
              </a:pPr>
              <a:r>
                <a:rPr lang="en-US" sz="1200" dirty="0">
                  <a:solidFill>
                    <a:prstClr val="black"/>
                  </a:solidFill>
                  <a:latin typeface="Century Gothic"/>
                  <a:cs typeface="Century Gothic"/>
                </a:rPr>
                <a:t>532 nm</a:t>
              </a:r>
            </a:p>
          </p:txBody>
        </p:sp>
        <p:sp>
          <p:nvSpPr>
            <p:cNvPr id="27" name="TextBox 26">
              <a:extLst>
                <a:ext uri="{FF2B5EF4-FFF2-40B4-BE49-F238E27FC236}">
                  <a16:creationId xmlns:a16="http://schemas.microsoft.com/office/drawing/2014/main" id="{E4F464FF-F5E8-044C-BC8E-209C5EA569FD}"/>
                </a:ext>
              </a:extLst>
            </p:cNvPr>
            <p:cNvSpPr txBox="1"/>
            <p:nvPr/>
          </p:nvSpPr>
          <p:spPr>
            <a:xfrm>
              <a:off x="2062771" y="3273288"/>
              <a:ext cx="572593" cy="276999"/>
            </a:xfrm>
            <a:prstGeom prst="rect">
              <a:avLst/>
            </a:prstGeom>
            <a:noFill/>
          </p:spPr>
          <p:txBody>
            <a:bodyPr wrap="none" rtlCol="0">
              <a:spAutoFit/>
            </a:bodyPr>
            <a:lstStyle/>
            <a:p>
              <a:pPr defTabSz="685800">
                <a:defRPr/>
              </a:pPr>
              <a:r>
                <a:rPr lang="en-US" sz="1200" dirty="0">
                  <a:solidFill>
                    <a:prstClr val="black"/>
                  </a:solidFill>
                  <a:latin typeface="Century Gothic"/>
                  <a:cs typeface="Century Gothic"/>
                </a:rPr>
                <a:t>AOM</a:t>
              </a:r>
            </a:p>
          </p:txBody>
        </p:sp>
        <p:sp>
          <p:nvSpPr>
            <p:cNvPr id="28" name="Rectangle 27">
              <a:extLst>
                <a:ext uri="{FF2B5EF4-FFF2-40B4-BE49-F238E27FC236}">
                  <a16:creationId xmlns:a16="http://schemas.microsoft.com/office/drawing/2014/main" id="{7B3FA768-9AEC-434C-9253-2C618890EF37}"/>
                </a:ext>
              </a:extLst>
            </p:cNvPr>
            <p:cNvSpPr/>
            <p:nvPr/>
          </p:nvSpPr>
          <p:spPr>
            <a:xfrm>
              <a:off x="2290185" y="2625309"/>
              <a:ext cx="264091" cy="51354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grpSp>
    </p:spTree>
    <p:extLst>
      <p:ext uri="{BB962C8B-B14F-4D97-AF65-F5344CB8AC3E}">
        <p14:creationId xmlns:p14="http://schemas.microsoft.com/office/powerpoint/2010/main" val="1635990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555625" y="260350"/>
            <a:ext cx="61638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emerging areas: quantum </a:t>
            </a:r>
            <a:r>
              <a:rPr lang="en-US" altLang="en-US" sz="2600" dirty="0" err="1">
                <a:solidFill>
                  <a:schemeClr val="bg1"/>
                </a:solidFill>
                <a:latin typeface="Century Gothic" charset="0"/>
              </a:rPr>
              <a:t>phononics</a:t>
            </a:r>
            <a:endParaRPr lang="en-US" altLang="en-US" sz="2600" dirty="0">
              <a:solidFill>
                <a:schemeClr val="bg1"/>
              </a:solidFill>
              <a:latin typeface="Century Gothic" charset="0"/>
            </a:endParaRPr>
          </a:p>
        </p:txBody>
      </p:sp>
      <p:sp>
        <p:nvSpPr>
          <p:cNvPr id="25" name="Rectangle 3">
            <a:extLst>
              <a:ext uri="{FF2B5EF4-FFF2-40B4-BE49-F238E27FC236}">
                <a16:creationId xmlns:a16="http://schemas.microsoft.com/office/drawing/2014/main" id="{A1596CCB-C86D-3D48-99EC-FFB7B8307EE0}"/>
              </a:ext>
            </a:extLst>
          </p:cNvPr>
          <p:cNvSpPr>
            <a:spLocks noChangeArrowheads="1"/>
          </p:cNvSpPr>
          <p:nvPr/>
        </p:nvSpPr>
        <p:spPr bwMode="auto">
          <a:xfrm>
            <a:off x="900112" y="1125538"/>
            <a:ext cx="824388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new frontier in optomechanics:</a:t>
            </a:r>
          </a:p>
          <a:p>
            <a:pPr algn="just" eaLnBrk="1" hangingPunct="1">
              <a:spcBef>
                <a:spcPct val="0"/>
              </a:spcBef>
              <a:buFontTx/>
              <a:buNone/>
            </a:pPr>
            <a:r>
              <a:rPr lang="en-GB" altLang="en-US" sz="2000" dirty="0">
                <a:solidFill>
                  <a:srgbClr val="000000"/>
                </a:solidFill>
                <a:latin typeface="Century Gothic" charset="0"/>
              </a:rPr>
              <a:t>	</a:t>
            </a:r>
            <a:r>
              <a:rPr lang="en-GB" altLang="en-US" sz="2000" dirty="0">
                <a:solidFill>
                  <a:srgbClr val="000000"/>
                </a:solidFill>
                <a:latin typeface="Century Gothic" charset="0"/>
                <a:sym typeface="Wingdings" pitchFamily="2" charset="2"/>
              </a:rPr>
              <a:t> levitated optomechanics* (optical tweezer in vacuum)</a:t>
            </a:r>
          </a:p>
          <a:p>
            <a:pPr algn="just" eaLnBrk="1" hangingPunct="1">
              <a:spcBef>
                <a:spcPct val="0"/>
              </a:spcBef>
              <a:buFontTx/>
              <a:buNone/>
            </a:pPr>
            <a:r>
              <a:rPr lang="en-GB" altLang="en-US" sz="2000" dirty="0">
                <a:solidFill>
                  <a:srgbClr val="000000"/>
                </a:solidFill>
                <a:latin typeface="Century Gothic" charset="0"/>
                <a:sym typeface="Wingdings" pitchFamily="2" charset="2"/>
              </a:rPr>
              <a:t>	 Q’s approaching 10</a:t>
            </a:r>
            <a:r>
              <a:rPr lang="en-GB" altLang="en-US" sz="2000" baseline="30000" dirty="0">
                <a:solidFill>
                  <a:srgbClr val="000000"/>
                </a:solidFill>
                <a:latin typeface="Century Gothic" charset="0"/>
                <a:sym typeface="Wingdings" pitchFamily="2" charset="2"/>
              </a:rPr>
              <a:t>11</a:t>
            </a:r>
          </a:p>
          <a:p>
            <a:pPr algn="just" eaLnBrk="1" hangingPunct="1">
              <a:spcBef>
                <a:spcPct val="0"/>
              </a:spcBef>
              <a:buFontTx/>
              <a:buNone/>
            </a:pPr>
            <a:r>
              <a:rPr lang="en-GB" altLang="en-US" sz="2000" dirty="0">
                <a:solidFill>
                  <a:srgbClr val="000000"/>
                </a:solidFill>
                <a:latin typeface="Century Gothic" charset="0"/>
                <a:sym typeface="Wingdings" pitchFamily="2" charset="2"/>
              </a:rPr>
              <a:t>	 an optical tweezer phonon laser (coherent states)</a:t>
            </a:r>
          </a:p>
          <a:p>
            <a:pPr algn="just" eaLnBrk="1" hangingPunct="1">
              <a:spcBef>
                <a:spcPct val="0"/>
              </a:spcBef>
              <a:buFontTx/>
              <a:buNone/>
            </a:pPr>
            <a:r>
              <a:rPr lang="en-GB" altLang="en-US" sz="2000" dirty="0">
                <a:solidFill>
                  <a:srgbClr val="000000"/>
                </a:solidFill>
                <a:latin typeface="Century Gothic" charset="0"/>
                <a:sym typeface="Wingdings" pitchFamily="2" charset="2"/>
              </a:rPr>
              <a:t>	 phonon lasers for quantum metrology</a:t>
            </a:r>
            <a:endParaRPr lang="en-GB" altLang="en-US" sz="2000" dirty="0">
              <a:solidFill>
                <a:srgbClr val="000000"/>
              </a:solidFill>
              <a:latin typeface="Century Gothic" charset="0"/>
            </a:endParaRPr>
          </a:p>
        </p:txBody>
      </p:sp>
      <p:grpSp>
        <p:nvGrpSpPr>
          <p:cNvPr id="19" name="Group 18">
            <a:extLst>
              <a:ext uri="{FF2B5EF4-FFF2-40B4-BE49-F238E27FC236}">
                <a16:creationId xmlns:a16="http://schemas.microsoft.com/office/drawing/2014/main" id="{8FA10F30-1640-A74D-B06D-856E34995B0E}"/>
              </a:ext>
            </a:extLst>
          </p:cNvPr>
          <p:cNvGrpSpPr/>
          <p:nvPr/>
        </p:nvGrpSpPr>
        <p:grpSpPr>
          <a:xfrm>
            <a:off x="247272" y="3296017"/>
            <a:ext cx="3964688" cy="2478060"/>
            <a:chOff x="457201" y="2340842"/>
            <a:chExt cx="3964688" cy="2478060"/>
          </a:xfrm>
        </p:grpSpPr>
        <p:pic>
          <p:nvPicPr>
            <p:cNvPr id="20" name="Graphic 1">
              <a:extLst>
                <a:ext uri="{FF2B5EF4-FFF2-40B4-BE49-F238E27FC236}">
                  <a16:creationId xmlns:a16="http://schemas.microsoft.com/office/drawing/2014/main" id="{4FB27102-940C-9242-98C9-0A7D236EFBA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40099" r="34616"/>
            <a:stretch/>
          </p:blipFill>
          <p:spPr>
            <a:xfrm>
              <a:off x="457201" y="2761502"/>
              <a:ext cx="3964688" cy="2057400"/>
            </a:xfrm>
            <a:prstGeom prst="rect">
              <a:avLst/>
            </a:prstGeom>
          </p:spPr>
        </p:pic>
        <p:sp>
          <p:nvSpPr>
            <p:cNvPr id="22" name="Rectangle 21">
              <a:extLst>
                <a:ext uri="{FF2B5EF4-FFF2-40B4-BE49-F238E27FC236}">
                  <a16:creationId xmlns:a16="http://schemas.microsoft.com/office/drawing/2014/main" id="{B7969361-7A7B-2E4D-98B5-AB71BD3A5382}"/>
                </a:ext>
              </a:extLst>
            </p:cNvPr>
            <p:cNvSpPr/>
            <p:nvPr/>
          </p:nvSpPr>
          <p:spPr>
            <a:xfrm>
              <a:off x="2378033" y="3147760"/>
              <a:ext cx="89154" cy="10405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23" name="Rectangle 22">
              <a:extLst>
                <a:ext uri="{FF2B5EF4-FFF2-40B4-BE49-F238E27FC236}">
                  <a16:creationId xmlns:a16="http://schemas.microsoft.com/office/drawing/2014/main" id="{3216C40E-F735-6E40-8C4F-553BBDC5D804}"/>
                </a:ext>
              </a:extLst>
            </p:cNvPr>
            <p:cNvSpPr/>
            <p:nvPr/>
          </p:nvSpPr>
          <p:spPr>
            <a:xfrm rot="5400000">
              <a:off x="2719900" y="3827604"/>
              <a:ext cx="89154" cy="77288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cxnSp>
          <p:nvCxnSpPr>
            <p:cNvPr id="24" name="Straight Connector 23">
              <a:extLst>
                <a:ext uri="{FF2B5EF4-FFF2-40B4-BE49-F238E27FC236}">
                  <a16:creationId xmlns:a16="http://schemas.microsoft.com/office/drawing/2014/main" id="{0B521400-194B-9447-B258-A27707CF943A}"/>
                </a:ext>
              </a:extLst>
            </p:cNvPr>
            <p:cNvCxnSpPr>
              <a:cxnSpLocks/>
            </p:cNvCxnSpPr>
            <p:nvPr/>
          </p:nvCxnSpPr>
          <p:spPr>
            <a:xfrm>
              <a:off x="2190998" y="4014037"/>
              <a:ext cx="354372" cy="417746"/>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B2BD1C6-DC9D-E942-8535-D3F0F3BBA463}"/>
                </a:ext>
              </a:extLst>
            </p:cNvPr>
            <p:cNvSpPr/>
            <p:nvPr/>
          </p:nvSpPr>
          <p:spPr>
            <a:xfrm>
              <a:off x="2093026" y="3310304"/>
              <a:ext cx="452344" cy="1903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27" name="TextBox 26">
              <a:extLst>
                <a:ext uri="{FF2B5EF4-FFF2-40B4-BE49-F238E27FC236}">
                  <a16:creationId xmlns:a16="http://schemas.microsoft.com/office/drawing/2014/main" id="{78615C2A-F7A2-1F4F-98E0-A31BDF60C03E}"/>
                </a:ext>
              </a:extLst>
            </p:cNvPr>
            <p:cNvSpPr txBox="1"/>
            <p:nvPr/>
          </p:nvSpPr>
          <p:spPr>
            <a:xfrm>
              <a:off x="2102192" y="2340842"/>
              <a:ext cx="721672" cy="276999"/>
            </a:xfrm>
            <a:prstGeom prst="rect">
              <a:avLst/>
            </a:prstGeom>
            <a:noFill/>
          </p:spPr>
          <p:txBody>
            <a:bodyPr wrap="none" rtlCol="0">
              <a:spAutoFit/>
            </a:bodyPr>
            <a:lstStyle/>
            <a:p>
              <a:pPr defTabSz="685800">
                <a:defRPr/>
              </a:pPr>
              <a:r>
                <a:rPr lang="en-US" sz="1200" dirty="0">
                  <a:solidFill>
                    <a:prstClr val="black"/>
                  </a:solidFill>
                  <a:latin typeface="Century Gothic"/>
                  <a:cs typeface="Century Gothic"/>
                </a:rPr>
                <a:t>532 nm</a:t>
              </a:r>
            </a:p>
          </p:txBody>
        </p:sp>
        <p:sp>
          <p:nvSpPr>
            <p:cNvPr id="28" name="TextBox 27">
              <a:extLst>
                <a:ext uri="{FF2B5EF4-FFF2-40B4-BE49-F238E27FC236}">
                  <a16:creationId xmlns:a16="http://schemas.microsoft.com/office/drawing/2014/main" id="{DBE0A340-01F8-9140-888C-3594466BCA79}"/>
                </a:ext>
              </a:extLst>
            </p:cNvPr>
            <p:cNvSpPr txBox="1"/>
            <p:nvPr/>
          </p:nvSpPr>
          <p:spPr>
            <a:xfrm>
              <a:off x="2062771" y="3273288"/>
              <a:ext cx="572593" cy="276999"/>
            </a:xfrm>
            <a:prstGeom prst="rect">
              <a:avLst/>
            </a:prstGeom>
            <a:noFill/>
          </p:spPr>
          <p:txBody>
            <a:bodyPr wrap="none" rtlCol="0">
              <a:spAutoFit/>
            </a:bodyPr>
            <a:lstStyle/>
            <a:p>
              <a:pPr defTabSz="685800">
                <a:defRPr/>
              </a:pPr>
              <a:r>
                <a:rPr lang="en-US" sz="1200" dirty="0">
                  <a:solidFill>
                    <a:prstClr val="black"/>
                  </a:solidFill>
                  <a:latin typeface="Century Gothic"/>
                  <a:cs typeface="Century Gothic"/>
                </a:rPr>
                <a:t>AOM</a:t>
              </a:r>
            </a:p>
          </p:txBody>
        </p:sp>
        <p:sp>
          <p:nvSpPr>
            <p:cNvPr id="29" name="Rectangle 28">
              <a:extLst>
                <a:ext uri="{FF2B5EF4-FFF2-40B4-BE49-F238E27FC236}">
                  <a16:creationId xmlns:a16="http://schemas.microsoft.com/office/drawing/2014/main" id="{A0D464BA-F7D9-FD40-BF7B-46A19777F0A3}"/>
                </a:ext>
              </a:extLst>
            </p:cNvPr>
            <p:cNvSpPr/>
            <p:nvPr/>
          </p:nvSpPr>
          <p:spPr>
            <a:xfrm>
              <a:off x="2290185" y="2625309"/>
              <a:ext cx="264091" cy="51354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grpSp>
      <p:grpSp>
        <p:nvGrpSpPr>
          <p:cNvPr id="34" name="Group 4">
            <a:extLst>
              <a:ext uri="{FF2B5EF4-FFF2-40B4-BE49-F238E27FC236}">
                <a16:creationId xmlns:a16="http://schemas.microsoft.com/office/drawing/2014/main" id="{84326EAF-6A46-8D49-B79D-90BBED734E5A}"/>
              </a:ext>
            </a:extLst>
          </p:cNvPr>
          <p:cNvGrpSpPr>
            <a:grpSpLocks noChangeAspect="1"/>
          </p:cNvGrpSpPr>
          <p:nvPr/>
        </p:nvGrpSpPr>
        <p:grpSpPr bwMode="auto">
          <a:xfrm>
            <a:off x="4860032" y="2492896"/>
            <a:ext cx="4122420" cy="4114800"/>
            <a:chOff x="1676" y="0"/>
            <a:chExt cx="4328" cy="4320"/>
          </a:xfrm>
        </p:grpSpPr>
        <p:sp>
          <p:nvSpPr>
            <p:cNvPr id="35" name="AutoShape 3">
              <a:extLst>
                <a:ext uri="{FF2B5EF4-FFF2-40B4-BE49-F238E27FC236}">
                  <a16:creationId xmlns:a16="http://schemas.microsoft.com/office/drawing/2014/main" id="{7EE3EF7E-FA68-AB49-8DD3-D3425A620F88}"/>
                </a:ext>
              </a:extLst>
            </p:cNvPr>
            <p:cNvSpPr>
              <a:spLocks noChangeAspect="1" noChangeArrowheads="1" noTextEdit="1"/>
            </p:cNvSpPr>
            <p:nvPr/>
          </p:nvSpPr>
          <p:spPr bwMode="auto">
            <a:xfrm>
              <a:off x="1676" y="0"/>
              <a:ext cx="432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36" name="Picture 5 1">
              <a:extLst>
                <a:ext uri="{FF2B5EF4-FFF2-40B4-BE49-F238E27FC236}">
                  <a16:creationId xmlns:a16="http://schemas.microsoft.com/office/drawing/2014/main" id="{6515F5EC-5778-054B-B6A4-8E7AA850382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1550" r="10166" b="14605"/>
            <a:stretch/>
          </p:blipFill>
          <p:spPr bwMode="auto">
            <a:xfrm>
              <a:off x="1676" y="932"/>
              <a:ext cx="3893" cy="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Rectangle 36">
            <a:extLst>
              <a:ext uri="{FF2B5EF4-FFF2-40B4-BE49-F238E27FC236}">
                <a16:creationId xmlns:a16="http://schemas.microsoft.com/office/drawing/2014/main" id="{E8685318-8D4D-854F-A179-F38917FD8105}"/>
              </a:ext>
            </a:extLst>
          </p:cNvPr>
          <p:cNvSpPr/>
          <p:nvPr/>
        </p:nvSpPr>
        <p:spPr>
          <a:xfrm>
            <a:off x="6608771" y="3391435"/>
            <a:ext cx="618344" cy="2406653"/>
          </a:xfrm>
          <a:prstGeom prst="rect">
            <a:avLst/>
          </a:prstGeom>
          <a:solidFill>
            <a:schemeClr val="bg1">
              <a:lumMod val="8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3" name="Straight Arrow Connector 2">
            <a:extLst>
              <a:ext uri="{FF2B5EF4-FFF2-40B4-BE49-F238E27FC236}">
                <a16:creationId xmlns:a16="http://schemas.microsoft.com/office/drawing/2014/main" id="{0C442A78-C7C2-AF4E-B49F-3C2A1A4826C3}"/>
              </a:ext>
            </a:extLst>
          </p:cNvPr>
          <p:cNvCxnSpPr>
            <a:cxnSpLocks/>
          </p:cNvCxnSpPr>
          <p:nvPr/>
        </p:nvCxnSpPr>
        <p:spPr>
          <a:xfrm>
            <a:off x="6651247" y="6021288"/>
            <a:ext cx="513041" cy="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4D5BF866-411B-F343-BCAB-4BA4DE541855}"/>
              </a:ext>
            </a:extLst>
          </p:cNvPr>
          <p:cNvSpPr txBox="1">
            <a:spLocks/>
          </p:cNvSpPr>
          <p:nvPr/>
        </p:nvSpPr>
        <p:spPr bwMode="auto">
          <a:xfrm>
            <a:off x="5142860" y="6055184"/>
            <a:ext cx="3550165" cy="6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685800">
              <a:defRPr/>
            </a:pPr>
            <a:r>
              <a:rPr lang="en-US" sz="1400" dirty="0">
                <a:solidFill>
                  <a:prstClr val="black"/>
                </a:solidFill>
                <a:latin typeface="Century Gothic" panose="020B0502020202020204" pitchFamily="34" charset="0"/>
              </a:rPr>
              <a:t>locking range</a:t>
            </a:r>
          </a:p>
        </p:txBody>
      </p:sp>
      <p:pic>
        <p:nvPicPr>
          <p:cNvPr id="40" name="Picture 39">
            <a:extLst>
              <a:ext uri="{FF2B5EF4-FFF2-40B4-BE49-F238E27FC236}">
                <a16:creationId xmlns:a16="http://schemas.microsoft.com/office/drawing/2014/main" id="{71C42145-0143-954F-86BF-9E61FF2C0B89}"/>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6917942" y="3926807"/>
            <a:ext cx="1401143" cy="273143"/>
          </a:xfrm>
          <a:prstGeom prst="rect">
            <a:avLst/>
          </a:prstGeom>
        </p:spPr>
      </p:pic>
      <p:sp>
        <p:nvSpPr>
          <p:cNvPr id="31" name="Rectangle 30">
            <a:extLst>
              <a:ext uri="{FF2B5EF4-FFF2-40B4-BE49-F238E27FC236}">
                <a16:creationId xmlns:a16="http://schemas.microsoft.com/office/drawing/2014/main" id="{DC1B345E-256D-C841-85C1-C9234D28CC9A}"/>
              </a:ext>
            </a:extLst>
          </p:cNvPr>
          <p:cNvSpPr/>
          <p:nvPr/>
        </p:nvSpPr>
        <p:spPr>
          <a:xfrm>
            <a:off x="-36512" y="6516052"/>
            <a:ext cx="7342075" cy="369332"/>
          </a:xfrm>
          <a:prstGeom prst="rect">
            <a:avLst/>
          </a:prstGeom>
        </p:spPr>
        <p:txBody>
          <a:bodyPr wrap="none">
            <a:spAutoFit/>
          </a:bodyPr>
          <a:lstStyle/>
          <a:p>
            <a:r>
              <a:rPr lang="en-GB" altLang="en-US" dirty="0">
                <a:solidFill>
                  <a:srgbClr val="000000"/>
                </a:solidFill>
                <a:latin typeface="Century Gothic" charset="0"/>
                <a:sym typeface="Wingdings" pitchFamily="2" charset="2"/>
              </a:rPr>
              <a:t>*Collaborate extensively with </a:t>
            </a:r>
            <a:r>
              <a:rPr lang="en-GB" altLang="en-US" dirty="0" err="1">
                <a:solidFill>
                  <a:srgbClr val="000000"/>
                </a:solidFill>
                <a:latin typeface="Century Gothic" charset="0"/>
                <a:sym typeface="Wingdings" pitchFamily="2" charset="2"/>
              </a:rPr>
              <a:t>Mishkat</a:t>
            </a:r>
            <a:r>
              <a:rPr lang="en-GB" altLang="en-US" dirty="0">
                <a:solidFill>
                  <a:srgbClr val="000000"/>
                </a:solidFill>
                <a:latin typeface="Century Gothic" charset="0"/>
                <a:sym typeface="Wingdings" pitchFamily="2" charset="2"/>
              </a:rPr>
              <a:t> Bhattacharya @ RIT on this</a:t>
            </a:r>
            <a:endParaRPr lang="en-US" dirty="0"/>
          </a:p>
        </p:txBody>
      </p:sp>
      <p:sp>
        <p:nvSpPr>
          <p:cNvPr id="32" name="Rectangle 31">
            <a:extLst>
              <a:ext uri="{FF2B5EF4-FFF2-40B4-BE49-F238E27FC236}">
                <a16:creationId xmlns:a16="http://schemas.microsoft.com/office/drawing/2014/main" id="{A060F217-EB5F-4C41-BACA-E21252E1915C}"/>
              </a:ext>
            </a:extLst>
          </p:cNvPr>
          <p:cNvSpPr/>
          <p:nvPr/>
        </p:nvSpPr>
        <p:spPr>
          <a:xfrm>
            <a:off x="5409157" y="3603641"/>
            <a:ext cx="1271574" cy="646331"/>
          </a:xfrm>
          <a:prstGeom prst="rect">
            <a:avLst/>
          </a:prstGeom>
        </p:spPr>
        <p:txBody>
          <a:bodyPr wrap="square">
            <a:spAutoFit/>
          </a:bodyPr>
          <a:lstStyle/>
          <a:p>
            <a:pPr algn="ctr"/>
            <a:r>
              <a:rPr lang="en-GB" altLang="en-US" dirty="0">
                <a:solidFill>
                  <a:srgbClr val="000000"/>
                </a:solidFill>
                <a:latin typeface="Century Gothic" charset="0"/>
                <a:sym typeface="Wingdings" pitchFamily="2" charset="2"/>
              </a:rPr>
              <a:t>injection locking</a:t>
            </a:r>
            <a:endParaRPr lang="en-US" dirty="0"/>
          </a:p>
        </p:txBody>
      </p:sp>
    </p:spTree>
    <p:extLst>
      <p:ext uri="{BB962C8B-B14F-4D97-AF65-F5344CB8AC3E}">
        <p14:creationId xmlns:p14="http://schemas.microsoft.com/office/powerpoint/2010/main" val="138960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555625" y="260350"/>
            <a:ext cx="61638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emerging areas: quantum </a:t>
            </a:r>
            <a:r>
              <a:rPr lang="en-US" altLang="en-US" sz="2600" dirty="0" err="1">
                <a:solidFill>
                  <a:schemeClr val="bg1"/>
                </a:solidFill>
                <a:latin typeface="Century Gothic" charset="0"/>
              </a:rPr>
              <a:t>phononics</a:t>
            </a:r>
            <a:endParaRPr lang="en-US" altLang="en-US" sz="2600" dirty="0">
              <a:solidFill>
                <a:schemeClr val="bg1"/>
              </a:solidFill>
              <a:latin typeface="Century Gothic" charset="0"/>
            </a:endParaRPr>
          </a:p>
        </p:txBody>
      </p:sp>
      <p:sp>
        <p:nvSpPr>
          <p:cNvPr id="25" name="Rectangle 3">
            <a:extLst>
              <a:ext uri="{FF2B5EF4-FFF2-40B4-BE49-F238E27FC236}">
                <a16:creationId xmlns:a16="http://schemas.microsoft.com/office/drawing/2014/main" id="{A1596CCB-C86D-3D48-99EC-FFB7B8307EE0}"/>
              </a:ext>
            </a:extLst>
          </p:cNvPr>
          <p:cNvSpPr>
            <a:spLocks noChangeArrowheads="1"/>
          </p:cNvSpPr>
          <p:nvPr/>
        </p:nvSpPr>
        <p:spPr bwMode="auto">
          <a:xfrm>
            <a:off x="900112" y="1125538"/>
            <a:ext cx="824388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new frontier in optomechanics:</a:t>
            </a:r>
          </a:p>
          <a:p>
            <a:pPr algn="just" eaLnBrk="1" hangingPunct="1">
              <a:spcBef>
                <a:spcPct val="0"/>
              </a:spcBef>
              <a:buFontTx/>
              <a:buNone/>
            </a:pPr>
            <a:r>
              <a:rPr lang="en-GB" altLang="en-US" sz="2000" dirty="0">
                <a:solidFill>
                  <a:srgbClr val="000000"/>
                </a:solidFill>
                <a:latin typeface="Century Gothic" charset="0"/>
              </a:rPr>
              <a:t>	</a:t>
            </a:r>
            <a:r>
              <a:rPr lang="en-GB" altLang="en-US" sz="2000" dirty="0">
                <a:solidFill>
                  <a:srgbClr val="000000"/>
                </a:solidFill>
                <a:latin typeface="Century Gothic" charset="0"/>
                <a:sym typeface="Wingdings" pitchFamily="2" charset="2"/>
              </a:rPr>
              <a:t> levitated optomechanics* (optical tweezer in vacuum)</a:t>
            </a:r>
          </a:p>
          <a:p>
            <a:pPr algn="just" eaLnBrk="1" hangingPunct="1">
              <a:spcBef>
                <a:spcPct val="0"/>
              </a:spcBef>
              <a:buFontTx/>
              <a:buNone/>
            </a:pPr>
            <a:r>
              <a:rPr lang="en-GB" altLang="en-US" sz="2000" dirty="0">
                <a:solidFill>
                  <a:srgbClr val="000000"/>
                </a:solidFill>
                <a:latin typeface="Century Gothic" charset="0"/>
                <a:sym typeface="Wingdings" pitchFamily="2" charset="2"/>
              </a:rPr>
              <a:t>	 Q’s approaching 10</a:t>
            </a:r>
            <a:r>
              <a:rPr lang="en-GB" altLang="en-US" sz="2000" baseline="30000" dirty="0">
                <a:solidFill>
                  <a:srgbClr val="000000"/>
                </a:solidFill>
                <a:latin typeface="Century Gothic" charset="0"/>
                <a:sym typeface="Wingdings" pitchFamily="2" charset="2"/>
              </a:rPr>
              <a:t>11</a:t>
            </a:r>
          </a:p>
          <a:p>
            <a:pPr algn="just" eaLnBrk="1" hangingPunct="1">
              <a:spcBef>
                <a:spcPct val="0"/>
              </a:spcBef>
              <a:buFontTx/>
              <a:buNone/>
            </a:pPr>
            <a:r>
              <a:rPr lang="en-GB" altLang="en-US" sz="2000" dirty="0">
                <a:solidFill>
                  <a:srgbClr val="000000"/>
                </a:solidFill>
                <a:latin typeface="Century Gothic" charset="0"/>
                <a:sym typeface="Wingdings" pitchFamily="2" charset="2"/>
              </a:rPr>
              <a:t>	 an optical tweezer phonon laser (coherent states)</a:t>
            </a:r>
          </a:p>
          <a:p>
            <a:pPr algn="just" eaLnBrk="1" hangingPunct="1">
              <a:spcBef>
                <a:spcPct val="0"/>
              </a:spcBef>
              <a:buFontTx/>
              <a:buNone/>
            </a:pPr>
            <a:r>
              <a:rPr lang="en-GB" altLang="en-US" sz="2000" dirty="0">
                <a:solidFill>
                  <a:srgbClr val="000000"/>
                </a:solidFill>
                <a:latin typeface="Century Gothic" charset="0"/>
                <a:sym typeface="Wingdings" pitchFamily="2" charset="2"/>
              </a:rPr>
              <a:t>	 phonon lasers for quantum metrology</a:t>
            </a:r>
            <a:endParaRPr lang="en-GB" altLang="en-US" sz="2000" dirty="0">
              <a:solidFill>
                <a:srgbClr val="000000"/>
              </a:solidFill>
              <a:latin typeface="Century Gothic" charset="0"/>
            </a:endParaRPr>
          </a:p>
        </p:txBody>
      </p:sp>
      <p:pic>
        <p:nvPicPr>
          <p:cNvPr id="18" name="Picture 17">
            <a:extLst>
              <a:ext uri="{FF2B5EF4-FFF2-40B4-BE49-F238E27FC236}">
                <a16:creationId xmlns:a16="http://schemas.microsoft.com/office/drawing/2014/main" id="{019C542A-4C21-4643-8579-F625D947525A}"/>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719683" y="3211439"/>
            <a:ext cx="1520000" cy="205715"/>
          </a:xfrm>
          <a:prstGeom prst="rect">
            <a:avLst/>
          </a:prstGeom>
        </p:spPr>
      </p:pic>
      <p:pic>
        <p:nvPicPr>
          <p:cNvPr id="30" name="Picture 29">
            <a:extLst>
              <a:ext uri="{FF2B5EF4-FFF2-40B4-BE49-F238E27FC236}">
                <a16:creationId xmlns:a16="http://schemas.microsoft.com/office/drawing/2014/main" id="{7F9B5FB8-62A0-664B-B08B-7AD6D240E286}"/>
              </a:ext>
            </a:extLst>
          </p:cNvPr>
          <p:cNvPicPr>
            <a:picLocks noChangeAspect="1"/>
          </p:cNvPicPr>
          <p:nvPr/>
        </p:nvPicPr>
        <p:blipFill>
          <a:blip r:embed="rId6"/>
          <a:stretch>
            <a:fillRect/>
          </a:stretch>
        </p:blipFill>
        <p:spPr>
          <a:xfrm>
            <a:off x="383632" y="3514688"/>
            <a:ext cx="4102979" cy="2578608"/>
          </a:xfrm>
          <a:prstGeom prst="rect">
            <a:avLst/>
          </a:prstGeom>
        </p:spPr>
      </p:pic>
      <p:sp>
        <p:nvSpPr>
          <p:cNvPr id="31" name="TextBox 30">
            <a:extLst>
              <a:ext uri="{FF2B5EF4-FFF2-40B4-BE49-F238E27FC236}">
                <a16:creationId xmlns:a16="http://schemas.microsoft.com/office/drawing/2014/main" id="{6A070CC1-BDF9-C649-A856-BBC96BA2046E}"/>
              </a:ext>
            </a:extLst>
          </p:cNvPr>
          <p:cNvSpPr txBox="1"/>
          <p:nvPr/>
        </p:nvSpPr>
        <p:spPr>
          <a:xfrm>
            <a:off x="3313150" y="4803993"/>
            <a:ext cx="923651" cy="276999"/>
          </a:xfrm>
          <a:prstGeom prst="rect">
            <a:avLst/>
          </a:prstGeom>
          <a:noFill/>
        </p:spPr>
        <p:txBody>
          <a:bodyPr wrap="none" rtlCol="0">
            <a:spAutoFit/>
          </a:bodyPr>
          <a:lstStyle/>
          <a:p>
            <a:pPr defTabSz="685800">
              <a:defRPr/>
            </a:pPr>
            <a:r>
              <a:rPr lang="en-US" sz="1200" b="1" dirty="0">
                <a:solidFill>
                  <a:srgbClr val="7896C1"/>
                </a:solidFill>
                <a:latin typeface="Century Gothic"/>
                <a:cs typeface="Century Gothic"/>
              </a:rPr>
              <a:t>&lt;N&gt; ~ 100</a:t>
            </a:r>
          </a:p>
        </p:txBody>
      </p:sp>
      <p:sp>
        <p:nvSpPr>
          <p:cNvPr id="34" name="TextBox 33">
            <a:extLst>
              <a:ext uri="{FF2B5EF4-FFF2-40B4-BE49-F238E27FC236}">
                <a16:creationId xmlns:a16="http://schemas.microsoft.com/office/drawing/2014/main" id="{AC23F43F-D026-B348-AD4A-FBF459726EA4}"/>
              </a:ext>
            </a:extLst>
          </p:cNvPr>
          <p:cNvSpPr txBox="1"/>
          <p:nvPr/>
        </p:nvSpPr>
        <p:spPr>
          <a:xfrm>
            <a:off x="3185711" y="5028485"/>
            <a:ext cx="1053494" cy="276999"/>
          </a:xfrm>
          <a:prstGeom prst="rect">
            <a:avLst/>
          </a:prstGeom>
          <a:noFill/>
        </p:spPr>
        <p:txBody>
          <a:bodyPr wrap="none" rtlCol="0">
            <a:spAutoFit/>
          </a:bodyPr>
          <a:lstStyle/>
          <a:p>
            <a:pPr defTabSz="685800">
              <a:defRPr/>
            </a:pPr>
            <a:r>
              <a:rPr lang="en-US" sz="1200" b="1" dirty="0">
                <a:solidFill>
                  <a:srgbClr val="E3A231"/>
                </a:solidFill>
                <a:latin typeface="Century Gothic"/>
                <a:cs typeface="Century Gothic"/>
              </a:rPr>
              <a:t>&lt;N&gt; ~ 1,000</a:t>
            </a:r>
          </a:p>
        </p:txBody>
      </p:sp>
      <p:sp>
        <p:nvSpPr>
          <p:cNvPr id="35" name="TextBox 34">
            <a:extLst>
              <a:ext uri="{FF2B5EF4-FFF2-40B4-BE49-F238E27FC236}">
                <a16:creationId xmlns:a16="http://schemas.microsoft.com/office/drawing/2014/main" id="{9F1092AC-FB55-5E48-A596-85522AAF3CAD}"/>
              </a:ext>
            </a:extLst>
          </p:cNvPr>
          <p:cNvSpPr txBox="1"/>
          <p:nvPr/>
        </p:nvSpPr>
        <p:spPr>
          <a:xfrm>
            <a:off x="3100351" y="5252977"/>
            <a:ext cx="1140056" cy="276999"/>
          </a:xfrm>
          <a:prstGeom prst="rect">
            <a:avLst/>
          </a:prstGeom>
          <a:noFill/>
        </p:spPr>
        <p:txBody>
          <a:bodyPr wrap="none" rtlCol="0">
            <a:spAutoFit/>
          </a:bodyPr>
          <a:lstStyle/>
          <a:p>
            <a:pPr defTabSz="685800">
              <a:defRPr/>
            </a:pPr>
            <a:r>
              <a:rPr lang="en-US" sz="1200" b="1" dirty="0">
                <a:solidFill>
                  <a:srgbClr val="8FB131"/>
                </a:solidFill>
                <a:latin typeface="Century Gothic"/>
                <a:cs typeface="Century Gothic"/>
              </a:rPr>
              <a:t>&lt;N&gt; ~ 10,000</a:t>
            </a:r>
          </a:p>
        </p:txBody>
      </p:sp>
      <p:sp>
        <p:nvSpPr>
          <p:cNvPr id="37" name="Star: 5 Points 16">
            <a:extLst>
              <a:ext uri="{FF2B5EF4-FFF2-40B4-BE49-F238E27FC236}">
                <a16:creationId xmlns:a16="http://schemas.microsoft.com/office/drawing/2014/main" id="{9B9E2496-0339-9D4E-B55C-18B5040751FE}"/>
              </a:ext>
            </a:extLst>
          </p:cNvPr>
          <p:cNvSpPr/>
          <p:nvPr/>
        </p:nvSpPr>
        <p:spPr>
          <a:xfrm>
            <a:off x="3374705" y="4252099"/>
            <a:ext cx="195943" cy="177300"/>
          </a:xfrm>
          <a:prstGeom prst="star5">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47" name="Title 1">
            <a:extLst>
              <a:ext uri="{FF2B5EF4-FFF2-40B4-BE49-F238E27FC236}">
                <a16:creationId xmlns:a16="http://schemas.microsoft.com/office/drawing/2014/main" id="{41D03130-73FC-A649-8E70-B39557E0B796}"/>
              </a:ext>
            </a:extLst>
          </p:cNvPr>
          <p:cNvSpPr txBox="1">
            <a:spLocks/>
          </p:cNvSpPr>
          <p:nvPr/>
        </p:nvSpPr>
        <p:spPr bwMode="auto">
          <a:xfrm>
            <a:off x="5198299" y="2816013"/>
            <a:ext cx="3550165" cy="6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685800">
              <a:defRPr/>
            </a:pPr>
            <a:r>
              <a:rPr lang="en-US" sz="1800" dirty="0">
                <a:solidFill>
                  <a:prstClr val="black"/>
                </a:solidFill>
                <a:latin typeface="Century Gothic" panose="020B0502020202020204" pitchFamily="34" charset="0"/>
              </a:rPr>
              <a:t>force magnitude is measured by the locking range</a:t>
            </a:r>
          </a:p>
        </p:txBody>
      </p:sp>
      <p:sp>
        <p:nvSpPr>
          <p:cNvPr id="20" name="Title 1">
            <a:extLst>
              <a:ext uri="{FF2B5EF4-FFF2-40B4-BE49-F238E27FC236}">
                <a16:creationId xmlns:a16="http://schemas.microsoft.com/office/drawing/2014/main" id="{85931994-9CF8-F348-BEC4-5BAB63BDFFFB}"/>
              </a:ext>
            </a:extLst>
          </p:cNvPr>
          <p:cNvSpPr txBox="1">
            <a:spLocks/>
          </p:cNvSpPr>
          <p:nvPr/>
        </p:nvSpPr>
        <p:spPr bwMode="auto">
          <a:xfrm>
            <a:off x="746165" y="2844765"/>
            <a:ext cx="3550165" cy="684995"/>
          </a:xfrm>
          <a:prstGeom prst="rect">
            <a:avLst/>
          </a:prstGeom>
          <a:solidFill>
            <a:schemeClr val="bg1"/>
          </a:solidFill>
          <a:ln>
            <a:noFill/>
          </a:ln>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685800">
              <a:defRPr/>
            </a:pPr>
            <a:r>
              <a:rPr lang="en-US" sz="1800" dirty="0">
                <a:solidFill>
                  <a:prstClr val="black"/>
                </a:solidFill>
                <a:latin typeface="Century Gothic" panose="020B0502020202020204" pitchFamily="34" charset="0"/>
              </a:rPr>
              <a:t>new opportunities for quantum sensing!</a:t>
            </a:r>
          </a:p>
        </p:txBody>
      </p:sp>
      <p:grpSp>
        <p:nvGrpSpPr>
          <p:cNvPr id="22" name="Group 4">
            <a:extLst>
              <a:ext uri="{FF2B5EF4-FFF2-40B4-BE49-F238E27FC236}">
                <a16:creationId xmlns:a16="http://schemas.microsoft.com/office/drawing/2014/main" id="{B5FF5F5E-7E0F-AB45-9864-7057A947A134}"/>
              </a:ext>
            </a:extLst>
          </p:cNvPr>
          <p:cNvGrpSpPr>
            <a:grpSpLocks noChangeAspect="1"/>
          </p:cNvGrpSpPr>
          <p:nvPr/>
        </p:nvGrpSpPr>
        <p:grpSpPr bwMode="auto">
          <a:xfrm>
            <a:off x="4860032" y="2492896"/>
            <a:ext cx="4122420" cy="4114800"/>
            <a:chOff x="1676" y="0"/>
            <a:chExt cx="4328" cy="4320"/>
          </a:xfrm>
        </p:grpSpPr>
        <p:sp>
          <p:nvSpPr>
            <p:cNvPr id="23" name="AutoShape 3">
              <a:extLst>
                <a:ext uri="{FF2B5EF4-FFF2-40B4-BE49-F238E27FC236}">
                  <a16:creationId xmlns:a16="http://schemas.microsoft.com/office/drawing/2014/main" id="{58CC086F-C514-4E45-A7BC-881FF29D1E59}"/>
                </a:ext>
              </a:extLst>
            </p:cNvPr>
            <p:cNvSpPr>
              <a:spLocks noChangeAspect="1" noChangeArrowheads="1" noTextEdit="1"/>
            </p:cNvSpPr>
            <p:nvPr/>
          </p:nvSpPr>
          <p:spPr bwMode="auto">
            <a:xfrm>
              <a:off x="1676" y="0"/>
              <a:ext cx="432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24" name="Picture 5 1">
              <a:extLst>
                <a:ext uri="{FF2B5EF4-FFF2-40B4-BE49-F238E27FC236}">
                  <a16:creationId xmlns:a16="http://schemas.microsoft.com/office/drawing/2014/main" id="{CCD6FF6D-F983-874D-B8C7-76FC6940364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1550" r="10166" b="14605"/>
            <a:stretch/>
          </p:blipFill>
          <p:spPr bwMode="auto">
            <a:xfrm>
              <a:off x="1676" y="932"/>
              <a:ext cx="3893" cy="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Rectangle 25">
            <a:extLst>
              <a:ext uri="{FF2B5EF4-FFF2-40B4-BE49-F238E27FC236}">
                <a16:creationId xmlns:a16="http://schemas.microsoft.com/office/drawing/2014/main" id="{5F3B0474-4AAD-A84D-BDAA-DF263637447F}"/>
              </a:ext>
            </a:extLst>
          </p:cNvPr>
          <p:cNvSpPr/>
          <p:nvPr/>
        </p:nvSpPr>
        <p:spPr>
          <a:xfrm>
            <a:off x="6608771" y="3391435"/>
            <a:ext cx="618344" cy="2406653"/>
          </a:xfrm>
          <a:prstGeom prst="rect">
            <a:avLst/>
          </a:prstGeom>
          <a:solidFill>
            <a:schemeClr val="bg1">
              <a:lumMod val="8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27" name="Straight Arrow Connector 26">
            <a:extLst>
              <a:ext uri="{FF2B5EF4-FFF2-40B4-BE49-F238E27FC236}">
                <a16:creationId xmlns:a16="http://schemas.microsoft.com/office/drawing/2014/main" id="{8D067212-675E-1E41-9CB2-49EEEBD92EBD}"/>
              </a:ext>
            </a:extLst>
          </p:cNvPr>
          <p:cNvCxnSpPr>
            <a:cxnSpLocks/>
          </p:cNvCxnSpPr>
          <p:nvPr/>
        </p:nvCxnSpPr>
        <p:spPr>
          <a:xfrm>
            <a:off x="6651247" y="6021288"/>
            <a:ext cx="513041" cy="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D2FF539D-CFEB-764C-A121-C5653187A349}"/>
              </a:ext>
            </a:extLst>
          </p:cNvPr>
          <p:cNvSpPr txBox="1">
            <a:spLocks/>
          </p:cNvSpPr>
          <p:nvPr/>
        </p:nvSpPr>
        <p:spPr bwMode="auto">
          <a:xfrm>
            <a:off x="5142860" y="6055184"/>
            <a:ext cx="3550165" cy="6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685800">
              <a:defRPr/>
            </a:pPr>
            <a:r>
              <a:rPr lang="en-US" sz="1400" dirty="0">
                <a:solidFill>
                  <a:prstClr val="black"/>
                </a:solidFill>
                <a:latin typeface="Century Gothic" panose="020B0502020202020204" pitchFamily="34" charset="0"/>
              </a:rPr>
              <a:t>locking range</a:t>
            </a:r>
          </a:p>
        </p:txBody>
      </p:sp>
      <p:pic>
        <p:nvPicPr>
          <p:cNvPr id="29" name="Picture 28">
            <a:extLst>
              <a:ext uri="{FF2B5EF4-FFF2-40B4-BE49-F238E27FC236}">
                <a16:creationId xmlns:a16="http://schemas.microsoft.com/office/drawing/2014/main" id="{C589E890-4802-C044-B601-D31664AA25CB}"/>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6917942" y="3926807"/>
            <a:ext cx="1401143" cy="273143"/>
          </a:xfrm>
          <a:prstGeom prst="rect">
            <a:avLst/>
          </a:prstGeom>
        </p:spPr>
      </p:pic>
      <p:cxnSp>
        <p:nvCxnSpPr>
          <p:cNvPr id="5" name="Straight Arrow Connector 4">
            <a:extLst>
              <a:ext uri="{FF2B5EF4-FFF2-40B4-BE49-F238E27FC236}">
                <a16:creationId xmlns:a16="http://schemas.microsoft.com/office/drawing/2014/main" id="{E21CE74D-02C8-C24F-B014-53329B2B0519}"/>
              </a:ext>
            </a:extLst>
          </p:cNvPr>
          <p:cNvCxnSpPr/>
          <p:nvPr/>
        </p:nvCxnSpPr>
        <p:spPr>
          <a:xfrm flipH="1">
            <a:off x="3774975" y="4429399"/>
            <a:ext cx="1085057"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E6664E78-273E-B44A-AFEF-B42AF6587E88}"/>
              </a:ext>
            </a:extLst>
          </p:cNvPr>
          <p:cNvSpPr/>
          <p:nvPr/>
        </p:nvSpPr>
        <p:spPr>
          <a:xfrm>
            <a:off x="-36512" y="6516052"/>
            <a:ext cx="7342075" cy="369332"/>
          </a:xfrm>
          <a:prstGeom prst="rect">
            <a:avLst/>
          </a:prstGeom>
        </p:spPr>
        <p:txBody>
          <a:bodyPr wrap="none">
            <a:spAutoFit/>
          </a:bodyPr>
          <a:lstStyle/>
          <a:p>
            <a:r>
              <a:rPr lang="en-GB" altLang="en-US" dirty="0">
                <a:solidFill>
                  <a:srgbClr val="000000"/>
                </a:solidFill>
                <a:latin typeface="Century Gothic" charset="0"/>
                <a:sym typeface="Wingdings" pitchFamily="2" charset="2"/>
              </a:rPr>
              <a:t>*Collaborate extensively with </a:t>
            </a:r>
            <a:r>
              <a:rPr lang="en-GB" altLang="en-US" dirty="0" err="1">
                <a:solidFill>
                  <a:srgbClr val="000000"/>
                </a:solidFill>
                <a:latin typeface="Century Gothic" charset="0"/>
                <a:sym typeface="Wingdings" pitchFamily="2" charset="2"/>
              </a:rPr>
              <a:t>Mishkat</a:t>
            </a:r>
            <a:r>
              <a:rPr lang="en-GB" altLang="en-US" dirty="0">
                <a:solidFill>
                  <a:srgbClr val="000000"/>
                </a:solidFill>
                <a:latin typeface="Century Gothic" charset="0"/>
                <a:sym typeface="Wingdings" pitchFamily="2" charset="2"/>
              </a:rPr>
              <a:t> Bhattacharya @ RIT on this</a:t>
            </a:r>
            <a:endParaRPr lang="en-US" dirty="0"/>
          </a:p>
        </p:txBody>
      </p:sp>
      <p:sp>
        <p:nvSpPr>
          <p:cNvPr id="39" name="Rectangle 38">
            <a:extLst>
              <a:ext uri="{FF2B5EF4-FFF2-40B4-BE49-F238E27FC236}">
                <a16:creationId xmlns:a16="http://schemas.microsoft.com/office/drawing/2014/main" id="{CFB042BD-CA4D-0B46-A821-D1BC271868FE}"/>
              </a:ext>
            </a:extLst>
          </p:cNvPr>
          <p:cNvSpPr/>
          <p:nvPr/>
        </p:nvSpPr>
        <p:spPr>
          <a:xfrm>
            <a:off x="5409157" y="3603641"/>
            <a:ext cx="1271574" cy="646331"/>
          </a:xfrm>
          <a:prstGeom prst="rect">
            <a:avLst/>
          </a:prstGeom>
        </p:spPr>
        <p:txBody>
          <a:bodyPr wrap="square">
            <a:spAutoFit/>
          </a:bodyPr>
          <a:lstStyle/>
          <a:p>
            <a:pPr algn="ctr"/>
            <a:r>
              <a:rPr lang="en-GB" altLang="en-US" dirty="0">
                <a:solidFill>
                  <a:srgbClr val="000000"/>
                </a:solidFill>
                <a:latin typeface="Century Gothic" charset="0"/>
                <a:sym typeface="Wingdings" pitchFamily="2" charset="2"/>
              </a:rPr>
              <a:t>injection locking</a:t>
            </a:r>
            <a:endParaRPr lang="en-US" dirty="0"/>
          </a:p>
        </p:txBody>
      </p:sp>
      <p:sp>
        <p:nvSpPr>
          <p:cNvPr id="40" name="Rectangle 39">
            <a:extLst>
              <a:ext uri="{FF2B5EF4-FFF2-40B4-BE49-F238E27FC236}">
                <a16:creationId xmlns:a16="http://schemas.microsoft.com/office/drawing/2014/main" id="{6E7D0DF1-F794-0948-B7E3-58D87854F7B3}"/>
              </a:ext>
            </a:extLst>
          </p:cNvPr>
          <p:cNvSpPr/>
          <p:nvPr/>
        </p:nvSpPr>
        <p:spPr>
          <a:xfrm>
            <a:off x="1140186" y="3785041"/>
            <a:ext cx="1271574" cy="369332"/>
          </a:xfrm>
          <a:prstGeom prst="rect">
            <a:avLst/>
          </a:prstGeom>
        </p:spPr>
        <p:txBody>
          <a:bodyPr wrap="square">
            <a:spAutoFit/>
          </a:bodyPr>
          <a:lstStyle/>
          <a:p>
            <a:pPr algn="ctr"/>
            <a:r>
              <a:rPr lang="en-GB" altLang="en-US" dirty="0">
                <a:solidFill>
                  <a:srgbClr val="000000"/>
                </a:solidFill>
                <a:latin typeface="Century Gothic" charset="0"/>
                <a:sym typeface="Wingdings" pitchFamily="2" charset="2"/>
              </a:rPr>
              <a:t>~ 30 </a:t>
            </a:r>
            <a:r>
              <a:rPr lang="en-GB" altLang="en-US" dirty="0" err="1">
                <a:solidFill>
                  <a:srgbClr val="000000"/>
                </a:solidFill>
                <a:latin typeface="Century Gothic" charset="0"/>
                <a:sym typeface="Wingdings" pitchFamily="2" charset="2"/>
              </a:rPr>
              <a:t>aN</a:t>
            </a:r>
            <a:endParaRPr lang="en-US" dirty="0"/>
          </a:p>
        </p:txBody>
      </p:sp>
    </p:spTree>
    <p:extLst>
      <p:ext uri="{BB962C8B-B14F-4D97-AF65-F5344CB8AC3E}">
        <p14:creationId xmlns:p14="http://schemas.microsoft.com/office/powerpoint/2010/main" val="2754583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 Box 3"/>
          <p:cNvSpPr txBox="1">
            <a:spLocks noChangeArrowheads="1"/>
          </p:cNvSpPr>
          <p:nvPr/>
        </p:nvSpPr>
        <p:spPr bwMode="auto">
          <a:xfrm>
            <a:off x="555625" y="260350"/>
            <a:ext cx="511069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solid-state quantum photonics</a:t>
            </a:r>
          </a:p>
        </p:txBody>
      </p:sp>
      <p:sp>
        <p:nvSpPr>
          <p:cNvPr id="96258" name="Rectangle 3"/>
          <p:cNvSpPr>
            <a:spLocks noChangeArrowheads="1"/>
          </p:cNvSpPr>
          <p:nvPr/>
        </p:nvSpPr>
        <p:spPr bwMode="auto">
          <a:xfrm>
            <a:off x="900113" y="1095375"/>
            <a:ext cx="7632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400" b="1" dirty="0">
                <a:solidFill>
                  <a:srgbClr val="000000"/>
                </a:solidFill>
                <a:latin typeface="Century Gothic" charset="0"/>
              </a:rPr>
              <a:t>summary: </a:t>
            </a:r>
          </a:p>
        </p:txBody>
      </p:sp>
      <p:sp>
        <p:nvSpPr>
          <p:cNvPr id="96267" name="Rectangle 3"/>
          <p:cNvSpPr>
            <a:spLocks noChangeArrowheads="1"/>
          </p:cNvSpPr>
          <p:nvPr/>
        </p:nvSpPr>
        <p:spPr bwMode="auto">
          <a:xfrm>
            <a:off x="1296988" y="1873581"/>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quantum light (solid-state) matter interfaces</a:t>
            </a:r>
          </a:p>
          <a:p>
            <a:pPr algn="just" eaLnBrk="1" hangingPunct="1">
              <a:spcBef>
                <a:spcPct val="0"/>
              </a:spcBef>
              <a:buFontTx/>
              <a:buNone/>
            </a:pPr>
            <a:r>
              <a:rPr lang="en-GB" altLang="en-US" sz="2000" dirty="0">
                <a:solidFill>
                  <a:srgbClr val="000000"/>
                </a:solidFill>
                <a:latin typeface="Century Gothic" charset="0"/>
              </a:rPr>
              <a:t>	</a:t>
            </a:r>
            <a:r>
              <a:rPr lang="en-GB" altLang="en-US" sz="2000" dirty="0">
                <a:solidFill>
                  <a:srgbClr val="000000"/>
                </a:solidFill>
                <a:latin typeface="Century Gothic" charset="0"/>
                <a:sym typeface="Wingdings" pitchFamily="2" charset="2"/>
              </a:rPr>
              <a:t> q. light states, sensing, networks</a:t>
            </a:r>
            <a:endParaRPr lang="en-GB" altLang="en-US" sz="2000" dirty="0">
              <a:solidFill>
                <a:srgbClr val="000000"/>
              </a:solidFill>
              <a:latin typeface="Century Gothic" charset="0"/>
            </a:endParaRPr>
          </a:p>
        </p:txBody>
      </p:sp>
      <p:grpSp>
        <p:nvGrpSpPr>
          <p:cNvPr id="22" name="Group 21">
            <a:extLst>
              <a:ext uri="{FF2B5EF4-FFF2-40B4-BE49-F238E27FC236}">
                <a16:creationId xmlns:a16="http://schemas.microsoft.com/office/drawing/2014/main" id="{D4C52FF1-7029-2447-85B6-53169BE1FCA7}"/>
              </a:ext>
            </a:extLst>
          </p:cNvPr>
          <p:cNvGrpSpPr/>
          <p:nvPr/>
        </p:nvGrpSpPr>
        <p:grpSpPr>
          <a:xfrm>
            <a:off x="7416533" y="1796095"/>
            <a:ext cx="1217200" cy="1455493"/>
            <a:chOff x="5299016" y="3557683"/>
            <a:chExt cx="2133518" cy="3185664"/>
          </a:xfrm>
        </p:grpSpPr>
        <p:pic>
          <p:nvPicPr>
            <p:cNvPr id="23" name="Picture 22">
              <a:extLst>
                <a:ext uri="{FF2B5EF4-FFF2-40B4-BE49-F238E27FC236}">
                  <a16:creationId xmlns:a16="http://schemas.microsoft.com/office/drawing/2014/main" id="{12E703CF-2F1F-C940-9B06-8121A9D47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9016" y="3557683"/>
              <a:ext cx="2133518" cy="3185664"/>
            </a:xfrm>
            <a:prstGeom prst="rect">
              <a:avLst/>
            </a:prstGeom>
          </p:spPr>
        </p:pic>
        <p:sp>
          <p:nvSpPr>
            <p:cNvPr id="24" name="Rectangle 23">
              <a:extLst>
                <a:ext uri="{FF2B5EF4-FFF2-40B4-BE49-F238E27FC236}">
                  <a16:creationId xmlns:a16="http://schemas.microsoft.com/office/drawing/2014/main" id="{49EC0BF9-9536-2243-B457-D43C66E9C3B9}"/>
                </a:ext>
              </a:extLst>
            </p:cNvPr>
            <p:cNvSpPr/>
            <p:nvPr/>
          </p:nvSpPr>
          <p:spPr>
            <a:xfrm>
              <a:off x="5364088" y="3645024"/>
              <a:ext cx="1944216" cy="30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1EA2C0A0-BDDB-4A42-8D9F-BEE087CFB99B}"/>
              </a:ext>
            </a:extLst>
          </p:cNvPr>
          <p:cNvSpPr>
            <a:spLocks noChangeArrowheads="1"/>
          </p:cNvSpPr>
          <p:nvPr/>
        </p:nvSpPr>
        <p:spPr bwMode="auto">
          <a:xfrm>
            <a:off x="2226832" y="3378487"/>
            <a:ext cx="58326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market opportunity </a:t>
            </a:r>
            <a:r>
              <a:rPr lang="en-GB" altLang="en-US" sz="2000" b="1" dirty="0">
                <a:solidFill>
                  <a:srgbClr val="000000"/>
                </a:solidFill>
                <a:latin typeface="Century Gothic" charset="0"/>
              </a:rPr>
              <a:t>x</a:t>
            </a:r>
            <a:r>
              <a:rPr lang="en-GB" altLang="en-US" sz="2000" dirty="0">
                <a:solidFill>
                  <a:srgbClr val="000000"/>
                </a:solidFill>
                <a:latin typeface="Century Gothic" charset="0"/>
              </a:rPr>
              <a:t> quantum technology </a:t>
            </a:r>
          </a:p>
          <a:p>
            <a:pPr algn="just" eaLnBrk="1" hangingPunct="1">
              <a:spcBef>
                <a:spcPct val="0"/>
              </a:spcBef>
              <a:buFontTx/>
              <a:buNone/>
            </a:pPr>
            <a:r>
              <a:rPr lang="en-GB" altLang="en-US" sz="2000" dirty="0">
                <a:solidFill>
                  <a:srgbClr val="000000"/>
                </a:solidFill>
                <a:latin typeface="Century Gothic" charset="0"/>
              </a:rPr>
              <a:t>	</a:t>
            </a:r>
            <a:r>
              <a:rPr lang="en-GB" altLang="en-US" sz="2000" b="1" dirty="0">
                <a:solidFill>
                  <a:srgbClr val="000000"/>
                </a:solidFill>
                <a:latin typeface="Century Gothic" charset="0"/>
              </a:rPr>
              <a:t>=</a:t>
            </a:r>
            <a:r>
              <a:rPr lang="en-GB" altLang="en-US" sz="2000" dirty="0">
                <a:solidFill>
                  <a:srgbClr val="000000"/>
                </a:solidFill>
                <a:latin typeface="Century Gothic" charset="0"/>
              </a:rPr>
              <a:t> quantum  innovation </a:t>
            </a:r>
          </a:p>
        </p:txBody>
      </p:sp>
      <p:sp>
        <p:nvSpPr>
          <p:cNvPr id="34" name="Rectangle 63">
            <a:extLst>
              <a:ext uri="{FF2B5EF4-FFF2-40B4-BE49-F238E27FC236}">
                <a16:creationId xmlns:a16="http://schemas.microsoft.com/office/drawing/2014/main" id="{0BCCF552-9939-EC4A-A530-A2647C931455}"/>
              </a:ext>
            </a:extLst>
          </p:cNvPr>
          <p:cNvSpPr>
            <a:spLocks noChangeArrowheads="1"/>
          </p:cNvSpPr>
          <p:nvPr/>
        </p:nvSpPr>
        <p:spPr bwMode="auto">
          <a:xfrm>
            <a:off x="1121683" y="2924944"/>
            <a:ext cx="31846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dirty="0">
                <a:solidFill>
                  <a:srgbClr val="000000"/>
                </a:solidFill>
                <a:latin typeface="Century Gothic" panose="020B0502020202020204" pitchFamily="34" charset="0"/>
              </a:rPr>
              <a:t>“Duncan” Moore’s Law</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93632D19-C016-B140-92E7-DED4CBE6740A}"/>
                  </a:ext>
                </a:extLst>
              </p:cNvPr>
              <p:cNvSpPr txBox="1"/>
              <p:nvPr/>
            </p:nvSpPr>
            <p:spPr>
              <a:xfrm>
                <a:off x="2512851" y="5075892"/>
                <a:ext cx="453252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𝐷</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sSup>
                        <m:sSupPr>
                          <m:ctrlPr>
                            <a:rPr lang="en-US" sz="2400" i="1">
                              <a:latin typeface="Cambria Math" panose="02040503050406030204" pitchFamily="18" charset="0"/>
                            </a:rPr>
                          </m:ctrlPr>
                        </m:sSupPr>
                        <m:e>
                          <m:r>
                            <a:rPr lang="en-US" sz="2400" b="0" i="1" smtClean="0">
                              <a:latin typeface="Cambria Math" panose="02040503050406030204" pitchFamily="18" charset="0"/>
                            </a:rPr>
                            <m:t>𝑉</m:t>
                          </m:r>
                        </m:e>
                        <m:sup>
                          <m:r>
                            <a:rPr lang="en-US" sz="2400" b="0" i="1">
                              <a:latin typeface="Cambria Math" panose="02040503050406030204" pitchFamily="18" charset="0"/>
                            </a:rPr>
                            <m:t>2</m:t>
                          </m:r>
                        </m:sup>
                      </m:sSup>
                      <m:r>
                        <a:rPr lang="en-US" sz="2400" b="0" i="1" smtClean="0">
                          <a:latin typeface="Cambria Math" panose="02040503050406030204" pitchFamily="18" charset="0"/>
                        </a:rPr>
                        <m:t>&lt;</m:t>
                      </m:r>
                      <m:r>
                        <a:rPr lang="en-US" sz="2400" b="0" i="1" smtClean="0">
                          <a:latin typeface="Cambria Math" panose="02040503050406030204" pitchFamily="18" charset="0"/>
                          <a:ea typeface="Cambria Math" panose="02040503050406030204" pitchFamily="18" charset="0"/>
                        </a:rPr>
                        <m:t>1</m:t>
                      </m:r>
                      <m:r>
                        <a:rPr lang="en-US" sz="2400" i="1" smtClean="0">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𝐷</m:t>
                          </m:r>
                        </m:e>
                        <m:sup>
                          <m:r>
                            <a:rPr lang="en-US" sz="2400" i="1">
                              <a:latin typeface="Cambria Math" panose="02040503050406030204" pitchFamily="18" charset="0"/>
                            </a:rPr>
                            <m:t>2</m:t>
                          </m:r>
                        </m:sup>
                      </m:sSup>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𝑉</m:t>
                          </m:r>
                        </m:e>
                        <m:sup>
                          <m:r>
                            <a:rPr lang="en-US" sz="2400" i="1">
                              <a:latin typeface="Cambria Math" panose="02040503050406030204" pitchFamily="18" charset="0"/>
                            </a:rPr>
                            <m:t>2</m:t>
                          </m:r>
                        </m:sup>
                      </m:sSup>
                      <m:r>
                        <a:rPr lang="en-US" sz="2400" b="0" i="1" smtClean="0">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𝐶</m:t>
                          </m:r>
                        </m:e>
                        <m:sup>
                          <m:r>
                            <a:rPr lang="en-US" sz="2400" i="1">
                              <a:latin typeface="Cambria Math" panose="02040503050406030204" pitchFamily="18" charset="0"/>
                            </a:rPr>
                            <m:t>2</m:t>
                          </m:r>
                        </m:sup>
                      </m:sSup>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1</m:t>
                      </m:r>
                    </m:oMath>
                  </m:oMathPara>
                </a14:m>
                <a:endParaRPr lang="en-US" sz="2400" dirty="0" err="1">
                  <a:latin typeface="Century Gothic"/>
                  <a:cs typeface="Century Gothic"/>
                </a:endParaRPr>
              </a:p>
            </p:txBody>
          </p:sp>
        </mc:Choice>
        <mc:Fallback xmlns="">
          <p:sp>
            <p:nvSpPr>
              <p:cNvPr id="35" name="TextBox 34">
                <a:extLst>
                  <a:ext uri="{FF2B5EF4-FFF2-40B4-BE49-F238E27FC236}">
                    <a16:creationId xmlns:a16="http://schemas.microsoft.com/office/drawing/2014/main" id="{93632D19-C016-B140-92E7-DED4CBE6740A}"/>
                  </a:ext>
                </a:extLst>
              </p:cNvPr>
              <p:cNvSpPr txBox="1">
                <a:spLocks noRot="1" noChangeAspect="1" noMove="1" noResize="1" noEditPoints="1" noAdjustHandles="1" noChangeArrowheads="1" noChangeShapeType="1" noTextEdit="1"/>
              </p:cNvSpPr>
              <p:nvPr/>
            </p:nvSpPr>
            <p:spPr>
              <a:xfrm>
                <a:off x="2512851" y="5075892"/>
                <a:ext cx="4532523" cy="369332"/>
              </a:xfrm>
              <a:prstGeom prst="rect">
                <a:avLst/>
              </a:prstGeom>
              <a:blipFill>
                <a:blip r:embed="rId4"/>
                <a:stretch>
                  <a:fillRect l="-838" r="-559" b="-6667"/>
                </a:stretch>
              </a:blipFill>
            </p:spPr>
            <p:txBody>
              <a:bodyPr/>
              <a:lstStyle/>
              <a:p>
                <a:r>
                  <a:rPr lang="en-US">
                    <a:noFill/>
                  </a:rPr>
                  <a:t> </a:t>
                </a:r>
              </a:p>
            </p:txBody>
          </p:sp>
        </mc:Fallback>
      </mc:AlternateContent>
      <p:sp>
        <p:nvSpPr>
          <p:cNvPr id="40" name="Rectangle 63">
            <a:extLst>
              <a:ext uri="{FF2B5EF4-FFF2-40B4-BE49-F238E27FC236}">
                <a16:creationId xmlns:a16="http://schemas.microsoft.com/office/drawing/2014/main" id="{E844ACA7-23AB-524E-9ED4-7317B7AF89D3}"/>
              </a:ext>
            </a:extLst>
          </p:cNvPr>
          <p:cNvSpPr>
            <a:spLocks noChangeArrowheads="1"/>
          </p:cNvSpPr>
          <p:nvPr/>
        </p:nvSpPr>
        <p:spPr bwMode="auto">
          <a:xfrm>
            <a:off x="1297206" y="4270710"/>
            <a:ext cx="78833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solidFill>
                  <a:srgbClr val="000000"/>
                </a:solidFill>
                <a:latin typeface="Century Gothic" panose="020B0502020202020204" pitchFamily="34" charset="0"/>
              </a:rPr>
              <a:t>single photons at work</a:t>
            </a:r>
          </a:p>
          <a:p>
            <a:pPr eaLnBrk="1" hangingPunct="1"/>
            <a:r>
              <a:rPr lang="en-US" altLang="en-US" sz="2000" dirty="0">
                <a:solidFill>
                  <a:srgbClr val="000000"/>
                </a:solidFill>
                <a:latin typeface="Century Gothic" panose="020B0502020202020204" pitchFamily="34" charset="0"/>
                <a:sym typeface="Wingdings" pitchFamily="2" charset="2"/>
              </a:rPr>
              <a:t>	 making sense of complementarity</a:t>
            </a:r>
            <a:endParaRPr lang="en-US" altLang="en-US" sz="2000" dirty="0">
              <a:solidFill>
                <a:srgbClr val="000000"/>
              </a:solidFill>
              <a:latin typeface="Century Gothic" panose="020B0502020202020204" pitchFamily="34" charset="0"/>
            </a:endParaRPr>
          </a:p>
        </p:txBody>
      </p:sp>
      <p:pic>
        <p:nvPicPr>
          <p:cNvPr id="42" name="Picture 41">
            <a:extLst>
              <a:ext uri="{FF2B5EF4-FFF2-40B4-BE49-F238E27FC236}">
                <a16:creationId xmlns:a16="http://schemas.microsoft.com/office/drawing/2014/main" id="{441AE35B-7E79-9C4E-B1BF-820B725D08BF}"/>
              </a:ext>
            </a:extLst>
          </p:cNvPr>
          <p:cNvPicPr>
            <a:picLocks noChangeAspect="1"/>
          </p:cNvPicPr>
          <p:nvPr/>
        </p:nvPicPr>
        <p:blipFill>
          <a:blip r:embed="rId5"/>
          <a:stretch>
            <a:fillRect/>
          </a:stretch>
        </p:blipFill>
        <p:spPr>
          <a:xfrm>
            <a:off x="7352737" y="3921709"/>
            <a:ext cx="1419281" cy="1421820"/>
          </a:xfrm>
          <a:prstGeom prst="rect">
            <a:avLst/>
          </a:prstGeom>
        </p:spPr>
      </p:pic>
      <p:sp>
        <p:nvSpPr>
          <p:cNvPr id="43" name="Rectangle 63">
            <a:extLst>
              <a:ext uri="{FF2B5EF4-FFF2-40B4-BE49-F238E27FC236}">
                <a16:creationId xmlns:a16="http://schemas.microsoft.com/office/drawing/2014/main" id="{15CAB446-37DD-8340-A25E-4C4C3EB128CE}"/>
              </a:ext>
            </a:extLst>
          </p:cNvPr>
          <p:cNvSpPr>
            <a:spLocks noChangeArrowheads="1"/>
          </p:cNvSpPr>
          <p:nvPr/>
        </p:nvSpPr>
        <p:spPr bwMode="auto">
          <a:xfrm>
            <a:off x="1312315" y="5661248"/>
            <a:ext cx="78833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solidFill>
                  <a:srgbClr val="000000"/>
                </a:solidFill>
                <a:latin typeface="Century Gothic" panose="020B0502020202020204" pitchFamily="34" charset="0"/>
              </a:rPr>
              <a:t>quantum </a:t>
            </a:r>
            <a:r>
              <a:rPr lang="en-US" altLang="en-US" sz="2000" dirty="0" err="1">
                <a:solidFill>
                  <a:srgbClr val="000000"/>
                </a:solidFill>
                <a:latin typeface="Century Gothic" panose="020B0502020202020204" pitchFamily="34" charset="0"/>
              </a:rPr>
              <a:t>phononics</a:t>
            </a:r>
            <a:r>
              <a:rPr lang="en-US" altLang="en-US" sz="2000" dirty="0">
                <a:solidFill>
                  <a:srgbClr val="000000"/>
                </a:solidFill>
                <a:latin typeface="Century Gothic" panose="020B0502020202020204" pitchFamily="34" charset="0"/>
              </a:rPr>
              <a:t> </a:t>
            </a:r>
            <a:r>
              <a:rPr lang="en-US" altLang="en-US" sz="2000" dirty="0">
                <a:solidFill>
                  <a:srgbClr val="000000"/>
                </a:solidFill>
                <a:latin typeface="Century Gothic" panose="020B0502020202020204" pitchFamily="34" charset="0"/>
                <a:sym typeface="Wingdings" pitchFamily="2" charset="2"/>
              </a:rPr>
              <a:t> coherent states</a:t>
            </a:r>
            <a:endParaRPr lang="en-US" altLang="en-US" sz="2000" dirty="0">
              <a:solidFill>
                <a:srgbClr val="000000"/>
              </a:solidFill>
              <a:latin typeface="Century Gothic" panose="020B0502020202020204" pitchFamily="34" charset="0"/>
            </a:endParaRPr>
          </a:p>
          <a:p>
            <a:pPr eaLnBrk="1" hangingPunct="1"/>
            <a:r>
              <a:rPr lang="en-US" altLang="en-US" sz="2000" dirty="0">
                <a:solidFill>
                  <a:srgbClr val="000000"/>
                </a:solidFill>
                <a:latin typeface="Century Gothic" panose="020B0502020202020204" pitchFamily="34" charset="0"/>
                <a:sym typeface="Wingdings" pitchFamily="2" charset="2"/>
              </a:rPr>
              <a:t>	 levitated optomechanics</a:t>
            </a:r>
          </a:p>
          <a:p>
            <a:pPr eaLnBrk="1" hangingPunct="1"/>
            <a:r>
              <a:rPr lang="en-US" altLang="en-US" sz="2000" dirty="0">
                <a:solidFill>
                  <a:srgbClr val="000000"/>
                </a:solidFill>
                <a:latin typeface="Century Gothic" panose="020B0502020202020204" pitchFamily="34" charset="0"/>
                <a:sym typeface="Wingdings" pitchFamily="2" charset="2"/>
              </a:rPr>
              <a:t>	 new quantum sensors</a:t>
            </a:r>
            <a:endParaRPr lang="en-US" altLang="en-US" sz="2000" dirty="0">
              <a:solidFill>
                <a:srgbClr val="000000"/>
              </a:solidFill>
              <a:latin typeface="Century Gothic" panose="020B0502020202020204" pitchFamily="34" charset="0"/>
            </a:endParaRPr>
          </a:p>
        </p:txBody>
      </p:sp>
      <p:pic>
        <p:nvPicPr>
          <p:cNvPr id="45" name="Picture 44">
            <a:extLst>
              <a:ext uri="{FF2B5EF4-FFF2-40B4-BE49-F238E27FC236}">
                <a16:creationId xmlns:a16="http://schemas.microsoft.com/office/drawing/2014/main" id="{20C4268D-859F-914B-98CF-4E5A3455D630}"/>
              </a:ext>
            </a:extLst>
          </p:cNvPr>
          <p:cNvPicPr>
            <a:picLocks noChangeAspect="1"/>
          </p:cNvPicPr>
          <p:nvPr/>
        </p:nvPicPr>
        <p:blipFill rotWithShape="1">
          <a:blip r:embed="rId6">
            <a:extLst>
              <a:ext uri="{28A0092B-C50C-407E-A947-70E740481C1C}">
                <a14:useLocalDpi xmlns:a14="http://schemas.microsoft.com/office/drawing/2010/main" val="0"/>
              </a:ext>
            </a:extLst>
          </a:blip>
          <a:srcRect l="52976" t="58158"/>
          <a:stretch/>
        </p:blipFill>
        <p:spPr>
          <a:xfrm>
            <a:off x="7202070" y="5519637"/>
            <a:ext cx="1402378" cy="1365747"/>
          </a:xfrm>
          <a:prstGeom prst="rect">
            <a:avLst/>
          </a:prstGeom>
        </p:spPr>
      </p:pic>
    </p:spTree>
    <p:extLst>
      <p:ext uri="{BB962C8B-B14F-4D97-AF65-F5344CB8AC3E}">
        <p14:creationId xmlns:p14="http://schemas.microsoft.com/office/powerpoint/2010/main" val="2658832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9D4460-CE09-074A-A339-F073959FC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2401" y="4419244"/>
            <a:ext cx="5814015" cy="2356437"/>
          </a:xfrm>
          <a:prstGeom prst="rect">
            <a:avLst/>
          </a:prstGeom>
        </p:spPr>
      </p:pic>
      <p:sp>
        <p:nvSpPr>
          <p:cNvPr id="5" name="Rectangle 3">
            <a:extLst>
              <a:ext uri="{FF2B5EF4-FFF2-40B4-BE49-F238E27FC236}">
                <a16:creationId xmlns:a16="http://schemas.microsoft.com/office/drawing/2014/main" id="{60615B20-DEF7-A64D-9FEE-381600679EC9}"/>
              </a:ext>
            </a:extLst>
          </p:cNvPr>
          <p:cNvSpPr>
            <a:spLocks noChangeArrowheads="1"/>
          </p:cNvSpPr>
          <p:nvPr/>
        </p:nvSpPr>
        <p:spPr bwMode="auto">
          <a:xfrm>
            <a:off x="960694" y="3717032"/>
            <a:ext cx="87573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sz="2000" dirty="0">
                <a:latin typeface="Century Gothic" panose="020B0502020202020204" pitchFamily="34" charset="0"/>
              </a:rPr>
              <a:t>Nano-, Bio-, and Quantum Photonics at University of Rochester</a:t>
            </a:r>
          </a:p>
          <a:p>
            <a:pPr eaLnBrk="1" hangingPunct="1">
              <a:spcBef>
                <a:spcPct val="0"/>
              </a:spcBef>
              <a:buFontTx/>
              <a:buNone/>
            </a:pPr>
            <a:r>
              <a:rPr lang="en-US" sz="2000" dirty="0">
                <a:latin typeface="Century Gothic" panose="020B0502020202020204" pitchFamily="34" charset="0"/>
              </a:rPr>
              <a:t>	</a:t>
            </a:r>
            <a:r>
              <a:rPr lang="en-US" sz="2000" dirty="0">
                <a:latin typeface="Century Gothic" panose="020B0502020202020204" pitchFamily="34" charset="0"/>
                <a:sym typeface="Wingdings" pitchFamily="2" charset="2"/>
              </a:rPr>
              <a:t> accepting applications</a:t>
            </a:r>
            <a:r>
              <a:rPr lang="en-US" sz="2000" dirty="0">
                <a:latin typeface="Century Gothic" panose="020B0502020202020204" pitchFamily="34" charset="0"/>
              </a:rPr>
              <a:t> </a:t>
            </a:r>
            <a:endParaRPr lang="en-GB" altLang="en-US" sz="2000" dirty="0">
              <a:solidFill>
                <a:srgbClr val="000000"/>
              </a:solidFill>
              <a:latin typeface="Century Gothic" panose="020B0502020202020204" pitchFamily="34" charset="0"/>
            </a:endParaRPr>
          </a:p>
        </p:txBody>
      </p:sp>
      <p:pic>
        <p:nvPicPr>
          <p:cNvPr id="6" name="Picture 5">
            <a:extLst>
              <a:ext uri="{FF2B5EF4-FFF2-40B4-BE49-F238E27FC236}">
                <a16:creationId xmlns:a16="http://schemas.microsoft.com/office/drawing/2014/main" id="{6D709CE0-6D98-574E-9DE7-86BD77288363}"/>
              </a:ext>
            </a:extLst>
          </p:cNvPr>
          <p:cNvPicPr>
            <a:picLocks noChangeAspect="1"/>
          </p:cNvPicPr>
          <p:nvPr/>
        </p:nvPicPr>
        <p:blipFill rotWithShape="1">
          <a:blip r:embed="rId3">
            <a:extLst>
              <a:ext uri="{28A0092B-C50C-407E-A947-70E740481C1C}">
                <a14:useLocalDpi xmlns:a14="http://schemas.microsoft.com/office/drawing/2010/main" val="0"/>
              </a:ext>
            </a:extLst>
          </a:blip>
          <a:srcRect t="3554" b="26970"/>
          <a:stretch/>
        </p:blipFill>
        <p:spPr>
          <a:xfrm>
            <a:off x="539552" y="1825499"/>
            <a:ext cx="2296644" cy="1800200"/>
          </a:xfrm>
          <a:prstGeom prst="rect">
            <a:avLst/>
          </a:prstGeom>
        </p:spPr>
      </p:pic>
      <p:pic>
        <p:nvPicPr>
          <p:cNvPr id="3" name="Picture 2">
            <a:extLst>
              <a:ext uri="{FF2B5EF4-FFF2-40B4-BE49-F238E27FC236}">
                <a16:creationId xmlns:a16="http://schemas.microsoft.com/office/drawing/2014/main" id="{34326942-EEFE-A04F-BF05-A913D84F5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448" y="1800575"/>
            <a:ext cx="2422720" cy="1817040"/>
          </a:xfrm>
          <a:prstGeom prst="rect">
            <a:avLst/>
          </a:prstGeom>
        </p:spPr>
      </p:pic>
      <p:sp>
        <p:nvSpPr>
          <p:cNvPr id="10" name="Text Box 3">
            <a:extLst>
              <a:ext uri="{FF2B5EF4-FFF2-40B4-BE49-F238E27FC236}">
                <a16:creationId xmlns:a16="http://schemas.microsoft.com/office/drawing/2014/main" id="{F1A3926A-E82E-574A-BE85-DBA726FFF837}"/>
              </a:ext>
            </a:extLst>
          </p:cNvPr>
          <p:cNvSpPr txBox="1">
            <a:spLocks noChangeArrowheads="1"/>
          </p:cNvSpPr>
          <p:nvPr/>
        </p:nvSpPr>
        <p:spPr bwMode="auto">
          <a:xfrm>
            <a:off x="684215" y="260352"/>
            <a:ext cx="82638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600" dirty="0">
                <a:solidFill>
                  <a:schemeClr val="bg1"/>
                </a:solidFill>
                <a:latin typeface="Century Gothic" panose="020B0502020202020204" pitchFamily="34" charset="0"/>
              </a:rPr>
              <a:t>quantum photonics workforce development @ UR</a:t>
            </a:r>
          </a:p>
        </p:txBody>
      </p:sp>
      <p:pic>
        <p:nvPicPr>
          <p:cNvPr id="7" name="Picture 6">
            <a:extLst>
              <a:ext uri="{FF2B5EF4-FFF2-40B4-BE49-F238E27FC236}">
                <a16:creationId xmlns:a16="http://schemas.microsoft.com/office/drawing/2014/main" id="{6DE35C8E-5660-7C47-A419-5D48F5ACA8F2}"/>
              </a:ext>
            </a:extLst>
          </p:cNvPr>
          <p:cNvPicPr>
            <a:picLocks noChangeAspect="1"/>
          </p:cNvPicPr>
          <p:nvPr/>
        </p:nvPicPr>
        <p:blipFill rotWithShape="1">
          <a:blip r:embed="rId5">
            <a:extLst>
              <a:ext uri="{28A0092B-C50C-407E-A947-70E740481C1C}">
                <a14:useLocalDpi xmlns:a14="http://schemas.microsoft.com/office/drawing/2010/main" val="0"/>
              </a:ext>
            </a:extLst>
          </a:blip>
          <a:srcRect l="6433" t="17618" r="3046" b="14563"/>
          <a:stretch/>
        </p:blipFill>
        <p:spPr>
          <a:xfrm>
            <a:off x="3081769" y="1842200"/>
            <a:ext cx="3248106" cy="1825124"/>
          </a:xfrm>
          <a:prstGeom prst="rect">
            <a:avLst/>
          </a:prstGeom>
        </p:spPr>
      </p:pic>
      <p:sp>
        <p:nvSpPr>
          <p:cNvPr id="9" name="TextBox 8">
            <a:extLst>
              <a:ext uri="{FF2B5EF4-FFF2-40B4-BE49-F238E27FC236}">
                <a16:creationId xmlns:a16="http://schemas.microsoft.com/office/drawing/2014/main" id="{FF745B53-A161-F94B-B7F8-3DFD83DA6B37}"/>
              </a:ext>
            </a:extLst>
          </p:cNvPr>
          <p:cNvSpPr txBox="1"/>
          <p:nvPr/>
        </p:nvSpPr>
        <p:spPr>
          <a:xfrm>
            <a:off x="3419872" y="3153475"/>
            <a:ext cx="2714367" cy="369332"/>
          </a:xfrm>
          <a:prstGeom prst="rect">
            <a:avLst/>
          </a:prstGeom>
          <a:solidFill>
            <a:schemeClr val="bg1"/>
          </a:solidFill>
        </p:spPr>
        <p:txBody>
          <a:bodyPr wrap="square" rtlCol="0">
            <a:spAutoFit/>
          </a:bodyPr>
          <a:lstStyle/>
          <a:p>
            <a:pPr algn="ctr"/>
            <a:r>
              <a:rPr lang="en-US" dirty="0">
                <a:latin typeface="Century Gothic" panose="020B0502020202020204" pitchFamily="34" charset="0"/>
              </a:rPr>
              <a:t>integrated photonics</a:t>
            </a:r>
          </a:p>
        </p:txBody>
      </p:sp>
      <p:sp>
        <p:nvSpPr>
          <p:cNvPr id="11" name="TextBox 10">
            <a:extLst>
              <a:ext uri="{FF2B5EF4-FFF2-40B4-BE49-F238E27FC236}">
                <a16:creationId xmlns:a16="http://schemas.microsoft.com/office/drawing/2014/main" id="{3AB09532-E8E4-9342-B398-B82ECC7C75E7}"/>
              </a:ext>
            </a:extLst>
          </p:cNvPr>
          <p:cNvSpPr txBox="1"/>
          <p:nvPr/>
        </p:nvSpPr>
        <p:spPr>
          <a:xfrm>
            <a:off x="7075027" y="3140968"/>
            <a:ext cx="1385405" cy="369332"/>
          </a:xfrm>
          <a:prstGeom prst="rect">
            <a:avLst/>
          </a:prstGeom>
          <a:solidFill>
            <a:schemeClr val="bg1"/>
          </a:solidFill>
        </p:spPr>
        <p:txBody>
          <a:bodyPr wrap="square" rtlCol="0">
            <a:spAutoFit/>
          </a:bodyPr>
          <a:lstStyle/>
          <a:p>
            <a:pPr algn="ctr"/>
            <a:r>
              <a:rPr lang="en-US" dirty="0">
                <a:latin typeface="Century Gothic" panose="020B0502020202020204" pitchFamily="34" charset="0"/>
              </a:rPr>
              <a:t>East High</a:t>
            </a:r>
          </a:p>
        </p:txBody>
      </p:sp>
      <p:pic>
        <p:nvPicPr>
          <p:cNvPr id="12" name="Picture 11">
            <a:extLst>
              <a:ext uri="{FF2B5EF4-FFF2-40B4-BE49-F238E27FC236}">
                <a16:creationId xmlns:a16="http://schemas.microsoft.com/office/drawing/2014/main" id="{D9A4B8AE-AF69-AC4C-9938-15D4BD579914}"/>
              </a:ext>
            </a:extLst>
          </p:cNvPr>
          <p:cNvPicPr>
            <a:picLocks noChangeAspect="1"/>
          </p:cNvPicPr>
          <p:nvPr/>
        </p:nvPicPr>
        <p:blipFill rotWithShape="1">
          <a:blip r:embed="rId6">
            <a:extLst>
              <a:ext uri="{28A0092B-C50C-407E-A947-70E740481C1C}">
                <a14:useLocalDpi xmlns:a14="http://schemas.microsoft.com/office/drawing/2010/main" val="0"/>
              </a:ext>
            </a:extLst>
          </a:blip>
          <a:srcRect l="58669" t="4947" r="27933" b="78686"/>
          <a:stretch/>
        </p:blipFill>
        <p:spPr>
          <a:xfrm>
            <a:off x="463738" y="4546344"/>
            <a:ext cx="1224136" cy="1122508"/>
          </a:xfrm>
          <a:prstGeom prst="rect">
            <a:avLst/>
          </a:prstGeom>
        </p:spPr>
      </p:pic>
      <p:sp>
        <p:nvSpPr>
          <p:cNvPr id="13" name="Rectangle 12">
            <a:extLst>
              <a:ext uri="{FF2B5EF4-FFF2-40B4-BE49-F238E27FC236}">
                <a16:creationId xmlns:a16="http://schemas.microsoft.com/office/drawing/2014/main" id="{6B848C3D-2316-094C-81F2-93A951AA3C54}"/>
              </a:ext>
            </a:extLst>
          </p:cNvPr>
          <p:cNvSpPr>
            <a:spLocks noGrp="1" noChangeArrowheads="1"/>
          </p:cNvSpPr>
          <p:nvPr/>
        </p:nvSpPr>
        <p:spPr bwMode="auto">
          <a:xfrm>
            <a:off x="107504" y="5596360"/>
            <a:ext cx="1793974" cy="12170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lnSpc>
                <a:spcPct val="80000"/>
              </a:lnSpc>
              <a:defRPr/>
            </a:pPr>
            <a:endParaRPr lang="en-US" sz="1600" dirty="0">
              <a:latin typeface="Century Gothic" panose="020B0502020202020204" pitchFamily="34" charset="0"/>
            </a:endParaRPr>
          </a:p>
          <a:p>
            <a:pPr algn="ctr">
              <a:defRPr/>
            </a:pPr>
            <a:r>
              <a:rPr lang="es-MX" sz="1600" dirty="0">
                <a:latin typeface="Century Gothic" panose="020B0502020202020204" pitchFamily="34" charset="0"/>
              </a:rPr>
              <a:t>David Spiecker</a:t>
            </a:r>
          </a:p>
          <a:p>
            <a:pPr algn="ctr">
              <a:defRPr/>
            </a:pPr>
            <a:r>
              <a:rPr lang="es-MX" sz="1600" dirty="0">
                <a:latin typeface="Century Gothic" panose="020B0502020202020204" pitchFamily="34" charset="0"/>
              </a:rPr>
              <a:t>from RIT was in the 2018 REU</a:t>
            </a:r>
          </a:p>
        </p:txBody>
      </p:sp>
      <p:sp>
        <p:nvSpPr>
          <p:cNvPr id="14" name="Rectangle 3">
            <a:extLst>
              <a:ext uri="{FF2B5EF4-FFF2-40B4-BE49-F238E27FC236}">
                <a16:creationId xmlns:a16="http://schemas.microsoft.com/office/drawing/2014/main" id="{7AF80CD8-81C2-714A-A2A1-B1E6C077CE0A}"/>
              </a:ext>
            </a:extLst>
          </p:cNvPr>
          <p:cNvSpPr>
            <a:spLocks noChangeArrowheads="1"/>
          </p:cNvSpPr>
          <p:nvPr/>
        </p:nvSpPr>
        <p:spPr bwMode="auto">
          <a:xfrm>
            <a:off x="950857" y="1052736"/>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The Institute of Optics Photon Camp (6</a:t>
            </a:r>
            <a:r>
              <a:rPr lang="en-GB" altLang="en-US" sz="2000" baseline="30000" dirty="0">
                <a:solidFill>
                  <a:srgbClr val="000000"/>
                </a:solidFill>
                <a:latin typeface="Century Gothic" charset="0"/>
              </a:rPr>
              <a:t>th</a:t>
            </a:r>
            <a:r>
              <a:rPr lang="en-GB" altLang="en-US" sz="2000" dirty="0">
                <a:solidFill>
                  <a:srgbClr val="000000"/>
                </a:solidFill>
                <a:latin typeface="Century Gothic" charset="0"/>
              </a:rPr>
              <a:t> year; July 4-8, 2019)</a:t>
            </a:r>
          </a:p>
          <a:p>
            <a:pPr algn="just" eaLnBrk="1" hangingPunct="1">
              <a:spcBef>
                <a:spcPct val="0"/>
              </a:spcBef>
              <a:buFontTx/>
              <a:buNone/>
            </a:pPr>
            <a:r>
              <a:rPr lang="en-GB" altLang="en-US" sz="2000" dirty="0">
                <a:solidFill>
                  <a:srgbClr val="000000"/>
                </a:solidFill>
                <a:latin typeface="Century Gothic" charset="0"/>
              </a:rPr>
              <a:t>	</a:t>
            </a:r>
            <a:r>
              <a:rPr lang="en-GB" altLang="en-US" sz="2000" dirty="0">
                <a:solidFill>
                  <a:srgbClr val="000000"/>
                </a:solidFill>
                <a:latin typeface="Century Gothic" charset="0"/>
                <a:sym typeface="Wingdings" pitchFamily="2" charset="2"/>
              </a:rPr>
              <a:t> rising high school seniors, 9-5 free + lunch provided</a:t>
            </a:r>
            <a:endParaRPr lang="en-GB" altLang="en-US" sz="2000" dirty="0">
              <a:solidFill>
                <a:srgbClr val="000000"/>
              </a:solidFill>
              <a:latin typeface="Century Gothic" charset="0"/>
            </a:endParaRPr>
          </a:p>
        </p:txBody>
      </p:sp>
    </p:spTree>
    <p:extLst>
      <p:ext uri="{BB962C8B-B14F-4D97-AF65-F5344CB8AC3E}">
        <p14:creationId xmlns:p14="http://schemas.microsoft.com/office/powerpoint/2010/main" val="23236794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3">
            <a:extLst>
              <a:ext uri="{FF2B5EF4-FFF2-40B4-BE49-F238E27FC236}">
                <a16:creationId xmlns:a16="http://schemas.microsoft.com/office/drawing/2014/main" id="{03E17240-487A-AC41-AFAB-93FA1159208D}"/>
              </a:ext>
            </a:extLst>
          </p:cNvPr>
          <p:cNvSpPr txBox="1">
            <a:spLocks noChangeArrowheads="1"/>
          </p:cNvSpPr>
          <p:nvPr/>
        </p:nvSpPr>
        <p:spPr bwMode="auto">
          <a:xfrm>
            <a:off x="684215" y="260352"/>
            <a:ext cx="221567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600" dirty="0">
                <a:solidFill>
                  <a:schemeClr val="bg1"/>
                </a:solidFill>
                <a:latin typeface="Century Gothic" panose="020B0502020202020204" pitchFamily="34" charset="0"/>
              </a:rPr>
              <a:t>Questions??</a:t>
            </a:r>
          </a:p>
        </p:txBody>
      </p:sp>
      <p:pic>
        <p:nvPicPr>
          <p:cNvPr id="18" name="Picture 15" descr="onr-Logo.png">
            <a:extLst>
              <a:ext uri="{FF2B5EF4-FFF2-40B4-BE49-F238E27FC236}">
                <a16:creationId xmlns:a16="http://schemas.microsoft.com/office/drawing/2014/main" id="{EFC9348E-770A-C946-892B-1885DB79FD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153" y="5704771"/>
            <a:ext cx="1579535" cy="71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6" descr="NSF.gif">
            <a:extLst>
              <a:ext uri="{FF2B5EF4-FFF2-40B4-BE49-F238E27FC236}">
                <a16:creationId xmlns:a16="http://schemas.microsoft.com/office/drawing/2014/main" id="{30C487C8-D0CB-F449-9327-FA2DA6C13614}"/>
              </a:ext>
            </a:extLst>
          </p:cNvPr>
          <p:cNvPicPr>
            <a:picLocks noChangeAspect="1"/>
          </p:cNvPicPr>
          <p:nvPr/>
        </p:nvPicPr>
        <p:blipFill>
          <a:blip r:embed="rId3">
            <a:extLst>
              <a:ext uri="{28A0092B-C50C-407E-A947-70E740481C1C}">
                <a14:useLocalDpi xmlns:a14="http://schemas.microsoft.com/office/drawing/2010/main" val="0"/>
              </a:ext>
            </a:extLst>
          </a:blip>
          <a:srcRect r="78920"/>
          <a:stretch>
            <a:fillRect/>
          </a:stretch>
        </p:blipFill>
        <p:spPr bwMode="auto">
          <a:xfrm>
            <a:off x="3708772" y="5320408"/>
            <a:ext cx="15113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3" descr="ARO.jpg">
            <a:extLst>
              <a:ext uri="{FF2B5EF4-FFF2-40B4-BE49-F238E27FC236}">
                <a16:creationId xmlns:a16="http://schemas.microsoft.com/office/drawing/2014/main" id="{0934AC6B-0F1B-F342-90D9-9A281E2147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3120" y="5431579"/>
            <a:ext cx="1081088"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4" descr="UR.jpg">
            <a:extLst>
              <a:ext uri="{FF2B5EF4-FFF2-40B4-BE49-F238E27FC236}">
                <a16:creationId xmlns:a16="http://schemas.microsoft.com/office/drawing/2014/main" id="{5BA86A00-EB43-4840-8B6A-2EEF6E6E9A0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14913" y="5468092"/>
            <a:ext cx="1005559" cy="96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317D55AD-0C1A-454D-B14B-A946758BF2CE}"/>
              </a:ext>
            </a:extLst>
          </p:cNvPr>
          <p:cNvSpPr/>
          <p:nvPr/>
        </p:nvSpPr>
        <p:spPr>
          <a:xfrm>
            <a:off x="759981" y="3947009"/>
            <a:ext cx="8465867" cy="1077218"/>
          </a:xfrm>
          <a:prstGeom prst="rect">
            <a:avLst/>
          </a:prstGeom>
        </p:spPr>
        <p:txBody>
          <a:bodyPr wrap="square">
            <a:spAutoFit/>
          </a:bodyPr>
          <a:lstStyle/>
          <a:p>
            <a:endParaRPr lang="en-US" sz="3200" b="1" dirty="0">
              <a:latin typeface="Century Gothic" panose="020B0502020202020204" pitchFamily="34" charset="0"/>
            </a:endParaRPr>
          </a:p>
          <a:p>
            <a:r>
              <a:rPr lang="en-US" sz="3200" b="1" dirty="0">
                <a:latin typeface="Century Gothic" panose="020B0502020202020204" pitchFamily="34" charset="0"/>
              </a:rPr>
              <a:t>multiple post-doc positions available</a:t>
            </a:r>
          </a:p>
        </p:txBody>
      </p:sp>
      <p:sp>
        <p:nvSpPr>
          <p:cNvPr id="28" name="Rectangle 3">
            <a:extLst>
              <a:ext uri="{FF2B5EF4-FFF2-40B4-BE49-F238E27FC236}">
                <a16:creationId xmlns:a16="http://schemas.microsoft.com/office/drawing/2014/main" id="{1DEF9D72-F486-A84D-98A8-9D1397F6F2B2}"/>
              </a:ext>
            </a:extLst>
          </p:cNvPr>
          <p:cNvSpPr>
            <a:spLocks noChangeArrowheads="1"/>
          </p:cNvSpPr>
          <p:nvPr/>
        </p:nvSpPr>
        <p:spPr bwMode="auto">
          <a:xfrm>
            <a:off x="5508104" y="1924259"/>
            <a:ext cx="352839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800" dirty="0" err="1">
                <a:solidFill>
                  <a:srgbClr val="000000"/>
                </a:solidFill>
                <a:latin typeface="Century Gothic" panose="020B0502020202020204" pitchFamily="34" charset="0"/>
              </a:rPr>
              <a:t>Mishkat</a:t>
            </a:r>
            <a:r>
              <a:rPr lang="en-GB" altLang="en-US" sz="1800" dirty="0">
                <a:solidFill>
                  <a:srgbClr val="000000"/>
                </a:solidFill>
                <a:latin typeface="Century Gothic" panose="020B0502020202020204" pitchFamily="34" charset="0"/>
              </a:rPr>
              <a:t> Bhattacharya; RIT</a:t>
            </a:r>
          </a:p>
          <a:p>
            <a:pPr eaLnBrk="1" hangingPunct="1"/>
            <a:r>
              <a:rPr lang="en-GB" altLang="en-US" sz="1800" dirty="0">
                <a:solidFill>
                  <a:srgbClr val="000000"/>
                </a:solidFill>
                <a:latin typeface="Century Gothic" panose="020B0502020202020204" pitchFamily="34" charset="0"/>
              </a:rPr>
              <a:t>Mete </a:t>
            </a:r>
            <a:r>
              <a:rPr lang="en-GB" altLang="en-US" sz="1800" dirty="0" err="1">
                <a:solidFill>
                  <a:srgbClr val="000000"/>
                </a:solidFill>
                <a:latin typeface="Century Gothic" panose="020B0502020202020204" pitchFamily="34" charset="0"/>
              </a:rPr>
              <a:t>Atature</a:t>
            </a:r>
            <a:r>
              <a:rPr lang="en-GB" altLang="en-US" sz="1800" dirty="0">
                <a:solidFill>
                  <a:srgbClr val="000000"/>
                </a:solidFill>
                <a:latin typeface="Century Gothic" panose="020B0502020202020204" pitchFamily="34" charset="0"/>
              </a:rPr>
              <a:t>; Cambridge</a:t>
            </a:r>
          </a:p>
          <a:p>
            <a:pPr eaLnBrk="1" hangingPunct="1"/>
            <a:r>
              <a:rPr lang="en-GB" altLang="en-US" sz="1800" dirty="0">
                <a:solidFill>
                  <a:srgbClr val="000000"/>
                </a:solidFill>
                <a:latin typeface="Century Gothic" panose="020B0502020202020204" pitchFamily="34" charset="0"/>
              </a:rPr>
              <a:t>Greg Fuchs; Cornell</a:t>
            </a:r>
          </a:p>
          <a:p>
            <a:pPr eaLnBrk="1" hangingPunct="1"/>
            <a:r>
              <a:rPr lang="en-GB" altLang="en-US" sz="1800" dirty="0">
                <a:solidFill>
                  <a:srgbClr val="000000"/>
                </a:solidFill>
                <a:latin typeface="Century Gothic" panose="020B0502020202020204" pitchFamily="34" charset="0"/>
              </a:rPr>
              <a:t>Dirk Englund; MIT</a:t>
            </a:r>
          </a:p>
          <a:p>
            <a:pPr eaLnBrk="1" hangingPunct="1"/>
            <a:r>
              <a:rPr lang="en-GB" altLang="en-US" sz="1800" dirty="0">
                <a:solidFill>
                  <a:srgbClr val="000000"/>
                </a:solidFill>
                <a:latin typeface="Century Gothic" panose="020B0502020202020204" pitchFamily="34" charset="0"/>
              </a:rPr>
              <a:t>Igor </a:t>
            </a:r>
            <a:r>
              <a:rPr lang="en-GB" altLang="en-US" sz="1800" dirty="0" err="1">
                <a:solidFill>
                  <a:srgbClr val="000000"/>
                </a:solidFill>
                <a:latin typeface="Century Gothic" panose="020B0502020202020204" pitchFamily="34" charset="0"/>
              </a:rPr>
              <a:t>Aharonovich</a:t>
            </a:r>
            <a:r>
              <a:rPr lang="en-GB" altLang="en-US" sz="1800" dirty="0">
                <a:solidFill>
                  <a:srgbClr val="000000"/>
                </a:solidFill>
                <a:latin typeface="Century Gothic" panose="020B0502020202020204" pitchFamily="34" charset="0"/>
              </a:rPr>
              <a:t>; Sydney</a:t>
            </a:r>
          </a:p>
        </p:txBody>
      </p:sp>
      <p:pic>
        <p:nvPicPr>
          <p:cNvPr id="29" name="Picture 28">
            <a:extLst>
              <a:ext uri="{FF2B5EF4-FFF2-40B4-BE49-F238E27FC236}">
                <a16:creationId xmlns:a16="http://schemas.microsoft.com/office/drawing/2014/main" id="{F40CE77A-83FA-CE43-9D46-C35C96F0AD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2726" y="5347718"/>
            <a:ext cx="1177626" cy="1177626"/>
          </a:xfrm>
          <a:prstGeom prst="rect">
            <a:avLst/>
          </a:prstGeom>
        </p:spPr>
      </p:pic>
      <p:pic>
        <p:nvPicPr>
          <p:cNvPr id="34" name="Picture 1">
            <a:extLst>
              <a:ext uri="{FF2B5EF4-FFF2-40B4-BE49-F238E27FC236}">
                <a16:creationId xmlns:a16="http://schemas.microsoft.com/office/drawing/2014/main" id="{6840E774-BBC1-7F43-8134-13028F37CA06}"/>
              </a:ext>
            </a:extLst>
          </p:cNvPr>
          <p:cNvPicPr>
            <a:picLocks noChangeAspect="1"/>
          </p:cNvPicPr>
          <p:nvPr/>
        </p:nvPicPr>
        <p:blipFill>
          <a:blip r:embed="rId7">
            <a:extLst>
              <a:ext uri="{28A0092B-C50C-407E-A947-70E740481C1C}">
                <a14:useLocalDpi xmlns:a14="http://schemas.microsoft.com/office/drawing/2010/main" val="0"/>
              </a:ext>
            </a:extLst>
          </a:blip>
          <a:srcRect t="16798" b="8546"/>
          <a:stretch>
            <a:fillRect/>
          </a:stretch>
        </p:blipFill>
        <p:spPr bwMode="auto">
          <a:xfrm>
            <a:off x="467544" y="1586694"/>
            <a:ext cx="4525371" cy="2533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4837066D-E7CE-6D40-9506-FAB7C18C06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1004" y="5805264"/>
            <a:ext cx="1938540" cy="449330"/>
          </a:xfrm>
          <a:prstGeom prst="rect">
            <a:avLst/>
          </a:prstGeom>
        </p:spPr>
      </p:pic>
    </p:spTree>
    <p:extLst>
      <p:ext uri="{BB962C8B-B14F-4D97-AF65-F5344CB8AC3E}">
        <p14:creationId xmlns:p14="http://schemas.microsoft.com/office/powerpoint/2010/main" val="2416084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3">
            <a:extLst>
              <a:ext uri="{FF2B5EF4-FFF2-40B4-BE49-F238E27FC236}">
                <a16:creationId xmlns:a16="http://schemas.microsoft.com/office/drawing/2014/main" id="{03E17240-487A-AC41-AFAB-93FA1159208D}"/>
              </a:ext>
            </a:extLst>
          </p:cNvPr>
          <p:cNvSpPr txBox="1">
            <a:spLocks noChangeArrowheads="1"/>
          </p:cNvSpPr>
          <p:nvPr/>
        </p:nvSpPr>
        <p:spPr bwMode="auto">
          <a:xfrm>
            <a:off x="684215" y="260352"/>
            <a:ext cx="815319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600" dirty="0">
                <a:solidFill>
                  <a:schemeClr val="bg1"/>
                </a:solidFill>
                <a:latin typeface="Century Gothic" panose="020B0502020202020204" pitchFamily="34" charset="0"/>
              </a:rPr>
              <a:t>Conference on Coherence and Quantum Optics</a:t>
            </a:r>
          </a:p>
        </p:txBody>
      </p:sp>
      <p:sp>
        <p:nvSpPr>
          <p:cNvPr id="23" name="Rectangle 3">
            <a:extLst>
              <a:ext uri="{FF2B5EF4-FFF2-40B4-BE49-F238E27FC236}">
                <a16:creationId xmlns:a16="http://schemas.microsoft.com/office/drawing/2014/main" id="{FF1BF05F-7A78-F04A-9706-EB61291F6E72}"/>
              </a:ext>
            </a:extLst>
          </p:cNvPr>
          <p:cNvSpPr>
            <a:spLocks noChangeArrowheads="1"/>
          </p:cNvSpPr>
          <p:nvPr/>
        </p:nvSpPr>
        <p:spPr bwMode="auto">
          <a:xfrm>
            <a:off x="950857" y="1052736"/>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11</a:t>
            </a:r>
            <a:r>
              <a:rPr lang="en-GB" altLang="en-US" sz="2000" baseline="30000" dirty="0">
                <a:solidFill>
                  <a:srgbClr val="000000"/>
                </a:solidFill>
                <a:latin typeface="Century Gothic" charset="0"/>
              </a:rPr>
              <a:t>th</a:t>
            </a:r>
            <a:r>
              <a:rPr lang="en-GB" altLang="en-US" sz="2000" dirty="0">
                <a:solidFill>
                  <a:srgbClr val="000000"/>
                </a:solidFill>
                <a:latin typeface="Century Gothic" charset="0"/>
              </a:rPr>
              <a:t> Conference on Coherence and Quantum Optics</a:t>
            </a:r>
          </a:p>
          <a:p>
            <a:pPr algn="just" eaLnBrk="1" hangingPunct="1">
              <a:spcBef>
                <a:spcPct val="0"/>
              </a:spcBef>
              <a:buFontTx/>
              <a:buNone/>
            </a:pPr>
            <a:r>
              <a:rPr lang="en-GB" altLang="en-US" sz="2000" dirty="0">
                <a:solidFill>
                  <a:srgbClr val="000000"/>
                </a:solidFill>
                <a:latin typeface="Century Gothic" charset="0"/>
              </a:rPr>
              <a:t>	</a:t>
            </a:r>
            <a:r>
              <a:rPr lang="en-GB" altLang="en-US" sz="2000" b="1" dirty="0">
                <a:solidFill>
                  <a:srgbClr val="000000"/>
                </a:solidFill>
                <a:latin typeface="Century Gothic" charset="0"/>
              </a:rPr>
              <a:t>save the dates</a:t>
            </a:r>
            <a:r>
              <a:rPr lang="en-GB" altLang="en-US" sz="2000" dirty="0">
                <a:solidFill>
                  <a:srgbClr val="000000"/>
                </a:solidFill>
                <a:latin typeface="Century Gothic" charset="0"/>
              </a:rPr>
              <a:t>: 8/4/19-8/8/19</a:t>
            </a:r>
          </a:p>
        </p:txBody>
      </p:sp>
      <p:sp>
        <p:nvSpPr>
          <p:cNvPr id="5" name="Rectangle 3">
            <a:extLst>
              <a:ext uri="{FF2B5EF4-FFF2-40B4-BE49-F238E27FC236}">
                <a16:creationId xmlns:a16="http://schemas.microsoft.com/office/drawing/2014/main" id="{60615B20-DEF7-A64D-9FEE-381600679EC9}"/>
              </a:ext>
            </a:extLst>
          </p:cNvPr>
          <p:cNvSpPr>
            <a:spLocks noChangeArrowheads="1"/>
          </p:cNvSpPr>
          <p:nvPr/>
        </p:nvSpPr>
        <p:spPr bwMode="auto">
          <a:xfrm>
            <a:off x="2999962" y="3905629"/>
            <a:ext cx="376515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sz="2000" dirty="0">
                <a:latin typeface="Century Gothic" panose="020B0502020202020204" pitchFamily="34" charset="0"/>
              </a:rPr>
              <a:t>Serge </a:t>
            </a:r>
            <a:r>
              <a:rPr lang="en-US" sz="2000" dirty="0" err="1">
                <a:latin typeface="Century Gothic" panose="020B0502020202020204" pitchFamily="34" charset="0"/>
              </a:rPr>
              <a:t>Haroche</a:t>
            </a:r>
            <a:r>
              <a:rPr lang="en-US" sz="2000" dirty="0">
                <a:latin typeface="Century Gothic" panose="020B0502020202020204" pitchFamily="34" charset="0"/>
              </a:rPr>
              <a:t> (Nobel 2012)</a:t>
            </a:r>
          </a:p>
          <a:p>
            <a:pPr eaLnBrk="1" hangingPunct="1">
              <a:spcBef>
                <a:spcPct val="0"/>
              </a:spcBef>
              <a:buFontTx/>
              <a:buNone/>
            </a:pPr>
            <a:r>
              <a:rPr lang="en-US" altLang="en-US" sz="2000" dirty="0">
                <a:solidFill>
                  <a:srgbClr val="000000"/>
                </a:solidFill>
                <a:latin typeface="Century Gothic" panose="020B0502020202020204" pitchFamily="34" charset="0"/>
              </a:rPr>
              <a:t>Joe Eberly</a:t>
            </a:r>
          </a:p>
          <a:p>
            <a:pPr eaLnBrk="1" hangingPunct="1">
              <a:spcBef>
                <a:spcPct val="0"/>
              </a:spcBef>
              <a:buFontTx/>
              <a:buNone/>
            </a:pPr>
            <a:r>
              <a:rPr lang="en-US" altLang="en-US" sz="2000" dirty="0">
                <a:solidFill>
                  <a:srgbClr val="000000"/>
                </a:solidFill>
                <a:latin typeface="Century Gothic" panose="020B0502020202020204" pitchFamily="34" charset="0"/>
              </a:rPr>
              <a:t>Nick Bigelow</a:t>
            </a:r>
          </a:p>
        </p:txBody>
      </p:sp>
      <p:sp>
        <p:nvSpPr>
          <p:cNvPr id="2" name="Rectangle 1">
            <a:extLst>
              <a:ext uri="{FF2B5EF4-FFF2-40B4-BE49-F238E27FC236}">
                <a16:creationId xmlns:a16="http://schemas.microsoft.com/office/drawing/2014/main" id="{705F8AE9-1038-3A4B-9BC3-BFE215D6CCB1}"/>
              </a:ext>
            </a:extLst>
          </p:cNvPr>
          <p:cNvSpPr/>
          <p:nvPr/>
        </p:nvSpPr>
        <p:spPr>
          <a:xfrm>
            <a:off x="855865" y="4968638"/>
            <a:ext cx="8396655" cy="1631216"/>
          </a:xfrm>
          <a:prstGeom prst="rect">
            <a:avLst/>
          </a:prstGeom>
        </p:spPr>
        <p:txBody>
          <a:bodyPr wrap="square">
            <a:spAutoFit/>
          </a:bodyPr>
          <a:lstStyle/>
          <a:p>
            <a:r>
              <a:rPr lang="en-US" sz="2000" dirty="0">
                <a:solidFill>
                  <a:srgbClr val="0A0A0A"/>
                </a:solidFill>
                <a:latin typeface="Century Gothic" panose="020B0502020202020204" pitchFamily="34" charset="0"/>
              </a:rPr>
              <a:t>The 10</a:t>
            </a:r>
            <a:r>
              <a:rPr lang="en-US" sz="2000" baseline="30000" dirty="0">
                <a:solidFill>
                  <a:srgbClr val="0A0A0A"/>
                </a:solidFill>
                <a:latin typeface="Century Gothic" panose="020B0502020202020204" pitchFamily="34" charset="0"/>
              </a:rPr>
              <a:t>th</a:t>
            </a:r>
            <a:r>
              <a:rPr lang="en-US" sz="2000" dirty="0">
                <a:solidFill>
                  <a:srgbClr val="0A0A0A"/>
                </a:solidFill>
                <a:latin typeface="Century Gothic" panose="020B0502020202020204" pitchFamily="34" charset="0"/>
              </a:rPr>
              <a:t> Rochester Conference on Coherence and Quantum Optics (2013) featured two hundred physics and optics researchers from 20 countries. The University of Rochester has hosted this meeting every six years since 1960. </a:t>
            </a:r>
          </a:p>
          <a:p>
            <a:r>
              <a:rPr lang="en-US" sz="2000" dirty="0">
                <a:solidFill>
                  <a:srgbClr val="0A0A0A"/>
                </a:solidFill>
                <a:latin typeface="Century Gothic" panose="020B0502020202020204" pitchFamily="34" charset="0"/>
              </a:rPr>
              <a:t>	&gt;160 papers</a:t>
            </a:r>
            <a:endParaRPr lang="en-US" sz="2000" b="0" i="0" dirty="0">
              <a:solidFill>
                <a:srgbClr val="0A0A0A"/>
              </a:solidFill>
              <a:effectLst/>
              <a:latin typeface="Century Gothic" panose="020B0502020202020204" pitchFamily="34" charset="0"/>
            </a:endParaRPr>
          </a:p>
        </p:txBody>
      </p:sp>
      <p:pic>
        <p:nvPicPr>
          <p:cNvPr id="8" name="Picture 7">
            <a:extLst>
              <a:ext uri="{FF2B5EF4-FFF2-40B4-BE49-F238E27FC236}">
                <a16:creationId xmlns:a16="http://schemas.microsoft.com/office/drawing/2014/main" id="{FC0D9435-36A1-1847-A47D-F298A9E99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9272" y="2253741"/>
            <a:ext cx="2560121" cy="1542743"/>
          </a:xfrm>
          <a:prstGeom prst="rect">
            <a:avLst/>
          </a:prstGeom>
        </p:spPr>
      </p:pic>
      <p:sp>
        <p:nvSpPr>
          <p:cNvPr id="12" name="Rectangle 3">
            <a:extLst>
              <a:ext uri="{FF2B5EF4-FFF2-40B4-BE49-F238E27FC236}">
                <a16:creationId xmlns:a16="http://schemas.microsoft.com/office/drawing/2014/main" id="{FED7E3E9-4447-9942-A829-CCABB29265AD}"/>
              </a:ext>
            </a:extLst>
          </p:cNvPr>
          <p:cNvSpPr>
            <a:spLocks noChangeArrowheads="1"/>
          </p:cNvSpPr>
          <p:nvPr/>
        </p:nvSpPr>
        <p:spPr bwMode="auto">
          <a:xfrm>
            <a:off x="4788024" y="1804754"/>
            <a:ext cx="25922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sz="2000" dirty="0">
                <a:latin typeface="Century Gothic" panose="020B0502020202020204" pitchFamily="34" charset="0"/>
              </a:rPr>
              <a:t>CCQO 10 - 2013</a:t>
            </a:r>
            <a:endParaRPr lang="en-US" altLang="en-US" sz="2000" dirty="0">
              <a:solidFill>
                <a:srgbClr val="000000"/>
              </a:solidFill>
              <a:latin typeface="Century Gothic" panose="020B0502020202020204" pitchFamily="34" charset="0"/>
            </a:endParaRPr>
          </a:p>
        </p:txBody>
      </p:sp>
      <p:pic>
        <p:nvPicPr>
          <p:cNvPr id="14" name="Picture 13">
            <a:extLst>
              <a:ext uri="{FF2B5EF4-FFF2-40B4-BE49-F238E27FC236}">
                <a16:creationId xmlns:a16="http://schemas.microsoft.com/office/drawing/2014/main" id="{1914B3B4-1643-EC4B-A77C-14B10A5BB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686" y="2209703"/>
            <a:ext cx="2462294" cy="1641529"/>
          </a:xfrm>
          <a:prstGeom prst="rect">
            <a:avLst/>
          </a:prstGeom>
        </p:spPr>
      </p:pic>
      <p:pic>
        <p:nvPicPr>
          <p:cNvPr id="17" name="Picture 3" descr="CCQOnew.png">
            <a:extLst>
              <a:ext uri="{FF2B5EF4-FFF2-40B4-BE49-F238E27FC236}">
                <a16:creationId xmlns:a16="http://schemas.microsoft.com/office/drawing/2014/main" id="{92E36028-A53C-5E4D-B887-0897AA573E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9303" y="2451053"/>
            <a:ext cx="1295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06C59378-B764-CD47-BA45-8CB4ECAFFAA0}"/>
              </a:ext>
            </a:extLst>
          </p:cNvPr>
          <p:cNvSpPr>
            <a:spLocks noGrp="1" noChangeArrowheads="1"/>
          </p:cNvSpPr>
          <p:nvPr/>
        </p:nvSpPr>
        <p:spPr bwMode="auto">
          <a:xfrm>
            <a:off x="107504" y="2253740"/>
            <a:ext cx="1371600" cy="15427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nSpc>
                <a:spcPct val="80000"/>
              </a:lnSpc>
              <a:defRPr/>
            </a:pPr>
            <a:endParaRPr lang="en-US" sz="1600" dirty="0">
              <a:latin typeface="Century Gothic" panose="020B0502020202020204" pitchFamily="34" charset="0"/>
            </a:endParaRPr>
          </a:p>
          <a:p>
            <a:pPr>
              <a:defRPr/>
            </a:pPr>
            <a:r>
              <a:rPr lang="es-MX" sz="1600" dirty="0">
                <a:latin typeface="Century Gothic" panose="020B0502020202020204" pitchFamily="34" charset="0"/>
              </a:rPr>
              <a:t>Center for Coherence and Quantum Optics</a:t>
            </a:r>
            <a:endParaRPr lang="es-MX" sz="1600" i="1" dirty="0">
              <a:latin typeface="Century Gothic" panose="020B0502020202020204" pitchFamily="34" charset="0"/>
            </a:endParaRPr>
          </a:p>
        </p:txBody>
      </p:sp>
    </p:spTree>
    <p:extLst>
      <p:ext uri="{BB962C8B-B14F-4D97-AF65-F5344CB8AC3E}">
        <p14:creationId xmlns:p14="http://schemas.microsoft.com/office/powerpoint/2010/main" val="3401777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AutoShape 4"/>
          <p:cNvSpPr>
            <a:spLocks noChangeAspect="1" noChangeArrowheads="1" noTextEdit="1"/>
          </p:cNvSpPr>
          <p:nvPr/>
        </p:nvSpPr>
        <p:spPr bwMode="auto">
          <a:xfrm>
            <a:off x="927100" y="1255713"/>
            <a:ext cx="2852738"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0" name="Text Box 3"/>
          <p:cNvSpPr txBox="1">
            <a:spLocks noChangeArrowheads="1"/>
          </p:cNvSpPr>
          <p:nvPr/>
        </p:nvSpPr>
        <p:spPr bwMode="auto">
          <a:xfrm>
            <a:off x="555625" y="260350"/>
            <a:ext cx="584967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what is solid-state quantum optics?</a:t>
            </a:r>
          </a:p>
        </p:txBody>
      </p:sp>
      <p:grpSp>
        <p:nvGrpSpPr>
          <p:cNvPr id="12294" name="Group 339"/>
          <p:cNvGrpSpPr>
            <a:grpSpLocks/>
          </p:cNvGrpSpPr>
          <p:nvPr/>
        </p:nvGrpSpPr>
        <p:grpSpPr bwMode="auto">
          <a:xfrm>
            <a:off x="6218213" y="3345905"/>
            <a:ext cx="2141538" cy="1449387"/>
            <a:chOff x="3363" y="515"/>
            <a:chExt cx="1883" cy="1298"/>
          </a:xfrm>
        </p:grpSpPr>
        <p:pic>
          <p:nvPicPr>
            <p:cNvPr id="12308" name="Picture 1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3" y="523"/>
              <a:ext cx="1883" cy="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9" name="TextBox 96"/>
            <p:cNvSpPr txBox="1">
              <a:spLocks noChangeArrowheads="1"/>
            </p:cNvSpPr>
            <p:nvPr/>
          </p:nvSpPr>
          <p:spPr bwMode="auto">
            <a:xfrm rot="-3000000">
              <a:off x="3472" y="732"/>
              <a:ext cx="4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600" b="1">
                  <a:latin typeface="Arial" charset="0"/>
                </a:rPr>
                <a:t>GaAs</a:t>
              </a:r>
            </a:p>
          </p:txBody>
        </p:sp>
        <p:sp>
          <p:nvSpPr>
            <p:cNvPr id="12310" name="TextBox 94"/>
            <p:cNvSpPr txBox="1">
              <a:spLocks noChangeArrowheads="1"/>
            </p:cNvSpPr>
            <p:nvPr/>
          </p:nvSpPr>
          <p:spPr bwMode="auto">
            <a:xfrm rot="-3000000">
              <a:off x="3990" y="649"/>
              <a:ext cx="565"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600" b="1">
                  <a:solidFill>
                    <a:schemeClr val="bg1"/>
                  </a:solidFill>
                  <a:latin typeface="Arial" charset="0"/>
                </a:rPr>
                <a:t>InAs</a:t>
              </a:r>
            </a:p>
          </p:txBody>
        </p:sp>
        <p:sp>
          <p:nvSpPr>
            <p:cNvPr id="12311" name="TextBox 96"/>
            <p:cNvSpPr txBox="1">
              <a:spLocks noChangeArrowheads="1"/>
            </p:cNvSpPr>
            <p:nvPr/>
          </p:nvSpPr>
          <p:spPr bwMode="auto">
            <a:xfrm rot="-3000000">
              <a:off x="4600" y="732"/>
              <a:ext cx="4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600" b="1">
                  <a:latin typeface="Arial" charset="0"/>
                </a:rPr>
                <a:t>GaAs</a:t>
              </a:r>
            </a:p>
          </p:txBody>
        </p:sp>
        <p:sp>
          <p:nvSpPr>
            <p:cNvPr id="12312" name="Line 183"/>
            <p:cNvSpPr>
              <a:spLocks noChangeShapeType="1"/>
            </p:cNvSpPr>
            <p:nvPr/>
          </p:nvSpPr>
          <p:spPr bwMode="auto">
            <a:xfrm>
              <a:off x="3925" y="1162"/>
              <a:ext cx="268" cy="0"/>
            </a:xfrm>
            <a:prstGeom prst="line">
              <a:avLst/>
            </a:prstGeom>
            <a:noFill/>
            <a:ln w="28575">
              <a:solidFill>
                <a:schemeClr val="bg1"/>
              </a:solidFill>
              <a:round/>
              <a:headEnd/>
              <a:tailEnd type="triangle" w="sm" len="lg"/>
            </a:ln>
            <a:extLst>
              <a:ext uri="{909E8E84-426E-40DD-AFC4-6F175D3DCCD1}">
                <a14:hiddenFill xmlns:a14="http://schemas.microsoft.com/office/drawing/2010/main">
                  <a:noFill/>
                </a14:hiddenFill>
              </a:ext>
            </a:extLst>
          </p:spPr>
          <p:txBody>
            <a:bodyPr/>
            <a:lstStyle/>
            <a:p>
              <a:endParaRPr lang="en-US"/>
            </a:p>
          </p:txBody>
        </p:sp>
        <p:sp>
          <p:nvSpPr>
            <p:cNvPr id="12313" name="Text Box 200"/>
            <p:cNvSpPr txBox="1">
              <a:spLocks noChangeArrowheads="1"/>
            </p:cNvSpPr>
            <p:nvPr/>
          </p:nvSpPr>
          <p:spPr bwMode="auto">
            <a:xfrm>
              <a:off x="4555" y="1165"/>
              <a:ext cx="60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600" b="1">
                  <a:solidFill>
                    <a:schemeClr val="bg1"/>
                  </a:solidFill>
                  <a:latin typeface="Arial" charset="0"/>
                </a:rPr>
                <a:t>2 - 5 nm</a:t>
              </a:r>
            </a:p>
          </p:txBody>
        </p:sp>
        <p:sp>
          <p:nvSpPr>
            <p:cNvPr id="12314" name="Line 213"/>
            <p:cNvSpPr>
              <a:spLocks noChangeShapeType="1"/>
            </p:cNvSpPr>
            <p:nvPr/>
          </p:nvSpPr>
          <p:spPr bwMode="auto">
            <a:xfrm>
              <a:off x="4193" y="1107"/>
              <a:ext cx="0" cy="11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2315" name="Group 216"/>
            <p:cNvGrpSpPr>
              <a:grpSpLocks/>
            </p:cNvGrpSpPr>
            <p:nvPr/>
          </p:nvGrpSpPr>
          <p:grpSpPr bwMode="auto">
            <a:xfrm rot="10800000">
              <a:off x="4517" y="1108"/>
              <a:ext cx="313" cy="111"/>
              <a:chOff x="4050" y="1149"/>
              <a:chExt cx="313" cy="111"/>
            </a:xfrm>
          </p:grpSpPr>
          <p:sp>
            <p:nvSpPr>
              <p:cNvPr id="12316" name="Line 214"/>
              <p:cNvSpPr>
                <a:spLocks noChangeShapeType="1"/>
              </p:cNvSpPr>
              <p:nvPr/>
            </p:nvSpPr>
            <p:spPr bwMode="auto">
              <a:xfrm>
                <a:off x="4050" y="1205"/>
                <a:ext cx="268" cy="0"/>
              </a:xfrm>
              <a:prstGeom prst="line">
                <a:avLst/>
              </a:prstGeom>
              <a:noFill/>
              <a:ln w="28575">
                <a:solidFill>
                  <a:schemeClr val="bg1"/>
                </a:solidFill>
                <a:round/>
                <a:headEnd/>
                <a:tailEnd type="triangle" w="sm" len="lg"/>
              </a:ln>
              <a:extLst>
                <a:ext uri="{909E8E84-426E-40DD-AFC4-6F175D3DCCD1}">
                  <a14:hiddenFill xmlns:a14="http://schemas.microsoft.com/office/drawing/2010/main">
                    <a:noFill/>
                  </a14:hiddenFill>
                </a:ext>
              </a:extLst>
            </p:spPr>
            <p:txBody>
              <a:bodyPr/>
              <a:lstStyle/>
              <a:p>
                <a:endParaRPr lang="en-US"/>
              </a:p>
            </p:txBody>
          </p:sp>
          <p:sp>
            <p:nvSpPr>
              <p:cNvPr id="12317" name="Line 215"/>
              <p:cNvSpPr>
                <a:spLocks noChangeShapeType="1"/>
              </p:cNvSpPr>
              <p:nvPr/>
            </p:nvSpPr>
            <p:spPr bwMode="auto">
              <a:xfrm>
                <a:off x="4363" y="1149"/>
                <a:ext cx="0" cy="11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cxnSp>
        <p:nvCxnSpPr>
          <p:cNvPr id="59" name="Straight Arrow Connector 58"/>
          <p:cNvCxnSpPr/>
          <p:nvPr/>
        </p:nvCxnSpPr>
        <p:spPr>
          <a:xfrm>
            <a:off x="4975201" y="4147791"/>
            <a:ext cx="936625"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299" name="Rectangle 3"/>
          <p:cNvSpPr>
            <a:spLocks noChangeArrowheads="1"/>
          </p:cNvSpPr>
          <p:nvPr/>
        </p:nvSpPr>
        <p:spPr bwMode="auto">
          <a:xfrm>
            <a:off x="1015976" y="3139728"/>
            <a:ext cx="7632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a:solidFill>
                  <a:srgbClr val="000000"/>
                </a:solidFill>
                <a:latin typeface="Century Gothic" charset="0"/>
              </a:rPr>
              <a:t>science aspect</a:t>
            </a:r>
          </a:p>
        </p:txBody>
      </p:sp>
      <p:pic>
        <p:nvPicPr>
          <p:cNvPr id="12300" name="Picture 6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71738" y="3427140"/>
            <a:ext cx="1954213"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2" name="TextBox 40"/>
          <p:cNvSpPr txBox="1">
            <a:spLocks noChangeArrowheads="1"/>
          </p:cNvSpPr>
          <p:nvPr/>
        </p:nvSpPr>
        <p:spPr bwMode="auto">
          <a:xfrm>
            <a:off x="1375495" y="3858866"/>
            <a:ext cx="1436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dirty="0">
                <a:solidFill>
                  <a:srgbClr val="000000"/>
                </a:solidFill>
                <a:latin typeface="Century Gothic" charset="0"/>
              </a:rPr>
              <a:t>atom/ion</a:t>
            </a:r>
            <a:endParaRPr lang="en-US" altLang="en-US" sz="1800" baseline="30000" dirty="0">
              <a:solidFill>
                <a:srgbClr val="000000"/>
              </a:solidFill>
              <a:latin typeface="Century Gothic" charset="0"/>
            </a:endParaRPr>
          </a:p>
        </p:txBody>
      </p:sp>
      <p:sp>
        <p:nvSpPr>
          <p:cNvPr id="12304" name="TextBox 40"/>
          <p:cNvSpPr txBox="1">
            <a:spLocks noChangeArrowheads="1"/>
          </p:cNvSpPr>
          <p:nvPr/>
        </p:nvSpPr>
        <p:spPr bwMode="auto">
          <a:xfrm>
            <a:off x="871513" y="3562003"/>
            <a:ext cx="1438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a:solidFill>
                  <a:srgbClr val="000000"/>
                </a:solidFill>
                <a:latin typeface="Century Gothic" charset="0"/>
              </a:rPr>
              <a:t>Ex.</a:t>
            </a:r>
            <a:endParaRPr lang="en-US" altLang="en-US" sz="1800" baseline="30000">
              <a:solidFill>
                <a:srgbClr val="000000"/>
              </a:solidFill>
              <a:latin typeface="Century Gothic" charset="0"/>
            </a:endParaRPr>
          </a:p>
        </p:txBody>
      </p:sp>
      <p:sp>
        <p:nvSpPr>
          <p:cNvPr id="35" name="Rectangle 3"/>
          <p:cNvSpPr>
            <a:spLocks noChangeArrowheads="1"/>
          </p:cNvSpPr>
          <p:nvPr/>
        </p:nvSpPr>
        <p:spPr bwMode="auto">
          <a:xfrm>
            <a:off x="900113" y="1412776"/>
            <a:ext cx="76327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understand &amp; manage the nanoscale quantum pathways relevant in the interaction of light and </a:t>
            </a:r>
            <a:r>
              <a:rPr lang="en-GB" altLang="en-US" sz="2000" b="1" i="1" dirty="0">
                <a:solidFill>
                  <a:srgbClr val="000000"/>
                </a:solidFill>
                <a:latin typeface="Century Gothic" charset="0"/>
              </a:rPr>
              <a:t>solid-state matter </a:t>
            </a:r>
            <a:r>
              <a:rPr lang="en-GB" altLang="en-US" sz="2000" dirty="0">
                <a:solidFill>
                  <a:srgbClr val="000000"/>
                </a:solidFill>
                <a:latin typeface="Century Gothic" charset="0"/>
              </a:rPr>
              <a:t>to  elicit desirable macroscale responses</a:t>
            </a:r>
          </a:p>
        </p:txBody>
      </p:sp>
      <p:sp>
        <p:nvSpPr>
          <p:cNvPr id="36" name="TextBox 40"/>
          <p:cNvSpPr txBox="1">
            <a:spLocks noChangeArrowheads="1"/>
          </p:cNvSpPr>
          <p:nvPr/>
        </p:nvSpPr>
        <p:spPr bwMode="auto">
          <a:xfrm>
            <a:off x="6154235" y="4384754"/>
            <a:ext cx="224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b="1">
                <a:solidFill>
                  <a:schemeClr val="bg1"/>
                </a:solidFill>
                <a:latin typeface="Century Gothic" charset="0"/>
              </a:rPr>
              <a:t>quantum dot</a:t>
            </a:r>
            <a:endParaRPr lang="en-US" altLang="en-US" sz="1800" b="1" baseline="30000">
              <a:solidFill>
                <a:schemeClr val="bg1"/>
              </a:solidFill>
              <a:latin typeface="Century Gothic" charset="0"/>
            </a:endParaRPr>
          </a:p>
        </p:txBody>
      </p:sp>
      <p:sp>
        <p:nvSpPr>
          <p:cNvPr id="23" name="TextBox 40">
            <a:extLst>
              <a:ext uri="{FF2B5EF4-FFF2-40B4-BE49-F238E27FC236}">
                <a16:creationId xmlns:a16="http://schemas.microsoft.com/office/drawing/2014/main" id="{0C725AD2-BB8D-7340-A8AF-7C36B1511E2C}"/>
              </a:ext>
            </a:extLst>
          </p:cNvPr>
          <p:cNvSpPr txBox="1">
            <a:spLocks noChangeArrowheads="1"/>
          </p:cNvSpPr>
          <p:nvPr/>
        </p:nvSpPr>
        <p:spPr bwMode="auto">
          <a:xfrm>
            <a:off x="4399831" y="3283124"/>
            <a:ext cx="17704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600" dirty="0">
                <a:solidFill>
                  <a:srgbClr val="000000"/>
                </a:solidFill>
                <a:latin typeface="Century Gothic" charset="0"/>
              </a:rPr>
              <a:t>replace with “artificial atom”</a:t>
            </a:r>
            <a:endParaRPr lang="en-US" altLang="en-US" sz="1600" baseline="30000" dirty="0">
              <a:solidFill>
                <a:srgbClr val="000000"/>
              </a:solidFill>
              <a:latin typeface="Century Gothic"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AutoShape 4"/>
          <p:cNvSpPr>
            <a:spLocks noChangeAspect="1" noChangeArrowheads="1" noTextEdit="1"/>
          </p:cNvSpPr>
          <p:nvPr/>
        </p:nvSpPr>
        <p:spPr bwMode="auto">
          <a:xfrm>
            <a:off x="927100" y="1255713"/>
            <a:ext cx="2852738"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0" name="Text Box 3"/>
          <p:cNvSpPr txBox="1">
            <a:spLocks noChangeArrowheads="1"/>
          </p:cNvSpPr>
          <p:nvPr/>
        </p:nvSpPr>
        <p:spPr bwMode="auto">
          <a:xfrm>
            <a:off x="555625" y="260350"/>
            <a:ext cx="669927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why explore solid-state quantum optics?</a:t>
            </a:r>
          </a:p>
        </p:txBody>
      </p:sp>
      <p:grpSp>
        <p:nvGrpSpPr>
          <p:cNvPr id="12292" name="Group 1"/>
          <p:cNvGrpSpPr>
            <a:grpSpLocks/>
          </p:cNvGrpSpPr>
          <p:nvPr/>
        </p:nvGrpSpPr>
        <p:grpSpPr bwMode="auto">
          <a:xfrm>
            <a:off x="497965" y="2678609"/>
            <a:ext cx="3757612" cy="1368425"/>
            <a:chOff x="958291" y="4757565"/>
            <a:chExt cx="3757725" cy="1368425"/>
          </a:xfrm>
        </p:grpSpPr>
        <p:pic>
          <p:nvPicPr>
            <p:cNvPr id="12320" name="Picture 2" descr="Picture 7_0_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8291" y="4757565"/>
              <a:ext cx="37577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3"/>
            <p:cNvSpPr txBox="1">
              <a:spLocks noChangeArrowheads="1"/>
            </p:cNvSpPr>
            <p:nvPr/>
          </p:nvSpPr>
          <p:spPr bwMode="auto">
            <a:xfrm>
              <a:off x="2626803" y="5052840"/>
              <a:ext cx="720747" cy="461962"/>
            </a:xfrm>
            <a:prstGeom prst="rect">
              <a:avLst/>
            </a:prstGeom>
            <a:solidFill>
              <a:schemeClr val="bg1">
                <a:lumMod val="85000"/>
                <a:alpha val="82000"/>
              </a:schemeClr>
            </a:solidFill>
            <a:ln>
              <a:noFill/>
            </a:ln>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r>
                <a:rPr lang="en-US" altLang="en-US" b="1" dirty="0">
                  <a:solidFill>
                    <a:schemeClr val="bg1"/>
                  </a:solidFill>
                </a:rPr>
                <a:t>|</a:t>
              </a:r>
              <a:r>
                <a:rPr lang="en-US" altLang="en-US" b="1" dirty="0" err="1">
                  <a:solidFill>
                    <a:schemeClr val="bg1"/>
                  </a:solidFill>
                </a:rPr>
                <a:t>Ψ</a:t>
              </a:r>
              <a:r>
                <a:rPr lang="en-US" altLang="en-US" b="1" dirty="0">
                  <a:solidFill>
                    <a:schemeClr val="bg1"/>
                  </a:solidFill>
                </a:rPr>
                <a:t>&gt;</a:t>
              </a:r>
            </a:p>
          </p:txBody>
        </p:sp>
      </p:grpSp>
      <p:grpSp>
        <p:nvGrpSpPr>
          <p:cNvPr id="12293" name="Group 4"/>
          <p:cNvGrpSpPr>
            <a:grpSpLocks/>
          </p:cNvGrpSpPr>
          <p:nvPr/>
        </p:nvGrpSpPr>
        <p:grpSpPr bwMode="auto">
          <a:xfrm>
            <a:off x="4731827" y="2161084"/>
            <a:ext cx="1708150" cy="2132012"/>
            <a:chOff x="5868144" y="4437112"/>
            <a:chExt cx="1708379" cy="2133349"/>
          </a:xfrm>
        </p:grpSpPr>
        <p:pic>
          <p:nvPicPr>
            <p:cNvPr id="1231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4437112"/>
              <a:ext cx="1708379" cy="21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9" name="TextBox 22"/>
            <p:cNvSpPr txBox="1">
              <a:spLocks noChangeArrowheads="1"/>
            </p:cNvSpPr>
            <p:nvPr/>
          </p:nvSpPr>
          <p:spPr bwMode="auto">
            <a:xfrm>
              <a:off x="6243997" y="5642084"/>
              <a:ext cx="848283"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2800" b="1">
                  <a:latin typeface="Arial" charset="0"/>
                </a:rPr>
                <a:t>|Ψ&gt;</a:t>
              </a:r>
            </a:p>
          </p:txBody>
        </p:sp>
      </p:grpSp>
      <p:sp>
        <p:nvSpPr>
          <p:cNvPr id="12297" name="TextBox 40"/>
          <p:cNvSpPr txBox="1">
            <a:spLocks noChangeArrowheads="1"/>
          </p:cNvSpPr>
          <p:nvPr/>
        </p:nvSpPr>
        <p:spPr bwMode="auto">
          <a:xfrm>
            <a:off x="-170373" y="2249463"/>
            <a:ext cx="3490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a:solidFill>
                  <a:srgbClr val="000000"/>
                </a:solidFill>
                <a:latin typeface="Century Gothic" charset="0"/>
              </a:rPr>
              <a:t>Information processing</a:t>
            </a:r>
            <a:endParaRPr lang="en-US" altLang="en-US" sz="1800" baseline="30000">
              <a:solidFill>
                <a:srgbClr val="000000"/>
              </a:solidFill>
              <a:latin typeface="Century Gothic" charset="0"/>
            </a:endParaRPr>
          </a:p>
        </p:txBody>
      </p:sp>
      <p:sp>
        <p:nvSpPr>
          <p:cNvPr id="12298" name="TextBox 40"/>
          <p:cNvSpPr txBox="1">
            <a:spLocks noChangeArrowheads="1"/>
          </p:cNvSpPr>
          <p:nvPr/>
        </p:nvSpPr>
        <p:spPr bwMode="auto">
          <a:xfrm>
            <a:off x="3574540" y="2245221"/>
            <a:ext cx="2395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a:solidFill>
                  <a:srgbClr val="000000"/>
                </a:solidFill>
                <a:latin typeface="Century Gothic" charset="0"/>
              </a:rPr>
              <a:t>sensing</a:t>
            </a:r>
            <a:endParaRPr lang="en-US" altLang="en-US" sz="1800" baseline="30000">
              <a:solidFill>
                <a:srgbClr val="000000"/>
              </a:solidFill>
              <a:latin typeface="Century Gothic" charset="0"/>
            </a:endParaRPr>
          </a:p>
        </p:txBody>
      </p:sp>
      <p:sp>
        <p:nvSpPr>
          <p:cNvPr id="12305" name="TextBox 40"/>
          <p:cNvSpPr txBox="1">
            <a:spLocks noChangeArrowheads="1"/>
          </p:cNvSpPr>
          <p:nvPr/>
        </p:nvSpPr>
        <p:spPr bwMode="auto">
          <a:xfrm>
            <a:off x="6743190" y="2288084"/>
            <a:ext cx="2395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a:solidFill>
                  <a:srgbClr val="000000"/>
                </a:solidFill>
                <a:latin typeface="Century Gothic" charset="0"/>
              </a:rPr>
              <a:t>novel light sources</a:t>
            </a:r>
            <a:endParaRPr lang="en-US" altLang="en-US" sz="1800" baseline="30000">
              <a:solidFill>
                <a:srgbClr val="000000"/>
              </a:solidFill>
              <a:latin typeface="Century Gothic" charset="0"/>
            </a:endParaRPr>
          </a:p>
        </p:txBody>
      </p:sp>
      <p:pic>
        <p:nvPicPr>
          <p:cNvPr id="1230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0065" y="2640509"/>
            <a:ext cx="1443037"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7" name="TextBox 3"/>
          <p:cNvSpPr txBox="1">
            <a:spLocks noChangeArrowheads="1"/>
          </p:cNvSpPr>
          <p:nvPr/>
        </p:nvSpPr>
        <p:spPr bwMode="auto">
          <a:xfrm>
            <a:off x="7535352" y="3110409"/>
            <a:ext cx="720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2400" b="1">
                <a:solidFill>
                  <a:schemeClr val="bg1"/>
                </a:solidFill>
                <a:latin typeface="Arial" charset="0"/>
              </a:rPr>
              <a:t>|Ψ&gt;</a:t>
            </a:r>
          </a:p>
        </p:txBody>
      </p:sp>
      <p:sp>
        <p:nvSpPr>
          <p:cNvPr id="18" name="Rectangle 3">
            <a:extLst>
              <a:ext uri="{FF2B5EF4-FFF2-40B4-BE49-F238E27FC236}">
                <a16:creationId xmlns:a16="http://schemas.microsoft.com/office/drawing/2014/main" id="{79B59572-E82F-3242-8246-6E3781B911F8}"/>
              </a:ext>
            </a:extLst>
          </p:cNvPr>
          <p:cNvSpPr>
            <a:spLocks noChangeArrowheads="1"/>
          </p:cNvSpPr>
          <p:nvPr/>
        </p:nvSpPr>
        <p:spPr bwMode="auto">
          <a:xfrm>
            <a:off x="755576" y="1266971"/>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technology opportunities = </a:t>
            </a:r>
            <a:r>
              <a:rPr lang="en-GB" altLang="en-US" sz="2000" b="1" dirty="0">
                <a:solidFill>
                  <a:srgbClr val="000000"/>
                </a:solidFill>
                <a:latin typeface="Century Gothic" charset="0"/>
              </a:rPr>
              <a:t>on-chip quantum photonics</a:t>
            </a:r>
          </a:p>
          <a:p>
            <a:pPr algn="just" eaLnBrk="1" hangingPunct="1">
              <a:spcBef>
                <a:spcPct val="0"/>
              </a:spcBef>
              <a:buFontTx/>
              <a:buNone/>
            </a:pPr>
            <a:r>
              <a:rPr lang="en-GB" altLang="en-US" sz="2000" dirty="0">
                <a:solidFill>
                  <a:srgbClr val="000000"/>
                </a:solidFill>
                <a:latin typeface="Century Gothic" charset="0"/>
              </a:rPr>
              <a:t>	</a:t>
            </a:r>
          </a:p>
        </p:txBody>
      </p:sp>
    </p:spTree>
    <p:extLst>
      <p:ext uri="{BB962C8B-B14F-4D97-AF65-F5344CB8AC3E}">
        <p14:creationId xmlns:p14="http://schemas.microsoft.com/office/powerpoint/2010/main" val="2953137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AutoShape 4"/>
          <p:cNvSpPr>
            <a:spLocks noChangeAspect="1" noChangeArrowheads="1" noTextEdit="1"/>
          </p:cNvSpPr>
          <p:nvPr/>
        </p:nvSpPr>
        <p:spPr bwMode="auto">
          <a:xfrm>
            <a:off x="927100" y="1255713"/>
            <a:ext cx="2852738"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0" name="Text Box 3"/>
          <p:cNvSpPr txBox="1">
            <a:spLocks noChangeArrowheads="1"/>
          </p:cNvSpPr>
          <p:nvPr/>
        </p:nvSpPr>
        <p:spPr bwMode="auto">
          <a:xfrm>
            <a:off x="555625" y="260350"/>
            <a:ext cx="669927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why explore solid-state quantum optics?</a:t>
            </a:r>
          </a:p>
        </p:txBody>
      </p:sp>
      <p:grpSp>
        <p:nvGrpSpPr>
          <p:cNvPr id="12292" name="Group 1"/>
          <p:cNvGrpSpPr>
            <a:grpSpLocks/>
          </p:cNvGrpSpPr>
          <p:nvPr/>
        </p:nvGrpSpPr>
        <p:grpSpPr bwMode="auto">
          <a:xfrm>
            <a:off x="497965" y="2678609"/>
            <a:ext cx="3757612" cy="1368425"/>
            <a:chOff x="958291" y="4757565"/>
            <a:chExt cx="3757725" cy="1368425"/>
          </a:xfrm>
        </p:grpSpPr>
        <p:pic>
          <p:nvPicPr>
            <p:cNvPr id="12320" name="Picture 2" descr="Picture 7_0_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8291" y="4757565"/>
              <a:ext cx="37577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3"/>
            <p:cNvSpPr txBox="1">
              <a:spLocks noChangeArrowheads="1"/>
            </p:cNvSpPr>
            <p:nvPr/>
          </p:nvSpPr>
          <p:spPr bwMode="auto">
            <a:xfrm>
              <a:off x="2626803" y="5052840"/>
              <a:ext cx="720747" cy="461962"/>
            </a:xfrm>
            <a:prstGeom prst="rect">
              <a:avLst/>
            </a:prstGeom>
            <a:solidFill>
              <a:schemeClr val="bg1">
                <a:lumMod val="85000"/>
                <a:alpha val="82000"/>
              </a:schemeClr>
            </a:solidFill>
            <a:ln>
              <a:noFill/>
            </a:ln>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r>
                <a:rPr lang="en-US" altLang="en-US" b="1" dirty="0">
                  <a:solidFill>
                    <a:schemeClr val="bg1"/>
                  </a:solidFill>
                </a:rPr>
                <a:t>|</a:t>
              </a:r>
              <a:r>
                <a:rPr lang="en-US" altLang="en-US" b="1" dirty="0" err="1">
                  <a:solidFill>
                    <a:schemeClr val="bg1"/>
                  </a:solidFill>
                </a:rPr>
                <a:t>Ψ</a:t>
              </a:r>
              <a:r>
                <a:rPr lang="en-US" altLang="en-US" b="1" dirty="0">
                  <a:solidFill>
                    <a:schemeClr val="bg1"/>
                  </a:solidFill>
                </a:rPr>
                <a:t>&gt;</a:t>
              </a:r>
            </a:p>
          </p:txBody>
        </p:sp>
      </p:grpSp>
      <p:grpSp>
        <p:nvGrpSpPr>
          <p:cNvPr id="12293" name="Group 4"/>
          <p:cNvGrpSpPr>
            <a:grpSpLocks/>
          </p:cNvGrpSpPr>
          <p:nvPr/>
        </p:nvGrpSpPr>
        <p:grpSpPr bwMode="auto">
          <a:xfrm>
            <a:off x="4731827" y="2161084"/>
            <a:ext cx="1708150" cy="2132012"/>
            <a:chOff x="5868144" y="4437112"/>
            <a:chExt cx="1708379" cy="2133349"/>
          </a:xfrm>
        </p:grpSpPr>
        <p:pic>
          <p:nvPicPr>
            <p:cNvPr id="1231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4437112"/>
              <a:ext cx="1708379" cy="21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9" name="TextBox 22"/>
            <p:cNvSpPr txBox="1">
              <a:spLocks noChangeArrowheads="1"/>
            </p:cNvSpPr>
            <p:nvPr/>
          </p:nvSpPr>
          <p:spPr bwMode="auto">
            <a:xfrm>
              <a:off x="6243997" y="5642084"/>
              <a:ext cx="848283"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2800" b="1">
                  <a:latin typeface="Arial" charset="0"/>
                </a:rPr>
                <a:t>|Ψ&gt;</a:t>
              </a:r>
            </a:p>
          </p:txBody>
        </p:sp>
      </p:grpSp>
      <p:sp>
        <p:nvSpPr>
          <p:cNvPr id="12297" name="TextBox 40"/>
          <p:cNvSpPr txBox="1">
            <a:spLocks noChangeArrowheads="1"/>
          </p:cNvSpPr>
          <p:nvPr/>
        </p:nvSpPr>
        <p:spPr bwMode="auto">
          <a:xfrm>
            <a:off x="-170373" y="2249463"/>
            <a:ext cx="3490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a:solidFill>
                  <a:srgbClr val="000000"/>
                </a:solidFill>
                <a:latin typeface="Century Gothic" charset="0"/>
              </a:rPr>
              <a:t>Information processing</a:t>
            </a:r>
            <a:endParaRPr lang="en-US" altLang="en-US" sz="1800" baseline="30000">
              <a:solidFill>
                <a:srgbClr val="000000"/>
              </a:solidFill>
              <a:latin typeface="Century Gothic" charset="0"/>
            </a:endParaRPr>
          </a:p>
        </p:txBody>
      </p:sp>
      <p:sp>
        <p:nvSpPr>
          <p:cNvPr id="12298" name="TextBox 40"/>
          <p:cNvSpPr txBox="1">
            <a:spLocks noChangeArrowheads="1"/>
          </p:cNvSpPr>
          <p:nvPr/>
        </p:nvSpPr>
        <p:spPr bwMode="auto">
          <a:xfrm>
            <a:off x="3574540" y="2245221"/>
            <a:ext cx="2395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a:solidFill>
                  <a:srgbClr val="000000"/>
                </a:solidFill>
                <a:latin typeface="Century Gothic" charset="0"/>
              </a:rPr>
              <a:t>sensing</a:t>
            </a:r>
            <a:endParaRPr lang="en-US" altLang="en-US" sz="1800" baseline="30000">
              <a:solidFill>
                <a:srgbClr val="000000"/>
              </a:solidFill>
              <a:latin typeface="Century Gothic" charset="0"/>
            </a:endParaRPr>
          </a:p>
        </p:txBody>
      </p:sp>
      <p:sp>
        <p:nvSpPr>
          <p:cNvPr id="12305" name="TextBox 40"/>
          <p:cNvSpPr txBox="1">
            <a:spLocks noChangeArrowheads="1"/>
          </p:cNvSpPr>
          <p:nvPr/>
        </p:nvSpPr>
        <p:spPr bwMode="auto">
          <a:xfrm>
            <a:off x="6743190" y="2288084"/>
            <a:ext cx="2395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a:solidFill>
                  <a:srgbClr val="000000"/>
                </a:solidFill>
                <a:latin typeface="Century Gothic" charset="0"/>
              </a:rPr>
              <a:t>novel light sources</a:t>
            </a:r>
            <a:endParaRPr lang="en-US" altLang="en-US" sz="1800" baseline="30000">
              <a:solidFill>
                <a:srgbClr val="000000"/>
              </a:solidFill>
              <a:latin typeface="Century Gothic" charset="0"/>
            </a:endParaRPr>
          </a:p>
        </p:txBody>
      </p:sp>
      <p:pic>
        <p:nvPicPr>
          <p:cNvPr id="1230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0065" y="2640509"/>
            <a:ext cx="1443037"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7" name="TextBox 3"/>
          <p:cNvSpPr txBox="1">
            <a:spLocks noChangeArrowheads="1"/>
          </p:cNvSpPr>
          <p:nvPr/>
        </p:nvSpPr>
        <p:spPr bwMode="auto">
          <a:xfrm>
            <a:off x="7535352" y="3110409"/>
            <a:ext cx="720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2400" b="1">
                <a:solidFill>
                  <a:schemeClr val="bg1"/>
                </a:solidFill>
                <a:latin typeface="Arial" charset="0"/>
              </a:rPr>
              <a:t>|Ψ&gt;</a:t>
            </a:r>
          </a:p>
        </p:txBody>
      </p:sp>
      <p:sp>
        <p:nvSpPr>
          <p:cNvPr id="38" name="Rectangle 3">
            <a:extLst>
              <a:ext uri="{FF2B5EF4-FFF2-40B4-BE49-F238E27FC236}">
                <a16:creationId xmlns:a16="http://schemas.microsoft.com/office/drawing/2014/main" id="{C7EB9A83-BA92-2F4B-8487-0D3EDF38C194}"/>
              </a:ext>
            </a:extLst>
          </p:cNvPr>
          <p:cNvSpPr>
            <a:spLocks noChangeArrowheads="1"/>
          </p:cNvSpPr>
          <p:nvPr/>
        </p:nvSpPr>
        <p:spPr bwMode="auto">
          <a:xfrm>
            <a:off x="670946" y="4424203"/>
            <a:ext cx="76327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why solid-state materials?</a:t>
            </a:r>
          </a:p>
          <a:p>
            <a:pPr algn="just" eaLnBrk="1" hangingPunct="1">
              <a:spcBef>
                <a:spcPct val="0"/>
              </a:spcBef>
              <a:buFontTx/>
              <a:buNone/>
            </a:pPr>
            <a:r>
              <a:rPr lang="en-GB" altLang="en-US" sz="2000" dirty="0">
                <a:solidFill>
                  <a:srgbClr val="000000"/>
                </a:solidFill>
                <a:latin typeface="Century Gothic" charset="0"/>
              </a:rPr>
              <a:t>	</a:t>
            </a:r>
            <a:r>
              <a:rPr lang="en-GB" altLang="en-US" sz="2000" dirty="0">
                <a:solidFill>
                  <a:srgbClr val="000000"/>
                </a:solidFill>
                <a:latin typeface="Century Gothic" charset="0"/>
                <a:sym typeface="Wingdings" pitchFamily="2" charset="2"/>
              </a:rPr>
              <a:t> leverage semiconductor fabrication infrastructure</a:t>
            </a:r>
          </a:p>
          <a:p>
            <a:pPr algn="just" eaLnBrk="1" hangingPunct="1">
              <a:spcBef>
                <a:spcPct val="0"/>
              </a:spcBef>
              <a:buFontTx/>
              <a:buNone/>
            </a:pPr>
            <a:r>
              <a:rPr lang="en-GB" altLang="en-US" sz="2000" dirty="0">
                <a:solidFill>
                  <a:srgbClr val="000000"/>
                </a:solidFill>
                <a:latin typeface="Century Gothic" charset="0"/>
                <a:sym typeface="Wingdings" pitchFamily="2" charset="2"/>
              </a:rPr>
              <a:t>	 potential scalability</a:t>
            </a:r>
          </a:p>
          <a:p>
            <a:pPr algn="just" eaLnBrk="1" hangingPunct="1">
              <a:spcBef>
                <a:spcPct val="0"/>
              </a:spcBef>
              <a:buFontTx/>
              <a:buNone/>
            </a:pPr>
            <a:r>
              <a:rPr lang="en-GB" altLang="en-US" sz="2000" dirty="0">
                <a:solidFill>
                  <a:srgbClr val="000000"/>
                </a:solidFill>
                <a:latin typeface="Century Gothic" charset="0"/>
                <a:sym typeface="Wingdings" pitchFamily="2" charset="2"/>
              </a:rPr>
              <a:t>	 </a:t>
            </a:r>
            <a:r>
              <a:rPr lang="en-GB" altLang="en-US" sz="2000" i="1" dirty="0">
                <a:solidFill>
                  <a:srgbClr val="000000"/>
                </a:solidFill>
                <a:latin typeface="Century Gothic" charset="0"/>
                <a:sym typeface="Wingdings" pitchFamily="2" charset="2"/>
              </a:rPr>
              <a:t>quantum engineer </a:t>
            </a:r>
            <a:r>
              <a:rPr lang="en-GB" altLang="en-US" sz="2000" dirty="0">
                <a:solidFill>
                  <a:srgbClr val="000000"/>
                </a:solidFill>
                <a:latin typeface="Century Gothic" charset="0"/>
                <a:sym typeface="Wingdings" pitchFamily="2" charset="2"/>
              </a:rPr>
              <a:t>device resonances</a:t>
            </a:r>
          </a:p>
          <a:p>
            <a:pPr algn="just" eaLnBrk="1" hangingPunct="1">
              <a:spcBef>
                <a:spcPct val="0"/>
              </a:spcBef>
              <a:buFontTx/>
              <a:buNone/>
            </a:pPr>
            <a:r>
              <a:rPr lang="en-GB" altLang="en-US" sz="2000" dirty="0">
                <a:solidFill>
                  <a:srgbClr val="000000"/>
                </a:solidFill>
                <a:latin typeface="Century Gothic" charset="0"/>
                <a:sym typeface="Wingdings" pitchFamily="2" charset="2"/>
              </a:rPr>
              <a:t>	 robust on-chip quantum hardware</a:t>
            </a:r>
          </a:p>
          <a:p>
            <a:pPr algn="just" eaLnBrk="1" hangingPunct="1">
              <a:spcBef>
                <a:spcPct val="0"/>
              </a:spcBef>
              <a:buFontTx/>
              <a:buNone/>
            </a:pPr>
            <a:r>
              <a:rPr lang="en-GB" altLang="en-US" sz="2000" dirty="0">
                <a:solidFill>
                  <a:srgbClr val="000000"/>
                </a:solidFill>
                <a:latin typeface="Century Gothic" charset="0"/>
                <a:sym typeface="Wingdings" pitchFamily="2" charset="2"/>
              </a:rPr>
              <a:t>	</a:t>
            </a:r>
            <a:endParaRPr lang="en-GB" altLang="en-US" sz="2000" dirty="0">
              <a:solidFill>
                <a:srgbClr val="000000"/>
              </a:solidFill>
              <a:latin typeface="Century Gothic" charset="0"/>
            </a:endParaRPr>
          </a:p>
        </p:txBody>
      </p:sp>
      <p:pic>
        <p:nvPicPr>
          <p:cNvPr id="17" name="Picture 23" descr="Fluorescence_in_various_sized_CdSe_quantum_dots.png">
            <a:extLst>
              <a:ext uri="{FF2B5EF4-FFF2-40B4-BE49-F238E27FC236}">
                <a16:creationId xmlns:a16="http://schemas.microsoft.com/office/drawing/2014/main" id="{71229D33-6857-D748-ADFB-91DD7085B88E}"/>
              </a:ext>
            </a:extLst>
          </p:cNvPr>
          <p:cNvPicPr>
            <a:picLocks noChangeAspect="1"/>
          </p:cNvPicPr>
          <p:nvPr/>
        </p:nvPicPr>
        <p:blipFill>
          <a:blip r:embed="rId5">
            <a:extLst>
              <a:ext uri="{28A0092B-C50C-407E-A947-70E740481C1C}">
                <a14:useLocalDpi xmlns:a14="http://schemas.microsoft.com/office/drawing/2010/main" val="0"/>
              </a:ext>
            </a:extLst>
          </a:blip>
          <a:srcRect r="3741" b="6799"/>
          <a:stretch>
            <a:fillRect/>
          </a:stretch>
        </p:blipFill>
        <p:spPr bwMode="auto">
          <a:xfrm>
            <a:off x="6897465" y="5295654"/>
            <a:ext cx="2081323" cy="106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3">
            <a:extLst>
              <a:ext uri="{FF2B5EF4-FFF2-40B4-BE49-F238E27FC236}">
                <a16:creationId xmlns:a16="http://schemas.microsoft.com/office/drawing/2014/main" id="{79B59572-E82F-3242-8246-6E3781B911F8}"/>
              </a:ext>
            </a:extLst>
          </p:cNvPr>
          <p:cNvSpPr>
            <a:spLocks noChangeArrowheads="1"/>
          </p:cNvSpPr>
          <p:nvPr/>
        </p:nvSpPr>
        <p:spPr bwMode="auto">
          <a:xfrm>
            <a:off x="755576" y="1266971"/>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dirty="0">
                <a:solidFill>
                  <a:srgbClr val="000000"/>
                </a:solidFill>
                <a:latin typeface="Century Gothic" charset="0"/>
              </a:rPr>
              <a:t>technology opportunities = </a:t>
            </a:r>
            <a:r>
              <a:rPr lang="en-GB" altLang="en-US" sz="2000" b="1" dirty="0">
                <a:solidFill>
                  <a:srgbClr val="000000"/>
                </a:solidFill>
                <a:latin typeface="Century Gothic" charset="0"/>
              </a:rPr>
              <a:t>on-chip quantum photonics</a:t>
            </a:r>
          </a:p>
          <a:p>
            <a:pPr algn="just" eaLnBrk="1" hangingPunct="1">
              <a:spcBef>
                <a:spcPct val="0"/>
              </a:spcBef>
              <a:buFontTx/>
              <a:buNone/>
            </a:pPr>
            <a:r>
              <a:rPr lang="en-GB" altLang="en-US" sz="2000" dirty="0">
                <a:solidFill>
                  <a:srgbClr val="000000"/>
                </a:solidFill>
                <a:latin typeface="Century Gothic" charset="0"/>
              </a:rPr>
              <a:t>	</a:t>
            </a:r>
          </a:p>
        </p:txBody>
      </p:sp>
    </p:spTree>
    <p:extLst>
      <p:ext uri="{BB962C8B-B14F-4D97-AF65-F5344CB8AC3E}">
        <p14:creationId xmlns:p14="http://schemas.microsoft.com/office/powerpoint/2010/main" val="1929806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AutoShape 4"/>
          <p:cNvSpPr>
            <a:spLocks noChangeAspect="1" noChangeArrowheads="1" noTextEdit="1"/>
          </p:cNvSpPr>
          <p:nvPr/>
        </p:nvSpPr>
        <p:spPr bwMode="auto">
          <a:xfrm>
            <a:off x="927100" y="1255713"/>
            <a:ext cx="2852738"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0" name="Text Box 3"/>
          <p:cNvSpPr txBox="1">
            <a:spLocks noChangeArrowheads="1"/>
          </p:cNvSpPr>
          <p:nvPr/>
        </p:nvSpPr>
        <p:spPr bwMode="auto">
          <a:xfrm>
            <a:off x="555625" y="260350"/>
            <a:ext cx="64283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dirty="0">
                <a:solidFill>
                  <a:schemeClr val="bg1"/>
                </a:solidFill>
                <a:latin typeface="Century Gothic" charset="0"/>
              </a:rPr>
              <a:t>critical for solid-state quantum science</a:t>
            </a:r>
          </a:p>
        </p:txBody>
      </p:sp>
      <p:sp>
        <p:nvSpPr>
          <p:cNvPr id="223" name="Rectangle 3">
            <a:extLst>
              <a:ext uri="{FF2B5EF4-FFF2-40B4-BE49-F238E27FC236}">
                <a16:creationId xmlns:a16="http://schemas.microsoft.com/office/drawing/2014/main" id="{5221F9D5-A16A-2A4F-BEFF-EA959B55380D}"/>
              </a:ext>
            </a:extLst>
          </p:cNvPr>
          <p:cNvSpPr>
            <a:spLocks noChangeArrowheads="1"/>
          </p:cNvSpPr>
          <p:nvPr/>
        </p:nvSpPr>
        <p:spPr bwMode="auto">
          <a:xfrm>
            <a:off x="755576" y="1266971"/>
            <a:ext cx="838842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just" eaLnBrk="1" hangingPunct="1">
              <a:spcBef>
                <a:spcPct val="0"/>
              </a:spcBef>
              <a:buFontTx/>
              <a:buNone/>
            </a:pPr>
            <a:r>
              <a:rPr lang="en-GB" altLang="en-US" sz="2000" b="1" dirty="0">
                <a:solidFill>
                  <a:srgbClr val="000000"/>
                </a:solidFill>
                <a:latin typeface="Century Gothic" charset="0"/>
              </a:rPr>
              <a:t>efficient </a:t>
            </a:r>
            <a:r>
              <a:rPr lang="en-GB" altLang="en-US" sz="2000" dirty="0">
                <a:solidFill>
                  <a:srgbClr val="000000"/>
                </a:solidFill>
                <a:latin typeface="Century Gothic" charset="0"/>
              </a:rPr>
              <a:t>&amp;</a:t>
            </a:r>
            <a:r>
              <a:rPr lang="en-GB" altLang="en-US" sz="2000" b="1" dirty="0">
                <a:solidFill>
                  <a:srgbClr val="000000"/>
                </a:solidFill>
                <a:latin typeface="Century Gothic" charset="0"/>
              </a:rPr>
              <a:t> stable</a:t>
            </a:r>
            <a:r>
              <a:rPr lang="en-GB" altLang="en-US" sz="2000" dirty="0">
                <a:solidFill>
                  <a:srgbClr val="000000"/>
                </a:solidFill>
                <a:latin typeface="Century Gothic" charset="0"/>
              </a:rPr>
              <a:t> quantum light solid-state matter interfaces</a:t>
            </a:r>
          </a:p>
          <a:p>
            <a:pPr algn="just" eaLnBrk="1" hangingPunct="1">
              <a:spcBef>
                <a:spcPct val="0"/>
              </a:spcBef>
              <a:buFontTx/>
              <a:buNone/>
            </a:pPr>
            <a:r>
              <a:rPr lang="en-GB" altLang="en-US" sz="2000" b="1" dirty="0">
                <a:solidFill>
                  <a:srgbClr val="000000"/>
                </a:solidFill>
                <a:latin typeface="Century Gothic" charset="0"/>
                <a:sym typeface="Wingdings" pitchFamily="2" charset="2"/>
              </a:rPr>
              <a:t>    </a:t>
            </a:r>
            <a:r>
              <a:rPr lang="en-GB" altLang="en-US" sz="2000" dirty="0">
                <a:solidFill>
                  <a:srgbClr val="000000"/>
                </a:solidFill>
                <a:latin typeface="Century Gothic" charset="0"/>
                <a:sym typeface="Wingdings" pitchFamily="2" charset="2"/>
              </a:rPr>
              <a:t> </a:t>
            </a:r>
            <a:r>
              <a:rPr lang="en-GB" altLang="en-US" sz="1800" dirty="0">
                <a:solidFill>
                  <a:srgbClr val="000000"/>
                </a:solidFill>
                <a:latin typeface="Century Gothic" charset="0"/>
                <a:sym typeface="Wingdings" pitchFamily="2" charset="2"/>
              </a:rPr>
              <a:t>connect internal states of quantum emitters with quantum light</a:t>
            </a:r>
          </a:p>
          <a:p>
            <a:pPr algn="just" eaLnBrk="1" hangingPunct="1">
              <a:spcBef>
                <a:spcPct val="0"/>
              </a:spcBef>
              <a:buFontTx/>
              <a:buNone/>
            </a:pPr>
            <a:r>
              <a:rPr lang="en-GB" altLang="en-US" sz="1800" dirty="0">
                <a:solidFill>
                  <a:srgbClr val="000000"/>
                </a:solidFill>
                <a:latin typeface="Century Gothic" charset="0"/>
                <a:sym typeface="Wingdings" pitchFamily="2" charset="2"/>
              </a:rPr>
              <a:t>      typically spin with single photons </a:t>
            </a:r>
          </a:p>
        </p:txBody>
      </p:sp>
    </p:spTree>
    <p:extLst>
      <p:ext uri="{BB962C8B-B14F-4D97-AF65-F5344CB8AC3E}">
        <p14:creationId xmlns:p14="http://schemas.microsoft.com/office/powerpoint/2010/main" val="8343733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20.7349"/>
  <p:tag name="ORIGINALWIDTH" val="682.4147"/>
  <p:tag name="LATEXADDIN" val="\documentclass{article}&#10;\usepackage{amsmath}&#10;\pagestyle{empty}&#10;\begin{document}&#10;&#10;$$&#10;F_{scatt}\propto P_{opt}&#10;$$&#10;&#10;&#10;\end{document}"/>
  <p:tag name="IGUANATEXSIZE" val="20"/>
  <p:tag name="IGUANATEXCURSOR" val="108"/>
  <p:tag name="TRANSPARENCY" val="True"/>
  <p:tag name="FILENAME" val=""/>
  <p:tag name="LATEXENGINEID" val="0"/>
  <p:tag name="TEMPFOLDER" val="c:\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79.2276"/>
  <p:tag name="ORIGINALWIDTH" val="919.385"/>
  <p:tag name="LATEXADDIN" val="\documentclass{article}&#10;\usepackage{amsmath}&#10;\pagestyle{empty}&#10;\begin{document}&#10;&#10;$\Delta\Omega_{lock}= \frac{F_{inj}}{2mx_{0}\Omega_{0}}$&#10;&#10;&#10;\end{document}"/>
  <p:tag name="IGUANATEXSIZE" val="20"/>
  <p:tag name="IGUANATEXCURSOR" val="120"/>
  <p:tag name="TRANSPARENCY" val="True"/>
  <p:tag name="FILENAME" val=""/>
  <p:tag name="LATEXENGINEID" val="0"/>
  <p:tag name="TEMPFOLDER" val="c:\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34.9832"/>
  <p:tag name="ORIGINALWIDTH" val="997.3754"/>
  <p:tag name="LATEXADDIN" val="\documentclass{article}&#10;\usepackage{amsmath}&#10;\pagestyle{empty}&#10;\begin{document}&#10;&#10;$&#10;\langle N\rangle=M\Omega_{0}\langle x^{2}\rangle/\hbar&#10;$&#10;&#10;\end{document}"/>
  <p:tag name="IGUANATEXSIZE" val="20"/>
  <p:tag name="IGUANATEXCURSOR" val="92"/>
  <p:tag name="TRANSPARENCY" val="True"/>
  <p:tag name="FILENAME" val=""/>
  <p:tag name="LATEXENGINEID" val="0"/>
  <p:tag name="TEMPFOLDER" val="c:\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79.2276"/>
  <p:tag name="ORIGINALWIDTH" val="919.385"/>
  <p:tag name="LATEXADDIN" val="\documentclass{article}&#10;\usepackage{amsmath}&#10;\pagestyle{empty}&#10;\begin{document}&#10;&#10;$\Delta\Omega_{lock}= \frac{F_{inj}}{2mx_{0}\Omega_{0}}$&#10;&#10;&#10;\end{document}"/>
  <p:tag name="IGUANATEXSIZE" val="20"/>
  <p:tag name="IGUANATEXCURSOR" val="120"/>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27205</TotalTime>
  <Words>1867</Words>
  <Application>Microsoft Macintosh PowerPoint</Application>
  <PresentationFormat>On-screen Show (4:3)</PresentationFormat>
  <Paragraphs>421</Paragraphs>
  <Slides>40</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MS PGothic</vt:lpstr>
      <vt:lpstr>MS PGothic</vt:lpstr>
      <vt:lpstr>Arial</vt:lpstr>
      <vt:lpstr>Calibri</vt:lpstr>
      <vt:lpstr>Cambria Math</vt:lpstr>
      <vt:lpstr>Century Gothic</vt:lpstr>
      <vt:lpstr>Times New Roman</vt:lpstr>
      <vt:lpstr>Wingdings</vt:lpstr>
      <vt:lpstr>Custom Design</vt:lpstr>
      <vt:lpstr>Nick Vamivakas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 Vamivakas</dc:title>
  <dc:creator>Microsoft Office User</dc:creator>
  <cp:lastModifiedBy>Nick Vamivakas</cp:lastModifiedBy>
  <cp:revision>291</cp:revision>
  <dcterms:created xsi:type="dcterms:W3CDTF">2016-09-16T13:35:32Z</dcterms:created>
  <dcterms:modified xsi:type="dcterms:W3CDTF">2019-01-24T19:34:49Z</dcterms:modified>
</cp:coreProperties>
</file>