
<file path=[Content_Types].xml><?xml version="1.0" encoding="utf-8"?>
<Types xmlns="http://schemas.openxmlformats.org/package/2006/content-types">
  <Default Extension="xml" ContentType="application/xml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7"/>
  </p:notesMasterIdLst>
  <p:sldIdLst>
    <p:sldId id="336" r:id="rId2"/>
    <p:sldId id="1189" r:id="rId3"/>
    <p:sldId id="1030" r:id="rId4"/>
    <p:sldId id="1137" r:id="rId5"/>
    <p:sldId id="1195" r:id="rId6"/>
    <p:sldId id="1140" r:id="rId7"/>
    <p:sldId id="1138" r:id="rId8"/>
    <p:sldId id="1219" r:id="rId9"/>
    <p:sldId id="1142" r:id="rId10"/>
    <p:sldId id="1108" r:id="rId11"/>
    <p:sldId id="1305" r:id="rId12"/>
    <p:sldId id="1110" r:id="rId13"/>
    <p:sldId id="1139" r:id="rId14"/>
    <p:sldId id="1112" r:id="rId15"/>
    <p:sldId id="1197" r:id="rId16"/>
    <p:sldId id="1198" r:id="rId17"/>
    <p:sldId id="1201" r:id="rId18"/>
    <p:sldId id="1202" r:id="rId19"/>
    <p:sldId id="1203" r:id="rId20"/>
    <p:sldId id="1204" r:id="rId21"/>
    <p:sldId id="1205" r:id="rId22"/>
    <p:sldId id="1206" r:id="rId23"/>
    <p:sldId id="1207" r:id="rId24"/>
    <p:sldId id="1208" r:id="rId25"/>
    <p:sldId id="1213" r:id="rId26"/>
    <p:sldId id="1211" r:id="rId27"/>
    <p:sldId id="1215" r:id="rId28"/>
    <p:sldId id="1216" r:id="rId29"/>
    <p:sldId id="1218" r:id="rId30"/>
    <p:sldId id="1265" r:id="rId31"/>
    <p:sldId id="1268" r:id="rId32"/>
    <p:sldId id="1267" r:id="rId33"/>
    <p:sldId id="1266" r:id="rId34"/>
    <p:sldId id="1222" r:id="rId35"/>
    <p:sldId id="1223" r:id="rId36"/>
    <p:sldId id="1232" r:id="rId37"/>
    <p:sldId id="1240" r:id="rId38"/>
    <p:sldId id="1239" r:id="rId39"/>
    <p:sldId id="1238" r:id="rId40"/>
    <p:sldId id="1237" r:id="rId41"/>
    <p:sldId id="1236" r:id="rId42"/>
    <p:sldId id="1235" r:id="rId43"/>
    <p:sldId id="1241" r:id="rId44"/>
    <p:sldId id="1301" r:id="rId45"/>
    <p:sldId id="1304" r:id="rId46"/>
    <p:sldId id="1303" r:id="rId47"/>
    <p:sldId id="1302" r:id="rId48"/>
    <p:sldId id="1242" r:id="rId49"/>
    <p:sldId id="1243" r:id="rId50"/>
    <p:sldId id="1244" r:id="rId51"/>
    <p:sldId id="1113" r:id="rId52"/>
    <p:sldId id="1114" r:id="rId53"/>
    <p:sldId id="1117" r:id="rId54"/>
    <p:sldId id="1246" r:id="rId55"/>
    <p:sldId id="1245" r:id="rId56"/>
    <p:sldId id="1247" r:id="rId57"/>
    <p:sldId id="1248" r:id="rId58"/>
    <p:sldId id="1249" r:id="rId59"/>
    <p:sldId id="1250" r:id="rId60"/>
    <p:sldId id="1251" r:id="rId61"/>
    <p:sldId id="1252" r:id="rId62"/>
    <p:sldId id="1253" r:id="rId63"/>
    <p:sldId id="1254" r:id="rId64"/>
    <p:sldId id="1282" r:id="rId65"/>
    <p:sldId id="1270" r:id="rId66"/>
    <p:sldId id="1271" r:id="rId67"/>
    <p:sldId id="1272" r:id="rId68"/>
    <p:sldId id="1283" r:id="rId69"/>
    <p:sldId id="1259" r:id="rId70"/>
    <p:sldId id="1274" r:id="rId71"/>
    <p:sldId id="1307" r:id="rId72"/>
    <p:sldId id="1306" r:id="rId73"/>
    <p:sldId id="1276" r:id="rId74"/>
    <p:sldId id="1181" r:id="rId75"/>
    <p:sldId id="1261" r:id="rId7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3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C008C"/>
    <a:srgbClr val="800080"/>
    <a:srgbClr val="689E83"/>
    <a:srgbClr val="5D8C74"/>
    <a:srgbClr val="A3F3C9"/>
    <a:srgbClr val="A3F3E4"/>
    <a:srgbClr val="DDDDDD"/>
    <a:srgbClr val="A3EBF3"/>
    <a:srgbClr val="B4E2C0"/>
    <a:srgbClr val="F9F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11" autoAdjust="0"/>
    <p:restoredTop sz="91264"/>
  </p:normalViewPr>
  <p:slideViewPr>
    <p:cSldViewPr>
      <p:cViewPr>
        <p:scale>
          <a:sx n="75" d="100"/>
          <a:sy n="75" d="100"/>
        </p:scale>
        <p:origin x="1688" y="7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38"/>
    </p:cViewPr>
  </p:sorterViewPr>
  <p:notesViewPr>
    <p:cSldViewPr>
      <p:cViewPr varScale="1">
        <p:scale>
          <a:sx n="57" d="100"/>
          <a:sy n="57" d="100"/>
        </p:scale>
        <p:origin x="-1794" y="-84"/>
      </p:cViewPr>
      <p:guideLst>
        <p:guide orient="horz" pos="3023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8" Type="http://schemas.openxmlformats.org/officeDocument/2006/relationships/image" Target="../media/image13.emf"/><Relationship Id="rId9" Type="http://schemas.openxmlformats.org/officeDocument/2006/relationships/image" Target="../media/image14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148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vert="horz" wrap="none" lIns="96826" tIns="48413" rIns="96826" bIns="48413" numCol="1" anchor="ctr" anchorCtr="0" compatLnSpc="1">
            <a:prstTxWarp prst="textNoShape">
              <a:avLst/>
            </a:prstTxWarp>
          </a:bodyPr>
          <a:lstStyle>
            <a:lvl1pPr>
              <a:defRPr sz="1300" b="1" i="1"/>
            </a:lvl1pPr>
          </a:lstStyle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148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vert="horz" wrap="none" lIns="96826" tIns="48413" rIns="96826" bIns="48413" numCol="1" anchor="ctr" anchorCtr="0" compatLnSpc="1">
            <a:prstTxWarp prst="textNoShape">
              <a:avLst/>
            </a:prstTxWarp>
          </a:bodyPr>
          <a:lstStyle>
            <a:lvl1pPr algn="r">
              <a:defRPr sz="1300" b="1" i="1"/>
            </a:lvl1pPr>
          </a:lstStyle>
          <a:p>
            <a:endParaRPr lang="en-US"/>
          </a:p>
        </p:txBody>
      </p:sp>
      <p:sp>
        <p:nvSpPr>
          <p:cNvPr id="119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49363" y="722313"/>
            <a:ext cx="4816475" cy="3611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74070"/>
            <a:ext cx="5364480" cy="433332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vert="horz" wrap="none" lIns="96826" tIns="48413" rIns="96826" bIns="4841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8139"/>
            <a:ext cx="3169920" cy="48148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vert="horz" wrap="none" lIns="96826" tIns="48413" rIns="96826" bIns="48413" numCol="1" anchor="b" anchorCtr="0" compatLnSpc="1">
            <a:prstTxWarp prst="textNoShape">
              <a:avLst/>
            </a:prstTxWarp>
          </a:bodyPr>
          <a:lstStyle>
            <a:lvl1pPr>
              <a:defRPr sz="1300" b="1" i="1"/>
            </a:lvl1pPr>
          </a:lstStyle>
          <a:p>
            <a:endParaRPr lang="en-US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48139"/>
            <a:ext cx="3169920" cy="48148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vert="horz" wrap="none" lIns="96826" tIns="48413" rIns="96826" bIns="48413" numCol="1" anchor="b" anchorCtr="0" compatLnSpc="1">
            <a:prstTxWarp prst="textNoShape">
              <a:avLst/>
            </a:prstTxWarp>
          </a:bodyPr>
          <a:lstStyle>
            <a:lvl1pPr algn="r">
              <a:defRPr sz="1300" b="1" i="1"/>
            </a:lvl1pPr>
          </a:lstStyle>
          <a:p>
            <a:fld id="{16304D2A-96F1-486C-A561-750F66199C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3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68FFF-D2F6-45F0-9DC4-1A7E2299360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EB43FC-F06B-4852-A233-25DCC39A12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25A91-A324-4248-A797-E9F2992BC1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7D588-B379-416D-B2A3-60EB0C5648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AA294-DA70-4C0F-848B-033A1A7795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62D0D-2B57-4D27-B51C-D60EDC453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0C861-32A7-41D9-828F-42C8CF7388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1B152-271E-4FD6-893C-D3249B9EAF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39461-0350-470C-BAB0-51B02A8453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B0692-420A-4AB1-BD7E-2F3B0BF1808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096D70-768C-4029-8FCC-EFCDF82DB3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1833C7B0-5227-4658-86BB-BDFE921B40A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7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7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6" Type="http://schemas.openxmlformats.org/officeDocument/2006/relationships/image" Target="../media/image26.emf"/><Relationship Id="rId7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3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oleObject" Target="../embeddings/oleObject10.bin"/><Relationship Id="rId21" Type="http://schemas.openxmlformats.org/officeDocument/2006/relationships/image" Target="../media/image14.emf"/><Relationship Id="rId22" Type="http://schemas.openxmlformats.org/officeDocument/2006/relationships/image" Target="../media/image15.emf"/><Relationship Id="rId23" Type="http://schemas.openxmlformats.org/officeDocument/2006/relationships/image" Target="../media/image16.emf"/><Relationship Id="rId10" Type="http://schemas.openxmlformats.org/officeDocument/2006/relationships/image" Target="../media/image9.emf"/><Relationship Id="rId11" Type="http://schemas.openxmlformats.org/officeDocument/2006/relationships/oleObject" Target="../embeddings/oleObject5.bin"/><Relationship Id="rId12" Type="http://schemas.openxmlformats.org/officeDocument/2006/relationships/image" Target="../media/image10.emf"/><Relationship Id="rId13" Type="http://schemas.openxmlformats.org/officeDocument/2006/relationships/oleObject" Target="../embeddings/oleObject6.bin"/><Relationship Id="rId14" Type="http://schemas.openxmlformats.org/officeDocument/2006/relationships/image" Target="../media/image11.emf"/><Relationship Id="rId15" Type="http://schemas.openxmlformats.org/officeDocument/2006/relationships/oleObject" Target="../embeddings/oleObject7.bin"/><Relationship Id="rId16" Type="http://schemas.openxmlformats.org/officeDocument/2006/relationships/image" Target="../media/image12.emf"/><Relationship Id="rId17" Type="http://schemas.openxmlformats.org/officeDocument/2006/relationships/oleObject" Target="../embeddings/oleObject8.bin"/><Relationship Id="rId18" Type="http://schemas.openxmlformats.org/officeDocument/2006/relationships/image" Target="../media/image13.emf"/><Relationship Id="rId19" Type="http://schemas.openxmlformats.org/officeDocument/2006/relationships/oleObject" Target="../embeddings/oleObject9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49.emf"/><Relationship Id="rId6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6.emf"/><Relationship Id="rId5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3.tiff"/><Relationship Id="rId5" Type="http://schemas.openxmlformats.org/officeDocument/2006/relationships/image" Target="../media/image54.emf"/><Relationship Id="rId6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4" Type="http://schemas.openxmlformats.org/officeDocument/2006/relationships/image" Target="../media/image53.tiff"/><Relationship Id="rId5" Type="http://schemas.openxmlformats.org/officeDocument/2006/relationships/image" Target="../media/image54.emf"/><Relationship Id="rId6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tiff"/><Relationship Id="rId3" Type="http://schemas.openxmlformats.org/officeDocument/2006/relationships/image" Target="../media/image5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26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Relationship Id="rId3" Type="http://schemas.openxmlformats.org/officeDocument/2006/relationships/image" Target="../media/image2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emf"/><Relationship Id="rId5" Type="http://schemas.openxmlformats.org/officeDocument/2006/relationships/image" Target="../media/image58.emf"/><Relationship Id="rId6" Type="http://schemas.openxmlformats.org/officeDocument/2006/relationships/image" Target="../media/image30.emf"/><Relationship Id="rId7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Relationship Id="rId3" Type="http://schemas.openxmlformats.org/officeDocument/2006/relationships/image" Target="../media/image62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Relationship Id="rId3" Type="http://schemas.openxmlformats.org/officeDocument/2006/relationships/image" Target="../media/image66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0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42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53.tiff"/><Relationship Id="rId7" Type="http://schemas.openxmlformats.org/officeDocument/2006/relationships/image" Target="../media/image54.emf"/><Relationship Id="rId8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5.bin"/><Relationship Id="rId12" Type="http://schemas.openxmlformats.org/officeDocument/2006/relationships/image" Target="../media/image10.emf"/><Relationship Id="rId13" Type="http://schemas.openxmlformats.org/officeDocument/2006/relationships/image" Target="../media/image7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oleObject" Target="../embeddings/oleObject1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7.emf"/><Relationship Id="rId7" Type="http://schemas.openxmlformats.org/officeDocument/2006/relationships/oleObject" Target="../embeddings/oleObject13.bin"/><Relationship Id="rId8" Type="http://schemas.openxmlformats.org/officeDocument/2006/relationships/image" Target="../media/image8.emf"/><Relationship Id="rId9" Type="http://schemas.openxmlformats.org/officeDocument/2006/relationships/oleObject" Target="../embeddings/oleObject14.bin"/><Relationship Id="rId10" Type="http://schemas.openxmlformats.org/officeDocument/2006/relationships/image" Target="../media/image9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09600" y="304800"/>
            <a:ext cx="7848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chemeClr val="folHlink"/>
                </a:solidFill>
              </a:rPr>
              <a:t>Why you should not use the electric field</a:t>
            </a:r>
          </a:p>
          <a:p>
            <a:r>
              <a:rPr lang="en-US" sz="2800" i="1" dirty="0">
                <a:solidFill>
                  <a:schemeClr val="folHlink"/>
                </a:solidFill>
              </a:rPr>
              <a:t>t</a:t>
            </a:r>
            <a:r>
              <a:rPr lang="en-US" sz="2800" i="1" dirty="0" smtClean="0">
                <a:solidFill>
                  <a:schemeClr val="folHlink"/>
                </a:solidFill>
              </a:rPr>
              <a:t>o quantize in nonlinear optics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5334000"/>
            <a:ext cx="35381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J.E. Sipe</a:t>
            </a:r>
          </a:p>
          <a:p>
            <a:r>
              <a:rPr lang="en-US" sz="2400" i="1" dirty="0" smtClean="0">
                <a:solidFill>
                  <a:schemeClr val="accent2"/>
                </a:solidFill>
              </a:rPr>
              <a:t>Department of Physics </a:t>
            </a:r>
          </a:p>
          <a:p>
            <a:r>
              <a:rPr lang="en-US" sz="2400" i="1" dirty="0" smtClean="0">
                <a:solidFill>
                  <a:schemeClr val="accent2"/>
                </a:solidFill>
              </a:rPr>
              <a:t>University </a:t>
            </a:r>
            <a:r>
              <a:rPr lang="en-US" sz="2400" i="1" dirty="0">
                <a:solidFill>
                  <a:schemeClr val="accent2"/>
                </a:solidFill>
              </a:rPr>
              <a:t>of </a:t>
            </a:r>
            <a:r>
              <a:rPr lang="en-US" sz="2400" i="1" dirty="0" smtClean="0">
                <a:solidFill>
                  <a:schemeClr val="accent2"/>
                </a:solidFill>
              </a:rPr>
              <a:t>Toronto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6324600" cy="3553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" name="Freeform 13"/>
          <p:cNvSpPr/>
          <p:nvPr/>
        </p:nvSpPr>
        <p:spPr bwMode="auto">
          <a:xfrm>
            <a:off x="4284133" y="3502065"/>
            <a:ext cx="1913467" cy="680468"/>
          </a:xfrm>
          <a:custGeom>
            <a:avLst/>
            <a:gdLst>
              <a:gd name="connsiteX0" fmla="*/ 0 w 1913467"/>
              <a:gd name="connsiteY0" fmla="*/ 680468 h 680468"/>
              <a:gd name="connsiteX1" fmla="*/ 558800 w 1913467"/>
              <a:gd name="connsiteY1" fmla="*/ 87802 h 680468"/>
              <a:gd name="connsiteX2" fmla="*/ 1913467 w 1913467"/>
              <a:gd name="connsiteY2" fmla="*/ 3135 h 68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3467" h="680468">
                <a:moveTo>
                  <a:pt x="0" y="680468"/>
                </a:moveTo>
                <a:cubicBezTo>
                  <a:pt x="119944" y="440579"/>
                  <a:pt x="239889" y="200691"/>
                  <a:pt x="558800" y="87802"/>
                </a:cubicBezTo>
                <a:cubicBezTo>
                  <a:pt x="877711" y="-25087"/>
                  <a:pt x="1913467" y="3135"/>
                  <a:pt x="1913467" y="3135"/>
                </a:cubicBezTo>
              </a:path>
            </a:pathLst>
          </a:custGeom>
          <a:noFill/>
          <a:ln w="76200" cap="flat" cmpd="sng" algn="ctr">
            <a:solidFill>
              <a:srgbClr val="0070C0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71699" y="3124200"/>
            <a:ext cx="2353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𝟂</a:t>
            </a:r>
            <a:r>
              <a:rPr lang="en-US" i="1" baseline="-25000" dirty="0" smtClean="0">
                <a:solidFill>
                  <a:schemeClr val="accent2"/>
                </a:solidFill>
              </a:rPr>
              <a:t>1 </a:t>
            </a:r>
            <a:r>
              <a:rPr lang="en-US" i="1" dirty="0" smtClean="0">
                <a:solidFill>
                  <a:schemeClr val="accent2"/>
                </a:solidFill>
              </a:rPr>
              <a:t>+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𝟂</a:t>
            </a:r>
            <a:r>
              <a:rPr lang="en-US" i="1" baseline="-25000" dirty="0" smtClean="0">
                <a:solidFill>
                  <a:schemeClr val="accent2"/>
                </a:solidFill>
              </a:rPr>
              <a:t>2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= </a:t>
            </a:r>
            <a:r>
              <a:rPr lang="en-US" i="1" dirty="0">
                <a:solidFill>
                  <a:schemeClr val="accent2"/>
                </a:solidFill>
              </a:rPr>
              <a:t>𝟂</a:t>
            </a:r>
          </a:p>
        </p:txBody>
      </p:sp>
      <p:sp>
        <p:nvSpPr>
          <p:cNvPr id="18" name="Freeform 17"/>
          <p:cNvSpPr/>
          <p:nvPr/>
        </p:nvSpPr>
        <p:spPr bwMode="auto">
          <a:xfrm>
            <a:off x="3772789" y="5825067"/>
            <a:ext cx="1764411" cy="575733"/>
          </a:xfrm>
          <a:custGeom>
            <a:avLst/>
            <a:gdLst>
              <a:gd name="connsiteX0" fmla="*/ 477478 w 1764411"/>
              <a:gd name="connsiteY0" fmla="*/ 0 h 575733"/>
              <a:gd name="connsiteX1" fmla="*/ 71078 w 1764411"/>
              <a:gd name="connsiteY1" fmla="*/ 321733 h 575733"/>
              <a:gd name="connsiteX2" fmla="*/ 1764411 w 1764411"/>
              <a:gd name="connsiteY2" fmla="*/ 575733 h 575733"/>
              <a:gd name="connsiteX3" fmla="*/ 1764411 w 1764411"/>
              <a:gd name="connsiteY3" fmla="*/ 575733 h 575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411" h="575733">
                <a:moveTo>
                  <a:pt x="477478" y="0"/>
                </a:moveTo>
                <a:cubicBezTo>
                  <a:pt x="167033" y="112889"/>
                  <a:pt x="-143411" y="225778"/>
                  <a:pt x="71078" y="321733"/>
                </a:cubicBezTo>
                <a:cubicBezTo>
                  <a:pt x="285567" y="417688"/>
                  <a:pt x="1764411" y="575733"/>
                  <a:pt x="1764411" y="575733"/>
                </a:cubicBezTo>
                <a:lnTo>
                  <a:pt x="1764411" y="575733"/>
                </a:ln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92997" y="6033463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2"/>
                </a:solidFill>
              </a:rPr>
              <a:t>𝟂</a:t>
            </a:r>
            <a:r>
              <a:rPr lang="en-US" i="1" baseline="-25000" dirty="0" smtClean="0">
                <a:solidFill>
                  <a:schemeClr val="accent2"/>
                </a:solidFill>
              </a:rPr>
              <a:t>1 </a:t>
            </a:r>
            <a:r>
              <a:rPr lang="en-US" i="1" dirty="0" smtClean="0">
                <a:solidFill>
                  <a:schemeClr val="accent2"/>
                </a:solidFill>
              </a:rPr>
              <a:t>+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𝟂</a:t>
            </a:r>
            <a:r>
              <a:rPr lang="en-US" i="1" baseline="-25000" dirty="0" smtClean="0">
                <a:solidFill>
                  <a:schemeClr val="accent2"/>
                </a:solidFill>
              </a:rPr>
              <a:t>2</a:t>
            </a:r>
            <a:r>
              <a:rPr lang="en-US" i="1" dirty="0">
                <a:solidFill>
                  <a:schemeClr val="accent2"/>
                </a:solidFill>
              </a:rPr>
              <a:t> </a:t>
            </a:r>
            <a:r>
              <a:rPr lang="en-US" i="1" dirty="0" smtClean="0">
                <a:solidFill>
                  <a:schemeClr val="accent2"/>
                </a:solidFill>
              </a:rPr>
              <a:t>+ 𝟂</a:t>
            </a:r>
            <a:r>
              <a:rPr lang="en-US" i="1" baseline="-25000" dirty="0" smtClean="0">
                <a:solidFill>
                  <a:schemeClr val="accent2"/>
                </a:solidFill>
              </a:rPr>
              <a:t>3 </a:t>
            </a:r>
            <a:r>
              <a:rPr lang="en-US" i="1" dirty="0" smtClean="0">
                <a:solidFill>
                  <a:schemeClr val="accent2"/>
                </a:solidFill>
              </a:rPr>
              <a:t>= </a:t>
            </a:r>
            <a:r>
              <a:rPr lang="en-US" i="1" dirty="0">
                <a:solidFill>
                  <a:schemeClr val="accent2"/>
                </a:solidFill>
              </a:rPr>
              <a:t>𝟂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33" y="3261205"/>
            <a:ext cx="7450992" cy="33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479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33" y="3267466"/>
            <a:ext cx="5462368" cy="333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1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267466"/>
            <a:ext cx="3454400" cy="320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17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3267466"/>
            <a:ext cx="3454400" cy="32076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933" y="2901628"/>
            <a:ext cx="2929467" cy="3749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3752548"/>
            <a:ext cx="3009900" cy="310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649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auto">
          <a:xfrm>
            <a:off x="990600" y="4208387"/>
            <a:ext cx="3505200" cy="1733852"/>
          </a:xfrm>
          <a:prstGeom prst="ellipse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3752548"/>
            <a:ext cx="3009900" cy="31054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624" y="4621288"/>
            <a:ext cx="2153376" cy="9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4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457200" y="1371600"/>
            <a:ext cx="6248400" cy="1676400"/>
            <a:chOff x="1056" y="1536"/>
            <a:chExt cx="3936" cy="1056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819400" y="314980"/>
            <a:ext cx="4217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chemeClr val="accent2"/>
                </a:solidFill>
              </a:rPr>
              <a:t>e</a:t>
            </a:r>
            <a:r>
              <a:rPr lang="en-US" sz="2800" b="1" i="1" dirty="0" smtClean="0">
                <a:solidFill>
                  <a:schemeClr val="accent2"/>
                </a:solidFill>
              </a:rPr>
              <a:t>lectromagnetic energy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404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09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294106" y="408086"/>
            <a:ext cx="931621" cy="463037"/>
            <a:chOff x="6002579" y="850668"/>
            <a:chExt cx="931621" cy="463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579" y="850668"/>
              <a:ext cx="550621" cy="4447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1048" y="868973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7097" y="4377267"/>
            <a:ext cx="4365212" cy="879359"/>
            <a:chOff x="1546805" y="4278486"/>
            <a:chExt cx="4365212" cy="879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05" y="4397019"/>
              <a:ext cx="713103" cy="575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83" y="4278486"/>
              <a:ext cx="3746834" cy="8793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2173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294106" y="408086"/>
            <a:ext cx="931621" cy="463037"/>
            <a:chOff x="6002579" y="850668"/>
            <a:chExt cx="931621" cy="463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579" y="850668"/>
              <a:ext cx="550621" cy="4447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1048" y="868973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7097" y="4377267"/>
            <a:ext cx="4365212" cy="879359"/>
            <a:chOff x="1546805" y="4278486"/>
            <a:chExt cx="4365212" cy="879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05" y="4397019"/>
              <a:ext cx="713103" cy="575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83" y="4278486"/>
              <a:ext cx="3746834" cy="87935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475" y="2971800"/>
            <a:ext cx="1681891" cy="1039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75" y="4038600"/>
            <a:ext cx="2617407" cy="1103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9418" y="5207234"/>
            <a:ext cx="4444182" cy="126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6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294106" y="408086"/>
            <a:ext cx="931621" cy="463037"/>
            <a:chOff x="6002579" y="850668"/>
            <a:chExt cx="931621" cy="463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579" y="850668"/>
              <a:ext cx="550621" cy="4447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1048" y="868973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7097" y="4377267"/>
            <a:ext cx="4365212" cy="879359"/>
            <a:chOff x="1546805" y="4278486"/>
            <a:chExt cx="4365212" cy="879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05" y="4397019"/>
              <a:ext cx="713103" cy="575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83" y="4278486"/>
              <a:ext cx="3746834" cy="87935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475" y="2971800"/>
            <a:ext cx="1681891" cy="1039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75" y="4038600"/>
            <a:ext cx="2617407" cy="11037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0" y="5375159"/>
            <a:ext cx="44958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372" y="762000"/>
            <a:ext cx="3358853" cy="4408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6872" y="5334000"/>
            <a:ext cx="50898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/>
              <a:t>Nicolas Quesada</a:t>
            </a:r>
          </a:p>
          <a:p>
            <a:pPr algn="ctr"/>
            <a:r>
              <a:rPr lang="en-US" sz="2400" b="1" i="1" dirty="0" smtClean="0"/>
              <a:t>  </a:t>
            </a:r>
            <a:r>
              <a:rPr lang="en-US" sz="2400" b="1" i="1" dirty="0" err="1" smtClean="0"/>
              <a:t>Xanadu</a:t>
            </a:r>
            <a:r>
              <a:rPr lang="en-US" sz="2400" b="1" i="1" dirty="0"/>
              <a:t> </a:t>
            </a:r>
            <a:r>
              <a:rPr lang="en-US" sz="2400" b="1" i="1" dirty="0" smtClean="0"/>
              <a:t>Quantum Technologies,</a:t>
            </a:r>
          </a:p>
          <a:p>
            <a:pPr algn="ctr"/>
            <a:r>
              <a:rPr lang="en-US" sz="2400" b="1" i="1" dirty="0" smtClean="0"/>
              <a:t>Inc.</a:t>
            </a:r>
            <a:endParaRPr lang="en-US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2590800"/>
            <a:ext cx="33265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Optics Letters 42,</a:t>
            </a:r>
          </a:p>
          <a:p>
            <a:pPr algn="ctr"/>
            <a:r>
              <a:rPr lang="en-US" sz="2800" i="1" dirty="0" smtClean="0">
                <a:solidFill>
                  <a:schemeClr val="accent2"/>
                </a:solidFill>
              </a:rPr>
              <a:t>3443 (2017)</a:t>
            </a:r>
            <a:endParaRPr lang="en-US" sz="28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05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294106" y="408086"/>
            <a:ext cx="931621" cy="463037"/>
            <a:chOff x="6002579" y="850668"/>
            <a:chExt cx="931621" cy="463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579" y="850668"/>
              <a:ext cx="550621" cy="4447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1048" y="868973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7097" y="4377267"/>
            <a:ext cx="4365212" cy="879359"/>
            <a:chOff x="1546805" y="4278486"/>
            <a:chExt cx="4365212" cy="879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05" y="4397019"/>
              <a:ext cx="713103" cy="575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83" y="4278486"/>
              <a:ext cx="3746834" cy="87935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475" y="2971800"/>
            <a:ext cx="1681891" cy="10397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75" y="4038600"/>
            <a:ext cx="2617407" cy="11037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5331021"/>
            <a:ext cx="7739993" cy="140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4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2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	</a:t>
            </a:r>
            <a:r>
              <a:rPr lang="en-US" sz="2800" b="1" i="1" dirty="0" smtClean="0">
                <a:solidFill>
                  <a:srgbClr val="FF0000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Conclusions and Extensions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9586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57200" y="381000"/>
            <a:ext cx="6248400" cy="1676400"/>
            <a:chOff x="1056" y="1536"/>
            <a:chExt cx="3936" cy="1056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371600"/>
            <a:ext cx="1600200" cy="544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177" y="2683933"/>
            <a:ext cx="2434046" cy="3276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23" y="3785072"/>
            <a:ext cx="3803677" cy="107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3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14400"/>
            <a:ext cx="5334000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660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94752" y="1320225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  R</a:t>
            </a:r>
            <a:endParaRPr lang="en-US" b="1" i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24000" y="1328127"/>
            <a:ext cx="234676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220405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1524000" y="1328127"/>
            <a:ext cx="234676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94752" y="1320225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  R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2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1524000" y="1328127"/>
            <a:ext cx="234676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41338" y="2160177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L=2πR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4752" y="1320225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  R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3276600"/>
            <a:ext cx="3192701" cy="11972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619250" cy="984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45483" y="1016000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Find solutions of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l</a:t>
            </a:r>
            <a:r>
              <a:rPr lang="en-US" sz="2400" b="1" i="1" dirty="0" smtClean="0">
                <a:solidFill>
                  <a:schemeClr val="accent2"/>
                </a:solidFill>
              </a:rPr>
              <a:t>inear Maxwell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e</a:t>
            </a:r>
            <a:r>
              <a:rPr lang="en-US" sz="2400" b="1" i="1" dirty="0" smtClean="0">
                <a:solidFill>
                  <a:schemeClr val="accent2"/>
                </a:solidFill>
              </a:rPr>
              <a:t>quations for </a:t>
            </a:r>
          </a:p>
          <a:p>
            <a:r>
              <a:rPr lang="en-US" sz="2400" b="1" i="1" dirty="0" smtClean="0">
                <a:solidFill>
                  <a:schemeClr val="accent2"/>
                </a:solidFill>
              </a:rPr>
              <a:t>  E and B:</a:t>
            </a:r>
            <a:endParaRPr lang="en-US" sz="2400" b="1" i="1" dirty="0"/>
          </a:p>
        </p:txBody>
      </p:sp>
    </p:spTree>
    <p:extLst>
      <p:ext uri="{BB962C8B-B14F-4D97-AF65-F5344CB8AC3E}">
        <p14:creationId xmlns:p14="http://schemas.microsoft.com/office/powerpoint/2010/main" val="20345540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799" y="4508766"/>
            <a:ext cx="5657676" cy="213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84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799" y="4508766"/>
            <a:ext cx="5657676" cy="213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11509"/>
            <a:ext cx="2702817" cy="13078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67" y="2756888"/>
            <a:ext cx="7384341" cy="121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29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2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Conclusions and Extensions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74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57200"/>
            <a:ext cx="2514600" cy="233857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7200" y="685800"/>
            <a:ext cx="3581400" cy="3213708"/>
            <a:chOff x="1363731" y="3200400"/>
            <a:chExt cx="3581400" cy="32137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0" y="3200400"/>
              <a:ext cx="3260863" cy="2870808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 bwMode="auto">
            <a:xfrm>
              <a:off x="1363731" y="5728308"/>
              <a:ext cx="3581400" cy="6858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3800257"/>
            <a:ext cx="4038600" cy="26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49297" cy="1219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24400" y="38100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e</a:t>
            </a:r>
            <a:r>
              <a:rPr lang="en-US" sz="2800" b="1" i="1" smtClean="0">
                <a:solidFill>
                  <a:schemeClr val="accent2"/>
                </a:solidFill>
              </a:rPr>
              <a:t>nergy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893733" y="1828800"/>
            <a:ext cx="1810839" cy="1778000"/>
          </a:xfrm>
          <a:custGeom>
            <a:avLst/>
            <a:gdLst>
              <a:gd name="connsiteX0" fmla="*/ 728134 w 1810839"/>
              <a:gd name="connsiteY0" fmla="*/ 1778000 h 1778000"/>
              <a:gd name="connsiteX1" fmla="*/ 1794934 w 1810839"/>
              <a:gd name="connsiteY1" fmla="*/ 1049867 h 1778000"/>
              <a:gd name="connsiteX2" fmla="*/ 0 w 1810839"/>
              <a:gd name="connsiteY2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0839" h="1778000">
                <a:moveTo>
                  <a:pt x="728134" y="1778000"/>
                </a:moveTo>
                <a:cubicBezTo>
                  <a:pt x="1322212" y="1562100"/>
                  <a:pt x="1916290" y="1346200"/>
                  <a:pt x="1794934" y="1049867"/>
                </a:cubicBezTo>
                <a:cubicBezTo>
                  <a:pt x="1673578" y="753534"/>
                  <a:pt x="0" y="0"/>
                  <a:pt x="0" y="0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4630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49297" cy="12192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 rot="16200000" flipV="1">
            <a:off x="2247900" y="1164167"/>
            <a:ext cx="457200" cy="1905000"/>
          </a:xfrm>
          <a:prstGeom prst="leftBrace">
            <a:avLst>
              <a:gd name="adj1" fmla="val 8333"/>
              <a:gd name="adj2" fmla="val 51111"/>
            </a:avLst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930" y="2468434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H</a:t>
            </a:r>
            <a:r>
              <a:rPr lang="en-US" b="1" i="1" baseline="-25000" smtClean="0">
                <a:solidFill>
                  <a:srgbClr val="FF0000"/>
                </a:solidFill>
              </a:rPr>
              <a:t>L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4400" y="3810000"/>
            <a:ext cx="13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2"/>
                </a:solidFill>
              </a:rPr>
              <a:t>e</a:t>
            </a:r>
            <a:r>
              <a:rPr lang="en-US" sz="2800" b="1" i="1" smtClean="0">
                <a:solidFill>
                  <a:schemeClr val="accent2"/>
                </a:solidFill>
              </a:rPr>
              <a:t>nergy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  <p:sp>
        <p:nvSpPr>
          <p:cNvPr id="10" name="Freeform 9"/>
          <p:cNvSpPr/>
          <p:nvPr/>
        </p:nvSpPr>
        <p:spPr bwMode="auto">
          <a:xfrm>
            <a:off x="4893733" y="1828800"/>
            <a:ext cx="1810839" cy="1778000"/>
          </a:xfrm>
          <a:custGeom>
            <a:avLst/>
            <a:gdLst>
              <a:gd name="connsiteX0" fmla="*/ 728134 w 1810839"/>
              <a:gd name="connsiteY0" fmla="*/ 1778000 h 1778000"/>
              <a:gd name="connsiteX1" fmla="*/ 1794934 w 1810839"/>
              <a:gd name="connsiteY1" fmla="*/ 1049867 h 1778000"/>
              <a:gd name="connsiteX2" fmla="*/ 0 w 1810839"/>
              <a:gd name="connsiteY2" fmla="*/ 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0839" h="1778000">
                <a:moveTo>
                  <a:pt x="728134" y="1778000"/>
                </a:moveTo>
                <a:cubicBezTo>
                  <a:pt x="1322212" y="1562100"/>
                  <a:pt x="1916290" y="1346200"/>
                  <a:pt x="1794934" y="1049867"/>
                </a:cubicBezTo>
                <a:cubicBezTo>
                  <a:pt x="1673578" y="753534"/>
                  <a:pt x="0" y="0"/>
                  <a:pt x="0" y="0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41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49297" cy="12192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 rot="16200000" flipV="1">
            <a:off x="2247900" y="1164167"/>
            <a:ext cx="457200" cy="1905000"/>
          </a:xfrm>
          <a:prstGeom prst="leftBrace">
            <a:avLst>
              <a:gd name="adj1" fmla="val 8333"/>
              <a:gd name="adj2" fmla="val 51111"/>
            </a:avLst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930" y="2468434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H</a:t>
            </a:r>
            <a:r>
              <a:rPr lang="en-US" b="1" i="1" baseline="-25000" smtClean="0">
                <a:solidFill>
                  <a:srgbClr val="FF0000"/>
                </a:solidFill>
              </a:rPr>
              <a:t>L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2353734"/>
            <a:ext cx="3562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i="1" dirty="0" smtClean="0">
                <a:solidFill>
                  <a:srgbClr val="FF0000"/>
                </a:solidFill>
              </a:rPr>
              <a:t>ake H = 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+H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NL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with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57600"/>
            <a:ext cx="5439709" cy="10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4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33400"/>
            <a:ext cx="7249297" cy="1219200"/>
          </a:xfrm>
          <a:prstGeom prst="rect">
            <a:avLst/>
          </a:prstGeom>
        </p:spPr>
      </p:pic>
      <p:sp>
        <p:nvSpPr>
          <p:cNvPr id="3" name="Left Brace 2"/>
          <p:cNvSpPr/>
          <p:nvPr/>
        </p:nvSpPr>
        <p:spPr bwMode="auto">
          <a:xfrm rot="16200000" flipV="1">
            <a:off x="2247900" y="1164167"/>
            <a:ext cx="457200" cy="1905000"/>
          </a:xfrm>
          <a:prstGeom prst="leftBrace">
            <a:avLst>
              <a:gd name="adj1" fmla="val 8333"/>
              <a:gd name="adj2" fmla="val 51111"/>
            </a:avLst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0930" y="2468434"/>
            <a:ext cx="651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H</a:t>
            </a:r>
            <a:r>
              <a:rPr lang="en-US" b="1" i="1" baseline="-25000" smtClean="0">
                <a:solidFill>
                  <a:srgbClr val="FF0000"/>
                </a:solidFill>
              </a:rPr>
              <a:t>L</a:t>
            </a:r>
            <a:endParaRPr lang="en-US" b="1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2353734"/>
            <a:ext cx="35621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t</a:t>
            </a:r>
            <a:r>
              <a:rPr lang="en-US" b="1" i="1" dirty="0" smtClean="0">
                <a:solidFill>
                  <a:srgbClr val="FF0000"/>
                </a:solidFill>
              </a:rPr>
              <a:t>ake H = 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L</a:t>
            </a:r>
            <a:r>
              <a:rPr lang="en-US" b="1" i="1" dirty="0" smtClean="0">
                <a:solidFill>
                  <a:srgbClr val="FF0000"/>
                </a:solidFill>
              </a:rPr>
              <a:t>+H</a:t>
            </a:r>
            <a:r>
              <a:rPr lang="en-US" b="1" i="1" baseline="-25000" dirty="0" smtClean="0">
                <a:solidFill>
                  <a:srgbClr val="FF0000"/>
                </a:solidFill>
              </a:rPr>
              <a:t>NL</a:t>
            </a:r>
          </a:p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with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657600"/>
            <a:ext cx="5439709" cy="10690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72627" y="5038679"/>
            <a:ext cx="6268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f</a:t>
            </a:r>
            <a:r>
              <a:rPr lang="en-US" b="1" i="1" dirty="0" smtClean="0">
                <a:solidFill>
                  <a:srgbClr val="FF0000"/>
                </a:solidFill>
              </a:rPr>
              <a:t>or a third order nonlinearity: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5545991"/>
            <a:ext cx="6251411" cy="11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76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6400"/>
            <a:ext cx="8079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49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685800"/>
            <a:ext cx="516255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2172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4572000" y="2812338"/>
            <a:ext cx="2438400" cy="1222731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5841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98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640" y="4308981"/>
            <a:ext cx="4137360" cy="191657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1177344" y="5311152"/>
            <a:ext cx="5985455" cy="1089648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458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640" y="4308981"/>
            <a:ext cx="4137360" cy="19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53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82089" y="609600"/>
            <a:ext cx="3785111" cy="2667000"/>
            <a:chOff x="76200" y="990600"/>
            <a:chExt cx="3785111" cy="2667000"/>
          </a:xfrm>
        </p:grpSpPr>
        <p:sp>
          <p:nvSpPr>
            <p:cNvPr id="78" name="AutoShape 9"/>
            <p:cNvSpPr>
              <a:spLocks noChangeArrowheads="1"/>
            </p:cNvSpPr>
            <p:nvPr/>
          </p:nvSpPr>
          <p:spPr bwMode="auto">
            <a:xfrm>
              <a:off x="2210125" y="2895015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C0000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79" name="AutoShape 9"/>
            <p:cNvSpPr>
              <a:spLocks noChangeArrowheads="1"/>
            </p:cNvSpPr>
            <p:nvPr/>
          </p:nvSpPr>
          <p:spPr bwMode="auto">
            <a:xfrm>
              <a:off x="2210125" y="2580166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80" name="Rectangle 11"/>
            <p:cNvSpPr>
              <a:spLocks noChangeArrowheads="1"/>
            </p:cNvSpPr>
            <p:nvPr/>
          </p:nvSpPr>
          <p:spPr bwMode="auto">
            <a:xfrm>
              <a:off x="1029025" y="1972270"/>
              <a:ext cx="990600" cy="1219200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4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6200" y="990600"/>
              <a:ext cx="37851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i="1" dirty="0"/>
                <a:t>s</a:t>
              </a:r>
              <a:r>
                <a:rPr lang="en-CA" sz="2400" b="1" i="1" dirty="0" smtClean="0"/>
                <a:t>pontaneous parametric</a:t>
              </a:r>
            </a:p>
            <a:p>
              <a:r>
                <a:rPr lang="en-CA" sz="2400" b="1" i="1" dirty="0" smtClean="0"/>
                <a:t>   down conversion</a:t>
              </a:r>
              <a:endParaRPr lang="en-CA" sz="2400" b="1" i="1" dirty="0"/>
            </a:p>
          </p:txBody>
        </p:sp>
        <p:sp>
          <p:nvSpPr>
            <p:cNvPr id="114" name="AutoShape 9"/>
            <p:cNvSpPr>
              <a:spLocks noChangeArrowheads="1"/>
            </p:cNvSpPr>
            <p:nvPr/>
          </p:nvSpPr>
          <p:spPr bwMode="auto">
            <a:xfrm>
              <a:off x="383125" y="19404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116" name="AutoShape 9"/>
            <p:cNvSpPr>
              <a:spLocks noChangeArrowheads="1"/>
            </p:cNvSpPr>
            <p:nvPr/>
          </p:nvSpPr>
          <p:spPr bwMode="auto">
            <a:xfrm>
              <a:off x="2211925" y="19404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/>
            </p:nvPr>
          </p:nvGraphicFramePr>
          <p:xfrm>
            <a:off x="381000" y="1752600"/>
            <a:ext cx="323849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4" name="Equation" r:id="rId3" imgW="215900" imgH="203200" progId="Equation.DSMT4">
                    <p:embed/>
                  </p:oleObj>
                </mc:Choice>
                <mc:Fallback>
                  <p:oleObj name="Equation" r:id="rId3" imgW="215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1000" y="1752600"/>
                          <a:ext cx="323849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/>
            </p:nvPr>
          </p:nvGraphicFramePr>
          <p:xfrm>
            <a:off x="1295400" y="2250440"/>
            <a:ext cx="533400" cy="568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5" name="Equation" r:id="rId5" imgW="190500" imgH="203200" progId="Equation.DSMT4">
                    <p:embed/>
                  </p:oleObj>
                </mc:Choice>
                <mc:Fallback>
                  <p:oleObj name="Equation" r:id="rId5" imgW="1905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95400" y="2250440"/>
                          <a:ext cx="533400" cy="568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" name="Object 101"/>
            <p:cNvGraphicFramePr>
              <a:graphicFrameLocks noChangeAspect="1"/>
            </p:cNvGraphicFramePr>
            <p:nvPr>
              <p:extLst/>
            </p:nvPr>
          </p:nvGraphicFramePr>
          <p:xfrm>
            <a:off x="2286000" y="22860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6" name="Equation" r:id="rId7" imgW="203200" imgH="203200" progId="Equation.DSMT4">
                    <p:embed/>
                  </p:oleObj>
                </mc:Choice>
                <mc:Fallback>
                  <p:oleObj name="Equation" r:id="rId7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86000" y="22860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" name="Object 105"/>
            <p:cNvGraphicFramePr>
              <a:graphicFrameLocks noChangeAspect="1"/>
            </p:cNvGraphicFramePr>
            <p:nvPr>
              <p:extLst/>
            </p:nvPr>
          </p:nvGraphicFramePr>
          <p:xfrm>
            <a:off x="2286000" y="29718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7" name="Equation" r:id="rId9" imgW="203200" imgH="203200" progId="Equation.DSMT4">
                    <p:embed/>
                  </p:oleObj>
                </mc:Choice>
                <mc:Fallback>
                  <p:oleObj name="Equation" r:id="rId9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86000" y="29718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/>
            </p:nvPr>
          </p:nvGraphicFramePr>
          <p:xfrm>
            <a:off x="762000" y="3244850"/>
            <a:ext cx="172839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8" name="Equation" r:id="rId11" imgW="850900" imgH="203200" progId="Equation.DSMT4">
                    <p:embed/>
                  </p:oleObj>
                </mc:Choice>
                <mc:Fallback>
                  <p:oleObj name="Equation" r:id="rId11" imgW="850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2000" y="3244850"/>
                          <a:ext cx="172839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700526" y="3581400"/>
            <a:ext cx="2804674" cy="2698750"/>
            <a:chOff x="381000" y="3733800"/>
            <a:chExt cx="2804674" cy="2698750"/>
          </a:xfrm>
        </p:grpSpPr>
        <p:sp>
          <p:nvSpPr>
            <p:cNvPr id="77" name="TextBox 76"/>
            <p:cNvSpPr txBox="1"/>
            <p:nvPr/>
          </p:nvSpPr>
          <p:spPr>
            <a:xfrm>
              <a:off x="381000" y="3733800"/>
              <a:ext cx="28046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i="1" dirty="0" smtClean="0"/>
                <a:t>   spontaneous</a:t>
              </a:r>
            </a:p>
            <a:p>
              <a:r>
                <a:rPr lang="en-CA" sz="2400" b="1" i="1" dirty="0"/>
                <a:t>f</a:t>
              </a:r>
              <a:r>
                <a:rPr lang="en-CA" sz="2400" b="1" i="1" dirty="0" smtClean="0"/>
                <a:t>our wave mixing</a:t>
              </a:r>
            </a:p>
          </p:txBody>
        </p:sp>
        <p:sp>
          <p:nvSpPr>
            <p:cNvPr id="95" name="Rectangle 11"/>
            <p:cNvSpPr>
              <a:spLocks noChangeArrowheads="1"/>
            </p:cNvSpPr>
            <p:nvPr/>
          </p:nvSpPr>
          <p:spPr bwMode="auto">
            <a:xfrm>
              <a:off x="1029025" y="4719935"/>
              <a:ext cx="990600" cy="1219200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4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101" name="AutoShape 9"/>
            <p:cNvSpPr>
              <a:spLocks noChangeArrowheads="1"/>
            </p:cNvSpPr>
            <p:nvPr/>
          </p:nvSpPr>
          <p:spPr bwMode="auto">
            <a:xfrm>
              <a:off x="2210125" y="5638215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C0000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103" name="AutoShape 9"/>
            <p:cNvSpPr>
              <a:spLocks noChangeArrowheads="1"/>
            </p:cNvSpPr>
            <p:nvPr/>
          </p:nvSpPr>
          <p:spPr bwMode="auto">
            <a:xfrm>
              <a:off x="2210125" y="4793684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117" name="AutoShape 9"/>
            <p:cNvSpPr>
              <a:spLocks noChangeArrowheads="1"/>
            </p:cNvSpPr>
            <p:nvPr/>
          </p:nvSpPr>
          <p:spPr bwMode="auto">
            <a:xfrm>
              <a:off x="383125" y="50652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118" name="AutoShape 9"/>
            <p:cNvSpPr>
              <a:spLocks noChangeArrowheads="1"/>
            </p:cNvSpPr>
            <p:nvPr/>
          </p:nvSpPr>
          <p:spPr bwMode="auto">
            <a:xfrm>
              <a:off x="2211925" y="50652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graphicFrame>
          <p:nvGraphicFramePr>
            <p:cNvPr id="112" name="Object 111"/>
            <p:cNvGraphicFramePr>
              <a:graphicFrameLocks noChangeAspect="1"/>
            </p:cNvGraphicFramePr>
            <p:nvPr>
              <p:extLst/>
            </p:nvPr>
          </p:nvGraphicFramePr>
          <p:xfrm>
            <a:off x="1295400" y="4993640"/>
            <a:ext cx="533400" cy="568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79" name="Equation" r:id="rId13" imgW="190500" imgH="203200" progId="Equation.DSMT4">
                    <p:embed/>
                  </p:oleObj>
                </mc:Choice>
                <mc:Fallback>
                  <p:oleObj name="Equation" r:id="rId13" imgW="1905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1295400" y="4993640"/>
                          <a:ext cx="533400" cy="568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7" name="Object 126"/>
            <p:cNvGraphicFramePr>
              <a:graphicFrameLocks noChangeAspect="1"/>
            </p:cNvGraphicFramePr>
            <p:nvPr>
              <p:extLst/>
            </p:nvPr>
          </p:nvGraphicFramePr>
          <p:xfrm>
            <a:off x="447675" y="4876800"/>
            <a:ext cx="32385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80" name="Equation" r:id="rId15" imgW="215900" imgH="203200" progId="Equation.DSMT4">
                    <p:embed/>
                  </p:oleObj>
                </mc:Choice>
                <mc:Fallback>
                  <p:oleObj name="Equation" r:id="rId15" imgW="215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447675" y="4876800"/>
                          <a:ext cx="32385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8" name="Object 137"/>
            <p:cNvGraphicFramePr>
              <a:graphicFrameLocks noChangeAspect="1"/>
            </p:cNvGraphicFramePr>
            <p:nvPr>
              <p:extLst/>
            </p:nvPr>
          </p:nvGraphicFramePr>
          <p:xfrm>
            <a:off x="2438400" y="44958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81" name="Equation" r:id="rId17" imgW="203200" imgH="203200" progId="Equation.DSMT4">
                    <p:embed/>
                  </p:oleObj>
                </mc:Choice>
                <mc:Fallback>
                  <p:oleObj name="Equation" r:id="rId17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2438400" y="44958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" name="Object 139"/>
            <p:cNvGraphicFramePr>
              <a:graphicFrameLocks noChangeAspect="1"/>
            </p:cNvGraphicFramePr>
            <p:nvPr>
              <p:extLst/>
            </p:nvPr>
          </p:nvGraphicFramePr>
          <p:xfrm>
            <a:off x="2438400" y="57150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82" name="Equation" r:id="rId19" imgW="203200" imgH="203200" progId="Equation.DSMT4">
                    <p:embed/>
                  </p:oleObj>
                </mc:Choice>
                <mc:Fallback>
                  <p:oleObj name="Equation" r:id="rId19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438400" y="57150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1" name="Object 140"/>
            <p:cNvGraphicFramePr>
              <a:graphicFrameLocks noChangeAspect="1"/>
            </p:cNvGraphicFramePr>
            <p:nvPr>
              <p:extLst/>
            </p:nvPr>
          </p:nvGraphicFramePr>
          <p:xfrm>
            <a:off x="762000" y="6019800"/>
            <a:ext cx="1882775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0083" name="Equation" r:id="rId20" imgW="927100" imgH="203200" progId="Equation.DSMT4">
                    <p:embed/>
                  </p:oleObj>
                </mc:Choice>
                <mc:Fallback>
                  <p:oleObj name="Equation" r:id="rId20" imgW="9271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762000" y="6019800"/>
                          <a:ext cx="1882775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54" name="Picture 5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421489" y="762000"/>
            <a:ext cx="3265311" cy="2260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558589" y="3911600"/>
            <a:ext cx="3128211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6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640" y="4308981"/>
            <a:ext cx="4137360" cy="191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9316" y="5805899"/>
            <a:ext cx="147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</a:t>
            </a:r>
            <a:r>
              <a:rPr lang="en-US" sz="2400" b="1" i="1" dirty="0" smtClean="0">
                <a:solidFill>
                  <a:srgbClr val="FF0000"/>
                </a:solidFill>
              </a:rPr>
              <a:t>inear in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 and a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485467" y="5063067"/>
            <a:ext cx="1253066" cy="660400"/>
          </a:xfrm>
          <a:custGeom>
            <a:avLst/>
            <a:gdLst>
              <a:gd name="connsiteX0" fmla="*/ 1202266 w 1253066"/>
              <a:gd name="connsiteY0" fmla="*/ 660400 h 660400"/>
              <a:gd name="connsiteX1" fmla="*/ 1219200 w 1253066"/>
              <a:gd name="connsiteY1" fmla="*/ 592666 h 660400"/>
              <a:gd name="connsiteX2" fmla="*/ 1253066 w 1253066"/>
              <a:gd name="connsiteY2" fmla="*/ 491066 h 660400"/>
              <a:gd name="connsiteX3" fmla="*/ 1219200 w 1253066"/>
              <a:gd name="connsiteY3" fmla="*/ 169333 h 660400"/>
              <a:gd name="connsiteX4" fmla="*/ 1185333 w 1253066"/>
              <a:gd name="connsiteY4" fmla="*/ 101600 h 660400"/>
              <a:gd name="connsiteX5" fmla="*/ 1117600 w 1253066"/>
              <a:gd name="connsiteY5" fmla="*/ 33866 h 660400"/>
              <a:gd name="connsiteX6" fmla="*/ 1016000 w 1253066"/>
              <a:gd name="connsiteY6" fmla="*/ 0 h 660400"/>
              <a:gd name="connsiteX7" fmla="*/ 762000 w 1253066"/>
              <a:gd name="connsiteY7" fmla="*/ 33866 h 660400"/>
              <a:gd name="connsiteX8" fmla="*/ 694266 w 1253066"/>
              <a:gd name="connsiteY8" fmla="*/ 67733 h 660400"/>
              <a:gd name="connsiteX9" fmla="*/ 643466 w 1253066"/>
              <a:gd name="connsiteY9" fmla="*/ 84666 h 660400"/>
              <a:gd name="connsiteX10" fmla="*/ 474133 w 1253066"/>
              <a:gd name="connsiteY10" fmla="*/ 203200 h 660400"/>
              <a:gd name="connsiteX11" fmla="*/ 321733 w 1253066"/>
              <a:gd name="connsiteY11" fmla="*/ 321733 h 660400"/>
              <a:gd name="connsiteX12" fmla="*/ 254000 w 1253066"/>
              <a:gd name="connsiteY12" fmla="*/ 372533 h 660400"/>
              <a:gd name="connsiteX13" fmla="*/ 169333 w 1253066"/>
              <a:gd name="connsiteY13" fmla="*/ 406400 h 660400"/>
              <a:gd name="connsiteX14" fmla="*/ 84666 w 1253066"/>
              <a:gd name="connsiteY14" fmla="*/ 457200 h 660400"/>
              <a:gd name="connsiteX15" fmla="*/ 0 w 1253066"/>
              <a:gd name="connsiteY15" fmla="*/ 524933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3066" h="660400">
                <a:moveTo>
                  <a:pt x="1202266" y="660400"/>
                </a:moveTo>
                <a:cubicBezTo>
                  <a:pt x="1207911" y="637822"/>
                  <a:pt x="1212513" y="614957"/>
                  <a:pt x="1219200" y="592666"/>
                </a:cubicBezTo>
                <a:cubicBezTo>
                  <a:pt x="1229458" y="558473"/>
                  <a:pt x="1253066" y="491066"/>
                  <a:pt x="1253066" y="491066"/>
                </a:cubicBezTo>
                <a:cubicBezTo>
                  <a:pt x="1246284" y="382552"/>
                  <a:pt x="1262525" y="270425"/>
                  <a:pt x="1219200" y="169333"/>
                </a:cubicBezTo>
                <a:cubicBezTo>
                  <a:pt x="1209256" y="146131"/>
                  <a:pt x="1200479" y="121794"/>
                  <a:pt x="1185333" y="101600"/>
                </a:cubicBezTo>
                <a:cubicBezTo>
                  <a:pt x="1166175" y="76056"/>
                  <a:pt x="1144980" y="50294"/>
                  <a:pt x="1117600" y="33866"/>
                </a:cubicBezTo>
                <a:cubicBezTo>
                  <a:pt x="1086989" y="15499"/>
                  <a:pt x="1016000" y="0"/>
                  <a:pt x="1016000" y="0"/>
                </a:cubicBezTo>
                <a:cubicBezTo>
                  <a:pt x="957691" y="5301"/>
                  <a:pt x="833800" y="6941"/>
                  <a:pt x="762000" y="33866"/>
                </a:cubicBezTo>
                <a:cubicBezTo>
                  <a:pt x="738364" y="42729"/>
                  <a:pt x="717468" y="57789"/>
                  <a:pt x="694266" y="67733"/>
                </a:cubicBezTo>
                <a:cubicBezTo>
                  <a:pt x="677860" y="74764"/>
                  <a:pt x="660399" y="79022"/>
                  <a:pt x="643466" y="84666"/>
                </a:cubicBezTo>
                <a:cubicBezTo>
                  <a:pt x="611373" y="106062"/>
                  <a:pt x="509952" y="170963"/>
                  <a:pt x="474133" y="203200"/>
                </a:cubicBezTo>
                <a:cubicBezTo>
                  <a:pt x="339756" y="324140"/>
                  <a:pt x="425482" y="287151"/>
                  <a:pt x="321733" y="321733"/>
                </a:cubicBezTo>
                <a:cubicBezTo>
                  <a:pt x="299155" y="338666"/>
                  <a:pt x="278671" y="358827"/>
                  <a:pt x="254000" y="372533"/>
                </a:cubicBezTo>
                <a:cubicBezTo>
                  <a:pt x="227429" y="387295"/>
                  <a:pt x="196520" y="392806"/>
                  <a:pt x="169333" y="406400"/>
                </a:cubicBezTo>
                <a:cubicBezTo>
                  <a:pt x="139895" y="421119"/>
                  <a:pt x="112051" y="438943"/>
                  <a:pt x="84666" y="457200"/>
                </a:cubicBezTo>
                <a:cubicBezTo>
                  <a:pt x="29078" y="494259"/>
                  <a:pt x="31648" y="493285"/>
                  <a:pt x="0" y="524933"/>
                </a:cubicBezTo>
              </a:path>
            </a:pathLst>
          </a:cu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5688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640" y="4308981"/>
            <a:ext cx="4137360" cy="191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9316" y="5805899"/>
            <a:ext cx="147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</a:t>
            </a:r>
            <a:r>
              <a:rPr lang="en-US" sz="2400" b="1" i="1" dirty="0" smtClean="0">
                <a:solidFill>
                  <a:srgbClr val="FF0000"/>
                </a:solidFill>
              </a:rPr>
              <a:t>inear in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 and a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749" y="5621232"/>
            <a:ext cx="1433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  not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linear in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 and a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 bwMode="auto">
          <a:xfrm>
            <a:off x="6485467" y="5063067"/>
            <a:ext cx="1253066" cy="660400"/>
          </a:xfrm>
          <a:custGeom>
            <a:avLst/>
            <a:gdLst>
              <a:gd name="connsiteX0" fmla="*/ 1202266 w 1253066"/>
              <a:gd name="connsiteY0" fmla="*/ 660400 h 660400"/>
              <a:gd name="connsiteX1" fmla="*/ 1219200 w 1253066"/>
              <a:gd name="connsiteY1" fmla="*/ 592666 h 660400"/>
              <a:gd name="connsiteX2" fmla="*/ 1253066 w 1253066"/>
              <a:gd name="connsiteY2" fmla="*/ 491066 h 660400"/>
              <a:gd name="connsiteX3" fmla="*/ 1219200 w 1253066"/>
              <a:gd name="connsiteY3" fmla="*/ 169333 h 660400"/>
              <a:gd name="connsiteX4" fmla="*/ 1185333 w 1253066"/>
              <a:gd name="connsiteY4" fmla="*/ 101600 h 660400"/>
              <a:gd name="connsiteX5" fmla="*/ 1117600 w 1253066"/>
              <a:gd name="connsiteY5" fmla="*/ 33866 h 660400"/>
              <a:gd name="connsiteX6" fmla="*/ 1016000 w 1253066"/>
              <a:gd name="connsiteY6" fmla="*/ 0 h 660400"/>
              <a:gd name="connsiteX7" fmla="*/ 762000 w 1253066"/>
              <a:gd name="connsiteY7" fmla="*/ 33866 h 660400"/>
              <a:gd name="connsiteX8" fmla="*/ 694266 w 1253066"/>
              <a:gd name="connsiteY8" fmla="*/ 67733 h 660400"/>
              <a:gd name="connsiteX9" fmla="*/ 643466 w 1253066"/>
              <a:gd name="connsiteY9" fmla="*/ 84666 h 660400"/>
              <a:gd name="connsiteX10" fmla="*/ 474133 w 1253066"/>
              <a:gd name="connsiteY10" fmla="*/ 203200 h 660400"/>
              <a:gd name="connsiteX11" fmla="*/ 321733 w 1253066"/>
              <a:gd name="connsiteY11" fmla="*/ 321733 h 660400"/>
              <a:gd name="connsiteX12" fmla="*/ 254000 w 1253066"/>
              <a:gd name="connsiteY12" fmla="*/ 372533 h 660400"/>
              <a:gd name="connsiteX13" fmla="*/ 169333 w 1253066"/>
              <a:gd name="connsiteY13" fmla="*/ 406400 h 660400"/>
              <a:gd name="connsiteX14" fmla="*/ 84666 w 1253066"/>
              <a:gd name="connsiteY14" fmla="*/ 457200 h 660400"/>
              <a:gd name="connsiteX15" fmla="*/ 0 w 1253066"/>
              <a:gd name="connsiteY15" fmla="*/ 524933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3066" h="660400">
                <a:moveTo>
                  <a:pt x="1202266" y="660400"/>
                </a:moveTo>
                <a:cubicBezTo>
                  <a:pt x="1207911" y="637822"/>
                  <a:pt x="1212513" y="614957"/>
                  <a:pt x="1219200" y="592666"/>
                </a:cubicBezTo>
                <a:cubicBezTo>
                  <a:pt x="1229458" y="558473"/>
                  <a:pt x="1253066" y="491066"/>
                  <a:pt x="1253066" y="491066"/>
                </a:cubicBezTo>
                <a:cubicBezTo>
                  <a:pt x="1246284" y="382552"/>
                  <a:pt x="1262525" y="270425"/>
                  <a:pt x="1219200" y="169333"/>
                </a:cubicBezTo>
                <a:cubicBezTo>
                  <a:pt x="1209256" y="146131"/>
                  <a:pt x="1200479" y="121794"/>
                  <a:pt x="1185333" y="101600"/>
                </a:cubicBezTo>
                <a:cubicBezTo>
                  <a:pt x="1166175" y="76056"/>
                  <a:pt x="1144980" y="50294"/>
                  <a:pt x="1117600" y="33866"/>
                </a:cubicBezTo>
                <a:cubicBezTo>
                  <a:pt x="1086989" y="15499"/>
                  <a:pt x="1016000" y="0"/>
                  <a:pt x="1016000" y="0"/>
                </a:cubicBezTo>
                <a:cubicBezTo>
                  <a:pt x="957691" y="5301"/>
                  <a:pt x="833800" y="6941"/>
                  <a:pt x="762000" y="33866"/>
                </a:cubicBezTo>
                <a:cubicBezTo>
                  <a:pt x="738364" y="42729"/>
                  <a:pt x="717468" y="57789"/>
                  <a:pt x="694266" y="67733"/>
                </a:cubicBezTo>
                <a:cubicBezTo>
                  <a:pt x="677860" y="74764"/>
                  <a:pt x="660399" y="79022"/>
                  <a:pt x="643466" y="84666"/>
                </a:cubicBezTo>
                <a:cubicBezTo>
                  <a:pt x="611373" y="106062"/>
                  <a:pt x="509952" y="170963"/>
                  <a:pt x="474133" y="203200"/>
                </a:cubicBezTo>
                <a:cubicBezTo>
                  <a:pt x="339756" y="324140"/>
                  <a:pt x="425482" y="287151"/>
                  <a:pt x="321733" y="321733"/>
                </a:cubicBezTo>
                <a:cubicBezTo>
                  <a:pt x="299155" y="338666"/>
                  <a:pt x="278671" y="358827"/>
                  <a:pt x="254000" y="372533"/>
                </a:cubicBezTo>
                <a:cubicBezTo>
                  <a:pt x="227429" y="387295"/>
                  <a:pt x="196520" y="392806"/>
                  <a:pt x="169333" y="406400"/>
                </a:cubicBezTo>
                <a:cubicBezTo>
                  <a:pt x="139895" y="421119"/>
                  <a:pt x="112051" y="438943"/>
                  <a:pt x="84666" y="457200"/>
                </a:cubicBezTo>
                <a:cubicBezTo>
                  <a:pt x="29078" y="494259"/>
                  <a:pt x="31648" y="493285"/>
                  <a:pt x="0" y="524933"/>
                </a:cubicBezTo>
              </a:path>
            </a:pathLst>
          </a:cu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863600" y="4639733"/>
            <a:ext cx="1371600" cy="897467"/>
          </a:xfrm>
          <a:custGeom>
            <a:avLst/>
            <a:gdLst>
              <a:gd name="connsiteX0" fmla="*/ 0 w 1371600"/>
              <a:gd name="connsiteY0" fmla="*/ 897467 h 897467"/>
              <a:gd name="connsiteX1" fmla="*/ 33867 w 1371600"/>
              <a:gd name="connsiteY1" fmla="*/ 778934 h 897467"/>
              <a:gd name="connsiteX2" fmla="*/ 67733 w 1371600"/>
              <a:gd name="connsiteY2" fmla="*/ 711200 h 897467"/>
              <a:gd name="connsiteX3" fmla="*/ 84667 w 1371600"/>
              <a:gd name="connsiteY3" fmla="*/ 592667 h 897467"/>
              <a:gd name="connsiteX4" fmla="*/ 118533 w 1371600"/>
              <a:gd name="connsiteY4" fmla="*/ 321734 h 897467"/>
              <a:gd name="connsiteX5" fmla="*/ 135467 w 1371600"/>
              <a:gd name="connsiteY5" fmla="*/ 270934 h 897467"/>
              <a:gd name="connsiteX6" fmla="*/ 169333 w 1371600"/>
              <a:gd name="connsiteY6" fmla="*/ 203200 h 897467"/>
              <a:gd name="connsiteX7" fmla="*/ 270933 w 1371600"/>
              <a:gd name="connsiteY7" fmla="*/ 101600 h 897467"/>
              <a:gd name="connsiteX8" fmla="*/ 321733 w 1371600"/>
              <a:gd name="connsiteY8" fmla="*/ 67734 h 897467"/>
              <a:gd name="connsiteX9" fmla="*/ 406400 w 1371600"/>
              <a:gd name="connsiteY9" fmla="*/ 33867 h 897467"/>
              <a:gd name="connsiteX10" fmla="*/ 491067 w 1371600"/>
              <a:gd name="connsiteY10" fmla="*/ 16934 h 897467"/>
              <a:gd name="connsiteX11" fmla="*/ 541867 w 1371600"/>
              <a:gd name="connsiteY11" fmla="*/ 0 h 897467"/>
              <a:gd name="connsiteX12" fmla="*/ 677333 w 1371600"/>
              <a:gd name="connsiteY12" fmla="*/ 16934 h 897467"/>
              <a:gd name="connsiteX13" fmla="*/ 745067 w 1371600"/>
              <a:gd name="connsiteY13" fmla="*/ 50800 h 897467"/>
              <a:gd name="connsiteX14" fmla="*/ 897467 w 1371600"/>
              <a:gd name="connsiteY14" fmla="*/ 118534 h 897467"/>
              <a:gd name="connsiteX15" fmla="*/ 948267 w 1371600"/>
              <a:gd name="connsiteY15" fmla="*/ 152400 h 897467"/>
              <a:gd name="connsiteX16" fmla="*/ 1066800 w 1371600"/>
              <a:gd name="connsiteY16" fmla="*/ 287867 h 897467"/>
              <a:gd name="connsiteX17" fmla="*/ 1134533 w 1371600"/>
              <a:gd name="connsiteY17" fmla="*/ 389467 h 897467"/>
              <a:gd name="connsiteX18" fmla="*/ 1236133 w 1371600"/>
              <a:gd name="connsiteY18" fmla="*/ 508000 h 897467"/>
              <a:gd name="connsiteX19" fmla="*/ 1286933 w 1371600"/>
              <a:gd name="connsiteY19" fmla="*/ 558800 h 897467"/>
              <a:gd name="connsiteX20" fmla="*/ 1371600 w 1371600"/>
              <a:gd name="connsiteY20" fmla="*/ 6604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71600" h="897467">
                <a:moveTo>
                  <a:pt x="0" y="897467"/>
                </a:moveTo>
                <a:cubicBezTo>
                  <a:pt x="8595" y="863087"/>
                  <a:pt x="19289" y="812950"/>
                  <a:pt x="33867" y="778934"/>
                </a:cubicBezTo>
                <a:cubicBezTo>
                  <a:pt x="43811" y="755732"/>
                  <a:pt x="56444" y="733778"/>
                  <a:pt x="67733" y="711200"/>
                </a:cubicBezTo>
                <a:cubicBezTo>
                  <a:pt x="73378" y="671689"/>
                  <a:pt x="80259" y="632335"/>
                  <a:pt x="84667" y="592667"/>
                </a:cubicBezTo>
                <a:cubicBezTo>
                  <a:pt x="99388" y="460182"/>
                  <a:pt x="91597" y="429475"/>
                  <a:pt x="118533" y="321734"/>
                </a:cubicBezTo>
                <a:cubicBezTo>
                  <a:pt x="122862" y="304418"/>
                  <a:pt x="128436" y="287340"/>
                  <a:pt x="135467" y="270934"/>
                </a:cubicBezTo>
                <a:cubicBezTo>
                  <a:pt x="145411" y="247732"/>
                  <a:pt x="153564" y="222911"/>
                  <a:pt x="169333" y="203200"/>
                </a:cubicBezTo>
                <a:cubicBezTo>
                  <a:pt x="199252" y="165800"/>
                  <a:pt x="231082" y="128167"/>
                  <a:pt x="270933" y="101600"/>
                </a:cubicBezTo>
                <a:cubicBezTo>
                  <a:pt x="287866" y="90311"/>
                  <a:pt x="303530" y="76835"/>
                  <a:pt x="321733" y="67734"/>
                </a:cubicBezTo>
                <a:cubicBezTo>
                  <a:pt x="348920" y="54140"/>
                  <a:pt x="377286" y="42601"/>
                  <a:pt x="406400" y="33867"/>
                </a:cubicBezTo>
                <a:cubicBezTo>
                  <a:pt x="433967" y="25597"/>
                  <a:pt x="463145" y="23915"/>
                  <a:pt x="491067" y="16934"/>
                </a:cubicBezTo>
                <a:cubicBezTo>
                  <a:pt x="508383" y="12605"/>
                  <a:pt x="524934" y="5645"/>
                  <a:pt x="541867" y="0"/>
                </a:cubicBezTo>
                <a:cubicBezTo>
                  <a:pt x="587022" y="5645"/>
                  <a:pt x="633185" y="5897"/>
                  <a:pt x="677333" y="16934"/>
                </a:cubicBezTo>
                <a:cubicBezTo>
                  <a:pt x="701822" y="23056"/>
                  <a:pt x="722000" y="40548"/>
                  <a:pt x="745067" y="50800"/>
                </a:cubicBezTo>
                <a:cubicBezTo>
                  <a:pt x="826711" y="87086"/>
                  <a:pt x="824520" y="76850"/>
                  <a:pt x="897467" y="118534"/>
                </a:cubicBezTo>
                <a:cubicBezTo>
                  <a:pt x="915137" y="128631"/>
                  <a:pt x="932815" y="139156"/>
                  <a:pt x="948267" y="152400"/>
                </a:cubicBezTo>
                <a:cubicBezTo>
                  <a:pt x="1000839" y="197462"/>
                  <a:pt x="1027881" y="232268"/>
                  <a:pt x="1066800" y="287867"/>
                </a:cubicBezTo>
                <a:cubicBezTo>
                  <a:pt x="1090141" y="321212"/>
                  <a:pt x="1105752" y="360686"/>
                  <a:pt x="1134533" y="389467"/>
                </a:cubicBezTo>
                <a:cubicBezTo>
                  <a:pt x="1260587" y="515521"/>
                  <a:pt x="1105796" y="355941"/>
                  <a:pt x="1236133" y="508000"/>
                </a:cubicBezTo>
                <a:cubicBezTo>
                  <a:pt x="1251718" y="526182"/>
                  <a:pt x="1272231" y="539897"/>
                  <a:pt x="1286933" y="558800"/>
                </a:cubicBezTo>
                <a:cubicBezTo>
                  <a:pt x="1369608" y="665096"/>
                  <a:pt x="1312326" y="660400"/>
                  <a:pt x="1371600" y="660400"/>
                </a:cubicBezTo>
              </a:path>
            </a:pathLst>
          </a:cu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08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-20740"/>
            <a:ext cx="9144000" cy="4055809"/>
          </a:xfrm>
          <a:prstGeom prst="rect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640" y="4308981"/>
            <a:ext cx="4137360" cy="19165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59316" y="5805899"/>
            <a:ext cx="1475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</a:t>
            </a:r>
            <a:r>
              <a:rPr lang="en-US" sz="2400" b="1" i="1" dirty="0" smtClean="0">
                <a:solidFill>
                  <a:srgbClr val="FF0000"/>
                </a:solidFill>
              </a:rPr>
              <a:t>inear in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 and a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749" y="5621232"/>
            <a:ext cx="1433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   not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linear in</a:t>
            </a:r>
          </a:p>
          <a:p>
            <a:r>
              <a:rPr lang="en-US" sz="2400" b="1" i="1" dirty="0" smtClean="0">
                <a:solidFill>
                  <a:srgbClr val="FF0000"/>
                </a:solidFill>
              </a:rPr>
              <a:t>a and a</a:t>
            </a:r>
            <a:r>
              <a:rPr lang="en-US" sz="2400" b="1" i="1" baseline="30000" dirty="0" smtClean="0">
                <a:solidFill>
                  <a:srgbClr val="FF0000"/>
                </a:solidFill>
              </a:rPr>
              <a:t>†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8780" y="-58738"/>
            <a:ext cx="2065220" cy="1184275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 bwMode="auto">
          <a:xfrm>
            <a:off x="6485467" y="5063067"/>
            <a:ext cx="1253066" cy="660400"/>
          </a:xfrm>
          <a:custGeom>
            <a:avLst/>
            <a:gdLst>
              <a:gd name="connsiteX0" fmla="*/ 1202266 w 1253066"/>
              <a:gd name="connsiteY0" fmla="*/ 660400 h 660400"/>
              <a:gd name="connsiteX1" fmla="*/ 1219200 w 1253066"/>
              <a:gd name="connsiteY1" fmla="*/ 592666 h 660400"/>
              <a:gd name="connsiteX2" fmla="*/ 1253066 w 1253066"/>
              <a:gd name="connsiteY2" fmla="*/ 491066 h 660400"/>
              <a:gd name="connsiteX3" fmla="*/ 1219200 w 1253066"/>
              <a:gd name="connsiteY3" fmla="*/ 169333 h 660400"/>
              <a:gd name="connsiteX4" fmla="*/ 1185333 w 1253066"/>
              <a:gd name="connsiteY4" fmla="*/ 101600 h 660400"/>
              <a:gd name="connsiteX5" fmla="*/ 1117600 w 1253066"/>
              <a:gd name="connsiteY5" fmla="*/ 33866 h 660400"/>
              <a:gd name="connsiteX6" fmla="*/ 1016000 w 1253066"/>
              <a:gd name="connsiteY6" fmla="*/ 0 h 660400"/>
              <a:gd name="connsiteX7" fmla="*/ 762000 w 1253066"/>
              <a:gd name="connsiteY7" fmla="*/ 33866 h 660400"/>
              <a:gd name="connsiteX8" fmla="*/ 694266 w 1253066"/>
              <a:gd name="connsiteY8" fmla="*/ 67733 h 660400"/>
              <a:gd name="connsiteX9" fmla="*/ 643466 w 1253066"/>
              <a:gd name="connsiteY9" fmla="*/ 84666 h 660400"/>
              <a:gd name="connsiteX10" fmla="*/ 474133 w 1253066"/>
              <a:gd name="connsiteY10" fmla="*/ 203200 h 660400"/>
              <a:gd name="connsiteX11" fmla="*/ 321733 w 1253066"/>
              <a:gd name="connsiteY11" fmla="*/ 321733 h 660400"/>
              <a:gd name="connsiteX12" fmla="*/ 254000 w 1253066"/>
              <a:gd name="connsiteY12" fmla="*/ 372533 h 660400"/>
              <a:gd name="connsiteX13" fmla="*/ 169333 w 1253066"/>
              <a:gd name="connsiteY13" fmla="*/ 406400 h 660400"/>
              <a:gd name="connsiteX14" fmla="*/ 84666 w 1253066"/>
              <a:gd name="connsiteY14" fmla="*/ 457200 h 660400"/>
              <a:gd name="connsiteX15" fmla="*/ 0 w 1253066"/>
              <a:gd name="connsiteY15" fmla="*/ 524933 h 66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3066" h="660400">
                <a:moveTo>
                  <a:pt x="1202266" y="660400"/>
                </a:moveTo>
                <a:cubicBezTo>
                  <a:pt x="1207911" y="637822"/>
                  <a:pt x="1212513" y="614957"/>
                  <a:pt x="1219200" y="592666"/>
                </a:cubicBezTo>
                <a:cubicBezTo>
                  <a:pt x="1229458" y="558473"/>
                  <a:pt x="1253066" y="491066"/>
                  <a:pt x="1253066" y="491066"/>
                </a:cubicBezTo>
                <a:cubicBezTo>
                  <a:pt x="1246284" y="382552"/>
                  <a:pt x="1262525" y="270425"/>
                  <a:pt x="1219200" y="169333"/>
                </a:cubicBezTo>
                <a:cubicBezTo>
                  <a:pt x="1209256" y="146131"/>
                  <a:pt x="1200479" y="121794"/>
                  <a:pt x="1185333" y="101600"/>
                </a:cubicBezTo>
                <a:cubicBezTo>
                  <a:pt x="1166175" y="76056"/>
                  <a:pt x="1144980" y="50294"/>
                  <a:pt x="1117600" y="33866"/>
                </a:cubicBezTo>
                <a:cubicBezTo>
                  <a:pt x="1086989" y="15499"/>
                  <a:pt x="1016000" y="0"/>
                  <a:pt x="1016000" y="0"/>
                </a:cubicBezTo>
                <a:cubicBezTo>
                  <a:pt x="957691" y="5301"/>
                  <a:pt x="833800" y="6941"/>
                  <a:pt x="762000" y="33866"/>
                </a:cubicBezTo>
                <a:cubicBezTo>
                  <a:pt x="738364" y="42729"/>
                  <a:pt x="717468" y="57789"/>
                  <a:pt x="694266" y="67733"/>
                </a:cubicBezTo>
                <a:cubicBezTo>
                  <a:pt x="677860" y="74764"/>
                  <a:pt x="660399" y="79022"/>
                  <a:pt x="643466" y="84666"/>
                </a:cubicBezTo>
                <a:cubicBezTo>
                  <a:pt x="611373" y="106062"/>
                  <a:pt x="509952" y="170963"/>
                  <a:pt x="474133" y="203200"/>
                </a:cubicBezTo>
                <a:cubicBezTo>
                  <a:pt x="339756" y="324140"/>
                  <a:pt x="425482" y="287151"/>
                  <a:pt x="321733" y="321733"/>
                </a:cubicBezTo>
                <a:cubicBezTo>
                  <a:pt x="299155" y="338666"/>
                  <a:pt x="278671" y="358827"/>
                  <a:pt x="254000" y="372533"/>
                </a:cubicBezTo>
                <a:cubicBezTo>
                  <a:pt x="227429" y="387295"/>
                  <a:pt x="196520" y="392806"/>
                  <a:pt x="169333" y="406400"/>
                </a:cubicBezTo>
                <a:cubicBezTo>
                  <a:pt x="139895" y="421119"/>
                  <a:pt x="112051" y="438943"/>
                  <a:pt x="84666" y="457200"/>
                </a:cubicBezTo>
                <a:cubicBezTo>
                  <a:pt x="29078" y="494259"/>
                  <a:pt x="31648" y="493285"/>
                  <a:pt x="0" y="524933"/>
                </a:cubicBezTo>
              </a:path>
            </a:pathLst>
          </a:cu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4" name="Freeform 13"/>
          <p:cNvSpPr/>
          <p:nvPr/>
        </p:nvSpPr>
        <p:spPr bwMode="auto">
          <a:xfrm>
            <a:off x="863600" y="4639733"/>
            <a:ext cx="1371600" cy="897467"/>
          </a:xfrm>
          <a:custGeom>
            <a:avLst/>
            <a:gdLst>
              <a:gd name="connsiteX0" fmla="*/ 0 w 1371600"/>
              <a:gd name="connsiteY0" fmla="*/ 897467 h 897467"/>
              <a:gd name="connsiteX1" fmla="*/ 33867 w 1371600"/>
              <a:gd name="connsiteY1" fmla="*/ 778934 h 897467"/>
              <a:gd name="connsiteX2" fmla="*/ 67733 w 1371600"/>
              <a:gd name="connsiteY2" fmla="*/ 711200 h 897467"/>
              <a:gd name="connsiteX3" fmla="*/ 84667 w 1371600"/>
              <a:gd name="connsiteY3" fmla="*/ 592667 h 897467"/>
              <a:gd name="connsiteX4" fmla="*/ 118533 w 1371600"/>
              <a:gd name="connsiteY4" fmla="*/ 321734 h 897467"/>
              <a:gd name="connsiteX5" fmla="*/ 135467 w 1371600"/>
              <a:gd name="connsiteY5" fmla="*/ 270934 h 897467"/>
              <a:gd name="connsiteX6" fmla="*/ 169333 w 1371600"/>
              <a:gd name="connsiteY6" fmla="*/ 203200 h 897467"/>
              <a:gd name="connsiteX7" fmla="*/ 270933 w 1371600"/>
              <a:gd name="connsiteY7" fmla="*/ 101600 h 897467"/>
              <a:gd name="connsiteX8" fmla="*/ 321733 w 1371600"/>
              <a:gd name="connsiteY8" fmla="*/ 67734 h 897467"/>
              <a:gd name="connsiteX9" fmla="*/ 406400 w 1371600"/>
              <a:gd name="connsiteY9" fmla="*/ 33867 h 897467"/>
              <a:gd name="connsiteX10" fmla="*/ 491067 w 1371600"/>
              <a:gd name="connsiteY10" fmla="*/ 16934 h 897467"/>
              <a:gd name="connsiteX11" fmla="*/ 541867 w 1371600"/>
              <a:gd name="connsiteY11" fmla="*/ 0 h 897467"/>
              <a:gd name="connsiteX12" fmla="*/ 677333 w 1371600"/>
              <a:gd name="connsiteY12" fmla="*/ 16934 h 897467"/>
              <a:gd name="connsiteX13" fmla="*/ 745067 w 1371600"/>
              <a:gd name="connsiteY13" fmla="*/ 50800 h 897467"/>
              <a:gd name="connsiteX14" fmla="*/ 897467 w 1371600"/>
              <a:gd name="connsiteY14" fmla="*/ 118534 h 897467"/>
              <a:gd name="connsiteX15" fmla="*/ 948267 w 1371600"/>
              <a:gd name="connsiteY15" fmla="*/ 152400 h 897467"/>
              <a:gd name="connsiteX16" fmla="*/ 1066800 w 1371600"/>
              <a:gd name="connsiteY16" fmla="*/ 287867 h 897467"/>
              <a:gd name="connsiteX17" fmla="*/ 1134533 w 1371600"/>
              <a:gd name="connsiteY17" fmla="*/ 389467 h 897467"/>
              <a:gd name="connsiteX18" fmla="*/ 1236133 w 1371600"/>
              <a:gd name="connsiteY18" fmla="*/ 508000 h 897467"/>
              <a:gd name="connsiteX19" fmla="*/ 1286933 w 1371600"/>
              <a:gd name="connsiteY19" fmla="*/ 558800 h 897467"/>
              <a:gd name="connsiteX20" fmla="*/ 1371600 w 1371600"/>
              <a:gd name="connsiteY20" fmla="*/ 660400 h 897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71600" h="897467">
                <a:moveTo>
                  <a:pt x="0" y="897467"/>
                </a:moveTo>
                <a:cubicBezTo>
                  <a:pt x="8595" y="863087"/>
                  <a:pt x="19289" y="812950"/>
                  <a:pt x="33867" y="778934"/>
                </a:cubicBezTo>
                <a:cubicBezTo>
                  <a:pt x="43811" y="755732"/>
                  <a:pt x="56444" y="733778"/>
                  <a:pt x="67733" y="711200"/>
                </a:cubicBezTo>
                <a:cubicBezTo>
                  <a:pt x="73378" y="671689"/>
                  <a:pt x="80259" y="632335"/>
                  <a:pt x="84667" y="592667"/>
                </a:cubicBezTo>
                <a:cubicBezTo>
                  <a:pt x="99388" y="460182"/>
                  <a:pt x="91597" y="429475"/>
                  <a:pt x="118533" y="321734"/>
                </a:cubicBezTo>
                <a:cubicBezTo>
                  <a:pt x="122862" y="304418"/>
                  <a:pt x="128436" y="287340"/>
                  <a:pt x="135467" y="270934"/>
                </a:cubicBezTo>
                <a:cubicBezTo>
                  <a:pt x="145411" y="247732"/>
                  <a:pt x="153564" y="222911"/>
                  <a:pt x="169333" y="203200"/>
                </a:cubicBezTo>
                <a:cubicBezTo>
                  <a:pt x="199252" y="165800"/>
                  <a:pt x="231082" y="128167"/>
                  <a:pt x="270933" y="101600"/>
                </a:cubicBezTo>
                <a:cubicBezTo>
                  <a:pt x="287866" y="90311"/>
                  <a:pt x="303530" y="76835"/>
                  <a:pt x="321733" y="67734"/>
                </a:cubicBezTo>
                <a:cubicBezTo>
                  <a:pt x="348920" y="54140"/>
                  <a:pt x="377286" y="42601"/>
                  <a:pt x="406400" y="33867"/>
                </a:cubicBezTo>
                <a:cubicBezTo>
                  <a:pt x="433967" y="25597"/>
                  <a:pt x="463145" y="23915"/>
                  <a:pt x="491067" y="16934"/>
                </a:cubicBezTo>
                <a:cubicBezTo>
                  <a:pt x="508383" y="12605"/>
                  <a:pt x="524934" y="5645"/>
                  <a:pt x="541867" y="0"/>
                </a:cubicBezTo>
                <a:cubicBezTo>
                  <a:pt x="587022" y="5645"/>
                  <a:pt x="633185" y="5897"/>
                  <a:pt x="677333" y="16934"/>
                </a:cubicBezTo>
                <a:cubicBezTo>
                  <a:pt x="701822" y="23056"/>
                  <a:pt x="722000" y="40548"/>
                  <a:pt x="745067" y="50800"/>
                </a:cubicBezTo>
                <a:cubicBezTo>
                  <a:pt x="826711" y="87086"/>
                  <a:pt x="824520" y="76850"/>
                  <a:pt x="897467" y="118534"/>
                </a:cubicBezTo>
                <a:cubicBezTo>
                  <a:pt x="915137" y="128631"/>
                  <a:pt x="932815" y="139156"/>
                  <a:pt x="948267" y="152400"/>
                </a:cubicBezTo>
                <a:cubicBezTo>
                  <a:pt x="1000839" y="197462"/>
                  <a:pt x="1027881" y="232268"/>
                  <a:pt x="1066800" y="287867"/>
                </a:cubicBezTo>
                <a:cubicBezTo>
                  <a:pt x="1090141" y="321212"/>
                  <a:pt x="1105752" y="360686"/>
                  <a:pt x="1134533" y="389467"/>
                </a:cubicBezTo>
                <a:cubicBezTo>
                  <a:pt x="1260587" y="515521"/>
                  <a:pt x="1105796" y="355941"/>
                  <a:pt x="1236133" y="508000"/>
                </a:cubicBezTo>
                <a:cubicBezTo>
                  <a:pt x="1251718" y="526182"/>
                  <a:pt x="1272231" y="539897"/>
                  <a:pt x="1286933" y="558800"/>
                </a:cubicBezTo>
                <a:cubicBezTo>
                  <a:pt x="1369608" y="665096"/>
                  <a:pt x="1312326" y="660400"/>
                  <a:pt x="1371600" y="660400"/>
                </a:cubicBezTo>
              </a:path>
            </a:pathLst>
          </a:cu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800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0" y="-20740"/>
            <a:ext cx="9144000" cy="4055809"/>
          </a:xfrm>
          <a:prstGeom prst="rect">
            <a:avLst/>
          </a:prstGeom>
          <a:solidFill>
            <a:schemeClr val="accent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5053295" cy="1911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533" y="1266849"/>
            <a:ext cx="2399333" cy="116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78" y="2990423"/>
            <a:ext cx="5698067" cy="104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780" y="-58738"/>
            <a:ext cx="2065220" cy="1184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390" y="4631818"/>
            <a:ext cx="88072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The Hamiltonian must numerically equal</a:t>
            </a:r>
          </a:p>
          <a:p>
            <a:r>
              <a:rPr lang="en-US" b="1" i="1" dirty="0" smtClean="0">
                <a:solidFill>
                  <a:schemeClr val="accent2"/>
                </a:solidFill>
              </a:rPr>
              <a:t>the energy (which it does) but it must also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g</a:t>
            </a:r>
            <a:r>
              <a:rPr lang="en-US" b="1" i="1" dirty="0" smtClean="0">
                <a:solidFill>
                  <a:schemeClr val="accent2"/>
                </a:solidFill>
              </a:rPr>
              <a:t>enerate the correct equations (which it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d</a:t>
            </a:r>
            <a:r>
              <a:rPr lang="en-US" b="1" i="1" dirty="0" smtClean="0">
                <a:solidFill>
                  <a:schemeClr val="accent2"/>
                </a:solidFill>
              </a:rPr>
              <a:t>oes not)</a:t>
            </a:r>
            <a:endParaRPr lang="en-US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0631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the mistake serious?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31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the mistake serious?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944" y="838200"/>
            <a:ext cx="8346671" cy="1524503"/>
            <a:chOff x="762000" y="3636522"/>
            <a:chExt cx="8346671" cy="15245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844809"/>
              <a:ext cx="5139564" cy="11079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138" y="3636522"/>
              <a:ext cx="2658533" cy="152450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5468369"/>
            <a:ext cx="8167537" cy="8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54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the mistake serious?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944" y="838200"/>
            <a:ext cx="8346671" cy="1524503"/>
            <a:chOff x="762000" y="3636522"/>
            <a:chExt cx="8346671" cy="15245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844809"/>
              <a:ext cx="5139564" cy="11079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138" y="3636522"/>
              <a:ext cx="2658533" cy="152450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57200" y="1987936"/>
            <a:ext cx="8432577" cy="2005584"/>
            <a:chOff x="700256" y="4786258"/>
            <a:chExt cx="8432577" cy="2005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1433" y="4786258"/>
              <a:ext cx="3581400" cy="20055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56" y="5161025"/>
              <a:ext cx="5263052" cy="1134550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468369"/>
            <a:ext cx="8167537" cy="8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8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Is the mistake serious?</a:t>
            </a:r>
            <a:endParaRPr lang="en-US" b="1" i="1" dirty="0"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18944" y="838200"/>
            <a:ext cx="8346671" cy="1524503"/>
            <a:chOff x="762000" y="3636522"/>
            <a:chExt cx="8346671" cy="152450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844809"/>
              <a:ext cx="5139564" cy="110793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50138" y="3636522"/>
              <a:ext cx="2658533" cy="152450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457200" y="1987936"/>
            <a:ext cx="8432577" cy="2005584"/>
            <a:chOff x="700256" y="4786258"/>
            <a:chExt cx="8432577" cy="20055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51433" y="4786258"/>
              <a:ext cx="3581400" cy="200558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0256" y="5161025"/>
              <a:ext cx="5263052" cy="113455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081" y="3705540"/>
            <a:ext cx="4309269" cy="31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629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2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Conclusions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23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04800"/>
            <a:ext cx="3015127" cy="424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9865" y="4985547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Joseph-Louis</a:t>
            </a:r>
          </a:p>
          <a:p>
            <a:r>
              <a:rPr lang="en-US" sz="2400" i="1" dirty="0" smtClean="0"/>
              <a:t> Lagrange</a:t>
            </a:r>
          </a:p>
          <a:p>
            <a:r>
              <a:rPr lang="en-US" sz="2400" i="1" dirty="0" smtClean="0"/>
              <a:t>(1736-1813)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2819400"/>
            <a:ext cx="44037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Hillery</a:t>
            </a:r>
            <a:r>
              <a:rPr lang="en-US" i="1" dirty="0"/>
              <a:t> </a:t>
            </a:r>
            <a:r>
              <a:rPr lang="en-US" i="1" dirty="0" smtClean="0"/>
              <a:t>and </a:t>
            </a:r>
            <a:r>
              <a:rPr lang="en-US" i="1" dirty="0" err="1" smtClean="0"/>
              <a:t>Mlodinow</a:t>
            </a:r>
            <a:endParaRPr lang="en-US" i="1" dirty="0" smtClean="0"/>
          </a:p>
          <a:p>
            <a:r>
              <a:rPr lang="en-US" i="1" dirty="0" smtClean="0"/>
              <a:t>Drummond and </a:t>
            </a:r>
            <a:r>
              <a:rPr lang="en-US" i="1" dirty="0" err="1" smtClean="0"/>
              <a:t>Hillery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46107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2959100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57200"/>
            <a:ext cx="2514600" cy="233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810000"/>
            <a:ext cx="4038600" cy="26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73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04800"/>
            <a:ext cx="3015127" cy="424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9865" y="4985547"/>
            <a:ext cx="2068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Joseph-Louis</a:t>
            </a:r>
          </a:p>
          <a:p>
            <a:r>
              <a:rPr lang="en-US" sz="2400" i="1" dirty="0" smtClean="0"/>
              <a:t> Lagrange</a:t>
            </a:r>
          </a:p>
          <a:p>
            <a:r>
              <a:rPr lang="en-US" sz="2400" i="1" dirty="0" smtClean="0"/>
              <a:t>(1736-1813)</a:t>
            </a:r>
            <a:endParaRPr lang="en-US" sz="2400" i="1" dirty="0"/>
          </a:p>
        </p:txBody>
      </p:sp>
      <p:grpSp>
        <p:nvGrpSpPr>
          <p:cNvPr id="6" name="Group 5"/>
          <p:cNvGrpSpPr/>
          <p:nvPr/>
        </p:nvGrpSpPr>
        <p:grpSpPr>
          <a:xfrm>
            <a:off x="990600" y="1937726"/>
            <a:ext cx="3007118" cy="4386874"/>
            <a:chOff x="990600" y="1937726"/>
            <a:chExt cx="3007118" cy="43868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0600" y="1937726"/>
              <a:ext cx="3007118" cy="424815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990600" y="5943600"/>
              <a:ext cx="3007118" cy="381000"/>
            </a:xfrm>
            <a:prstGeom prst="rect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71600" y="304800"/>
            <a:ext cx="2220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William Rowan</a:t>
            </a:r>
          </a:p>
          <a:p>
            <a:r>
              <a:rPr lang="en-US" sz="2400" i="1" dirty="0" smtClean="0"/>
              <a:t> Hamilton</a:t>
            </a:r>
          </a:p>
          <a:p>
            <a:r>
              <a:rPr lang="en-US" sz="2400" i="1" dirty="0" smtClean="0"/>
              <a:t>(1805-1865)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5060236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2434046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648200"/>
            <a:ext cx="2349137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157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2434046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648200"/>
            <a:ext cx="2349137" cy="9906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3729446" y="990600"/>
            <a:ext cx="307848" cy="914400"/>
          </a:xfrm>
          <a:prstGeom prst="rightBrac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1155412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i</a:t>
            </a:r>
            <a:r>
              <a:rPr lang="en-US" b="1" i="1" smtClean="0">
                <a:solidFill>
                  <a:srgbClr val="FF0000"/>
                </a:solidFill>
              </a:rPr>
              <a:t>nitial </a:t>
            </a:r>
            <a:r>
              <a:rPr lang="en-US" b="1" i="1" dirty="0" smtClean="0">
                <a:solidFill>
                  <a:srgbClr val="FF0000"/>
                </a:solidFill>
              </a:rPr>
              <a:t>conditions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951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2434046" cy="327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648200"/>
            <a:ext cx="2349137" cy="9906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3729446" y="990600"/>
            <a:ext cx="307848" cy="914400"/>
          </a:xfrm>
          <a:prstGeom prst="rightBrac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1155412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i</a:t>
            </a:r>
            <a:r>
              <a:rPr lang="en-US" b="1" i="1" smtClean="0">
                <a:solidFill>
                  <a:srgbClr val="FF0000"/>
                </a:solidFill>
              </a:rPr>
              <a:t>nitial </a:t>
            </a:r>
            <a:r>
              <a:rPr lang="en-US" b="1" i="1" dirty="0" smtClean="0">
                <a:solidFill>
                  <a:srgbClr val="FF0000"/>
                </a:solidFill>
              </a:rPr>
              <a:t>conditions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457" y="2971800"/>
            <a:ext cx="240574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72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14400"/>
            <a:ext cx="2434046" cy="32766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 bwMode="auto">
          <a:xfrm>
            <a:off x="3729446" y="990600"/>
            <a:ext cx="307848" cy="914400"/>
          </a:xfrm>
          <a:prstGeom prst="rightBrace">
            <a:avLst/>
          </a:prstGeom>
          <a:noFill/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7200" y="1155412"/>
            <a:ext cx="3397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i</a:t>
            </a:r>
            <a:r>
              <a:rPr lang="en-US" b="1" i="1" smtClean="0">
                <a:solidFill>
                  <a:srgbClr val="FF0000"/>
                </a:solidFill>
              </a:rPr>
              <a:t>nitial </a:t>
            </a:r>
            <a:r>
              <a:rPr lang="en-US" b="1" i="1" dirty="0" smtClean="0">
                <a:solidFill>
                  <a:srgbClr val="FF0000"/>
                </a:solidFill>
              </a:rPr>
              <a:t>conditions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457" y="2971800"/>
            <a:ext cx="2405743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9250" y="4810780"/>
            <a:ext cx="5508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for a third </a:t>
            </a:r>
            <a:r>
              <a:rPr lang="en-US" sz="2800" b="1" i="1" smtClean="0">
                <a:solidFill>
                  <a:srgbClr val="FF0000"/>
                </a:solidFill>
              </a:rPr>
              <a:t>order nonlinearity: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422613"/>
            <a:ext cx="6535034" cy="125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4416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57200" y="1371600"/>
            <a:ext cx="6248400" cy="1676400"/>
            <a:chOff x="685800" y="1676400"/>
            <a:chExt cx="6248400" cy="1676400"/>
          </a:xfrm>
        </p:grpSpPr>
        <p:grpSp>
          <p:nvGrpSpPr>
            <p:cNvPr id="2" name="Group 1"/>
            <p:cNvGrpSpPr>
              <a:grpSpLocks/>
            </p:cNvGrpSpPr>
            <p:nvPr/>
          </p:nvGrpSpPr>
          <p:grpSpPr bwMode="auto">
            <a:xfrm>
              <a:off x="685800" y="1676400"/>
              <a:ext cx="6248400" cy="1676400"/>
              <a:chOff x="1056" y="1536"/>
              <a:chExt cx="3936" cy="1056"/>
            </a:xfrm>
          </p:grpSpPr>
          <p:sp>
            <p:nvSpPr>
              <p:cNvPr id="3" name="AutoShape 3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3936" cy="1056"/>
              </a:xfrm>
              <a:prstGeom prst="cube">
                <a:avLst>
                  <a:gd name="adj" fmla="val 84028"/>
                </a:avLst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" name="AutoShape 4"/>
              <p:cNvSpPr>
                <a:spLocks noChangeArrowheads="1"/>
              </p:cNvSpPr>
              <p:nvPr/>
            </p:nvSpPr>
            <p:spPr bwMode="auto">
              <a:xfrm>
                <a:off x="1920" y="1632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chemeClr val="folHlink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" name="AutoShape 5"/>
              <p:cNvSpPr>
                <a:spLocks noChangeArrowheads="1"/>
              </p:cNvSpPr>
              <p:nvPr/>
            </p:nvSpPr>
            <p:spPr bwMode="auto">
              <a:xfrm>
                <a:off x="2640" y="1632"/>
                <a:ext cx="240" cy="285"/>
              </a:xfrm>
              <a:prstGeom prst="can">
                <a:avLst>
                  <a:gd name="adj" fmla="val 29688"/>
                </a:avLst>
              </a:prstGeom>
              <a:solidFill>
                <a:srgbClr val="FF99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" name="AutoShape 6"/>
              <p:cNvSpPr>
                <a:spLocks noChangeArrowheads="1"/>
              </p:cNvSpPr>
              <p:nvPr/>
            </p:nvSpPr>
            <p:spPr bwMode="auto">
              <a:xfrm>
                <a:off x="1440" y="1872"/>
                <a:ext cx="2304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AutoShape 7"/>
              <p:cNvSpPr>
                <a:spLocks noChangeArrowheads="1"/>
              </p:cNvSpPr>
              <p:nvPr/>
            </p:nvSpPr>
            <p:spPr bwMode="auto">
              <a:xfrm>
                <a:off x="3600" y="1728"/>
                <a:ext cx="336" cy="336"/>
              </a:xfrm>
              <a:prstGeom prst="cube">
                <a:avLst>
                  <a:gd name="adj" fmla="val 250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AutoShape 8"/>
              <p:cNvSpPr>
                <a:spLocks noChangeArrowheads="1"/>
              </p:cNvSpPr>
              <p:nvPr/>
            </p:nvSpPr>
            <p:spPr bwMode="auto">
              <a:xfrm>
                <a:off x="2256" y="1824"/>
                <a:ext cx="288" cy="384"/>
              </a:xfrm>
              <a:prstGeom prst="can">
                <a:avLst>
                  <a:gd name="adj" fmla="val 33333"/>
                </a:avLst>
              </a:prstGeom>
              <a:solidFill>
                <a:srgbClr val="66A1F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AutoShape 9"/>
              <p:cNvSpPr>
                <a:spLocks noChangeArrowheads="1"/>
              </p:cNvSpPr>
              <p:nvPr/>
            </p:nvSpPr>
            <p:spPr bwMode="auto">
              <a:xfrm>
                <a:off x="2112" y="2160"/>
                <a:ext cx="2112" cy="192"/>
              </a:xfrm>
              <a:prstGeom prst="cube">
                <a:avLst>
                  <a:gd name="adj" fmla="val 32500"/>
                </a:avLst>
              </a:prstGeom>
              <a:solidFill>
                <a:srgbClr val="FF00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" name="Cube 9"/>
            <p:cNvSpPr/>
            <p:nvPr/>
          </p:nvSpPr>
          <p:spPr bwMode="auto">
            <a:xfrm>
              <a:off x="4876800" y="2061633"/>
              <a:ext cx="228600" cy="225552"/>
            </a:xfrm>
            <a:prstGeom prst="cub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152400"/>
            <a:ext cx="3211493" cy="461665"/>
            <a:chOff x="1665307" y="304800"/>
            <a:chExt cx="3211493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1665307" y="304800"/>
              <a:ext cx="291778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>
                  <a:solidFill>
                    <a:schemeClr val="accent2"/>
                  </a:solidFill>
                </a:rPr>
                <a:t>e</a:t>
              </a:r>
              <a:r>
                <a:rPr lang="en-US" sz="2400" b="1" i="1" dirty="0" smtClean="0">
                  <a:solidFill>
                    <a:schemeClr val="accent2"/>
                  </a:solidFill>
                </a:rPr>
                <a:t>nergy in volume  </a:t>
              </a:r>
              <a:endParaRPr lang="en-US" sz="2400" b="1" i="1" dirty="0">
                <a:solidFill>
                  <a:schemeClr val="accent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3648" y="304800"/>
              <a:ext cx="513152" cy="444732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5294106" y="408086"/>
            <a:ext cx="931621" cy="463037"/>
            <a:chOff x="6002579" y="850668"/>
            <a:chExt cx="931621" cy="4630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02579" y="850668"/>
              <a:ext cx="550621" cy="4447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1048" y="868973"/>
              <a:ext cx="513152" cy="444732"/>
            </a:xfrm>
            <a:prstGeom prst="rect">
              <a:avLst/>
            </a:prstGeom>
          </p:spPr>
        </p:pic>
      </p:grpSp>
      <p:sp>
        <p:nvSpPr>
          <p:cNvPr id="17" name="Freeform 16"/>
          <p:cNvSpPr/>
          <p:nvPr/>
        </p:nvSpPr>
        <p:spPr bwMode="auto">
          <a:xfrm>
            <a:off x="2743200" y="609600"/>
            <a:ext cx="2243265" cy="1032933"/>
          </a:xfrm>
          <a:custGeom>
            <a:avLst/>
            <a:gdLst>
              <a:gd name="connsiteX0" fmla="*/ 35042 w 2243265"/>
              <a:gd name="connsiteY0" fmla="*/ 0 h 1032933"/>
              <a:gd name="connsiteX1" fmla="*/ 85842 w 2243265"/>
              <a:gd name="connsiteY1" fmla="*/ 372533 h 1032933"/>
              <a:gd name="connsiteX2" fmla="*/ 780108 w 2243265"/>
              <a:gd name="connsiteY2" fmla="*/ 457200 h 1032933"/>
              <a:gd name="connsiteX3" fmla="*/ 2168642 w 2243265"/>
              <a:gd name="connsiteY3" fmla="*/ 440266 h 1032933"/>
              <a:gd name="connsiteX4" fmla="*/ 2067042 w 2243265"/>
              <a:gd name="connsiteY4" fmla="*/ 1032933 h 1032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3265" h="1032933">
                <a:moveTo>
                  <a:pt x="35042" y="0"/>
                </a:moveTo>
                <a:cubicBezTo>
                  <a:pt x="-1647" y="148166"/>
                  <a:pt x="-38336" y="296333"/>
                  <a:pt x="85842" y="372533"/>
                </a:cubicBezTo>
                <a:cubicBezTo>
                  <a:pt x="210020" y="448733"/>
                  <a:pt x="432975" y="445911"/>
                  <a:pt x="780108" y="457200"/>
                </a:cubicBezTo>
                <a:cubicBezTo>
                  <a:pt x="1127241" y="468489"/>
                  <a:pt x="1954153" y="344311"/>
                  <a:pt x="2168642" y="440266"/>
                </a:cubicBezTo>
                <a:cubicBezTo>
                  <a:pt x="2383131" y="536221"/>
                  <a:pt x="2067042" y="1032933"/>
                  <a:pt x="2067042" y="1032933"/>
                </a:cubicBezTo>
              </a:path>
            </a:pathLst>
          </a:custGeom>
          <a:noFill/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87097" y="4377267"/>
            <a:ext cx="4365212" cy="879359"/>
            <a:chOff x="1546805" y="4278486"/>
            <a:chExt cx="4365212" cy="87935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6805" y="4397019"/>
              <a:ext cx="713103" cy="57596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65183" y="4278486"/>
              <a:ext cx="3746834" cy="87935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458475" y="2971800"/>
            <a:ext cx="2590800" cy="2106514"/>
            <a:chOff x="6421048" y="2694086"/>
            <a:chExt cx="2590800" cy="210651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048" y="3733800"/>
              <a:ext cx="2590800" cy="10668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1048" y="2694086"/>
              <a:ext cx="1681891" cy="1039714"/>
            </a:xfrm>
            <a:prstGeom prst="rect">
              <a:avLst/>
            </a:prstGeom>
          </p:spPr>
        </p:pic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0981" y="5375159"/>
            <a:ext cx="4600223" cy="138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669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70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4600" y="3581400"/>
            <a:ext cx="366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(Born and </a:t>
            </a:r>
            <a:r>
              <a:rPr lang="en-US" sz="2400" b="1" i="1" dirty="0" err="1" smtClean="0">
                <a:solidFill>
                  <a:schemeClr val="accent2"/>
                </a:solidFill>
              </a:rPr>
              <a:t>Infeld</a:t>
            </a:r>
            <a:r>
              <a:rPr lang="en-US" sz="2400" b="1" i="1" dirty="0" smtClean="0">
                <a:solidFill>
                  <a:schemeClr val="accent2"/>
                </a:solidFill>
              </a:rPr>
              <a:t> 1934)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490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533400" y="4953000"/>
            <a:ext cx="7696200" cy="126047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143499" y="3775074"/>
            <a:ext cx="3840815" cy="1143000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33" y="3810000"/>
            <a:ext cx="8126730" cy="21846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48735" y="4938711"/>
            <a:ext cx="7696200" cy="126047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4586228" y="3834020"/>
            <a:ext cx="4107767" cy="108405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0672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3810000"/>
            <a:ext cx="8126730" cy="2184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 bwMode="auto">
          <a:xfrm>
            <a:off x="3429000" y="4114800"/>
            <a:ext cx="1295400" cy="381000"/>
          </a:xfrm>
          <a:prstGeom prst="stripedRightArrow">
            <a:avLst>
              <a:gd name="adj1" fmla="val 56988"/>
              <a:gd name="adj2" fmla="val 98917"/>
            </a:avLst>
          </a:prstGeom>
          <a:solidFill>
            <a:schemeClr val="accent1"/>
          </a:solidFill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33400" y="4953000"/>
            <a:ext cx="7696200" cy="126047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7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"/>
            <a:ext cx="860203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i="1" dirty="0"/>
          </a:p>
          <a:p>
            <a:r>
              <a:rPr lang="en-US" sz="2400" i="1" dirty="0" smtClean="0"/>
              <a:t>M. </a:t>
            </a:r>
            <a:r>
              <a:rPr lang="en-US" sz="2400" i="1" dirty="0" err="1" smtClean="0"/>
              <a:t>Hillery</a:t>
            </a:r>
            <a:r>
              <a:rPr lang="en-US" sz="2400" i="1" dirty="0" smtClean="0"/>
              <a:t> and L. </a:t>
            </a:r>
            <a:r>
              <a:rPr lang="en-US" sz="2400" i="1" dirty="0" err="1" smtClean="0"/>
              <a:t>Mlodinow</a:t>
            </a:r>
            <a:r>
              <a:rPr lang="en-US" sz="2400" i="1" dirty="0" smtClean="0"/>
              <a:t>, Phys. Rev. A (1984, 1985, 1997)</a:t>
            </a:r>
          </a:p>
          <a:p>
            <a:endParaRPr lang="en-US" sz="2400" i="1" dirty="0" smtClean="0"/>
          </a:p>
          <a:p>
            <a:r>
              <a:rPr lang="en-US" sz="2400" i="1" dirty="0" smtClean="0"/>
              <a:t>P.D. Drummond and M. </a:t>
            </a:r>
            <a:r>
              <a:rPr lang="en-US" sz="2400" i="1" dirty="0" err="1" smtClean="0"/>
              <a:t>Hillery</a:t>
            </a:r>
            <a:r>
              <a:rPr lang="en-US" sz="2400" i="1" dirty="0" smtClean="0"/>
              <a:t>, Phys. Rev. A (1999)</a:t>
            </a:r>
          </a:p>
          <a:p>
            <a:endParaRPr lang="en-US" sz="2400" i="1" dirty="0"/>
          </a:p>
          <a:p>
            <a:r>
              <a:rPr lang="en-US" sz="2400" i="1" dirty="0" smtClean="0"/>
              <a:t>J.E. Sipe, N.A.R. </a:t>
            </a:r>
            <a:r>
              <a:rPr lang="en-US" sz="2400" i="1" dirty="0" err="1" smtClean="0"/>
              <a:t>Bhat</a:t>
            </a:r>
            <a:r>
              <a:rPr lang="en-US" sz="2400" i="1" dirty="0" smtClean="0"/>
              <a:t>, et al. Phys. Rev. E (2004)</a:t>
            </a:r>
          </a:p>
          <a:p>
            <a:endParaRPr lang="en-US" sz="2400" i="1" dirty="0"/>
          </a:p>
          <a:p>
            <a:r>
              <a:rPr lang="en-US" sz="2400" i="1" dirty="0" smtClean="0"/>
              <a:t>N.A.R. </a:t>
            </a:r>
            <a:r>
              <a:rPr lang="en-US" sz="2400" i="1" dirty="0" err="1" smtClean="0"/>
              <a:t>Bhat</a:t>
            </a:r>
            <a:r>
              <a:rPr lang="en-US" sz="2400" i="1" dirty="0" smtClean="0"/>
              <a:t> and J.E. Sipe, Phys. Rev. A (2006)</a:t>
            </a:r>
          </a:p>
          <a:p>
            <a:endParaRPr lang="en-US" sz="2400" i="1" dirty="0"/>
          </a:p>
          <a:p>
            <a:r>
              <a:rPr lang="en-US" sz="2400" i="1" dirty="0" smtClean="0"/>
              <a:t>L. </a:t>
            </a:r>
            <a:r>
              <a:rPr lang="en-US" sz="2400" i="1" dirty="0" err="1" smtClean="0"/>
              <a:t>Helt</a:t>
            </a:r>
            <a:r>
              <a:rPr lang="en-US" sz="2400" i="1" dirty="0" smtClean="0"/>
              <a:t> et al., J. Opt. Soc. Am. B (2012)</a:t>
            </a:r>
          </a:p>
          <a:p>
            <a:endParaRPr lang="en-US" sz="2400" i="1" dirty="0"/>
          </a:p>
          <a:p>
            <a:r>
              <a:rPr lang="en-US" sz="2400" i="1" dirty="0" smtClean="0"/>
              <a:t>P.D. Drummond and M. </a:t>
            </a:r>
            <a:r>
              <a:rPr lang="en-US" sz="2400" i="1" dirty="0" err="1" smtClean="0"/>
              <a:t>Hillery</a:t>
            </a:r>
            <a:r>
              <a:rPr lang="en-US" sz="2400" i="1" dirty="0" smtClean="0"/>
              <a:t>, Cambridge (2014)</a:t>
            </a:r>
          </a:p>
          <a:p>
            <a:endParaRPr lang="en-US" sz="2400" i="1" dirty="0"/>
          </a:p>
          <a:p>
            <a:r>
              <a:rPr lang="en-US" sz="2400" i="1" dirty="0" smtClean="0"/>
              <a:t>N. Quesada and J.E. Sipe, Optics Letters (2017)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608710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3810000"/>
            <a:ext cx="8126730" cy="2184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 bwMode="auto">
          <a:xfrm>
            <a:off x="3429000" y="4114800"/>
            <a:ext cx="1295400" cy="381000"/>
          </a:xfrm>
          <a:prstGeom prst="stripedRightArrow">
            <a:avLst>
              <a:gd name="adj1" fmla="val 56988"/>
              <a:gd name="adj2" fmla="val 98917"/>
            </a:avLst>
          </a:prstGeom>
          <a:solidFill>
            <a:schemeClr val="accent1"/>
          </a:solidFill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33400" y="4953000"/>
            <a:ext cx="7696200" cy="126047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193068" y="2589635"/>
            <a:ext cx="1007558" cy="1135698"/>
            <a:chOff x="7193068" y="2589635"/>
            <a:chExt cx="1007558" cy="11356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068" y="2589635"/>
              <a:ext cx="426932" cy="426932"/>
            </a:xfrm>
            <a:prstGeom prst="rect">
              <a:avLst/>
            </a:prstGeom>
          </p:spPr>
        </p:pic>
        <p:sp>
          <p:nvSpPr>
            <p:cNvPr id="8" name="Freeform 7"/>
            <p:cNvSpPr/>
            <p:nvPr/>
          </p:nvSpPr>
          <p:spPr bwMode="auto">
            <a:xfrm>
              <a:off x="7687733" y="2685821"/>
              <a:ext cx="512893" cy="1039512"/>
            </a:xfrm>
            <a:custGeom>
              <a:avLst/>
              <a:gdLst>
                <a:gd name="connsiteX0" fmla="*/ 0 w 512893"/>
                <a:gd name="connsiteY0" fmla="*/ 91246 h 1039512"/>
                <a:gd name="connsiteX1" fmla="*/ 508000 w 512893"/>
                <a:gd name="connsiteY1" fmla="*/ 91246 h 1039512"/>
                <a:gd name="connsiteX2" fmla="*/ 270934 w 512893"/>
                <a:gd name="connsiteY2" fmla="*/ 1039512 h 1039512"/>
                <a:gd name="connsiteX3" fmla="*/ 270934 w 512893"/>
                <a:gd name="connsiteY3" fmla="*/ 1039512 h 103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893" h="1039512">
                  <a:moveTo>
                    <a:pt x="0" y="91246"/>
                  </a:moveTo>
                  <a:cubicBezTo>
                    <a:pt x="231422" y="12224"/>
                    <a:pt x="462844" y="-66798"/>
                    <a:pt x="508000" y="91246"/>
                  </a:cubicBezTo>
                  <a:cubicBezTo>
                    <a:pt x="553156" y="249290"/>
                    <a:pt x="270934" y="1039512"/>
                    <a:pt x="270934" y="1039512"/>
                  </a:cubicBezTo>
                  <a:lnTo>
                    <a:pt x="270934" y="1039512"/>
                  </a:ln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9723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33" y="3810000"/>
            <a:ext cx="8126730" cy="2184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 bwMode="auto">
          <a:xfrm>
            <a:off x="3429000" y="4114800"/>
            <a:ext cx="1295400" cy="381000"/>
          </a:xfrm>
          <a:prstGeom prst="stripedRightArrow">
            <a:avLst>
              <a:gd name="adj1" fmla="val 56988"/>
              <a:gd name="adj2" fmla="val 98917"/>
            </a:avLst>
          </a:prstGeom>
          <a:solidFill>
            <a:schemeClr val="accent1"/>
          </a:solidFill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334000" y="4953000"/>
            <a:ext cx="2895600" cy="1260474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93068" y="2589635"/>
            <a:ext cx="1007558" cy="1135698"/>
            <a:chOff x="7193068" y="2589635"/>
            <a:chExt cx="1007558" cy="11356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068" y="2589635"/>
              <a:ext cx="426932" cy="426932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 bwMode="auto">
            <a:xfrm>
              <a:off x="7687733" y="2685821"/>
              <a:ext cx="512893" cy="1039512"/>
            </a:xfrm>
            <a:custGeom>
              <a:avLst/>
              <a:gdLst>
                <a:gd name="connsiteX0" fmla="*/ 0 w 512893"/>
                <a:gd name="connsiteY0" fmla="*/ 91246 h 1039512"/>
                <a:gd name="connsiteX1" fmla="*/ 508000 w 512893"/>
                <a:gd name="connsiteY1" fmla="*/ 91246 h 1039512"/>
                <a:gd name="connsiteX2" fmla="*/ 270934 w 512893"/>
                <a:gd name="connsiteY2" fmla="*/ 1039512 h 1039512"/>
                <a:gd name="connsiteX3" fmla="*/ 270934 w 512893"/>
                <a:gd name="connsiteY3" fmla="*/ 1039512 h 103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893" h="1039512">
                  <a:moveTo>
                    <a:pt x="0" y="91246"/>
                  </a:moveTo>
                  <a:cubicBezTo>
                    <a:pt x="231422" y="12224"/>
                    <a:pt x="462844" y="-66798"/>
                    <a:pt x="508000" y="91246"/>
                  </a:cubicBezTo>
                  <a:cubicBezTo>
                    <a:pt x="553156" y="249290"/>
                    <a:pt x="270934" y="1039512"/>
                    <a:pt x="270934" y="1039512"/>
                  </a:cubicBezTo>
                  <a:lnTo>
                    <a:pt x="270934" y="1039512"/>
                  </a:ln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8607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6530"/>
            <a:ext cx="5181600" cy="11690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2" y="1447800"/>
            <a:ext cx="5277556" cy="16764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 bwMode="auto">
          <a:xfrm>
            <a:off x="3429000" y="4114800"/>
            <a:ext cx="1295400" cy="381000"/>
          </a:xfrm>
          <a:prstGeom prst="stripedRightArrow">
            <a:avLst>
              <a:gd name="adj1" fmla="val 56988"/>
              <a:gd name="adj2" fmla="val 98917"/>
            </a:avLst>
          </a:prstGeom>
          <a:solidFill>
            <a:schemeClr val="accent1"/>
          </a:solidFill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8" name="Striped Right Arrow 7"/>
          <p:cNvSpPr/>
          <p:nvPr/>
        </p:nvSpPr>
        <p:spPr bwMode="auto">
          <a:xfrm>
            <a:off x="3429000" y="5215467"/>
            <a:ext cx="1295400" cy="381000"/>
          </a:xfrm>
          <a:prstGeom prst="stripedRightArrow">
            <a:avLst>
              <a:gd name="adj1" fmla="val 56988"/>
              <a:gd name="adj2" fmla="val 98917"/>
            </a:avLst>
          </a:prstGeom>
          <a:solidFill>
            <a:schemeClr val="accent1"/>
          </a:solidFill>
          <a:ln w="76200" cap="flat" cmpd="sng" algn="ctr">
            <a:solidFill>
              <a:schemeClr val="hlink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333" y="3810000"/>
            <a:ext cx="8126730" cy="218460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193068" y="2589635"/>
            <a:ext cx="1007558" cy="1135698"/>
            <a:chOff x="7193068" y="2589635"/>
            <a:chExt cx="1007558" cy="113569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93068" y="2589635"/>
              <a:ext cx="426932" cy="426932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 bwMode="auto">
            <a:xfrm>
              <a:off x="7687733" y="2685821"/>
              <a:ext cx="512893" cy="1039512"/>
            </a:xfrm>
            <a:custGeom>
              <a:avLst/>
              <a:gdLst>
                <a:gd name="connsiteX0" fmla="*/ 0 w 512893"/>
                <a:gd name="connsiteY0" fmla="*/ 91246 h 1039512"/>
                <a:gd name="connsiteX1" fmla="*/ 508000 w 512893"/>
                <a:gd name="connsiteY1" fmla="*/ 91246 h 1039512"/>
                <a:gd name="connsiteX2" fmla="*/ 270934 w 512893"/>
                <a:gd name="connsiteY2" fmla="*/ 1039512 h 1039512"/>
                <a:gd name="connsiteX3" fmla="*/ 270934 w 512893"/>
                <a:gd name="connsiteY3" fmla="*/ 1039512 h 103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2893" h="1039512">
                  <a:moveTo>
                    <a:pt x="0" y="91246"/>
                  </a:moveTo>
                  <a:cubicBezTo>
                    <a:pt x="231422" y="12224"/>
                    <a:pt x="462844" y="-66798"/>
                    <a:pt x="508000" y="91246"/>
                  </a:cubicBezTo>
                  <a:cubicBezTo>
                    <a:pt x="553156" y="249290"/>
                    <a:pt x="270934" y="1039512"/>
                    <a:pt x="270934" y="1039512"/>
                  </a:cubicBezTo>
                  <a:lnTo>
                    <a:pt x="270934" y="1039512"/>
                  </a:lnTo>
                </a:path>
              </a:pathLst>
            </a:cu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Comic Sans MS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55378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"/>
            <a:ext cx="3797300" cy="213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400" y="2667000"/>
            <a:ext cx="22846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/>
              <a:t>E and B</a:t>
            </a:r>
          </a:p>
          <a:p>
            <a:pPr algn="ctr"/>
            <a:r>
              <a:rPr lang="en-US" sz="2800" b="1" i="1" dirty="0"/>
              <a:t>a</a:t>
            </a:r>
            <a:r>
              <a:rPr lang="en-US" sz="2800" b="1" i="1" dirty="0" smtClean="0"/>
              <a:t>re </a:t>
            </a:r>
          </a:p>
          <a:p>
            <a:pPr algn="ctr"/>
            <a:r>
              <a:rPr lang="en-US" sz="2800" b="1" i="1" dirty="0"/>
              <a:t>f</a:t>
            </a:r>
            <a:r>
              <a:rPr lang="en-US" sz="2800" b="1" i="1" dirty="0" smtClean="0"/>
              <a:t>undamental</a:t>
            </a:r>
          </a:p>
          <a:p>
            <a:pPr algn="ctr"/>
            <a:r>
              <a:rPr lang="en-US" sz="2800" b="1" i="1" dirty="0" smtClean="0"/>
              <a:t>fields</a:t>
            </a:r>
            <a:endParaRPr lang="en-US" sz="28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34824" y="4800600"/>
            <a:ext cx="2545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/>
              <a:t>Hamiltonian =</a:t>
            </a:r>
          </a:p>
          <a:p>
            <a:pPr algn="ctr"/>
            <a:r>
              <a:rPr lang="en-US" sz="2800" b="1" i="1" dirty="0"/>
              <a:t>e</a:t>
            </a:r>
            <a:r>
              <a:rPr lang="en-US" sz="2800" b="1" i="1" dirty="0" smtClean="0"/>
              <a:t>nergy in</a:t>
            </a:r>
          </a:p>
          <a:p>
            <a:pPr algn="ctr"/>
            <a:r>
              <a:rPr lang="en-US" sz="2800" b="1" i="1" dirty="0"/>
              <a:t>t</a:t>
            </a:r>
            <a:r>
              <a:rPr lang="en-US" sz="2800" b="1" i="1" dirty="0" smtClean="0"/>
              <a:t>erms of </a:t>
            </a:r>
          </a:p>
          <a:p>
            <a:pPr algn="ctr"/>
            <a:r>
              <a:rPr lang="en-US" sz="2800" b="1" i="1" dirty="0" smtClean="0"/>
              <a:t>E and B</a:t>
            </a:r>
            <a:endParaRPr lang="en-US" sz="28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791200" y="2667000"/>
            <a:ext cx="22846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D</a:t>
            </a:r>
            <a:r>
              <a:rPr lang="en-US" sz="2800" b="1" i="1" dirty="0" smtClean="0"/>
              <a:t> and B</a:t>
            </a:r>
          </a:p>
          <a:p>
            <a:pPr algn="ctr"/>
            <a:r>
              <a:rPr lang="en-US" sz="2800" b="1" i="1" dirty="0"/>
              <a:t>a</a:t>
            </a:r>
            <a:r>
              <a:rPr lang="en-US" sz="2800" b="1" i="1" dirty="0" smtClean="0"/>
              <a:t>re </a:t>
            </a:r>
          </a:p>
          <a:p>
            <a:pPr algn="ctr"/>
            <a:r>
              <a:rPr lang="en-US" sz="2800" b="1" i="1" dirty="0"/>
              <a:t>f</a:t>
            </a:r>
            <a:r>
              <a:rPr lang="en-US" sz="2800" b="1" i="1" dirty="0" smtClean="0"/>
              <a:t>undamental</a:t>
            </a:r>
          </a:p>
          <a:p>
            <a:pPr algn="ctr"/>
            <a:r>
              <a:rPr lang="en-US" sz="2800" b="1" i="1" dirty="0" smtClean="0"/>
              <a:t>fields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67149" y="4787682"/>
            <a:ext cx="2545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/>
              <a:t>Hamiltonian =</a:t>
            </a:r>
          </a:p>
          <a:p>
            <a:pPr algn="ctr"/>
            <a:r>
              <a:rPr lang="en-US" sz="2800" b="1" i="1" dirty="0"/>
              <a:t>e</a:t>
            </a:r>
            <a:r>
              <a:rPr lang="en-US" sz="2800" b="1" i="1" dirty="0" smtClean="0"/>
              <a:t>nergy in</a:t>
            </a:r>
          </a:p>
          <a:p>
            <a:pPr algn="ctr"/>
            <a:r>
              <a:rPr lang="en-US" sz="2800" b="1" i="1" dirty="0"/>
              <a:t>t</a:t>
            </a:r>
            <a:r>
              <a:rPr lang="en-US" sz="2800" b="1" i="1" dirty="0" smtClean="0"/>
              <a:t>erms of </a:t>
            </a:r>
          </a:p>
          <a:p>
            <a:pPr algn="ctr"/>
            <a:r>
              <a:rPr lang="en-US" sz="2800" b="1" i="1" dirty="0"/>
              <a:t>D</a:t>
            </a:r>
            <a:r>
              <a:rPr lang="en-US" sz="2800" b="1" i="1" dirty="0" smtClean="0"/>
              <a:t> and B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1428482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28600"/>
            <a:ext cx="3797300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91200" y="2667000"/>
            <a:ext cx="22846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/>
              <a:t>D</a:t>
            </a:r>
            <a:r>
              <a:rPr lang="en-US" sz="2800" b="1" i="1" dirty="0" smtClean="0"/>
              <a:t> and B</a:t>
            </a:r>
          </a:p>
          <a:p>
            <a:pPr algn="ctr"/>
            <a:r>
              <a:rPr lang="en-US" sz="2800" b="1" i="1" dirty="0"/>
              <a:t>a</a:t>
            </a:r>
            <a:r>
              <a:rPr lang="en-US" sz="2800" b="1" i="1" dirty="0" smtClean="0"/>
              <a:t>re </a:t>
            </a:r>
          </a:p>
          <a:p>
            <a:pPr algn="ctr"/>
            <a:r>
              <a:rPr lang="en-US" sz="2800" b="1" i="1" dirty="0"/>
              <a:t>f</a:t>
            </a:r>
            <a:r>
              <a:rPr lang="en-US" sz="2800" b="1" i="1" dirty="0" smtClean="0"/>
              <a:t>undamental</a:t>
            </a:r>
          </a:p>
          <a:p>
            <a:pPr algn="ctr"/>
            <a:r>
              <a:rPr lang="en-US" sz="2800" b="1" i="1" dirty="0" smtClean="0"/>
              <a:t>fields</a:t>
            </a:r>
            <a:endParaRPr lang="en-US" sz="28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567149" y="4787682"/>
            <a:ext cx="254589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/>
              <a:t>Hamiltonian =</a:t>
            </a:r>
          </a:p>
          <a:p>
            <a:pPr algn="ctr"/>
            <a:r>
              <a:rPr lang="en-US" sz="2800" b="1" i="1" dirty="0"/>
              <a:t>e</a:t>
            </a:r>
            <a:r>
              <a:rPr lang="en-US" sz="2800" b="1" i="1" dirty="0" smtClean="0"/>
              <a:t>nergy in</a:t>
            </a:r>
          </a:p>
          <a:p>
            <a:pPr algn="ctr"/>
            <a:r>
              <a:rPr lang="en-US" sz="2800" b="1" i="1" dirty="0"/>
              <a:t>t</a:t>
            </a:r>
            <a:r>
              <a:rPr lang="en-US" sz="2800" b="1" i="1" dirty="0" smtClean="0"/>
              <a:t>erms of </a:t>
            </a:r>
          </a:p>
          <a:p>
            <a:pPr algn="ctr"/>
            <a:r>
              <a:rPr lang="en-US" sz="2800" b="1" i="1" dirty="0"/>
              <a:t>D</a:t>
            </a:r>
            <a:r>
              <a:rPr lang="en-US" sz="2800" b="1" i="1" dirty="0" smtClean="0"/>
              <a:t> and B</a:t>
            </a:r>
            <a:endParaRPr lang="en-US" sz="2800" b="1" i="1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362200" y="211666"/>
            <a:ext cx="2133600" cy="2455333"/>
          </a:xfrm>
          <a:prstGeom prst="rect">
            <a:avLst/>
          </a:prstGeom>
          <a:solidFill>
            <a:schemeClr val="bg1"/>
          </a:solidFill>
          <a:ln w="762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0"/>
            <a:ext cx="4838700" cy="248891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84916" y="4190494"/>
            <a:ext cx="1437217" cy="584775"/>
            <a:chOff x="1363133" y="1003012"/>
            <a:chExt cx="1437217" cy="584775"/>
          </a:xfrm>
        </p:grpSpPr>
        <p:sp>
          <p:nvSpPr>
            <p:cNvPr id="9" name="Trapezoid 8"/>
            <p:cNvSpPr/>
            <p:nvPr/>
          </p:nvSpPr>
          <p:spPr bwMode="auto">
            <a:xfrm flipV="1">
              <a:off x="1363133" y="1066800"/>
              <a:ext cx="1437217" cy="457200"/>
            </a:xfrm>
            <a:prstGeom prst="trapezoid">
              <a:avLst>
                <a:gd name="adj" fmla="val 62037"/>
              </a:avLst>
            </a:prstGeom>
            <a:solidFill>
              <a:schemeClr val="bg1">
                <a:lumMod val="95000"/>
              </a:schemeClr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79957" y="1003012"/>
              <a:ext cx="8883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i="1" dirty="0" smtClean="0"/>
                <a:t>Physics</a:t>
              </a:r>
            </a:p>
            <a:p>
              <a:pPr algn="ctr"/>
              <a:r>
                <a:rPr lang="en-US" sz="1600" b="1" i="1" dirty="0" smtClean="0"/>
                <a:t>Police</a:t>
              </a:r>
              <a:endParaRPr lang="en-US" sz="16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570913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1524000" y="1328127"/>
            <a:ext cx="234676" cy="685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hlink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641338" y="2160177"/>
            <a:ext cx="1410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L=2πR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4752" y="1320225"/>
            <a:ext cx="80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smtClean="0">
                <a:solidFill>
                  <a:srgbClr val="FF0000"/>
                </a:solidFill>
              </a:rPr>
              <a:t>  R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4800600"/>
            <a:ext cx="1619250" cy="984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45483" y="1016000"/>
            <a:ext cx="264687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Find solutions of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l</a:t>
            </a:r>
            <a:r>
              <a:rPr lang="en-US" sz="2400" b="1" i="1" dirty="0" smtClean="0">
                <a:solidFill>
                  <a:schemeClr val="accent2"/>
                </a:solidFill>
              </a:rPr>
              <a:t>inear Maxwell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e</a:t>
            </a:r>
            <a:r>
              <a:rPr lang="en-US" sz="2400" b="1" i="1" dirty="0" smtClean="0">
                <a:solidFill>
                  <a:schemeClr val="accent2"/>
                </a:solidFill>
              </a:rPr>
              <a:t>quations for </a:t>
            </a:r>
          </a:p>
          <a:p>
            <a:r>
              <a:rPr lang="en-US" sz="2400" b="1" i="1" dirty="0" smtClean="0">
                <a:solidFill>
                  <a:schemeClr val="accent2"/>
                </a:solidFill>
              </a:rPr>
              <a:t>  D and B:</a:t>
            </a:r>
            <a:endParaRPr lang="en-US" sz="24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789" y="3165123"/>
            <a:ext cx="3380811" cy="136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9422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200" y="911509"/>
            <a:ext cx="2702817" cy="13078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676" y="4359569"/>
            <a:ext cx="5573956" cy="22009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774921"/>
            <a:ext cx="6374467" cy="117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99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80" y="838200"/>
            <a:ext cx="1390650" cy="845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219324"/>
            <a:ext cx="6262230" cy="1220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" y="3557206"/>
            <a:ext cx="5904573" cy="14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4469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62000" y="609600"/>
            <a:ext cx="1524000" cy="1524000"/>
            <a:chOff x="914400" y="1371600"/>
            <a:chExt cx="1524000" cy="1524000"/>
          </a:xfrm>
        </p:grpSpPr>
        <p:sp>
          <p:nvSpPr>
            <p:cNvPr id="4" name="Oval 3"/>
            <p:cNvSpPr/>
            <p:nvPr/>
          </p:nvSpPr>
          <p:spPr bwMode="auto">
            <a:xfrm>
              <a:off x="914400" y="1371600"/>
              <a:ext cx="1524000" cy="1524000"/>
            </a:xfrm>
            <a:prstGeom prst="ellipse">
              <a:avLst/>
            </a:prstGeom>
            <a:solidFill>
              <a:schemeClr val="accent6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1143000" y="1600200"/>
              <a:ext cx="1066800" cy="1066800"/>
            </a:xfrm>
            <a:prstGeom prst="ellipse">
              <a:avLst/>
            </a:prstGeom>
            <a:solidFill>
              <a:schemeClr val="bg1"/>
            </a:solidFill>
            <a:ln w="762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</p:grpSp>
      <p:sp>
        <p:nvSpPr>
          <p:cNvPr id="9" name="Arc 8"/>
          <p:cNvSpPr/>
          <p:nvPr/>
        </p:nvSpPr>
        <p:spPr bwMode="auto">
          <a:xfrm rot="2715604">
            <a:off x="1034776" y="685800"/>
            <a:ext cx="1447800" cy="1371600"/>
          </a:xfrm>
          <a:prstGeom prst="arc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535" y="1016000"/>
            <a:ext cx="444500" cy="711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42" y="1887171"/>
            <a:ext cx="539750" cy="664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780" y="838200"/>
            <a:ext cx="1390650" cy="8452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2219324"/>
            <a:ext cx="6262230" cy="12203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33400" y="4724400"/>
            <a:ext cx="8432577" cy="2005584"/>
            <a:chOff x="700256" y="4786258"/>
            <a:chExt cx="8432577" cy="200558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1433" y="4786258"/>
              <a:ext cx="3581400" cy="200558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0256" y="5161025"/>
              <a:ext cx="5263052" cy="113455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200" y="3557206"/>
            <a:ext cx="5904573" cy="143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97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2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rgbClr val="FF0000"/>
                </a:solidFill>
              </a:rPr>
              <a:t>Conclusions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05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chemeClr val="accent2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Conclusions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77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As easy to do it right as it is to do it wrong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4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As easy to do it right as it is to do it wrong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990600"/>
            <a:ext cx="570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Easily extended to include dispersion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	</a:t>
            </a:r>
            <a:r>
              <a:rPr lang="en-US" sz="2400" b="1" i="1" dirty="0" smtClean="0">
                <a:solidFill>
                  <a:schemeClr val="accent2"/>
                </a:solidFill>
              </a:rPr>
              <a:t>and even loss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981200"/>
            <a:ext cx="7851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N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Bhat</a:t>
            </a:r>
            <a:r>
              <a:rPr lang="en-US" sz="2400" i="1" dirty="0" smtClean="0"/>
              <a:t> and J.E. Sipe, Phys. Rev. A73 063808 (2006)</a:t>
            </a:r>
          </a:p>
          <a:p>
            <a:r>
              <a:rPr lang="en-US" sz="2400" i="1" dirty="0" smtClean="0"/>
              <a:t>J.E. Sipe, J. </a:t>
            </a:r>
            <a:r>
              <a:rPr lang="en-US" sz="2400" i="1" dirty="0" err="1" smtClean="0"/>
              <a:t>Opt.A</a:t>
            </a:r>
            <a:r>
              <a:rPr lang="en-US" sz="2400" i="1" dirty="0" smtClean="0"/>
              <a:t>: Pure Appl. Opt. 11, 114006 (2009)</a:t>
            </a:r>
          </a:p>
          <a:p>
            <a:r>
              <a:rPr lang="en-US" sz="2400" i="1" dirty="0" smtClean="0"/>
              <a:t>A.C. Judge et al., Phys. Rev. A87, 033824 (2012)</a:t>
            </a:r>
          </a:p>
          <a:p>
            <a:r>
              <a:rPr lang="en-US" sz="2400" i="1" dirty="0" smtClean="0"/>
              <a:t>A.C. Judge et al. New. J. Phys. 16, 043028 (2014)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025643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As easy to do it right as it is to do it wrong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990600"/>
            <a:ext cx="5707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Easily extended to include dispersion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	</a:t>
            </a:r>
            <a:r>
              <a:rPr lang="en-US" sz="2400" b="1" i="1" dirty="0" smtClean="0">
                <a:solidFill>
                  <a:schemeClr val="accent2"/>
                </a:solidFill>
              </a:rPr>
              <a:t>and even loss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981200"/>
            <a:ext cx="7851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N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Bhat</a:t>
            </a:r>
            <a:r>
              <a:rPr lang="en-US" sz="2400" i="1" dirty="0" smtClean="0"/>
              <a:t> and J.E. Sipe, Phys. Rev. A73 063808 (2006)</a:t>
            </a:r>
          </a:p>
          <a:p>
            <a:r>
              <a:rPr lang="en-US" sz="2400" i="1" dirty="0" smtClean="0"/>
              <a:t>J.E. Sipe, J. </a:t>
            </a:r>
            <a:r>
              <a:rPr lang="en-US" sz="2400" i="1" dirty="0" err="1" smtClean="0"/>
              <a:t>Opt.A</a:t>
            </a:r>
            <a:r>
              <a:rPr lang="en-US" sz="2400" i="1" dirty="0" smtClean="0"/>
              <a:t>: Pure Appl. Opt. 11, 114006 (2009)</a:t>
            </a:r>
          </a:p>
          <a:p>
            <a:r>
              <a:rPr lang="en-US" sz="2400" i="1" dirty="0" smtClean="0"/>
              <a:t>A.C. Judge et al., Phys. Rev. A87, 033824 (2012)</a:t>
            </a:r>
          </a:p>
          <a:p>
            <a:r>
              <a:rPr lang="en-US" sz="2400" i="1" dirty="0" smtClean="0"/>
              <a:t>A.C. Judge et al. New. J. Phys. 16, 043028 (2014)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733800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If you do it wrong: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4378405"/>
            <a:ext cx="62327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c</a:t>
            </a:r>
            <a:r>
              <a:rPr lang="en-US" sz="2400" b="1" i="1" dirty="0" smtClean="0">
                <a:solidFill>
                  <a:srgbClr val="FF0000"/>
                </a:solidFill>
              </a:rPr>
              <a:t>avity energy shifts wrong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s</a:t>
            </a:r>
            <a:r>
              <a:rPr lang="en-US" sz="2400" b="1" i="1" dirty="0" smtClean="0">
                <a:solidFill>
                  <a:srgbClr val="FF0000"/>
                </a:solidFill>
              </a:rPr>
              <a:t>elf- and cross-phase modulation wrong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n</a:t>
            </a:r>
            <a:r>
              <a:rPr lang="en-US" sz="2400" b="1" i="1" dirty="0" smtClean="0">
                <a:solidFill>
                  <a:srgbClr val="FF0000"/>
                </a:solidFill>
              </a:rPr>
              <a:t>onlinear propagation effects</a:t>
            </a:r>
          </a:p>
          <a:p>
            <a:r>
              <a:rPr lang="en-US" sz="2400" b="1" i="1" dirty="0">
                <a:solidFill>
                  <a:srgbClr val="FF0000"/>
                </a:solidFill>
              </a:rPr>
              <a:t>	</a:t>
            </a:r>
            <a:r>
              <a:rPr lang="en-US" sz="2400" b="1" i="1" dirty="0" smtClean="0">
                <a:solidFill>
                  <a:srgbClr val="FF0000"/>
                </a:solidFill>
              </a:rPr>
              <a:t>wrong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643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381000"/>
            <a:ext cx="69285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As easy to do it right as it is to do it wrong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990600"/>
            <a:ext cx="66640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Easily extended to include linear dispersion</a:t>
            </a:r>
          </a:p>
          <a:p>
            <a:r>
              <a:rPr lang="en-US" sz="2400" b="1" i="1" dirty="0">
                <a:solidFill>
                  <a:schemeClr val="accent2"/>
                </a:solidFill>
              </a:rPr>
              <a:t>	</a:t>
            </a:r>
            <a:r>
              <a:rPr lang="en-US" sz="2400" b="1" i="1" dirty="0" smtClean="0">
                <a:solidFill>
                  <a:schemeClr val="accent2"/>
                </a:solidFill>
              </a:rPr>
              <a:t>and even loss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1981200"/>
            <a:ext cx="7851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smtClean="0"/>
              <a:t>N</a:t>
            </a:r>
            <a:r>
              <a:rPr lang="en-US" sz="2400" i="1" dirty="0" smtClean="0"/>
              <a:t>. </a:t>
            </a:r>
            <a:r>
              <a:rPr lang="en-US" sz="2400" i="1" dirty="0" err="1" smtClean="0"/>
              <a:t>Bhat</a:t>
            </a:r>
            <a:r>
              <a:rPr lang="en-US" sz="2400" i="1" dirty="0" smtClean="0"/>
              <a:t> and J.E. Sipe, Phys. Rev. A73 063808 (2006)</a:t>
            </a:r>
          </a:p>
          <a:p>
            <a:r>
              <a:rPr lang="en-US" sz="2400" i="1" dirty="0" smtClean="0"/>
              <a:t>J.E. Sipe, J. </a:t>
            </a:r>
            <a:r>
              <a:rPr lang="en-US" sz="2400" i="1" dirty="0" err="1" smtClean="0"/>
              <a:t>Opt.A</a:t>
            </a:r>
            <a:r>
              <a:rPr lang="en-US" sz="2400" i="1" dirty="0" smtClean="0"/>
              <a:t>: Pure Appl. Opt. 11, 114006 (2009)</a:t>
            </a:r>
          </a:p>
          <a:p>
            <a:r>
              <a:rPr lang="en-US" sz="2400" i="1" dirty="0" smtClean="0"/>
              <a:t>A.C. Judge et al., Phys. Rev. A87, 033824 (2012)</a:t>
            </a:r>
          </a:p>
          <a:p>
            <a:r>
              <a:rPr lang="en-US" sz="2400" i="1" dirty="0" smtClean="0"/>
              <a:t>A.C. Judge et al. New. J. Phys. 16, 043028 (2014)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3733800"/>
            <a:ext cx="3086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accent2"/>
                </a:solidFill>
              </a:rPr>
              <a:t>If you do it wrong:</a:t>
            </a:r>
            <a:endParaRPr lang="en-US" sz="2400" b="1" i="1" dirty="0">
              <a:solidFill>
                <a:schemeClr val="accent2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320289" y="4191000"/>
            <a:ext cx="3785111" cy="2667000"/>
            <a:chOff x="76200" y="990600"/>
            <a:chExt cx="3785111" cy="2667000"/>
          </a:xfrm>
        </p:grpSpPr>
        <p:sp>
          <p:nvSpPr>
            <p:cNvPr id="26" name="AutoShape 9"/>
            <p:cNvSpPr>
              <a:spLocks noChangeArrowheads="1"/>
            </p:cNvSpPr>
            <p:nvPr/>
          </p:nvSpPr>
          <p:spPr bwMode="auto">
            <a:xfrm>
              <a:off x="2210125" y="2895015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C0000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27" name="AutoShape 9"/>
            <p:cNvSpPr>
              <a:spLocks noChangeArrowheads="1"/>
            </p:cNvSpPr>
            <p:nvPr/>
          </p:nvSpPr>
          <p:spPr bwMode="auto">
            <a:xfrm>
              <a:off x="2210125" y="2580166"/>
              <a:ext cx="608400" cy="1620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B05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28" name="Rectangle 11"/>
            <p:cNvSpPr>
              <a:spLocks noChangeArrowheads="1"/>
            </p:cNvSpPr>
            <p:nvPr/>
          </p:nvSpPr>
          <p:spPr bwMode="auto">
            <a:xfrm>
              <a:off x="1029025" y="1972270"/>
              <a:ext cx="990600" cy="1219200"/>
            </a:xfrm>
            <a:prstGeom prst="rect">
              <a:avLst/>
            </a:prstGeom>
            <a:solidFill>
              <a:srgbClr val="99CCFF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4" dir="t"/>
            </a:scene3d>
            <a:sp3d extrusionH="430200" prstMaterial="legacyPlastic">
              <a:bevelT w="13500" h="13500" prst="angle"/>
              <a:bevelB w="13500" h="13500" prst="angle"/>
              <a:extrusionClr>
                <a:srgbClr val="99CCFF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en-US" sz="28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00" y="990600"/>
              <a:ext cx="378511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2400" b="1" i="1" dirty="0"/>
                <a:t>s</a:t>
              </a:r>
              <a:r>
                <a:rPr lang="en-CA" sz="2400" b="1" i="1" dirty="0" smtClean="0"/>
                <a:t>pontaneous parametric</a:t>
              </a:r>
            </a:p>
            <a:p>
              <a:r>
                <a:rPr lang="en-CA" sz="2400" b="1" i="1" dirty="0" smtClean="0"/>
                <a:t>   down conversion</a:t>
              </a:r>
              <a:endParaRPr lang="en-CA" sz="2400" b="1" i="1" dirty="0"/>
            </a:p>
          </p:txBody>
        </p:sp>
        <p:sp>
          <p:nvSpPr>
            <p:cNvPr id="30" name="AutoShape 9"/>
            <p:cNvSpPr>
              <a:spLocks noChangeArrowheads="1"/>
            </p:cNvSpPr>
            <p:nvPr/>
          </p:nvSpPr>
          <p:spPr bwMode="auto">
            <a:xfrm>
              <a:off x="383125" y="19404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sp>
          <p:nvSpPr>
            <p:cNvPr id="31" name="AutoShape 9"/>
            <p:cNvSpPr>
              <a:spLocks noChangeArrowheads="1"/>
            </p:cNvSpPr>
            <p:nvPr/>
          </p:nvSpPr>
          <p:spPr bwMode="auto">
            <a:xfrm>
              <a:off x="2211925" y="1940400"/>
              <a:ext cx="608400" cy="457200"/>
            </a:xfrm>
            <a:prstGeom prst="rightArrow">
              <a:avLst>
                <a:gd name="adj1" fmla="val 50000"/>
                <a:gd name="adj2" fmla="val 47788"/>
              </a:avLst>
            </a:prstGeom>
            <a:solidFill>
              <a:srgbClr val="0070C0"/>
            </a:solidFill>
            <a:ln w="9525">
              <a:miter lim="800000"/>
              <a:headEnd/>
              <a:tailEnd/>
            </a:ln>
            <a:effectLst/>
          </p:spPr>
          <p:txBody>
            <a:bodyPr wrap="none" anchor="ctr">
              <a:flatTx/>
            </a:bodyPr>
            <a:lstStyle/>
            <a:p>
              <a:endParaRPr lang="en-CA" dirty="0"/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/>
            </p:nvPr>
          </p:nvGraphicFramePr>
          <p:xfrm>
            <a:off x="381000" y="1752600"/>
            <a:ext cx="323849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568" name="Equation" r:id="rId3" imgW="215900" imgH="203200" progId="Equation.DSMT4">
                    <p:embed/>
                  </p:oleObj>
                </mc:Choice>
                <mc:Fallback>
                  <p:oleObj name="Equation" r:id="rId3" imgW="215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381000" y="1752600"/>
                          <a:ext cx="323849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/>
            </p:nvPr>
          </p:nvGraphicFramePr>
          <p:xfrm>
            <a:off x="1295400" y="2250440"/>
            <a:ext cx="533400" cy="5689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569" name="Equation" r:id="rId5" imgW="190500" imgH="203200" progId="Equation.DSMT4">
                    <p:embed/>
                  </p:oleObj>
                </mc:Choice>
                <mc:Fallback>
                  <p:oleObj name="Equation" r:id="rId5" imgW="1905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295400" y="2250440"/>
                          <a:ext cx="533400" cy="5689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/>
            </p:nvPr>
          </p:nvGraphicFramePr>
          <p:xfrm>
            <a:off x="2286000" y="22860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570" name="Equation" r:id="rId7" imgW="203200" imgH="203200" progId="Equation.DSMT4">
                    <p:embed/>
                  </p:oleObj>
                </mc:Choice>
                <mc:Fallback>
                  <p:oleObj name="Equation" r:id="rId7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286000" y="22860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>
              <p:extLst/>
            </p:nvPr>
          </p:nvGraphicFramePr>
          <p:xfrm>
            <a:off x="2286000" y="2971800"/>
            <a:ext cx="304800" cy="304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571" name="Equation" r:id="rId9" imgW="203200" imgH="203200" progId="Equation.DSMT4">
                    <p:embed/>
                  </p:oleObj>
                </mc:Choice>
                <mc:Fallback>
                  <p:oleObj name="Equation" r:id="rId9" imgW="203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286000" y="2971800"/>
                          <a:ext cx="304800" cy="304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" name="Object 35"/>
            <p:cNvGraphicFramePr>
              <a:graphicFrameLocks noChangeAspect="1"/>
            </p:cNvGraphicFramePr>
            <p:nvPr>
              <p:extLst/>
            </p:nvPr>
          </p:nvGraphicFramePr>
          <p:xfrm>
            <a:off x="762000" y="3244850"/>
            <a:ext cx="1728392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1572" name="Equation" r:id="rId11" imgW="850900" imgH="203200" progId="Equation.DSMT4">
                    <p:embed/>
                  </p:oleObj>
                </mc:Choice>
                <mc:Fallback>
                  <p:oleObj name="Equation" r:id="rId11" imgW="850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2000" y="3244850"/>
                          <a:ext cx="1728392" cy="4127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2714" y="5141110"/>
            <a:ext cx="3400242" cy="64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26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04800"/>
            <a:ext cx="2959100" cy="330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57200"/>
            <a:ext cx="2514600" cy="23385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3810000"/>
            <a:ext cx="4038600" cy="266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14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0770"/>
            <a:ext cx="9144000" cy="215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4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457200"/>
            <a:ext cx="1590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accent2"/>
                </a:solidFill>
              </a:rPr>
              <a:t>Outline</a:t>
            </a:r>
            <a:endParaRPr lang="en-US" b="1" i="1" dirty="0">
              <a:solidFill>
                <a:schemeClr val="accent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0385" y="1366421"/>
            <a:ext cx="864531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</a:rPr>
              <a:t>The underlying classical equations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	</a:t>
            </a:r>
            <a:r>
              <a:rPr lang="en-US" sz="2800" b="1" i="1" dirty="0" smtClean="0">
                <a:solidFill>
                  <a:srgbClr val="FF0000"/>
                </a:solidFill>
              </a:rPr>
              <a:t>and the energy in nonlinear dielectrics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	</a:t>
            </a:r>
            <a:r>
              <a:rPr lang="en-US" sz="2800" b="1" i="1" dirty="0" smtClean="0">
                <a:solidFill>
                  <a:srgbClr val="FF0000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Quantization in the linear regime</a:t>
            </a:r>
          </a:p>
          <a:p>
            <a:r>
              <a:rPr lang="en-US" sz="2800" b="1" i="1" dirty="0">
                <a:solidFill>
                  <a:schemeClr val="accent2"/>
                </a:solidFill>
              </a:rPr>
              <a:t>	</a:t>
            </a:r>
            <a:r>
              <a:rPr lang="en-US" sz="2800" b="1" i="1" dirty="0" smtClean="0">
                <a:solidFill>
                  <a:schemeClr val="accent2"/>
                </a:solidFill>
              </a:rPr>
              <a:t>(uncontroversial)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mess-up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How you can get it right in the nonlinear regime</a:t>
            </a:r>
          </a:p>
          <a:p>
            <a:endParaRPr lang="en-US" sz="2800" b="1" i="1" dirty="0">
              <a:solidFill>
                <a:schemeClr val="accent2"/>
              </a:solidFill>
            </a:endParaRPr>
          </a:p>
          <a:p>
            <a:r>
              <a:rPr lang="en-US" sz="2800" b="1" i="1" dirty="0" smtClean="0">
                <a:solidFill>
                  <a:schemeClr val="accent2"/>
                </a:solidFill>
              </a:rPr>
              <a:t>Conclusions</a:t>
            </a:r>
            <a:endParaRPr lang="en-US" sz="28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3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47800" y="838200"/>
            <a:ext cx="6248400" cy="1676400"/>
            <a:chOff x="1056" y="1536"/>
            <a:chExt cx="3936" cy="1056"/>
          </a:xfrm>
        </p:grpSpPr>
        <p:sp>
          <p:nvSpPr>
            <p:cNvPr id="3" name="AutoShape 3"/>
            <p:cNvSpPr>
              <a:spLocks noChangeArrowheads="1"/>
            </p:cNvSpPr>
            <p:nvPr/>
          </p:nvSpPr>
          <p:spPr bwMode="auto">
            <a:xfrm>
              <a:off x="1056" y="1536"/>
              <a:ext cx="3936" cy="1056"/>
            </a:xfrm>
            <a:prstGeom prst="cube">
              <a:avLst>
                <a:gd name="adj" fmla="val 84028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" name="AutoShape 4"/>
            <p:cNvSpPr>
              <a:spLocks noChangeArrowheads="1"/>
            </p:cNvSpPr>
            <p:nvPr/>
          </p:nvSpPr>
          <p:spPr bwMode="auto">
            <a:xfrm>
              <a:off x="1920" y="1632"/>
              <a:ext cx="336" cy="336"/>
            </a:xfrm>
            <a:prstGeom prst="cube">
              <a:avLst>
                <a:gd name="adj" fmla="val 25000"/>
              </a:avLst>
            </a:prstGeom>
            <a:solidFill>
              <a:schemeClr val="fol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2640" y="1632"/>
              <a:ext cx="240" cy="285"/>
            </a:xfrm>
            <a:prstGeom prst="can">
              <a:avLst>
                <a:gd name="adj" fmla="val 29688"/>
              </a:avLst>
            </a:prstGeom>
            <a:solidFill>
              <a:srgbClr val="FF99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>
              <a:off x="1440" y="1872"/>
              <a:ext cx="2304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7"/>
            <p:cNvSpPr>
              <a:spLocks noChangeArrowheads="1"/>
            </p:cNvSpPr>
            <p:nvPr/>
          </p:nvSpPr>
          <p:spPr bwMode="auto">
            <a:xfrm>
              <a:off x="3600" y="1728"/>
              <a:ext cx="336" cy="336"/>
            </a:xfrm>
            <a:prstGeom prst="cube">
              <a:avLst>
                <a:gd name="adj" fmla="val 250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2256" y="1824"/>
              <a:ext cx="288" cy="384"/>
            </a:xfrm>
            <a:prstGeom prst="can">
              <a:avLst>
                <a:gd name="adj" fmla="val 33333"/>
              </a:avLst>
            </a:prstGeom>
            <a:solidFill>
              <a:srgbClr val="66A1F3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AutoShape 9"/>
            <p:cNvSpPr>
              <a:spLocks noChangeArrowheads="1"/>
            </p:cNvSpPr>
            <p:nvPr/>
          </p:nvSpPr>
          <p:spPr bwMode="auto">
            <a:xfrm>
              <a:off x="2112" y="2160"/>
              <a:ext cx="2112" cy="192"/>
            </a:xfrm>
            <a:prstGeom prst="cube">
              <a:avLst>
                <a:gd name="adj" fmla="val 32500"/>
              </a:avLst>
            </a:prstGeom>
            <a:solidFill>
              <a:srgbClr val="FF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524" y="3352800"/>
            <a:ext cx="2978343" cy="2705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505200"/>
            <a:ext cx="3420533" cy="9577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467" y="5068641"/>
            <a:ext cx="1422400" cy="41030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78500" y="5642401"/>
            <a:ext cx="29049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l</a:t>
            </a:r>
            <a:r>
              <a:rPr lang="en-US" sz="2400" b="1" i="1" dirty="0" smtClean="0">
                <a:solidFill>
                  <a:srgbClr val="0070C0"/>
                </a:solidFill>
              </a:rPr>
              <a:t>inear and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n</a:t>
            </a:r>
            <a:r>
              <a:rPr lang="en-US" sz="2400" b="1" i="1" dirty="0" smtClean="0">
                <a:solidFill>
                  <a:srgbClr val="0070C0"/>
                </a:solidFill>
              </a:rPr>
              <a:t>onlinear response</a:t>
            </a:r>
            <a:endParaRPr lang="en-US" sz="24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8644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76200" cap="flat" cmpd="sng" algn="ctr">
          <a:solidFill>
            <a:schemeClr val="hlink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20579</TotalTime>
  <Words>766</Words>
  <Application>Microsoft Macintosh PowerPoint</Application>
  <PresentationFormat>On-screen Show (4:3)</PresentationFormat>
  <Paragraphs>235</Paragraphs>
  <Slides>75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9" baseType="lpstr">
      <vt:lpstr>Comic Sans MS</vt:lpstr>
      <vt:lpstr>Times New Roman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sipe</dc:creator>
  <cp:lastModifiedBy>Microsoft Office User</cp:lastModifiedBy>
  <cp:revision>646</cp:revision>
  <cp:lastPrinted>2012-02-02T20:17:23Z</cp:lastPrinted>
  <dcterms:created xsi:type="dcterms:W3CDTF">2004-02-24T15:01:27Z</dcterms:created>
  <dcterms:modified xsi:type="dcterms:W3CDTF">2019-01-22T10:43:22Z</dcterms:modified>
</cp:coreProperties>
</file>