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325" r:id="rId3"/>
    <p:sldId id="265" r:id="rId4"/>
    <p:sldId id="258" r:id="rId5"/>
    <p:sldId id="259" r:id="rId6"/>
    <p:sldId id="260" r:id="rId7"/>
    <p:sldId id="261" r:id="rId8"/>
    <p:sldId id="263" r:id="rId9"/>
    <p:sldId id="271" r:id="rId10"/>
    <p:sldId id="270" r:id="rId11"/>
    <p:sldId id="278" r:id="rId12"/>
    <p:sldId id="277" r:id="rId13"/>
    <p:sldId id="269" r:id="rId14"/>
    <p:sldId id="275" r:id="rId15"/>
    <p:sldId id="273" r:id="rId16"/>
    <p:sldId id="274" r:id="rId17"/>
    <p:sldId id="279" r:id="rId18"/>
    <p:sldId id="282" r:id="rId19"/>
    <p:sldId id="283" r:id="rId20"/>
    <p:sldId id="285" r:id="rId21"/>
    <p:sldId id="288" r:id="rId22"/>
    <p:sldId id="327" r:id="rId23"/>
    <p:sldId id="324" r:id="rId24"/>
    <p:sldId id="323" r:id="rId25"/>
    <p:sldId id="321" r:id="rId26"/>
    <p:sldId id="322" r:id="rId27"/>
    <p:sldId id="320" r:id="rId28"/>
    <p:sldId id="326" r:id="rId29"/>
    <p:sldId id="286" r:id="rId30"/>
    <p:sldId id="26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06"/>
    <p:restoredTop sz="94713"/>
  </p:normalViewPr>
  <p:slideViewPr>
    <p:cSldViewPr snapToGrid="0" snapToObjects="1">
      <p:cViewPr varScale="1">
        <p:scale>
          <a:sx n="96" d="100"/>
          <a:sy n="96" d="100"/>
        </p:scale>
        <p:origin x="192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C7D9B8-D99A-D948-B1F8-A910FB0FD26E}" type="datetimeFigureOut">
              <a:rPr lang="en-US" smtClean="0"/>
              <a:t>1/24/19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71BF18-A8FC-9449-81AA-71E456B26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8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D9B97-B96D-024D-98DD-3768BF50E1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2263" y="2048256"/>
            <a:ext cx="9727474" cy="2088724"/>
          </a:xfrm>
        </p:spPr>
        <p:txBody>
          <a:bodyPr anchor="ctr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1A704B-D2F1-C94B-ACA2-F69B67E280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05518"/>
            <a:ext cx="9144000" cy="42846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B008F-A0B5-9845-96BC-8B32E1109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2969" y="6492875"/>
            <a:ext cx="5266062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Photonics for Quantum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E36D5-7D2A-654F-9EDC-C579AC6A7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369A-1A55-0442-815D-9C3FF8A2F9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022B3F-11A1-3E4D-9C15-61176563E78B}"/>
              </a:ext>
            </a:extLst>
          </p:cNvPr>
          <p:cNvSpPr/>
          <p:nvPr userDrawn="1"/>
        </p:nvSpPr>
        <p:spPr>
          <a:xfrm>
            <a:off x="0" y="133071"/>
            <a:ext cx="12192000" cy="737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9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80C18-5E98-684F-A5B8-DF799699E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38A97-B9C6-BA45-B7CA-CC974E622B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411BA7-DA96-7B4A-AA1A-2234B6F6B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2969" y="6492875"/>
            <a:ext cx="526606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Photonics for Quantum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262B8F-9D02-3646-A3F2-272BDEDF8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369A-1A55-0442-815D-9C3FF8A2F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66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A14ECD-970E-9940-A20F-0A51F01AF5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AFCE40-025F-0C4D-8800-2823753245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AACAD-3618-484D-B992-FB4C69833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2969" y="6492875"/>
            <a:ext cx="526606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Photonics for Quantum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CCB2EC-8687-5140-A349-140274650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369A-1A55-0442-815D-9C3FF8A2F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97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822644B-2705-2D47-B1C1-33DDE1147716}"/>
              </a:ext>
            </a:extLst>
          </p:cNvPr>
          <p:cNvSpPr/>
          <p:nvPr userDrawn="1"/>
        </p:nvSpPr>
        <p:spPr>
          <a:xfrm>
            <a:off x="0" y="133071"/>
            <a:ext cx="12192000" cy="7372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64502-EC59-7D47-86A9-0A7433C17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2535"/>
            <a:ext cx="10515600" cy="517442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0B7E67F-BA01-8441-BBCF-30769CDAE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070"/>
            <a:ext cx="10515600" cy="7372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A15FA6C-E26F-9A49-8E95-83E70C719E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D369A-1A55-0442-815D-9C3FF8A2F9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73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29F31-CAA7-A74E-8DF6-78E00ADF9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77F987-4257-CD4A-B70E-70451103AA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20F91-D506-F042-BF8D-97882E7E7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2969" y="6492875"/>
            <a:ext cx="526606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Photonics for Quantum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C3CB5-CB12-BF4E-8A2A-D278D7BEE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369A-1A55-0442-815D-9C3FF8A2F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97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F4087-D444-914C-A577-9C3AABB98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BBC9E-5E78-9244-B80B-E952752BD0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ED0B2A-4335-6C4A-AC23-EDC6DBFC2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64BB54-5B7D-7D45-9C5A-B14E9D445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2969" y="6492875"/>
            <a:ext cx="526606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Photonics for Quantum Workshop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D92EEF-D162-2B48-8209-188BEB926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369A-1A55-0442-815D-9C3FF8A2F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2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70016-BC75-0A44-87C4-CAD2EC687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EB78AB-D0C4-FB45-8C98-979E97C92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B11380-7854-5847-ADAF-2F9BCFBE2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65F7F6-67C4-6747-AA90-F98B284E49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C54EDD-DB95-CA4A-BA17-E94FE1CB0E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EC18BB-8E89-5C46-8E99-246546132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2969" y="6492875"/>
            <a:ext cx="526606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Photonics for Quantum Workshop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72B694-9E04-D742-8801-838958E07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369A-1A55-0442-815D-9C3FF8A2F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77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49C54E3-9BB2-2347-A514-6531EF244296}"/>
              </a:ext>
            </a:extLst>
          </p:cNvPr>
          <p:cNvSpPr/>
          <p:nvPr userDrawn="1"/>
        </p:nvSpPr>
        <p:spPr>
          <a:xfrm>
            <a:off x="0" y="133071"/>
            <a:ext cx="12192000" cy="7372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4D37F4-1063-5A4F-989C-155A1C56E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4EEE15-2F75-CB46-8D0A-C942AAC23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2969" y="6492875"/>
            <a:ext cx="526606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Photonics for Quantum Workshop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62A632-DA06-C343-9B9A-71DF9DE9E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369A-1A55-0442-815D-9C3FF8A2F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18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A4DFB9-11FF-574C-9554-66E233DCA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2969" y="6492875"/>
            <a:ext cx="526606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Photonics for Quantum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1E8B45-2CA9-A648-9218-C0906E9B0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369A-1A55-0442-815D-9C3FF8A2F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9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99C0B-1DB9-8C48-9C60-C0E08095E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FBB0C-3E4E-8646-A8B0-712528290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1FDA45-A1D4-FA4D-A478-51D96B0666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014FA6-463F-3240-973D-93CCC8B6B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2969" y="6492875"/>
            <a:ext cx="526606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Photonics for Quantum Workshop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25FEC4-1E2E-A24B-A028-45AC6BDB7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369A-1A55-0442-815D-9C3FF8A2F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5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730D4-2FF0-8F4F-8575-E9FD3CF54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CB1D29-3611-474D-B376-A4A2461F3F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47C7A8-9077-6641-9271-0D1C321937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5023F3-54BE-CB40-8F54-97C764282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2969" y="6492875"/>
            <a:ext cx="526606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Photonics for Quantum Workshop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118751-CD04-F343-BE5A-C4F5C42A4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369A-1A55-0442-815D-9C3FF8A2F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29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B8599AF-92C9-5846-938A-4321996AF69A}"/>
              </a:ext>
            </a:extLst>
          </p:cNvPr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478F45-94A7-EB41-9618-1E9303073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3000"/>
          </a:blip>
          <a:srcRect/>
          <a:stretch/>
        </p:blipFill>
        <p:spPr>
          <a:xfrm>
            <a:off x="6644039" y="825570"/>
            <a:ext cx="5469790" cy="542133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A9D053-9676-C743-9317-F0D628CED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070"/>
            <a:ext cx="10515600" cy="737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659F7D-868B-AC43-B8A1-ED1B2C224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01061"/>
            <a:ext cx="10515600" cy="48759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78F73-DA96-FD43-9A8C-2AD1EB03AF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1610" y="6492491"/>
            <a:ext cx="690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A36D369A-1A55-0442-815D-9C3FF8A2F9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360CE9-2DB0-8347-94AA-E968558BA13B}"/>
              </a:ext>
            </a:extLst>
          </p:cNvPr>
          <p:cNvSpPr txBox="1"/>
          <p:nvPr userDrawn="1"/>
        </p:nvSpPr>
        <p:spPr>
          <a:xfrm>
            <a:off x="143219" y="6551437"/>
            <a:ext cx="10358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Marco Liscidini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134799A-57DC-8242-9D57-940968B678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491"/>
            <a:ext cx="4114800" cy="3268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Photonics for Quantum Workshop</a:t>
            </a:r>
          </a:p>
        </p:txBody>
      </p:sp>
    </p:spTree>
    <p:extLst>
      <p:ext uri="{BB962C8B-B14F-4D97-AF65-F5344CB8AC3E}">
        <p14:creationId xmlns:p14="http://schemas.microsoft.com/office/powerpoint/2010/main" val="2063370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6.em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emf"/><Relationship Id="rId5" Type="http://schemas.openxmlformats.org/officeDocument/2006/relationships/image" Target="../media/image26.emf"/><Relationship Id="rId4" Type="http://schemas.openxmlformats.org/officeDocument/2006/relationships/image" Target="../media/image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em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emf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9A427-B88E-D445-98FF-B65833F352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Engineering non-classical light in photonic integrated devices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184B20-036C-DE4D-9375-D00025E259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Marco Liscidini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D45653-D4C0-A643-AA81-7118B6B57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24" y="0"/>
            <a:ext cx="1052197" cy="155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839">
        <p:fade/>
      </p:transition>
    </mc:Choice>
    <mc:Fallback xmlns="">
      <p:transition spd="med" advTm="6839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DB5376A-4D53-CC46-AAA4-867BD7D7E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725638-4D3B-DC47-881E-ED751396A3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D369A-1A55-0442-815D-9C3FF8A2F90A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9AF62C-7D46-6A46-BF91-584949805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467" y="1241415"/>
            <a:ext cx="1924182" cy="19617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1D7ED4-5F77-5D42-8647-1FCCFA80DB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040" r="57100"/>
          <a:stretch/>
        </p:blipFill>
        <p:spPr>
          <a:xfrm>
            <a:off x="6472941" y="1119436"/>
            <a:ext cx="2593896" cy="2136854"/>
          </a:xfrm>
          <a:prstGeom prst="rect">
            <a:avLst/>
          </a:prstGeom>
        </p:spPr>
      </p:pic>
      <p:sp>
        <p:nvSpPr>
          <p:cNvPr id="21" name="Right Arrow 20">
            <a:extLst>
              <a:ext uri="{FF2B5EF4-FFF2-40B4-BE49-F238E27FC236}">
                <a16:creationId xmlns:a16="http://schemas.microsoft.com/office/drawing/2014/main" id="{3FEF343E-8F4B-6B4F-93D3-51D802A4EA7A}"/>
              </a:ext>
            </a:extLst>
          </p:cNvPr>
          <p:cNvSpPr/>
          <p:nvPr/>
        </p:nvSpPr>
        <p:spPr>
          <a:xfrm>
            <a:off x="4352856" y="1898429"/>
            <a:ext cx="1219200" cy="647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19191E2-2B51-AC49-9487-696DD4B23814}"/>
              </a:ext>
            </a:extLst>
          </p:cNvPr>
          <p:cNvGrpSpPr/>
          <p:nvPr/>
        </p:nvGrpSpPr>
        <p:grpSpPr>
          <a:xfrm>
            <a:off x="308547" y="3765199"/>
            <a:ext cx="3760764" cy="2429739"/>
            <a:chOff x="1061580" y="3765199"/>
            <a:chExt cx="3760764" cy="242973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3D6424D-AF28-E249-A6EE-CCAF25DCD881}"/>
                </a:ext>
              </a:extLst>
            </p:cNvPr>
            <p:cNvGrpSpPr/>
            <p:nvPr/>
          </p:nvGrpSpPr>
          <p:grpSpPr>
            <a:xfrm>
              <a:off x="1061580" y="3765199"/>
              <a:ext cx="3760764" cy="2429739"/>
              <a:chOff x="1061580" y="3765199"/>
              <a:chExt cx="3760764" cy="2429739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4A87C1AF-242C-3843-9AB8-AF305CD821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6334"/>
              <a:stretch/>
            </p:blipFill>
            <p:spPr>
              <a:xfrm>
                <a:off x="1061580" y="3765199"/>
                <a:ext cx="3760764" cy="2429739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A44BE5EE-69BC-EF48-A142-6D7AA7A3D6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7369" t="2287" r="11507" b="55654"/>
              <a:stretch/>
            </p:blipFill>
            <p:spPr>
              <a:xfrm>
                <a:off x="2095500" y="3873500"/>
                <a:ext cx="2298700" cy="1904266"/>
              </a:xfrm>
              <a:prstGeom prst="rect">
                <a:avLst/>
              </a:prstGeom>
            </p:spPr>
          </p:pic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8E59652-9131-8249-A3DD-303D98F54E5B}"/>
                </a:ext>
              </a:extLst>
            </p:cNvPr>
            <p:cNvSpPr txBox="1"/>
            <p:nvPr/>
          </p:nvSpPr>
          <p:spPr>
            <a:xfrm>
              <a:off x="2095500" y="5333578"/>
              <a:ext cx="953072" cy="369332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dirty="0" err="1"/>
                <a:t>P</a:t>
              </a:r>
              <a:r>
                <a:rPr lang="it-IT" dirty="0"/>
                <a:t>=0.92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AED845A-2523-4746-AF1F-1ABDD4ED2ED4}"/>
              </a:ext>
            </a:extLst>
          </p:cNvPr>
          <p:cNvGrpSpPr/>
          <p:nvPr/>
        </p:nvGrpSpPr>
        <p:grpSpPr>
          <a:xfrm>
            <a:off x="3921684" y="3765199"/>
            <a:ext cx="3760764" cy="2429739"/>
            <a:chOff x="6983172" y="3769972"/>
            <a:chExt cx="3760764" cy="242973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865938B-FEA9-EB47-B675-408F4B23DF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6334"/>
            <a:stretch/>
          </p:blipFill>
          <p:spPr>
            <a:xfrm>
              <a:off x="6983172" y="3769972"/>
              <a:ext cx="3760764" cy="2429739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B24FB19-50EC-4E47-913F-2120A83939FF}"/>
                </a:ext>
              </a:extLst>
            </p:cNvPr>
            <p:cNvSpPr txBox="1"/>
            <p:nvPr/>
          </p:nvSpPr>
          <p:spPr>
            <a:xfrm>
              <a:off x="8048841" y="5319937"/>
              <a:ext cx="1166737" cy="369332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dirty="0" err="1"/>
                <a:t>P</a:t>
              </a:r>
              <a:r>
                <a:rPr lang="it-IT" dirty="0"/>
                <a:t>=0.9991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B02BC963-396E-6747-8C29-39E2ABA30CBA}"/>
              </a:ext>
            </a:extLst>
          </p:cNvPr>
          <p:cNvSpPr/>
          <p:nvPr/>
        </p:nvSpPr>
        <p:spPr>
          <a:xfrm>
            <a:off x="751917" y="3765199"/>
            <a:ext cx="400050" cy="387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50E6FBA-E500-734A-A7EC-78119783E8D1}"/>
              </a:ext>
            </a:extLst>
          </p:cNvPr>
          <p:cNvSpPr/>
          <p:nvPr/>
        </p:nvSpPr>
        <p:spPr>
          <a:xfrm>
            <a:off x="4304390" y="3789176"/>
            <a:ext cx="400050" cy="387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BDBB050-3C19-1047-B4EB-810191CD5952}"/>
              </a:ext>
            </a:extLst>
          </p:cNvPr>
          <p:cNvSpPr txBox="1"/>
          <p:nvPr/>
        </p:nvSpPr>
        <p:spPr>
          <a:xfrm>
            <a:off x="9222482" y="1826864"/>
            <a:ext cx="2624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C.M. Gentry </a:t>
            </a:r>
            <a:r>
              <a:rPr lang="ru-RU" dirty="0"/>
              <a:t>JTu5A.17 </a:t>
            </a:r>
            <a:r>
              <a:rPr lang="en-US" dirty="0"/>
              <a:t>, </a:t>
            </a:r>
          </a:p>
          <a:p>
            <a:r>
              <a:rPr lang="en-US" dirty="0"/>
              <a:t>CLEO 2016</a:t>
            </a:r>
            <a:endParaRPr lang="ru-RU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B8D8D93-81DA-A94A-92D4-466BCBFADA2E}"/>
              </a:ext>
            </a:extLst>
          </p:cNvPr>
          <p:cNvSpPr txBox="1"/>
          <p:nvPr/>
        </p:nvSpPr>
        <p:spPr>
          <a:xfrm>
            <a:off x="8069132" y="4610736"/>
            <a:ext cx="343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Z. Vernon et al., Optics Letter 2016</a:t>
            </a:r>
          </a:p>
        </p:txBody>
      </p:sp>
    </p:spTree>
    <p:extLst>
      <p:ext uri="{BB962C8B-B14F-4D97-AF65-F5344CB8AC3E}">
        <p14:creationId xmlns:p14="http://schemas.microsoft.com/office/powerpoint/2010/main" val="232190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5" grpId="0" animBg="1"/>
      <p:bldP spid="36" grpId="0" animBg="1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48EA3A-B556-0D4F-B56F-921217FF0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2: Characterization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3A8353-3876-FE4C-968D-E074C208AF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1610" y="6301991"/>
            <a:ext cx="690390" cy="365125"/>
          </a:xfrm>
        </p:spPr>
        <p:txBody>
          <a:bodyPr/>
          <a:lstStyle/>
          <a:p>
            <a:fld id="{A36D369A-1A55-0442-815D-9C3FF8A2F90A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0F6E04-CCA2-884C-B573-33271E0CF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374" y="1792875"/>
            <a:ext cx="2025749" cy="20652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5C532A-10ED-0548-A0D4-1D416A36E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300" y="1259488"/>
            <a:ext cx="4037589" cy="39094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5C87C1-A98F-5A44-82B8-3D1D6D98D114}"/>
              </a:ext>
            </a:extLst>
          </p:cNvPr>
          <p:cNvSpPr txBox="1"/>
          <p:nvPr/>
        </p:nvSpPr>
        <p:spPr>
          <a:xfrm>
            <a:off x="7890521" y="5315042"/>
            <a:ext cx="3162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D. </a:t>
            </a:r>
            <a:r>
              <a:rPr lang="en-CA" dirty="0" err="1"/>
              <a:t>Grassani</a:t>
            </a:r>
            <a:r>
              <a:rPr lang="en-CA" dirty="0"/>
              <a:t> et al., Sci. Rep. 2016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474776-C246-1647-A5FA-68E2193F3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0500" y="1215803"/>
            <a:ext cx="3322126" cy="4024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F9C4B5-ECB1-7D42-ABE3-4432C3812988}"/>
              </a:ext>
            </a:extLst>
          </p:cNvPr>
          <p:cNvSpPr txBox="1"/>
          <p:nvPr/>
        </p:nvSpPr>
        <p:spPr>
          <a:xfrm>
            <a:off x="326948" y="5923497"/>
            <a:ext cx="7124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M. Liscidini &amp; JE </a:t>
            </a:r>
            <a:r>
              <a:rPr lang="en-US" dirty="0" err="1"/>
              <a:t>Sipe</a:t>
            </a:r>
            <a:r>
              <a:rPr lang="en-US" dirty="0"/>
              <a:t> “Stimulated Emission Tomography,” PRL 2013</a:t>
            </a:r>
          </a:p>
        </p:txBody>
      </p:sp>
    </p:spTree>
    <p:extLst>
      <p:ext uri="{BB962C8B-B14F-4D97-AF65-F5344CB8AC3E}">
        <p14:creationId xmlns:p14="http://schemas.microsoft.com/office/powerpoint/2010/main" val="116273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48F7DC-3C71-2644-8BEB-3F2C2F870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0: Modelling?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B1411C-74EB-4648-8298-75E7D26FEC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D369A-1A55-0442-815D-9C3FF8A2F90A}" type="slidenum">
              <a:rPr lang="en-US" smtClean="0"/>
              <a:t>12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E71A9D-1F71-B649-8B49-53E29711CC4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92875"/>
            <a:ext cx="5267325" cy="365125"/>
          </a:xfrm>
        </p:spPr>
        <p:txBody>
          <a:bodyPr/>
          <a:lstStyle/>
          <a:p>
            <a:r>
              <a:rPr lang="en-US"/>
              <a:t>Photonics for Quantum Workshop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B1DF34-F8D6-0742-8814-7768FA1B7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50" y="1289050"/>
            <a:ext cx="7218036" cy="3219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3519DD-8E1E-4543-AD0B-FF862C398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2420706"/>
            <a:ext cx="4667250" cy="33387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558310-D516-9647-A56A-A000D57E52CE}"/>
              </a:ext>
            </a:extLst>
          </p:cNvPr>
          <p:cNvSpPr txBox="1"/>
          <p:nvPr/>
        </p:nvSpPr>
        <p:spPr>
          <a:xfrm>
            <a:off x="7592686" y="5941304"/>
            <a:ext cx="2916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M.Liscidini</a:t>
            </a:r>
            <a:r>
              <a:rPr lang="en-US" dirty="0"/>
              <a:t> et al. PRA 2012</a:t>
            </a:r>
          </a:p>
        </p:txBody>
      </p:sp>
    </p:spTree>
    <p:extLst>
      <p:ext uri="{BB962C8B-B14F-4D97-AF65-F5344CB8AC3E}">
        <p14:creationId xmlns:p14="http://schemas.microsoft.com/office/powerpoint/2010/main" val="168875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B087FE-3734-8F43-9589-B267C5146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possible approach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937DB-74F9-274F-B9EB-B29FDDE569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D369A-1A55-0442-815D-9C3FF8A2F90A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DE8B90-5E9E-E442-93C9-2F72354D6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496" y="2260600"/>
            <a:ext cx="1619401" cy="1651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C9DC8F-A303-0F49-8768-1E92BE8A7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299" y="2260600"/>
            <a:ext cx="1619401" cy="1651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638B83-BB2C-EB41-A330-55E93E05E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198" y="2260600"/>
            <a:ext cx="1619401" cy="1651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98B46F-2562-6144-9571-A05C7E71D0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667" t="10000" r="31667" b="12333"/>
          <a:stretch/>
        </p:blipFill>
        <p:spPr>
          <a:xfrm rot="5400000">
            <a:off x="3758598" y="1787601"/>
            <a:ext cx="889000" cy="23937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A62A59-73DA-0344-ABEB-0A3A134F23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667" t="10000" r="31667" b="12333"/>
          <a:stretch/>
        </p:blipFill>
        <p:spPr>
          <a:xfrm rot="5400000">
            <a:off x="7693836" y="1709639"/>
            <a:ext cx="931225" cy="25074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9FE615A-9E6F-9640-9273-D572B50139B2}"/>
              </a:ext>
            </a:extLst>
          </p:cNvPr>
          <p:cNvSpPr txBox="1"/>
          <p:nvPr/>
        </p:nvSpPr>
        <p:spPr>
          <a:xfrm>
            <a:off x="2865897" y="4713947"/>
            <a:ext cx="68483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Coupling more resonators</a:t>
            </a:r>
          </a:p>
        </p:txBody>
      </p:sp>
    </p:spTree>
    <p:extLst>
      <p:ext uri="{BB962C8B-B14F-4D97-AF65-F5344CB8AC3E}">
        <p14:creationId xmlns:p14="http://schemas.microsoft.com/office/powerpoint/2010/main" val="358456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B196591-3DB3-2943-9819-382D3F911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Coupled resonators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D97A0E-58E7-2E40-9C6E-87F9E780BA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D369A-1A55-0442-815D-9C3FF8A2F90A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E9AA8E-B31B-1548-AC84-80F7574763FB}"/>
              </a:ext>
            </a:extLst>
          </p:cNvPr>
          <p:cNvSpPr/>
          <p:nvPr/>
        </p:nvSpPr>
        <p:spPr>
          <a:xfrm>
            <a:off x="8394699" y="5880795"/>
            <a:ext cx="330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M. </a:t>
            </a:r>
            <a:r>
              <a:rPr lang="en-US" b="1" dirty="0" err="1"/>
              <a:t>Davanço</a:t>
            </a:r>
            <a:r>
              <a:rPr lang="en-US" b="1" dirty="0"/>
              <a:t>, et al., APL 2012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91F472-4608-B94A-B2D0-042DFAF44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972" y="1129347"/>
            <a:ext cx="8132855" cy="449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11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2E1C551F-9FE1-6F4C-81C1-E2730767DF78}"/>
              </a:ext>
            </a:extLst>
          </p:cNvPr>
          <p:cNvSpPr/>
          <p:nvPr/>
        </p:nvSpPr>
        <p:spPr>
          <a:xfrm>
            <a:off x="2316884" y="3568701"/>
            <a:ext cx="965200" cy="1728672"/>
          </a:xfrm>
          <a:custGeom>
            <a:avLst/>
            <a:gdLst>
              <a:gd name="connsiteX0" fmla="*/ 0 w 2298700"/>
              <a:gd name="connsiteY0" fmla="*/ 812800 h 814273"/>
              <a:gd name="connsiteX1" fmla="*/ 901700 w 2298700"/>
              <a:gd name="connsiteY1" fmla="*/ 685800 h 814273"/>
              <a:gd name="connsiteX2" fmla="*/ 1320800 w 2298700"/>
              <a:gd name="connsiteY2" fmla="*/ 0 h 814273"/>
              <a:gd name="connsiteX3" fmla="*/ 1562100 w 2298700"/>
              <a:gd name="connsiteY3" fmla="*/ 685800 h 814273"/>
              <a:gd name="connsiteX4" fmla="*/ 2298700 w 2298700"/>
              <a:gd name="connsiteY4" fmla="*/ 800100 h 814273"/>
              <a:gd name="connsiteX5" fmla="*/ 2298700 w 2298700"/>
              <a:gd name="connsiteY5" fmla="*/ 800100 h 81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8700" h="814273">
                <a:moveTo>
                  <a:pt x="0" y="812800"/>
                </a:moveTo>
                <a:cubicBezTo>
                  <a:pt x="340783" y="817033"/>
                  <a:pt x="681567" y="821267"/>
                  <a:pt x="901700" y="685800"/>
                </a:cubicBezTo>
                <a:cubicBezTo>
                  <a:pt x="1121833" y="550333"/>
                  <a:pt x="1210733" y="0"/>
                  <a:pt x="1320800" y="0"/>
                </a:cubicBezTo>
                <a:cubicBezTo>
                  <a:pt x="1430867" y="0"/>
                  <a:pt x="1399117" y="552450"/>
                  <a:pt x="1562100" y="685800"/>
                </a:cubicBezTo>
                <a:cubicBezTo>
                  <a:pt x="1725083" y="819150"/>
                  <a:pt x="2298700" y="800100"/>
                  <a:pt x="2298700" y="800100"/>
                </a:cubicBezTo>
                <a:lnTo>
                  <a:pt x="2298700" y="800100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0000"/>
              </a:highlight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BA1491-63CE-074E-B1A7-690FCB941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Coupled resonators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9CFAB7-07BF-5843-B520-F620152618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D369A-1A55-0442-815D-9C3FF8A2F90A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D3A078-3F39-3242-9FBA-DE7D006580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376"/>
          <a:stretch/>
        </p:blipFill>
        <p:spPr>
          <a:xfrm>
            <a:off x="838200" y="1424470"/>
            <a:ext cx="3770168" cy="1864830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C235AE9B-58DD-FA4E-A87C-B04AA18E872B}"/>
              </a:ext>
            </a:extLst>
          </p:cNvPr>
          <p:cNvSpPr/>
          <p:nvPr/>
        </p:nvSpPr>
        <p:spPr>
          <a:xfrm>
            <a:off x="2316884" y="3568701"/>
            <a:ext cx="965200" cy="1728672"/>
          </a:xfrm>
          <a:custGeom>
            <a:avLst/>
            <a:gdLst>
              <a:gd name="connsiteX0" fmla="*/ 0 w 2298700"/>
              <a:gd name="connsiteY0" fmla="*/ 812800 h 814273"/>
              <a:gd name="connsiteX1" fmla="*/ 901700 w 2298700"/>
              <a:gd name="connsiteY1" fmla="*/ 685800 h 814273"/>
              <a:gd name="connsiteX2" fmla="*/ 1320800 w 2298700"/>
              <a:gd name="connsiteY2" fmla="*/ 0 h 814273"/>
              <a:gd name="connsiteX3" fmla="*/ 1562100 w 2298700"/>
              <a:gd name="connsiteY3" fmla="*/ 685800 h 814273"/>
              <a:gd name="connsiteX4" fmla="*/ 2298700 w 2298700"/>
              <a:gd name="connsiteY4" fmla="*/ 800100 h 814273"/>
              <a:gd name="connsiteX5" fmla="*/ 2298700 w 2298700"/>
              <a:gd name="connsiteY5" fmla="*/ 800100 h 81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8700" h="814273">
                <a:moveTo>
                  <a:pt x="0" y="812800"/>
                </a:moveTo>
                <a:cubicBezTo>
                  <a:pt x="340783" y="817033"/>
                  <a:pt x="681567" y="821267"/>
                  <a:pt x="901700" y="685800"/>
                </a:cubicBezTo>
                <a:cubicBezTo>
                  <a:pt x="1121833" y="550333"/>
                  <a:pt x="1210733" y="0"/>
                  <a:pt x="1320800" y="0"/>
                </a:cubicBezTo>
                <a:cubicBezTo>
                  <a:pt x="1430867" y="0"/>
                  <a:pt x="1399117" y="552450"/>
                  <a:pt x="1562100" y="685800"/>
                </a:cubicBezTo>
                <a:cubicBezTo>
                  <a:pt x="1725083" y="819150"/>
                  <a:pt x="2298700" y="800100"/>
                  <a:pt x="2298700" y="800100"/>
                </a:cubicBezTo>
                <a:lnTo>
                  <a:pt x="2298700" y="800100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0000"/>
              </a:highlight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F13CD802-8639-4948-AD1B-00EA4E416665}"/>
              </a:ext>
            </a:extLst>
          </p:cNvPr>
          <p:cNvSpPr/>
          <p:nvPr/>
        </p:nvSpPr>
        <p:spPr>
          <a:xfrm>
            <a:off x="2316884" y="3568701"/>
            <a:ext cx="965200" cy="1728672"/>
          </a:xfrm>
          <a:custGeom>
            <a:avLst/>
            <a:gdLst>
              <a:gd name="connsiteX0" fmla="*/ 0 w 2298700"/>
              <a:gd name="connsiteY0" fmla="*/ 812800 h 814273"/>
              <a:gd name="connsiteX1" fmla="*/ 901700 w 2298700"/>
              <a:gd name="connsiteY1" fmla="*/ 685800 h 814273"/>
              <a:gd name="connsiteX2" fmla="*/ 1320800 w 2298700"/>
              <a:gd name="connsiteY2" fmla="*/ 0 h 814273"/>
              <a:gd name="connsiteX3" fmla="*/ 1562100 w 2298700"/>
              <a:gd name="connsiteY3" fmla="*/ 685800 h 814273"/>
              <a:gd name="connsiteX4" fmla="*/ 2298700 w 2298700"/>
              <a:gd name="connsiteY4" fmla="*/ 800100 h 814273"/>
              <a:gd name="connsiteX5" fmla="*/ 2298700 w 2298700"/>
              <a:gd name="connsiteY5" fmla="*/ 800100 h 814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8700" h="814273">
                <a:moveTo>
                  <a:pt x="0" y="812800"/>
                </a:moveTo>
                <a:cubicBezTo>
                  <a:pt x="340783" y="817033"/>
                  <a:pt x="681567" y="821267"/>
                  <a:pt x="901700" y="685800"/>
                </a:cubicBezTo>
                <a:cubicBezTo>
                  <a:pt x="1121833" y="550333"/>
                  <a:pt x="1210733" y="0"/>
                  <a:pt x="1320800" y="0"/>
                </a:cubicBezTo>
                <a:cubicBezTo>
                  <a:pt x="1430867" y="0"/>
                  <a:pt x="1399117" y="552450"/>
                  <a:pt x="1562100" y="685800"/>
                </a:cubicBezTo>
                <a:cubicBezTo>
                  <a:pt x="1725083" y="819150"/>
                  <a:pt x="2298700" y="800100"/>
                  <a:pt x="2298700" y="800100"/>
                </a:cubicBezTo>
                <a:lnTo>
                  <a:pt x="2298700" y="800100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0000"/>
              </a:highlight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753D05F-440B-9D46-86C8-30975C7AC9DD}"/>
              </a:ext>
            </a:extLst>
          </p:cNvPr>
          <p:cNvCxnSpPr/>
          <p:nvPr/>
        </p:nvCxnSpPr>
        <p:spPr>
          <a:xfrm>
            <a:off x="1230168" y="5448300"/>
            <a:ext cx="3378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1A30D92-BF26-7146-AED4-F280C1B6C385}"/>
              </a:ext>
            </a:extLst>
          </p:cNvPr>
          <p:cNvSpPr txBox="1"/>
          <p:nvPr/>
        </p:nvSpPr>
        <p:spPr>
          <a:xfrm>
            <a:off x="4141574" y="5297373"/>
            <a:ext cx="466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Symbol" pitchFamily="2" charset="2"/>
              </a:rPr>
              <a:t>w</a:t>
            </a:r>
            <a:endParaRPr lang="en-US" dirty="0">
              <a:latin typeface="Symbol" pitchFamily="2" charset="2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3E4AABC-4CBF-4E49-82CF-0D05597831D0}"/>
              </a:ext>
            </a:extLst>
          </p:cNvPr>
          <p:cNvGrpSpPr/>
          <p:nvPr/>
        </p:nvGrpSpPr>
        <p:grpSpPr>
          <a:xfrm>
            <a:off x="5490377" y="1043470"/>
            <a:ext cx="6011233" cy="5276973"/>
            <a:chOff x="5490377" y="1043470"/>
            <a:chExt cx="6011233" cy="527697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622B189-7100-A44D-8AFC-F90DE0D9D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490377" y="1043470"/>
              <a:ext cx="5868358" cy="527697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CE36253-9445-D74A-B2FA-76EEEF31C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99700" y="2875424"/>
              <a:ext cx="1301910" cy="1327314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2AF76EA-1EF5-FC43-8AFD-01D994EF5F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376"/>
          <a:stretch/>
        </p:blipFill>
        <p:spPr>
          <a:xfrm>
            <a:off x="6797782" y="1043470"/>
            <a:ext cx="1967671" cy="97326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416C39E-5E92-554E-AD90-63C5EE46B611}"/>
              </a:ext>
            </a:extLst>
          </p:cNvPr>
          <p:cNvSpPr txBox="1"/>
          <p:nvPr/>
        </p:nvSpPr>
        <p:spPr>
          <a:xfrm>
            <a:off x="1457394" y="5882148"/>
            <a:ext cx="2664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S. </a:t>
            </a:r>
            <a:r>
              <a:rPr lang="en-US" dirty="0" err="1"/>
              <a:t>Azzini</a:t>
            </a:r>
            <a:r>
              <a:rPr lang="en-US" dirty="0"/>
              <a:t> et al. APL 2013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43489B0-58B7-864F-AD48-0EE6E23C1DFC}"/>
                  </a:ext>
                </a:extLst>
              </p:cNvPr>
              <p:cNvSpPr/>
              <p:nvPr/>
            </p:nvSpPr>
            <p:spPr>
              <a:xfrm>
                <a:off x="6989937" y="3831077"/>
                <a:ext cx="1335558" cy="12160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it-IT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36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36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p>
                              <m:r>
                                <a:rPr lang="it-IT" sz="36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𝟑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it-IT" sz="36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36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p>
                              <m:r>
                                <a:rPr lang="it-IT" sz="36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43489B0-58B7-864F-AD48-0EE6E23C1D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9937" y="3831077"/>
                <a:ext cx="1335558" cy="1216039"/>
              </a:xfrm>
              <a:prstGeom prst="rect">
                <a:avLst/>
              </a:prstGeom>
              <a:blipFill>
                <a:blip r:embed="rId5"/>
                <a:stretch>
                  <a:fillRect b="-7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110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0.07148 3.703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6602 3.7037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71E3E3-355D-2745-8CA2-806CB3D38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Coupled resonators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F37EA4-6C28-FB4B-B33F-34BD0C9BA3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D369A-1A55-0442-815D-9C3FF8A2F90A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1D7B10-833A-774D-8463-CB99FC48F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1531670"/>
            <a:ext cx="4057650" cy="41690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93AC8D-35A4-F64D-AEAA-B62291B91054}"/>
              </a:ext>
            </a:extLst>
          </p:cNvPr>
          <p:cNvSpPr txBox="1"/>
          <p:nvPr/>
        </p:nvSpPr>
        <p:spPr>
          <a:xfrm>
            <a:off x="2095500" y="5943600"/>
            <a:ext cx="2322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Gentry et al OL 2014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5E1F8A-2169-6648-8113-9CD792EFC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13836"/>
            <a:ext cx="5656140" cy="37852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809199-A79C-AB45-AF7D-EFB2C0241EF9}"/>
              </a:ext>
            </a:extLst>
          </p:cNvPr>
          <p:cNvSpPr txBox="1"/>
          <p:nvPr/>
        </p:nvSpPr>
        <p:spPr>
          <a:xfrm>
            <a:off x="7823202" y="5811129"/>
            <a:ext cx="2114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Zeng et al OL 2015</a:t>
            </a:r>
          </a:p>
        </p:txBody>
      </p:sp>
    </p:spTree>
    <p:extLst>
      <p:ext uri="{BB962C8B-B14F-4D97-AF65-F5344CB8AC3E}">
        <p14:creationId xmlns:p14="http://schemas.microsoft.com/office/powerpoint/2010/main" val="397551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C968E86-4F59-AD42-8E7A-3957A5A36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all these examples have in common?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9AD67D-D36F-484C-BF11-C0D9C1D6F3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D369A-1A55-0442-815D-9C3FF8A2F90A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CBE2F1-6DA4-E84C-A3E5-6BF1772A18A2}"/>
              </a:ext>
            </a:extLst>
          </p:cNvPr>
          <p:cNvSpPr txBox="1"/>
          <p:nvPr/>
        </p:nvSpPr>
        <p:spPr>
          <a:xfrm>
            <a:off x="1048870" y="5257800"/>
            <a:ext cx="10892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The resonators are LINEARLY coupled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8DCF60-A5F6-2547-A8CF-857F5C151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3666" y="1577496"/>
            <a:ext cx="2921203" cy="30013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A6EC75-A8F6-8C46-960C-7F15E519D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3376"/>
          <a:stretch/>
        </p:blipFill>
        <p:spPr>
          <a:xfrm>
            <a:off x="3329878" y="1564170"/>
            <a:ext cx="3770168" cy="18648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87DFD6-71B9-B94D-992D-D10D790EB3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3879"/>
          <a:stretch/>
        </p:blipFill>
        <p:spPr>
          <a:xfrm>
            <a:off x="348133" y="3821878"/>
            <a:ext cx="7228723" cy="104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8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2163D4E-1F8C-804B-BA7F-018EFC7BB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Photonics for Quantum Workshop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4E36B4-D61F-7446-ABF1-B9A6020D8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369A-1A55-0442-815D-9C3FF8A2F90A}" type="slidenum">
              <a:rPr lang="en-US" smtClean="0"/>
              <a:t>18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654C2E-CC37-6B4A-963D-21349202FF1D}"/>
              </a:ext>
            </a:extLst>
          </p:cNvPr>
          <p:cNvSpPr txBox="1"/>
          <p:nvPr/>
        </p:nvSpPr>
        <p:spPr>
          <a:xfrm>
            <a:off x="246476" y="1742311"/>
            <a:ext cx="11600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Is it possible to have NONLINEAR COUPLING of LINEARLY UNCOUPLED resonators?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8CDE8B-B8D3-E04A-986F-DC2B5B387070}"/>
              </a:ext>
            </a:extLst>
          </p:cNvPr>
          <p:cNvSpPr txBox="1"/>
          <p:nvPr/>
        </p:nvSpPr>
        <p:spPr>
          <a:xfrm>
            <a:off x="1013011" y="4154725"/>
            <a:ext cx="10165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Is it useful?</a:t>
            </a:r>
          </a:p>
        </p:txBody>
      </p:sp>
    </p:spTree>
    <p:extLst>
      <p:ext uri="{BB962C8B-B14F-4D97-AF65-F5344CB8AC3E}">
        <p14:creationId xmlns:p14="http://schemas.microsoft.com/office/powerpoint/2010/main" val="109318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BBC519F0-74A2-2840-9F96-4C6F73EB5E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53" t="22236" r="10462" b="5330"/>
          <a:stretch/>
        </p:blipFill>
        <p:spPr>
          <a:xfrm>
            <a:off x="5552759" y="1375235"/>
            <a:ext cx="6332725" cy="4135251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B19C41BF-937A-8143-8F7D-41E5CF228636}"/>
              </a:ext>
            </a:extLst>
          </p:cNvPr>
          <p:cNvGrpSpPr/>
          <p:nvPr/>
        </p:nvGrpSpPr>
        <p:grpSpPr>
          <a:xfrm>
            <a:off x="6870700" y="1238827"/>
            <a:ext cx="4724400" cy="4355731"/>
            <a:chOff x="6624934" y="1251134"/>
            <a:chExt cx="4978393" cy="4355731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823211F6-1D47-E047-9438-AEA902FF1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2767" t="19815" r="12872" b="3889"/>
            <a:stretch/>
          </p:blipFill>
          <p:spPr>
            <a:xfrm>
              <a:off x="6624934" y="1251134"/>
              <a:ext cx="4159866" cy="4355731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1B7EE754-CD82-CB46-83E2-E8C85148E8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953" t="19815" r="62014" b="3889"/>
            <a:stretch/>
          </p:blipFill>
          <p:spPr>
            <a:xfrm>
              <a:off x="10243947" y="1251134"/>
              <a:ext cx="1359380" cy="4355731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03CEFCE-E7CD-A74B-AD6C-A930BAC2F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Photonics for Quantum Workshop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70D1B3-95EA-E146-B42B-6AE2B9EA8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369A-1A55-0442-815D-9C3FF8A2F90A}" type="slidenum">
              <a:rPr lang="en-US" smtClean="0"/>
              <a:t>19</a:t>
            </a:fld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CE8E9C7-F48D-DF46-87BA-EC20739891B7}"/>
              </a:ext>
            </a:extLst>
          </p:cNvPr>
          <p:cNvGrpSpPr/>
          <p:nvPr/>
        </p:nvGrpSpPr>
        <p:grpSpPr>
          <a:xfrm>
            <a:off x="785265" y="1099208"/>
            <a:ext cx="4094647" cy="2253513"/>
            <a:chOff x="502024" y="1326773"/>
            <a:chExt cx="7101981" cy="3908617"/>
          </a:xfrm>
        </p:grpSpPr>
        <p:sp>
          <p:nvSpPr>
            <p:cNvPr id="29" name="Block Arc 28">
              <a:extLst>
                <a:ext uri="{FF2B5EF4-FFF2-40B4-BE49-F238E27FC236}">
                  <a16:creationId xmlns:a16="http://schemas.microsoft.com/office/drawing/2014/main" id="{241F1CB3-662D-7A41-B403-8E3987C28282}"/>
                </a:ext>
              </a:extLst>
            </p:cNvPr>
            <p:cNvSpPr/>
            <p:nvPr/>
          </p:nvSpPr>
          <p:spPr>
            <a:xfrm rot="16200000">
              <a:off x="502024" y="1326776"/>
              <a:ext cx="3908612" cy="3908612"/>
            </a:xfrm>
            <a:prstGeom prst="blockArc">
              <a:avLst>
                <a:gd name="adj1" fmla="val 10800000"/>
                <a:gd name="adj2" fmla="val 21582992"/>
                <a:gd name="adj3" fmla="val 7394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0C54C97-26E5-264E-990B-C6FC3979DECF}"/>
                </a:ext>
              </a:extLst>
            </p:cNvPr>
            <p:cNvSpPr/>
            <p:nvPr/>
          </p:nvSpPr>
          <p:spPr>
            <a:xfrm rot="16200000">
              <a:off x="3913628" y="-130526"/>
              <a:ext cx="288001" cy="32025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02A7AE6-1220-B64D-B275-74D6B1B4FF78}"/>
                </a:ext>
              </a:extLst>
            </p:cNvPr>
            <p:cNvSpPr/>
            <p:nvPr/>
          </p:nvSpPr>
          <p:spPr>
            <a:xfrm rot="16200000">
              <a:off x="3913628" y="3490087"/>
              <a:ext cx="288000" cy="32025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Block Arc 31">
              <a:extLst>
                <a:ext uri="{FF2B5EF4-FFF2-40B4-BE49-F238E27FC236}">
                  <a16:creationId xmlns:a16="http://schemas.microsoft.com/office/drawing/2014/main" id="{411E9274-527B-2049-9E87-48BA06466294}"/>
                </a:ext>
              </a:extLst>
            </p:cNvPr>
            <p:cNvSpPr/>
            <p:nvPr/>
          </p:nvSpPr>
          <p:spPr>
            <a:xfrm rot="5400000" flipH="1">
              <a:off x="3695391" y="1326775"/>
              <a:ext cx="3908616" cy="3908613"/>
            </a:xfrm>
            <a:prstGeom prst="blockArc">
              <a:avLst>
                <a:gd name="adj1" fmla="val 10800000"/>
                <a:gd name="adj2" fmla="val 21582992"/>
                <a:gd name="adj3" fmla="val 7394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5113FC1-E67C-F842-93F4-E3690ABEB7B3}"/>
              </a:ext>
            </a:extLst>
          </p:cNvPr>
          <p:cNvGrpSpPr/>
          <p:nvPr/>
        </p:nvGrpSpPr>
        <p:grpSpPr>
          <a:xfrm>
            <a:off x="785266" y="3505279"/>
            <a:ext cx="4339406" cy="2253513"/>
            <a:chOff x="502024" y="1326773"/>
            <a:chExt cx="7526504" cy="3908617"/>
          </a:xfrm>
        </p:grpSpPr>
        <p:sp>
          <p:nvSpPr>
            <p:cNvPr id="35" name="Block Arc 34">
              <a:extLst>
                <a:ext uri="{FF2B5EF4-FFF2-40B4-BE49-F238E27FC236}">
                  <a16:creationId xmlns:a16="http://schemas.microsoft.com/office/drawing/2014/main" id="{99A11370-028E-ED49-9B9A-EDD62F2BABA4}"/>
                </a:ext>
              </a:extLst>
            </p:cNvPr>
            <p:cNvSpPr/>
            <p:nvPr/>
          </p:nvSpPr>
          <p:spPr>
            <a:xfrm rot="16200000">
              <a:off x="502024" y="1326776"/>
              <a:ext cx="3908612" cy="3908612"/>
            </a:xfrm>
            <a:prstGeom prst="blockArc">
              <a:avLst>
                <a:gd name="adj1" fmla="val 10800000"/>
                <a:gd name="adj2" fmla="val 21582992"/>
                <a:gd name="adj3" fmla="val 7394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0D1E38C-E5C4-A843-A769-F8463282DCDA}"/>
                </a:ext>
              </a:extLst>
            </p:cNvPr>
            <p:cNvSpPr/>
            <p:nvPr/>
          </p:nvSpPr>
          <p:spPr>
            <a:xfrm rot="16200000">
              <a:off x="4113790" y="-330690"/>
              <a:ext cx="288000" cy="360292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EEC0ED0-D2D8-E047-9B21-16FEF433EE22}"/>
                </a:ext>
              </a:extLst>
            </p:cNvPr>
            <p:cNvSpPr/>
            <p:nvPr/>
          </p:nvSpPr>
          <p:spPr>
            <a:xfrm rot="16200000">
              <a:off x="4113790" y="3289922"/>
              <a:ext cx="288000" cy="360292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Block Arc 37">
              <a:extLst>
                <a:ext uri="{FF2B5EF4-FFF2-40B4-BE49-F238E27FC236}">
                  <a16:creationId xmlns:a16="http://schemas.microsoft.com/office/drawing/2014/main" id="{030C911E-B49D-F445-8D28-9FE04A5BD0F8}"/>
                </a:ext>
              </a:extLst>
            </p:cNvPr>
            <p:cNvSpPr/>
            <p:nvPr/>
          </p:nvSpPr>
          <p:spPr>
            <a:xfrm rot="5400000" flipH="1">
              <a:off x="4119913" y="1326775"/>
              <a:ext cx="3908617" cy="3908613"/>
            </a:xfrm>
            <a:prstGeom prst="blockArc">
              <a:avLst>
                <a:gd name="adj1" fmla="val 10800000"/>
                <a:gd name="adj2" fmla="val 21582992"/>
                <a:gd name="adj3" fmla="val 7394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2C3F2BED-4CCE-3C4E-B211-3343796843B0}"/>
              </a:ext>
            </a:extLst>
          </p:cNvPr>
          <p:cNvSpPr txBox="1"/>
          <p:nvPr/>
        </p:nvSpPr>
        <p:spPr>
          <a:xfrm>
            <a:off x="1769443" y="1909831"/>
            <a:ext cx="1802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Resonator 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EA48471-28BB-284A-BE9F-638FD7DF28E9}"/>
              </a:ext>
            </a:extLst>
          </p:cNvPr>
          <p:cNvSpPr txBox="1"/>
          <p:nvPr/>
        </p:nvSpPr>
        <p:spPr>
          <a:xfrm>
            <a:off x="1795066" y="4313548"/>
            <a:ext cx="1802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Resonator 1</a:t>
            </a:r>
          </a:p>
        </p:txBody>
      </p:sp>
      <p:sp>
        <p:nvSpPr>
          <p:cNvPr id="41" name="Curved Right Arrow 40">
            <a:extLst>
              <a:ext uri="{FF2B5EF4-FFF2-40B4-BE49-F238E27FC236}">
                <a16:creationId xmlns:a16="http://schemas.microsoft.com/office/drawing/2014/main" id="{FA36263F-502A-854B-B36D-EB94DCDF71F1}"/>
              </a:ext>
            </a:extLst>
          </p:cNvPr>
          <p:cNvSpPr/>
          <p:nvPr/>
        </p:nvSpPr>
        <p:spPr>
          <a:xfrm>
            <a:off x="1134917" y="1650177"/>
            <a:ext cx="692185" cy="134349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Curved Right Arrow 41">
            <a:extLst>
              <a:ext uri="{FF2B5EF4-FFF2-40B4-BE49-F238E27FC236}">
                <a16:creationId xmlns:a16="http://schemas.microsoft.com/office/drawing/2014/main" id="{3629437B-ADFB-F64C-85C5-D976B9AE042B}"/>
              </a:ext>
            </a:extLst>
          </p:cNvPr>
          <p:cNvSpPr/>
          <p:nvPr/>
        </p:nvSpPr>
        <p:spPr>
          <a:xfrm rot="10800000">
            <a:off x="3850773" y="1554218"/>
            <a:ext cx="692185" cy="134349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Curved Right Arrow 42">
            <a:extLst>
              <a:ext uri="{FF2B5EF4-FFF2-40B4-BE49-F238E27FC236}">
                <a16:creationId xmlns:a16="http://schemas.microsoft.com/office/drawing/2014/main" id="{F4311F0D-EE7F-424B-AE8C-BCD87FAE2353}"/>
              </a:ext>
            </a:extLst>
          </p:cNvPr>
          <p:cNvSpPr/>
          <p:nvPr/>
        </p:nvSpPr>
        <p:spPr>
          <a:xfrm flipH="1">
            <a:off x="4048577" y="3965688"/>
            <a:ext cx="692185" cy="1343491"/>
          </a:xfrm>
          <a:prstGeom prst="curved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Curved Right Arrow 43">
            <a:extLst>
              <a:ext uri="{FF2B5EF4-FFF2-40B4-BE49-F238E27FC236}">
                <a16:creationId xmlns:a16="http://schemas.microsoft.com/office/drawing/2014/main" id="{4DD151E9-FAAD-524B-B9D4-8B8002178A9A}"/>
              </a:ext>
            </a:extLst>
          </p:cNvPr>
          <p:cNvSpPr/>
          <p:nvPr/>
        </p:nvSpPr>
        <p:spPr>
          <a:xfrm rot="10800000" flipH="1">
            <a:off x="1160543" y="3980769"/>
            <a:ext cx="692185" cy="1343491"/>
          </a:xfrm>
          <a:prstGeom prst="curved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673974A0-5363-4249-A699-047EC4E9237B}"/>
              </a:ext>
            </a:extLst>
          </p:cNvPr>
          <p:cNvSpPr/>
          <p:nvPr/>
        </p:nvSpPr>
        <p:spPr>
          <a:xfrm flipV="1">
            <a:off x="1647306" y="3234888"/>
            <a:ext cx="2515993" cy="390841"/>
          </a:xfrm>
          <a:custGeom>
            <a:avLst/>
            <a:gdLst>
              <a:gd name="connsiteX0" fmla="*/ 0 w 1962150"/>
              <a:gd name="connsiteY0" fmla="*/ 304806 h 304806"/>
              <a:gd name="connsiteX1" fmla="*/ 257175 w 1962150"/>
              <a:gd name="connsiteY1" fmla="*/ 6 h 304806"/>
              <a:gd name="connsiteX2" fmla="*/ 409575 w 1962150"/>
              <a:gd name="connsiteY2" fmla="*/ 295281 h 304806"/>
              <a:gd name="connsiteX3" fmla="*/ 695325 w 1962150"/>
              <a:gd name="connsiteY3" fmla="*/ 9531 h 304806"/>
              <a:gd name="connsiteX4" fmla="*/ 857250 w 1962150"/>
              <a:gd name="connsiteY4" fmla="*/ 266706 h 304806"/>
              <a:gd name="connsiteX5" fmla="*/ 1095375 w 1962150"/>
              <a:gd name="connsiteY5" fmla="*/ 9531 h 304806"/>
              <a:gd name="connsiteX6" fmla="*/ 1266825 w 1962150"/>
              <a:gd name="connsiteY6" fmla="*/ 295281 h 304806"/>
              <a:gd name="connsiteX7" fmla="*/ 1524000 w 1962150"/>
              <a:gd name="connsiteY7" fmla="*/ 19056 h 304806"/>
              <a:gd name="connsiteX8" fmla="*/ 1638300 w 1962150"/>
              <a:gd name="connsiteY8" fmla="*/ 257181 h 304806"/>
              <a:gd name="connsiteX9" fmla="*/ 1809750 w 1962150"/>
              <a:gd name="connsiteY9" fmla="*/ 9531 h 304806"/>
              <a:gd name="connsiteX10" fmla="*/ 1962150 w 1962150"/>
              <a:gd name="connsiteY10" fmla="*/ 276231 h 304806"/>
              <a:gd name="connsiteX11" fmla="*/ 1962150 w 1962150"/>
              <a:gd name="connsiteY11" fmla="*/ 276231 h 30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62150" h="304806">
                <a:moveTo>
                  <a:pt x="0" y="304806"/>
                </a:moveTo>
                <a:cubicBezTo>
                  <a:pt x="94456" y="153199"/>
                  <a:pt x="188913" y="1593"/>
                  <a:pt x="257175" y="6"/>
                </a:cubicBezTo>
                <a:cubicBezTo>
                  <a:pt x="325437" y="-1581"/>
                  <a:pt x="336550" y="293694"/>
                  <a:pt x="409575" y="295281"/>
                </a:cubicBezTo>
                <a:cubicBezTo>
                  <a:pt x="482600" y="296868"/>
                  <a:pt x="620713" y="14293"/>
                  <a:pt x="695325" y="9531"/>
                </a:cubicBezTo>
                <a:cubicBezTo>
                  <a:pt x="769938" y="4768"/>
                  <a:pt x="790575" y="266706"/>
                  <a:pt x="857250" y="266706"/>
                </a:cubicBezTo>
                <a:cubicBezTo>
                  <a:pt x="923925" y="266706"/>
                  <a:pt x="1027113" y="4769"/>
                  <a:pt x="1095375" y="9531"/>
                </a:cubicBezTo>
                <a:cubicBezTo>
                  <a:pt x="1163637" y="14293"/>
                  <a:pt x="1195388" y="293693"/>
                  <a:pt x="1266825" y="295281"/>
                </a:cubicBezTo>
                <a:cubicBezTo>
                  <a:pt x="1338263" y="296868"/>
                  <a:pt x="1462088" y="25406"/>
                  <a:pt x="1524000" y="19056"/>
                </a:cubicBezTo>
                <a:cubicBezTo>
                  <a:pt x="1585913" y="12706"/>
                  <a:pt x="1590675" y="258768"/>
                  <a:pt x="1638300" y="257181"/>
                </a:cubicBezTo>
                <a:cubicBezTo>
                  <a:pt x="1685925" y="255594"/>
                  <a:pt x="1755775" y="6356"/>
                  <a:pt x="1809750" y="9531"/>
                </a:cubicBezTo>
                <a:cubicBezTo>
                  <a:pt x="1863725" y="12706"/>
                  <a:pt x="1962150" y="276231"/>
                  <a:pt x="1962150" y="276231"/>
                </a:cubicBezTo>
                <a:lnTo>
                  <a:pt x="1962150" y="276231"/>
                </a:ln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8F78750-34F5-9A46-98F7-E1AD4E35B170}"/>
              </a:ext>
            </a:extLst>
          </p:cNvPr>
          <p:cNvSpPr/>
          <p:nvPr/>
        </p:nvSpPr>
        <p:spPr>
          <a:xfrm>
            <a:off x="1647306" y="3234888"/>
            <a:ext cx="2515993" cy="390841"/>
          </a:xfrm>
          <a:custGeom>
            <a:avLst/>
            <a:gdLst>
              <a:gd name="connsiteX0" fmla="*/ 0 w 1962150"/>
              <a:gd name="connsiteY0" fmla="*/ 304806 h 304806"/>
              <a:gd name="connsiteX1" fmla="*/ 257175 w 1962150"/>
              <a:gd name="connsiteY1" fmla="*/ 6 h 304806"/>
              <a:gd name="connsiteX2" fmla="*/ 409575 w 1962150"/>
              <a:gd name="connsiteY2" fmla="*/ 295281 h 304806"/>
              <a:gd name="connsiteX3" fmla="*/ 695325 w 1962150"/>
              <a:gd name="connsiteY3" fmla="*/ 9531 h 304806"/>
              <a:gd name="connsiteX4" fmla="*/ 857250 w 1962150"/>
              <a:gd name="connsiteY4" fmla="*/ 266706 h 304806"/>
              <a:gd name="connsiteX5" fmla="*/ 1095375 w 1962150"/>
              <a:gd name="connsiteY5" fmla="*/ 9531 h 304806"/>
              <a:gd name="connsiteX6" fmla="*/ 1266825 w 1962150"/>
              <a:gd name="connsiteY6" fmla="*/ 295281 h 304806"/>
              <a:gd name="connsiteX7" fmla="*/ 1524000 w 1962150"/>
              <a:gd name="connsiteY7" fmla="*/ 19056 h 304806"/>
              <a:gd name="connsiteX8" fmla="*/ 1638300 w 1962150"/>
              <a:gd name="connsiteY8" fmla="*/ 257181 h 304806"/>
              <a:gd name="connsiteX9" fmla="*/ 1809750 w 1962150"/>
              <a:gd name="connsiteY9" fmla="*/ 9531 h 304806"/>
              <a:gd name="connsiteX10" fmla="*/ 1962150 w 1962150"/>
              <a:gd name="connsiteY10" fmla="*/ 276231 h 304806"/>
              <a:gd name="connsiteX11" fmla="*/ 1962150 w 1962150"/>
              <a:gd name="connsiteY11" fmla="*/ 276231 h 30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62150" h="304806">
                <a:moveTo>
                  <a:pt x="0" y="304806"/>
                </a:moveTo>
                <a:cubicBezTo>
                  <a:pt x="94456" y="153199"/>
                  <a:pt x="188913" y="1593"/>
                  <a:pt x="257175" y="6"/>
                </a:cubicBezTo>
                <a:cubicBezTo>
                  <a:pt x="325437" y="-1581"/>
                  <a:pt x="336550" y="293694"/>
                  <a:pt x="409575" y="295281"/>
                </a:cubicBezTo>
                <a:cubicBezTo>
                  <a:pt x="482600" y="296868"/>
                  <a:pt x="620713" y="14293"/>
                  <a:pt x="695325" y="9531"/>
                </a:cubicBezTo>
                <a:cubicBezTo>
                  <a:pt x="769938" y="4768"/>
                  <a:pt x="790575" y="266706"/>
                  <a:pt x="857250" y="266706"/>
                </a:cubicBezTo>
                <a:cubicBezTo>
                  <a:pt x="923925" y="266706"/>
                  <a:pt x="1027113" y="4769"/>
                  <a:pt x="1095375" y="9531"/>
                </a:cubicBezTo>
                <a:cubicBezTo>
                  <a:pt x="1163637" y="14293"/>
                  <a:pt x="1195388" y="293693"/>
                  <a:pt x="1266825" y="295281"/>
                </a:cubicBezTo>
                <a:cubicBezTo>
                  <a:pt x="1338263" y="296868"/>
                  <a:pt x="1462088" y="25406"/>
                  <a:pt x="1524000" y="19056"/>
                </a:cubicBezTo>
                <a:cubicBezTo>
                  <a:pt x="1585913" y="12706"/>
                  <a:pt x="1590675" y="258768"/>
                  <a:pt x="1638300" y="257181"/>
                </a:cubicBezTo>
                <a:cubicBezTo>
                  <a:pt x="1685925" y="255594"/>
                  <a:pt x="1755775" y="6356"/>
                  <a:pt x="1809750" y="9531"/>
                </a:cubicBezTo>
                <a:cubicBezTo>
                  <a:pt x="1863725" y="12706"/>
                  <a:pt x="1962150" y="276231"/>
                  <a:pt x="1962150" y="276231"/>
                </a:cubicBezTo>
                <a:lnTo>
                  <a:pt x="1962150" y="276231"/>
                </a:lnTo>
              </a:path>
            </a:pathLst>
          </a:cu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8289BB3-53D4-D14E-911B-1BECC85BB36D}"/>
              </a:ext>
            </a:extLst>
          </p:cNvPr>
          <p:cNvGrpSpPr/>
          <p:nvPr/>
        </p:nvGrpSpPr>
        <p:grpSpPr>
          <a:xfrm>
            <a:off x="1912019" y="453341"/>
            <a:ext cx="1938754" cy="921894"/>
            <a:chOff x="1912019" y="453341"/>
            <a:chExt cx="1938754" cy="921894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4B92F9B-1798-3C48-B753-2C5E4E2D580B}"/>
                </a:ext>
              </a:extLst>
            </p:cNvPr>
            <p:cNvSpPr txBox="1"/>
            <p:nvPr/>
          </p:nvSpPr>
          <p:spPr>
            <a:xfrm>
              <a:off x="2425365" y="453341"/>
              <a:ext cx="891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Heater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A4EB6B9-28B5-DB47-B5E6-393F44D038E1}"/>
                </a:ext>
              </a:extLst>
            </p:cNvPr>
            <p:cNvSpPr/>
            <p:nvPr/>
          </p:nvSpPr>
          <p:spPr>
            <a:xfrm>
              <a:off x="1912019" y="952500"/>
              <a:ext cx="1938754" cy="42273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9DFDF91A-9ADF-CB46-8AD5-17207C8CAB9E}"/>
              </a:ext>
            </a:extLst>
          </p:cNvPr>
          <p:cNvSpPr txBox="1"/>
          <p:nvPr/>
        </p:nvSpPr>
        <p:spPr>
          <a:xfrm>
            <a:off x="8968275" y="5966272"/>
            <a:ext cx="2917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M. Menotti et al. PRL 2019</a:t>
            </a:r>
          </a:p>
        </p:txBody>
      </p:sp>
    </p:spTree>
    <p:extLst>
      <p:ext uri="{BB962C8B-B14F-4D97-AF65-F5344CB8AC3E}">
        <p14:creationId xmlns:p14="http://schemas.microsoft.com/office/powerpoint/2010/main" val="149189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-0.02057 -0.0013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6" grpId="0" animBg="1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>
            <a:extLst>
              <a:ext uri="{FF2B5EF4-FFF2-40B4-BE49-F238E27FC236}">
                <a16:creationId xmlns:a16="http://schemas.microsoft.com/office/drawing/2014/main" id="{010AAF30-C779-3B4E-A23B-1AFA11C30200}"/>
              </a:ext>
            </a:extLst>
          </p:cNvPr>
          <p:cNvSpPr/>
          <p:nvPr/>
        </p:nvSpPr>
        <p:spPr>
          <a:xfrm>
            <a:off x="596900" y="1816100"/>
            <a:ext cx="11249905" cy="2349500"/>
          </a:xfrm>
          <a:prstGeom prst="homePlate">
            <a:avLst/>
          </a:prstGeom>
          <a:noFill/>
          <a:ln>
            <a:gradFill flip="none" rotWithShape="1">
              <a:gsLst>
                <a:gs pos="28000">
                  <a:schemeClr val="bg1"/>
                </a:gs>
                <a:gs pos="100000">
                  <a:srgbClr val="002060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5BB9F1-195E-9A42-9D3B-A08E7EAE8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369A-1A55-0442-815D-9C3FF8A2F90A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BA5128-9CE1-F345-AF34-FB493361B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5823" y="2261451"/>
            <a:ext cx="1278316" cy="12783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DCE663-AB8A-384B-89F1-B6A2F1D29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9476" y="2375260"/>
            <a:ext cx="1064715" cy="10854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2025F7-50CE-B947-9D9F-A07FCD4094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2021" r="54868"/>
          <a:stretch/>
        </p:blipFill>
        <p:spPr>
          <a:xfrm>
            <a:off x="4945502" y="2272048"/>
            <a:ext cx="2552700" cy="14376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CC41FE-DE14-0A4E-99B1-A7DA4FCD11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2793" y="2363948"/>
            <a:ext cx="2466166" cy="11758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0907EAF-E783-7F46-A95D-68300FF70AA2}"/>
              </a:ext>
            </a:extLst>
          </p:cNvPr>
          <p:cNvSpPr txBox="1"/>
          <p:nvPr/>
        </p:nvSpPr>
        <p:spPr>
          <a:xfrm>
            <a:off x="661876" y="800437"/>
            <a:ext cx="22092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90291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D8706DA-B9AA-9E4A-BFBB-A259B6FDA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2969" y="6492875"/>
            <a:ext cx="5266062" cy="365125"/>
          </a:xfrm>
        </p:spPr>
        <p:txBody>
          <a:bodyPr/>
          <a:lstStyle/>
          <a:p>
            <a:r>
              <a:rPr lang="en-US" dirty="0"/>
              <a:t>Photonics for Quantum Workshop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9D85E3-9AA7-9745-8CCE-1F626EF7A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369A-1A55-0442-815D-9C3FF8A2F90A}" type="slidenum">
              <a:rPr lang="en-US" smtClean="0"/>
              <a:t>20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8C3DC9C-4023-A640-9BC6-8506AF183106}"/>
              </a:ext>
            </a:extLst>
          </p:cNvPr>
          <p:cNvGrpSpPr/>
          <p:nvPr/>
        </p:nvGrpSpPr>
        <p:grpSpPr>
          <a:xfrm>
            <a:off x="785265" y="1099208"/>
            <a:ext cx="4094647" cy="2253513"/>
            <a:chOff x="502024" y="1326773"/>
            <a:chExt cx="7101981" cy="3908617"/>
          </a:xfrm>
        </p:grpSpPr>
        <p:sp>
          <p:nvSpPr>
            <p:cNvPr id="7" name="Block Arc 6">
              <a:extLst>
                <a:ext uri="{FF2B5EF4-FFF2-40B4-BE49-F238E27FC236}">
                  <a16:creationId xmlns:a16="http://schemas.microsoft.com/office/drawing/2014/main" id="{1FABA64C-D3A5-484F-802E-8FE2D690A4BA}"/>
                </a:ext>
              </a:extLst>
            </p:cNvPr>
            <p:cNvSpPr/>
            <p:nvPr/>
          </p:nvSpPr>
          <p:spPr>
            <a:xfrm rot="16200000">
              <a:off x="502024" y="1326776"/>
              <a:ext cx="3908612" cy="3908612"/>
            </a:xfrm>
            <a:prstGeom prst="blockArc">
              <a:avLst>
                <a:gd name="adj1" fmla="val 10800000"/>
                <a:gd name="adj2" fmla="val 21582992"/>
                <a:gd name="adj3" fmla="val 7394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FAFBD55-35D4-044C-BB91-C83E0C53D2B1}"/>
                </a:ext>
              </a:extLst>
            </p:cNvPr>
            <p:cNvSpPr/>
            <p:nvPr/>
          </p:nvSpPr>
          <p:spPr>
            <a:xfrm rot="16200000">
              <a:off x="3913628" y="-130526"/>
              <a:ext cx="288001" cy="32025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673E374-B436-0C4D-8FD8-F1EEB2F32FCA}"/>
                </a:ext>
              </a:extLst>
            </p:cNvPr>
            <p:cNvSpPr/>
            <p:nvPr/>
          </p:nvSpPr>
          <p:spPr>
            <a:xfrm rot="16200000">
              <a:off x="3913628" y="3490087"/>
              <a:ext cx="288000" cy="32025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Block Arc 9">
              <a:extLst>
                <a:ext uri="{FF2B5EF4-FFF2-40B4-BE49-F238E27FC236}">
                  <a16:creationId xmlns:a16="http://schemas.microsoft.com/office/drawing/2014/main" id="{0D753440-FE99-114F-9669-916E85B45E54}"/>
                </a:ext>
              </a:extLst>
            </p:cNvPr>
            <p:cNvSpPr/>
            <p:nvPr/>
          </p:nvSpPr>
          <p:spPr>
            <a:xfrm rot="5400000" flipH="1">
              <a:off x="3695391" y="1326775"/>
              <a:ext cx="3908616" cy="3908613"/>
            </a:xfrm>
            <a:prstGeom prst="blockArc">
              <a:avLst>
                <a:gd name="adj1" fmla="val 10800000"/>
                <a:gd name="adj2" fmla="val 21582992"/>
                <a:gd name="adj3" fmla="val 7394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EBCBE1A-35E6-1F45-B798-7C182125569D}"/>
              </a:ext>
            </a:extLst>
          </p:cNvPr>
          <p:cNvGrpSpPr/>
          <p:nvPr/>
        </p:nvGrpSpPr>
        <p:grpSpPr>
          <a:xfrm>
            <a:off x="785266" y="3505279"/>
            <a:ext cx="4339406" cy="2253513"/>
            <a:chOff x="502024" y="1326773"/>
            <a:chExt cx="7526504" cy="3908617"/>
          </a:xfrm>
        </p:grpSpPr>
        <p:sp>
          <p:nvSpPr>
            <p:cNvPr id="12" name="Block Arc 11">
              <a:extLst>
                <a:ext uri="{FF2B5EF4-FFF2-40B4-BE49-F238E27FC236}">
                  <a16:creationId xmlns:a16="http://schemas.microsoft.com/office/drawing/2014/main" id="{256A7F53-B2D1-514F-B52E-E1240581EB0D}"/>
                </a:ext>
              </a:extLst>
            </p:cNvPr>
            <p:cNvSpPr/>
            <p:nvPr/>
          </p:nvSpPr>
          <p:spPr>
            <a:xfrm rot="16200000">
              <a:off x="502024" y="1326776"/>
              <a:ext cx="3908612" cy="3908612"/>
            </a:xfrm>
            <a:prstGeom prst="blockArc">
              <a:avLst>
                <a:gd name="adj1" fmla="val 10800000"/>
                <a:gd name="adj2" fmla="val 21582992"/>
                <a:gd name="adj3" fmla="val 7394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00FCEA7-73A8-5045-9519-026D3FAA60CA}"/>
                </a:ext>
              </a:extLst>
            </p:cNvPr>
            <p:cNvSpPr/>
            <p:nvPr/>
          </p:nvSpPr>
          <p:spPr>
            <a:xfrm rot="16200000">
              <a:off x="4113790" y="-330690"/>
              <a:ext cx="288000" cy="360292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78943C9-B430-2147-8774-31352EF9DE78}"/>
                </a:ext>
              </a:extLst>
            </p:cNvPr>
            <p:cNvSpPr/>
            <p:nvPr/>
          </p:nvSpPr>
          <p:spPr>
            <a:xfrm rot="16200000">
              <a:off x="4113790" y="3289922"/>
              <a:ext cx="288000" cy="360292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Block Arc 14">
              <a:extLst>
                <a:ext uri="{FF2B5EF4-FFF2-40B4-BE49-F238E27FC236}">
                  <a16:creationId xmlns:a16="http://schemas.microsoft.com/office/drawing/2014/main" id="{AE8AAFDF-8876-074C-AA64-1D7FAF5B1CFB}"/>
                </a:ext>
              </a:extLst>
            </p:cNvPr>
            <p:cNvSpPr/>
            <p:nvPr/>
          </p:nvSpPr>
          <p:spPr>
            <a:xfrm rot="5400000" flipH="1">
              <a:off x="4119913" y="1326775"/>
              <a:ext cx="3908617" cy="3908613"/>
            </a:xfrm>
            <a:prstGeom prst="blockArc">
              <a:avLst>
                <a:gd name="adj1" fmla="val 10800000"/>
                <a:gd name="adj2" fmla="val 21582992"/>
                <a:gd name="adj3" fmla="val 7394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C8506AB-C97D-0F42-BAAF-5A9670EC0B99}"/>
              </a:ext>
            </a:extLst>
          </p:cNvPr>
          <p:cNvSpPr txBox="1"/>
          <p:nvPr/>
        </p:nvSpPr>
        <p:spPr>
          <a:xfrm>
            <a:off x="1769443" y="1909831"/>
            <a:ext cx="1802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Resonator 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F7334B-8CF2-D544-9BC3-6B393250E6D0}"/>
              </a:ext>
            </a:extLst>
          </p:cNvPr>
          <p:cNvSpPr txBox="1"/>
          <p:nvPr/>
        </p:nvSpPr>
        <p:spPr>
          <a:xfrm>
            <a:off x="1795066" y="4313548"/>
            <a:ext cx="1802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Resonator 1</a:t>
            </a:r>
          </a:p>
        </p:txBody>
      </p:sp>
      <p:sp>
        <p:nvSpPr>
          <p:cNvPr id="18" name="Curved Right Arrow 17">
            <a:extLst>
              <a:ext uri="{FF2B5EF4-FFF2-40B4-BE49-F238E27FC236}">
                <a16:creationId xmlns:a16="http://schemas.microsoft.com/office/drawing/2014/main" id="{10A5D1EE-22DE-9B4E-A055-C663BDEAAA52}"/>
              </a:ext>
            </a:extLst>
          </p:cNvPr>
          <p:cNvSpPr/>
          <p:nvPr/>
        </p:nvSpPr>
        <p:spPr>
          <a:xfrm>
            <a:off x="1134917" y="1650177"/>
            <a:ext cx="692185" cy="134349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Curved Right Arrow 18">
            <a:extLst>
              <a:ext uri="{FF2B5EF4-FFF2-40B4-BE49-F238E27FC236}">
                <a16:creationId xmlns:a16="http://schemas.microsoft.com/office/drawing/2014/main" id="{FA346D51-E4B1-3A43-B8D9-D3866D1EC93F}"/>
              </a:ext>
            </a:extLst>
          </p:cNvPr>
          <p:cNvSpPr/>
          <p:nvPr/>
        </p:nvSpPr>
        <p:spPr>
          <a:xfrm rot="10800000">
            <a:off x="3850773" y="1554218"/>
            <a:ext cx="692185" cy="134349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Curved Right Arrow 19">
            <a:extLst>
              <a:ext uri="{FF2B5EF4-FFF2-40B4-BE49-F238E27FC236}">
                <a16:creationId xmlns:a16="http://schemas.microsoft.com/office/drawing/2014/main" id="{7D99B9E4-C6CB-954A-945E-15B9D654689F}"/>
              </a:ext>
            </a:extLst>
          </p:cNvPr>
          <p:cNvSpPr/>
          <p:nvPr/>
        </p:nvSpPr>
        <p:spPr>
          <a:xfrm flipH="1">
            <a:off x="4048577" y="3965688"/>
            <a:ext cx="692185" cy="1343491"/>
          </a:xfrm>
          <a:prstGeom prst="curved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Curved Right Arrow 20">
            <a:extLst>
              <a:ext uri="{FF2B5EF4-FFF2-40B4-BE49-F238E27FC236}">
                <a16:creationId xmlns:a16="http://schemas.microsoft.com/office/drawing/2014/main" id="{ABEBB7A1-8C15-634A-8C37-678547E691B3}"/>
              </a:ext>
            </a:extLst>
          </p:cNvPr>
          <p:cNvSpPr/>
          <p:nvPr/>
        </p:nvSpPr>
        <p:spPr>
          <a:xfrm rot="10800000" flipH="1">
            <a:off x="1160543" y="3980769"/>
            <a:ext cx="692185" cy="1343491"/>
          </a:xfrm>
          <a:prstGeom prst="curved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BB034646-D6A3-E34A-846C-586332F57EA8}"/>
              </a:ext>
            </a:extLst>
          </p:cNvPr>
          <p:cNvSpPr/>
          <p:nvPr/>
        </p:nvSpPr>
        <p:spPr>
          <a:xfrm flipV="1">
            <a:off x="1647306" y="3234888"/>
            <a:ext cx="2515993" cy="390841"/>
          </a:xfrm>
          <a:custGeom>
            <a:avLst/>
            <a:gdLst>
              <a:gd name="connsiteX0" fmla="*/ 0 w 1962150"/>
              <a:gd name="connsiteY0" fmla="*/ 304806 h 304806"/>
              <a:gd name="connsiteX1" fmla="*/ 257175 w 1962150"/>
              <a:gd name="connsiteY1" fmla="*/ 6 h 304806"/>
              <a:gd name="connsiteX2" fmla="*/ 409575 w 1962150"/>
              <a:gd name="connsiteY2" fmla="*/ 295281 h 304806"/>
              <a:gd name="connsiteX3" fmla="*/ 695325 w 1962150"/>
              <a:gd name="connsiteY3" fmla="*/ 9531 h 304806"/>
              <a:gd name="connsiteX4" fmla="*/ 857250 w 1962150"/>
              <a:gd name="connsiteY4" fmla="*/ 266706 h 304806"/>
              <a:gd name="connsiteX5" fmla="*/ 1095375 w 1962150"/>
              <a:gd name="connsiteY5" fmla="*/ 9531 h 304806"/>
              <a:gd name="connsiteX6" fmla="*/ 1266825 w 1962150"/>
              <a:gd name="connsiteY6" fmla="*/ 295281 h 304806"/>
              <a:gd name="connsiteX7" fmla="*/ 1524000 w 1962150"/>
              <a:gd name="connsiteY7" fmla="*/ 19056 h 304806"/>
              <a:gd name="connsiteX8" fmla="*/ 1638300 w 1962150"/>
              <a:gd name="connsiteY8" fmla="*/ 257181 h 304806"/>
              <a:gd name="connsiteX9" fmla="*/ 1809750 w 1962150"/>
              <a:gd name="connsiteY9" fmla="*/ 9531 h 304806"/>
              <a:gd name="connsiteX10" fmla="*/ 1962150 w 1962150"/>
              <a:gd name="connsiteY10" fmla="*/ 276231 h 304806"/>
              <a:gd name="connsiteX11" fmla="*/ 1962150 w 1962150"/>
              <a:gd name="connsiteY11" fmla="*/ 276231 h 30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62150" h="304806">
                <a:moveTo>
                  <a:pt x="0" y="304806"/>
                </a:moveTo>
                <a:cubicBezTo>
                  <a:pt x="94456" y="153199"/>
                  <a:pt x="188913" y="1593"/>
                  <a:pt x="257175" y="6"/>
                </a:cubicBezTo>
                <a:cubicBezTo>
                  <a:pt x="325437" y="-1581"/>
                  <a:pt x="336550" y="293694"/>
                  <a:pt x="409575" y="295281"/>
                </a:cubicBezTo>
                <a:cubicBezTo>
                  <a:pt x="482600" y="296868"/>
                  <a:pt x="620713" y="14293"/>
                  <a:pt x="695325" y="9531"/>
                </a:cubicBezTo>
                <a:cubicBezTo>
                  <a:pt x="769938" y="4768"/>
                  <a:pt x="790575" y="266706"/>
                  <a:pt x="857250" y="266706"/>
                </a:cubicBezTo>
                <a:cubicBezTo>
                  <a:pt x="923925" y="266706"/>
                  <a:pt x="1027113" y="4769"/>
                  <a:pt x="1095375" y="9531"/>
                </a:cubicBezTo>
                <a:cubicBezTo>
                  <a:pt x="1163637" y="14293"/>
                  <a:pt x="1195388" y="293693"/>
                  <a:pt x="1266825" y="295281"/>
                </a:cubicBezTo>
                <a:cubicBezTo>
                  <a:pt x="1338263" y="296868"/>
                  <a:pt x="1462088" y="25406"/>
                  <a:pt x="1524000" y="19056"/>
                </a:cubicBezTo>
                <a:cubicBezTo>
                  <a:pt x="1585913" y="12706"/>
                  <a:pt x="1590675" y="258768"/>
                  <a:pt x="1638300" y="257181"/>
                </a:cubicBezTo>
                <a:cubicBezTo>
                  <a:pt x="1685925" y="255594"/>
                  <a:pt x="1755775" y="6356"/>
                  <a:pt x="1809750" y="9531"/>
                </a:cubicBezTo>
                <a:cubicBezTo>
                  <a:pt x="1863725" y="12706"/>
                  <a:pt x="1962150" y="276231"/>
                  <a:pt x="1962150" y="276231"/>
                </a:cubicBezTo>
                <a:lnTo>
                  <a:pt x="1962150" y="276231"/>
                </a:ln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C5ED60F4-D4B1-1F4D-8624-EAC64A1B0E57}"/>
              </a:ext>
            </a:extLst>
          </p:cNvPr>
          <p:cNvSpPr/>
          <p:nvPr/>
        </p:nvSpPr>
        <p:spPr>
          <a:xfrm>
            <a:off x="1647306" y="3234888"/>
            <a:ext cx="2515993" cy="390841"/>
          </a:xfrm>
          <a:custGeom>
            <a:avLst/>
            <a:gdLst>
              <a:gd name="connsiteX0" fmla="*/ 0 w 1962150"/>
              <a:gd name="connsiteY0" fmla="*/ 304806 h 304806"/>
              <a:gd name="connsiteX1" fmla="*/ 257175 w 1962150"/>
              <a:gd name="connsiteY1" fmla="*/ 6 h 304806"/>
              <a:gd name="connsiteX2" fmla="*/ 409575 w 1962150"/>
              <a:gd name="connsiteY2" fmla="*/ 295281 h 304806"/>
              <a:gd name="connsiteX3" fmla="*/ 695325 w 1962150"/>
              <a:gd name="connsiteY3" fmla="*/ 9531 h 304806"/>
              <a:gd name="connsiteX4" fmla="*/ 857250 w 1962150"/>
              <a:gd name="connsiteY4" fmla="*/ 266706 h 304806"/>
              <a:gd name="connsiteX5" fmla="*/ 1095375 w 1962150"/>
              <a:gd name="connsiteY5" fmla="*/ 9531 h 304806"/>
              <a:gd name="connsiteX6" fmla="*/ 1266825 w 1962150"/>
              <a:gd name="connsiteY6" fmla="*/ 295281 h 304806"/>
              <a:gd name="connsiteX7" fmla="*/ 1524000 w 1962150"/>
              <a:gd name="connsiteY7" fmla="*/ 19056 h 304806"/>
              <a:gd name="connsiteX8" fmla="*/ 1638300 w 1962150"/>
              <a:gd name="connsiteY8" fmla="*/ 257181 h 304806"/>
              <a:gd name="connsiteX9" fmla="*/ 1809750 w 1962150"/>
              <a:gd name="connsiteY9" fmla="*/ 9531 h 304806"/>
              <a:gd name="connsiteX10" fmla="*/ 1962150 w 1962150"/>
              <a:gd name="connsiteY10" fmla="*/ 276231 h 304806"/>
              <a:gd name="connsiteX11" fmla="*/ 1962150 w 1962150"/>
              <a:gd name="connsiteY11" fmla="*/ 276231 h 30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62150" h="304806">
                <a:moveTo>
                  <a:pt x="0" y="304806"/>
                </a:moveTo>
                <a:cubicBezTo>
                  <a:pt x="94456" y="153199"/>
                  <a:pt x="188913" y="1593"/>
                  <a:pt x="257175" y="6"/>
                </a:cubicBezTo>
                <a:cubicBezTo>
                  <a:pt x="325437" y="-1581"/>
                  <a:pt x="336550" y="293694"/>
                  <a:pt x="409575" y="295281"/>
                </a:cubicBezTo>
                <a:cubicBezTo>
                  <a:pt x="482600" y="296868"/>
                  <a:pt x="620713" y="14293"/>
                  <a:pt x="695325" y="9531"/>
                </a:cubicBezTo>
                <a:cubicBezTo>
                  <a:pt x="769938" y="4768"/>
                  <a:pt x="790575" y="266706"/>
                  <a:pt x="857250" y="266706"/>
                </a:cubicBezTo>
                <a:cubicBezTo>
                  <a:pt x="923925" y="266706"/>
                  <a:pt x="1027113" y="4769"/>
                  <a:pt x="1095375" y="9531"/>
                </a:cubicBezTo>
                <a:cubicBezTo>
                  <a:pt x="1163637" y="14293"/>
                  <a:pt x="1195388" y="293693"/>
                  <a:pt x="1266825" y="295281"/>
                </a:cubicBezTo>
                <a:cubicBezTo>
                  <a:pt x="1338263" y="296868"/>
                  <a:pt x="1462088" y="25406"/>
                  <a:pt x="1524000" y="19056"/>
                </a:cubicBezTo>
                <a:cubicBezTo>
                  <a:pt x="1585913" y="12706"/>
                  <a:pt x="1590675" y="258768"/>
                  <a:pt x="1638300" y="257181"/>
                </a:cubicBezTo>
                <a:cubicBezTo>
                  <a:pt x="1685925" y="255594"/>
                  <a:pt x="1755775" y="6356"/>
                  <a:pt x="1809750" y="9531"/>
                </a:cubicBezTo>
                <a:cubicBezTo>
                  <a:pt x="1863725" y="12706"/>
                  <a:pt x="1962150" y="276231"/>
                  <a:pt x="1962150" y="276231"/>
                </a:cubicBezTo>
                <a:lnTo>
                  <a:pt x="1962150" y="276231"/>
                </a:lnTo>
              </a:path>
            </a:pathLst>
          </a:cu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3C4C0FF-2D32-1245-BABA-76BCF08A65B8}"/>
              </a:ext>
            </a:extLst>
          </p:cNvPr>
          <p:cNvSpPr/>
          <p:nvPr/>
        </p:nvSpPr>
        <p:spPr>
          <a:xfrm>
            <a:off x="1160542" y="5865820"/>
            <a:ext cx="4246345" cy="1925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F063DFF-7C32-2D4D-9CAB-16CA1C8E6910}"/>
              </a:ext>
            </a:extLst>
          </p:cNvPr>
          <p:cNvSpPr/>
          <p:nvPr/>
        </p:nvSpPr>
        <p:spPr>
          <a:xfrm>
            <a:off x="675861" y="785679"/>
            <a:ext cx="4731026" cy="2064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CA397519-2E58-2647-B724-145483089D06}"/>
              </a:ext>
            </a:extLst>
          </p:cNvPr>
          <p:cNvSpPr/>
          <p:nvPr/>
        </p:nvSpPr>
        <p:spPr>
          <a:xfrm rot="10800000">
            <a:off x="5511669" y="931101"/>
            <a:ext cx="651631" cy="50225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EC6EF5A6-0628-8649-8A82-6F8526A28DBF}"/>
              </a:ext>
            </a:extLst>
          </p:cNvPr>
          <p:cNvSpPr/>
          <p:nvPr/>
        </p:nvSpPr>
        <p:spPr>
          <a:xfrm rot="5400000">
            <a:off x="8661614" y="854115"/>
            <a:ext cx="447379" cy="26162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CC7B5851-80D1-5640-8453-6E15D2E4C532}"/>
              </a:ext>
            </a:extLst>
          </p:cNvPr>
          <p:cNvSpPr/>
          <p:nvPr/>
        </p:nvSpPr>
        <p:spPr>
          <a:xfrm rot="10800000">
            <a:off x="591011" y="5702357"/>
            <a:ext cx="436339" cy="219897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54A42E7-5A2A-1641-8F37-F1C0C7786EF4}"/>
              </a:ext>
            </a:extLst>
          </p:cNvPr>
          <p:cNvGrpSpPr/>
          <p:nvPr/>
        </p:nvGrpSpPr>
        <p:grpSpPr>
          <a:xfrm>
            <a:off x="7265388" y="1332817"/>
            <a:ext cx="4599683" cy="1038679"/>
            <a:chOff x="7265388" y="1332817"/>
            <a:chExt cx="4599683" cy="386198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978B946-0D1C-0843-922A-10EE43B885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256" t="22236" r="10463" b="12589"/>
            <a:stretch/>
          </p:blipFill>
          <p:spPr>
            <a:xfrm>
              <a:off x="7265388" y="1465373"/>
              <a:ext cx="4599683" cy="3299092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9C45162-42F8-364A-9A81-B995CD896E40}"/>
                </a:ext>
              </a:extLst>
            </p:cNvPr>
            <p:cNvGrpSpPr/>
            <p:nvPr/>
          </p:nvGrpSpPr>
          <p:grpSpPr>
            <a:xfrm>
              <a:off x="7411465" y="1332817"/>
              <a:ext cx="4029849" cy="3861981"/>
              <a:chOff x="6624934" y="1251134"/>
              <a:chExt cx="4978393" cy="4355731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94D16D33-7DAE-1641-8FFA-8195A7CEC3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2767" t="19815" r="12872" b="3889"/>
              <a:stretch/>
            </p:blipFill>
            <p:spPr>
              <a:xfrm>
                <a:off x="6624934" y="1251134"/>
                <a:ext cx="4159866" cy="4355731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1AC81595-9C65-8948-BD62-970A2C84DD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6953" t="19815" r="62014" b="3889"/>
              <a:stretch/>
            </p:blipFill>
            <p:spPr>
              <a:xfrm>
                <a:off x="10243947" y="1251134"/>
                <a:ext cx="1359380" cy="4355731"/>
              </a:xfrm>
              <a:prstGeom prst="rect">
                <a:avLst/>
              </a:prstGeom>
            </p:spPr>
          </p:pic>
        </p:grpSp>
      </p:grpSp>
      <p:sp>
        <p:nvSpPr>
          <p:cNvPr id="43" name="Right Arrow 42">
            <a:extLst>
              <a:ext uri="{FF2B5EF4-FFF2-40B4-BE49-F238E27FC236}">
                <a16:creationId xmlns:a16="http://schemas.microsoft.com/office/drawing/2014/main" id="{84D7C553-4243-8849-8A95-FCF29E0DE828}"/>
              </a:ext>
            </a:extLst>
          </p:cNvPr>
          <p:cNvSpPr/>
          <p:nvPr/>
        </p:nvSpPr>
        <p:spPr>
          <a:xfrm rot="5400000">
            <a:off x="9740983" y="854116"/>
            <a:ext cx="447379" cy="2616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ight Arrow 43">
            <a:extLst>
              <a:ext uri="{FF2B5EF4-FFF2-40B4-BE49-F238E27FC236}">
                <a16:creationId xmlns:a16="http://schemas.microsoft.com/office/drawing/2014/main" id="{18380A71-FAE9-194F-930E-0F77E23840A7}"/>
              </a:ext>
            </a:extLst>
          </p:cNvPr>
          <p:cNvSpPr/>
          <p:nvPr/>
        </p:nvSpPr>
        <p:spPr>
          <a:xfrm rot="16200000">
            <a:off x="9222466" y="957362"/>
            <a:ext cx="416407" cy="146307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032B2C26-596A-AB4C-BA53-DCEA88004968}"/>
              </a:ext>
            </a:extLst>
          </p:cNvPr>
          <p:cNvSpPr/>
          <p:nvPr/>
        </p:nvSpPr>
        <p:spPr>
          <a:xfrm rot="16200000">
            <a:off x="9211103" y="478019"/>
            <a:ext cx="416407" cy="146307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ight Arrow 45">
            <a:extLst>
              <a:ext uri="{FF2B5EF4-FFF2-40B4-BE49-F238E27FC236}">
                <a16:creationId xmlns:a16="http://schemas.microsoft.com/office/drawing/2014/main" id="{C08A5761-249F-224B-A577-7E0A101E77CB}"/>
              </a:ext>
            </a:extLst>
          </p:cNvPr>
          <p:cNvSpPr/>
          <p:nvPr/>
        </p:nvSpPr>
        <p:spPr>
          <a:xfrm rot="10800000">
            <a:off x="5511669" y="359955"/>
            <a:ext cx="651631" cy="502259"/>
          </a:xfrm>
          <a:prstGeom prst="rightArrow">
            <a:avLst/>
          </a:prstGeom>
          <a:solidFill>
            <a:schemeClr val="accent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423022E-CEF0-0A41-B613-F76D0BBC6F32}"/>
              </a:ext>
            </a:extLst>
          </p:cNvPr>
          <p:cNvSpPr txBox="1"/>
          <p:nvPr/>
        </p:nvSpPr>
        <p:spPr>
          <a:xfrm>
            <a:off x="8968275" y="5913264"/>
            <a:ext cx="2917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M. Menotti et al. PRL 2019</a:t>
            </a:r>
          </a:p>
        </p:txBody>
      </p:sp>
      <p:sp>
        <p:nvSpPr>
          <p:cNvPr id="49" name="Right Arrow 48">
            <a:extLst>
              <a:ext uri="{FF2B5EF4-FFF2-40B4-BE49-F238E27FC236}">
                <a16:creationId xmlns:a16="http://schemas.microsoft.com/office/drawing/2014/main" id="{C278E231-4007-F442-8FA2-000FD8A32C42}"/>
              </a:ext>
            </a:extLst>
          </p:cNvPr>
          <p:cNvSpPr/>
          <p:nvPr/>
        </p:nvSpPr>
        <p:spPr>
          <a:xfrm rot="10800000">
            <a:off x="589868" y="5962372"/>
            <a:ext cx="436339" cy="219897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F16E43F-3964-EB4B-A2E2-3FB06D91C2CD}"/>
              </a:ext>
            </a:extLst>
          </p:cNvPr>
          <p:cNvSpPr txBox="1"/>
          <p:nvPr/>
        </p:nvSpPr>
        <p:spPr>
          <a:xfrm>
            <a:off x="6887177" y="3170360"/>
            <a:ext cx="494067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Generation takes place </a:t>
            </a:r>
            <a:r>
              <a:rPr lang="en-US" sz="2000" u="sng" dirty="0"/>
              <a:t>only in the coupling region</a:t>
            </a:r>
            <a:r>
              <a:rPr lang="en-US" sz="2000" dirty="0"/>
              <a:t>, thus efficiency is reduced...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…but “only” by one order of magnitude</a:t>
            </a:r>
          </a:p>
        </p:txBody>
      </p:sp>
    </p:spTree>
    <p:extLst>
      <p:ext uri="{BB962C8B-B14F-4D97-AF65-F5344CB8AC3E}">
        <p14:creationId xmlns:p14="http://schemas.microsoft.com/office/powerpoint/2010/main" val="387263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3" grpId="0" animBg="1"/>
      <p:bldP spid="44" grpId="0" animBg="1"/>
      <p:bldP spid="4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D8706DA-B9AA-9E4A-BFBB-A259B6FDA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2969" y="6492875"/>
            <a:ext cx="5266062" cy="365125"/>
          </a:xfrm>
        </p:spPr>
        <p:txBody>
          <a:bodyPr/>
          <a:lstStyle/>
          <a:p>
            <a:r>
              <a:rPr lang="en-US" dirty="0"/>
              <a:t>Photonics for Quantum Workshop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9D85E3-9AA7-9745-8CCE-1F626EF7A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369A-1A55-0442-815D-9C3FF8A2F90A}" type="slidenum">
              <a:rPr lang="en-US" smtClean="0"/>
              <a:t>21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8C3DC9C-4023-A640-9BC6-8506AF183106}"/>
              </a:ext>
            </a:extLst>
          </p:cNvPr>
          <p:cNvGrpSpPr/>
          <p:nvPr/>
        </p:nvGrpSpPr>
        <p:grpSpPr>
          <a:xfrm>
            <a:off x="785265" y="1099208"/>
            <a:ext cx="4094647" cy="2253513"/>
            <a:chOff x="502024" y="1326773"/>
            <a:chExt cx="7101981" cy="3908617"/>
          </a:xfrm>
        </p:grpSpPr>
        <p:sp>
          <p:nvSpPr>
            <p:cNvPr id="7" name="Block Arc 6">
              <a:extLst>
                <a:ext uri="{FF2B5EF4-FFF2-40B4-BE49-F238E27FC236}">
                  <a16:creationId xmlns:a16="http://schemas.microsoft.com/office/drawing/2014/main" id="{1FABA64C-D3A5-484F-802E-8FE2D690A4BA}"/>
                </a:ext>
              </a:extLst>
            </p:cNvPr>
            <p:cNvSpPr/>
            <p:nvPr/>
          </p:nvSpPr>
          <p:spPr>
            <a:xfrm rot="16200000">
              <a:off x="502024" y="1326776"/>
              <a:ext cx="3908612" cy="3908612"/>
            </a:xfrm>
            <a:prstGeom prst="blockArc">
              <a:avLst>
                <a:gd name="adj1" fmla="val 10800000"/>
                <a:gd name="adj2" fmla="val 21582992"/>
                <a:gd name="adj3" fmla="val 7394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FAFBD55-35D4-044C-BB91-C83E0C53D2B1}"/>
                </a:ext>
              </a:extLst>
            </p:cNvPr>
            <p:cNvSpPr/>
            <p:nvPr/>
          </p:nvSpPr>
          <p:spPr>
            <a:xfrm rot="16200000">
              <a:off x="3913628" y="-130526"/>
              <a:ext cx="288001" cy="32025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673E374-B436-0C4D-8FD8-F1EEB2F32FCA}"/>
                </a:ext>
              </a:extLst>
            </p:cNvPr>
            <p:cNvSpPr/>
            <p:nvPr/>
          </p:nvSpPr>
          <p:spPr>
            <a:xfrm rot="16200000">
              <a:off x="3913628" y="3490087"/>
              <a:ext cx="288000" cy="32025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Block Arc 9">
              <a:extLst>
                <a:ext uri="{FF2B5EF4-FFF2-40B4-BE49-F238E27FC236}">
                  <a16:creationId xmlns:a16="http://schemas.microsoft.com/office/drawing/2014/main" id="{0D753440-FE99-114F-9669-916E85B45E54}"/>
                </a:ext>
              </a:extLst>
            </p:cNvPr>
            <p:cNvSpPr/>
            <p:nvPr/>
          </p:nvSpPr>
          <p:spPr>
            <a:xfrm rot="5400000" flipH="1">
              <a:off x="3695391" y="1326775"/>
              <a:ext cx="3908616" cy="3908613"/>
            </a:xfrm>
            <a:prstGeom prst="blockArc">
              <a:avLst>
                <a:gd name="adj1" fmla="val 10800000"/>
                <a:gd name="adj2" fmla="val 21582992"/>
                <a:gd name="adj3" fmla="val 7394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EBCBE1A-35E6-1F45-B798-7C182125569D}"/>
              </a:ext>
            </a:extLst>
          </p:cNvPr>
          <p:cNvGrpSpPr/>
          <p:nvPr/>
        </p:nvGrpSpPr>
        <p:grpSpPr>
          <a:xfrm>
            <a:off x="785266" y="3505279"/>
            <a:ext cx="4339406" cy="2253513"/>
            <a:chOff x="502024" y="1326773"/>
            <a:chExt cx="7526504" cy="3908617"/>
          </a:xfrm>
        </p:grpSpPr>
        <p:sp>
          <p:nvSpPr>
            <p:cNvPr id="12" name="Block Arc 11">
              <a:extLst>
                <a:ext uri="{FF2B5EF4-FFF2-40B4-BE49-F238E27FC236}">
                  <a16:creationId xmlns:a16="http://schemas.microsoft.com/office/drawing/2014/main" id="{256A7F53-B2D1-514F-B52E-E1240581EB0D}"/>
                </a:ext>
              </a:extLst>
            </p:cNvPr>
            <p:cNvSpPr/>
            <p:nvPr/>
          </p:nvSpPr>
          <p:spPr>
            <a:xfrm rot="16200000">
              <a:off x="502024" y="1326776"/>
              <a:ext cx="3908612" cy="3908612"/>
            </a:xfrm>
            <a:prstGeom prst="blockArc">
              <a:avLst>
                <a:gd name="adj1" fmla="val 10800000"/>
                <a:gd name="adj2" fmla="val 21582992"/>
                <a:gd name="adj3" fmla="val 7394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00FCEA7-73A8-5045-9519-026D3FAA60CA}"/>
                </a:ext>
              </a:extLst>
            </p:cNvPr>
            <p:cNvSpPr/>
            <p:nvPr/>
          </p:nvSpPr>
          <p:spPr>
            <a:xfrm rot="16200000">
              <a:off x="4113790" y="-330690"/>
              <a:ext cx="288000" cy="360292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78943C9-B430-2147-8774-31352EF9DE78}"/>
                </a:ext>
              </a:extLst>
            </p:cNvPr>
            <p:cNvSpPr/>
            <p:nvPr/>
          </p:nvSpPr>
          <p:spPr>
            <a:xfrm rot="16200000">
              <a:off x="4113790" y="3289922"/>
              <a:ext cx="288000" cy="360292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Block Arc 14">
              <a:extLst>
                <a:ext uri="{FF2B5EF4-FFF2-40B4-BE49-F238E27FC236}">
                  <a16:creationId xmlns:a16="http://schemas.microsoft.com/office/drawing/2014/main" id="{AE8AAFDF-8876-074C-AA64-1D7FAF5B1CFB}"/>
                </a:ext>
              </a:extLst>
            </p:cNvPr>
            <p:cNvSpPr/>
            <p:nvPr/>
          </p:nvSpPr>
          <p:spPr>
            <a:xfrm rot="5400000" flipH="1">
              <a:off x="4119913" y="1326775"/>
              <a:ext cx="3908617" cy="3908613"/>
            </a:xfrm>
            <a:prstGeom prst="blockArc">
              <a:avLst>
                <a:gd name="adj1" fmla="val 10800000"/>
                <a:gd name="adj2" fmla="val 21582992"/>
                <a:gd name="adj3" fmla="val 7394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C8506AB-C97D-0F42-BAAF-5A9670EC0B99}"/>
              </a:ext>
            </a:extLst>
          </p:cNvPr>
          <p:cNvSpPr txBox="1"/>
          <p:nvPr/>
        </p:nvSpPr>
        <p:spPr>
          <a:xfrm>
            <a:off x="1769443" y="1909831"/>
            <a:ext cx="1802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Resonator 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F7334B-8CF2-D544-9BC3-6B393250E6D0}"/>
              </a:ext>
            </a:extLst>
          </p:cNvPr>
          <p:cNvSpPr txBox="1"/>
          <p:nvPr/>
        </p:nvSpPr>
        <p:spPr>
          <a:xfrm>
            <a:off x="1795066" y="4313548"/>
            <a:ext cx="1802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Resonator 1</a:t>
            </a:r>
          </a:p>
        </p:txBody>
      </p:sp>
      <p:sp>
        <p:nvSpPr>
          <p:cNvPr id="18" name="Curved Right Arrow 17">
            <a:extLst>
              <a:ext uri="{FF2B5EF4-FFF2-40B4-BE49-F238E27FC236}">
                <a16:creationId xmlns:a16="http://schemas.microsoft.com/office/drawing/2014/main" id="{10A5D1EE-22DE-9B4E-A055-C663BDEAAA52}"/>
              </a:ext>
            </a:extLst>
          </p:cNvPr>
          <p:cNvSpPr/>
          <p:nvPr/>
        </p:nvSpPr>
        <p:spPr>
          <a:xfrm>
            <a:off x="1134917" y="1650177"/>
            <a:ext cx="692185" cy="134349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Curved Right Arrow 18">
            <a:extLst>
              <a:ext uri="{FF2B5EF4-FFF2-40B4-BE49-F238E27FC236}">
                <a16:creationId xmlns:a16="http://schemas.microsoft.com/office/drawing/2014/main" id="{FA346D51-E4B1-3A43-B8D9-D3866D1EC93F}"/>
              </a:ext>
            </a:extLst>
          </p:cNvPr>
          <p:cNvSpPr/>
          <p:nvPr/>
        </p:nvSpPr>
        <p:spPr>
          <a:xfrm rot="10800000">
            <a:off x="3850773" y="1554218"/>
            <a:ext cx="692185" cy="134349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Curved Right Arrow 19">
            <a:extLst>
              <a:ext uri="{FF2B5EF4-FFF2-40B4-BE49-F238E27FC236}">
                <a16:creationId xmlns:a16="http://schemas.microsoft.com/office/drawing/2014/main" id="{7D99B9E4-C6CB-954A-945E-15B9D654689F}"/>
              </a:ext>
            </a:extLst>
          </p:cNvPr>
          <p:cNvSpPr/>
          <p:nvPr/>
        </p:nvSpPr>
        <p:spPr>
          <a:xfrm flipH="1">
            <a:off x="4048577" y="3965688"/>
            <a:ext cx="692185" cy="1343491"/>
          </a:xfrm>
          <a:prstGeom prst="curved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Curved Right Arrow 20">
            <a:extLst>
              <a:ext uri="{FF2B5EF4-FFF2-40B4-BE49-F238E27FC236}">
                <a16:creationId xmlns:a16="http://schemas.microsoft.com/office/drawing/2014/main" id="{ABEBB7A1-8C15-634A-8C37-678547E691B3}"/>
              </a:ext>
            </a:extLst>
          </p:cNvPr>
          <p:cNvSpPr/>
          <p:nvPr/>
        </p:nvSpPr>
        <p:spPr>
          <a:xfrm rot="10800000" flipH="1">
            <a:off x="1160543" y="3980769"/>
            <a:ext cx="692185" cy="1343491"/>
          </a:xfrm>
          <a:prstGeom prst="curved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BB034646-D6A3-E34A-846C-586332F57EA8}"/>
              </a:ext>
            </a:extLst>
          </p:cNvPr>
          <p:cNvSpPr/>
          <p:nvPr/>
        </p:nvSpPr>
        <p:spPr>
          <a:xfrm flipV="1">
            <a:off x="1647306" y="3234888"/>
            <a:ext cx="2515993" cy="390841"/>
          </a:xfrm>
          <a:custGeom>
            <a:avLst/>
            <a:gdLst>
              <a:gd name="connsiteX0" fmla="*/ 0 w 1962150"/>
              <a:gd name="connsiteY0" fmla="*/ 304806 h 304806"/>
              <a:gd name="connsiteX1" fmla="*/ 257175 w 1962150"/>
              <a:gd name="connsiteY1" fmla="*/ 6 h 304806"/>
              <a:gd name="connsiteX2" fmla="*/ 409575 w 1962150"/>
              <a:gd name="connsiteY2" fmla="*/ 295281 h 304806"/>
              <a:gd name="connsiteX3" fmla="*/ 695325 w 1962150"/>
              <a:gd name="connsiteY3" fmla="*/ 9531 h 304806"/>
              <a:gd name="connsiteX4" fmla="*/ 857250 w 1962150"/>
              <a:gd name="connsiteY4" fmla="*/ 266706 h 304806"/>
              <a:gd name="connsiteX5" fmla="*/ 1095375 w 1962150"/>
              <a:gd name="connsiteY5" fmla="*/ 9531 h 304806"/>
              <a:gd name="connsiteX6" fmla="*/ 1266825 w 1962150"/>
              <a:gd name="connsiteY6" fmla="*/ 295281 h 304806"/>
              <a:gd name="connsiteX7" fmla="*/ 1524000 w 1962150"/>
              <a:gd name="connsiteY7" fmla="*/ 19056 h 304806"/>
              <a:gd name="connsiteX8" fmla="*/ 1638300 w 1962150"/>
              <a:gd name="connsiteY8" fmla="*/ 257181 h 304806"/>
              <a:gd name="connsiteX9" fmla="*/ 1809750 w 1962150"/>
              <a:gd name="connsiteY9" fmla="*/ 9531 h 304806"/>
              <a:gd name="connsiteX10" fmla="*/ 1962150 w 1962150"/>
              <a:gd name="connsiteY10" fmla="*/ 276231 h 304806"/>
              <a:gd name="connsiteX11" fmla="*/ 1962150 w 1962150"/>
              <a:gd name="connsiteY11" fmla="*/ 276231 h 30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62150" h="304806">
                <a:moveTo>
                  <a:pt x="0" y="304806"/>
                </a:moveTo>
                <a:cubicBezTo>
                  <a:pt x="94456" y="153199"/>
                  <a:pt x="188913" y="1593"/>
                  <a:pt x="257175" y="6"/>
                </a:cubicBezTo>
                <a:cubicBezTo>
                  <a:pt x="325437" y="-1581"/>
                  <a:pt x="336550" y="293694"/>
                  <a:pt x="409575" y="295281"/>
                </a:cubicBezTo>
                <a:cubicBezTo>
                  <a:pt x="482600" y="296868"/>
                  <a:pt x="620713" y="14293"/>
                  <a:pt x="695325" y="9531"/>
                </a:cubicBezTo>
                <a:cubicBezTo>
                  <a:pt x="769938" y="4768"/>
                  <a:pt x="790575" y="266706"/>
                  <a:pt x="857250" y="266706"/>
                </a:cubicBezTo>
                <a:cubicBezTo>
                  <a:pt x="923925" y="266706"/>
                  <a:pt x="1027113" y="4769"/>
                  <a:pt x="1095375" y="9531"/>
                </a:cubicBezTo>
                <a:cubicBezTo>
                  <a:pt x="1163637" y="14293"/>
                  <a:pt x="1195388" y="293693"/>
                  <a:pt x="1266825" y="295281"/>
                </a:cubicBezTo>
                <a:cubicBezTo>
                  <a:pt x="1338263" y="296868"/>
                  <a:pt x="1462088" y="25406"/>
                  <a:pt x="1524000" y="19056"/>
                </a:cubicBezTo>
                <a:cubicBezTo>
                  <a:pt x="1585913" y="12706"/>
                  <a:pt x="1590675" y="258768"/>
                  <a:pt x="1638300" y="257181"/>
                </a:cubicBezTo>
                <a:cubicBezTo>
                  <a:pt x="1685925" y="255594"/>
                  <a:pt x="1755775" y="6356"/>
                  <a:pt x="1809750" y="9531"/>
                </a:cubicBezTo>
                <a:cubicBezTo>
                  <a:pt x="1863725" y="12706"/>
                  <a:pt x="1962150" y="276231"/>
                  <a:pt x="1962150" y="276231"/>
                </a:cubicBezTo>
                <a:lnTo>
                  <a:pt x="1962150" y="276231"/>
                </a:ln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C5ED60F4-D4B1-1F4D-8624-EAC64A1B0E57}"/>
              </a:ext>
            </a:extLst>
          </p:cNvPr>
          <p:cNvSpPr/>
          <p:nvPr/>
        </p:nvSpPr>
        <p:spPr>
          <a:xfrm>
            <a:off x="1647306" y="3234888"/>
            <a:ext cx="2515993" cy="390841"/>
          </a:xfrm>
          <a:custGeom>
            <a:avLst/>
            <a:gdLst>
              <a:gd name="connsiteX0" fmla="*/ 0 w 1962150"/>
              <a:gd name="connsiteY0" fmla="*/ 304806 h 304806"/>
              <a:gd name="connsiteX1" fmla="*/ 257175 w 1962150"/>
              <a:gd name="connsiteY1" fmla="*/ 6 h 304806"/>
              <a:gd name="connsiteX2" fmla="*/ 409575 w 1962150"/>
              <a:gd name="connsiteY2" fmla="*/ 295281 h 304806"/>
              <a:gd name="connsiteX3" fmla="*/ 695325 w 1962150"/>
              <a:gd name="connsiteY3" fmla="*/ 9531 h 304806"/>
              <a:gd name="connsiteX4" fmla="*/ 857250 w 1962150"/>
              <a:gd name="connsiteY4" fmla="*/ 266706 h 304806"/>
              <a:gd name="connsiteX5" fmla="*/ 1095375 w 1962150"/>
              <a:gd name="connsiteY5" fmla="*/ 9531 h 304806"/>
              <a:gd name="connsiteX6" fmla="*/ 1266825 w 1962150"/>
              <a:gd name="connsiteY6" fmla="*/ 295281 h 304806"/>
              <a:gd name="connsiteX7" fmla="*/ 1524000 w 1962150"/>
              <a:gd name="connsiteY7" fmla="*/ 19056 h 304806"/>
              <a:gd name="connsiteX8" fmla="*/ 1638300 w 1962150"/>
              <a:gd name="connsiteY8" fmla="*/ 257181 h 304806"/>
              <a:gd name="connsiteX9" fmla="*/ 1809750 w 1962150"/>
              <a:gd name="connsiteY9" fmla="*/ 9531 h 304806"/>
              <a:gd name="connsiteX10" fmla="*/ 1962150 w 1962150"/>
              <a:gd name="connsiteY10" fmla="*/ 276231 h 304806"/>
              <a:gd name="connsiteX11" fmla="*/ 1962150 w 1962150"/>
              <a:gd name="connsiteY11" fmla="*/ 276231 h 30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62150" h="304806">
                <a:moveTo>
                  <a:pt x="0" y="304806"/>
                </a:moveTo>
                <a:cubicBezTo>
                  <a:pt x="94456" y="153199"/>
                  <a:pt x="188913" y="1593"/>
                  <a:pt x="257175" y="6"/>
                </a:cubicBezTo>
                <a:cubicBezTo>
                  <a:pt x="325437" y="-1581"/>
                  <a:pt x="336550" y="293694"/>
                  <a:pt x="409575" y="295281"/>
                </a:cubicBezTo>
                <a:cubicBezTo>
                  <a:pt x="482600" y="296868"/>
                  <a:pt x="620713" y="14293"/>
                  <a:pt x="695325" y="9531"/>
                </a:cubicBezTo>
                <a:cubicBezTo>
                  <a:pt x="769938" y="4768"/>
                  <a:pt x="790575" y="266706"/>
                  <a:pt x="857250" y="266706"/>
                </a:cubicBezTo>
                <a:cubicBezTo>
                  <a:pt x="923925" y="266706"/>
                  <a:pt x="1027113" y="4769"/>
                  <a:pt x="1095375" y="9531"/>
                </a:cubicBezTo>
                <a:cubicBezTo>
                  <a:pt x="1163637" y="14293"/>
                  <a:pt x="1195388" y="293693"/>
                  <a:pt x="1266825" y="295281"/>
                </a:cubicBezTo>
                <a:cubicBezTo>
                  <a:pt x="1338263" y="296868"/>
                  <a:pt x="1462088" y="25406"/>
                  <a:pt x="1524000" y="19056"/>
                </a:cubicBezTo>
                <a:cubicBezTo>
                  <a:pt x="1585913" y="12706"/>
                  <a:pt x="1590675" y="258768"/>
                  <a:pt x="1638300" y="257181"/>
                </a:cubicBezTo>
                <a:cubicBezTo>
                  <a:pt x="1685925" y="255594"/>
                  <a:pt x="1755775" y="6356"/>
                  <a:pt x="1809750" y="9531"/>
                </a:cubicBezTo>
                <a:cubicBezTo>
                  <a:pt x="1863725" y="12706"/>
                  <a:pt x="1962150" y="276231"/>
                  <a:pt x="1962150" y="276231"/>
                </a:cubicBezTo>
                <a:lnTo>
                  <a:pt x="1962150" y="276231"/>
                </a:lnTo>
              </a:path>
            </a:pathLst>
          </a:cu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3C4C0FF-2D32-1245-BABA-76BCF08A65B8}"/>
              </a:ext>
            </a:extLst>
          </p:cNvPr>
          <p:cNvSpPr/>
          <p:nvPr/>
        </p:nvSpPr>
        <p:spPr>
          <a:xfrm>
            <a:off x="1160542" y="5865820"/>
            <a:ext cx="4246345" cy="1925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F063DFF-7C32-2D4D-9CAB-16CA1C8E6910}"/>
              </a:ext>
            </a:extLst>
          </p:cNvPr>
          <p:cNvSpPr/>
          <p:nvPr/>
        </p:nvSpPr>
        <p:spPr>
          <a:xfrm>
            <a:off x="675861" y="785679"/>
            <a:ext cx="4731026" cy="2064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CA397519-2E58-2647-B724-145483089D06}"/>
              </a:ext>
            </a:extLst>
          </p:cNvPr>
          <p:cNvSpPr/>
          <p:nvPr/>
        </p:nvSpPr>
        <p:spPr>
          <a:xfrm rot="10800000">
            <a:off x="5511669" y="931101"/>
            <a:ext cx="651631" cy="50225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EC6EF5A6-0628-8649-8A82-6F8526A28DBF}"/>
              </a:ext>
            </a:extLst>
          </p:cNvPr>
          <p:cNvSpPr/>
          <p:nvPr/>
        </p:nvSpPr>
        <p:spPr>
          <a:xfrm rot="5400000">
            <a:off x="8661614" y="854115"/>
            <a:ext cx="447379" cy="26162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CC7B5851-80D1-5640-8453-6E15D2E4C532}"/>
              </a:ext>
            </a:extLst>
          </p:cNvPr>
          <p:cNvSpPr/>
          <p:nvPr/>
        </p:nvSpPr>
        <p:spPr>
          <a:xfrm rot="10800000">
            <a:off x="591011" y="5702357"/>
            <a:ext cx="436339" cy="219897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54A42E7-5A2A-1641-8F37-F1C0C7786EF4}"/>
              </a:ext>
            </a:extLst>
          </p:cNvPr>
          <p:cNvGrpSpPr/>
          <p:nvPr/>
        </p:nvGrpSpPr>
        <p:grpSpPr>
          <a:xfrm>
            <a:off x="7265388" y="1332817"/>
            <a:ext cx="4599683" cy="1038679"/>
            <a:chOff x="7265388" y="1332817"/>
            <a:chExt cx="4599683" cy="386198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978B946-0D1C-0843-922A-10EE43B885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256" t="22236" r="10463" b="12589"/>
            <a:stretch/>
          </p:blipFill>
          <p:spPr>
            <a:xfrm>
              <a:off x="7265388" y="1465373"/>
              <a:ext cx="4599683" cy="3299092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9C45162-42F8-364A-9A81-B995CD896E40}"/>
                </a:ext>
              </a:extLst>
            </p:cNvPr>
            <p:cNvGrpSpPr/>
            <p:nvPr/>
          </p:nvGrpSpPr>
          <p:grpSpPr>
            <a:xfrm>
              <a:off x="7411465" y="1332817"/>
              <a:ext cx="4029849" cy="3861981"/>
              <a:chOff x="6624934" y="1251134"/>
              <a:chExt cx="4978393" cy="4355731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94D16D33-7DAE-1641-8FFA-8195A7CEC3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2767" t="19815" r="12872" b="3889"/>
              <a:stretch/>
            </p:blipFill>
            <p:spPr>
              <a:xfrm>
                <a:off x="6624934" y="1251134"/>
                <a:ext cx="4159866" cy="4355731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1AC81595-9C65-8948-BD62-970A2C84DD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6953" t="19815" r="62014" b="3889"/>
              <a:stretch/>
            </p:blipFill>
            <p:spPr>
              <a:xfrm>
                <a:off x="10243947" y="1251134"/>
                <a:ext cx="1359380" cy="4355731"/>
              </a:xfrm>
              <a:prstGeom prst="rect">
                <a:avLst/>
              </a:prstGeom>
            </p:spPr>
          </p:pic>
        </p:grpSp>
      </p:grpSp>
      <p:sp>
        <p:nvSpPr>
          <p:cNvPr id="43" name="Right Arrow 42">
            <a:extLst>
              <a:ext uri="{FF2B5EF4-FFF2-40B4-BE49-F238E27FC236}">
                <a16:creationId xmlns:a16="http://schemas.microsoft.com/office/drawing/2014/main" id="{84D7C553-4243-8849-8A95-FCF29E0DE828}"/>
              </a:ext>
            </a:extLst>
          </p:cNvPr>
          <p:cNvSpPr/>
          <p:nvPr/>
        </p:nvSpPr>
        <p:spPr>
          <a:xfrm rot="5400000">
            <a:off x="9740983" y="854116"/>
            <a:ext cx="447379" cy="2616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ight Arrow 43">
            <a:extLst>
              <a:ext uri="{FF2B5EF4-FFF2-40B4-BE49-F238E27FC236}">
                <a16:creationId xmlns:a16="http://schemas.microsoft.com/office/drawing/2014/main" id="{18380A71-FAE9-194F-930E-0F77E23840A7}"/>
              </a:ext>
            </a:extLst>
          </p:cNvPr>
          <p:cNvSpPr/>
          <p:nvPr/>
        </p:nvSpPr>
        <p:spPr>
          <a:xfrm rot="16200000">
            <a:off x="9222466" y="957362"/>
            <a:ext cx="416407" cy="146307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032B2C26-596A-AB4C-BA53-DCEA88004968}"/>
              </a:ext>
            </a:extLst>
          </p:cNvPr>
          <p:cNvSpPr/>
          <p:nvPr/>
        </p:nvSpPr>
        <p:spPr>
          <a:xfrm rot="16200000">
            <a:off x="9211103" y="478019"/>
            <a:ext cx="416407" cy="146307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ight Arrow 45">
            <a:extLst>
              <a:ext uri="{FF2B5EF4-FFF2-40B4-BE49-F238E27FC236}">
                <a16:creationId xmlns:a16="http://schemas.microsoft.com/office/drawing/2014/main" id="{C08A5761-249F-224B-A577-7E0A101E77CB}"/>
              </a:ext>
            </a:extLst>
          </p:cNvPr>
          <p:cNvSpPr/>
          <p:nvPr/>
        </p:nvSpPr>
        <p:spPr>
          <a:xfrm rot="10800000">
            <a:off x="5511669" y="359955"/>
            <a:ext cx="651631" cy="502259"/>
          </a:xfrm>
          <a:prstGeom prst="rightArrow">
            <a:avLst/>
          </a:prstGeom>
          <a:solidFill>
            <a:schemeClr val="accent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423022E-CEF0-0A41-B613-F76D0BBC6F32}"/>
              </a:ext>
            </a:extLst>
          </p:cNvPr>
          <p:cNvSpPr txBox="1"/>
          <p:nvPr/>
        </p:nvSpPr>
        <p:spPr>
          <a:xfrm>
            <a:off x="8968275" y="5913264"/>
            <a:ext cx="2917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M. Menotti et al. PRL 2019</a:t>
            </a:r>
          </a:p>
        </p:txBody>
      </p:sp>
      <p:sp>
        <p:nvSpPr>
          <p:cNvPr id="49" name="Right Arrow 48">
            <a:extLst>
              <a:ext uri="{FF2B5EF4-FFF2-40B4-BE49-F238E27FC236}">
                <a16:creationId xmlns:a16="http://schemas.microsoft.com/office/drawing/2014/main" id="{C278E231-4007-F442-8FA2-000FD8A32C42}"/>
              </a:ext>
            </a:extLst>
          </p:cNvPr>
          <p:cNvSpPr/>
          <p:nvPr/>
        </p:nvSpPr>
        <p:spPr>
          <a:xfrm rot="10800000">
            <a:off x="589868" y="5962372"/>
            <a:ext cx="436339" cy="219897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AC4ABFD-2D8A-A242-BBA5-7355389A8C8A}"/>
              </a:ext>
            </a:extLst>
          </p:cNvPr>
          <p:cNvSpPr txBox="1"/>
          <p:nvPr/>
        </p:nvSpPr>
        <p:spPr>
          <a:xfrm>
            <a:off x="5954935" y="2754634"/>
            <a:ext cx="59101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+mj-lt"/>
              <a:buAutoNum type="arabicPeriod"/>
            </a:pPr>
            <a:r>
              <a:rPr lang="en-US" sz="2000" dirty="0"/>
              <a:t>Parasitic processes are suppressed</a:t>
            </a:r>
          </a:p>
          <a:p>
            <a:pPr marL="342900" indent="-342900" algn="ctr">
              <a:buFont typeface="+mj-lt"/>
              <a:buAutoNum type="arabicPeriod"/>
            </a:pPr>
            <a:endParaRPr lang="en-US" sz="2000" dirty="0"/>
          </a:p>
          <a:p>
            <a:pPr marL="342900" indent="-342900" algn="ctr">
              <a:buFont typeface="+mj-lt"/>
              <a:buAutoNum type="arabicPeriod"/>
            </a:pPr>
            <a:r>
              <a:rPr lang="en-US" sz="2000" dirty="0"/>
              <a:t>Dispersion engineering is not critical</a:t>
            </a:r>
          </a:p>
          <a:p>
            <a:pPr marL="342900" indent="-342900" algn="ctr">
              <a:buFont typeface="+mj-lt"/>
              <a:buAutoNum type="arabicPeriod"/>
            </a:pPr>
            <a:endParaRPr lang="en-US" sz="2000" dirty="0"/>
          </a:p>
          <a:p>
            <a:pPr marL="342900" indent="-342900" algn="ctr">
              <a:buFont typeface="+mj-lt"/>
              <a:buAutoNum type="arabicPeriod"/>
            </a:pPr>
            <a:r>
              <a:rPr lang="en-US" sz="2000" dirty="0"/>
              <a:t>Pump can be suppresses of several tens of dBs</a:t>
            </a:r>
          </a:p>
          <a:p>
            <a:pPr marL="342900" indent="-342900" algn="ctr">
              <a:buFont typeface="+mj-lt"/>
              <a:buAutoNum type="arabicPeriod"/>
            </a:pPr>
            <a:endParaRPr lang="en-US" sz="2000" dirty="0"/>
          </a:p>
          <a:p>
            <a:pPr marL="342900" indent="-342900" algn="ctr">
              <a:buFont typeface="+mj-lt"/>
              <a:buAutoNum type="arabicPeriod"/>
            </a:pPr>
            <a:r>
              <a:rPr lang="en-US" sz="2000" dirty="0"/>
              <a:t>With a tuning mechanism, the same device can operate at different power levels </a:t>
            </a:r>
          </a:p>
        </p:txBody>
      </p:sp>
    </p:spTree>
    <p:extLst>
      <p:ext uri="{BB962C8B-B14F-4D97-AF65-F5344CB8AC3E}">
        <p14:creationId xmlns:p14="http://schemas.microsoft.com/office/powerpoint/2010/main" val="167137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38993A2-BE70-1340-ABA9-7427969A2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Photonics for Quantum Workshop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DFF174-B875-F547-AAD0-A0A0D36C6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369A-1A55-0442-815D-9C3FF8A2F90A}" type="slidenum">
              <a:rPr lang="en-US" smtClean="0"/>
              <a:t>22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B43871-DEDA-7F46-8247-111941353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9181" y="933450"/>
            <a:ext cx="8048165" cy="37896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BD881C-DA93-0A4E-BE08-F609736F6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435" y="5400434"/>
            <a:ext cx="2826175" cy="7372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8F7C1C-1DAA-0545-9B79-341E2E6EC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6708" y="1256353"/>
            <a:ext cx="5216645" cy="37896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8727BE-C0A1-AA49-8BDD-06090344E926}"/>
              </a:ext>
            </a:extLst>
          </p:cNvPr>
          <p:cNvSpPr txBox="1"/>
          <p:nvPr/>
        </p:nvSpPr>
        <p:spPr>
          <a:xfrm>
            <a:off x="6235700" y="5601647"/>
            <a:ext cx="2332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collaboration with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A2C145-05B8-4748-82FB-EB301B540864}"/>
              </a:ext>
            </a:extLst>
          </p:cNvPr>
          <p:cNvSpPr txBox="1"/>
          <p:nvPr/>
        </p:nvSpPr>
        <p:spPr>
          <a:xfrm rot="19400537">
            <a:off x="466249" y="893634"/>
            <a:ext cx="2912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Preliminary results</a:t>
            </a:r>
          </a:p>
        </p:txBody>
      </p:sp>
    </p:spTree>
    <p:extLst>
      <p:ext uri="{BB962C8B-B14F-4D97-AF65-F5344CB8AC3E}">
        <p14:creationId xmlns:p14="http://schemas.microsoft.com/office/powerpoint/2010/main" val="346881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16289F5-2890-264D-B13F-0989ED5C1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Photonics for Quantum Workshop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548A4B-7FE5-EA4D-8D11-94D84D4B8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369A-1A55-0442-815D-9C3FF8A2F90A}" type="slidenum">
              <a:rPr lang="en-US" smtClean="0"/>
              <a:t>23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CA0294-6751-6645-A4D5-6D44FAEF5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300" y="705411"/>
            <a:ext cx="1444947" cy="1473141"/>
          </a:xfrm>
          <a:prstGeom prst="rect">
            <a:avLst/>
          </a:prstGeom>
        </p:spPr>
      </p:pic>
      <p:sp>
        <p:nvSpPr>
          <p:cNvPr id="5" name="Down Arrow 4">
            <a:extLst>
              <a:ext uri="{FF2B5EF4-FFF2-40B4-BE49-F238E27FC236}">
                <a16:creationId xmlns:a16="http://schemas.microsoft.com/office/drawing/2014/main" id="{FFE4AF26-3257-4141-8792-69EC106D32BD}"/>
              </a:ext>
            </a:extLst>
          </p:cNvPr>
          <p:cNvSpPr/>
          <p:nvPr/>
        </p:nvSpPr>
        <p:spPr>
          <a:xfrm>
            <a:off x="5695223" y="2552700"/>
            <a:ext cx="1435100" cy="2260600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F00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723A96-F6D3-0B40-AF9A-B1DF3DF2502A}"/>
              </a:ext>
            </a:extLst>
          </p:cNvPr>
          <p:cNvSpPr txBox="1"/>
          <p:nvPr/>
        </p:nvSpPr>
        <p:spPr>
          <a:xfrm>
            <a:off x="5028420" y="5187448"/>
            <a:ext cx="27687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Complexity</a:t>
            </a:r>
          </a:p>
        </p:txBody>
      </p:sp>
    </p:spTree>
    <p:extLst>
      <p:ext uri="{BB962C8B-B14F-4D97-AF65-F5344CB8AC3E}">
        <p14:creationId xmlns:p14="http://schemas.microsoft.com/office/powerpoint/2010/main" val="294889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6289D97-ED36-5E4E-9D14-0403ADB14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Photonics for Quantum Workshop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E9E412-E876-2E4B-8093-8631AC808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369A-1A55-0442-815D-9C3FF8A2F90A}" type="slidenum">
              <a:rPr lang="en-US" smtClean="0"/>
              <a:t>24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645D5C-DCA7-3049-AE26-E2C5E8E9B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834" y="1598808"/>
            <a:ext cx="7677297" cy="36603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0FD0167-5F4A-6B4E-BB33-E2CFB1DC46CB}"/>
              </a:ext>
            </a:extLst>
          </p:cNvPr>
          <p:cNvSpPr/>
          <p:nvPr/>
        </p:nvSpPr>
        <p:spPr>
          <a:xfrm>
            <a:off x="6320262" y="5441434"/>
            <a:ext cx="4817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N. Bergamasco , et al. Phys. Rev. Appl.  2017</a:t>
            </a:r>
          </a:p>
        </p:txBody>
      </p:sp>
    </p:spTree>
    <p:extLst>
      <p:ext uri="{BB962C8B-B14F-4D97-AF65-F5344CB8AC3E}">
        <p14:creationId xmlns:p14="http://schemas.microsoft.com/office/powerpoint/2010/main" val="206260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9380F10-0E4C-124A-B4F7-876ED22B72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r="70831"/>
          <a:stretch/>
        </p:blipFill>
        <p:spPr>
          <a:xfrm>
            <a:off x="1934838" y="568206"/>
            <a:ext cx="5266062" cy="377597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D313862-C276-754B-8208-A2DF4147F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Photonics for Quantum Workshop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0B484E-D88A-AA4B-9A44-2B54C4D89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369A-1A55-0442-815D-9C3FF8A2F90A}" type="slidenum">
              <a:rPr lang="en-US" smtClean="0"/>
              <a:t>25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B540BF-6CE0-BC40-8A7B-2ED525E2657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54231" y="568205"/>
            <a:ext cx="5141754" cy="3775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8776EC-33A2-3540-945F-78663D56F016}"/>
              </a:ext>
            </a:extLst>
          </p:cNvPr>
          <p:cNvSpPr txBox="1"/>
          <p:nvPr/>
        </p:nvSpPr>
        <p:spPr>
          <a:xfrm>
            <a:off x="1818969" y="3429000"/>
            <a:ext cx="4591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cs typeface="Lucida Handwriting"/>
              </a:rPr>
              <a:t>Take Home Messages </a:t>
            </a:r>
          </a:p>
        </p:txBody>
      </p:sp>
    </p:spTree>
    <p:extLst>
      <p:ext uri="{BB962C8B-B14F-4D97-AF65-F5344CB8AC3E}">
        <p14:creationId xmlns:p14="http://schemas.microsoft.com/office/powerpoint/2010/main" val="123161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F50B53C-DB18-1C43-821D-8A868CC6B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Photonics for Quantum Workshop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C16C62-2545-BD49-97F5-B49ED1BBE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369A-1A55-0442-815D-9C3FF8A2F90A}" type="slidenum">
              <a:rPr lang="en-US" smtClean="0"/>
              <a:t>26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535719B-4BF9-BC44-8A13-1072EDAA7547}"/>
              </a:ext>
            </a:extLst>
          </p:cNvPr>
          <p:cNvGrpSpPr/>
          <p:nvPr/>
        </p:nvGrpSpPr>
        <p:grpSpPr>
          <a:xfrm>
            <a:off x="5842660" y="3590413"/>
            <a:ext cx="4627418" cy="1589905"/>
            <a:chOff x="5842660" y="3590413"/>
            <a:chExt cx="4627418" cy="1589905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F24A610-26FA-984F-B1A1-E9B356A54B96}"/>
                </a:ext>
              </a:extLst>
            </p:cNvPr>
            <p:cNvSpPr/>
            <p:nvPr/>
          </p:nvSpPr>
          <p:spPr>
            <a:xfrm>
              <a:off x="5842660" y="3590413"/>
              <a:ext cx="4627418" cy="1589905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74D0801-D5DC-B64F-A048-EEBAD583F171}"/>
                </a:ext>
              </a:extLst>
            </p:cNvPr>
            <p:cNvSpPr/>
            <p:nvPr/>
          </p:nvSpPr>
          <p:spPr>
            <a:xfrm>
              <a:off x="6240813" y="3781023"/>
              <a:ext cx="383111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Control of photon correlations beyond some limits of bulk sources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0B40E44-45D8-6F47-BC57-54F3E11B9AB0}"/>
              </a:ext>
            </a:extLst>
          </p:cNvPr>
          <p:cNvGrpSpPr/>
          <p:nvPr/>
        </p:nvGrpSpPr>
        <p:grpSpPr>
          <a:xfrm>
            <a:off x="506837" y="3977217"/>
            <a:ext cx="4400640" cy="1852551"/>
            <a:chOff x="717625" y="4351908"/>
            <a:chExt cx="4400640" cy="185255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2868B88-CAD2-A04F-8914-0323245360D9}"/>
                </a:ext>
              </a:extLst>
            </p:cNvPr>
            <p:cNvSpPr/>
            <p:nvPr/>
          </p:nvSpPr>
          <p:spPr>
            <a:xfrm>
              <a:off x="717625" y="4351908"/>
              <a:ext cx="4400640" cy="1852551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439892F-16CC-CC46-9CDD-400732D5F320}"/>
                </a:ext>
              </a:extLst>
            </p:cNvPr>
            <p:cNvSpPr/>
            <p:nvPr/>
          </p:nvSpPr>
          <p:spPr>
            <a:xfrm>
              <a:off x="1057728" y="4614554"/>
              <a:ext cx="390615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10000"/>
              </a:pPr>
              <a:r>
                <a:rPr lang="en-US" sz="2400" dirty="0"/>
                <a:t>New configurations of nonlinear light-matter interaction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86FBDAA-21DD-764E-8CAA-F379EEA98ADC}"/>
              </a:ext>
            </a:extLst>
          </p:cNvPr>
          <p:cNvGrpSpPr/>
          <p:nvPr/>
        </p:nvGrpSpPr>
        <p:grpSpPr>
          <a:xfrm>
            <a:off x="6349342" y="868876"/>
            <a:ext cx="3299534" cy="1852551"/>
            <a:chOff x="717625" y="629392"/>
            <a:chExt cx="3299534" cy="185255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375A56A-6469-6644-905B-B44A94CC32F7}"/>
                </a:ext>
              </a:extLst>
            </p:cNvPr>
            <p:cNvSpPr/>
            <p:nvPr/>
          </p:nvSpPr>
          <p:spPr>
            <a:xfrm>
              <a:off x="732800" y="629392"/>
              <a:ext cx="3284359" cy="185255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F912254-1F93-DF4D-B89A-5161E4214FBB}"/>
                </a:ext>
              </a:extLst>
            </p:cNvPr>
            <p:cNvSpPr/>
            <p:nvPr/>
          </p:nvSpPr>
          <p:spPr>
            <a:xfrm>
              <a:off x="717625" y="913079"/>
              <a:ext cx="328435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10000"/>
              </a:pPr>
              <a:r>
                <a:rPr lang="en-US" sz="2400" dirty="0"/>
                <a:t>Significant enhancement of process efficiency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58B0D12-8730-934E-8F34-18496ED20CC7}"/>
              </a:ext>
            </a:extLst>
          </p:cNvPr>
          <p:cNvGrpSpPr/>
          <p:nvPr/>
        </p:nvGrpSpPr>
        <p:grpSpPr>
          <a:xfrm>
            <a:off x="1064978" y="1028232"/>
            <a:ext cx="3284360" cy="1567542"/>
            <a:chOff x="4346369" y="2850078"/>
            <a:chExt cx="3284360" cy="156754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D3208BD-14A9-E747-A82D-47470325EA13}"/>
                </a:ext>
              </a:extLst>
            </p:cNvPr>
            <p:cNvSpPr/>
            <p:nvPr/>
          </p:nvSpPr>
          <p:spPr>
            <a:xfrm>
              <a:off x="4346369" y="2850078"/>
              <a:ext cx="3284359" cy="156754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38E1480-FFE1-D04D-BD0F-4DEBA04CBFE7}"/>
                </a:ext>
              </a:extLst>
            </p:cNvPr>
            <p:cNvSpPr txBox="1"/>
            <p:nvPr/>
          </p:nvSpPr>
          <p:spPr>
            <a:xfrm>
              <a:off x="4346369" y="3007341"/>
              <a:ext cx="32843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Integrated Photonic </a:t>
              </a:r>
            </a:p>
            <a:p>
              <a:pPr algn="ctr"/>
              <a:r>
                <a:rPr lang="en-US" sz="2400" dirty="0"/>
                <a:t>and Quantum Nonlinear Optics</a:t>
              </a:r>
            </a:p>
          </p:txBody>
        </p:sp>
      </p:grpSp>
      <p:sp>
        <p:nvSpPr>
          <p:cNvPr id="17" name="Right Arrow 16">
            <a:extLst>
              <a:ext uri="{FF2B5EF4-FFF2-40B4-BE49-F238E27FC236}">
                <a16:creationId xmlns:a16="http://schemas.microsoft.com/office/drawing/2014/main" id="{AAB9E695-A284-5547-9695-743CC12DA34B}"/>
              </a:ext>
            </a:extLst>
          </p:cNvPr>
          <p:cNvSpPr/>
          <p:nvPr/>
        </p:nvSpPr>
        <p:spPr>
          <a:xfrm>
            <a:off x="4963885" y="1437312"/>
            <a:ext cx="878775" cy="6374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49FDA3A8-A556-D341-9F85-8C29410AAA73}"/>
              </a:ext>
            </a:extLst>
          </p:cNvPr>
          <p:cNvSpPr/>
          <p:nvPr/>
        </p:nvSpPr>
        <p:spPr>
          <a:xfrm rot="5400000">
            <a:off x="2267769" y="2995397"/>
            <a:ext cx="878775" cy="6374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6DC6C212-8980-8643-8E02-4A370A49507D}"/>
              </a:ext>
            </a:extLst>
          </p:cNvPr>
          <p:cNvSpPr/>
          <p:nvPr/>
        </p:nvSpPr>
        <p:spPr>
          <a:xfrm rot="2549067">
            <a:off x="4788155" y="2935507"/>
            <a:ext cx="878775" cy="6374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7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Acknowledgements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M. Liscidini</a:t>
            </a:r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4288640" y="6486291"/>
            <a:ext cx="3617103" cy="365125"/>
          </a:xfrm>
          <a:prstGeom prst="rect">
            <a:avLst/>
          </a:prstGeom>
        </p:spPr>
        <p:txBody>
          <a:bodyPr/>
          <a:lstStyle/>
          <a:p>
            <a:r>
              <a:rPr lang="en-CA"/>
              <a:t>BQIT17 - BRISTOL, UK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01606" y="6486291"/>
            <a:ext cx="1312025" cy="3651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F16714-22CB-4241-B12D-04F7DF8C8EA4}" type="slidenum">
              <a:rPr lang="en-CA" smtClean="0"/>
              <a:pPr/>
              <a:t>27</a:t>
            </a:fld>
            <a:endParaRPr lang="en-CA" dirty="0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3647260" y="4234170"/>
            <a:ext cx="2354750" cy="927847"/>
          </a:xfrm>
        </p:spPr>
        <p:txBody>
          <a:bodyPr vert="horz" lIns="90000" tIns="45720" rIns="0" bIns="45720" rtlCol="0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CA" sz="2400" dirty="0"/>
              <a:t>John E. </a:t>
            </a:r>
            <a:r>
              <a:rPr lang="en-CA" sz="2400" dirty="0" err="1"/>
              <a:t>Sipe</a:t>
            </a:r>
            <a:endParaRPr lang="en-CA" sz="2200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3647260" y="1273437"/>
            <a:ext cx="2662657" cy="110799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200"/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 err="1"/>
              <a:t>Stefanio</a:t>
            </a:r>
            <a:r>
              <a:rPr lang="en-CA" dirty="0"/>
              <a:t> </a:t>
            </a:r>
            <a:r>
              <a:rPr lang="en-CA" dirty="0" err="1"/>
              <a:t>Azzini</a:t>
            </a:r>
            <a:endParaRPr lang="en-CA" dirty="0"/>
          </a:p>
          <a:p>
            <a:r>
              <a:rPr lang="en-CA" dirty="0"/>
              <a:t>Nicola Bergamasco</a:t>
            </a:r>
          </a:p>
          <a:p>
            <a:r>
              <a:rPr lang="en-CA" dirty="0"/>
              <a:t>Davide </a:t>
            </a:r>
            <a:r>
              <a:rPr lang="en-CA" dirty="0" err="1"/>
              <a:t>Grassani</a:t>
            </a:r>
            <a:endParaRPr lang="en-CA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1249088"/>
            <a:ext cx="1000190" cy="1833681"/>
          </a:xfrm>
          <a:prstGeom prst="rect">
            <a:avLst/>
          </a:prstGeom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2651" y="3604440"/>
            <a:ext cx="1186703" cy="182995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3647260" y="2329104"/>
            <a:ext cx="25501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CA" sz="2200" dirty="0"/>
              <a:t>Daniele </a:t>
            </a:r>
            <a:r>
              <a:rPr lang="en-CA" sz="2200" dirty="0" err="1"/>
              <a:t>Bajoni</a:t>
            </a:r>
            <a:endParaRPr lang="en-CA" sz="2200" dirty="0"/>
          </a:p>
          <a:p>
            <a:pPr>
              <a:defRPr/>
            </a:pPr>
            <a:r>
              <a:rPr lang="en-CA" sz="2200" dirty="0"/>
              <a:t>Matteo Galli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73368D-0E13-B749-93DF-3915893735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3174" y="2784537"/>
            <a:ext cx="2826175" cy="737263"/>
          </a:xfrm>
          <a:prstGeom prst="rect">
            <a:avLst/>
          </a:prstGeom>
        </p:spPr>
      </p:pic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D525F1F3-CAF2-4A4A-9A2B-D9DBBB3FDDCA}"/>
              </a:ext>
            </a:extLst>
          </p:cNvPr>
          <p:cNvSpPr txBox="1">
            <a:spLocks/>
          </p:cNvSpPr>
          <p:nvPr/>
        </p:nvSpPr>
        <p:spPr>
          <a:xfrm>
            <a:off x="8182718" y="3521799"/>
            <a:ext cx="2354750" cy="92784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2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CA" dirty="0"/>
              <a:t>Zachary Vernon</a:t>
            </a:r>
          </a:p>
          <a:p>
            <a:r>
              <a:rPr lang="en-CA" dirty="0"/>
              <a:t>Matteo Menotti</a:t>
            </a:r>
          </a:p>
          <a:p>
            <a:r>
              <a:rPr lang="en-CA" dirty="0"/>
              <a:t>Blair Morrison</a:t>
            </a:r>
          </a:p>
          <a:p>
            <a:r>
              <a:rPr lang="en-CA" dirty="0"/>
              <a:t>Kenneth Tang</a:t>
            </a:r>
          </a:p>
        </p:txBody>
      </p:sp>
    </p:spTree>
    <p:extLst>
      <p:ext uri="{BB962C8B-B14F-4D97-AF65-F5344CB8AC3E}">
        <p14:creationId xmlns:p14="http://schemas.microsoft.com/office/powerpoint/2010/main" val="126375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8DDF06-DF2D-CF45-A9B2-873E73042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369A-1A55-0442-815D-9C3FF8A2F90A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3A4065-5A5B-5A48-A832-8C13F49A8287}"/>
              </a:ext>
            </a:extLst>
          </p:cNvPr>
          <p:cNvSpPr txBox="1"/>
          <p:nvPr/>
        </p:nvSpPr>
        <p:spPr>
          <a:xfrm>
            <a:off x="3885298" y="3257034"/>
            <a:ext cx="4421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Thanks for your attention!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7D4C84-B1B5-DF41-A4F1-E7C87B7CEC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144" t="36495" r="9918" b="9073"/>
          <a:stretch/>
        </p:blipFill>
        <p:spPr>
          <a:xfrm>
            <a:off x="1595017" y="511808"/>
            <a:ext cx="793573" cy="8657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3A00E0-E3A9-8F45-9475-07BCCC9E7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437" y="842008"/>
            <a:ext cx="1356663" cy="12523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D97285-EDCF-1546-A145-DEBA7FDAF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066" y="1683311"/>
            <a:ext cx="1444947" cy="14731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1AD5B2-8CD4-2D40-8D93-7694E70872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3376"/>
          <a:stretch/>
        </p:blipFill>
        <p:spPr>
          <a:xfrm>
            <a:off x="6826815" y="445109"/>
            <a:ext cx="3770168" cy="18648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EE554E-4ED2-0C4B-B13A-75969814C6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229" t="16254" r="11506"/>
          <a:stretch/>
        </p:blipFill>
        <p:spPr>
          <a:xfrm>
            <a:off x="8527183" y="3892075"/>
            <a:ext cx="2765523" cy="21272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6A35E4-C680-6942-8BE1-EEB717DF46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688" y="4259593"/>
            <a:ext cx="3838649" cy="183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46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38993A2-BE70-1340-ABA9-7427969A2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Photonics for Quantum Workshop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DFF174-B875-F547-AAD0-A0A0D36C6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369A-1A55-0442-815D-9C3FF8A2F90A}" type="slidenum">
              <a:rPr lang="en-US" smtClean="0"/>
              <a:t>29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B43871-DEDA-7F46-8247-111941353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519" y="552450"/>
            <a:ext cx="5623481" cy="2647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BD881C-DA93-0A4E-BE08-F609736F6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2816" y="5109807"/>
            <a:ext cx="2826175" cy="7372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8F7C1C-1DAA-0545-9B79-341E2E6EC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4965" y="769630"/>
            <a:ext cx="5216645" cy="378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46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C308EB-DA44-3C40-9413-03E63CD3A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Spontaneous Four-Wave Mixing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3BEB28-3BC2-824F-A8E0-A162E95CF1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1610" y="6492491"/>
            <a:ext cx="690390" cy="365125"/>
          </a:xfrm>
        </p:spPr>
        <p:txBody>
          <a:bodyPr/>
          <a:lstStyle/>
          <a:p>
            <a:fld id="{A36D369A-1A55-0442-815D-9C3FF8A2F90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33E75E25-8EDD-6247-945A-895A65425326}"/>
              </a:ext>
            </a:extLst>
          </p:cNvPr>
          <p:cNvSpPr/>
          <p:nvPr/>
        </p:nvSpPr>
        <p:spPr>
          <a:xfrm>
            <a:off x="1427775" y="2094220"/>
            <a:ext cx="1513086" cy="1270583"/>
          </a:xfrm>
          <a:prstGeom prst="rightArrow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8DCCC9E-78FD-4149-B48C-01DB37684BCB}"/>
              </a:ext>
            </a:extLst>
          </p:cNvPr>
          <p:cNvCxnSpPr/>
          <p:nvPr/>
        </p:nvCxnSpPr>
        <p:spPr>
          <a:xfrm flipV="1">
            <a:off x="1652527" y="2855462"/>
            <a:ext cx="1177889" cy="491594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74CD897-0AB8-424C-BDF2-5522742296CA}"/>
              </a:ext>
            </a:extLst>
          </p:cNvPr>
          <p:cNvCxnSpPr/>
          <p:nvPr/>
        </p:nvCxnSpPr>
        <p:spPr>
          <a:xfrm>
            <a:off x="1652527" y="2056622"/>
            <a:ext cx="1177889" cy="562063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8B3EE58-2FCF-6944-947F-7DD6D34511F1}"/>
              </a:ext>
            </a:extLst>
          </p:cNvPr>
          <p:cNvSpPr/>
          <p:nvPr/>
        </p:nvSpPr>
        <p:spPr>
          <a:xfrm>
            <a:off x="2952086" y="2056632"/>
            <a:ext cx="1270072" cy="1372368"/>
          </a:xfrm>
          <a:prstGeom prst="rect">
            <a:avLst/>
          </a:prstGeom>
          <a:solidFill>
            <a:srgbClr val="FF7E79">
              <a:alpha val="72941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Symbol" charset="2"/>
                <a:cs typeface="Symbol" charset="2"/>
              </a:rPr>
              <a:t>c</a:t>
            </a:r>
            <a:r>
              <a:rPr lang="en-US" sz="4000" baseline="30000" dirty="0">
                <a:solidFill>
                  <a:schemeClr val="tx1"/>
                </a:solidFill>
              </a:rPr>
              <a:t>(3)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577171C-9412-6A47-9A54-6428CC1230B0}"/>
              </a:ext>
            </a:extLst>
          </p:cNvPr>
          <p:cNvCxnSpPr/>
          <p:nvPr/>
        </p:nvCxnSpPr>
        <p:spPr>
          <a:xfrm flipV="1">
            <a:off x="4318224" y="2056632"/>
            <a:ext cx="1177889" cy="49159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973D24F-87A5-E645-BC35-1F44E3556035}"/>
              </a:ext>
            </a:extLst>
          </p:cNvPr>
          <p:cNvCxnSpPr/>
          <p:nvPr/>
        </p:nvCxnSpPr>
        <p:spPr>
          <a:xfrm>
            <a:off x="4318224" y="2784994"/>
            <a:ext cx="1177889" cy="562063"/>
          </a:xfrm>
          <a:prstGeom prst="straightConnector1">
            <a:avLst/>
          </a:prstGeom>
          <a:ln w="38100" cmpd="sng">
            <a:solidFill>
              <a:srgbClr val="0000F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10BC403-571B-3C40-AD62-4AC69974FEB1}"/>
              </a:ext>
            </a:extLst>
          </p:cNvPr>
          <p:cNvSpPr txBox="1"/>
          <p:nvPr/>
        </p:nvSpPr>
        <p:spPr>
          <a:xfrm>
            <a:off x="1404624" y="4286117"/>
            <a:ext cx="40914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Elastic scattering between two photons in a </a:t>
            </a:r>
            <a:r>
              <a:rPr lang="en-US" sz="2400" dirty="0">
                <a:latin typeface="Symbol" charset="2"/>
                <a:cs typeface="Symbol" charset="2"/>
              </a:rPr>
              <a:t>c</a:t>
            </a:r>
            <a:r>
              <a:rPr lang="en-US" sz="2400" baseline="30000" dirty="0"/>
              <a:t>(3)</a:t>
            </a:r>
            <a:r>
              <a:rPr lang="en-US" sz="2400" dirty="0"/>
              <a:t> nonlinear medium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8938A8-1A8D-9E4F-94B6-11D3907B1D58}"/>
              </a:ext>
            </a:extLst>
          </p:cNvPr>
          <p:cNvSpPr txBox="1"/>
          <p:nvPr/>
        </p:nvSpPr>
        <p:spPr>
          <a:xfrm>
            <a:off x="2952086" y="1414129"/>
            <a:ext cx="1159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SFWM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EEA8EA2-7BA1-CF4B-BE94-E97985E7044C}"/>
              </a:ext>
            </a:extLst>
          </p:cNvPr>
          <p:cNvGrpSpPr/>
          <p:nvPr/>
        </p:nvGrpSpPr>
        <p:grpSpPr>
          <a:xfrm>
            <a:off x="10394180" y="1978536"/>
            <a:ext cx="1201355" cy="868725"/>
            <a:chOff x="10394180" y="1978536"/>
            <a:chExt cx="1201355" cy="868725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7394B48-1E08-A74B-B3E5-566A0A21FE13}"/>
                </a:ext>
              </a:extLst>
            </p:cNvPr>
            <p:cNvCxnSpPr/>
            <p:nvPr/>
          </p:nvCxnSpPr>
          <p:spPr>
            <a:xfrm>
              <a:off x="10559445" y="1978536"/>
              <a:ext cx="576000" cy="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07FD956-7763-4447-AF2E-866FD3122DB2}"/>
                </a:ext>
              </a:extLst>
            </p:cNvPr>
            <p:cNvCxnSpPr/>
            <p:nvPr/>
          </p:nvCxnSpPr>
          <p:spPr>
            <a:xfrm>
              <a:off x="10554936" y="2226327"/>
              <a:ext cx="580509" cy="0"/>
            </a:xfrm>
            <a:prstGeom prst="straightConnector1">
              <a:avLst/>
            </a:prstGeom>
            <a:ln w="38100" cmpd="sng">
              <a:solidFill>
                <a:srgbClr val="0000F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F6D18BB-ED8C-0744-A43B-8B740782D701}"/>
                </a:ext>
              </a:extLst>
            </p:cNvPr>
            <p:cNvSpPr txBox="1"/>
            <p:nvPr/>
          </p:nvSpPr>
          <p:spPr>
            <a:xfrm>
              <a:off x="10394180" y="2447151"/>
              <a:ext cx="12013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000" dirty="0">
                  <a:solidFill>
                    <a:srgbClr val="FF0000"/>
                  </a:solidFill>
                </a:rPr>
                <a:t>50 pairs/s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D573E4D-973C-E742-AAEB-94A187585808}"/>
              </a:ext>
            </a:extLst>
          </p:cNvPr>
          <p:cNvGrpSpPr/>
          <p:nvPr/>
        </p:nvGrpSpPr>
        <p:grpSpPr>
          <a:xfrm>
            <a:off x="6341527" y="1423251"/>
            <a:ext cx="3726912" cy="2070341"/>
            <a:chOff x="6341527" y="1423251"/>
            <a:chExt cx="3726912" cy="2070341"/>
          </a:xfrm>
        </p:grpSpPr>
        <p:sp>
          <p:nvSpPr>
            <p:cNvPr id="16" name="Right Arrow 15">
              <a:extLst>
                <a:ext uri="{FF2B5EF4-FFF2-40B4-BE49-F238E27FC236}">
                  <a16:creationId xmlns:a16="http://schemas.microsoft.com/office/drawing/2014/main" id="{E729CA94-A73A-AD47-95C6-748DC542BA4A}"/>
                </a:ext>
              </a:extLst>
            </p:cNvPr>
            <p:cNvSpPr/>
            <p:nvPr/>
          </p:nvSpPr>
          <p:spPr>
            <a:xfrm>
              <a:off x="8051217" y="1805234"/>
              <a:ext cx="478275" cy="514350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008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3097CF9-8A5D-7240-838E-D0E281365D37}"/>
                </a:ext>
              </a:extLst>
            </p:cNvPr>
            <p:cNvSpPr/>
            <p:nvPr/>
          </p:nvSpPr>
          <p:spPr>
            <a:xfrm>
              <a:off x="8529492" y="2847261"/>
              <a:ext cx="153894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1 cm of Silicon</a:t>
              </a:r>
            </a:p>
            <a:p>
              <a:pPr algn="ctr"/>
              <a:r>
                <a:rPr lang="en-US" dirty="0"/>
                <a:t>A=100 </a:t>
              </a:r>
              <a:r>
                <a:rPr lang="en-US" dirty="0">
                  <a:latin typeface="Symbol" charset="2"/>
                  <a:ea typeface="Symbol" charset="2"/>
                  <a:cs typeface="Symbol" charset="2"/>
                </a:rPr>
                <a:t>m</a:t>
              </a:r>
              <a:r>
                <a:rPr lang="en-US" dirty="0"/>
                <a:t>m</a:t>
              </a:r>
              <a:r>
                <a:rPr lang="en-US" baseline="30000" dirty="0"/>
                <a:t>2</a:t>
              </a:r>
              <a:r>
                <a:rPr lang="en-US" dirty="0"/>
                <a:t> </a:t>
              </a:r>
              <a:endParaRPr lang="en-CA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82BFB78-23C8-7C49-92F4-6B19F082C8F2}"/>
                </a:ext>
              </a:extLst>
            </p:cNvPr>
            <p:cNvSpPr/>
            <p:nvPr/>
          </p:nvSpPr>
          <p:spPr>
            <a:xfrm>
              <a:off x="6341527" y="1631543"/>
              <a:ext cx="1656864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8F00"/>
                  </a:solidFill>
                </a:rPr>
                <a:t>1mW</a:t>
              </a:r>
            </a:p>
            <a:p>
              <a:pPr algn="ctr"/>
              <a:r>
                <a:rPr lang="en-US" sz="2000" b="1" dirty="0">
                  <a:solidFill>
                    <a:srgbClr val="008F00"/>
                  </a:solidFill>
                </a:rPr>
                <a:t>@1550 nm</a:t>
              </a:r>
            </a:p>
            <a:p>
              <a:pPr algn="ctr"/>
              <a:r>
                <a:rPr lang="en-US" sz="2000" b="1" dirty="0">
                  <a:solidFill>
                    <a:srgbClr val="008F00"/>
                  </a:solidFill>
                </a:rPr>
                <a:t>10</a:t>
              </a:r>
              <a:r>
                <a:rPr lang="en-US" sz="2000" b="1" baseline="30000" dirty="0">
                  <a:solidFill>
                    <a:srgbClr val="008F00"/>
                  </a:solidFill>
                </a:rPr>
                <a:t>16</a:t>
              </a:r>
              <a:r>
                <a:rPr lang="en-US" sz="2000" b="1" dirty="0">
                  <a:solidFill>
                    <a:srgbClr val="008F00"/>
                  </a:solidFill>
                </a:rPr>
                <a:t> photon/s</a:t>
              </a:r>
              <a:endParaRPr lang="en-CA" sz="2000" b="1" dirty="0">
                <a:solidFill>
                  <a:srgbClr val="008F00"/>
                </a:solidFill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BBC2B73-CA37-5C45-BD27-4C433294D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80623" y="1423251"/>
              <a:ext cx="1278316" cy="1278316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4D3D352-C0D2-0A4F-BD95-E96B5465BE1A}"/>
              </a:ext>
            </a:extLst>
          </p:cNvPr>
          <p:cNvGrpSpPr/>
          <p:nvPr/>
        </p:nvGrpSpPr>
        <p:grpSpPr>
          <a:xfrm>
            <a:off x="6277946" y="3955464"/>
            <a:ext cx="5568859" cy="2120855"/>
            <a:chOff x="6351844" y="3762440"/>
            <a:chExt cx="5568859" cy="2120855"/>
          </a:xfrm>
        </p:grpSpPr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D9F61DE3-EAAC-7942-8337-90991FEC4C97}"/>
                </a:ext>
              </a:extLst>
            </p:cNvPr>
            <p:cNvSpPr/>
            <p:nvPr/>
          </p:nvSpPr>
          <p:spPr>
            <a:xfrm>
              <a:off x="8061534" y="4146200"/>
              <a:ext cx="478275" cy="514350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008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C89242B-0236-5C47-A15B-CB0421C392D2}"/>
                </a:ext>
              </a:extLst>
            </p:cNvPr>
            <p:cNvCxnSpPr/>
            <p:nvPr/>
          </p:nvCxnSpPr>
          <p:spPr>
            <a:xfrm>
              <a:off x="10569762" y="4319502"/>
              <a:ext cx="576000" cy="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B2E48CF-441E-504E-B159-E110A8C48216}"/>
                </a:ext>
              </a:extLst>
            </p:cNvPr>
            <p:cNvCxnSpPr/>
            <p:nvPr/>
          </p:nvCxnSpPr>
          <p:spPr>
            <a:xfrm>
              <a:off x="10565253" y="4567293"/>
              <a:ext cx="580509" cy="0"/>
            </a:xfrm>
            <a:prstGeom prst="straightConnector1">
              <a:avLst/>
            </a:prstGeom>
            <a:ln w="38100" cmpd="sng">
              <a:solidFill>
                <a:srgbClr val="0000F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6DDD744-F12D-534E-B817-695CCA556871}"/>
                </a:ext>
              </a:extLst>
            </p:cNvPr>
            <p:cNvSpPr/>
            <p:nvPr/>
          </p:nvSpPr>
          <p:spPr>
            <a:xfrm>
              <a:off x="6351844" y="3972509"/>
              <a:ext cx="1656864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8F00"/>
                  </a:solidFill>
                </a:rPr>
                <a:t>1mW</a:t>
              </a:r>
            </a:p>
            <a:p>
              <a:pPr algn="ctr"/>
              <a:r>
                <a:rPr lang="en-US" sz="2000" b="1" dirty="0">
                  <a:solidFill>
                    <a:srgbClr val="008F00"/>
                  </a:solidFill>
                </a:rPr>
                <a:t>@1550 nm</a:t>
              </a:r>
            </a:p>
            <a:p>
              <a:pPr algn="ctr"/>
              <a:r>
                <a:rPr lang="en-US" sz="2000" b="1" dirty="0">
                  <a:solidFill>
                    <a:srgbClr val="008F00"/>
                  </a:solidFill>
                </a:rPr>
                <a:t>10</a:t>
              </a:r>
              <a:r>
                <a:rPr lang="en-US" sz="2000" b="1" baseline="30000" dirty="0">
                  <a:solidFill>
                    <a:srgbClr val="008F00"/>
                  </a:solidFill>
                </a:rPr>
                <a:t>16</a:t>
              </a:r>
              <a:r>
                <a:rPr lang="en-US" sz="2000" b="1" dirty="0">
                  <a:solidFill>
                    <a:srgbClr val="008F00"/>
                  </a:solidFill>
                </a:rPr>
                <a:t> photon/s</a:t>
              </a:r>
              <a:endParaRPr lang="en-CA" sz="2000" b="1" dirty="0">
                <a:solidFill>
                  <a:srgbClr val="008F00"/>
                </a:solidFill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0CD156A-9486-C24F-B43D-F0F96BE51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7890" y="3762440"/>
              <a:ext cx="1421366" cy="1421366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7CAA34C-8752-344F-96CE-78E121699CEF}"/>
                </a:ext>
              </a:extLst>
            </p:cNvPr>
            <p:cNvSpPr/>
            <p:nvPr/>
          </p:nvSpPr>
          <p:spPr>
            <a:xfrm>
              <a:off x="8539809" y="5236964"/>
              <a:ext cx="155523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1 cm of silica</a:t>
              </a:r>
            </a:p>
            <a:p>
              <a:pPr algn="ctr"/>
              <a:r>
                <a:rPr lang="en-US" dirty="0"/>
                <a:t>A=100 </a:t>
              </a:r>
              <a:r>
                <a:rPr lang="en-US" dirty="0">
                  <a:latin typeface="Symbol" charset="2"/>
                  <a:ea typeface="Symbol" charset="2"/>
                  <a:cs typeface="Symbol" charset="2"/>
                </a:rPr>
                <a:t>m</a:t>
              </a:r>
              <a:r>
                <a:rPr lang="en-US" dirty="0"/>
                <a:t>m</a:t>
              </a:r>
              <a:r>
                <a:rPr lang="en-US" baseline="30000" dirty="0"/>
                <a:t>2</a:t>
              </a:r>
              <a:r>
                <a:rPr lang="en-US" dirty="0"/>
                <a:t> </a:t>
              </a:r>
              <a:endParaRPr lang="en-CA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DAF032A-5E61-F544-B97D-70F47E9C3AAB}"/>
                </a:ext>
              </a:extLst>
            </p:cNvPr>
            <p:cNvSpPr txBox="1"/>
            <p:nvPr/>
          </p:nvSpPr>
          <p:spPr>
            <a:xfrm>
              <a:off x="10184330" y="4832465"/>
              <a:ext cx="17363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000" dirty="0">
                  <a:solidFill>
                    <a:srgbClr val="FF0000"/>
                  </a:solidFill>
                </a:rPr>
                <a:t>18 pairs/hour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976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C0A0E5-EEBF-2B4B-B370-1C1EACB92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that easy?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810F33-87B5-E247-960A-440C72BD64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D369A-1A55-0442-815D-9C3FF8A2F90A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51AB6C-4B9B-1B4F-ACD8-12AEE26F105B}"/>
              </a:ext>
            </a:extLst>
          </p:cNvPr>
          <p:cNvSpPr txBox="1"/>
          <p:nvPr/>
        </p:nvSpPr>
        <p:spPr>
          <a:xfrm>
            <a:off x="9732775" y="4204396"/>
            <a:ext cx="18918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Dispersion </a:t>
            </a:r>
          </a:p>
          <a:p>
            <a:r>
              <a:rPr lang="en-US" sz="2400" dirty="0"/>
              <a:t>engineering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2CB0B53-C70D-D242-A0D4-98CB8FB49B99}"/>
                  </a:ext>
                </a:extLst>
              </p:cNvPr>
              <p:cNvSpPr txBox="1"/>
              <p:nvPr/>
            </p:nvSpPr>
            <p:spPr>
              <a:xfrm>
                <a:off x="4991119" y="3078142"/>
                <a:ext cx="6553910" cy="7984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sty m:val="p"/>
                        </m:rPr>
                        <a:rPr lang="it-IT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GVD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2CB0B53-C70D-D242-A0D4-98CB8FB49B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119" y="3078142"/>
                <a:ext cx="6553910" cy="798424"/>
              </a:xfrm>
              <a:prstGeom prst="rect">
                <a:avLst/>
              </a:prstGeom>
              <a:blipFill>
                <a:blip r:embed="rId2"/>
                <a:stretch>
                  <a:fillRect l="-387"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own Arrow 6">
            <a:extLst>
              <a:ext uri="{FF2B5EF4-FFF2-40B4-BE49-F238E27FC236}">
                <a16:creationId xmlns:a16="http://schemas.microsoft.com/office/drawing/2014/main" id="{558282FE-A3D6-5C49-9024-7A516F4ADF6F}"/>
              </a:ext>
            </a:extLst>
          </p:cNvPr>
          <p:cNvSpPr/>
          <p:nvPr/>
        </p:nvSpPr>
        <p:spPr>
          <a:xfrm rot="16200000">
            <a:off x="8745671" y="4274701"/>
            <a:ext cx="695918" cy="7081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13C720D-C1AA-F54C-BA4B-60BF59AA39EC}"/>
              </a:ext>
            </a:extLst>
          </p:cNvPr>
          <p:cNvGrpSpPr/>
          <p:nvPr/>
        </p:nvGrpSpPr>
        <p:grpSpPr>
          <a:xfrm>
            <a:off x="6207280" y="1346047"/>
            <a:ext cx="4977539" cy="1559974"/>
            <a:chOff x="6207280" y="1346047"/>
            <a:chExt cx="4977539" cy="155997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85B6E09-65DF-C041-9844-05395BB167F5}"/>
                </a:ext>
              </a:extLst>
            </p:cNvPr>
            <p:cNvGrpSpPr/>
            <p:nvPr/>
          </p:nvGrpSpPr>
          <p:grpSpPr>
            <a:xfrm>
              <a:off x="6207280" y="1346047"/>
              <a:ext cx="4977539" cy="1143821"/>
              <a:chOff x="5811864" y="2285179"/>
              <a:chExt cx="4977539" cy="1143821"/>
            </a:xfrm>
          </p:grpSpPr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60051198-2179-DF46-8270-1E44184155A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11864" y="2285179"/>
                <a:ext cx="0" cy="114382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0F03E485-D5FA-4E4D-963D-1D7684F12A0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11864" y="3428999"/>
                <a:ext cx="4977539" cy="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4E6DBE1-8D5D-9A48-8A6A-9063D4DE384C}"/>
                </a:ext>
              </a:extLst>
            </p:cNvPr>
            <p:cNvSpPr txBox="1"/>
            <p:nvPr/>
          </p:nvSpPr>
          <p:spPr>
            <a:xfrm>
              <a:off x="8412190" y="2382801"/>
              <a:ext cx="5517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Symbol" pitchFamily="2" charset="2"/>
                </a:rPr>
                <a:t>w</a:t>
              </a:r>
              <a:r>
                <a:rPr lang="en-US" sz="2800" baseline="-25000" dirty="0">
                  <a:latin typeface="Symbol" pitchFamily="2" charset="2"/>
                </a:rPr>
                <a:t>0</a:t>
              </a:r>
              <a:endParaRPr lang="en-US" sz="2800" baseline="-25000" dirty="0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B13280C-119C-9049-902B-760F347F1421}"/>
                </a:ext>
              </a:extLst>
            </p:cNvPr>
            <p:cNvGrpSpPr/>
            <p:nvPr/>
          </p:nvGrpSpPr>
          <p:grpSpPr>
            <a:xfrm>
              <a:off x="6612525" y="1621470"/>
              <a:ext cx="4417622" cy="887034"/>
              <a:chOff x="6612525" y="1444671"/>
              <a:chExt cx="4417622" cy="1063833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1198B4A6-FAB4-B04E-9B9C-F0D1EE1D79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59400" y="1463105"/>
                <a:ext cx="0" cy="102676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2766E377-7AB0-F343-87D7-03205D3E9C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54241" y="1463105"/>
                <a:ext cx="0" cy="102676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1CC11A85-93D8-534D-B4B0-8376CBB778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97094" y="1481742"/>
                <a:ext cx="0" cy="102676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70A51689-55A1-8642-BC00-F3A5354107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31007" y="1463105"/>
                <a:ext cx="0" cy="102676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01F45BFF-1DB4-384E-8591-7A7C37B65A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13433" y="1481742"/>
                <a:ext cx="0" cy="102676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BD7C2949-640D-2340-811B-D0CDD635B8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30147" y="1444671"/>
                <a:ext cx="0" cy="102676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E650A47F-2A8B-AE40-A50D-6474C15FEA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12525" y="1463105"/>
                <a:ext cx="0" cy="102676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E504491-391D-0E40-A8A9-99EB0430D361}"/>
                </a:ext>
              </a:extLst>
            </p:cNvPr>
            <p:cNvSpPr txBox="1"/>
            <p:nvPr/>
          </p:nvSpPr>
          <p:spPr>
            <a:xfrm>
              <a:off x="6327907" y="2382801"/>
              <a:ext cx="5277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atin typeface="Symbol" pitchFamily="2" charset="2"/>
                </a:rPr>
                <a:t>w</a:t>
              </a:r>
              <a:r>
                <a:rPr lang="en-US" sz="2800" baseline="-25000" dirty="0" err="1">
                  <a:latin typeface="+mj-lt"/>
                </a:rPr>
                <a:t>s</a:t>
              </a:r>
              <a:endParaRPr lang="en-US" sz="2800" baseline="-25000" dirty="0">
                <a:latin typeface="+mj-lt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D7DCA68-1613-254D-AEB5-57EE9DBD673E}"/>
                </a:ext>
              </a:extLst>
            </p:cNvPr>
            <p:cNvSpPr txBox="1"/>
            <p:nvPr/>
          </p:nvSpPr>
          <p:spPr>
            <a:xfrm>
              <a:off x="10557144" y="2380837"/>
              <a:ext cx="5004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atin typeface="Symbol" pitchFamily="2" charset="2"/>
                </a:rPr>
                <a:t>w</a:t>
              </a:r>
              <a:r>
                <a:rPr lang="en-US" sz="2800" baseline="-25000" dirty="0" err="1">
                  <a:latin typeface="+mj-lt"/>
                </a:rPr>
                <a:t>i</a:t>
              </a:r>
              <a:endParaRPr lang="en-US" sz="2800" baseline="-25000" dirty="0">
                <a:latin typeface="+mj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EF43E90-3CAE-DB4C-9360-2A8EF2E337EA}"/>
              </a:ext>
            </a:extLst>
          </p:cNvPr>
          <p:cNvGrpSpPr/>
          <p:nvPr/>
        </p:nvGrpSpPr>
        <p:grpSpPr>
          <a:xfrm>
            <a:off x="6437714" y="964595"/>
            <a:ext cx="4369659" cy="457100"/>
            <a:chOff x="6352755" y="1039208"/>
            <a:chExt cx="4508804" cy="457100"/>
          </a:xfrm>
        </p:grpSpPr>
        <p:sp>
          <p:nvSpPr>
            <p:cNvPr id="9" name="Curved Down Arrow 8">
              <a:extLst>
                <a:ext uri="{FF2B5EF4-FFF2-40B4-BE49-F238E27FC236}">
                  <a16:creationId xmlns:a16="http://schemas.microsoft.com/office/drawing/2014/main" id="{DCF4C500-991C-8A40-A118-933C557804AA}"/>
                </a:ext>
              </a:extLst>
            </p:cNvPr>
            <p:cNvSpPr/>
            <p:nvPr/>
          </p:nvSpPr>
          <p:spPr>
            <a:xfrm>
              <a:off x="8556642" y="1046952"/>
              <a:ext cx="2304917" cy="449356"/>
            </a:xfrm>
            <a:prstGeom prst="curvedDownArrow">
              <a:avLst/>
            </a:prstGeom>
            <a:solidFill>
              <a:schemeClr val="accent6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Curved Down Arrow 26">
              <a:extLst>
                <a:ext uri="{FF2B5EF4-FFF2-40B4-BE49-F238E27FC236}">
                  <a16:creationId xmlns:a16="http://schemas.microsoft.com/office/drawing/2014/main" id="{777F7C91-162D-1144-8ABA-3C40B7F5C551}"/>
                </a:ext>
              </a:extLst>
            </p:cNvPr>
            <p:cNvSpPr/>
            <p:nvPr/>
          </p:nvSpPr>
          <p:spPr>
            <a:xfrm flipH="1">
              <a:off x="6352755" y="1039208"/>
              <a:ext cx="2304917" cy="449356"/>
            </a:xfrm>
            <a:prstGeom prst="curvedDownArrow">
              <a:avLst/>
            </a:prstGeom>
            <a:solidFill>
              <a:schemeClr val="accent6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23574E9-8D07-4841-A78A-F7EC456B43DD}"/>
              </a:ext>
            </a:extLst>
          </p:cNvPr>
          <p:cNvSpPr/>
          <p:nvPr/>
        </p:nvSpPr>
        <p:spPr>
          <a:xfrm>
            <a:off x="8675351" y="1580059"/>
            <a:ext cx="583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Symbol" pitchFamily="2" charset="2"/>
              </a:rPr>
              <a:t>Dw</a:t>
            </a:r>
            <a:endParaRPr lang="en-US" sz="2400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240B53F-2DF3-DA4A-86F5-F8F7FF617906}"/>
              </a:ext>
            </a:extLst>
          </p:cNvPr>
          <p:cNvCxnSpPr/>
          <p:nvPr/>
        </p:nvCxnSpPr>
        <p:spPr>
          <a:xfrm>
            <a:off x="8649082" y="2059633"/>
            <a:ext cx="647700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9831B11E-86D0-5048-B1A2-AE949E929463}"/>
              </a:ext>
            </a:extLst>
          </p:cNvPr>
          <p:cNvSpPr/>
          <p:nvPr/>
        </p:nvSpPr>
        <p:spPr>
          <a:xfrm>
            <a:off x="7145292" y="981569"/>
            <a:ext cx="8386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Symbol" pitchFamily="2" charset="2"/>
              </a:rPr>
              <a:t>Dw</a:t>
            </a:r>
            <a:r>
              <a:rPr lang="en-US" sz="2400" dirty="0" err="1">
                <a:latin typeface="+mj-lt"/>
              </a:rPr>
              <a:t>m</a:t>
            </a:r>
            <a:endParaRPr lang="en-US" sz="2400" dirty="0">
              <a:latin typeface="+mj-lt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9904DF1-0D53-7242-96AA-A1B2352FF7E1}"/>
              </a:ext>
            </a:extLst>
          </p:cNvPr>
          <p:cNvCxnSpPr>
            <a:cxnSpLocks/>
          </p:cNvCxnSpPr>
          <p:nvPr/>
        </p:nvCxnSpPr>
        <p:spPr>
          <a:xfrm>
            <a:off x="6493463" y="1463105"/>
            <a:ext cx="2122287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8802F5A5-B7E1-994B-A4C8-8B6E20AE01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5201"/>
          <a:stretch/>
        </p:blipFill>
        <p:spPr>
          <a:xfrm>
            <a:off x="639047" y="3060369"/>
            <a:ext cx="3737136" cy="73726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481C935-8A59-984A-9D3C-16E3F9E76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047" y="4068181"/>
            <a:ext cx="1919246" cy="129340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85C62B3-A040-834A-91E8-C46BDE0CD1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6886" y="4051653"/>
            <a:ext cx="4717599" cy="1170791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E0FBE0DC-2670-EB4E-AE18-E05B81B16788}"/>
              </a:ext>
            </a:extLst>
          </p:cNvPr>
          <p:cNvGrpSpPr/>
          <p:nvPr/>
        </p:nvGrpSpPr>
        <p:grpSpPr>
          <a:xfrm>
            <a:off x="1459874" y="1094981"/>
            <a:ext cx="2668118" cy="1439290"/>
            <a:chOff x="2705100" y="1351282"/>
            <a:chExt cx="6778708" cy="3656708"/>
          </a:xfrm>
        </p:grpSpPr>
        <p:sp>
          <p:nvSpPr>
            <p:cNvPr id="34" name="Donut 33">
              <a:extLst>
                <a:ext uri="{FF2B5EF4-FFF2-40B4-BE49-F238E27FC236}">
                  <a16:creationId xmlns:a16="http://schemas.microsoft.com/office/drawing/2014/main" id="{FAA6A940-4618-3045-9F6D-EF607C8DA440}"/>
                </a:ext>
              </a:extLst>
            </p:cNvPr>
            <p:cNvSpPr/>
            <p:nvPr/>
          </p:nvSpPr>
          <p:spPr>
            <a:xfrm>
              <a:off x="4522746" y="1351282"/>
              <a:ext cx="3146508" cy="3174109"/>
            </a:xfrm>
            <a:prstGeom prst="donut">
              <a:avLst>
                <a:gd name="adj" fmla="val 10926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A1660E4-B3A3-3648-B299-1E8E7557082D}"/>
                </a:ext>
              </a:extLst>
            </p:cNvPr>
            <p:cNvSpPr/>
            <p:nvPr/>
          </p:nvSpPr>
          <p:spPr>
            <a:xfrm flipV="1">
              <a:off x="2705100" y="4700655"/>
              <a:ext cx="6778708" cy="30733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D0892438-0A39-5C4B-9FAA-FE97559F68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0943" y="5365750"/>
            <a:ext cx="5837250" cy="61087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24D54BC-D887-C449-9C2C-042A42AF6CEE}"/>
              </a:ext>
            </a:extLst>
          </p:cNvPr>
          <p:cNvSpPr/>
          <p:nvPr/>
        </p:nvSpPr>
        <p:spPr>
          <a:xfrm>
            <a:off x="8412190" y="3022268"/>
            <a:ext cx="3212450" cy="8309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-Right Arrow 35">
            <a:extLst>
              <a:ext uri="{FF2B5EF4-FFF2-40B4-BE49-F238E27FC236}">
                <a16:creationId xmlns:a16="http://schemas.microsoft.com/office/drawing/2014/main" id="{336891F9-7EC5-D744-B89B-8DA22D0AC894}"/>
              </a:ext>
            </a:extLst>
          </p:cNvPr>
          <p:cNvSpPr/>
          <p:nvPr/>
        </p:nvSpPr>
        <p:spPr>
          <a:xfrm>
            <a:off x="2692400" y="4482712"/>
            <a:ext cx="826689" cy="2921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57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13" grpId="0"/>
      <p:bldP spid="29" grpId="0"/>
      <p:bldP spid="26" grpId="0" animBg="1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C308EB-DA44-3C40-9413-03E63CD3A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Spontaneous Four-Wave Mixing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3BEB28-3BC2-824F-A8E0-A162E95CF1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01610" y="6492491"/>
            <a:ext cx="690390" cy="365125"/>
          </a:xfrm>
        </p:spPr>
        <p:txBody>
          <a:bodyPr/>
          <a:lstStyle/>
          <a:p>
            <a:fld id="{A36D369A-1A55-0442-815D-9C3FF8A2F90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33E75E25-8EDD-6247-945A-895A65425326}"/>
              </a:ext>
            </a:extLst>
          </p:cNvPr>
          <p:cNvSpPr/>
          <p:nvPr/>
        </p:nvSpPr>
        <p:spPr>
          <a:xfrm>
            <a:off x="1427775" y="2094220"/>
            <a:ext cx="1513086" cy="1270583"/>
          </a:xfrm>
          <a:prstGeom prst="rightArrow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8DCCC9E-78FD-4149-B48C-01DB37684BCB}"/>
              </a:ext>
            </a:extLst>
          </p:cNvPr>
          <p:cNvCxnSpPr/>
          <p:nvPr/>
        </p:nvCxnSpPr>
        <p:spPr>
          <a:xfrm flipV="1">
            <a:off x="1652527" y="2855462"/>
            <a:ext cx="1177889" cy="491594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74CD897-0AB8-424C-BDF2-5522742296CA}"/>
              </a:ext>
            </a:extLst>
          </p:cNvPr>
          <p:cNvCxnSpPr/>
          <p:nvPr/>
        </p:nvCxnSpPr>
        <p:spPr>
          <a:xfrm>
            <a:off x="1652527" y="2056622"/>
            <a:ext cx="1177889" cy="562063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8B3EE58-2FCF-6944-947F-7DD6D34511F1}"/>
              </a:ext>
            </a:extLst>
          </p:cNvPr>
          <p:cNvSpPr/>
          <p:nvPr/>
        </p:nvSpPr>
        <p:spPr>
          <a:xfrm>
            <a:off x="2952086" y="2056632"/>
            <a:ext cx="1270072" cy="1372368"/>
          </a:xfrm>
          <a:prstGeom prst="rect">
            <a:avLst/>
          </a:prstGeom>
          <a:solidFill>
            <a:srgbClr val="FF7E79">
              <a:alpha val="72941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Symbol" charset="2"/>
                <a:cs typeface="Symbol" charset="2"/>
              </a:rPr>
              <a:t>c</a:t>
            </a:r>
            <a:r>
              <a:rPr lang="en-US" sz="4000" baseline="30000" dirty="0">
                <a:solidFill>
                  <a:schemeClr val="tx1"/>
                </a:solidFill>
              </a:rPr>
              <a:t>(3)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577171C-9412-6A47-9A54-6428CC1230B0}"/>
              </a:ext>
            </a:extLst>
          </p:cNvPr>
          <p:cNvCxnSpPr/>
          <p:nvPr/>
        </p:nvCxnSpPr>
        <p:spPr>
          <a:xfrm flipV="1">
            <a:off x="4318224" y="2056632"/>
            <a:ext cx="1177889" cy="49159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973D24F-87A5-E645-BC35-1F44E3556035}"/>
              </a:ext>
            </a:extLst>
          </p:cNvPr>
          <p:cNvCxnSpPr/>
          <p:nvPr/>
        </p:nvCxnSpPr>
        <p:spPr>
          <a:xfrm>
            <a:off x="4318224" y="2784994"/>
            <a:ext cx="1177889" cy="562063"/>
          </a:xfrm>
          <a:prstGeom prst="straightConnector1">
            <a:avLst/>
          </a:prstGeom>
          <a:ln w="38100" cmpd="sng">
            <a:solidFill>
              <a:srgbClr val="0000F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10BC403-571B-3C40-AD62-4AC69974FEB1}"/>
              </a:ext>
            </a:extLst>
          </p:cNvPr>
          <p:cNvSpPr txBox="1"/>
          <p:nvPr/>
        </p:nvSpPr>
        <p:spPr>
          <a:xfrm>
            <a:off x="1404624" y="4286117"/>
            <a:ext cx="40914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Elastic scattering between two photons in a </a:t>
            </a:r>
            <a:r>
              <a:rPr lang="en-US" sz="2400" dirty="0">
                <a:latin typeface="Symbol" charset="2"/>
                <a:cs typeface="Symbol" charset="2"/>
              </a:rPr>
              <a:t>c</a:t>
            </a:r>
            <a:r>
              <a:rPr lang="en-US" sz="2400" baseline="30000" dirty="0"/>
              <a:t>(3)</a:t>
            </a:r>
            <a:r>
              <a:rPr lang="en-US" sz="2400" dirty="0"/>
              <a:t> nonlinear medium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8938A8-1A8D-9E4F-94B6-11D3907B1D58}"/>
              </a:ext>
            </a:extLst>
          </p:cNvPr>
          <p:cNvSpPr txBox="1"/>
          <p:nvPr/>
        </p:nvSpPr>
        <p:spPr>
          <a:xfrm>
            <a:off x="2952086" y="1414129"/>
            <a:ext cx="1159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SFWM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7028601-0E67-1F40-83A4-198AACB1B6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6808" y="1260439"/>
            <a:ext cx="1397189" cy="13971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8731A6-F88D-A841-868C-07EB910189F0}"/>
              </a:ext>
            </a:extLst>
          </p:cNvPr>
          <p:cNvSpPr txBox="1"/>
          <p:nvPr/>
        </p:nvSpPr>
        <p:spPr>
          <a:xfrm>
            <a:off x="6710736" y="2618685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High index</a:t>
            </a:r>
          </a:p>
          <a:p>
            <a:pPr algn="ctr"/>
            <a:r>
              <a:rPr lang="en-US" dirty="0"/>
              <a:t>material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6A4EE93-E369-3248-8DE3-26E3230D11B5}"/>
              </a:ext>
            </a:extLst>
          </p:cNvPr>
          <p:cNvSpPr txBox="1"/>
          <p:nvPr/>
        </p:nvSpPr>
        <p:spPr>
          <a:xfrm>
            <a:off x="6710736" y="5429476"/>
            <a:ext cx="12282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Low index</a:t>
            </a:r>
          </a:p>
          <a:p>
            <a:pPr algn="ctr"/>
            <a:r>
              <a:rPr lang="en-US" dirty="0"/>
              <a:t>material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D5F605-FB38-904D-AFE7-1CF661A930EF}"/>
              </a:ext>
            </a:extLst>
          </p:cNvPr>
          <p:cNvSpPr/>
          <p:nvPr/>
        </p:nvSpPr>
        <p:spPr>
          <a:xfrm>
            <a:off x="8729854" y="1479968"/>
            <a:ext cx="24481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>
                <a:solidFill>
                  <a:schemeClr val="accent6">
                    <a:lumMod val="75000"/>
                  </a:schemeClr>
                </a:solidFill>
              </a:rPr>
              <a:t>Small footprint </a:t>
            </a:r>
          </a:p>
          <a:p>
            <a:r>
              <a:rPr lang="en-CA" b="1" dirty="0">
                <a:solidFill>
                  <a:schemeClr val="accent6">
                    <a:lumMod val="75000"/>
                  </a:schemeClr>
                </a:solidFill>
              </a:rPr>
              <a:t>Large nonlinearity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CB44A05-487F-1B49-B5F9-1681FC4D8ABD}"/>
              </a:ext>
            </a:extLst>
          </p:cNvPr>
          <p:cNvSpPr/>
          <p:nvPr/>
        </p:nvSpPr>
        <p:spPr>
          <a:xfrm>
            <a:off x="8717154" y="2161594"/>
            <a:ext cx="28926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>
                <a:solidFill>
                  <a:srgbClr val="FF0000"/>
                </a:solidFill>
              </a:rPr>
              <a:t>Scattering losses (</a:t>
            </a:r>
            <a:r>
              <a:rPr lang="en-CA" b="1" dirty="0" err="1">
                <a:solidFill>
                  <a:srgbClr val="FF0000"/>
                </a:solidFill>
              </a:rPr>
              <a:t>db</a:t>
            </a:r>
            <a:r>
              <a:rPr lang="en-CA" b="1" dirty="0">
                <a:solidFill>
                  <a:srgbClr val="FF0000"/>
                </a:solidFill>
              </a:rPr>
              <a:t>/cm)</a:t>
            </a:r>
          </a:p>
          <a:p>
            <a:r>
              <a:rPr lang="en-CA" b="1" dirty="0">
                <a:solidFill>
                  <a:srgbClr val="FF0000"/>
                </a:solidFill>
              </a:rPr>
              <a:t>Nonlinear losses (TPA)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8DF6BDB-5A03-EA47-ABF7-0E44EC90132F}"/>
              </a:ext>
            </a:extLst>
          </p:cNvPr>
          <p:cNvSpPr/>
          <p:nvPr/>
        </p:nvSpPr>
        <p:spPr>
          <a:xfrm>
            <a:off x="8654009" y="4160276"/>
            <a:ext cx="386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>
                <a:solidFill>
                  <a:schemeClr val="accent6">
                    <a:lumMod val="75000"/>
                  </a:schemeClr>
                </a:solidFill>
              </a:rPr>
              <a:t>Small linear losses (.01 </a:t>
            </a:r>
            <a:r>
              <a:rPr lang="en-CA" b="1" dirty="0" err="1">
                <a:solidFill>
                  <a:schemeClr val="accent6">
                    <a:lumMod val="75000"/>
                  </a:schemeClr>
                </a:solidFill>
              </a:rPr>
              <a:t>db</a:t>
            </a:r>
            <a:r>
              <a:rPr lang="en-CA" b="1" dirty="0">
                <a:solidFill>
                  <a:schemeClr val="accent6">
                    <a:lumMod val="75000"/>
                  </a:schemeClr>
                </a:solidFill>
              </a:rPr>
              <a:t>/cm)</a:t>
            </a:r>
          </a:p>
          <a:p>
            <a:r>
              <a:rPr lang="en-CA" b="1" dirty="0">
                <a:solidFill>
                  <a:schemeClr val="accent6">
                    <a:lumMod val="75000"/>
                  </a:schemeClr>
                </a:solidFill>
              </a:rPr>
              <a:t>Negligible nonlinear losses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40712BD-FBB2-9144-8030-EC6AC8FB09C3}"/>
              </a:ext>
            </a:extLst>
          </p:cNvPr>
          <p:cNvSpPr/>
          <p:nvPr/>
        </p:nvSpPr>
        <p:spPr>
          <a:xfrm>
            <a:off x="8671210" y="4886280"/>
            <a:ext cx="256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>
                <a:solidFill>
                  <a:srgbClr val="FF0000"/>
                </a:solidFill>
              </a:rPr>
              <a:t>Larger footprint</a:t>
            </a:r>
          </a:p>
          <a:p>
            <a:r>
              <a:rPr lang="en-CA" b="1" dirty="0">
                <a:solidFill>
                  <a:srgbClr val="FF0000"/>
                </a:solidFill>
              </a:rPr>
              <a:t>Smaller nonlinearity 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897A74C-9C6F-C54C-AB3A-5A8E3ECCE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976" y="4004822"/>
            <a:ext cx="1421366" cy="1421366"/>
          </a:xfrm>
          <a:prstGeom prst="rect">
            <a:avLst/>
          </a:prstGeom>
        </p:spPr>
      </p:pic>
      <p:sp>
        <p:nvSpPr>
          <p:cNvPr id="39" name="Right Arrow 38">
            <a:extLst>
              <a:ext uri="{FF2B5EF4-FFF2-40B4-BE49-F238E27FC236}">
                <a16:creationId xmlns:a16="http://schemas.microsoft.com/office/drawing/2014/main" id="{3AB83EB7-B7C5-0948-9E9F-5386D878AEEC}"/>
              </a:ext>
            </a:extLst>
          </p:cNvPr>
          <p:cNvSpPr/>
          <p:nvPr/>
        </p:nvSpPr>
        <p:spPr>
          <a:xfrm rot="20343608">
            <a:off x="8242300" y="1727201"/>
            <a:ext cx="444854" cy="36702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84375E94-4727-5346-8E23-5278FA8A6EF8}"/>
              </a:ext>
            </a:extLst>
          </p:cNvPr>
          <p:cNvSpPr/>
          <p:nvPr/>
        </p:nvSpPr>
        <p:spPr>
          <a:xfrm rot="19902512">
            <a:off x="8148748" y="4382835"/>
            <a:ext cx="444854" cy="36702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7BA2EA6C-B594-3F4D-9B68-4D60BD79CD16}"/>
              </a:ext>
            </a:extLst>
          </p:cNvPr>
          <p:cNvSpPr/>
          <p:nvPr/>
        </p:nvSpPr>
        <p:spPr>
          <a:xfrm rot="1813636">
            <a:off x="8242299" y="2157543"/>
            <a:ext cx="444854" cy="36702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23F1DC60-9453-7842-8981-72A63A1E091B}"/>
              </a:ext>
            </a:extLst>
          </p:cNvPr>
          <p:cNvSpPr/>
          <p:nvPr/>
        </p:nvSpPr>
        <p:spPr>
          <a:xfrm rot="1813636">
            <a:off x="8116643" y="4973306"/>
            <a:ext cx="444854" cy="36702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48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5" grpId="0"/>
      <p:bldP spid="6" grpId="0"/>
      <p:bldP spid="15" grpId="0"/>
      <p:bldP spid="23" grpId="0"/>
      <p:bldP spid="37" grpId="0"/>
      <p:bldP spid="39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D06EA3-78A4-4A4D-B682-1663DE1B1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25" y="1360629"/>
            <a:ext cx="4622391" cy="462239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814EFDE-56EA-154C-9B87-17526BF5C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1: Going big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E68987-26A6-B246-9DD4-8C191AF6CE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D369A-1A55-0442-815D-9C3FF8A2F90A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03E66A-02FF-9B42-8EAB-8185002045C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91384" y="4580796"/>
            <a:ext cx="1248032" cy="12480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11DD59-7394-A544-8A9A-DA7A2F818FD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09796" y="1360629"/>
            <a:ext cx="6756400" cy="355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FCE06B-7CBB-404B-88A8-CD8AE5731858}"/>
              </a:ext>
            </a:extLst>
          </p:cNvPr>
          <p:cNvSpPr txBox="1"/>
          <p:nvPr/>
        </p:nvSpPr>
        <p:spPr>
          <a:xfrm>
            <a:off x="6606229" y="5222258"/>
            <a:ext cx="3615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e.g. </a:t>
            </a:r>
            <a:r>
              <a:rPr lang="en-US" dirty="0" err="1"/>
              <a:t>X.Li</a:t>
            </a:r>
            <a:r>
              <a:rPr lang="en-US" dirty="0"/>
              <a:t> et al, Opt. Express 2004</a:t>
            </a:r>
          </a:p>
        </p:txBody>
      </p:sp>
    </p:spTree>
    <p:extLst>
      <p:ext uri="{BB962C8B-B14F-4D97-AF65-F5344CB8AC3E}">
        <p14:creationId xmlns:p14="http://schemas.microsoft.com/office/powerpoint/2010/main" val="13105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22BAAB-8C09-2D42-BCB2-ED1F3354A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939"/>
            <a:ext cx="10515600" cy="852078"/>
          </a:xfrm>
        </p:spPr>
        <p:txBody>
          <a:bodyPr/>
          <a:lstStyle/>
          <a:p>
            <a:r>
              <a:rPr lang="en-US" dirty="0"/>
              <a:t>Option 2: Going small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9995F2-0DF2-CC4F-AA8A-51E34B3324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D369A-1A55-0442-815D-9C3FF8A2F90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Donut 4">
            <a:extLst>
              <a:ext uri="{FF2B5EF4-FFF2-40B4-BE49-F238E27FC236}">
                <a16:creationId xmlns:a16="http://schemas.microsoft.com/office/drawing/2014/main" id="{1BF5764B-5371-494C-A00B-09C800CF5A0B}"/>
              </a:ext>
            </a:extLst>
          </p:cNvPr>
          <p:cNvSpPr/>
          <p:nvPr/>
        </p:nvSpPr>
        <p:spPr>
          <a:xfrm>
            <a:off x="1447800" y="1752600"/>
            <a:ext cx="1800308" cy="1816100"/>
          </a:xfrm>
          <a:prstGeom prst="donut">
            <a:avLst>
              <a:gd name="adj" fmla="val 1092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317730-C5BD-DA46-89BD-3A951DE80093}"/>
              </a:ext>
            </a:extLst>
          </p:cNvPr>
          <p:cNvSpPr/>
          <p:nvPr/>
        </p:nvSpPr>
        <p:spPr>
          <a:xfrm flipV="1">
            <a:off x="989054" y="3632200"/>
            <a:ext cx="2717800" cy="2616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84F85E-5208-9D47-BA5B-3FD28935A719}"/>
              </a:ext>
            </a:extLst>
          </p:cNvPr>
          <p:cNvSpPr txBox="1"/>
          <p:nvPr/>
        </p:nvSpPr>
        <p:spPr>
          <a:xfrm>
            <a:off x="1155961" y="4361034"/>
            <a:ext cx="22317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e.g. </a:t>
            </a:r>
            <a:r>
              <a:rPr lang="en-US" sz="2400" dirty="0" err="1"/>
              <a:t>microring</a:t>
            </a:r>
            <a:r>
              <a:rPr lang="en-US" sz="2400" dirty="0"/>
              <a:t> </a:t>
            </a:r>
          </a:p>
          <a:p>
            <a:pPr algn="ctr"/>
            <a:r>
              <a:rPr lang="en-US" sz="2400" dirty="0"/>
              <a:t>resonators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41901BF-789A-104A-8268-8E498C1FA445}"/>
                  </a:ext>
                </a:extLst>
              </p:cNvPr>
              <p:cNvSpPr txBox="1"/>
              <p:nvPr/>
            </p:nvSpPr>
            <p:spPr>
              <a:xfrm>
                <a:off x="4814186" y="1294569"/>
                <a:ext cx="5392053" cy="12510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4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it-IT" sz="4000" b="0" i="0" smtClean="0">
                              <a:latin typeface="Cambria Math" panose="02040503050406030204" pitchFamily="18" charset="0"/>
                            </a:rPr>
                            <m:t>pairs</m:t>
                          </m:r>
                        </m:sub>
                      </m:sSub>
                      <m:r>
                        <a:rPr lang="it-IT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sSup>
                        <m:sSupPr>
                          <m:ctrlPr>
                            <a:rPr lang="it-IT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4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sSub>
                            <m:sSubPr>
                              <m:ctrlPr>
                                <a:rPr lang="it-IT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  <m:r>
                            <a:rPr lang="it-IT" sz="40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it-IT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it-IT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4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sSubSup>
                            <m:sSubSupPr>
                              <m:ctrlPr>
                                <a:rPr lang="it-IT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4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it-IT" sz="40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  <m:sup>
                              <m:r>
                                <a:rPr lang="it-IT" sz="40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bSup>
                        </m:num>
                        <m:den>
                          <m:r>
                            <a:rPr lang="it-IT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it-IT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it-IT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it-IT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40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it-IT" sz="4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it-IT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40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it-IT" sz="4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41901BF-789A-104A-8268-8E498C1FA4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4186" y="1294569"/>
                <a:ext cx="5392053" cy="1251048"/>
              </a:xfrm>
              <a:prstGeom prst="rect">
                <a:avLst/>
              </a:prstGeom>
              <a:blipFill>
                <a:blip r:embed="rId2"/>
                <a:stretch>
                  <a:fillRect l="-1174"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08C6DA77-AA09-224E-8F98-39F36836BD9D}"/>
              </a:ext>
            </a:extLst>
          </p:cNvPr>
          <p:cNvSpPr txBox="1"/>
          <p:nvPr/>
        </p:nvSpPr>
        <p:spPr>
          <a:xfrm>
            <a:off x="5096072" y="4319332"/>
            <a:ext cx="252928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3200" b="1" dirty="0"/>
              <a:t>Transverse</a:t>
            </a:r>
          </a:p>
          <a:p>
            <a:pPr algn="ctr"/>
            <a:r>
              <a:rPr lang="en-CA" sz="3200" b="1" dirty="0"/>
              <a:t>enhancement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7FBBA4-1CEA-BC4C-8C15-37B2DB5BE0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144" t="36495" r="9918" b="9073"/>
          <a:stretch/>
        </p:blipFill>
        <p:spPr>
          <a:xfrm>
            <a:off x="6096000" y="3305808"/>
            <a:ext cx="793573" cy="8657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8DD66E-C347-B743-8595-42BCEA6796E9}"/>
              </a:ext>
            </a:extLst>
          </p:cNvPr>
          <p:cNvSpPr txBox="1"/>
          <p:nvPr/>
        </p:nvSpPr>
        <p:spPr>
          <a:xfrm>
            <a:off x="8711459" y="4319332"/>
            <a:ext cx="252928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3200" b="1" dirty="0"/>
              <a:t>Resonant</a:t>
            </a:r>
          </a:p>
          <a:p>
            <a:pPr algn="ctr"/>
            <a:r>
              <a:rPr lang="en-CA" sz="3200" b="1" dirty="0"/>
              <a:t>enhancement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55D6263-F8B5-004E-AA44-6BBA33580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0320" y="3229608"/>
            <a:ext cx="1356663" cy="12523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26C0C38-AA7C-6F4B-9695-DDFF83D906DB}"/>
                  </a:ext>
                </a:extLst>
              </p:cNvPr>
              <p:cNvSpPr/>
              <p:nvPr/>
            </p:nvSpPr>
            <p:spPr>
              <a:xfrm>
                <a:off x="10245282" y="1336927"/>
                <a:ext cx="1317027" cy="12039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it-IT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it-IT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it-IT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it-IT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26C0C38-AA7C-6F4B-9695-DDFF83D906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5282" y="1336927"/>
                <a:ext cx="1317027" cy="1203919"/>
              </a:xfrm>
              <a:prstGeom prst="rect">
                <a:avLst/>
              </a:prstGeom>
              <a:blipFill>
                <a:blip r:embed="rId5"/>
                <a:stretch>
                  <a:fillRect b="-7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04393816-9E78-D745-8A87-87891A237BC3}"/>
              </a:ext>
            </a:extLst>
          </p:cNvPr>
          <p:cNvSpPr txBox="1"/>
          <p:nvPr/>
        </p:nvSpPr>
        <p:spPr>
          <a:xfrm>
            <a:off x="9550400" y="5886295"/>
            <a:ext cx="2456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L.G. </a:t>
            </a:r>
            <a:r>
              <a:rPr lang="en-US" dirty="0" err="1"/>
              <a:t>Helt</a:t>
            </a:r>
            <a:r>
              <a:rPr lang="en-US" dirty="0"/>
              <a:t> JOSA B 2012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78B57B6-5610-5C40-98F1-AB18EFE9ED1F}"/>
              </a:ext>
            </a:extLst>
          </p:cNvPr>
          <p:cNvCxnSpPr/>
          <p:nvPr/>
        </p:nvCxnSpPr>
        <p:spPr>
          <a:xfrm flipH="1">
            <a:off x="6680200" y="2362200"/>
            <a:ext cx="609600" cy="7239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494402D-1F3B-D94C-934C-13D0E1108B7B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9734380" y="2626762"/>
            <a:ext cx="184272" cy="60284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76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462CBC-DC3D-7244-9D79-092EC55DE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369A-1A55-0442-815D-9C3FF8A2F90A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CBB779-F6F6-6944-8B65-29B1EBB85C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144" t="36495" r="9918" b="9073"/>
          <a:stretch/>
        </p:blipFill>
        <p:spPr>
          <a:xfrm>
            <a:off x="7808913" y="560457"/>
            <a:ext cx="793573" cy="8657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D0DBE8-D8F7-E74D-9F00-591647806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7668" y="441775"/>
            <a:ext cx="1137914" cy="1050382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284C5B6B-4B9C-D54E-BCF0-753498A12059}"/>
              </a:ext>
            </a:extLst>
          </p:cNvPr>
          <p:cNvGrpSpPr/>
          <p:nvPr/>
        </p:nvGrpSpPr>
        <p:grpSpPr>
          <a:xfrm>
            <a:off x="841454" y="1803519"/>
            <a:ext cx="3143809" cy="1839099"/>
            <a:chOff x="676354" y="1930519"/>
            <a:chExt cx="3143809" cy="183909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65D81E-F11A-7F4E-98E4-0C520D9F07F8}"/>
                </a:ext>
              </a:extLst>
            </p:cNvPr>
            <p:cNvSpPr txBox="1"/>
            <p:nvPr/>
          </p:nvSpPr>
          <p:spPr>
            <a:xfrm>
              <a:off x="676354" y="3105950"/>
              <a:ext cx="31438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High index contrast (Si/SiO</a:t>
              </a:r>
              <a:r>
                <a:rPr lang="en-US" baseline="-25000" dirty="0"/>
                <a:t>2</a:t>
              </a:r>
              <a:r>
                <a:rPr lang="en-US" dirty="0"/>
                <a:t>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80EB7E0-8F51-5045-9D67-BF718C7C028E}"/>
                </a:ext>
              </a:extLst>
            </p:cNvPr>
            <p:cNvSpPr txBox="1"/>
            <p:nvPr/>
          </p:nvSpPr>
          <p:spPr>
            <a:xfrm>
              <a:off x="677283" y="3461841"/>
              <a:ext cx="31419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(e.g. </a:t>
              </a:r>
              <a:r>
                <a:rPr lang="en-US" sz="1400" dirty="0" err="1"/>
                <a:t>Azzini</a:t>
              </a:r>
              <a:r>
                <a:rPr lang="en-US" sz="1400" dirty="0"/>
                <a:t> et al. Opt. Express 2012)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B2EFB94-35F7-8A44-9862-DD62540A7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15901" y="1930519"/>
              <a:ext cx="1064715" cy="1085490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3E5F1A3-5EEA-5541-A44F-9D6707E497F6}"/>
              </a:ext>
            </a:extLst>
          </p:cNvPr>
          <p:cNvSpPr txBox="1"/>
          <p:nvPr/>
        </p:nvSpPr>
        <p:spPr>
          <a:xfrm>
            <a:off x="4961240" y="2261403"/>
            <a:ext cx="11544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5400" dirty="0">
                <a:solidFill>
                  <a:srgbClr val="FF0000"/>
                </a:solidFill>
              </a:rPr>
              <a:t>10</a:t>
            </a:r>
            <a:r>
              <a:rPr lang="en-CA" sz="5400" baseline="30000" dirty="0">
                <a:solidFill>
                  <a:srgbClr val="FF0000"/>
                </a:solidFill>
              </a:rPr>
              <a:t>8</a:t>
            </a:r>
            <a:endParaRPr lang="en-CA" sz="54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EEECD9-9F83-3741-B072-9A4817552F36}"/>
              </a:ext>
            </a:extLst>
          </p:cNvPr>
          <p:cNvSpPr txBox="1"/>
          <p:nvPr/>
        </p:nvSpPr>
        <p:spPr>
          <a:xfrm>
            <a:off x="7738037" y="2261403"/>
            <a:ext cx="11544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5400" dirty="0"/>
              <a:t>10</a:t>
            </a:r>
            <a:r>
              <a:rPr lang="en-CA" sz="5400" baseline="30000" dirty="0"/>
              <a:t>6</a:t>
            </a:r>
            <a:endParaRPr lang="en-CA" sz="5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E97737-7F37-3643-96CF-00520424E242}"/>
              </a:ext>
            </a:extLst>
          </p:cNvPr>
          <p:cNvSpPr txBox="1"/>
          <p:nvPr/>
        </p:nvSpPr>
        <p:spPr>
          <a:xfrm>
            <a:off x="10114030" y="2261403"/>
            <a:ext cx="11544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5400" dirty="0"/>
              <a:t>10</a:t>
            </a:r>
            <a:r>
              <a:rPr lang="en-CA" sz="5400" baseline="30000" dirty="0"/>
              <a:t>2</a:t>
            </a:r>
            <a:endParaRPr lang="en-CA" sz="5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6373BA-2952-8D43-8F78-B299317D4489}"/>
              </a:ext>
            </a:extLst>
          </p:cNvPr>
          <p:cNvSpPr txBox="1"/>
          <p:nvPr/>
        </p:nvSpPr>
        <p:spPr>
          <a:xfrm>
            <a:off x="4563460" y="441775"/>
            <a:ext cx="23615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Total </a:t>
            </a:r>
          </a:p>
          <a:p>
            <a:pPr algn="ctr"/>
            <a:r>
              <a:rPr lang="en-US" sz="2800" dirty="0"/>
              <a:t>enhancement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5604A00-5AF4-E14D-A4DA-F893D5AC307B}"/>
              </a:ext>
            </a:extLst>
          </p:cNvPr>
          <p:cNvGrpSpPr/>
          <p:nvPr/>
        </p:nvGrpSpPr>
        <p:grpSpPr>
          <a:xfrm>
            <a:off x="710809" y="3970242"/>
            <a:ext cx="3405099" cy="2058953"/>
            <a:chOff x="545709" y="4097242"/>
            <a:chExt cx="3405099" cy="205895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F3EE5A-40E2-0B40-85C0-F0B374501E03}"/>
                </a:ext>
              </a:extLst>
            </p:cNvPr>
            <p:cNvSpPr txBox="1"/>
            <p:nvPr/>
          </p:nvSpPr>
          <p:spPr>
            <a:xfrm>
              <a:off x="545709" y="5458713"/>
              <a:ext cx="3405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Low index contrast (Si</a:t>
              </a:r>
              <a:r>
                <a:rPr lang="en-US" baseline="-25000" dirty="0"/>
                <a:t>3</a:t>
              </a:r>
              <a:r>
                <a:rPr lang="en-US" dirty="0"/>
                <a:t>N</a:t>
              </a:r>
              <a:r>
                <a:rPr lang="en-US" baseline="-25000" dirty="0"/>
                <a:t>4</a:t>
              </a:r>
              <a:r>
                <a:rPr lang="en-US" dirty="0"/>
                <a:t>/SiO</a:t>
              </a:r>
              <a:r>
                <a:rPr lang="en-US" baseline="-25000" dirty="0"/>
                <a:t>2</a:t>
              </a:r>
              <a:r>
                <a:rPr lang="en-US" dirty="0"/>
                <a:t>)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1D90161-48A6-D843-8F5E-2FFA21B905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349" r="49109" b="47787"/>
            <a:stretch/>
          </p:blipFill>
          <p:spPr>
            <a:xfrm>
              <a:off x="1577556" y="4097242"/>
              <a:ext cx="1341404" cy="120689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69CB4DB-F86F-F941-B5D1-B671E5D8801A}"/>
                </a:ext>
              </a:extLst>
            </p:cNvPr>
            <p:cNvSpPr txBox="1"/>
            <p:nvPr/>
          </p:nvSpPr>
          <p:spPr>
            <a:xfrm>
              <a:off x="728451" y="5848418"/>
              <a:ext cx="30396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400" dirty="0"/>
                <a:t>S. </a:t>
              </a:r>
              <a:r>
                <a:rPr lang="en-CA" sz="1400" dirty="0" err="1"/>
                <a:t>Ramelow</a:t>
              </a:r>
              <a:r>
                <a:rPr lang="en-CA" sz="1400" dirty="0"/>
                <a:t> et al. </a:t>
              </a:r>
              <a:r>
                <a:rPr lang="en-CA" sz="1400" dirty="0" err="1"/>
                <a:t>arXiv</a:t>
              </a:r>
              <a:r>
                <a:rPr lang="en-CA" sz="1400" dirty="0"/>
                <a:t> 1508.04358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C4CD5DD1-85AB-3A4A-AF17-B3F353414B69}"/>
              </a:ext>
            </a:extLst>
          </p:cNvPr>
          <p:cNvSpPr txBox="1"/>
          <p:nvPr/>
        </p:nvSpPr>
        <p:spPr>
          <a:xfrm>
            <a:off x="7545202" y="4538053"/>
            <a:ext cx="11544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5400" dirty="0"/>
              <a:t>10</a:t>
            </a:r>
            <a:r>
              <a:rPr lang="en-CA" sz="5400" baseline="30000" dirty="0"/>
              <a:t>4</a:t>
            </a:r>
            <a:endParaRPr lang="en-CA" sz="5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19FC4D9-4B81-CF40-9A91-E95CA684ADBA}"/>
              </a:ext>
            </a:extLst>
          </p:cNvPr>
          <p:cNvSpPr txBox="1"/>
          <p:nvPr/>
        </p:nvSpPr>
        <p:spPr>
          <a:xfrm>
            <a:off x="10114029" y="4538053"/>
            <a:ext cx="11544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5400" dirty="0"/>
              <a:t>10</a:t>
            </a:r>
            <a:r>
              <a:rPr lang="en-CA" sz="5400" baseline="30000" dirty="0"/>
              <a:t>6</a:t>
            </a:r>
            <a:endParaRPr lang="en-CA" sz="5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D8760AA-AB4E-C14C-939C-09E9DC9DB4AC}"/>
              </a:ext>
            </a:extLst>
          </p:cNvPr>
          <p:cNvSpPr txBox="1"/>
          <p:nvPr/>
        </p:nvSpPr>
        <p:spPr>
          <a:xfrm>
            <a:off x="4961240" y="4538053"/>
            <a:ext cx="13965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5400" dirty="0">
                <a:solidFill>
                  <a:srgbClr val="FF0000"/>
                </a:solidFill>
              </a:rPr>
              <a:t>10</a:t>
            </a:r>
            <a:r>
              <a:rPr lang="en-CA" sz="5400" baseline="30000" dirty="0">
                <a:solidFill>
                  <a:srgbClr val="FF0000"/>
                </a:solidFill>
              </a:rPr>
              <a:t>10</a:t>
            </a:r>
            <a:endParaRPr lang="en-CA" sz="5400" dirty="0">
              <a:solidFill>
                <a:srgbClr val="FF0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78D0B9C-5CB5-644D-9B06-65556A103049}"/>
              </a:ext>
            </a:extLst>
          </p:cNvPr>
          <p:cNvSpPr/>
          <p:nvPr/>
        </p:nvSpPr>
        <p:spPr>
          <a:xfrm>
            <a:off x="642696" y="338042"/>
            <a:ext cx="10946054" cy="58241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08AF5DF-90D9-D748-826F-BB4EFFD24326}"/>
              </a:ext>
            </a:extLst>
          </p:cNvPr>
          <p:cNvCxnSpPr/>
          <p:nvPr/>
        </p:nvCxnSpPr>
        <p:spPr>
          <a:xfrm>
            <a:off x="642696" y="1595891"/>
            <a:ext cx="1094605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989C2F3-3423-C244-85C5-5F04F7169FA7}"/>
              </a:ext>
            </a:extLst>
          </p:cNvPr>
          <p:cNvCxnSpPr/>
          <p:nvPr/>
        </p:nvCxnSpPr>
        <p:spPr>
          <a:xfrm>
            <a:off x="4381500" y="338042"/>
            <a:ext cx="0" cy="58241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D223B40-FF49-4C40-A1F0-14AD08F38188}"/>
              </a:ext>
            </a:extLst>
          </p:cNvPr>
          <p:cNvCxnSpPr/>
          <p:nvPr/>
        </p:nvCxnSpPr>
        <p:spPr>
          <a:xfrm>
            <a:off x="7073900" y="338042"/>
            <a:ext cx="0" cy="58241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CFE6B69-B3C0-B043-94E7-B63F9CBF9B97}"/>
              </a:ext>
            </a:extLst>
          </p:cNvPr>
          <p:cNvCxnSpPr/>
          <p:nvPr/>
        </p:nvCxnSpPr>
        <p:spPr>
          <a:xfrm>
            <a:off x="9525000" y="344299"/>
            <a:ext cx="0" cy="58241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39BE0F4-7A7A-9547-AC96-A21AC6D1DD58}"/>
              </a:ext>
            </a:extLst>
          </p:cNvPr>
          <p:cNvCxnSpPr/>
          <p:nvPr/>
        </p:nvCxnSpPr>
        <p:spPr>
          <a:xfrm>
            <a:off x="642696" y="3843791"/>
            <a:ext cx="1094605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B4776C3F-4366-F84A-A903-FCFD552E84AA}"/>
              </a:ext>
            </a:extLst>
          </p:cNvPr>
          <p:cNvSpPr txBox="1"/>
          <p:nvPr/>
        </p:nvSpPr>
        <p:spPr>
          <a:xfrm>
            <a:off x="861308" y="874150"/>
            <a:ext cx="3023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dirty="0"/>
              <a:t>1 </a:t>
            </a:r>
            <a:r>
              <a:rPr lang="en-CA" sz="3600" dirty="0" err="1"/>
              <a:t>mW</a:t>
            </a:r>
            <a:r>
              <a:rPr lang="en-CA" sz="3600" dirty="0"/>
              <a:t> </a:t>
            </a:r>
            <a:r>
              <a:rPr lang="en-CA" sz="3600" dirty="0">
                <a:sym typeface="Wingdings" pitchFamily="2" charset="2"/>
              </a:rPr>
              <a:t>1MHz</a:t>
            </a:r>
            <a:endParaRPr lang="en-CA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AA76F6-B9B5-6E40-AC20-E813AC7C6B8C}"/>
              </a:ext>
            </a:extLst>
          </p:cNvPr>
          <p:cNvSpPr txBox="1"/>
          <p:nvPr/>
        </p:nvSpPr>
        <p:spPr>
          <a:xfrm>
            <a:off x="981203" y="564448"/>
            <a:ext cx="822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Pump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1624C12-232E-4F4B-89F2-E5E33563B576}"/>
              </a:ext>
            </a:extLst>
          </p:cNvPr>
          <p:cNvSpPr txBox="1"/>
          <p:nvPr/>
        </p:nvSpPr>
        <p:spPr>
          <a:xfrm>
            <a:off x="2200101" y="564448"/>
            <a:ext cx="2013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Generation rate</a:t>
            </a:r>
          </a:p>
        </p:txBody>
      </p:sp>
    </p:spTree>
    <p:extLst>
      <p:ext uri="{BB962C8B-B14F-4D97-AF65-F5344CB8AC3E}">
        <p14:creationId xmlns:p14="http://schemas.microsoft.com/office/powerpoint/2010/main" val="136109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26" grpId="0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99C26F-B413-F44E-B09F-E187A9CE3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examples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284EFB-F6DC-9046-AB87-479AF66EE5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D369A-1A55-0442-815D-9C3FF8A2F90A}" type="slidenum">
              <a:rPr lang="en-US" smtClean="0"/>
              <a:t>8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94235EE-8729-3244-8611-6515B2258B2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92875"/>
            <a:ext cx="5267325" cy="365125"/>
          </a:xfrm>
        </p:spPr>
        <p:txBody>
          <a:bodyPr/>
          <a:lstStyle/>
          <a:p>
            <a:r>
              <a:rPr lang="en-US"/>
              <a:t>Photonics for Quantum Workshop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4118EC-42F8-A844-BE05-B508BB2AC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433" y="4149439"/>
            <a:ext cx="4366002" cy="12948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FFC2E23-91C8-4D40-9647-48FF79330F39}"/>
              </a:ext>
            </a:extLst>
          </p:cNvPr>
          <p:cNvSpPr/>
          <p:nvPr/>
        </p:nvSpPr>
        <p:spPr>
          <a:xfrm>
            <a:off x="7475999" y="5626957"/>
            <a:ext cx="2269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latin typeface="GlosaMath"/>
              </a:rPr>
              <a:t>M. </a:t>
            </a:r>
            <a:r>
              <a:rPr lang="it-IT" dirty="0" err="1">
                <a:latin typeface="GlosaMath"/>
              </a:rPr>
              <a:t>Kues</a:t>
            </a:r>
            <a:r>
              <a:rPr lang="it-IT" dirty="0">
                <a:latin typeface="GlosaMath"/>
              </a:rPr>
              <a:t>, Nature 2017 </a:t>
            </a:r>
            <a:endParaRPr lang="it-IT" dirty="0"/>
          </a:p>
        </p:txBody>
      </p:sp>
      <p:pic>
        <p:nvPicPr>
          <p:cNvPr id="13" name="Picture 12" descr="Ring.png">
            <a:extLst>
              <a:ext uri="{FF2B5EF4-FFF2-40B4-BE49-F238E27FC236}">
                <a16:creationId xmlns:a16="http://schemas.microsoft.com/office/drawing/2014/main" id="{4722DEBA-7C51-674C-B1C4-FAB92F1345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97" y="1124147"/>
            <a:ext cx="2561355" cy="2082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37DDDF8-319A-4C44-B056-A8B674B364EC}"/>
              </a:ext>
            </a:extLst>
          </p:cNvPr>
          <p:cNvSpPr/>
          <p:nvPr/>
        </p:nvSpPr>
        <p:spPr>
          <a:xfrm>
            <a:off x="827032" y="3389179"/>
            <a:ext cx="399697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/>
              <a:t>D. </a:t>
            </a:r>
            <a:r>
              <a:rPr lang="en-US" sz="1500" dirty="0" err="1"/>
              <a:t>Grassani</a:t>
            </a:r>
            <a:r>
              <a:rPr lang="en-US" sz="1500" dirty="0"/>
              <a:t>, et al., Optica 2015</a:t>
            </a:r>
            <a:endParaRPr lang="is-IS" sz="15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58C0ACF-6D98-FA4F-811F-6985E3C66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259" y="1231043"/>
            <a:ext cx="5522351" cy="16366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703B26E-E030-9F4D-B738-B9207661B882}"/>
              </a:ext>
            </a:extLst>
          </p:cNvPr>
          <p:cNvSpPr txBox="1"/>
          <p:nvPr/>
        </p:nvSpPr>
        <p:spPr>
          <a:xfrm>
            <a:off x="6641701" y="2867685"/>
            <a:ext cx="3518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A" sz="1600" dirty="0"/>
              <a:t>J.W. Silverstone et al., Nat. Comm. 2015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685C50-F28C-C04C-9927-CCC15792FED1}"/>
              </a:ext>
            </a:extLst>
          </p:cNvPr>
          <p:cNvSpPr/>
          <p:nvPr/>
        </p:nvSpPr>
        <p:spPr>
          <a:xfrm>
            <a:off x="1100748" y="5626957"/>
            <a:ext cx="39688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A" sz="1600" dirty="0" err="1"/>
              <a:t>J.A.Jaramillo</a:t>
            </a:r>
            <a:r>
              <a:rPr lang="en-CA" sz="1600" dirty="0"/>
              <a:t>-Villegas et al. Optica 2015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7293461-A7BC-934C-92E8-12379A587F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6440" y="3992171"/>
            <a:ext cx="2269467" cy="163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9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F9209A-0446-D249-903C-B8DEB4676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D369A-1A55-0442-815D-9C3FF8A2F90A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132A40-49E8-5C45-A523-83B4C61038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630"/>
          <a:stretch/>
        </p:blipFill>
        <p:spPr>
          <a:xfrm>
            <a:off x="437370" y="203200"/>
            <a:ext cx="5349240" cy="6134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C87D48-95B9-6544-9404-BFA82D253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0500" y="502211"/>
            <a:ext cx="1444947" cy="14731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9CB091-A2C4-2C48-B575-962404B022FD}"/>
              </a:ext>
            </a:extLst>
          </p:cNvPr>
          <p:cNvSpPr txBox="1"/>
          <p:nvPr/>
        </p:nvSpPr>
        <p:spPr>
          <a:xfrm>
            <a:off x="1079500" y="2536993"/>
            <a:ext cx="26084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Freestyle Script" panose="020F0502020204030204" pitchFamily="34" charset="0"/>
                <a:cs typeface="Freestyle Script" panose="020F0502020204030204" pitchFamily="34" charset="0"/>
              </a:rPr>
              <a:t>1.Flexibility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0A5E75-AF10-AE4A-854F-99785A336466}"/>
              </a:ext>
            </a:extLst>
          </p:cNvPr>
          <p:cNvSpPr txBox="1"/>
          <p:nvPr/>
        </p:nvSpPr>
        <p:spPr>
          <a:xfrm>
            <a:off x="1079500" y="3627632"/>
            <a:ext cx="25811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Freestyle Script" panose="020F0502020204030204" pitchFamily="34" charset="0"/>
                <a:cs typeface="Freestyle Script" panose="020F0502020204030204" pitchFamily="34" charset="0"/>
              </a:rPr>
              <a:t>2.Tunability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CF36B5-FA18-944F-89D2-0FCACE0BDBF8}"/>
              </a:ext>
            </a:extLst>
          </p:cNvPr>
          <p:cNvSpPr txBox="1"/>
          <p:nvPr/>
        </p:nvSpPr>
        <p:spPr>
          <a:xfrm>
            <a:off x="1079499" y="4768348"/>
            <a:ext cx="25955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Freestyle Script" panose="020F0502020204030204" pitchFamily="34" charset="0"/>
                <a:cs typeface="Freestyle Script" panose="020F0502020204030204" pitchFamily="34" charset="0"/>
              </a:rPr>
              <a:t>3.Efficiency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58F55F4B-C1A9-604C-8AC5-4FA4729B9074}"/>
              </a:ext>
            </a:extLst>
          </p:cNvPr>
          <p:cNvSpPr/>
          <p:nvPr/>
        </p:nvSpPr>
        <p:spPr>
          <a:xfrm>
            <a:off x="8565423" y="2349500"/>
            <a:ext cx="1435100" cy="2260600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F00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DE4E53-9807-0E47-BC86-8337F25DF793}"/>
              </a:ext>
            </a:extLst>
          </p:cNvPr>
          <p:cNvSpPr txBox="1"/>
          <p:nvPr/>
        </p:nvSpPr>
        <p:spPr>
          <a:xfrm>
            <a:off x="7898620" y="4984248"/>
            <a:ext cx="27687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Complexity</a:t>
            </a:r>
          </a:p>
        </p:txBody>
      </p:sp>
    </p:spTree>
    <p:extLst>
      <p:ext uri="{BB962C8B-B14F-4D97-AF65-F5344CB8AC3E}">
        <p14:creationId xmlns:p14="http://schemas.microsoft.com/office/powerpoint/2010/main" val="164142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3416</TotalTime>
  <Words>699</Words>
  <Application>Microsoft Macintosh PowerPoint</Application>
  <PresentationFormat>Widescreen</PresentationFormat>
  <Paragraphs>191</Paragraphs>
  <Slides>30</Slides>
  <Notes>0</Notes>
  <HiddenSlides>5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Cambria Math</vt:lpstr>
      <vt:lpstr>Freestyle Script</vt:lpstr>
      <vt:lpstr>GlosaMath</vt:lpstr>
      <vt:lpstr>Symbol</vt:lpstr>
      <vt:lpstr>Trebuchet MS</vt:lpstr>
      <vt:lpstr>Office Theme</vt:lpstr>
      <vt:lpstr>Engineering non-classical light in photonic integrated devices</vt:lpstr>
      <vt:lpstr>PowerPoint Presentation</vt:lpstr>
      <vt:lpstr>Spontaneous Four-Wave Mixing</vt:lpstr>
      <vt:lpstr>Spontaneous Four-Wave Mixing</vt:lpstr>
      <vt:lpstr>Option 1: Going big</vt:lpstr>
      <vt:lpstr>Option 2: Going small</vt:lpstr>
      <vt:lpstr>PowerPoint Presentation</vt:lpstr>
      <vt:lpstr>Some examples</vt:lpstr>
      <vt:lpstr>PowerPoint Presentation</vt:lpstr>
      <vt:lpstr>One example</vt:lpstr>
      <vt:lpstr>Problem 2: Characterization</vt:lpstr>
      <vt:lpstr>Problem 0: Modelling?</vt:lpstr>
      <vt:lpstr>A possible approach</vt:lpstr>
      <vt:lpstr>Coupled resonators</vt:lpstr>
      <vt:lpstr>Coupled resonators</vt:lpstr>
      <vt:lpstr>Coupled resonators</vt:lpstr>
      <vt:lpstr>What all these examples have in common?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Acknowledgements</vt:lpstr>
      <vt:lpstr>PowerPoint Presentation</vt:lpstr>
      <vt:lpstr>PowerPoint Presentation</vt:lpstr>
      <vt:lpstr>Is that easy?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Liscidini</dc:creator>
  <cp:lastModifiedBy>Marco Liscidini</cp:lastModifiedBy>
  <cp:revision>90</cp:revision>
  <dcterms:created xsi:type="dcterms:W3CDTF">2019-01-18T13:31:54Z</dcterms:created>
  <dcterms:modified xsi:type="dcterms:W3CDTF">2019-01-24T12:35:41Z</dcterms:modified>
</cp:coreProperties>
</file>