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409" r:id="rId2"/>
    <p:sldId id="491" r:id="rId3"/>
    <p:sldId id="779" r:id="rId4"/>
    <p:sldId id="780" r:id="rId5"/>
    <p:sldId id="737" r:id="rId6"/>
    <p:sldId id="738" r:id="rId7"/>
    <p:sldId id="739" r:id="rId8"/>
    <p:sldId id="740" r:id="rId9"/>
    <p:sldId id="741" r:id="rId10"/>
    <p:sldId id="742" r:id="rId11"/>
    <p:sldId id="743" r:id="rId12"/>
    <p:sldId id="744" r:id="rId13"/>
    <p:sldId id="745" r:id="rId14"/>
    <p:sldId id="746" r:id="rId15"/>
    <p:sldId id="696" r:id="rId16"/>
    <p:sldId id="697" r:id="rId17"/>
    <p:sldId id="698" r:id="rId18"/>
    <p:sldId id="691" r:id="rId19"/>
    <p:sldId id="692" r:id="rId20"/>
    <p:sldId id="690" r:id="rId21"/>
    <p:sldId id="756" r:id="rId22"/>
    <p:sldId id="757" r:id="rId23"/>
    <p:sldId id="758" r:id="rId24"/>
    <p:sldId id="759" r:id="rId25"/>
    <p:sldId id="760" r:id="rId26"/>
    <p:sldId id="761" r:id="rId27"/>
    <p:sldId id="763" r:id="rId28"/>
    <p:sldId id="765" r:id="rId29"/>
    <p:sldId id="766" r:id="rId30"/>
    <p:sldId id="767" r:id="rId31"/>
    <p:sldId id="775" r:id="rId32"/>
    <p:sldId id="768" r:id="rId33"/>
    <p:sldId id="769" r:id="rId34"/>
    <p:sldId id="770" r:id="rId35"/>
    <p:sldId id="773" r:id="rId36"/>
    <p:sldId id="786" r:id="rId37"/>
    <p:sldId id="782" r:id="rId38"/>
    <p:sldId id="785" r:id="rId39"/>
    <p:sldId id="784" r:id="rId40"/>
    <p:sldId id="712" r:id="rId41"/>
    <p:sldId id="714" r:id="rId42"/>
    <p:sldId id="715" r:id="rId43"/>
    <p:sldId id="717" r:id="rId44"/>
    <p:sldId id="718" r:id="rId45"/>
    <p:sldId id="728" r:id="rId46"/>
    <p:sldId id="726" r:id="rId47"/>
    <p:sldId id="625" r:id="rId48"/>
    <p:sldId id="748" r:id="rId49"/>
    <p:sldId id="749" r:id="rId50"/>
    <p:sldId id="751" r:id="rId51"/>
    <p:sldId id="764" r:id="rId52"/>
    <p:sldId id="774" r:id="rId53"/>
    <p:sldId id="776" r:id="rId54"/>
    <p:sldId id="777" r:id="rId55"/>
    <p:sldId id="781" r:id="rId56"/>
  </p:sldIdLst>
  <p:sldSz cx="9144000" cy="6858000" type="screen4x3"/>
  <p:notesSz cx="7010400" cy="9296400"/>
  <p:embeddedFontLst>
    <p:embeddedFont>
      <p:font typeface="CMSY10ORIG" pitchFamily="34" charset="0"/>
      <p:regular r:id="rId59"/>
    </p:embeddedFont>
    <p:embeddedFont>
      <p:font typeface="SimSun" pitchFamily="2" charset="-122"/>
      <p:regular r:id="rId60"/>
    </p:embeddedFont>
    <p:embeddedFont>
      <p:font typeface="CMSY7" pitchFamily="34" charset="0"/>
      <p:regular r:id="rId61"/>
    </p:embeddedFont>
    <p:embeddedFont>
      <p:font typeface="CMEX10" pitchFamily="34" charset="0"/>
      <p:regular r:id="rId62"/>
    </p:embeddedFont>
    <p:embeddedFont>
      <p:font typeface="Cambria Math" pitchFamily="18" charset="0"/>
      <p:regular r:id="rId63"/>
    </p:embeddedFont>
    <p:embeddedFont>
      <p:font typeface="CMMI7" pitchFamily="34" charset="0"/>
      <p:regular r:id="rId64"/>
    </p:embeddedFont>
    <p:embeddedFont>
      <p:font typeface="Calibri" pitchFamily="34" charset="0"/>
      <p:regular r:id="rId65"/>
      <p:bold r:id="rId66"/>
      <p:italic r:id="rId67"/>
      <p:boldItalic r:id="rId68"/>
    </p:embeddedFont>
    <p:embeddedFont>
      <p:font typeface="CMMI10" pitchFamily="34" charset="0"/>
      <p:regular r:id="rId69"/>
    </p:embeddedFont>
    <p:embeddedFont>
      <p:font typeface="CMR5" pitchFamily="34" charset="0"/>
      <p:regular r:id="rId70"/>
    </p:embeddedFont>
    <p:embeddedFont>
      <p:font typeface="ＭＳ Ｐゴシック" pitchFamily="34" charset="-128"/>
      <p:regular r:id="rId71"/>
    </p:embeddedFont>
    <p:embeddedFont>
      <p:font typeface="Tahoma" pitchFamily="34" charset="0"/>
      <p:regular r:id="rId72"/>
      <p:bold r:id="rId73"/>
    </p:embeddedFont>
    <p:embeddedFont>
      <p:font typeface="CMR7" pitchFamily="34" charset="0"/>
      <p:regular r:id="rId74"/>
    </p:embeddedFont>
    <p:embeddedFont>
      <p:font typeface="CMR10" pitchFamily="34" charset="0"/>
      <p:regular r:id="rId75"/>
    </p:embeddedFont>
  </p:embeddedFontLst>
  <p:custDataLst>
    <p:tags r:id="rId7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buChar char="•"/>
      <a:defRPr sz="2000" kern="1200">
        <a:solidFill>
          <a:srgbClr val="0000FF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Char char="•"/>
      <a:defRPr sz="2000" kern="1200">
        <a:solidFill>
          <a:srgbClr val="0000FF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Char char="•"/>
      <a:defRPr sz="2000" kern="1200">
        <a:solidFill>
          <a:srgbClr val="0000FF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Char char="•"/>
      <a:defRPr sz="2000" kern="1200">
        <a:solidFill>
          <a:srgbClr val="0000FF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Char char="•"/>
      <a:defRPr sz="2000" kern="1200">
        <a:solidFill>
          <a:srgbClr val="0000FF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0000FF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0000FF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0000FF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0000FF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009900"/>
    <a:srgbClr val="FF3300"/>
    <a:srgbClr val="FF6600"/>
    <a:srgbClr val="663300"/>
    <a:srgbClr val="996600"/>
    <a:srgbClr val="FF0000"/>
    <a:srgbClr val="FF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7" autoAdjust="0"/>
    <p:restoredTop sz="94683" autoAdjust="0"/>
  </p:normalViewPr>
  <p:slideViewPr>
    <p:cSldViewPr snapToGrid="0">
      <p:cViewPr varScale="1">
        <p:scale>
          <a:sx n="97" d="100"/>
          <a:sy n="97" d="100"/>
        </p:scale>
        <p:origin x="-1460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D653C64-26BA-4E43-8C37-B8372FBC9D5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3686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CA944FB-5920-4FF9-A0CA-2B78FB482CD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49922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 sz="2000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 sz="2000">
                <a:solidFill>
                  <a:srgbClr val="0000FF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 sz="2000">
                <a:solidFill>
                  <a:srgbClr val="0000FF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 sz="2000">
                <a:solidFill>
                  <a:srgbClr val="0000FF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 sz="2000">
                <a:solidFill>
                  <a:srgbClr val="0000FF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0000FF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0000FF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0000FF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0000FF"/>
                </a:solidFill>
                <a:latin typeface="Arial" pitchFamily="34" charset="0"/>
              </a:defRPr>
            </a:lvl9pPr>
          </a:lstStyle>
          <a:p>
            <a:pPr eaLnBrk="1" hangingPunct="1"/>
            <a:fld id="{2D0A78A0-BA8C-470E-8C16-80D23B6C2332}" type="slidenum">
              <a:rPr lang="zh-CN" altLang="en-US" sz="120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</a:t>
            </a:fld>
            <a:endParaRPr lang="en-US" altLang="zh-CN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F404C-DD42-456B-9C60-CD6C89F93261}" type="slidenum">
              <a:rPr lang="zh-CN" altLang="en-US" smtClean="0"/>
              <a:pPr>
                <a:defRPr/>
              </a:pPr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5545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(Read all)</a:t>
            </a:r>
          </a:p>
          <a:p>
            <a:r>
              <a:rPr lang="en-US" sz="1200" dirty="0" smtClean="0"/>
              <a:t>Thank you.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F404C-DD42-456B-9C60-CD6C89F93261}" type="slidenum">
              <a:rPr lang="zh-CN" altLang="en-US" smtClean="0"/>
              <a:pPr>
                <a:defRPr/>
              </a:pPr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8475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 sz="2000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defTabSz="931863" eaLnBrk="0" hangingPunct="0">
              <a:defRPr sz="2000">
                <a:solidFill>
                  <a:srgbClr val="0000FF"/>
                </a:solidFill>
                <a:latin typeface="Arial" pitchFamily="34" charset="0"/>
              </a:defRPr>
            </a:lvl2pPr>
            <a:lvl3pPr marL="1143000" indent="-228600" defTabSz="931863" eaLnBrk="0" hangingPunct="0">
              <a:defRPr sz="2000">
                <a:solidFill>
                  <a:srgbClr val="0000FF"/>
                </a:solidFill>
                <a:latin typeface="Arial" pitchFamily="34" charset="0"/>
              </a:defRPr>
            </a:lvl3pPr>
            <a:lvl4pPr marL="1600200" indent="-228600" defTabSz="931863" eaLnBrk="0" hangingPunct="0">
              <a:defRPr sz="2000">
                <a:solidFill>
                  <a:srgbClr val="0000FF"/>
                </a:solidFill>
                <a:latin typeface="Arial" pitchFamily="34" charset="0"/>
              </a:defRPr>
            </a:lvl4pPr>
            <a:lvl5pPr marL="2057400" indent="-228600" defTabSz="931863" eaLnBrk="0" hangingPunct="0">
              <a:defRPr sz="2000">
                <a:solidFill>
                  <a:srgbClr val="0000FF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0000FF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0000FF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0000FF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rgbClr val="0000FF"/>
                </a:solidFill>
                <a:latin typeface="Arial" pitchFamily="34" charset="0"/>
              </a:defRPr>
            </a:lvl9pPr>
          </a:lstStyle>
          <a:p>
            <a:pPr eaLnBrk="1" hangingPunct="1"/>
            <a:fld id="{476D3B41-10DD-4E4C-B06C-2F09C7005035}" type="slidenum">
              <a:rPr lang="zh-CN" altLang="en-US" sz="120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40</a:t>
            </a:fld>
            <a:endParaRPr lang="en-US" altLang="zh-CN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44FB-5920-4FF9-A0CA-2B78FB482CDD}" type="slidenum">
              <a:rPr lang="zh-CN" altLang="en-US" smtClean="0"/>
              <a:pPr>
                <a:defRPr/>
              </a:pPr>
              <a:t>44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8183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F404C-DD42-456B-9C60-CD6C89F93261}" type="slidenum">
              <a:rPr lang="zh-CN" altLang="en-US" smtClean="0"/>
              <a:pPr>
                <a:defRPr/>
              </a:pPr>
              <a:t>45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5545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F404C-DD42-456B-9C60-CD6C89F93261}" type="slidenum">
              <a:rPr lang="zh-CN" altLang="en-US" smtClean="0"/>
              <a:pPr>
                <a:defRPr/>
              </a:pPr>
              <a:t>52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6353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F404C-DD42-456B-9C60-CD6C89F93261}" type="slidenum">
              <a:rPr lang="zh-CN" altLang="en-US" smtClean="0"/>
              <a:pPr>
                <a:defRPr/>
              </a:pPr>
              <a:t>53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6353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F404C-DD42-456B-9C60-CD6C89F93261}" type="slidenum">
              <a:rPr lang="zh-CN" altLang="en-US" smtClean="0"/>
              <a:pPr>
                <a:defRPr/>
              </a:pPr>
              <a:t>54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6353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Photoexite</a:t>
            </a:r>
            <a:r>
              <a:rPr lang="en-US" dirty="0" smtClean="0"/>
              <a:t>, Free carrier, drift/diffusion,</a:t>
            </a:r>
            <a:r>
              <a:rPr lang="en-US" baseline="0" dirty="0" smtClean="0"/>
              <a:t> recombine, trapped by acceptor, built up space charge distribution, produce electric field, change refractive index via EO effect, blue shift optical resonance.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44FB-5920-4FF9-A0CA-2B78FB482CDD}" type="slidenum">
              <a:rPr lang="zh-CN" altLang="en-US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0782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Photoexite</a:t>
            </a:r>
            <a:r>
              <a:rPr lang="en-US" dirty="0" smtClean="0"/>
              <a:t>, Free carrier, drift/diffusion,</a:t>
            </a:r>
            <a:r>
              <a:rPr lang="en-US" baseline="0" dirty="0" smtClean="0"/>
              <a:t> recombine, trapped by acceptor, built up space charge distribution, produce electric field, change refractive index via EO effect, blue shift optical resonance.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44FB-5920-4FF9-A0CA-2B78FB482CDD}" type="slidenum">
              <a:rPr lang="zh-CN" altLang="en-US" smtClean="0"/>
              <a:pPr>
                <a:defRPr/>
              </a:pPr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0782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Photoexite</a:t>
            </a:r>
            <a:r>
              <a:rPr lang="en-US" dirty="0" smtClean="0"/>
              <a:t>, Free carrier, drift/diffusion,</a:t>
            </a:r>
            <a:r>
              <a:rPr lang="en-US" baseline="0" dirty="0" smtClean="0"/>
              <a:t> recombine, trapped by acceptor, built up space charge distribution, produce electric field, change refractive index via EO effect, blue shift optical resonance.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44FB-5920-4FF9-A0CA-2B78FB482CDD}" type="slidenum">
              <a:rPr lang="zh-CN" altLang="en-US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0782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Photoexite</a:t>
            </a:r>
            <a:r>
              <a:rPr lang="en-US" dirty="0" smtClean="0"/>
              <a:t>, Free carrier, drift/diffusion,</a:t>
            </a:r>
            <a:r>
              <a:rPr lang="en-US" baseline="0" dirty="0" smtClean="0"/>
              <a:t> recombine, trapped by acceptor, built up space charge distribution, produce electric field, change refractive index via EO effect, blue shift optical resonance.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44FB-5920-4FF9-A0CA-2B78FB482CDD}" type="slidenum">
              <a:rPr lang="zh-CN" altLang="en-US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0782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Photoexite</a:t>
            </a:r>
            <a:r>
              <a:rPr lang="en-US" dirty="0" smtClean="0"/>
              <a:t>, Free carrier, drift/diffusion,</a:t>
            </a:r>
            <a:r>
              <a:rPr lang="en-US" baseline="0" dirty="0" smtClean="0"/>
              <a:t> recombine, trapped by acceptor, built up space charge distribution, produce electric field, change refractive index via EO effect, blue shift optical resonance.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44FB-5920-4FF9-A0CA-2B78FB482CDD}" type="slidenum">
              <a:rPr lang="zh-CN" altLang="en-US" smtClean="0"/>
              <a:pPr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0782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F404C-DD42-456B-9C60-CD6C89F93261}" type="slidenum">
              <a:rPr lang="zh-CN" altLang="en-US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6353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F404C-DD42-456B-9C60-CD6C89F93261}" type="slidenum">
              <a:rPr lang="zh-CN" altLang="en-US" smtClean="0"/>
              <a:pPr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6353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F404C-DD42-456B-9C60-CD6C89F93261}" type="slidenum">
              <a:rPr lang="zh-CN" altLang="en-US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5545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1AB1D-8124-4241-AD2E-50C9270B588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527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5FD9A-8673-422C-B8B6-627F7697F15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76200"/>
            <a:ext cx="20574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6200"/>
            <a:ext cx="60198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DB796-DE3E-4BBF-BD08-B4F214B8090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028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7BFC5-E493-46FF-BDA7-CB978A5F0A3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116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CFF60-09AD-4B07-A925-ED092D1957B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74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A596E-8F85-430B-8634-E8B2CF04C30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815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823AE-BF22-4B15-A90A-5806AD3E0D6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2819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0DD72-789B-4FD4-8BA7-2B613FA4713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3096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795DE-E166-4082-BD12-F78F12CE6CD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7615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26564-7211-4B45-B8D2-9D5E9688D3B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1843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41A13-EAB2-4CE0-AEA2-2ACAF9BEBA3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144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77724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>
                <a:solidFill>
                  <a:schemeClr val="tx1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>
                <a:solidFill>
                  <a:schemeClr val="tx1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>
                <a:solidFill>
                  <a:schemeClr val="tx1"/>
                </a:solidFill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0B6CC332-950E-4998-A785-306358C3A9F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gray">
          <a:xfrm>
            <a:off x="180975" y="84772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None/>
            </a:pPr>
            <a:endParaRPr kumimoji="1" lang="zh-CN" altLang="en-US" sz="2400">
              <a:solidFill>
                <a:schemeClr val="tx1"/>
              </a:solidFill>
              <a:latin typeface="Tahoma" pitchFamily="34" charset="0"/>
              <a:ea typeface="宋体" pitchFamily="2" charset="-122"/>
            </a:endParaRPr>
          </a:p>
        </p:txBody>
      </p:sp>
      <p:pic>
        <p:nvPicPr>
          <p:cNvPr id="103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49" y="90487"/>
            <a:ext cx="1943101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33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moptics.com/catvmodulator.html" TargetMode="External"/><Relationship Id="rId3" Type="http://schemas.openxmlformats.org/officeDocument/2006/relationships/image" Target="../media/image75.png"/><Relationship Id="rId7" Type="http://schemas.openxmlformats.org/officeDocument/2006/relationships/hyperlink" Target="http://www.pmoptics.com/lithium_niobate.html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png"/><Relationship Id="rId21" Type="http://schemas.openxmlformats.org/officeDocument/2006/relationships/image" Target="../media/image101.png"/><Relationship Id="rId7" Type="http://schemas.openxmlformats.org/officeDocument/2006/relationships/image" Target="../media/image87.png"/><Relationship Id="rId12" Type="http://schemas.openxmlformats.org/officeDocument/2006/relationships/image" Target="../media/image92.jpeg"/><Relationship Id="rId17" Type="http://schemas.openxmlformats.org/officeDocument/2006/relationships/image" Target="../media/image97.jpe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3" Type="http://schemas.openxmlformats.org/officeDocument/2006/relationships/image" Target="../media/image104.png"/><Relationship Id="rId21" Type="http://schemas.openxmlformats.org/officeDocument/2006/relationships/image" Target="../media/image122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" Type="http://schemas.openxmlformats.org/officeDocument/2006/relationships/image" Target="../media/image103.png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44.emf"/><Relationship Id="rId5" Type="http://schemas.openxmlformats.org/officeDocument/2006/relationships/image" Target="../media/image143.png"/><Relationship Id="rId4" Type="http://schemas.openxmlformats.org/officeDocument/2006/relationships/image" Target="../media/image1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34.jpg"/><Relationship Id="rId4" Type="http://schemas.openxmlformats.org/officeDocument/2006/relationships/image" Target="../media/image1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1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emf"/><Relationship Id="rId4" Type="http://schemas.openxmlformats.org/officeDocument/2006/relationships/image" Target="../media/image18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44500" y="2353568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dirty="0">
                <a:latin typeface="+mn-lt"/>
              </a:rPr>
              <a:t>Integrated photonic devices for controlling quantum properties of light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7575" y="3761600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 err="1" smtClean="0">
                <a:solidFill>
                  <a:schemeClr val="tx1"/>
                </a:solidFill>
                <a:latin typeface="+mn-lt"/>
              </a:rPr>
              <a:t>Qiang</a:t>
            </a: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 Lin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0012" y="4610099"/>
            <a:ext cx="3122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dirty="0" smtClean="0">
                <a:solidFill>
                  <a:srgbClr val="0070C0"/>
                </a:solidFill>
                <a:latin typeface="+mn-lt"/>
              </a:rPr>
              <a:t>University of Rochester</a:t>
            </a:r>
            <a:endParaRPr lang="en-US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0" y="7112000"/>
            <a:ext cx="91440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mtClean="0"/>
              <a:t>TexPoint fonts used in EMF. </a:t>
            </a:r>
          </a:p>
          <a:p>
            <a:r>
              <a:rPr lang="en-US" smtClean="0"/>
              <a:t>Read the TexPoint manual before you delete this box.: </a:t>
            </a:r>
            <a:r>
              <a:rPr lang="en-US" smtClean="0">
                <a:latin typeface="CMMI10"/>
              </a:rPr>
              <a:t>A</a:t>
            </a:r>
            <a:r>
              <a:rPr lang="en-US" smtClean="0">
                <a:latin typeface="CMR10"/>
              </a:rPr>
              <a:t>A</a:t>
            </a:r>
            <a:r>
              <a:rPr lang="en-US" smtClean="0">
                <a:latin typeface="CMR7"/>
              </a:rPr>
              <a:t>A</a:t>
            </a:r>
            <a:r>
              <a:rPr lang="en-US" smtClean="0">
                <a:latin typeface="CMSY10ORIG"/>
              </a:rPr>
              <a:t>A</a:t>
            </a:r>
            <a:r>
              <a:rPr lang="en-US" smtClean="0">
                <a:latin typeface="CMMI7"/>
              </a:rPr>
              <a:t>A</a:t>
            </a:r>
            <a:r>
              <a:rPr lang="en-US" smtClean="0">
                <a:latin typeface="CMEX10"/>
              </a:rPr>
              <a:t>A</a:t>
            </a:r>
            <a:r>
              <a:rPr lang="en-US" smtClean="0">
                <a:latin typeface="CMR5"/>
              </a:rPr>
              <a:t>A</a:t>
            </a:r>
            <a:r>
              <a:rPr lang="en-US" smtClean="0">
                <a:latin typeface="CMSY7"/>
              </a:rPr>
              <a:t>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1584" y="259131"/>
            <a:ext cx="616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Correlation characteristics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5644758" y="6537994"/>
            <a:ext cx="25640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S. Rogers, </a:t>
            </a:r>
            <a:r>
              <a:rPr lang="en-US" altLang="zh-CN" sz="1000" i="1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et al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ArXiv:1809.06872 (2018). 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291" y="5345306"/>
            <a:ext cx="2027218" cy="121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282615" y="4919246"/>
            <a:ext cx="697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Myriad Pro" panose="020B0503030403020204" pitchFamily="34" charset="0"/>
              </a:rPr>
              <a:t>High contrast oscillations </a:t>
            </a:r>
            <a:r>
              <a:rPr lang="en-US" sz="1600" dirty="0" smtClean="0">
                <a:latin typeface="Myriad Pro" panose="020B0503030403020204" pitchFamily="34" charset="0"/>
                <a:sym typeface="Wingdings" pitchFamily="2" charset="2"/>
              </a:rPr>
              <a:t></a:t>
            </a:r>
            <a:r>
              <a:rPr lang="en-US" sz="1600" dirty="0" smtClean="0">
                <a:latin typeface="Myriad Pro" panose="020B0503030403020204" pitchFamily="34" charset="0"/>
              </a:rPr>
              <a:t> </a:t>
            </a:r>
            <a:r>
              <a:rPr lang="en-US" sz="1600" dirty="0">
                <a:latin typeface="Myriad Pro" panose="020B0503030403020204" pitchFamily="34" charset="0"/>
              </a:rPr>
              <a:t>an intrinsic time-evolving path entanglement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0" y="912222"/>
            <a:ext cx="9024258" cy="3862252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11" y="5351837"/>
            <a:ext cx="23336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2006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1706" y="251039"/>
            <a:ext cx="616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Quenching of path entanglement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5644758" y="6537994"/>
            <a:ext cx="25640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S. Rogers, </a:t>
            </a:r>
            <a:r>
              <a:rPr lang="en-US" altLang="zh-CN" sz="1000" i="1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et al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ArXiv:1809.06872 (2018).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56" y="1284350"/>
            <a:ext cx="6400972" cy="44829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92" y="2929579"/>
            <a:ext cx="1828870" cy="9211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92" y="1455426"/>
            <a:ext cx="1828870" cy="919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33" y="4399406"/>
            <a:ext cx="1828870" cy="919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71516" y="1122806"/>
                <a:ext cx="8790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 smtClean="0">
                    <a:latin typeface="Myriad Pro" panose="020B0503030403020204" pitchFamily="34" charset="0"/>
                  </a:rPr>
                  <a:t>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1600" dirty="0">
                  <a:latin typeface="Myriad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16" y="1122806"/>
                <a:ext cx="879023" cy="338554"/>
              </a:xfrm>
              <a:prstGeom prst="rect">
                <a:avLst/>
              </a:prstGeom>
              <a:blipFill rotWithShape="1">
                <a:blip r:embed="rId6"/>
                <a:stretch>
                  <a:fillRect l="-3472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25676" y="2627877"/>
                <a:ext cx="11287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 smtClean="0">
                    <a:latin typeface="Myriad Pro" panose="020B0503030403020204" pitchFamily="34" charset="0"/>
                  </a:rPr>
                  <a:t>Medium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1600" dirty="0">
                  <a:latin typeface="Myriad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76" y="2627877"/>
                <a:ext cx="1128707" cy="338554"/>
              </a:xfrm>
              <a:prstGeom prst="rect">
                <a:avLst/>
              </a:prstGeom>
              <a:blipFill rotWithShape="1">
                <a:blip r:embed="rId7"/>
                <a:stretch>
                  <a:fillRect l="-2703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71516" y="4170806"/>
                <a:ext cx="8901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 smtClean="0">
                    <a:latin typeface="Myriad Pro" panose="020B0503030403020204" pitchFamily="34" charset="0"/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1600" dirty="0">
                  <a:latin typeface="Myriad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16" y="4170806"/>
                <a:ext cx="890180" cy="338554"/>
              </a:xfrm>
              <a:prstGeom prst="rect">
                <a:avLst/>
              </a:prstGeom>
              <a:blipFill rotWithShape="1">
                <a:blip r:embed="rId8"/>
                <a:stretch>
                  <a:fillRect l="-3425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3024560" y="1118743"/>
            <a:ext cx="1170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Myriad Pro" panose="020B0503030403020204" charset="0"/>
              </a:rPr>
              <a:t>Experiment</a:t>
            </a:r>
            <a:endParaRPr lang="en-US" sz="1600" dirty="0">
              <a:latin typeface="Myriad Pro" panose="020B050303040302020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18415" y="1090901"/>
            <a:ext cx="7830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Myriad Pro" panose="020B0503030403020204" charset="0"/>
              </a:rPr>
              <a:t>Theory</a:t>
            </a:r>
            <a:endParaRPr lang="en-US" sz="1600" dirty="0">
              <a:latin typeface="Myriad Pro" panose="020B0503030403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69608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4098" y="214625"/>
            <a:ext cx="616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Tuning of quantum state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5644758" y="6537994"/>
            <a:ext cx="25640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S. Rogers, </a:t>
            </a:r>
            <a:r>
              <a:rPr lang="en-US" altLang="zh-CN" sz="1000" i="1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et al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ArXiv:1809.06872 (2018).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27" y="1109282"/>
            <a:ext cx="3002755" cy="215804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111" y="4239731"/>
            <a:ext cx="3538795" cy="19437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113" y="1569718"/>
            <a:ext cx="3553038" cy="197504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921384" y="1261941"/>
            <a:ext cx="1630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Myriad Pro" panose="020B0503030403020204" pitchFamily="34" charset="0"/>
              </a:rPr>
              <a:t>Cavity transmission</a:t>
            </a:r>
            <a:endParaRPr lang="en-US" sz="1400" dirty="0">
              <a:latin typeface="Myriad Pro" panose="020B0503030403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58032" y="3921553"/>
            <a:ext cx="2048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Myriad Pro" panose="020B0503030403020204" pitchFamily="34" charset="0"/>
              </a:rPr>
              <a:t>Intracavity relative phase</a:t>
            </a:r>
            <a:endParaRPr lang="en-US" sz="1400" dirty="0">
              <a:latin typeface="Myriad Pro" panose="020B0503030403020204" pitchFamily="34" charset="0"/>
            </a:endParaRPr>
          </a:p>
        </p:txBody>
      </p:sp>
      <p:sp>
        <p:nvSpPr>
          <p:cNvPr id="39" name="Title 2"/>
          <p:cNvSpPr txBox="1">
            <a:spLocks/>
          </p:cNvSpPr>
          <p:nvPr/>
        </p:nvSpPr>
        <p:spPr>
          <a:xfrm>
            <a:off x="6892286" y="882267"/>
            <a:ext cx="2633098" cy="4719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On the pump mode</a:t>
            </a:r>
            <a:endParaRPr lang="en-US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" y="3260952"/>
            <a:ext cx="3917899" cy="106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124098" y="4547240"/>
                <a:ext cx="4500154" cy="455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𝑠𝑗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𝑡𝑚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sz="1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𝑗𝑘</m:t>
                                  </m:r>
                                </m:sup>
                              </m:sSubSup>
                              <m:func>
                                <m:func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14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𝑗𝑘</m:t>
                                      </m:r>
                                    </m:sup>
                                  </m:sSubSup>
                                  <m:func>
                                    <m:funcPr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40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400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𝛽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98" y="4547240"/>
                <a:ext cx="4500154" cy="45570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78968" y="5218296"/>
                <a:ext cx="3109121" cy="310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𝑗𝑘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𝑗𝑘</m:t>
                          </m:r>
                        </m:sup>
                      </m:sSubSup>
                      <m:sSup>
                        <m:sSup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𝑝𝑓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𝑗𝑘</m:t>
                          </m:r>
                        </m:sup>
                      </m:sSubSup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68" y="5218296"/>
                <a:ext cx="3109121" cy="310278"/>
              </a:xfrm>
              <a:prstGeom prst="rect">
                <a:avLst/>
              </a:prstGeom>
              <a:blipFill rotWithShape="1">
                <a:blip r:embed="rId7"/>
                <a:stretch>
                  <a:fillRect l="-392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43769" y="5626486"/>
                <a:ext cx="3779520" cy="410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𝑗𝑘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𝑗𝑘</m:t>
                          </m:r>
                        </m:sup>
                      </m:sSubSup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𝑝𝑓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𝑗𝑘</m:t>
                          </m:r>
                        </m:sup>
                      </m:sSubSup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𝑝𝑏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69" y="5626486"/>
                <a:ext cx="3779520" cy="410305"/>
              </a:xfrm>
              <a:prstGeom prst="rect">
                <a:avLst/>
              </a:prstGeom>
              <a:blipFill rotWithShape="1">
                <a:blip r:embed="rId8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11674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1303" y="190349"/>
            <a:ext cx="616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Tuning of quantum state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5644758" y="6537994"/>
            <a:ext cx="25640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S. Rogers, </a:t>
            </a:r>
            <a:r>
              <a:rPr lang="en-US" altLang="zh-CN" sz="1000" i="1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et al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</a:t>
            </a:r>
            <a:r>
              <a:rPr lang="en-US" altLang="zh-CN" sz="10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ArXiv:1809.06872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(2018).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1" y="1307536"/>
            <a:ext cx="2743166" cy="1971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 rot="16200000">
                <a:off x="283021" y="5154233"/>
                <a:ext cx="103490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9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83021" y="5154233"/>
                <a:ext cx="103490" cy="138499"/>
              </a:xfrm>
              <a:prstGeom prst="rect">
                <a:avLst/>
              </a:prstGeom>
              <a:blipFill rotWithShape="1">
                <a:blip r:embed="rId3"/>
                <a:stretch>
                  <a:fillRect l="-27273" t="-41176" r="-50000" b="-7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923" y="1120063"/>
            <a:ext cx="5838062" cy="4800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22" y="5007572"/>
            <a:ext cx="2286129" cy="12556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22" y="3467311"/>
            <a:ext cx="2286156" cy="127081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62406" y="3212536"/>
            <a:ext cx="1801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Myriad Pro" panose="020B0503030403020204" pitchFamily="34" charset="0"/>
              </a:rPr>
              <a:t>Laser-cavity detuning</a:t>
            </a:r>
            <a:endParaRPr lang="en-US" sz="1400" dirty="0">
              <a:latin typeface="Myriad Pro" panose="020B0503030403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1800" y="4756615"/>
            <a:ext cx="2048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Myriad Pro" panose="020B0503030403020204" pitchFamily="34" charset="0"/>
              </a:rPr>
              <a:t>Intracavity relative phase</a:t>
            </a:r>
            <a:endParaRPr lang="en-US" sz="14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207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7539" y="230809"/>
            <a:ext cx="616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Tuning of quantum state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5644758" y="6537994"/>
            <a:ext cx="25640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S. Rogers, </a:t>
            </a:r>
            <a:r>
              <a:rPr lang="en-US" altLang="zh-CN" sz="1000" i="1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et al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ArXiv:1809.06872 (2018).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016" y="4754880"/>
            <a:ext cx="2286129" cy="125568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651302" y="4485520"/>
            <a:ext cx="1801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Myriad Pro" panose="020B0503030403020204" pitchFamily="34" charset="0"/>
              </a:rPr>
              <a:t>Laser-cavity detuning</a:t>
            </a:r>
            <a:endParaRPr lang="en-US" sz="1400" dirty="0">
              <a:latin typeface="Myriad Pro" panose="020B0503030403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99960" y="4482502"/>
            <a:ext cx="2048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Myriad Pro" panose="020B0503030403020204" pitchFamily="34" charset="0"/>
              </a:rPr>
              <a:t>Intracavity relative phase</a:t>
            </a:r>
            <a:endParaRPr lang="en-US" sz="1400" dirty="0">
              <a:latin typeface="Myriad Pro" panose="020B050303040302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 flipV="1">
            <a:off x="7196657" y="5257800"/>
            <a:ext cx="13716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09" y="4272060"/>
            <a:ext cx="2743166" cy="1971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254141" y="4839374"/>
                <a:ext cx="60433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4141" y="4839374"/>
                <a:ext cx="604333" cy="307777"/>
              </a:xfrm>
              <a:prstGeom prst="rect">
                <a:avLst/>
              </a:prstGeom>
              <a:blipFill rotWithShape="1">
                <a:blip r:embed="rId4"/>
                <a:stretch>
                  <a:fillRect l="-12121" r="-9091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/>
          <p:nvPr/>
        </p:nvCxnSpPr>
        <p:spPr bwMode="auto">
          <a:xfrm flipH="1" flipV="1">
            <a:off x="7432708" y="5638800"/>
            <a:ext cx="13716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7A10E4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8382000" y="5635195"/>
                <a:ext cx="60433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Δφ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5635195"/>
                <a:ext cx="604332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12121" r="-8081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7908" y="4727448"/>
            <a:ext cx="2286156" cy="12708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48" y="914400"/>
            <a:ext cx="7315539" cy="335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1544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Material comparison</a:t>
            </a:r>
            <a:endParaRPr lang="en-US" sz="2800" dirty="0"/>
          </a:p>
        </p:txBody>
      </p:sp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4" y="1949450"/>
            <a:ext cx="8694425" cy="229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8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Introduction – Lithium </a:t>
            </a:r>
            <a:r>
              <a:rPr lang="en-US" sz="2800" dirty="0" err="1" smtClean="0"/>
              <a:t>niobate</a:t>
            </a:r>
            <a:endParaRPr lang="en-US" sz="2800" dirty="0"/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21654" y="899023"/>
            <a:ext cx="8557153" cy="44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kern="0" dirty="0" smtClean="0">
                <a:solidFill>
                  <a:srgbClr val="0000FF"/>
                </a:solidFill>
              </a:rPr>
              <a:t>Lithium </a:t>
            </a:r>
            <a:r>
              <a:rPr lang="en-US" sz="1800" kern="0" dirty="0" err="1" smtClean="0">
                <a:solidFill>
                  <a:srgbClr val="0000FF"/>
                </a:solidFill>
              </a:rPr>
              <a:t>niobate</a:t>
            </a:r>
            <a:r>
              <a:rPr lang="en-US" sz="1800" kern="0" dirty="0" smtClean="0">
                <a:solidFill>
                  <a:srgbClr val="0000FF"/>
                </a:solidFill>
              </a:rPr>
              <a:t> (LiNbO3) exhibits outstanding material properties: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4783" y="6233223"/>
            <a:ext cx="3158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R. S. Weis, et al, Appl. Phys. A 37, 191 (1985). </a:t>
            </a:r>
          </a:p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da-DK" sz="1000" dirty="0">
                <a:solidFill>
                  <a:schemeClr val="tx1"/>
                </a:solidFill>
                <a:latin typeface="+mn-lt"/>
              </a:rPr>
              <a:t>M. M. Fejer, et al, C. R. Phys. 8, 180 (2007</a:t>
            </a:r>
            <a:r>
              <a:rPr lang="da-DK" sz="1000" dirty="0" smtClean="0">
                <a:solidFill>
                  <a:schemeClr val="tx1"/>
                </a:solidFill>
                <a:latin typeface="+mn-lt"/>
              </a:rPr>
              <a:t>).</a:t>
            </a:r>
            <a:endParaRPr lang="en-US" sz="10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W. Wang, et al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, J. Micro/Nanolith.8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, 031306 (2009).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529887" y="1342744"/>
            <a:ext cx="3260813" cy="107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kern="0" dirty="0" smtClean="0">
                <a:solidFill>
                  <a:srgbClr val="0000FF"/>
                </a:solidFill>
              </a:rPr>
              <a:t>Electro-optic effect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kern="0" dirty="0" smtClean="0">
                <a:solidFill>
                  <a:srgbClr val="0000FF"/>
                </a:solidFill>
              </a:rPr>
              <a:t>Piezoelectric effect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kern="0" dirty="0" smtClean="0">
                <a:solidFill>
                  <a:srgbClr val="0000FF"/>
                </a:solidFill>
              </a:rPr>
              <a:t>Pyroelectric effect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600" kern="0" dirty="0" smtClean="0">
              <a:solidFill>
                <a:srgbClr val="0000FF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699231"/>
              </p:ext>
            </p:extLst>
          </p:nvPr>
        </p:nvGraphicFramePr>
        <p:xfrm>
          <a:off x="310345" y="2646684"/>
          <a:ext cx="8428163" cy="8417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9529"/>
                <a:gridCol w="1369367"/>
                <a:gridCol w="1180730"/>
                <a:gridCol w="1766657"/>
                <a:gridCol w="1846555"/>
                <a:gridCol w="1555325"/>
              </a:tblGrid>
              <a:tr h="215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Material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Refractive index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Bandgap (eV)</a:t>
                      </a:r>
                      <a:endParaRPr lang="en-US" sz="14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Electro-optic: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 smtClean="0">
                          <a:effectLst/>
                        </a:rPr>
                        <a:t>r</a:t>
                      </a:r>
                      <a:r>
                        <a:rPr lang="en-US" sz="1400" kern="1200" baseline="-25000" dirty="0" err="1" smtClean="0">
                          <a:effectLst/>
                        </a:rPr>
                        <a:t>ij</a:t>
                      </a:r>
                      <a:r>
                        <a:rPr lang="en-US" sz="1400" kern="1200" dirty="0" smtClean="0">
                          <a:effectLst/>
                        </a:rPr>
                        <a:t> (pm/V)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Second-order nonlinear optical: </a:t>
                      </a:r>
                      <a:r>
                        <a:rPr lang="en-US" sz="1400" kern="1200" dirty="0" err="1">
                          <a:effectLst/>
                        </a:rPr>
                        <a:t>d</a:t>
                      </a:r>
                      <a:r>
                        <a:rPr lang="en-US" sz="1400" kern="1200" baseline="-25000" dirty="0" err="1">
                          <a:effectLst/>
                        </a:rPr>
                        <a:t>ij</a:t>
                      </a:r>
                      <a:r>
                        <a:rPr lang="en-US" sz="1400" kern="1200" dirty="0">
                          <a:effectLst/>
                        </a:rPr>
                        <a:t> (pm/V)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Piezoelectric: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 smtClean="0">
                          <a:effectLst/>
                        </a:rPr>
                        <a:t>d</a:t>
                      </a:r>
                      <a:r>
                        <a:rPr lang="en-US" sz="1400" kern="1200" baseline="-25000" dirty="0" err="1" smtClean="0">
                          <a:effectLst/>
                        </a:rPr>
                        <a:t>ij</a:t>
                      </a:r>
                      <a:r>
                        <a:rPr lang="en-US" sz="1400" kern="1200" dirty="0" smtClean="0">
                          <a:effectLst/>
                        </a:rPr>
                        <a:t> (</a:t>
                      </a:r>
                      <a:r>
                        <a:rPr lang="en-US" sz="1400" kern="1200" dirty="0" err="1" smtClean="0">
                          <a:effectLst/>
                        </a:rPr>
                        <a:t>pC</a:t>
                      </a:r>
                      <a:r>
                        <a:rPr lang="en-US" sz="1400" kern="1200" dirty="0" smtClean="0">
                          <a:effectLst/>
                        </a:rPr>
                        <a:t>/N)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295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FF"/>
                          </a:solidFill>
                          <a:effectLst/>
                        </a:rPr>
                        <a:t>LiNbO</a:t>
                      </a:r>
                      <a:r>
                        <a:rPr lang="en-US" sz="1400" kern="1200" baseline="-25000" dirty="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FF"/>
                          </a:solidFill>
                          <a:effectLst/>
                        </a:rPr>
                        <a:t>~2.2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00FF"/>
                          </a:solidFill>
                          <a:effectLst/>
                        </a:rPr>
                        <a:t>~4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rgbClr val="0000FF"/>
                          </a:solidFill>
                          <a:effectLst/>
                        </a:rPr>
                        <a:t>r</a:t>
                      </a:r>
                      <a:r>
                        <a:rPr lang="en-US" sz="1400" kern="1200" baseline="-25000" dirty="0" smtClean="0">
                          <a:solidFill>
                            <a:srgbClr val="0000FF"/>
                          </a:solidFill>
                          <a:effectLst/>
                        </a:rPr>
                        <a:t>33 </a:t>
                      </a:r>
                      <a:r>
                        <a:rPr lang="en-US" sz="1400" kern="1200" dirty="0" smtClean="0">
                          <a:solidFill>
                            <a:srgbClr val="0000FF"/>
                          </a:solidFill>
                          <a:effectLst/>
                        </a:rPr>
                        <a:t>= 30.8</a:t>
                      </a:r>
                      <a:endParaRPr lang="en-US" sz="1400" dirty="0" smtClean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FF"/>
                          </a:solidFill>
                          <a:effectLst/>
                        </a:rPr>
                        <a:t>d</a:t>
                      </a:r>
                      <a:r>
                        <a:rPr lang="en-US" sz="1400" kern="1200" baseline="-25000" dirty="0">
                          <a:solidFill>
                            <a:srgbClr val="0000FF"/>
                          </a:solidFill>
                          <a:effectLst/>
                        </a:rPr>
                        <a:t>33 </a:t>
                      </a:r>
                      <a:r>
                        <a:rPr lang="en-US" sz="1400" kern="1200" dirty="0">
                          <a:solidFill>
                            <a:srgbClr val="0000FF"/>
                          </a:solidFill>
                          <a:effectLst/>
                        </a:rPr>
                        <a:t>= </a:t>
                      </a:r>
                      <a:r>
                        <a:rPr lang="en-US" sz="1400" kern="1200" dirty="0" smtClean="0">
                          <a:solidFill>
                            <a:srgbClr val="0000FF"/>
                          </a:solidFill>
                          <a:effectLst/>
                        </a:rPr>
                        <a:t>25.2</a:t>
                      </a:r>
                      <a:endParaRPr lang="en-US" sz="14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rgbClr val="0000FF"/>
                          </a:solidFill>
                          <a:effectLst/>
                        </a:rPr>
                        <a:t>d</a:t>
                      </a:r>
                      <a:r>
                        <a:rPr lang="en-US" sz="1400" kern="1200" baseline="-25000" dirty="0" smtClean="0">
                          <a:solidFill>
                            <a:srgbClr val="0000FF"/>
                          </a:solidFill>
                          <a:effectLst/>
                        </a:rPr>
                        <a:t>33 </a:t>
                      </a:r>
                      <a:r>
                        <a:rPr lang="en-US" sz="1400" kern="1200" dirty="0" smtClean="0">
                          <a:solidFill>
                            <a:srgbClr val="0000FF"/>
                          </a:solidFill>
                          <a:effectLst/>
                        </a:rPr>
                        <a:t>= 16, d</a:t>
                      </a:r>
                      <a:r>
                        <a:rPr lang="en-US" sz="1400" kern="1200" baseline="-25000" dirty="0" smtClean="0">
                          <a:solidFill>
                            <a:srgbClr val="0000FF"/>
                          </a:solidFill>
                          <a:effectLst/>
                        </a:rPr>
                        <a:t>15 </a:t>
                      </a:r>
                      <a:r>
                        <a:rPr lang="en-US" sz="1400" kern="1200" dirty="0" smtClean="0">
                          <a:solidFill>
                            <a:srgbClr val="0000FF"/>
                          </a:solidFill>
                          <a:effectLst/>
                        </a:rPr>
                        <a:t>= 74</a:t>
                      </a:r>
                      <a:endParaRPr lang="en-US" sz="1400" dirty="0" smtClean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</a:tbl>
          </a:graphicData>
        </a:graphic>
      </p:graphicFrame>
      <p:pic>
        <p:nvPicPr>
          <p:cNvPr id="1026" name="Picture 2" descr="Image result for lithium niob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662" y="1056657"/>
            <a:ext cx="2034720" cy="135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pmoptics.com/Lithium_Niobate_transmittance_cur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2" y="3835518"/>
            <a:ext cx="1833023" cy="147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 bwMode="auto">
          <a:xfrm flipH="1">
            <a:off x="1959965" y="3576146"/>
            <a:ext cx="1323473" cy="3576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flipH="1">
            <a:off x="244444" y="3562566"/>
            <a:ext cx="2100404" cy="2527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5" name="Group 24"/>
          <p:cNvGrpSpPr/>
          <p:nvPr/>
        </p:nvGrpSpPr>
        <p:grpSpPr>
          <a:xfrm>
            <a:off x="2160295" y="3562566"/>
            <a:ext cx="2860762" cy="2471480"/>
            <a:chOff x="2160295" y="3562566"/>
            <a:chExt cx="2860762" cy="2471480"/>
          </a:xfrm>
        </p:grpSpPr>
        <p:cxnSp>
          <p:nvCxnSpPr>
            <p:cNvPr id="27" name="Straight Connector 26"/>
            <p:cNvCxnSpPr/>
            <p:nvPr/>
          </p:nvCxnSpPr>
          <p:spPr bwMode="auto">
            <a:xfrm flipH="1">
              <a:off x="4300231" y="3562566"/>
              <a:ext cx="720826" cy="52609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 flipH="1">
              <a:off x="2344848" y="3562566"/>
              <a:ext cx="1187825" cy="5054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7" name="Group 16"/>
            <p:cNvGrpSpPr/>
            <p:nvPr/>
          </p:nvGrpSpPr>
          <p:grpSpPr>
            <a:xfrm>
              <a:off x="2160295" y="4088661"/>
              <a:ext cx="2515486" cy="1945385"/>
              <a:chOff x="2160295" y="4088661"/>
              <a:chExt cx="2515486" cy="1945385"/>
            </a:xfrm>
          </p:grpSpPr>
          <p:pic>
            <p:nvPicPr>
              <p:cNvPr id="1032" name="Picture 8" descr="Image result for lithium niobate modulator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6645" y="4088661"/>
                <a:ext cx="2033586" cy="971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Content Placeholder 2"/>
              <p:cNvSpPr txBox="1">
                <a:spLocks/>
              </p:cNvSpPr>
              <p:nvPr/>
            </p:nvSpPr>
            <p:spPr bwMode="auto">
              <a:xfrm>
                <a:off x="2160295" y="5313354"/>
                <a:ext cx="2515486" cy="720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0" dirty="0" smtClean="0">
                    <a:solidFill>
                      <a:srgbClr val="0000FF"/>
                    </a:solidFill>
                  </a:rPr>
                  <a:t>Optical communications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0" dirty="0" smtClean="0">
                    <a:solidFill>
                      <a:srgbClr val="0000FF"/>
                    </a:solidFill>
                  </a:rPr>
                  <a:t>Photonic signal processing.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0" dirty="0" smtClean="0">
                    <a:solidFill>
                      <a:srgbClr val="0000FF"/>
                    </a:solidFill>
                  </a:rPr>
                  <a:t>…</a:t>
                </a:r>
              </a:p>
            </p:txBody>
          </p:sp>
          <p:sp>
            <p:nvSpPr>
              <p:cNvPr id="40" name="Content Placeholder 2"/>
              <p:cNvSpPr txBox="1">
                <a:spLocks/>
              </p:cNvSpPr>
              <p:nvPr/>
            </p:nvSpPr>
            <p:spPr bwMode="auto">
              <a:xfrm>
                <a:off x="2263029" y="5045533"/>
                <a:ext cx="1981973" cy="453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kern="0" dirty="0" smtClean="0">
                    <a:solidFill>
                      <a:srgbClr val="0070C0"/>
                    </a:solidFill>
                  </a:rPr>
                  <a:t>EO modulators</a:t>
                </a: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4524427" y="3576146"/>
            <a:ext cx="2413142" cy="2457900"/>
            <a:chOff x="4524427" y="3576146"/>
            <a:chExt cx="2413142" cy="2457900"/>
          </a:xfrm>
        </p:grpSpPr>
        <p:cxnSp>
          <p:nvCxnSpPr>
            <p:cNvPr id="22" name="Straight Connector 21"/>
            <p:cNvCxnSpPr/>
            <p:nvPr/>
          </p:nvCxnSpPr>
          <p:spPr bwMode="auto">
            <a:xfrm flipH="1">
              <a:off x="6787317" y="3576146"/>
              <a:ext cx="150252" cy="71522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4725909" y="3576146"/>
              <a:ext cx="590297" cy="8057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8" name="Group 17"/>
            <p:cNvGrpSpPr/>
            <p:nvPr/>
          </p:nvGrpSpPr>
          <p:grpSpPr>
            <a:xfrm>
              <a:off x="4524427" y="3972385"/>
              <a:ext cx="2165349" cy="2061661"/>
              <a:chOff x="4524427" y="3972385"/>
              <a:chExt cx="2165349" cy="2061661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4427" y="3972385"/>
                <a:ext cx="2124948" cy="1087826"/>
              </a:xfrm>
              <a:prstGeom prst="rect">
                <a:avLst/>
              </a:prstGeom>
            </p:spPr>
          </p:pic>
          <p:sp>
            <p:nvSpPr>
              <p:cNvPr id="37" name="Content Placeholder 2"/>
              <p:cNvSpPr txBox="1">
                <a:spLocks/>
              </p:cNvSpPr>
              <p:nvPr/>
            </p:nvSpPr>
            <p:spPr bwMode="auto">
              <a:xfrm>
                <a:off x="4707803" y="5313354"/>
                <a:ext cx="1814229" cy="720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0" dirty="0" smtClean="0">
                    <a:solidFill>
                      <a:srgbClr val="0000FF"/>
                    </a:solidFill>
                  </a:rPr>
                  <a:t>Nonlinear optics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0" dirty="0" smtClean="0">
                    <a:solidFill>
                      <a:srgbClr val="0000FF"/>
                    </a:solidFill>
                  </a:rPr>
                  <a:t>Quantum photonics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0" dirty="0" smtClean="0">
                    <a:solidFill>
                      <a:srgbClr val="0000FF"/>
                    </a:solidFill>
                  </a:rPr>
                  <a:t>…</a:t>
                </a:r>
              </a:p>
            </p:txBody>
          </p:sp>
          <p:sp>
            <p:nvSpPr>
              <p:cNvPr id="41" name="Content Placeholder 2"/>
              <p:cNvSpPr txBox="1">
                <a:spLocks/>
              </p:cNvSpPr>
              <p:nvPr/>
            </p:nvSpPr>
            <p:spPr bwMode="auto">
              <a:xfrm>
                <a:off x="4707803" y="5060211"/>
                <a:ext cx="1981973" cy="453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kern="0" dirty="0" smtClean="0">
                    <a:solidFill>
                      <a:srgbClr val="0070C0"/>
                    </a:solidFill>
                  </a:rPr>
                  <a:t>Wavelength converter</a:t>
                </a: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6787317" y="3576146"/>
            <a:ext cx="2383760" cy="2457900"/>
            <a:chOff x="6787317" y="3576146"/>
            <a:chExt cx="2383760" cy="245790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8684095" y="3576146"/>
              <a:ext cx="324103" cy="71522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7143497" y="3576146"/>
              <a:ext cx="0" cy="71522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1" name="Group 20"/>
            <p:cNvGrpSpPr/>
            <p:nvPr/>
          </p:nvGrpSpPr>
          <p:grpSpPr>
            <a:xfrm>
              <a:off x="6787317" y="4068025"/>
              <a:ext cx="2383760" cy="1966021"/>
              <a:chOff x="6787317" y="4068025"/>
              <a:chExt cx="2383760" cy="1966021"/>
            </a:xfrm>
          </p:grpSpPr>
          <p:pic>
            <p:nvPicPr>
              <p:cNvPr id="1037" name="Picture 1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87317" y="4068025"/>
                <a:ext cx="2308634" cy="895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Content Placeholder 2"/>
              <p:cNvSpPr txBox="1">
                <a:spLocks/>
              </p:cNvSpPr>
              <p:nvPr/>
            </p:nvSpPr>
            <p:spPr bwMode="auto">
              <a:xfrm>
                <a:off x="6937569" y="5313354"/>
                <a:ext cx="2233508" cy="720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0" dirty="0" smtClean="0">
                    <a:solidFill>
                      <a:srgbClr val="0000FF"/>
                    </a:solidFill>
                  </a:rPr>
                  <a:t>Wireless communications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0" dirty="0" smtClean="0">
                    <a:solidFill>
                      <a:srgbClr val="0000FF"/>
                    </a:solidFill>
                  </a:rPr>
                  <a:t>Sensing.</a:t>
                </a: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0" dirty="0" smtClean="0">
                    <a:solidFill>
                      <a:srgbClr val="0000FF"/>
                    </a:solidFill>
                  </a:rPr>
                  <a:t>…</a:t>
                </a:r>
              </a:p>
            </p:txBody>
          </p:sp>
          <p:sp>
            <p:nvSpPr>
              <p:cNvPr id="42" name="Content Placeholder 2"/>
              <p:cNvSpPr txBox="1">
                <a:spLocks/>
              </p:cNvSpPr>
              <p:nvPr/>
            </p:nvSpPr>
            <p:spPr bwMode="auto">
              <a:xfrm>
                <a:off x="6922844" y="5001806"/>
                <a:ext cx="2221156" cy="453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kern="0" dirty="0" smtClean="0">
                    <a:solidFill>
                      <a:srgbClr val="0070C0"/>
                    </a:solidFill>
                  </a:rPr>
                  <a:t>Surface acoustic wave filter</a:t>
                </a:r>
              </a:p>
            </p:txBody>
          </p:sp>
        </p:grpSp>
      </p:grpSp>
      <p:sp>
        <p:nvSpPr>
          <p:cNvPr id="43" name="TextBox 42"/>
          <p:cNvSpPr txBox="1"/>
          <p:nvPr/>
        </p:nvSpPr>
        <p:spPr>
          <a:xfrm>
            <a:off x="5735919" y="6079335"/>
            <a:ext cx="315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+mn-lt"/>
                <a:hlinkClick r:id="rId7"/>
              </a:rPr>
              <a:t>http</a:t>
            </a:r>
            <a:r>
              <a:rPr lang="en-US" sz="1000" dirty="0">
                <a:solidFill>
                  <a:schemeClr val="tx1"/>
                </a:solidFill>
                <a:latin typeface="+mn-lt"/>
                <a:hlinkClick r:id="rId7"/>
              </a:rPr>
              <a:t>://</a:t>
            </a:r>
            <a:r>
              <a:rPr lang="en-US" sz="1000" dirty="0" smtClean="0">
                <a:solidFill>
                  <a:schemeClr val="tx1"/>
                </a:solidFill>
                <a:latin typeface="+mn-lt"/>
                <a:hlinkClick r:id="rId7"/>
              </a:rPr>
              <a:t>www.pmoptics.com/lithium_niobate.html</a:t>
            </a:r>
            <a:endParaRPr lang="en-US" sz="10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http://www.smm.co.jp/E/products/material/lithium/</a:t>
            </a:r>
          </a:p>
          <a:p>
            <a:r>
              <a:rPr lang="en-US" sz="1000" dirty="0">
                <a:solidFill>
                  <a:schemeClr val="tx1"/>
                </a:solidFill>
                <a:latin typeface="+mn-lt"/>
                <a:hlinkClick r:id="rId8"/>
              </a:rPr>
              <a:t>http://</a:t>
            </a:r>
            <a:r>
              <a:rPr lang="en-US" sz="1000" dirty="0" smtClean="0">
                <a:solidFill>
                  <a:schemeClr val="tx1"/>
                </a:solidFill>
                <a:latin typeface="+mn-lt"/>
                <a:hlinkClick r:id="rId8"/>
              </a:rPr>
              <a:t>www.pmoptics.com/catvmodulator.html</a:t>
            </a:r>
            <a:endParaRPr lang="en-US" sz="1000" dirty="0">
              <a:solidFill>
                <a:schemeClr val="tx1"/>
              </a:solidFill>
              <a:latin typeface="+mn-lt"/>
            </a:endParaRPr>
          </a:p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https://en.wikipedia.org/wiki/Lithium_niobate</a:t>
            </a:r>
            <a:endParaRPr lang="en-US" sz="10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3095502" y="1262947"/>
            <a:ext cx="3260813" cy="116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solidFill>
                  <a:srgbClr val="0000FF"/>
                </a:solidFill>
              </a:rPr>
              <a:t>Nonlinear optical effect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kern="0" dirty="0">
                <a:solidFill>
                  <a:srgbClr val="0000FF"/>
                </a:solidFill>
              </a:rPr>
              <a:t>Acousto-optic effect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kern="0" dirty="0" smtClean="0">
                <a:solidFill>
                  <a:srgbClr val="0000FF"/>
                </a:solidFill>
              </a:rPr>
              <a:t>Photorefractive effect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kern="0" dirty="0" smtClean="0">
                <a:solidFill>
                  <a:srgbClr val="0000FF"/>
                </a:solidFill>
              </a:rPr>
              <a:t>Photoconductive effect.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54" y="5833113"/>
            <a:ext cx="2502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1" dirty="0" smtClean="0">
                <a:solidFill>
                  <a:srgbClr val="FF0000"/>
                </a:solidFill>
                <a:latin typeface="+mn-lt"/>
              </a:rPr>
              <a:t>“Silicon” of photonics</a:t>
            </a:r>
            <a:endParaRPr lang="en-US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327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Conventional approaches to define LN waveguides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148390" y="6259970"/>
            <a:ext cx="292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M.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Bazzan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Appl. Phys. Rev. 2, 040603 (2015).</a:t>
            </a:r>
          </a:p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 F. Chen, et al, Opt. Mat. 29, 1523 (2007). 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887779"/>
              </p:ext>
            </p:extLst>
          </p:nvPr>
        </p:nvGraphicFramePr>
        <p:xfrm>
          <a:off x="471995" y="1161832"/>
          <a:ext cx="8168665" cy="14381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2816"/>
                <a:gridCol w="2105637"/>
                <a:gridCol w="3800212"/>
              </a:tblGrid>
              <a:tr h="215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Method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Induced refractive index change 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Disadvantage</a:t>
                      </a:r>
                      <a:endParaRPr lang="en-US" sz="14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295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70C0"/>
                          </a:solidFill>
                          <a:effectLst/>
                        </a:rPr>
                        <a:t>Titanium diffusion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70C0"/>
                          </a:solidFill>
                          <a:effectLst/>
                        </a:rPr>
                        <a:t>~ 0.01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rgbClr val="0070C0"/>
                          </a:solidFill>
                          <a:effectLst/>
                        </a:rPr>
                        <a:t>Weakly guiding; dimension imprecision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295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SimSun"/>
                          <a:cs typeface="Times New Roman"/>
                        </a:rPr>
                        <a:t>Proton exchange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SimSun"/>
                          <a:cs typeface="Times New Roman"/>
                        </a:rPr>
                        <a:t>~ 0.1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SimSun"/>
                          <a:cs typeface="Times New Roman"/>
                        </a:rPr>
                        <a:t>Weakly</a:t>
                      </a:r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SimSun"/>
                          <a:cs typeface="Times New Roman"/>
                        </a:rPr>
                        <a:t> guiding; dimension imprecision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295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SimSun"/>
                          <a:cs typeface="Times New Roman"/>
                        </a:rPr>
                        <a:t>Ion implantation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SimSun"/>
                          <a:cs typeface="Times New Roman"/>
                        </a:rPr>
                        <a:t>~ 0.01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SimSun"/>
                          <a:cs typeface="Times New Roman"/>
                        </a:rPr>
                        <a:t>Large</a:t>
                      </a:r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SimSun"/>
                          <a:cs typeface="Times New Roman"/>
                        </a:rPr>
                        <a:t> waveguide loss, potential optical damage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3" y="3225697"/>
            <a:ext cx="2403926" cy="187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112" y="3033684"/>
            <a:ext cx="2734277" cy="23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743" y="3312678"/>
            <a:ext cx="2839371" cy="179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8773" y="5386775"/>
            <a:ext cx="29230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1"/>
                </a:solidFill>
                <a:latin typeface="+mn-lt"/>
              </a:rPr>
              <a:t> D. Yang, et al, Opt. Eng. 53, 061605 (2013).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68701" y="5415123"/>
            <a:ext cx="29230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1"/>
                </a:solidFill>
                <a:latin typeface="+mn-lt"/>
              </a:rPr>
              <a:t> O.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Yavuzcetin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et al, Opt. Mat. 36, 372 (2013).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78305" y="5299707"/>
            <a:ext cx="22063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1"/>
                </a:solidFill>
                <a:latin typeface="+mn-lt"/>
              </a:rPr>
              <a:t> F. Chen, et al, Opt. Mat. 29, 1523 (2007). </a:t>
            </a:r>
          </a:p>
        </p:txBody>
      </p:sp>
    </p:spTree>
    <p:extLst>
      <p:ext uri="{BB962C8B-B14F-4D97-AF65-F5344CB8AC3E}">
        <p14:creationId xmlns:p14="http://schemas.microsoft.com/office/powerpoint/2010/main" val="10452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Lithium </a:t>
            </a:r>
            <a:r>
              <a:rPr lang="en-US" sz="2400" dirty="0" err="1" smtClean="0"/>
              <a:t>niobate</a:t>
            </a:r>
            <a:r>
              <a:rPr lang="en-US" sz="2400" dirty="0" smtClean="0"/>
              <a:t> micro/</a:t>
            </a:r>
            <a:r>
              <a:rPr lang="en-US" sz="2400" dirty="0" err="1" smtClean="0"/>
              <a:t>nanophotonic</a:t>
            </a:r>
            <a:r>
              <a:rPr lang="en-US" sz="2400" dirty="0" smtClean="0"/>
              <a:t> devices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274226" y="4078832"/>
            <a:ext cx="2923042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Y. S.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Ilchenko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Phys. Rev.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Lett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. 92, 043903 (2004).</a:t>
            </a:r>
          </a:p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A .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Guarino</a:t>
            </a:r>
            <a:r>
              <a:rPr lang="fr-FR" sz="9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fr-FR" sz="900" i="1" dirty="0">
                <a:solidFill>
                  <a:schemeClr val="tx1"/>
                </a:solidFill>
                <a:latin typeface="+mn-lt"/>
              </a:rPr>
              <a:t>et al</a:t>
            </a:r>
            <a:r>
              <a:rPr lang="fr-FR" sz="900" dirty="0">
                <a:solidFill>
                  <a:schemeClr val="tx1"/>
                </a:solidFill>
                <a:latin typeface="+mn-lt"/>
              </a:rPr>
              <a:t>, </a:t>
            </a:r>
            <a:r>
              <a:rPr lang="fr-FR" sz="900" dirty="0" smtClean="0">
                <a:solidFill>
                  <a:schemeClr val="tx1"/>
                </a:solidFill>
                <a:latin typeface="+mn-lt"/>
              </a:rPr>
              <a:t>Nature Photon. 1, 407 (2007).</a:t>
            </a:r>
          </a:p>
          <a:p>
            <a:r>
              <a:rPr lang="en-US" sz="900" dirty="0" smtClean="0">
                <a:solidFill>
                  <a:schemeClr val="tx1"/>
                </a:solidFill>
                <a:latin typeface="+mn-lt"/>
              </a:rPr>
              <a:t> T.-J. Wang,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Opt. Express 20, 28119 (2012)..</a:t>
            </a:r>
            <a:endParaRPr lang="en-US" sz="900" dirty="0">
              <a:solidFill>
                <a:schemeClr val="tx1"/>
              </a:solidFill>
              <a:latin typeface="+mn-lt"/>
            </a:endParaRPr>
          </a:p>
          <a:p>
            <a:r>
              <a:rPr lang="en-US" sz="900" dirty="0" smtClean="0">
                <a:solidFill>
                  <a:schemeClr val="tx1"/>
                </a:solidFill>
                <a:latin typeface="+mn-lt"/>
              </a:rPr>
              <a:t> C. Wang,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Opt. Express 22, 30924 (2014). </a:t>
            </a:r>
          </a:p>
          <a:p>
            <a:r>
              <a:rPr lang="en-US" sz="900" dirty="0" smtClean="0">
                <a:solidFill>
                  <a:schemeClr val="tx1"/>
                </a:solidFill>
                <a:latin typeface="+mn-lt"/>
              </a:rPr>
              <a:t> J. Chiles,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Optica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 1, 350 (2014).</a:t>
            </a:r>
          </a:p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L. Chen,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Optica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 1, 112 (2014).</a:t>
            </a:r>
          </a:p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J. Lin,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Sci. Rep. 5, 8072 (2015).</a:t>
            </a:r>
          </a:p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R.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Geiss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Opt.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Lett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. 40, 2715 (2015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). </a:t>
            </a:r>
            <a:endParaRPr lang="en-US" sz="9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S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. Li, </a:t>
            </a:r>
            <a:r>
              <a:rPr lang="en-US" sz="900" i="1" dirty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, Opt. Express 23, 24212 (2015). </a:t>
            </a:r>
          </a:p>
          <a:p>
            <a:r>
              <a:rPr lang="en-US" sz="900" dirty="0" smtClean="0">
                <a:solidFill>
                  <a:schemeClr val="tx1"/>
                </a:solidFill>
                <a:latin typeface="+mn-lt"/>
              </a:rPr>
              <a:t> F. Bo,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Adv. Mat. 27, 8075 (2015). </a:t>
            </a:r>
          </a:p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J. Wang,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Opt. Express 23, 23072 (2015).</a:t>
            </a:r>
          </a:p>
          <a:p>
            <a:r>
              <a:rPr lang="en-US" sz="900" dirty="0" smtClean="0">
                <a:solidFill>
                  <a:schemeClr val="tx1"/>
                </a:solidFill>
                <a:latin typeface="+mn-lt"/>
              </a:rPr>
              <a:t> P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. O. </a:t>
            </a:r>
            <a:r>
              <a:rPr lang="en-US" sz="900" dirty="0" err="1">
                <a:solidFill>
                  <a:schemeClr val="tx1"/>
                </a:solidFill>
                <a:latin typeface="+mn-lt"/>
              </a:rPr>
              <a:t>Weigel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i="1" dirty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, Sci. Rep. 6, 22301 (2016). </a:t>
            </a:r>
          </a:p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L. Chang, </a:t>
            </a:r>
            <a:r>
              <a:rPr lang="en-US" sz="900" i="1" dirty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dirty="0" err="1">
                <a:solidFill>
                  <a:schemeClr val="tx1"/>
                </a:solidFill>
                <a:latin typeface="+mn-lt"/>
              </a:rPr>
              <a:t>Optica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 3, 531 (2016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).</a:t>
            </a:r>
          </a:p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W. C. Jiang,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Sci. Rep. 6, 36920 (2016).</a:t>
            </a:r>
            <a:endParaRPr lang="en-US" sz="900" dirty="0">
              <a:solidFill>
                <a:schemeClr val="tx1"/>
              </a:solidFill>
              <a:latin typeface="+mn-lt"/>
            </a:endParaRPr>
          </a:p>
          <a:p>
            <a:r>
              <a:rPr lang="en-US" sz="900" dirty="0" smtClean="0">
                <a:solidFill>
                  <a:schemeClr val="tx1"/>
                </a:solidFill>
                <a:latin typeface="+mn-lt"/>
              </a:rPr>
              <a:t> L. Chang,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Opt. Lett. 42, 803 (2017).</a:t>
            </a:r>
          </a:p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H.-D. Nguyen,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Opt. Express 25, 3722 (2017).</a:t>
            </a:r>
          </a:p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A. Rao,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Appl. Phys. Lett. 110, 111109 (2017).</a:t>
            </a:r>
          </a:p>
          <a:p>
            <a:r>
              <a:rPr lang="en-US" sz="900" dirty="0" smtClean="0">
                <a:solidFill>
                  <a:schemeClr val="tx1"/>
                </a:solidFill>
                <a:latin typeface="+mn-lt"/>
              </a:rPr>
              <a:t> C. Wang,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Opt. Express 25, 6963 (2017).</a:t>
            </a:r>
          </a:p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R. Luo,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Opt. Lett. 42, 1281 (2017).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534" y="1163554"/>
            <a:ext cx="1175108" cy="102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642" y="1159900"/>
            <a:ext cx="1317550" cy="101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267"/>
          <a:stretch/>
        </p:blipFill>
        <p:spPr bwMode="auto">
          <a:xfrm>
            <a:off x="7740382" y="1208824"/>
            <a:ext cx="1281727" cy="96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9553"/>
          <a:stretch/>
        </p:blipFill>
        <p:spPr bwMode="auto">
          <a:xfrm>
            <a:off x="326262" y="1176402"/>
            <a:ext cx="1344138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577" y="2200121"/>
            <a:ext cx="1436555" cy="100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30" y="1197417"/>
            <a:ext cx="1475558" cy="101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273" y="1179580"/>
            <a:ext cx="1641242" cy="101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326" y="2255741"/>
            <a:ext cx="1078166" cy="10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638" y="2210487"/>
            <a:ext cx="1444805" cy="100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817" y="2210487"/>
            <a:ext cx="1604018" cy="100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0363" y="870270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Machining</a:t>
            </a:r>
            <a:endParaRPr lang="en-US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44019" y="870270"/>
            <a:ext cx="1356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Direct etching</a:t>
            </a:r>
            <a:endParaRPr lang="en-US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94385" y="870270"/>
            <a:ext cx="1287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Laser writing</a:t>
            </a:r>
            <a:endParaRPr lang="en-US" sz="1600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8540" y="3195366"/>
            <a:ext cx="6026701" cy="2123953"/>
            <a:chOff x="108540" y="3195366"/>
            <a:chExt cx="6026701" cy="2123953"/>
          </a:xfrm>
        </p:grpSpPr>
        <p:grpSp>
          <p:nvGrpSpPr>
            <p:cNvPr id="3" name="Group 2"/>
            <p:cNvGrpSpPr/>
            <p:nvPr/>
          </p:nvGrpSpPr>
          <p:grpSpPr>
            <a:xfrm>
              <a:off x="286197" y="3494468"/>
              <a:ext cx="5849044" cy="1824851"/>
              <a:chOff x="286197" y="3494468"/>
              <a:chExt cx="5849044" cy="1824851"/>
            </a:xfrm>
          </p:grpSpPr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0945" y="4432290"/>
                <a:ext cx="1241245" cy="8870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919" y="4432288"/>
                <a:ext cx="1203198" cy="8870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62" name="Picture 14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9242" y="3525499"/>
                <a:ext cx="1284553" cy="8865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2297" y="3525499"/>
                <a:ext cx="1611668" cy="886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536" y="4432290"/>
                <a:ext cx="1629685" cy="887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197" y="3517985"/>
                <a:ext cx="1810787" cy="894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31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3965" y="3494468"/>
                <a:ext cx="1121276" cy="1785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108540" y="3195366"/>
              <a:ext cx="18790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rgbClr val="0070C0"/>
                  </a:solidFill>
                  <a:latin typeface="+mn-lt"/>
                </a:rPr>
                <a:t>Hybrid </a:t>
              </a:r>
              <a:r>
                <a:rPr lang="en-US" sz="1600" dirty="0" err="1" smtClean="0">
                  <a:solidFill>
                    <a:srgbClr val="0070C0"/>
                  </a:solidFill>
                  <a:latin typeface="+mn-lt"/>
                </a:rPr>
                <a:t>waveguiding</a:t>
              </a:r>
              <a:endParaRPr lang="en-US" sz="1600" dirty="0">
                <a:solidFill>
                  <a:srgbClr val="0070C0"/>
                </a:solidFill>
                <a:latin typeface="+mn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8659" y="5377034"/>
            <a:ext cx="2924997" cy="1230502"/>
            <a:chOff x="308659" y="5377034"/>
            <a:chExt cx="2924997" cy="123050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37671"/>
            <a:stretch/>
          </p:blipFill>
          <p:spPr bwMode="auto">
            <a:xfrm>
              <a:off x="308659" y="5720509"/>
              <a:ext cx="1641336" cy="88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04" r="-348"/>
            <a:stretch/>
          </p:blipFill>
          <p:spPr bwMode="auto">
            <a:xfrm>
              <a:off x="2044936" y="5750252"/>
              <a:ext cx="1188720" cy="85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460363" y="5377034"/>
              <a:ext cx="20986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rgbClr val="0070C0"/>
                  </a:solidFill>
                  <a:latin typeface="+mn-lt"/>
                </a:rPr>
                <a:t>Dispersion engineering</a:t>
              </a:r>
              <a:endParaRPr lang="en-US" sz="1600" dirty="0">
                <a:solidFill>
                  <a:srgbClr val="0070C0"/>
                </a:solidFill>
                <a:latin typeface="+mn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50144" y="5360125"/>
            <a:ext cx="2487501" cy="1331561"/>
            <a:chOff x="3550144" y="5360125"/>
            <a:chExt cx="2487501" cy="1331561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144" y="5666101"/>
              <a:ext cx="1112407" cy="102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9209" y="5719269"/>
              <a:ext cx="1258436" cy="85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4004985" y="5360125"/>
              <a:ext cx="1447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 smtClean="0">
                  <a:solidFill>
                    <a:srgbClr val="0070C0"/>
                  </a:solidFill>
                  <a:latin typeface="+mn-lt"/>
                </a:rPr>
                <a:t>Periodic poling</a:t>
              </a:r>
              <a:endParaRPr lang="en-US" sz="1600" dirty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34564" y="2172855"/>
            <a:ext cx="148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0070C0"/>
                </a:solidFill>
                <a:latin typeface="+mn-lt"/>
              </a:rPr>
              <a:t>Optical Q~(</a:t>
            </a:r>
            <a:r>
              <a:rPr lang="en-US" sz="1200" dirty="0">
                <a:solidFill>
                  <a:srgbClr val="0070C0"/>
                </a:solidFill>
                <a:latin typeface="+mn-lt"/>
              </a:rPr>
              <a:t>10</a:t>
            </a:r>
            <a:r>
              <a:rPr lang="en-US" sz="1200" baseline="30000" dirty="0">
                <a:solidFill>
                  <a:srgbClr val="0070C0"/>
                </a:solidFill>
                <a:latin typeface="+mn-lt"/>
              </a:rPr>
              <a:t>7 </a:t>
            </a:r>
            <a:r>
              <a:rPr lang="en-US" sz="1200" dirty="0" smtClean="0">
                <a:solidFill>
                  <a:srgbClr val="0070C0"/>
                </a:solidFill>
                <a:latin typeface="+mn-lt"/>
              </a:rPr>
              <a:t>-10</a:t>
            </a:r>
            <a:r>
              <a:rPr lang="en-US" sz="1200" baseline="30000" dirty="0" smtClean="0">
                <a:solidFill>
                  <a:srgbClr val="0070C0"/>
                </a:solidFill>
                <a:latin typeface="+mn-lt"/>
              </a:rPr>
              <a:t>8</a:t>
            </a:r>
            <a:r>
              <a:rPr lang="en-US" sz="1200" dirty="0" smtClean="0">
                <a:solidFill>
                  <a:srgbClr val="0070C0"/>
                </a:solidFill>
                <a:latin typeface="+mn-lt"/>
              </a:rPr>
              <a:t>)</a:t>
            </a:r>
          </a:p>
          <a:p>
            <a:pPr>
              <a:buNone/>
            </a:pPr>
            <a:r>
              <a:rPr lang="en-US" sz="1200" dirty="0" smtClean="0">
                <a:solidFill>
                  <a:srgbClr val="0070C0"/>
                </a:solidFill>
                <a:latin typeface="+mn-lt"/>
              </a:rPr>
              <a:t>(not on-chip)</a:t>
            </a:r>
            <a:endParaRPr 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00724" y="3284750"/>
            <a:ext cx="1385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0070C0"/>
                </a:solidFill>
                <a:latin typeface="+mn-lt"/>
              </a:rPr>
              <a:t>Optical Q~10</a:t>
            </a:r>
            <a:r>
              <a:rPr lang="en-US" sz="1200" baseline="30000" dirty="0" smtClean="0">
                <a:solidFill>
                  <a:srgbClr val="0070C0"/>
                </a:solidFill>
                <a:latin typeface="+mn-lt"/>
              </a:rPr>
              <a:t>5 </a:t>
            </a:r>
            <a:r>
              <a:rPr lang="en-US" sz="1200" dirty="0" smtClean="0">
                <a:solidFill>
                  <a:srgbClr val="0070C0"/>
                </a:solidFill>
                <a:latin typeface="+mn-lt"/>
              </a:rPr>
              <a:t>-10</a:t>
            </a:r>
            <a:r>
              <a:rPr lang="en-US" sz="1200" baseline="30000" dirty="0" smtClean="0">
                <a:solidFill>
                  <a:srgbClr val="0070C0"/>
                </a:solidFill>
                <a:latin typeface="+mn-lt"/>
              </a:rPr>
              <a:t>6</a:t>
            </a:r>
            <a:endParaRPr lang="en-US" sz="1200" baseline="300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536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Lithium </a:t>
            </a:r>
            <a:r>
              <a:rPr lang="en-US" sz="2400" dirty="0" err="1" smtClean="0"/>
              <a:t>niobate</a:t>
            </a:r>
            <a:r>
              <a:rPr lang="en-US" sz="2400" dirty="0" smtClean="0"/>
              <a:t> photonic crystals and </a:t>
            </a:r>
            <a:r>
              <a:rPr lang="en-US" sz="2400" dirty="0" err="1" smtClean="0"/>
              <a:t>nanocavities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164153" y="4423487"/>
            <a:ext cx="27778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R.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Geiss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et al, Appl. Phys. Lett. 97, 131109 (2010).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9983" y="6520379"/>
            <a:ext cx="2345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L.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Cai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et al, Opt. Lett. 39, 2094 (2014). 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034727" y="1252732"/>
            <a:ext cx="3399713" cy="1500537"/>
            <a:chOff x="3127836" y="1190084"/>
            <a:chExt cx="3399713" cy="1500537"/>
          </a:xfrm>
        </p:grpSpPr>
        <p:sp>
          <p:nvSpPr>
            <p:cNvPr id="18" name="TextBox 17"/>
            <p:cNvSpPr txBox="1"/>
            <p:nvPr/>
          </p:nvSpPr>
          <p:spPr>
            <a:xfrm>
              <a:off x="3543119" y="2459789"/>
              <a:ext cx="271744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900" dirty="0" smtClean="0">
                  <a:solidFill>
                    <a:schemeClr val="tx1"/>
                  </a:solidFill>
                  <a:latin typeface="+mn-lt"/>
                </a:rPr>
                <a:t>H. Lu, et al, Appl. Phys. Lett. 101, 151117 (2012).</a:t>
              </a:r>
              <a:endParaRPr lang="en-US" sz="9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127836" y="1190084"/>
              <a:ext cx="3399713" cy="1309368"/>
              <a:chOff x="257864" y="1035720"/>
              <a:chExt cx="3499055" cy="1347629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864" y="1035720"/>
                <a:ext cx="1828800" cy="1290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9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6664" y="1041150"/>
                <a:ext cx="1670255" cy="1342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9" name="Group 28"/>
          <p:cNvGrpSpPr/>
          <p:nvPr/>
        </p:nvGrpSpPr>
        <p:grpSpPr>
          <a:xfrm>
            <a:off x="6681521" y="1270764"/>
            <a:ext cx="2330758" cy="2343507"/>
            <a:chOff x="6679944" y="1539540"/>
            <a:chExt cx="2678633" cy="2693284"/>
          </a:xfrm>
        </p:grpSpPr>
        <p:sp>
          <p:nvSpPr>
            <p:cNvPr id="20" name="TextBox 19"/>
            <p:cNvSpPr txBox="1"/>
            <p:nvPr/>
          </p:nvSpPr>
          <p:spPr>
            <a:xfrm>
              <a:off x="6679944" y="3967539"/>
              <a:ext cx="2678633" cy="265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900" dirty="0" smtClean="0">
                  <a:solidFill>
                    <a:schemeClr val="tx1"/>
                  </a:solidFill>
                  <a:latin typeface="+mn-lt"/>
                </a:rPr>
                <a:t>H. Lu, et al, Opt. Express  20, 20884 (2012). </a:t>
              </a:r>
              <a:endParaRPr lang="en-US" sz="9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776354" y="1539540"/>
              <a:ext cx="2166623" cy="2450715"/>
              <a:chOff x="4167741" y="1057082"/>
              <a:chExt cx="2328037" cy="2633294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7454" y="1057082"/>
                <a:ext cx="2228613" cy="814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0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7741" y="1902158"/>
                <a:ext cx="2328037" cy="1788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1" name="Group 20"/>
          <p:cNvGrpSpPr/>
          <p:nvPr/>
        </p:nvGrpSpPr>
        <p:grpSpPr>
          <a:xfrm>
            <a:off x="2921698" y="3023493"/>
            <a:ext cx="3564871" cy="1539986"/>
            <a:chOff x="3030755" y="2876930"/>
            <a:chExt cx="3564871" cy="1539986"/>
          </a:xfrm>
        </p:grpSpPr>
        <p:sp>
          <p:nvSpPr>
            <p:cNvPr id="25" name="TextBox 24"/>
            <p:cNvSpPr txBox="1"/>
            <p:nvPr/>
          </p:nvSpPr>
          <p:spPr>
            <a:xfrm>
              <a:off x="3447481" y="4186084"/>
              <a:ext cx="288229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900" dirty="0" smtClean="0">
                  <a:solidFill>
                    <a:schemeClr val="tx1"/>
                  </a:solidFill>
                  <a:latin typeface="+mn-lt"/>
                </a:rPr>
                <a:t>S </a:t>
              </a:r>
              <a:r>
                <a:rPr lang="en-US" sz="900" dirty="0" err="1" smtClean="0">
                  <a:solidFill>
                    <a:schemeClr val="tx1"/>
                  </a:solidFill>
                  <a:latin typeface="+mn-lt"/>
                </a:rPr>
                <a:t>Diziain</a:t>
              </a:r>
              <a:r>
                <a:rPr lang="en-US" sz="900" dirty="0" smtClean="0">
                  <a:solidFill>
                    <a:schemeClr val="tx1"/>
                  </a:solidFill>
                  <a:latin typeface="+mn-lt"/>
                </a:rPr>
                <a:t>, et al, Appl. Phys. Lett. 103, 051117 (2013).</a:t>
              </a:r>
              <a:endParaRPr lang="en-US" sz="9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030755" y="2876930"/>
              <a:ext cx="3564871" cy="1332238"/>
              <a:chOff x="285566" y="2636537"/>
              <a:chExt cx="3829886" cy="1431277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566" y="2681802"/>
                <a:ext cx="1932404" cy="12808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84" name="Picture 1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3748" y="2636537"/>
                <a:ext cx="1831704" cy="1431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176806" y="1149795"/>
            <a:ext cx="2699055" cy="977607"/>
            <a:chOff x="500275" y="1162347"/>
            <a:chExt cx="2872672" cy="1193284"/>
          </a:xfrm>
        </p:grpSpPr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275" y="1162347"/>
              <a:ext cx="1275295" cy="119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1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7559" y="1183209"/>
              <a:ext cx="1575388" cy="1172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TextBox 43"/>
          <p:cNvSpPr txBox="1"/>
          <p:nvPr/>
        </p:nvSpPr>
        <p:spPr>
          <a:xfrm>
            <a:off x="246621" y="2086407"/>
            <a:ext cx="253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M.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Roussey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et al, Appl. Phys. Lett. 87, 241101 (2005). 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5602" y="3238618"/>
            <a:ext cx="24252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G. Zhou, et al, Opt. Lett. 31, 2783 (2006). 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8949" y="2351280"/>
            <a:ext cx="2699055" cy="923550"/>
            <a:chOff x="3514841" y="1037466"/>
            <a:chExt cx="3226148" cy="117242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841" y="1037466"/>
              <a:ext cx="1508750" cy="117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383" y="1037466"/>
              <a:ext cx="1685606" cy="117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204959" y="3529117"/>
            <a:ext cx="2526300" cy="917643"/>
            <a:chOff x="222071" y="2692640"/>
            <a:chExt cx="3300549" cy="1198878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71" y="2692640"/>
              <a:ext cx="2050287" cy="119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17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8733" y="2698693"/>
              <a:ext cx="1603887" cy="1192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91875" y="5646176"/>
            <a:ext cx="2150863" cy="905658"/>
            <a:chOff x="4382588" y="2692640"/>
            <a:chExt cx="2804392" cy="120493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2588" y="2692640"/>
              <a:ext cx="1202238" cy="1204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90" name="Picture 1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8863" y="2706412"/>
              <a:ext cx="1578117" cy="1179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416038" y="4643233"/>
            <a:ext cx="2062822" cy="817539"/>
            <a:chOff x="4216579" y="4536368"/>
            <a:chExt cx="2432945" cy="1102290"/>
          </a:xfrm>
        </p:grpSpPr>
        <p:pic>
          <p:nvPicPr>
            <p:cNvPr id="3091" name="Picture 1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6579" y="4536369"/>
              <a:ext cx="949591" cy="110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2" name="Picture 20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170" y="4536368"/>
              <a:ext cx="1483354" cy="1102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TextBox 55"/>
          <p:cNvSpPr txBox="1"/>
          <p:nvPr/>
        </p:nvSpPr>
        <p:spPr>
          <a:xfrm>
            <a:off x="37373" y="5421854"/>
            <a:ext cx="28424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N.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Courjal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et al, Appl. Phys. Lett. 96, 131103 (2010). 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65987" y="851529"/>
            <a:ext cx="159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Photonic crystals</a:t>
            </a:r>
            <a:endParaRPr lang="en-US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787553" y="859577"/>
            <a:ext cx="2597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70C0"/>
                </a:solidFill>
                <a:latin typeface="+mn-lt"/>
              </a:rPr>
              <a:t>Photonic crystal </a:t>
            </a:r>
            <a:r>
              <a:rPr lang="en-US" sz="1600" dirty="0" err="1" smtClean="0">
                <a:solidFill>
                  <a:srgbClr val="0070C0"/>
                </a:solidFill>
                <a:latin typeface="+mn-lt"/>
              </a:rPr>
              <a:t>nanocavities</a:t>
            </a:r>
            <a:endParaRPr lang="en-US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509628" y="2668975"/>
            <a:ext cx="2365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err="1" smtClean="0">
                <a:solidFill>
                  <a:srgbClr val="0070C0"/>
                </a:solidFill>
                <a:latin typeface="+mn-lt"/>
              </a:rPr>
              <a:t>Fabry</a:t>
            </a:r>
            <a:r>
              <a:rPr lang="en-US" sz="1200" dirty="0" smtClean="0">
                <a:solidFill>
                  <a:srgbClr val="0070C0"/>
                </a:solidFill>
                <a:latin typeface="+mn-lt"/>
              </a:rPr>
              <a:t>-Perot cavity, optical Q ~ 100</a:t>
            </a:r>
            <a:endParaRPr lang="en-US" sz="1200" baseline="30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679865" y="3532012"/>
            <a:ext cx="2365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err="1" smtClean="0">
                <a:solidFill>
                  <a:srgbClr val="0070C0"/>
                </a:solidFill>
                <a:latin typeface="+mn-lt"/>
              </a:rPr>
              <a:t>Fabry</a:t>
            </a:r>
            <a:r>
              <a:rPr lang="en-US" sz="1200" dirty="0" smtClean="0">
                <a:solidFill>
                  <a:srgbClr val="0070C0"/>
                </a:solidFill>
                <a:latin typeface="+mn-lt"/>
              </a:rPr>
              <a:t>-Perot cavity, optical Q ~ 100</a:t>
            </a:r>
            <a:endParaRPr lang="en-US" sz="1200" baseline="30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501217" y="4502350"/>
            <a:ext cx="1801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0070C0"/>
                </a:solidFill>
                <a:latin typeface="+mn-lt"/>
              </a:rPr>
              <a:t>L3 cavity, optical Q ~ 500</a:t>
            </a:r>
            <a:endParaRPr lang="en-US" sz="1200" baseline="30000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09560" y="4869141"/>
            <a:ext cx="3530843" cy="1964233"/>
            <a:chOff x="3009560" y="4869141"/>
            <a:chExt cx="3530843" cy="1964233"/>
          </a:xfrm>
        </p:grpSpPr>
        <p:grpSp>
          <p:nvGrpSpPr>
            <p:cNvPr id="30" name="Group 29"/>
            <p:cNvGrpSpPr/>
            <p:nvPr/>
          </p:nvGrpSpPr>
          <p:grpSpPr>
            <a:xfrm>
              <a:off x="3009560" y="4869141"/>
              <a:ext cx="3530843" cy="1594677"/>
              <a:chOff x="3143784" y="5129200"/>
              <a:chExt cx="3530843" cy="1594677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651253" y="6493045"/>
                <a:ext cx="278175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en-US" sz="900" dirty="0" smtClean="0">
                    <a:solidFill>
                      <a:schemeClr val="tx1"/>
                    </a:solidFill>
                    <a:latin typeface="+mn-lt"/>
                  </a:rPr>
                  <a:t>J. D. </a:t>
                </a:r>
                <a:r>
                  <a:rPr lang="en-US" sz="900" dirty="0" err="1" smtClean="0">
                    <a:solidFill>
                      <a:schemeClr val="tx1"/>
                    </a:solidFill>
                    <a:latin typeface="+mn-lt"/>
                  </a:rPr>
                  <a:t>Witmer</a:t>
                </a:r>
                <a:r>
                  <a:rPr lang="en-US" sz="900" dirty="0" smtClean="0">
                    <a:solidFill>
                      <a:schemeClr val="tx1"/>
                    </a:solidFill>
                    <a:latin typeface="+mn-lt"/>
                  </a:rPr>
                  <a:t>, et al, Sci. Rep. 7, 46313 (2017). </a:t>
                </a:r>
                <a:endParaRPr lang="en-US" sz="9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3143784" y="5129200"/>
                <a:ext cx="3530843" cy="1356619"/>
                <a:chOff x="3375440" y="4810615"/>
                <a:chExt cx="3384297" cy="1300313"/>
              </a:xfrm>
            </p:grpSpPr>
            <p:pic>
              <p:nvPicPr>
                <p:cNvPr id="3078" name="Picture 6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75440" y="4810615"/>
                  <a:ext cx="1500578" cy="1300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93" name="Picture 21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0245" y="4810615"/>
                  <a:ext cx="1859492" cy="13003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70" name="TextBox 69"/>
            <p:cNvSpPr txBox="1"/>
            <p:nvPr/>
          </p:nvSpPr>
          <p:spPr>
            <a:xfrm>
              <a:off x="3067950" y="6371709"/>
              <a:ext cx="3072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200" dirty="0" smtClean="0">
                  <a:solidFill>
                    <a:srgbClr val="0070C0"/>
                  </a:solidFill>
                  <a:latin typeface="+mn-lt"/>
                </a:rPr>
                <a:t>Si photonic-crystal cavity on lithium </a:t>
              </a:r>
              <a:r>
                <a:rPr lang="en-US" sz="1200" dirty="0" err="1" smtClean="0">
                  <a:solidFill>
                    <a:srgbClr val="0070C0"/>
                  </a:solidFill>
                  <a:latin typeface="+mn-lt"/>
                </a:rPr>
                <a:t>niobate</a:t>
              </a:r>
              <a:r>
                <a:rPr lang="en-US" sz="1200" dirty="0" smtClean="0">
                  <a:solidFill>
                    <a:srgbClr val="0070C0"/>
                  </a:solidFill>
                  <a:latin typeface="+mn-lt"/>
                </a:rPr>
                <a:t>, </a:t>
              </a:r>
            </a:p>
            <a:p>
              <a:pPr algn="ctr">
                <a:buNone/>
              </a:pPr>
              <a:r>
                <a:rPr lang="en-US" sz="1200" dirty="0" smtClean="0">
                  <a:solidFill>
                    <a:srgbClr val="0070C0"/>
                  </a:solidFill>
                  <a:latin typeface="+mn-lt"/>
                </a:rPr>
                <a:t>optical Q ~ 1.2</a:t>
              </a:r>
              <a:r>
                <a:rPr lang="en-US" sz="1200" dirty="0" smtClean="0">
                  <a:solidFill>
                    <a:srgbClr val="0070C0"/>
                  </a:solidFill>
                  <a:latin typeface="+mn-lt"/>
                  <a:sym typeface="Symbol"/>
                </a:rPr>
                <a:t>10</a:t>
              </a:r>
              <a:r>
                <a:rPr lang="en-US" sz="1200" baseline="30000" dirty="0" smtClean="0">
                  <a:solidFill>
                    <a:srgbClr val="0070C0"/>
                  </a:solidFill>
                  <a:latin typeface="+mn-lt"/>
                  <a:sym typeface="Symbol"/>
                </a:rPr>
                <a:t>5</a:t>
              </a:r>
              <a:endParaRPr lang="en-US" sz="1200" baseline="30000" dirty="0">
                <a:solidFill>
                  <a:srgbClr val="0070C0"/>
                </a:solidFill>
                <a:latin typeface="+mn-lt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186" y="3884889"/>
            <a:ext cx="1188810" cy="103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591" y="4913875"/>
            <a:ext cx="1725688" cy="134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6824133" y="6250927"/>
            <a:ext cx="23307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L.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Cai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et al, J. Opt. 18, 035801 (2016). 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98011" y="6423850"/>
            <a:ext cx="2491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0070C0"/>
                </a:solidFill>
                <a:latin typeface="+mn-lt"/>
              </a:rPr>
              <a:t>Photonic wire cavity, optical Q ~ 156</a:t>
            </a:r>
            <a:endParaRPr lang="en-US" sz="1200" baseline="300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194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2800" dirty="0" smtClean="0">
                <a:ea typeface="宋体" pitchFamily="2" charset="-122"/>
              </a:rPr>
              <a:t>Outline</a:t>
            </a:r>
          </a:p>
        </p:txBody>
      </p:sp>
      <p:sp>
        <p:nvSpPr>
          <p:cNvPr id="4" name="Text Box 1145"/>
          <p:cNvSpPr txBox="1">
            <a:spLocks noChangeArrowheads="1"/>
          </p:cNvSpPr>
          <p:nvPr/>
        </p:nvSpPr>
        <p:spPr bwMode="auto">
          <a:xfrm>
            <a:off x="228600" y="1571625"/>
            <a:ext cx="8410575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1800"/>
              </a:spcAft>
              <a:buFontTx/>
              <a:buAutoNum type="arabicPeriod"/>
            </a:pPr>
            <a:r>
              <a:rPr lang="en-US" altLang="zh-CN" dirty="0" smtClean="0">
                <a:solidFill>
                  <a:srgbClr val="0000FF"/>
                </a:solidFill>
              </a:rPr>
              <a:t>Introduction </a:t>
            </a:r>
          </a:p>
          <a:p>
            <a:pPr>
              <a:spcAft>
                <a:spcPts val="1800"/>
              </a:spcAft>
              <a:buFontTx/>
              <a:buAutoNum type="arabicPeriod"/>
            </a:pPr>
            <a:r>
              <a:rPr lang="en-US" altLang="zh-CN" dirty="0" smtClean="0">
                <a:solidFill>
                  <a:srgbClr val="0000FF"/>
                </a:solidFill>
                <a:latin typeface="+mn-lt"/>
              </a:rPr>
              <a:t>Silicon devices for controlling quantum states of light</a:t>
            </a:r>
          </a:p>
          <a:p>
            <a:pPr>
              <a:spcAft>
                <a:spcPts val="1800"/>
              </a:spcAft>
              <a:buFontTx/>
              <a:buAutoNum type="arabicPeriod"/>
            </a:pPr>
            <a:r>
              <a:rPr lang="en-US" altLang="zh-CN" dirty="0" smtClean="0">
                <a:solidFill>
                  <a:srgbClr val="0000FF"/>
                </a:solidFill>
                <a:latin typeface="+mn-lt"/>
              </a:rPr>
              <a:t>Lithium </a:t>
            </a:r>
            <a:r>
              <a:rPr lang="en-US" altLang="zh-CN" dirty="0" err="1" smtClean="0">
                <a:solidFill>
                  <a:srgbClr val="0000FF"/>
                </a:solidFill>
                <a:latin typeface="+mn-lt"/>
              </a:rPr>
              <a:t>niobate</a:t>
            </a:r>
            <a:r>
              <a:rPr lang="en-US" altLang="zh-CN" dirty="0" smtClean="0">
                <a:solidFill>
                  <a:srgbClr val="0000FF"/>
                </a:solidFill>
                <a:latin typeface="+mn-lt"/>
              </a:rPr>
              <a:t> devices for quantum nonlinear photonics</a:t>
            </a:r>
          </a:p>
          <a:p>
            <a:pPr>
              <a:spcAft>
                <a:spcPts val="1800"/>
              </a:spcAft>
              <a:buFontTx/>
              <a:buAutoNum type="arabicPeriod"/>
            </a:pPr>
            <a:r>
              <a:rPr lang="en-US" altLang="zh-CN" dirty="0" smtClean="0">
                <a:solidFill>
                  <a:srgbClr val="0000FF"/>
                </a:solidFill>
                <a:latin typeface="+mn-lt"/>
              </a:rPr>
              <a:t>Summary </a:t>
            </a:r>
            <a:r>
              <a:rPr lang="en-US" altLang="zh-CN" dirty="0">
                <a:solidFill>
                  <a:srgbClr val="0000FF"/>
                </a:solidFill>
                <a:latin typeface="+mn-lt"/>
              </a:rPr>
              <a:t>and outlook</a:t>
            </a:r>
          </a:p>
        </p:txBody>
      </p:sp>
    </p:spTree>
    <p:extLst>
      <p:ext uri="{BB962C8B-B14F-4D97-AF65-F5344CB8AC3E}">
        <p14:creationId xmlns:p14="http://schemas.microsoft.com/office/powerpoint/2010/main" val="33869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9" y="1790171"/>
            <a:ext cx="8830796" cy="2902479"/>
          </a:xfrm>
          <a:prstGeom prst="rect">
            <a:avLst/>
          </a:prstGeom>
        </p:spPr>
      </p:pic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228600" y="762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buFontTx/>
              <a:buNone/>
            </a:pPr>
            <a:r>
              <a:rPr lang="en-US" altLang="zh-CN" sz="2400" dirty="0" smtClean="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Development of lithium </a:t>
            </a:r>
            <a:r>
              <a:rPr lang="en-US" altLang="zh-CN" sz="2400" dirty="0" err="1" smtClean="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niobate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nanophotonic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 devices</a:t>
            </a:r>
            <a:endParaRPr lang="en-US" altLang="zh-CN" sz="2400" dirty="0">
              <a:solidFill>
                <a:schemeClr val="tx2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7342" y="6010343"/>
            <a:ext cx="2167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  <a:latin typeface="+mn-lt"/>
              </a:rPr>
              <a:t> M. </a:t>
            </a:r>
            <a:r>
              <a:rPr lang="en-US" sz="800" dirty="0">
                <a:solidFill>
                  <a:schemeClr val="tx1"/>
                </a:solidFill>
                <a:latin typeface="+mn-lt"/>
              </a:rPr>
              <a:t>Li 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8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, arXiv:1806.04755 (2018).</a:t>
            </a:r>
          </a:p>
          <a:p>
            <a:r>
              <a:rPr lang="en-US" sz="800" dirty="0" smtClean="0">
                <a:solidFill>
                  <a:schemeClr val="tx1"/>
                </a:solidFill>
                <a:latin typeface="+mn-lt"/>
              </a:rPr>
              <a:t> Y. </a:t>
            </a:r>
            <a:r>
              <a:rPr lang="en-US" sz="800" dirty="0">
                <a:solidFill>
                  <a:schemeClr val="tx1"/>
                </a:solidFill>
                <a:latin typeface="+mn-lt"/>
              </a:rPr>
              <a:t>He, </a:t>
            </a:r>
            <a:r>
              <a:rPr lang="en-US" sz="8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, Opt. Express 26, 16315 (2018).</a:t>
            </a:r>
          </a:p>
          <a:p>
            <a:r>
              <a:rPr lang="en-US" sz="800" dirty="0" smtClean="0">
                <a:solidFill>
                  <a:schemeClr val="tx1"/>
                </a:solidFill>
                <a:latin typeface="+mn-lt"/>
              </a:rPr>
              <a:t> H. Liang</a:t>
            </a:r>
            <a:r>
              <a:rPr lang="en-US" sz="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8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800" dirty="0" err="1" smtClean="0">
                <a:solidFill>
                  <a:schemeClr val="tx1"/>
                </a:solidFill>
                <a:latin typeface="+mn-lt"/>
              </a:rPr>
              <a:t>Optica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 4, 1251 (2017).</a:t>
            </a:r>
          </a:p>
          <a:p>
            <a:r>
              <a:rPr lang="en-US" sz="800" dirty="0" smtClean="0">
                <a:solidFill>
                  <a:schemeClr val="tx1"/>
                </a:solidFill>
                <a:latin typeface="+mn-lt"/>
              </a:rPr>
              <a:t> R</a:t>
            </a:r>
            <a:r>
              <a:rPr lang="en-US" sz="800" dirty="0">
                <a:solidFill>
                  <a:schemeClr val="tx1"/>
                </a:solidFill>
                <a:latin typeface="+mn-lt"/>
              </a:rPr>
              <a:t>. Luo, </a:t>
            </a:r>
            <a:r>
              <a:rPr lang="en-US" sz="8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, Opt</a:t>
            </a:r>
            <a:r>
              <a:rPr lang="en-US" sz="800" dirty="0">
                <a:solidFill>
                  <a:schemeClr val="tx1"/>
                </a:solidFill>
                <a:latin typeface="+mn-lt"/>
              </a:rPr>
              <a:t>. Express 25, 24531 (2017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).</a:t>
            </a:r>
          </a:p>
          <a:p>
            <a:r>
              <a:rPr lang="en-US" sz="800" dirty="0" smtClean="0">
                <a:solidFill>
                  <a:schemeClr val="tx1"/>
                </a:solidFill>
                <a:latin typeface="+mn-lt"/>
              </a:rPr>
              <a:t> W. C. Jiang, </a:t>
            </a:r>
            <a:r>
              <a:rPr lang="en-US" sz="8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800" dirty="0" err="1" smtClean="0">
                <a:solidFill>
                  <a:schemeClr val="tx1"/>
                </a:solidFill>
                <a:latin typeface="+mn-lt"/>
              </a:rPr>
              <a:t>Sci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, Rep. 6, 36920 (2016).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787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Introduction to the photorefractive effect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10936" y="5149485"/>
            <a:ext cx="5510240" cy="70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kern="0" dirty="0" err="1" smtClean="0">
                <a:solidFill>
                  <a:srgbClr val="0070C0"/>
                </a:solidFill>
              </a:rPr>
              <a:t>Photorefraction</a:t>
            </a:r>
            <a:r>
              <a:rPr lang="en-US" sz="1600" kern="0" dirty="0" smtClean="0">
                <a:solidFill>
                  <a:srgbClr val="0070C0"/>
                </a:solidFill>
              </a:rPr>
              <a:t> causes resonance to blue shift.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kern="0" dirty="0" smtClean="0">
                <a:solidFill>
                  <a:srgbClr val="0070C0"/>
                </a:solidFill>
              </a:rPr>
              <a:t>It is generally a slow varying process.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kern="0" dirty="0" smtClean="0">
                <a:solidFill>
                  <a:srgbClr val="0070C0"/>
                </a:solidFill>
              </a:rPr>
              <a:t>It is unique feature to materials such as LiNbO3.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6" y="1296843"/>
            <a:ext cx="4132566" cy="276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24293" y="5424786"/>
            <a:ext cx="3586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T. Volk and M. </a:t>
            </a:r>
            <a:r>
              <a:rPr lang="en-US" sz="1000" dirty="0" err="1" smtClean="0">
                <a:solidFill>
                  <a:schemeClr val="tx1"/>
                </a:solidFill>
                <a:latin typeface="+mn-lt"/>
              </a:rPr>
              <a:t>Wohlecke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000" i="1" dirty="0" smtClean="0">
                <a:solidFill>
                  <a:schemeClr val="tx1"/>
                </a:solidFill>
                <a:latin typeface="+mn-lt"/>
              </a:rPr>
              <a:t>Lithium </a:t>
            </a:r>
            <a:r>
              <a:rPr lang="en-US" sz="1000" i="1" dirty="0" err="1" smtClean="0">
                <a:solidFill>
                  <a:schemeClr val="tx1"/>
                </a:solidFill>
                <a:latin typeface="+mn-lt"/>
              </a:rPr>
              <a:t>Niobate</a:t>
            </a:r>
            <a:r>
              <a:rPr lang="en-US" sz="10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(Springer, 2008).</a:t>
            </a:r>
          </a:p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G. T. Harvey, et al, JQE 22, 939 (1986).</a:t>
            </a:r>
          </a:p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T. Fujiwara, et al, Appl. Phys. </a:t>
            </a:r>
            <a:r>
              <a:rPr lang="en-US" sz="1000" dirty="0" err="1" smtClean="0">
                <a:solidFill>
                  <a:schemeClr val="tx1"/>
                </a:solidFill>
                <a:latin typeface="+mn-lt"/>
              </a:rPr>
              <a:t>Lett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. 54, 975 (1989).</a:t>
            </a:r>
          </a:p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K. Kitamura, et al, JAP 82, 1006 (1997).</a:t>
            </a:r>
          </a:p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K. </a:t>
            </a:r>
            <a:r>
              <a:rPr lang="en-US" sz="1000" dirty="0" err="1" smtClean="0">
                <a:solidFill>
                  <a:schemeClr val="tx1"/>
                </a:solidFill>
                <a:latin typeface="+mn-lt"/>
              </a:rPr>
              <a:t>Buse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, et al, Science 393, 665 (1998).</a:t>
            </a:r>
          </a:p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O. Beyer, et al, Appl. Phys. </a:t>
            </a:r>
            <a:r>
              <a:rPr lang="en-US" sz="1000" dirty="0" err="1" smtClean="0">
                <a:solidFill>
                  <a:schemeClr val="tx1"/>
                </a:solidFill>
                <a:latin typeface="+mn-lt"/>
              </a:rPr>
              <a:t>Lett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. 88, 051120 (2006).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+mn-lt"/>
              </a:rPr>
              <a:t>A. A. </a:t>
            </a:r>
            <a:r>
              <a:rPr lang="en-US" sz="1000" dirty="0" err="1" smtClean="0">
                <a:solidFill>
                  <a:schemeClr val="tx1"/>
                </a:solidFill>
                <a:latin typeface="+mn-lt"/>
              </a:rPr>
              <a:t>Savchenkov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, et al, Appl. Phys. </a:t>
            </a:r>
            <a:r>
              <a:rPr lang="en-US" sz="1000" dirty="0" err="1" smtClean="0">
                <a:solidFill>
                  <a:schemeClr val="tx1"/>
                </a:solidFill>
                <a:latin typeface="+mn-lt"/>
              </a:rPr>
              <a:t>Lett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. 88, 241909 (2006). </a:t>
            </a:r>
          </a:p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S. M. </a:t>
            </a:r>
            <a:r>
              <a:rPr lang="en-US" sz="1000" dirty="0" err="1" smtClean="0">
                <a:solidFill>
                  <a:schemeClr val="tx1"/>
                </a:solidFill>
                <a:latin typeface="+mn-lt"/>
              </a:rPr>
              <a:t>Korstritski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, Appl. Phys. B 95, 421 (2009).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14" y="1912945"/>
            <a:ext cx="2731482" cy="262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80" y="1020706"/>
            <a:ext cx="1669113" cy="90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10945" y="4156410"/>
            <a:ext cx="3443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O. Beyer, </a:t>
            </a:r>
            <a:r>
              <a:rPr lang="fr-FR" sz="1100" dirty="0" smtClean="0">
                <a:solidFill>
                  <a:schemeClr val="tx1"/>
                </a:solidFill>
                <a:latin typeface="+mn-lt"/>
              </a:rPr>
              <a:t>et </a:t>
            </a:r>
            <a:r>
              <a:rPr lang="fr-FR" sz="1100" dirty="0">
                <a:solidFill>
                  <a:schemeClr val="tx1"/>
                </a:solidFill>
                <a:latin typeface="+mn-lt"/>
              </a:rPr>
              <a:t>al, </a:t>
            </a:r>
            <a:r>
              <a:rPr lang="fr-FR" sz="1100" dirty="0" smtClean="0">
                <a:solidFill>
                  <a:schemeClr val="tx1"/>
                </a:solidFill>
                <a:latin typeface="+mn-lt"/>
              </a:rPr>
              <a:t>APL 88, 051120 (2006).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21176" y="4577229"/>
            <a:ext cx="3443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A. A. </a:t>
            </a:r>
            <a:r>
              <a:rPr lang="en-US" sz="1100" dirty="0" err="1" smtClean="0">
                <a:solidFill>
                  <a:schemeClr val="tx1"/>
                </a:solidFill>
                <a:latin typeface="+mn-lt"/>
              </a:rPr>
              <a:t>Savchenkov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fr-FR" sz="1100" dirty="0" smtClean="0">
                <a:solidFill>
                  <a:schemeClr val="tx1"/>
                </a:solidFill>
                <a:latin typeface="+mn-lt"/>
              </a:rPr>
              <a:t>et </a:t>
            </a:r>
            <a:r>
              <a:rPr lang="fr-FR" sz="1100" dirty="0">
                <a:solidFill>
                  <a:schemeClr val="tx1"/>
                </a:solidFill>
                <a:latin typeface="+mn-lt"/>
              </a:rPr>
              <a:t>al, </a:t>
            </a:r>
            <a:r>
              <a:rPr lang="fr-FR" sz="1100" dirty="0" smtClean="0">
                <a:solidFill>
                  <a:schemeClr val="tx1"/>
                </a:solidFill>
                <a:latin typeface="+mn-lt"/>
              </a:rPr>
              <a:t>APL 88, 241909 (2006).</a:t>
            </a:r>
          </a:p>
        </p:txBody>
      </p:sp>
    </p:spTree>
    <p:extLst>
      <p:ext uri="{BB962C8B-B14F-4D97-AF65-F5344CB8AC3E}">
        <p14:creationId xmlns:p14="http://schemas.microsoft.com/office/powerpoint/2010/main" val="6390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On the photorefractive effect</a:t>
            </a:r>
            <a:endParaRPr lang="en-US" sz="28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683034" y="1001271"/>
            <a:ext cx="5301213" cy="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 smtClean="0">
                <a:solidFill>
                  <a:srgbClr val="0000FF"/>
                </a:solidFill>
              </a:rPr>
              <a:t>Photo excitation to generate free carriers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0377" y="6527445"/>
            <a:ext cx="55894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 P. Günter and J.-P. </a:t>
            </a:r>
            <a:r>
              <a:rPr lang="en-US" sz="1000" dirty="0" err="1">
                <a:solidFill>
                  <a:schemeClr val="tx1"/>
                </a:solidFill>
                <a:latin typeface="+mn-lt"/>
              </a:rPr>
              <a:t>Huignard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, eds., </a:t>
            </a:r>
            <a:r>
              <a:rPr lang="en-US" sz="1000" i="1" dirty="0">
                <a:solidFill>
                  <a:schemeClr val="tx1"/>
                </a:solidFill>
                <a:latin typeface="+mn-lt"/>
              </a:rPr>
              <a:t>Photorefractive Materials and Their Applications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Springer,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2006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).</a:t>
            </a:r>
            <a:endParaRPr lang="en-US" sz="10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4" y="1601544"/>
            <a:ext cx="7130119" cy="4494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3" y="1601544"/>
            <a:ext cx="7130119" cy="4494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4" y="1601544"/>
            <a:ext cx="7130121" cy="4494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4" y="1601544"/>
            <a:ext cx="7130122" cy="4494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4" y="1601544"/>
            <a:ext cx="7130122" cy="449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On the photorefractive effect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460377" y="6527445"/>
            <a:ext cx="55894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 P. Günter and J.-P. </a:t>
            </a:r>
            <a:r>
              <a:rPr lang="en-US" sz="1000" dirty="0" err="1">
                <a:solidFill>
                  <a:schemeClr val="tx1"/>
                </a:solidFill>
                <a:latin typeface="+mn-lt"/>
              </a:rPr>
              <a:t>Huignard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, eds., </a:t>
            </a:r>
            <a:r>
              <a:rPr lang="en-US" sz="1000" i="1" dirty="0">
                <a:solidFill>
                  <a:schemeClr val="tx1"/>
                </a:solidFill>
                <a:latin typeface="+mn-lt"/>
              </a:rPr>
              <a:t>Photorefractive Materials and Their Applications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Springer,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2006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).</a:t>
            </a:r>
            <a:endParaRPr lang="en-US" sz="10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4" y="1601544"/>
            <a:ext cx="7130119" cy="4494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3" y="1601544"/>
            <a:ext cx="7130119" cy="4494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4" y="1601544"/>
            <a:ext cx="7130121" cy="4494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4" y="1601544"/>
            <a:ext cx="7130122" cy="449445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101066" y="1001271"/>
            <a:ext cx="4534838" cy="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 smtClean="0">
                <a:solidFill>
                  <a:srgbClr val="0000FF"/>
                </a:solidFill>
              </a:rPr>
              <a:t>Carrier drift or diffusion in space</a:t>
            </a:r>
          </a:p>
        </p:txBody>
      </p:sp>
    </p:spTree>
    <p:extLst>
      <p:ext uri="{BB962C8B-B14F-4D97-AF65-F5344CB8AC3E}">
        <p14:creationId xmlns:p14="http://schemas.microsoft.com/office/powerpoint/2010/main" val="60507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On the photorefractive effect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460377" y="6527445"/>
            <a:ext cx="55894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 P. Günter and J.-P. </a:t>
            </a:r>
            <a:r>
              <a:rPr lang="en-US" sz="1000" dirty="0" err="1">
                <a:solidFill>
                  <a:schemeClr val="tx1"/>
                </a:solidFill>
                <a:latin typeface="+mn-lt"/>
              </a:rPr>
              <a:t>Huignard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, eds., </a:t>
            </a:r>
            <a:r>
              <a:rPr lang="en-US" sz="1000" i="1" dirty="0">
                <a:solidFill>
                  <a:schemeClr val="tx1"/>
                </a:solidFill>
                <a:latin typeface="+mn-lt"/>
              </a:rPr>
              <a:t>Photorefractive Materials and Their Applications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Springer,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2006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).</a:t>
            </a:r>
            <a:endParaRPr lang="en-US" sz="10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4" y="1601544"/>
            <a:ext cx="7130119" cy="4494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3" y="1601544"/>
            <a:ext cx="7130119" cy="4494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4" y="1601544"/>
            <a:ext cx="7130121" cy="4494457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951478" y="1001271"/>
            <a:ext cx="6816545" cy="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 smtClean="0">
                <a:solidFill>
                  <a:srgbClr val="0000FF"/>
                </a:solidFill>
              </a:rPr>
              <a:t>Carriers recombined and trapped by impurity defects</a:t>
            </a:r>
          </a:p>
        </p:txBody>
      </p:sp>
    </p:spTree>
    <p:extLst>
      <p:ext uri="{BB962C8B-B14F-4D97-AF65-F5344CB8AC3E}">
        <p14:creationId xmlns:p14="http://schemas.microsoft.com/office/powerpoint/2010/main" val="208464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On the photorefractive effect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460377" y="6527445"/>
            <a:ext cx="55894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 P. Günter and J.-P. </a:t>
            </a:r>
            <a:r>
              <a:rPr lang="en-US" sz="1000" dirty="0" err="1">
                <a:solidFill>
                  <a:schemeClr val="tx1"/>
                </a:solidFill>
                <a:latin typeface="+mn-lt"/>
              </a:rPr>
              <a:t>Huignard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, eds., </a:t>
            </a:r>
            <a:r>
              <a:rPr lang="en-US" sz="1000" i="1" dirty="0">
                <a:solidFill>
                  <a:schemeClr val="tx1"/>
                </a:solidFill>
                <a:latin typeface="+mn-lt"/>
              </a:rPr>
              <a:t>Photorefractive Materials and Their Applications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Springer,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2006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).</a:t>
            </a:r>
            <a:endParaRPr lang="en-US" sz="10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4" y="1601544"/>
            <a:ext cx="7130119" cy="4494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3" y="1601544"/>
            <a:ext cx="7130119" cy="449445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69510" y="1001271"/>
            <a:ext cx="5997926" cy="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0" dirty="0" smtClean="0">
                <a:solidFill>
                  <a:srgbClr val="0000FF"/>
                </a:solidFill>
              </a:rPr>
              <a:t>Charge redistribution to produce electric field</a:t>
            </a:r>
          </a:p>
        </p:txBody>
      </p:sp>
    </p:spTree>
    <p:extLst>
      <p:ext uri="{BB962C8B-B14F-4D97-AF65-F5344CB8AC3E}">
        <p14:creationId xmlns:p14="http://schemas.microsoft.com/office/powerpoint/2010/main" val="372122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On the photorefractive effect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460377" y="6527445"/>
            <a:ext cx="55894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+mn-lt"/>
              </a:rPr>
              <a:t> P. Günter and J.-P. </a:t>
            </a:r>
            <a:r>
              <a:rPr lang="en-US" sz="1000" dirty="0" err="1">
                <a:solidFill>
                  <a:schemeClr val="tx1"/>
                </a:solidFill>
                <a:latin typeface="+mn-lt"/>
              </a:rPr>
              <a:t>Huignard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, eds., </a:t>
            </a:r>
            <a:r>
              <a:rPr lang="en-US" sz="1000" i="1" dirty="0">
                <a:solidFill>
                  <a:schemeClr val="tx1"/>
                </a:solidFill>
                <a:latin typeface="+mn-lt"/>
              </a:rPr>
              <a:t>Photorefractive Materials and Their Applications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Springer, 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2006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).</a:t>
            </a:r>
            <a:endParaRPr lang="en-US" sz="10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4" y="1601544"/>
            <a:ext cx="7130119" cy="4494456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-17430" y="861927"/>
            <a:ext cx="8743405" cy="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0" dirty="0" smtClean="0">
                <a:solidFill>
                  <a:srgbClr val="0000FF"/>
                </a:solidFill>
              </a:rPr>
              <a:t>Space-charge electric field changes the refractive index via Electro-Optic effect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0" dirty="0" smtClean="0">
                <a:solidFill>
                  <a:srgbClr val="0000FF"/>
                </a:solidFill>
                <a:sym typeface="Wingdings" pitchFamily="2" charset="2"/>
              </a:rPr>
              <a:t> Blue shifts cavity resonance</a:t>
            </a:r>
            <a:endParaRPr lang="en-US" sz="2000" kern="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8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Photon-level resonance tuning</a:t>
            </a:r>
            <a:endParaRPr lang="en-US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9" y="1064261"/>
            <a:ext cx="6511179" cy="239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88" y="3704017"/>
            <a:ext cx="7970562" cy="263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40665" y="6507939"/>
            <a:ext cx="23024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M. Li, </a:t>
            </a:r>
            <a:r>
              <a:rPr lang="en-US" sz="8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, submitted for publication (2018).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949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9"/>
    </mc:Choice>
    <mc:Fallback xmlns="">
      <p:transition spd="slow" advTm="32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Frequency up-conversion in LN </a:t>
            </a:r>
            <a:r>
              <a:rPr lang="en-US" sz="2400" dirty="0" err="1" smtClean="0"/>
              <a:t>nanoresonator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r="561" b="49646"/>
          <a:stretch/>
        </p:blipFill>
        <p:spPr>
          <a:xfrm>
            <a:off x="6700548" y="3286425"/>
            <a:ext cx="2342552" cy="1219704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3" y="950400"/>
            <a:ext cx="6352266" cy="269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82871" y="6507939"/>
            <a:ext cx="24602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H. Jiang, </a:t>
            </a:r>
            <a:r>
              <a:rPr lang="en-US" sz="8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, Appl. Phys. Lett 113, 021104 (2018).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3" y="3803341"/>
            <a:ext cx="3616100" cy="161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071" y="4724097"/>
            <a:ext cx="2833786" cy="178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74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Third-harmonic generation in LN </a:t>
            </a:r>
            <a:r>
              <a:rPr lang="en-US" sz="2400" dirty="0" err="1" smtClean="0"/>
              <a:t>nanoresonator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44038" y="6140303"/>
            <a:ext cx="21679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  <a:latin typeface="+mn-lt"/>
              </a:rPr>
              <a:t> M. </a:t>
            </a:r>
            <a:r>
              <a:rPr lang="en-US" sz="800" dirty="0">
                <a:solidFill>
                  <a:schemeClr val="tx1"/>
                </a:solidFill>
                <a:latin typeface="+mn-lt"/>
              </a:rPr>
              <a:t>Li 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8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, arXiv:1806.04755 (2018).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70" y="1009202"/>
            <a:ext cx="4210497" cy="136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740" y="2452228"/>
            <a:ext cx="6506364" cy="18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46" y="4817739"/>
            <a:ext cx="4807432" cy="177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225102" y="2021916"/>
            <a:ext cx="2628218" cy="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0" dirty="0" smtClean="0">
                <a:solidFill>
                  <a:srgbClr val="0070C0"/>
                </a:solidFill>
              </a:rPr>
              <a:t>Second harmonic generation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037446" y="4455868"/>
            <a:ext cx="2224965" cy="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0" dirty="0" smtClean="0">
                <a:solidFill>
                  <a:srgbClr val="0070C0"/>
                </a:solidFill>
              </a:rPr>
              <a:t>Third harmonic generation</a:t>
            </a:r>
          </a:p>
        </p:txBody>
      </p:sp>
    </p:spTree>
    <p:extLst>
      <p:ext uri="{BB962C8B-B14F-4D97-AF65-F5344CB8AC3E}">
        <p14:creationId xmlns:p14="http://schemas.microsoft.com/office/powerpoint/2010/main" val="33479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Introduction – integrated quantum photonics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8" y="1271797"/>
            <a:ext cx="3238695" cy="1214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67" y="2700072"/>
            <a:ext cx="2648114" cy="1193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069" y="1281709"/>
            <a:ext cx="1458940" cy="2356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2" y="2460012"/>
            <a:ext cx="2880872" cy="1342461"/>
          </a:xfrm>
          <a:prstGeom prst="rect">
            <a:avLst/>
          </a:prstGeom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290005" y="4665317"/>
            <a:ext cx="2777795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A. </a:t>
            </a:r>
            <a:r>
              <a:rPr lang="en-US" altLang="zh-CN" sz="1000" dirty="0" err="1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Politi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et al, Science 320, 646 (2008).</a:t>
            </a:r>
          </a:p>
          <a:p>
            <a:r>
              <a:rPr lang="en-US" altLang="zh-CN" sz="10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J.  Matthews et al, Nature Photon. 3, 346 (2009).</a:t>
            </a:r>
          </a:p>
          <a:p>
            <a:r>
              <a:rPr lang="en-US" altLang="zh-CN" sz="10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A. </a:t>
            </a:r>
            <a:r>
              <a:rPr lang="en-US" altLang="zh-CN" sz="1000" dirty="0" err="1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Peruzzo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et al, Science 329, 1500 (2010).</a:t>
            </a:r>
          </a:p>
          <a:p>
            <a:r>
              <a:rPr lang="en-US" altLang="zh-CN" sz="10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L. </a:t>
            </a:r>
            <a:r>
              <a:rPr lang="en-US" altLang="zh-CN" sz="1000" dirty="0" err="1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Sansoni</a:t>
            </a:r>
            <a:r>
              <a:rPr lang="en-US" altLang="zh-CN" sz="10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et al, PRL 105, 200503 (2010).</a:t>
            </a:r>
          </a:p>
          <a:p>
            <a:r>
              <a:rPr lang="en-US" altLang="zh-CN" sz="10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A. </a:t>
            </a:r>
            <a:r>
              <a:rPr lang="en-US" altLang="zh-CN" sz="1000" dirty="0" err="1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Crespi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et al, Nature  Comm. 2, 566 (2011).</a:t>
            </a:r>
          </a:p>
          <a:p>
            <a:r>
              <a:rPr lang="en-US" altLang="zh-CN" sz="10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S. </a:t>
            </a:r>
            <a:r>
              <a:rPr lang="en-US" altLang="zh-CN" sz="1000" dirty="0" err="1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Ates</a:t>
            </a:r>
            <a:r>
              <a:rPr lang="en-US" altLang="zh-CN" sz="10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et al, PRL 109, 147405 (2012).</a:t>
            </a:r>
          </a:p>
          <a:p>
            <a:r>
              <a:rPr lang="en-US" altLang="zh-CN" sz="10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B Metcalf et al, Nature Comm. 4, 1356 (2012).</a:t>
            </a:r>
          </a:p>
          <a:p>
            <a:r>
              <a:rPr lang="en-US" altLang="zh-CN" sz="10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J. B. Spring, et al, Science 339, 798 (2013). </a:t>
            </a:r>
          </a:p>
          <a:p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A. </a:t>
            </a:r>
            <a:r>
              <a:rPr lang="en-US" altLang="zh-CN" sz="1000" dirty="0" err="1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Crespi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, et al, Nature Photon. 7, 545 (2013). </a:t>
            </a:r>
          </a:p>
          <a:p>
            <a:r>
              <a:rPr lang="en-US" altLang="zh-CN" sz="10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M. </a:t>
            </a:r>
            <a:r>
              <a:rPr lang="en-US" altLang="zh-CN" sz="1000" dirty="0" err="1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Tillmann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, et al, Nature Photon. 7, 540 (2013).</a:t>
            </a:r>
          </a:p>
          <a:p>
            <a:r>
              <a:rPr lang="en-US" altLang="zh-CN" sz="10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B. J. </a:t>
            </a:r>
            <a:r>
              <a:rPr lang="en-US" altLang="zh-CN" sz="1000" dirty="0" err="1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Matcalf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et al, Nature Photon. (2014).</a:t>
            </a:r>
          </a:p>
          <a:p>
            <a:r>
              <a:rPr lang="en-US" altLang="zh-CN" sz="10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J. </a:t>
            </a:r>
            <a:r>
              <a:rPr lang="en-US" altLang="zh-CN" sz="1000" dirty="0" err="1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Carolan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, et al, Science 349, 711 (2015).</a:t>
            </a:r>
          </a:p>
          <a:p>
            <a:r>
              <a:rPr lang="en-US" altLang="zh-CN" sz="1000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M. </a:t>
            </a:r>
            <a:r>
              <a:rPr lang="en-US" altLang="zh-CN" sz="1000" dirty="0" err="1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Poot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rPr>
              <a:t>, et al, Opt. Express 24, 6843 (2016).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137" y="1281709"/>
            <a:ext cx="2914444" cy="141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9" y="3893428"/>
            <a:ext cx="1798943" cy="136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009" y="4099420"/>
            <a:ext cx="3224751" cy="143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19539" r="1500" b="28577"/>
          <a:stretch/>
        </p:blipFill>
        <p:spPr bwMode="auto">
          <a:xfrm>
            <a:off x="222623" y="5386722"/>
            <a:ext cx="338328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249" y="5531634"/>
            <a:ext cx="1625584" cy="103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9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Potential for ultra-strong optical nonlinearity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12" y="4274798"/>
            <a:ext cx="2370459" cy="2286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43" y="1028259"/>
            <a:ext cx="4649724" cy="37444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266" y="4839663"/>
            <a:ext cx="483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1400" b="0" u="none" baseline="0" dirty="0" smtClean="0">
                <a:solidFill>
                  <a:srgbClr val="0070C0"/>
                </a:solidFill>
                <a:latin typeface="+mn-lt"/>
                <a:cs typeface="Tahoma"/>
              </a:rPr>
              <a:t>Shown</a:t>
            </a:r>
            <a:r>
              <a:rPr lang="en-US" sz="1400" b="0" u="none" dirty="0" smtClean="0">
                <a:solidFill>
                  <a:srgbClr val="0070C0"/>
                </a:solidFill>
                <a:latin typeface="+mn-lt"/>
                <a:cs typeface="Tahoma"/>
              </a:rPr>
              <a:t> f</a:t>
            </a:r>
            <a:r>
              <a:rPr lang="en-US" sz="1400" b="0" u="none" baseline="0" dirty="0" smtClean="0">
                <a:solidFill>
                  <a:srgbClr val="0070C0"/>
                </a:solidFill>
                <a:latin typeface="+mn-lt"/>
                <a:cs typeface="Tahoma"/>
              </a:rPr>
              <a:t>or a telecom wavelength. It </a:t>
            </a:r>
            <a:r>
              <a:rPr lang="en-US" sz="1400" dirty="0" smtClean="0">
                <a:solidFill>
                  <a:srgbClr val="0070C0"/>
                </a:solidFill>
                <a:latin typeface="+mn-lt"/>
                <a:cs typeface="Tahoma"/>
              </a:rPr>
              <a:t>will be increased by an order of magnitude for a near-infrared wavelength (say, ~800nm).</a:t>
            </a:r>
            <a:endParaRPr lang="en-US" sz="1400" b="0" u="none" dirty="0" smtClean="0">
              <a:solidFill>
                <a:srgbClr val="0070C0"/>
              </a:solidFill>
              <a:latin typeface="+mn-lt"/>
              <a:cs typeface="Tahoma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746620" y="3884103"/>
            <a:ext cx="395960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4701376" y="3739939"/>
            <a:ext cx="3855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1400" b="0" u="none" baseline="0" dirty="0" smtClean="0">
                <a:solidFill>
                  <a:srgbClr val="FF6600"/>
                </a:solidFill>
                <a:latin typeface="+mn-lt"/>
                <a:cs typeface="Tahoma"/>
              </a:rPr>
              <a:t>Cavity</a:t>
            </a:r>
            <a:r>
              <a:rPr lang="en-US" sz="1400" b="0" u="none" dirty="0" smtClean="0">
                <a:solidFill>
                  <a:srgbClr val="FF6600"/>
                </a:solidFill>
                <a:latin typeface="+mn-lt"/>
                <a:cs typeface="Tahoma"/>
              </a:rPr>
              <a:t> </a:t>
            </a:r>
            <a:r>
              <a:rPr lang="en-US" sz="1400" b="0" u="none" dirty="0" err="1" smtClean="0">
                <a:solidFill>
                  <a:srgbClr val="FF6600"/>
                </a:solidFill>
                <a:latin typeface="+mn-lt"/>
                <a:cs typeface="Tahoma"/>
              </a:rPr>
              <a:t>linewidth</a:t>
            </a:r>
            <a:r>
              <a:rPr lang="en-US" sz="1400" b="0" u="none" dirty="0" smtClean="0">
                <a:solidFill>
                  <a:srgbClr val="FF6600"/>
                </a:solidFill>
                <a:latin typeface="+mn-lt"/>
                <a:cs typeface="Tahoma"/>
              </a:rPr>
              <a:t> corresponding to optical Q of 10</a:t>
            </a:r>
            <a:r>
              <a:rPr lang="en-US" sz="1400" b="0" u="none" baseline="30000" dirty="0" smtClean="0">
                <a:solidFill>
                  <a:srgbClr val="FF6600"/>
                </a:solidFill>
                <a:latin typeface="+mn-lt"/>
                <a:cs typeface="Tahoma"/>
              </a:rPr>
              <a:t>6</a:t>
            </a:r>
            <a:r>
              <a:rPr lang="en-US" sz="1400" b="0" u="none" dirty="0" smtClean="0">
                <a:solidFill>
                  <a:srgbClr val="FF6600"/>
                </a:solidFill>
                <a:latin typeface="+mn-lt"/>
                <a:cs typeface="Tahoma"/>
              </a:rPr>
              <a:t>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502" y="1147422"/>
            <a:ext cx="1583563" cy="63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21329" y="2171622"/>
            <a:ext cx="1948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chemeClr val="tx1"/>
                </a:solidFill>
                <a:latin typeface="+mn-lt"/>
                <a:sym typeface="Symbol"/>
              </a:rPr>
              <a:t>: optical frequency</a:t>
            </a:r>
          </a:p>
          <a:p>
            <a:pPr>
              <a:buNone/>
            </a:pPr>
            <a:r>
              <a:rPr lang="en-US" sz="1200" i="1" dirty="0" smtClean="0">
                <a:solidFill>
                  <a:schemeClr val="tx1"/>
                </a:solidFill>
                <a:latin typeface="+mn-lt"/>
                <a:sym typeface="Symbol"/>
              </a:rPr>
              <a:t>V</a:t>
            </a:r>
            <a:r>
              <a:rPr lang="en-US" sz="1200" dirty="0" smtClean="0">
                <a:solidFill>
                  <a:schemeClr val="tx1"/>
                </a:solidFill>
                <a:latin typeface="+mn-lt"/>
                <a:sym typeface="Symbol"/>
              </a:rPr>
              <a:t>: effective mode volume</a:t>
            </a:r>
          </a:p>
          <a:p>
            <a:pPr>
              <a:buNone/>
            </a:pPr>
            <a:r>
              <a:rPr lang="en-US" sz="1200" i="1" dirty="0" err="1" smtClean="0">
                <a:solidFill>
                  <a:schemeClr val="tx1"/>
                </a:solidFill>
                <a:latin typeface="+mn-lt"/>
                <a:sym typeface="Symbol"/>
              </a:rPr>
              <a:t>d</a:t>
            </a:r>
            <a:r>
              <a:rPr lang="en-US" sz="1200" baseline="-25000" dirty="0" err="1" smtClean="0">
                <a:solidFill>
                  <a:schemeClr val="tx1"/>
                </a:solidFill>
                <a:latin typeface="+mn-lt"/>
                <a:sym typeface="Symbol"/>
              </a:rPr>
              <a:t>eff</a:t>
            </a:r>
            <a:r>
              <a:rPr lang="en-US" sz="1200" dirty="0" smtClean="0">
                <a:solidFill>
                  <a:schemeClr val="tx1"/>
                </a:solidFill>
                <a:latin typeface="+mn-lt"/>
                <a:sym typeface="Symbol"/>
              </a:rPr>
              <a:t>: second-order nonlinear parameter</a:t>
            </a:r>
          </a:p>
          <a:p>
            <a:pPr>
              <a:buNone/>
            </a:pPr>
            <a:r>
              <a:rPr lang="en-US" sz="1200" i="1" dirty="0" smtClean="0">
                <a:solidFill>
                  <a:schemeClr val="tx1"/>
                </a:solidFill>
                <a:latin typeface="+mn-lt"/>
                <a:sym typeface="Symbol"/>
              </a:rPr>
              <a:t>n</a:t>
            </a:r>
            <a:r>
              <a:rPr lang="en-US" sz="1200" i="1" baseline="-25000" dirty="0" smtClean="0">
                <a:solidFill>
                  <a:schemeClr val="tx1"/>
                </a:solidFill>
                <a:latin typeface="+mn-lt"/>
                <a:sym typeface="Symbol"/>
              </a:rPr>
              <a:t>0</a:t>
            </a:r>
            <a:r>
              <a:rPr lang="en-US" sz="1200" dirty="0" smtClean="0">
                <a:solidFill>
                  <a:schemeClr val="tx1"/>
                </a:solidFill>
                <a:latin typeface="+mn-lt"/>
                <a:sym typeface="Symbol"/>
              </a:rPr>
              <a:t>: refractive index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5614" y="5589786"/>
            <a:ext cx="2411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u="none" baseline="0" dirty="0" smtClean="0">
                <a:latin typeface="+mn-lt"/>
                <a:cs typeface="Tahoma"/>
              </a:rPr>
              <a:t>Effective mode</a:t>
            </a:r>
            <a:r>
              <a:rPr lang="en-US" sz="1800" b="0" u="none" dirty="0" smtClean="0">
                <a:latin typeface="+mn-lt"/>
                <a:cs typeface="Tahoma"/>
              </a:rPr>
              <a:t> volume:</a:t>
            </a:r>
            <a:endParaRPr lang="en-US" sz="1800" b="0" u="none" baseline="0" dirty="0" smtClean="0">
              <a:latin typeface="+mn-lt"/>
              <a:cs typeface="Tahoma"/>
            </a:endParaRPr>
          </a:p>
        </p:txBody>
      </p:sp>
      <p:pic>
        <p:nvPicPr>
          <p:cNvPr id="4" name="Picture 3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4510" y="5959118"/>
            <a:ext cx="1569473" cy="5869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34685" r="54167" b="4054"/>
          <a:stretch/>
        </p:blipFill>
        <p:spPr bwMode="auto">
          <a:xfrm>
            <a:off x="279266" y="5579206"/>
            <a:ext cx="1924220" cy="105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0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3263" y="194395"/>
            <a:ext cx="616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Broadband parametric down-conversion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54942" y="810541"/>
            <a:ext cx="7108423" cy="4719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SHG and PDC in LiNbO3 devices: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59366" y="6429762"/>
            <a:ext cx="27868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chemeClr val="tx1"/>
                </a:solidFill>
                <a:latin typeface="+mn-lt"/>
              </a:rPr>
              <a:t> R. </a:t>
            </a:r>
            <a:r>
              <a:rPr lang="en-US" altLang="zh-CN" sz="1000" dirty="0" err="1">
                <a:solidFill>
                  <a:schemeClr val="tx1"/>
                </a:solidFill>
                <a:latin typeface="+mn-lt"/>
              </a:rPr>
              <a:t>Luo</a:t>
            </a:r>
            <a:r>
              <a:rPr lang="en-US" altLang="zh-CN" sz="10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altLang="zh-CN" sz="1000" i="1" dirty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altLang="zh-CN" sz="1000" dirty="0">
                <a:solidFill>
                  <a:schemeClr val="tx1"/>
                </a:solidFill>
                <a:latin typeface="+mn-lt"/>
              </a:rPr>
              <a:t>, Opt. Express 25, 24531 (2017).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536" y="1205040"/>
            <a:ext cx="7460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Observation of broadband second-harmonic generation and parametric down conversion</a:t>
            </a:r>
            <a:endParaRPr lang="en-US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29" y="1627176"/>
            <a:ext cx="2276479" cy="14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0" y="1588286"/>
            <a:ext cx="2404337" cy="178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" y="3566001"/>
            <a:ext cx="5659486" cy="210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627104" y="1556466"/>
            <a:ext cx="211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Frequency doubling from 1549.32nm</a:t>
            </a:r>
            <a:endParaRPr lang="en-US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772" y="3057562"/>
            <a:ext cx="2467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On-chip LiNbO3 </a:t>
            </a:r>
            <a:r>
              <a:rPr lang="en-US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microdisk</a:t>
            </a:r>
            <a:endParaRPr lang="en-US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37462" y="169428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+mn-lt"/>
              </a:rPr>
              <a:t>SHG</a:t>
            </a:r>
            <a:endParaRPr lang="en-US" sz="1800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7727" y="5658170"/>
            <a:ext cx="4911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Broadband parametric down conversion from 774.66nm, </a:t>
            </a:r>
          </a:p>
          <a:p>
            <a:pPr>
              <a:buNone/>
            </a:pPr>
            <a:r>
              <a:rPr lang="en-US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with bandwidth  &gt; 100 nm.</a:t>
            </a:r>
            <a:endParaRPr lang="en-US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0995"/>
          <a:stretch/>
        </p:blipFill>
        <p:spPr>
          <a:xfrm>
            <a:off x="6064590" y="2344125"/>
            <a:ext cx="2884617" cy="183955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r="-167"/>
          <a:stretch/>
        </p:blipFill>
        <p:spPr>
          <a:xfrm>
            <a:off x="6064591" y="4329989"/>
            <a:ext cx="2884617" cy="18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4662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73934" y="1277627"/>
            <a:ext cx="1958866" cy="1421649"/>
            <a:chOff x="5927834" y="1845362"/>
            <a:chExt cx="1443133" cy="104735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8731" y="1845362"/>
              <a:ext cx="1382236" cy="1047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5927834" y="1845362"/>
              <a:ext cx="201799" cy="14109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1505" y="5288568"/>
            <a:ext cx="908747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indent="-285750"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n-lt"/>
              </a:rPr>
              <a:t>Waveguide length: 2.35mm. </a:t>
            </a:r>
          </a:p>
          <a:p>
            <a:pPr marL="285750" lvl="0" indent="-2857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n-lt"/>
              </a:rPr>
              <a:t>Theoretical efficiency: </a:t>
            </a:r>
            <a:r>
              <a:rPr lang="en-US" sz="1400" kern="0" dirty="0">
                <a:solidFill>
                  <a:srgbClr val="0070C0"/>
                </a:solidFill>
                <a:latin typeface="+mn-lt"/>
                <a:ea typeface="+mn-ea"/>
              </a:rPr>
              <a:t>2900% W</a:t>
            </a:r>
            <a:r>
              <a:rPr lang="en-US" sz="1400" kern="0" baseline="30000" dirty="0">
                <a:solidFill>
                  <a:srgbClr val="0070C0"/>
                </a:solidFill>
                <a:latin typeface="+mn-lt"/>
                <a:ea typeface="+mn-ea"/>
              </a:rPr>
              <a:t>-1</a:t>
            </a:r>
            <a:r>
              <a:rPr lang="en-US" sz="1400" kern="0" dirty="0">
                <a:solidFill>
                  <a:srgbClr val="0070C0"/>
                </a:solidFill>
                <a:latin typeface="+mn-lt"/>
                <a:ea typeface="+mn-ea"/>
              </a:rPr>
              <a:t>cm</a:t>
            </a:r>
            <a:r>
              <a:rPr lang="en-US" sz="1400" kern="0" baseline="30000" dirty="0">
                <a:solidFill>
                  <a:srgbClr val="0070C0"/>
                </a:solidFill>
                <a:latin typeface="+mn-lt"/>
                <a:ea typeface="+mn-ea"/>
              </a:rPr>
              <a:t>-2</a:t>
            </a:r>
            <a:r>
              <a:rPr lang="en-US" sz="1400" kern="0" dirty="0">
                <a:solidFill>
                  <a:srgbClr val="0070C0"/>
                </a:solidFill>
                <a:latin typeface="+mn-lt"/>
                <a:ea typeface="+mn-ea"/>
              </a:rPr>
              <a:t>, experimental recorded efficiency: 650%W</a:t>
            </a:r>
            <a:r>
              <a:rPr lang="en-US" sz="1400" kern="0" baseline="30000" dirty="0">
                <a:solidFill>
                  <a:srgbClr val="0070C0"/>
                </a:solidFill>
                <a:latin typeface="+mn-lt"/>
                <a:ea typeface="+mn-ea"/>
              </a:rPr>
              <a:t>-1</a:t>
            </a:r>
            <a:r>
              <a:rPr lang="en-US" sz="1400" kern="0" dirty="0">
                <a:solidFill>
                  <a:srgbClr val="0070C0"/>
                </a:solidFill>
                <a:latin typeface="+mn-lt"/>
                <a:ea typeface="+mn-ea"/>
              </a:rPr>
              <a:t>cm</a:t>
            </a:r>
            <a:r>
              <a:rPr lang="en-US" sz="1400" kern="0" baseline="30000" dirty="0">
                <a:solidFill>
                  <a:srgbClr val="0070C0"/>
                </a:solidFill>
                <a:latin typeface="+mn-lt"/>
                <a:ea typeface="+mn-ea"/>
              </a:rPr>
              <a:t>-2</a:t>
            </a:r>
            <a:r>
              <a:rPr lang="en-US" sz="1400" kern="0" dirty="0">
                <a:solidFill>
                  <a:srgbClr val="0070C0"/>
                </a:solidFill>
                <a:latin typeface="+mn-lt"/>
                <a:ea typeface="+mn-ea"/>
              </a:rPr>
              <a:t>.</a:t>
            </a:r>
          </a:p>
          <a:p>
            <a:pPr marL="285750" lvl="0" indent="-2857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70C0"/>
                </a:solidFill>
                <a:latin typeface="+mn-lt"/>
                <a:ea typeface="+mn-ea"/>
              </a:rPr>
              <a:t>4 times larger than best bulk PPLN. Comparable to most recent on-chip PPLN</a:t>
            </a:r>
            <a:r>
              <a:rPr lang="en-US" sz="1400" kern="0" dirty="0" smtClean="0">
                <a:solidFill>
                  <a:srgbClr val="0070C0"/>
                </a:solidFill>
                <a:latin typeface="+mn-lt"/>
                <a:ea typeface="+mn-ea"/>
              </a:rPr>
              <a:t>.</a:t>
            </a:r>
            <a:endParaRPr lang="en-US" sz="1400" kern="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4" y="1045562"/>
            <a:ext cx="5573385" cy="213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5" y="3436102"/>
            <a:ext cx="3429085" cy="128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686" y="3426406"/>
            <a:ext cx="2721752" cy="207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638" y="3436101"/>
            <a:ext cx="2740981" cy="206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61505" y="311150"/>
            <a:ext cx="7772400" cy="635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sz="2400" kern="0" dirty="0" smtClean="0"/>
              <a:t>Efficient frequency doubling in LN waveguides</a:t>
            </a:r>
            <a:endParaRPr lang="en-US" sz="2400" kern="0" dirty="0"/>
          </a:p>
        </p:txBody>
      </p:sp>
      <p:sp>
        <p:nvSpPr>
          <p:cNvPr id="15" name="TextBox 14"/>
          <p:cNvSpPr txBox="1"/>
          <p:nvPr/>
        </p:nvSpPr>
        <p:spPr>
          <a:xfrm>
            <a:off x="7074267" y="6426095"/>
            <a:ext cx="18795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R. Luo, </a:t>
            </a:r>
            <a:r>
              <a:rPr lang="en-US" sz="8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, arXiv:1809.06476 (2018).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01515" y="6272206"/>
            <a:ext cx="67891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Aft>
                <a:spcPts val="600"/>
              </a:spcAft>
              <a:buNone/>
            </a:pPr>
            <a:r>
              <a:rPr lang="en-US" sz="1400" kern="0" dirty="0" smtClean="0">
                <a:solidFill>
                  <a:srgbClr val="008000"/>
                </a:solidFill>
                <a:latin typeface="+mn-lt"/>
                <a:ea typeface="+mn-ea"/>
              </a:rPr>
              <a:t>Potential &amp; ongoing effort: quantum light in PT-symmetric systems. </a:t>
            </a:r>
            <a:endParaRPr lang="en-US" sz="1400" kern="0" dirty="0">
              <a:solidFill>
                <a:srgbClr val="00800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04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55587" y="363935"/>
            <a:ext cx="6416030" cy="424657"/>
          </a:xfrm>
          <a:noFill/>
        </p:spPr>
        <p:txBody>
          <a:bodyPr wrap="square" lIns="91365" tIns="45683" rIns="91365" bIns="45683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n-lt"/>
                <a:cs typeface="Arial" pitchFamily="34" charset="0"/>
              </a:rPr>
              <a:t>Tunable frequency doubling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36484" y="5525201"/>
            <a:ext cx="786792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lvl="0" indent="-2857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n-lt"/>
              </a:rPr>
              <a:t>Intermodal phase matching. Wavelength tuning is realized via temperature tuning. </a:t>
            </a:r>
          </a:p>
          <a:p>
            <a:pPr marL="285750" lvl="0" indent="-2857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n-lt"/>
              </a:rPr>
              <a:t>Tuning slope ~0.84nm/K, about one order of magnitude larger than bulk PPLN.</a:t>
            </a:r>
            <a:endParaRPr lang="en-US" sz="1400" kern="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60" y="1209802"/>
            <a:ext cx="2951999" cy="150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404" y="1238522"/>
            <a:ext cx="3974887" cy="147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60" y="2861668"/>
            <a:ext cx="7070773" cy="24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18772" y="6454207"/>
            <a:ext cx="18299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R. Luo, </a:t>
            </a:r>
            <a:r>
              <a:rPr lang="en-US" sz="8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800" dirty="0" err="1" smtClean="0">
                <a:solidFill>
                  <a:schemeClr val="tx1"/>
                </a:solidFill>
                <a:latin typeface="+mn-lt"/>
              </a:rPr>
              <a:t>Optica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 5, 1006  (2018).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849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23837" y="351235"/>
            <a:ext cx="6655522" cy="424657"/>
          </a:xfrm>
          <a:noFill/>
        </p:spPr>
        <p:txBody>
          <a:bodyPr wrap="square" lIns="91365" tIns="45683" rIns="91365" bIns="45683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n-lt"/>
                <a:cs typeface="Arial" pitchFamily="34" charset="0"/>
              </a:rPr>
              <a:t>Frequency doubling in LN </a:t>
            </a:r>
            <a:r>
              <a:rPr lang="en-US" sz="2400" dirty="0" err="1" smtClean="0">
                <a:latin typeface="+mn-lt"/>
                <a:cs typeface="Arial" pitchFamily="34" charset="0"/>
              </a:rPr>
              <a:t>microresonators</a:t>
            </a:r>
            <a:endParaRPr lang="en-US" sz="2400" dirty="0" smtClean="0">
              <a:latin typeface="+mn-lt"/>
              <a:cs typeface="Arial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691" y="5286086"/>
            <a:ext cx="9087472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lvl="0" indent="-285750" eaLnBrk="1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n-lt"/>
              </a:rPr>
              <a:t>Optical Q: ~ 10</a:t>
            </a:r>
            <a:r>
              <a:rPr lang="en-US" sz="1400" baseline="30000" dirty="0" smtClean="0">
                <a:solidFill>
                  <a:srgbClr val="0070C0"/>
                </a:solidFill>
                <a:latin typeface="+mn-lt"/>
              </a:rPr>
              <a:t>5</a:t>
            </a:r>
            <a:r>
              <a:rPr lang="en-US" sz="1400" dirty="0" smtClean="0">
                <a:solidFill>
                  <a:srgbClr val="0070C0"/>
                </a:solidFill>
                <a:latin typeface="+mn-lt"/>
              </a:rPr>
              <a:t>.</a:t>
            </a:r>
          </a:p>
          <a:p>
            <a:pPr marL="285750" lvl="0" indent="-285750" eaLnBrk="1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srgbClr val="0070C0"/>
                </a:solidFill>
                <a:latin typeface="+mn-lt"/>
                <a:ea typeface="+mn-ea"/>
              </a:rPr>
              <a:t>Experimental recorded efficiency: 1500%/W, theoretical value: 25000%/W.</a:t>
            </a:r>
          </a:p>
          <a:p>
            <a:pPr marL="285750" lvl="0" indent="-285750" eaLnBrk="1" hangingPunct="1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srgbClr val="0070C0"/>
                </a:solidFill>
                <a:latin typeface="+mn-lt"/>
                <a:ea typeface="+mn-ea"/>
              </a:rPr>
              <a:t>The best result for LN </a:t>
            </a:r>
            <a:r>
              <a:rPr lang="en-US" sz="1400" kern="0" dirty="0" err="1" smtClean="0">
                <a:solidFill>
                  <a:srgbClr val="0070C0"/>
                </a:solidFill>
                <a:latin typeface="+mn-lt"/>
                <a:ea typeface="+mn-ea"/>
              </a:rPr>
              <a:t>microresonators</a:t>
            </a:r>
            <a:r>
              <a:rPr lang="en-US" sz="1400" kern="0" dirty="0" smtClean="0">
                <a:solidFill>
                  <a:srgbClr val="0070C0"/>
                </a:solidFill>
                <a:latin typeface="+mn-lt"/>
                <a:ea typeface="+mn-ea"/>
              </a:rPr>
              <a:t>. One of the best results for nonlinear </a:t>
            </a:r>
            <a:r>
              <a:rPr lang="en-US" sz="1400" kern="0" dirty="0" err="1" smtClean="0">
                <a:solidFill>
                  <a:srgbClr val="0070C0"/>
                </a:solidFill>
                <a:latin typeface="+mn-lt"/>
                <a:ea typeface="+mn-ea"/>
              </a:rPr>
              <a:t>microresonators</a:t>
            </a:r>
            <a:r>
              <a:rPr lang="en-US" sz="1400" kern="0" dirty="0" smtClean="0">
                <a:solidFill>
                  <a:srgbClr val="0070C0"/>
                </a:solidFill>
                <a:latin typeface="+mn-lt"/>
                <a:ea typeface="+mn-ea"/>
              </a:rPr>
              <a:t>.</a:t>
            </a:r>
            <a:endParaRPr lang="en-US" sz="1400" kern="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707" y="1166274"/>
            <a:ext cx="1783528" cy="134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7" y="1166274"/>
            <a:ext cx="3743338" cy="134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2" y="2834817"/>
            <a:ext cx="3123163" cy="2294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38" y="1350933"/>
            <a:ext cx="3058510" cy="2327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45" y="3234839"/>
            <a:ext cx="2820969" cy="21477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76850" y="6507939"/>
            <a:ext cx="2066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R. Luo, </a:t>
            </a:r>
            <a:r>
              <a:rPr lang="en-US" sz="8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, arXiv:1810.01299 (2018).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1515" y="6272206"/>
            <a:ext cx="67891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spcAft>
                <a:spcPts val="600"/>
              </a:spcAft>
              <a:buNone/>
            </a:pPr>
            <a:r>
              <a:rPr lang="en-US" sz="1400" kern="0" dirty="0" smtClean="0">
                <a:solidFill>
                  <a:srgbClr val="008000"/>
                </a:solidFill>
                <a:latin typeface="+mn-lt"/>
                <a:ea typeface="+mn-ea"/>
              </a:rPr>
              <a:t>Potential &amp; ongoing effort: cavity-enhanced SPDC and quantum squeezing. </a:t>
            </a:r>
            <a:endParaRPr lang="en-US" sz="1400" kern="0" dirty="0">
              <a:solidFill>
                <a:srgbClr val="00800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40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Self-starting mode locking of Kerr </a:t>
            </a:r>
            <a:r>
              <a:rPr lang="en-US" sz="2800" dirty="0" err="1" smtClean="0"/>
              <a:t>solitons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6727355" y="6338907"/>
            <a:ext cx="20770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Y. He,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</a:t>
            </a:r>
            <a:r>
              <a:rPr lang="en-US" sz="900" i="1" dirty="0">
                <a:solidFill>
                  <a:schemeClr val="tx1"/>
                </a:solidFill>
                <a:latin typeface="+mn-lt"/>
              </a:rPr>
              <a:t>al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arXiv:1812.09610 (2018).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3"/>
          <a:stretch/>
        </p:blipFill>
        <p:spPr bwMode="auto">
          <a:xfrm>
            <a:off x="202092" y="3735766"/>
            <a:ext cx="8602273" cy="202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47" y="1397592"/>
            <a:ext cx="1284991" cy="119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7"/>
          <a:stretch/>
        </p:blipFill>
        <p:spPr bwMode="auto">
          <a:xfrm>
            <a:off x="1978503" y="1126509"/>
            <a:ext cx="6934874" cy="230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0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9"/>
    </mc:Choice>
    <mc:Fallback xmlns="">
      <p:transition spd="slow" advTm="32149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Summary and Outlook</a:t>
            </a:r>
            <a:endParaRPr lang="en-US" sz="28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3514987" y="3133884"/>
            <a:ext cx="694264" cy="731622"/>
          </a:xfrm>
          <a:prstGeom prst="straightConnector1">
            <a:avLst/>
          </a:prstGeom>
          <a:solidFill>
            <a:schemeClr val="accent1"/>
          </a:soli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4" y="1476068"/>
            <a:ext cx="8694425" cy="229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6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Summary and Outlook</a:t>
            </a:r>
            <a:endParaRPr lang="en-US" sz="28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3514987" y="3133884"/>
            <a:ext cx="694264" cy="731622"/>
          </a:xfrm>
          <a:prstGeom prst="straightConnector1">
            <a:avLst/>
          </a:prstGeom>
          <a:solidFill>
            <a:schemeClr val="accent1"/>
          </a:soli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4" y="1476068"/>
            <a:ext cx="8694425" cy="229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4" y="4147825"/>
            <a:ext cx="3133532" cy="23397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258" b="49646"/>
          <a:stretch/>
        </p:blipFill>
        <p:spPr>
          <a:xfrm>
            <a:off x="3604198" y="4220998"/>
            <a:ext cx="1891156" cy="962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8" r="3622" b="10049"/>
          <a:stretch>
            <a:fillRect/>
          </a:stretch>
        </p:blipFill>
        <p:spPr bwMode="auto">
          <a:xfrm>
            <a:off x="3604198" y="5317687"/>
            <a:ext cx="1891156" cy="100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8221" r="28737" b="37669"/>
          <a:stretch>
            <a:fillRect/>
          </a:stretch>
        </p:blipFill>
        <p:spPr bwMode="auto">
          <a:xfrm>
            <a:off x="5796976" y="4220998"/>
            <a:ext cx="3100013" cy="23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06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Acknowledgement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573351" y="3388747"/>
            <a:ext cx="4787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Thomas </a:t>
            </a:r>
            <a:r>
              <a:rPr lang="en-US" sz="1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Gerrits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Dr. </a:t>
            </a:r>
            <a:r>
              <a:rPr lang="en-US" sz="1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Sae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Woo Nam at NIST</a:t>
            </a:r>
          </a:p>
          <a:p>
            <a:pPr>
              <a:buNone/>
            </a:pP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Kerry </a:t>
            </a:r>
            <a:r>
              <a:rPr lang="en-US" sz="1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Vahala’s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 at Caltech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6339" y="4737858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Support:</a:t>
            </a:r>
          </a:p>
        </p:txBody>
      </p:sp>
      <p:pic>
        <p:nvPicPr>
          <p:cNvPr id="18" name="Picture 2" descr="https://encrypted-tbn3.gstatic.com/images?q=tbn:ANd9GcRLdmx4gjFhkcgXwkKAA3_vW8bcgvBuymf4CxHKBEWTSCAgkVSVfhjw5h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88" y="4186594"/>
            <a:ext cx="1485262" cy="14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AR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548" y="4495820"/>
            <a:ext cx="1729645" cy="88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6339" y="1107995"/>
            <a:ext cx="1723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 member: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64015" y="5796565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980" y="3352333"/>
            <a:ext cx="154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Collaborator: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US-DefenseThreatReductionAgency-Seal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47" y="4267025"/>
            <a:ext cx="1333347" cy="133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911194" y="1692473"/>
            <a:ext cx="15632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Hanxiao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Liang</a:t>
            </a:r>
          </a:p>
          <a:p>
            <a:pPr>
              <a:buNone/>
            </a:pPr>
            <a:r>
              <a:rPr lang="en-US" sz="1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Rui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en-US" sz="1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Mingxiao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</a:p>
          <a:p>
            <a:pPr>
              <a:buNone/>
            </a:pP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He</a:t>
            </a:r>
          </a:p>
          <a:p>
            <a:pPr>
              <a:buNone/>
            </a:pP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 Jiang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63561" y="1108044"/>
            <a:ext cx="272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Lithium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niobate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devices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84894" y="1652948"/>
            <a:ext cx="15760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Steven Rogers</a:t>
            </a:r>
          </a:p>
          <a:p>
            <a:pPr>
              <a:buNone/>
            </a:pP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Austin 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</a:t>
            </a:r>
          </a:p>
          <a:p>
            <a:pPr>
              <a:buNone/>
            </a:pP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Usman </a:t>
            </a:r>
            <a:r>
              <a:rPr lang="en-US" sz="1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Javid</a:t>
            </a:r>
            <a:endParaRPr lang="en-US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Daniel </a:t>
            </a:r>
            <a:r>
              <a:rPr lang="en-US" sz="1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Mulkey</a:t>
            </a:r>
            <a:endParaRPr lang="en-US" sz="1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1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Xiyuan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02339" y="1107995"/>
            <a:ext cx="1741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Silicon devices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16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 – integrated quantum photonics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197897" y="3577774"/>
            <a:ext cx="28789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J. Sharping, et al, OE 25, 12388 (2006). </a:t>
            </a:r>
          </a:p>
          <a:p>
            <a:r>
              <a:rPr lang="en-US" altLang="zh-CN" sz="1000" dirty="0">
                <a:solidFill>
                  <a:schemeClr val="tx1"/>
                </a:solidFill>
                <a:latin typeface="+mj-lt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K. Harada, et al, JSTQE 16, 325 (2010).</a:t>
            </a:r>
          </a:p>
          <a:p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C. </a:t>
            </a:r>
            <a:r>
              <a:rPr lang="en-US" altLang="zh-CN" sz="10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Xiong</a:t>
            </a:r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, et al, OL 36, 3413 (2011)</a:t>
            </a:r>
          </a:p>
          <a:p>
            <a:r>
              <a:rPr lang="en-US" altLang="zh-CN" sz="1000" dirty="0">
                <a:solidFill>
                  <a:schemeClr val="tx1"/>
                </a:solidFill>
                <a:latin typeface="+mj-lt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M. J. Collins, et al, Nature Comm. 4, 2582 (2013).  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631723" y="2140640"/>
            <a:ext cx="249635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M. J. Collins, et al, OL 37, 3393 (2012). 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4" y="2704776"/>
            <a:ext cx="1667300" cy="87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841" y="1089656"/>
            <a:ext cx="2141611" cy="99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8100" y="6305232"/>
            <a:ext cx="244263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A. </a:t>
            </a:r>
            <a:r>
              <a:rPr lang="en-US" altLang="zh-CN" sz="10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Oriex</a:t>
            </a:r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et al, PRL 110, 160502 (2013).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93727" y="869883"/>
            <a:ext cx="1861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0070C0"/>
                </a:solidFill>
                <a:latin typeface="+mj-lt"/>
              </a:rPr>
              <a:t>Silica waveguide/resonator</a:t>
            </a:r>
            <a:endParaRPr lang="en-US" sz="1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49882" y="862450"/>
            <a:ext cx="1374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0070C0"/>
                </a:solidFill>
                <a:latin typeface="+mj-lt"/>
              </a:rPr>
              <a:t>As</a:t>
            </a:r>
            <a:r>
              <a:rPr lang="en-US" sz="1200" baseline="-25000" dirty="0" smtClean="0">
                <a:solidFill>
                  <a:srgbClr val="0070C0"/>
                </a:solidFill>
                <a:latin typeface="+mj-lt"/>
              </a:rPr>
              <a:t>2</a:t>
            </a:r>
            <a:r>
              <a:rPr lang="en-US" sz="1200" dirty="0" smtClean="0">
                <a:solidFill>
                  <a:srgbClr val="0070C0"/>
                </a:solidFill>
                <a:latin typeface="+mj-lt"/>
              </a:rPr>
              <a:t>S</a:t>
            </a:r>
            <a:r>
              <a:rPr lang="en-US" sz="1200" baseline="-25000" dirty="0" smtClean="0">
                <a:solidFill>
                  <a:srgbClr val="0070C0"/>
                </a:solidFill>
                <a:latin typeface="+mj-lt"/>
              </a:rPr>
              <a:t>3</a:t>
            </a:r>
            <a:r>
              <a:rPr lang="en-US" sz="1200" dirty="0" smtClean="0">
                <a:solidFill>
                  <a:srgbClr val="0070C0"/>
                </a:solidFill>
                <a:latin typeface="+mj-lt"/>
              </a:rPr>
              <a:t> waveguide</a:t>
            </a:r>
            <a:endParaRPr lang="en-US" sz="1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652865" y="2094964"/>
            <a:ext cx="228460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J. B. Spring, et al, OE 21, 1352 (2013).   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03" y="2719775"/>
            <a:ext cx="1702219" cy="8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818946" y="1089656"/>
            <a:ext cx="2131022" cy="971897"/>
            <a:chOff x="110490" y="1223010"/>
            <a:chExt cx="2834642" cy="1133864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02" t="19604" r="8769" b="3374"/>
            <a:stretch/>
          </p:blipFill>
          <p:spPr bwMode="auto">
            <a:xfrm>
              <a:off x="110490" y="1223014"/>
              <a:ext cx="2834642" cy="1133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1935026" y="1223010"/>
              <a:ext cx="579574" cy="139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882722" y="2423220"/>
            <a:ext cx="1922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0070C0"/>
                </a:solidFill>
                <a:latin typeface="+mj-lt"/>
              </a:rPr>
              <a:t>Si waveguides/resonators</a:t>
            </a:r>
            <a:endParaRPr lang="en-US" sz="1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223448"/>
            <a:ext cx="1960931" cy="53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84002" y="864530"/>
            <a:ext cx="2021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0070C0"/>
                </a:solidFill>
                <a:latin typeface="+mj-lt"/>
              </a:rPr>
              <a:t>LiNbO3 waveguide/resonator</a:t>
            </a:r>
            <a:endParaRPr lang="en-US" sz="1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89989" y="1861498"/>
            <a:ext cx="22622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Q. Zhang, et al, OE 15, 10288 (2007).</a:t>
            </a:r>
          </a:p>
          <a:p>
            <a:r>
              <a:rPr lang="en-US" altLang="zh-CN" sz="1000" dirty="0">
                <a:solidFill>
                  <a:schemeClr val="tx1"/>
                </a:solidFill>
                <a:latin typeface="+mj-lt"/>
                <a:ea typeface="宋体" pitchFamily="2" charset="-122"/>
              </a:rPr>
              <a:t> </a:t>
            </a:r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H. </a:t>
            </a:r>
            <a:r>
              <a:rPr lang="en-US" altLang="zh-CN" sz="10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Jin</a:t>
            </a:r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, et al, PRL 113, 103601 (2014). 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16"/>
          <a:stretch/>
        </p:blipFill>
        <p:spPr bwMode="auto">
          <a:xfrm>
            <a:off x="451737" y="2297133"/>
            <a:ext cx="2338723" cy="85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11"/>
          <p:cNvSpPr>
            <a:spLocks noChangeArrowheads="1"/>
          </p:cNvSpPr>
          <p:nvPr/>
        </p:nvSpPr>
        <p:spPr bwMode="auto">
          <a:xfrm>
            <a:off x="260372" y="3167467"/>
            <a:ext cx="27878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M. </a:t>
            </a:r>
            <a:r>
              <a:rPr lang="en-US" altLang="zh-CN" sz="10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Fortsch</a:t>
            </a:r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, et al, Nature Comm. 4, 1818 (2013).  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2" y="5326011"/>
            <a:ext cx="1458361" cy="93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04" y="5315960"/>
            <a:ext cx="1733495" cy="107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2290507" y="6305231"/>
            <a:ext cx="24319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F. </a:t>
            </a:r>
            <a:r>
              <a:rPr lang="en-US" altLang="zh-CN" sz="10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Boitier</a:t>
            </a:r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et al, PRL 112, 183901 (2014). 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370" y="1223448"/>
            <a:ext cx="1863008" cy="61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24" y="2341185"/>
            <a:ext cx="1960310" cy="9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3051461" y="3280809"/>
            <a:ext cx="246654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C. Reimer, et al, Science 351, 1176 (2016).   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15" y="3888990"/>
            <a:ext cx="2314974" cy="91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3952544" y="3611991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err="1" smtClean="0">
                <a:solidFill>
                  <a:srgbClr val="0070C0"/>
                </a:solidFill>
                <a:latin typeface="+mj-lt"/>
              </a:rPr>
              <a:t>AlN</a:t>
            </a:r>
            <a:r>
              <a:rPr lang="en-US" sz="1200" dirty="0" smtClean="0">
                <a:solidFill>
                  <a:srgbClr val="0070C0"/>
                </a:solidFill>
                <a:latin typeface="+mj-lt"/>
              </a:rPr>
              <a:t> resonator</a:t>
            </a:r>
            <a:endParaRPr lang="en-US" sz="1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894" y="4705198"/>
            <a:ext cx="2119352" cy="92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6477412" y="4469802"/>
            <a:ext cx="2427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solidFill>
                  <a:srgbClr val="0070C0"/>
                </a:solidFill>
                <a:latin typeface="+mj-lt"/>
              </a:rPr>
              <a:t>Silicon nitride waveguide/resonator</a:t>
            </a:r>
            <a:endParaRPr lang="en-US" sz="1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3" name="Rectangle 11"/>
          <p:cNvSpPr>
            <a:spLocks noChangeArrowheads="1"/>
          </p:cNvSpPr>
          <p:nvPr/>
        </p:nvSpPr>
        <p:spPr bwMode="auto">
          <a:xfrm>
            <a:off x="3371215" y="4786212"/>
            <a:ext cx="252665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X. </a:t>
            </a:r>
            <a:r>
              <a:rPr lang="en-US" altLang="zh-CN" sz="10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Guo</a:t>
            </a:r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, et al, arXiv:1603.037261 (2016).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58880" y="4998212"/>
            <a:ext cx="1407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err="1" smtClean="0">
                <a:solidFill>
                  <a:srgbClr val="0070C0"/>
                </a:solidFill>
                <a:latin typeface="+mj-lt"/>
              </a:rPr>
              <a:t>InGaAs</a:t>
            </a:r>
            <a:r>
              <a:rPr lang="en-US" sz="1200" dirty="0" smtClean="0">
                <a:solidFill>
                  <a:srgbClr val="0070C0"/>
                </a:solidFill>
                <a:latin typeface="+mj-lt"/>
              </a:rPr>
              <a:t> waveguide</a:t>
            </a:r>
            <a:endParaRPr lang="en-US" sz="1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4" name="Rectangle 11"/>
          <p:cNvSpPr>
            <a:spLocks noChangeArrowheads="1"/>
          </p:cNvSpPr>
          <p:nvPr/>
        </p:nvSpPr>
        <p:spPr bwMode="auto">
          <a:xfrm>
            <a:off x="6628894" y="5730763"/>
            <a:ext cx="2779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C. </a:t>
            </a:r>
            <a:r>
              <a:rPr lang="en-US" altLang="zh-CN" sz="10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Xiong</a:t>
            </a:r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, et al, </a:t>
            </a:r>
            <a:r>
              <a:rPr lang="en-US" altLang="zh-CN" sz="10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Optica</a:t>
            </a:r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2, 724 (2015).</a:t>
            </a:r>
          </a:p>
          <a:p>
            <a:r>
              <a:rPr lang="en-US" sz="1000" dirty="0">
                <a:solidFill>
                  <a:schemeClr val="tx1"/>
                </a:solidFill>
                <a:latin typeface="+mj-lt"/>
                <a:ea typeface="宋体" pitchFamily="2" charset="-122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S. </a:t>
            </a:r>
            <a:r>
              <a:rPr lang="en-US" sz="10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Ramelow</a:t>
            </a:r>
            <a:r>
              <a:rPr lang="en-US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, et al, arXiv:1508.04358 (2015).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72" y="5382527"/>
            <a:ext cx="1636464" cy="88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11"/>
          <p:cNvSpPr>
            <a:spLocks noChangeArrowheads="1"/>
          </p:cNvSpPr>
          <p:nvPr/>
        </p:nvSpPr>
        <p:spPr bwMode="auto">
          <a:xfrm>
            <a:off x="4537421" y="6308375"/>
            <a:ext cx="24319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R. Horn, et al, PRL 108, 153605 (2012). 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22" y="3497210"/>
            <a:ext cx="2601752" cy="86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489989" y="4469802"/>
            <a:ext cx="22535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S. </a:t>
            </a:r>
            <a:r>
              <a:rPr lang="en-US" altLang="zh-CN" sz="10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Krapick</a:t>
            </a:r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, et al, OE 24, 2836 (2016).  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408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177800" y="5534950"/>
            <a:ext cx="8731250" cy="1003300"/>
          </a:xfrm>
          <a:prstGeom prst="rect">
            <a:avLst/>
          </a:prstGeom>
          <a:solidFill>
            <a:srgbClr val="00B050">
              <a:alpha val="16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77800" y="1886664"/>
            <a:ext cx="8731250" cy="2260600"/>
          </a:xfrm>
          <a:prstGeom prst="rect">
            <a:avLst/>
          </a:prstGeom>
          <a:solidFill>
            <a:srgbClr val="00B050">
              <a:alpha val="16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sp>
        <p:nvSpPr>
          <p:cNvPr id="5123" name="Rectangle 14"/>
          <p:cNvSpPr>
            <a:spLocks noChangeArrowheads="1"/>
          </p:cNvSpPr>
          <p:nvPr/>
        </p:nvSpPr>
        <p:spPr bwMode="auto">
          <a:xfrm>
            <a:off x="228600" y="762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buFontTx/>
              <a:buNone/>
            </a:pPr>
            <a:r>
              <a:rPr lang="en-US" altLang="zh-CN" sz="2400" dirty="0" smtClean="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Comparison of typical nonlinear optical media</a:t>
            </a:r>
            <a:endParaRPr lang="en-US" altLang="zh-CN" sz="2400" dirty="0">
              <a:solidFill>
                <a:schemeClr val="tx2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2070102" y="8103033"/>
            <a:ext cx="36131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  <a:latin typeface="+mn-lt"/>
              </a:rPr>
              <a:t> M. Sheik-</a:t>
            </a:r>
            <a:r>
              <a:rPr lang="en-US" sz="1100" dirty="0" err="1" smtClean="0">
                <a:solidFill>
                  <a:schemeClr val="tx1"/>
                </a:solidFill>
                <a:latin typeface="+mn-lt"/>
              </a:rPr>
              <a:t>Bahae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1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, IEEE JQE </a:t>
            </a:r>
            <a:r>
              <a:rPr lang="en-US" sz="1100" b="1" dirty="0" smtClean="0">
                <a:solidFill>
                  <a:schemeClr val="tx1"/>
                </a:solidFill>
                <a:latin typeface="+mn-lt"/>
              </a:rPr>
              <a:t>27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, 1296 (1991).</a:t>
            </a:r>
          </a:p>
          <a:p>
            <a:r>
              <a:rPr lang="en-US" sz="11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R. </a:t>
            </a:r>
            <a:r>
              <a:rPr lang="en-US" sz="1100" dirty="0" err="1" smtClean="0">
                <a:solidFill>
                  <a:schemeClr val="tx1"/>
                </a:solidFill>
                <a:latin typeface="+mn-lt"/>
              </a:rPr>
              <a:t>DeSalvo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1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, IEEE JQE </a:t>
            </a:r>
            <a:r>
              <a:rPr lang="en-US" sz="1100" b="1" dirty="0" smtClean="0">
                <a:solidFill>
                  <a:schemeClr val="tx1"/>
                </a:solidFill>
                <a:latin typeface="+mn-lt"/>
              </a:rPr>
              <a:t>32</a:t>
            </a:r>
            <a:r>
              <a:rPr lang="en-US" sz="1100" dirty="0" smtClean="0">
                <a:solidFill>
                  <a:schemeClr val="tx1"/>
                </a:solidFill>
                <a:latin typeface="+mn-lt"/>
              </a:rPr>
              <a:t>, 1324 (1996). 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102912"/>
              </p:ext>
            </p:extLst>
          </p:nvPr>
        </p:nvGraphicFramePr>
        <p:xfrm>
          <a:off x="565148" y="1032212"/>
          <a:ext cx="7950201" cy="5526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2"/>
                <a:gridCol w="1155700"/>
                <a:gridCol w="2527300"/>
                <a:gridCol w="2374900"/>
                <a:gridCol w="977899"/>
              </a:tblGrid>
              <a:tr h="2159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Material</a:t>
                      </a:r>
                      <a:endParaRPr lang="en-US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</a:rPr>
                        <a:t>Refractive index</a:t>
                      </a:r>
                      <a:endParaRPr lang="en-US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effectLst/>
                        </a:rPr>
                        <a:t>Kerr</a:t>
                      </a:r>
                      <a:r>
                        <a:rPr lang="en-US" sz="1200" kern="1200" baseline="0" dirty="0" smtClean="0">
                          <a:effectLst/>
                        </a:rPr>
                        <a:t> nonlinearity </a:t>
                      </a:r>
                      <a:r>
                        <a:rPr lang="en-US" sz="1200" kern="1200" dirty="0" smtClean="0">
                          <a:effectLst/>
                        </a:rPr>
                        <a:t>n</a:t>
                      </a:r>
                      <a:r>
                        <a:rPr lang="en-US" sz="1200" kern="1200" baseline="-25000" dirty="0" smtClean="0">
                          <a:effectLst/>
                        </a:rPr>
                        <a:t>2</a:t>
                      </a:r>
                      <a:r>
                        <a:rPr lang="en-US" sz="1200" kern="1200" dirty="0" smtClean="0">
                          <a:effectLst/>
                        </a:rPr>
                        <a:t> </a:t>
                      </a:r>
                      <a:r>
                        <a:rPr lang="en-US" sz="1200" kern="1200" dirty="0">
                          <a:effectLst/>
                        </a:rPr>
                        <a:t>(</a:t>
                      </a:r>
                      <a:r>
                        <a:rPr lang="en-US" sz="1200" kern="1200" dirty="0">
                          <a:effectLst/>
                          <a:sym typeface="Symbol"/>
                        </a:rPr>
                        <a:t></a:t>
                      </a:r>
                      <a:r>
                        <a:rPr lang="en-US" sz="1200" kern="1200" dirty="0">
                          <a:effectLst/>
                        </a:rPr>
                        <a:t> 10</a:t>
                      </a:r>
                      <a:r>
                        <a:rPr lang="en-US" sz="1200" kern="1200" baseline="30000" dirty="0">
                          <a:effectLst/>
                        </a:rPr>
                        <a:t>-7</a:t>
                      </a:r>
                      <a:r>
                        <a:rPr lang="en-US" sz="1200" kern="1200" dirty="0">
                          <a:effectLst/>
                        </a:rPr>
                        <a:t> cm</a:t>
                      </a:r>
                      <a:r>
                        <a:rPr lang="en-US" sz="1200" kern="1200" baseline="30000" dirty="0">
                          <a:effectLst/>
                        </a:rPr>
                        <a:t>2</a:t>
                      </a:r>
                      <a:r>
                        <a:rPr lang="en-US" sz="1200" kern="1200" dirty="0">
                          <a:effectLst/>
                        </a:rPr>
                        <a:t>/GW)</a:t>
                      </a:r>
                      <a:endParaRPr lang="en-US" sz="1200" dirty="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Second-order: d</a:t>
                      </a:r>
                      <a:r>
                        <a:rPr lang="en-US" sz="1200" kern="1200" baseline="-25000">
                          <a:effectLst/>
                        </a:rPr>
                        <a:t>ij</a:t>
                      </a:r>
                      <a:r>
                        <a:rPr lang="en-US" sz="1200" kern="1200">
                          <a:effectLst/>
                        </a:rPr>
                        <a:t> (pm/V)</a:t>
                      </a:r>
                      <a:endParaRPr lang="en-U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Bandgap (eV)</a:t>
                      </a:r>
                      <a:endParaRPr lang="en-US" sz="1200"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709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MgF</a:t>
                      </a:r>
                      <a:r>
                        <a:rPr lang="en-US" sz="1200" kern="1200" baseline="-25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1.38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1.5 (@1.06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NA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11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623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CaF</a:t>
                      </a:r>
                      <a:r>
                        <a:rPr lang="en-US" sz="1200" kern="1200" baseline="-25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1.43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2.5 (@1.06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NA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10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283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SiO</a:t>
                      </a:r>
                      <a:r>
                        <a:rPr lang="en-US" sz="1200" kern="1200" baseline="-25000" dirty="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1.45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2.6 (@1.5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m)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NA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7.8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388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solidFill>
                            <a:srgbClr val="0000FF"/>
                          </a:solidFill>
                          <a:effectLst/>
                        </a:rPr>
                        <a:t>AlN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2.12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23 (@1.5 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d</a:t>
                      </a:r>
                      <a:r>
                        <a:rPr lang="en-US" sz="1200" kern="1200" baseline="-25000" dirty="0" smtClean="0">
                          <a:solidFill>
                            <a:srgbClr val="0000FF"/>
                          </a:solidFill>
                          <a:effectLst/>
                        </a:rPr>
                        <a:t>33 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= 4.7 (@1.5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m)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6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366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Si</a:t>
                      </a:r>
                      <a:r>
                        <a:rPr lang="en-US" sz="1200" kern="1200" baseline="-25000" dirty="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N</a:t>
                      </a:r>
                      <a:r>
                        <a:rPr lang="en-US" sz="1200" kern="1200" baseline="-25000" dirty="0">
                          <a:solidFill>
                            <a:srgbClr val="0000FF"/>
                          </a:solidFill>
                          <a:effectLst/>
                        </a:rPr>
                        <a:t>4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1.98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24 (@1.5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NA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5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40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SimSun"/>
                          <a:cs typeface="Times New Roman"/>
                        </a:rPr>
                        <a:t>Diamond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SimSun"/>
                          <a:cs typeface="Times New Roman"/>
                        </a:rPr>
                        <a:t>2.39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SimSun"/>
                          <a:cs typeface="Times New Roman"/>
                        </a:rPr>
                        <a:t>8.2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(@1.5 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m)</a:t>
                      </a:r>
                      <a:endParaRPr lang="en-US" sz="1200" dirty="0" smtClean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SimSun"/>
                          <a:cs typeface="Times New Roman"/>
                        </a:rPr>
                        <a:t>NA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SimSun"/>
                          <a:cs typeface="Times New Roman"/>
                        </a:rPr>
                        <a:t>5.5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010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3.48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450 (@1.5</a:t>
                      </a: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NA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1.12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369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solidFill>
                            <a:srgbClr val="0000FF"/>
                          </a:solidFill>
                          <a:effectLst/>
                        </a:rPr>
                        <a:t>Ge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4.0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3340 (@ 3.39 um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NA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0.67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47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err="1" smtClean="0">
                          <a:solidFill>
                            <a:srgbClr val="FF0000"/>
                          </a:solidFill>
                          <a:effectLst/>
                        </a:rPr>
                        <a:t>SiC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2.6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</a:rPr>
                        <a:t>60-80 (@1.5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</a:rPr>
                        <a:t>m)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</a:rPr>
                        <a:t>d</a:t>
                      </a:r>
                      <a:r>
                        <a:rPr lang="en-US" sz="1200" kern="1200" baseline="-25000" dirty="0" smtClean="0">
                          <a:solidFill>
                            <a:srgbClr val="FF0000"/>
                          </a:solidFill>
                          <a:effectLst/>
                        </a:rPr>
                        <a:t>33 </a:t>
                      </a: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= -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</a:rPr>
                        <a:t>13 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 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</a:rPr>
                        <a:t>-24 </a:t>
                      </a: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(@1.06</a:t>
                      </a: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</a:rPr>
                        <a:t>2.3-3.0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388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As</a:t>
                      </a:r>
                      <a:r>
                        <a:rPr lang="en-US" sz="1200" kern="1200" baseline="-2500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S</a:t>
                      </a:r>
                      <a:r>
                        <a:rPr lang="en-US" sz="1200" kern="1200" baseline="-2500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2.4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200 (@1.5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NA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2.3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49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As</a:t>
                      </a:r>
                      <a:r>
                        <a:rPr lang="en-US" sz="1200" kern="1200" baseline="-25000">
                          <a:solidFill>
                            <a:srgbClr val="0000FF"/>
                          </a:solidFill>
                          <a:effectLst/>
                        </a:rPr>
                        <a:t>2</a:t>
                      </a: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Se</a:t>
                      </a:r>
                      <a:r>
                        <a:rPr lang="en-US" sz="1200" kern="1200" baseline="-25000">
                          <a:solidFill>
                            <a:srgbClr val="0000FF"/>
                          </a:solidFill>
                          <a:effectLst/>
                        </a:rPr>
                        <a:t>3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2.8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1100 (@1.5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NA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1.77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788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err="1" smtClean="0">
                          <a:solidFill>
                            <a:srgbClr val="0000FF"/>
                          </a:solidFill>
                          <a:effectLst/>
                        </a:rPr>
                        <a:t>ZnS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2.40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168 (@1.06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d</a:t>
                      </a:r>
                      <a:r>
                        <a:rPr lang="en-US" sz="1200" kern="1200" baseline="-25000" dirty="0">
                          <a:solidFill>
                            <a:srgbClr val="0000FF"/>
                          </a:solidFill>
                          <a:effectLst/>
                        </a:rPr>
                        <a:t>14 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= 12 (@1.06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3.54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511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solidFill>
                            <a:srgbClr val="0000FF"/>
                          </a:solidFill>
                          <a:effectLst/>
                        </a:rPr>
                        <a:t>ZnSe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2.48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376 (@1.06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d</a:t>
                      </a:r>
                      <a:r>
                        <a:rPr lang="en-US" sz="1200" kern="1200" baseline="-25000" dirty="0">
                          <a:solidFill>
                            <a:srgbClr val="0000FF"/>
                          </a:solidFill>
                          <a:effectLst/>
                        </a:rPr>
                        <a:t>14 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= 43 (@1.06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2.58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553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ZnTe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2.79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2500 (@1.06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d</a:t>
                      </a:r>
                      <a:r>
                        <a:rPr lang="en-US" sz="1200" kern="1200" baseline="-25000" dirty="0">
                          <a:solidFill>
                            <a:srgbClr val="0000FF"/>
                          </a:solidFill>
                          <a:effectLst/>
                        </a:rPr>
                        <a:t>14 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= 119 (@1.06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2.26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27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BBO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1.6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5.8 (@1.06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d</a:t>
                      </a:r>
                      <a:r>
                        <a:rPr lang="en-US" sz="1200" kern="1200" baseline="-25000" dirty="0">
                          <a:solidFill>
                            <a:srgbClr val="0000FF"/>
                          </a:solidFill>
                          <a:effectLst/>
                        </a:rPr>
                        <a:t>22 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= 2.3 (@1.06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6.2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190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KTP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1.78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61 (@1.06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d</a:t>
                      </a:r>
                      <a:r>
                        <a:rPr lang="en-US" sz="1200" kern="1200" baseline="-25000" dirty="0">
                          <a:solidFill>
                            <a:srgbClr val="0000FF"/>
                          </a:solidFill>
                          <a:effectLst/>
                        </a:rPr>
                        <a:t>33 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= 14.6 (@1.06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3.54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295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LiNbO</a:t>
                      </a:r>
                      <a:r>
                        <a:rPr lang="en-US" sz="1200" kern="1200" baseline="-250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2.2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18 (@1.06</a:t>
                      </a: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d</a:t>
                      </a:r>
                      <a:r>
                        <a:rPr lang="en-US" sz="1200" kern="1200" baseline="-25000" dirty="0">
                          <a:solidFill>
                            <a:srgbClr val="FF0000"/>
                          </a:solidFill>
                          <a:effectLst/>
                        </a:rPr>
                        <a:t>33 </a:t>
                      </a: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= 25.2 (@1.06</a:t>
                      </a: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effectLst/>
                        </a:rPr>
                        <a:t>3.9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590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GaN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2.3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53 (@1.23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d</a:t>
                      </a:r>
                      <a:r>
                        <a:rPr lang="en-US" sz="1200" kern="1200" baseline="-25000" dirty="0">
                          <a:solidFill>
                            <a:srgbClr val="0000FF"/>
                          </a:solidFill>
                          <a:effectLst/>
                        </a:rPr>
                        <a:t>33 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= -3.8 (@1.06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3.44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870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GaP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3.1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600 (@1.04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d</a:t>
                      </a:r>
                      <a:r>
                        <a:rPr lang="en-US" sz="1200" kern="1200" baseline="-25000" dirty="0" smtClean="0">
                          <a:solidFill>
                            <a:srgbClr val="0000FF"/>
                          </a:solidFill>
                          <a:effectLst/>
                        </a:rPr>
                        <a:t>36 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= 36.8 (@1.31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2.2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  <a:tr h="1546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err="1">
                          <a:solidFill>
                            <a:srgbClr val="0000FF"/>
                          </a:solidFill>
                          <a:effectLst/>
                        </a:rPr>
                        <a:t>GaAs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FF"/>
                          </a:solidFill>
                          <a:effectLst/>
                        </a:rPr>
                        <a:t>3.4</a:t>
                      </a:r>
                      <a:endParaRPr lang="en-US" sz="120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1590 (@1.5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d</a:t>
                      </a:r>
                      <a:r>
                        <a:rPr lang="en-US" sz="1200" kern="1200" baseline="-25000" dirty="0">
                          <a:solidFill>
                            <a:srgbClr val="0000FF"/>
                          </a:solidFill>
                          <a:effectLst/>
                        </a:rPr>
                        <a:t>14 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= 105 (@1.5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  <a:sym typeface="Symbol"/>
                        </a:rPr>
                        <a:t></a:t>
                      </a: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m</a:t>
                      </a:r>
                      <a:r>
                        <a:rPr lang="en-US" sz="1200" kern="1200" dirty="0" smtClean="0">
                          <a:solidFill>
                            <a:srgbClr val="0000FF"/>
                          </a:solidFill>
                          <a:effectLst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effectLst/>
                        </a:rPr>
                        <a:t>1.43</a:t>
                      </a:r>
                      <a:endParaRPr lang="en-US" sz="1200" dirty="0">
                        <a:solidFill>
                          <a:srgbClr val="0000FF"/>
                        </a:solidFill>
                        <a:effectLst/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52839" marR="52839" marT="26419" marB="26419" anchor="ctr"/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6988039" y="6465213"/>
            <a:ext cx="1711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/>
                </a:solidFill>
                <a:latin typeface="+mn-lt"/>
              </a:rPr>
              <a:t> Data are from literature.</a:t>
            </a:r>
            <a:endParaRPr lang="en-US" sz="11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117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Photorefractive damage in LN crystal</a:t>
            </a:r>
          </a:p>
        </p:txBody>
      </p:sp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0" y="7112000"/>
            <a:ext cx="91440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mtClean="0"/>
              <a:t>TexPoint fonts used in EMF. </a:t>
            </a:r>
          </a:p>
          <a:p>
            <a:r>
              <a:rPr lang="en-US" smtClean="0"/>
              <a:t>Read the TexPoint manual before you delete this box.: </a:t>
            </a:r>
            <a:r>
              <a:rPr lang="en-US" smtClean="0">
                <a:latin typeface="CMMI10"/>
              </a:rPr>
              <a:t>A</a:t>
            </a:r>
            <a:r>
              <a:rPr lang="en-US" smtClean="0">
                <a:latin typeface="CMR10"/>
              </a:rPr>
              <a:t>A</a:t>
            </a:r>
            <a:r>
              <a:rPr lang="en-US" smtClean="0">
                <a:latin typeface="CMR7"/>
              </a:rPr>
              <a:t>A</a:t>
            </a:r>
            <a:r>
              <a:rPr lang="en-US" smtClean="0">
                <a:latin typeface="CMSY10ORIG"/>
              </a:rPr>
              <a:t>A</a:t>
            </a:r>
            <a:r>
              <a:rPr lang="en-US" smtClean="0">
                <a:latin typeface="CMMI7"/>
              </a:rPr>
              <a:t>A</a:t>
            </a:r>
            <a:r>
              <a:rPr lang="en-US" smtClean="0">
                <a:latin typeface="CMEX10"/>
              </a:rPr>
              <a:t>A</a:t>
            </a:r>
            <a:r>
              <a:rPr lang="en-US" smtClean="0">
                <a:latin typeface="CMR5"/>
              </a:rPr>
              <a:t>A</a:t>
            </a:r>
            <a:endParaRPr lang="en-US"/>
          </a:p>
        </p:txBody>
      </p:sp>
      <p:pic>
        <p:nvPicPr>
          <p:cNvPr id="3" name="Picture 2" descr="Image result for photorefractive da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17" y="1315719"/>
            <a:ext cx="3253518" cy="33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hotorefractive da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013" y="1064048"/>
            <a:ext cx="4664461" cy="358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5942" y="4878333"/>
            <a:ext cx="29230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D.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Zheng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</a:t>
            </a:r>
            <a:r>
              <a:rPr lang="en-US" sz="900" i="1" dirty="0">
                <a:solidFill>
                  <a:schemeClr val="tx1"/>
                </a:solidFill>
                <a:latin typeface="+mn-lt"/>
              </a:rPr>
              <a:t>al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Sci. Rep. 6, 20308 (2016).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1722" y="4665947"/>
            <a:ext cx="29230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M.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Carrascosa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</a:t>
            </a:r>
            <a:r>
              <a:rPr lang="en-US" sz="900" i="1" dirty="0">
                <a:solidFill>
                  <a:schemeClr val="tx1"/>
                </a:solidFill>
                <a:latin typeface="+mn-lt"/>
              </a:rPr>
              <a:t>al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OE 16, 115 (2008).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23316" y="5652825"/>
            <a:ext cx="8401902" cy="70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kern="0" dirty="0" smtClean="0">
                <a:solidFill>
                  <a:srgbClr val="0070C0"/>
                </a:solidFill>
              </a:rPr>
              <a:t>One major challenge to the application of lithium </a:t>
            </a:r>
            <a:r>
              <a:rPr lang="en-US" sz="1600" kern="0" dirty="0" err="1" smtClean="0">
                <a:solidFill>
                  <a:srgbClr val="0070C0"/>
                </a:solidFill>
              </a:rPr>
              <a:t>niobate</a:t>
            </a:r>
            <a:r>
              <a:rPr lang="en-US" sz="1600" kern="0" dirty="0" smtClean="0">
                <a:solidFill>
                  <a:srgbClr val="0070C0"/>
                </a:solidFill>
              </a:rPr>
              <a:t>, particular on nonlinear photonics. 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kern="0" dirty="0" smtClean="0">
                <a:solidFill>
                  <a:srgbClr val="0070C0"/>
                </a:solidFill>
              </a:rPr>
              <a:t>Conventional mitigation approaches are to dope lithium </a:t>
            </a:r>
            <a:r>
              <a:rPr lang="en-US" sz="1600" kern="0" dirty="0" err="1" smtClean="0">
                <a:solidFill>
                  <a:srgbClr val="0070C0"/>
                </a:solidFill>
              </a:rPr>
              <a:t>niobate</a:t>
            </a:r>
            <a:r>
              <a:rPr lang="en-US" sz="1600" kern="0" dirty="0" smtClean="0">
                <a:solidFill>
                  <a:srgbClr val="0070C0"/>
                </a:solidFill>
              </a:rPr>
              <a:t> to increase damage threshold. </a:t>
            </a:r>
          </a:p>
        </p:txBody>
      </p:sp>
    </p:spTree>
    <p:extLst>
      <p:ext uri="{BB962C8B-B14F-4D97-AF65-F5344CB8AC3E}">
        <p14:creationId xmlns:p14="http://schemas.microsoft.com/office/powerpoint/2010/main" val="261497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Quenching of </a:t>
            </a:r>
            <a:r>
              <a:rPr lang="en-US" sz="2800" dirty="0" err="1" smtClean="0"/>
              <a:t>photorefraction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4" y="912135"/>
            <a:ext cx="6227064" cy="5084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r="561" b="49646"/>
          <a:stretch/>
        </p:blipFill>
        <p:spPr>
          <a:xfrm>
            <a:off x="6675512" y="1090570"/>
            <a:ext cx="2342552" cy="121970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2380" y="5930276"/>
            <a:ext cx="4106399" cy="59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0000FF"/>
                </a:solidFill>
              </a:rPr>
              <a:t>Strong saturation observed for </a:t>
            </a:r>
            <a:r>
              <a:rPr lang="en-US" sz="1400" kern="0" dirty="0" err="1" smtClean="0">
                <a:solidFill>
                  <a:srgbClr val="0000FF"/>
                </a:solidFill>
              </a:rPr>
              <a:t>photorefraction</a:t>
            </a:r>
            <a:r>
              <a:rPr lang="en-US" sz="1400" kern="0" dirty="0" smtClean="0">
                <a:solidFill>
                  <a:srgbClr val="0000FF"/>
                </a:solidFill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0000FF"/>
                </a:solidFill>
              </a:rPr>
              <a:t>Intriguing </a:t>
            </a:r>
            <a:r>
              <a:rPr lang="en-US" sz="1400" i="1" kern="0" dirty="0" smtClean="0">
                <a:solidFill>
                  <a:srgbClr val="0000FF"/>
                </a:solidFill>
              </a:rPr>
              <a:t>quenching</a:t>
            </a:r>
            <a:r>
              <a:rPr lang="en-US" sz="1400" kern="0" dirty="0" smtClean="0">
                <a:solidFill>
                  <a:srgbClr val="0000FF"/>
                </a:solidFill>
              </a:rPr>
              <a:t> of </a:t>
            </a:r>
            <a:r>
              <a:rPr lang="en-US" sz="1400" kern="0" dirty="0" err="1" smtClean="0">
                <a:solidFill>
                  <a:srgbClr val="0000FF"/>
                </a:solidFill>
              </a:rPr>
              <a:t>photorefraction</a:t>
            </a:r>
            <a:r>
              <a:rPr lang="en-US" sz="1400" kern="0" dirty="0" smtClean="0">
                <a:solidFill>
                  <a:srgbClr val="0000FF"/>
                </a:solidFill>
              </a:rPr>
              <a:t>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09857" y="2547899"/>
            <a:ext cx="2634143" cy="3077313"/>
            <a:chOff x="6509857" y="2547899"/>
            <a:chExt cx="2634143" cy="3077313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857" y="3263573"/>
              <a:ext cx="2189527" cy="2101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510409" y="5394380"/>
              <a:ext cx="26335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900" dirty="0" smtClean="0">
                  <a:solidFill>
                    <a:schemeClr val="tx1"/>
                  </a:solidFill>
                  <a:latin typeface="+mn-lt"/>
                </a:rPr>
                <a:t>A. A. </a:t>
              </a:r>
              <a:r>
                <a:rPr lang="en-US" sz="900" dirty="0" err="1" smtClean="0">
                  <a:solidFill>
                    <a:schemeClr val="tx1"/>
                  </a:solidFill>
                  <a:latin typeface="+mn-lt"/>
                </a:rPr>
                <a:t>Savchenkov</a:t>
              </a:r>
              <a:r>
                <a:rPr lang="en-US" sz="900" dirty="0" smtClean="0">
                  <a:solidFill>
                    <a:schemeClr val="tx1"/>
                  </a:solidFill>
                  <a:latin typeface="+mn-lt"/>
                </a:rPr>
                <a:t>, </a:t>
              </a:r>
              <a:r>
                <a:rPr lang="fr-FR" sz="900" dirty="0" smtClean="0">
                  <a:solidFill>
                    <a:schemeClr val="tx1"/>
                  </a:solidFill>
                  <a:latin typeface="+mn-lt"/>
                </a:rPr>
                <a:t>et </a:t>
              </a:r>
              <a:r>
                <a:rPr lang="fr-FR" sz="900" dirty="0">
                  <a:solidFill>
                    <a:schemeClr val="tx1"/>
                  </a:solidFill>
                  <a:latin typeface="+mn-lt"/>
                </a:rPr>
                <a:t>al, </a:t>
              </a:r>
              <a:r>
                <a:rPr lang="fr-FR" sz="900" dirty="0" smtClean="0">
                  <a:solidFill>
                    <a:schemeClr val="tx1"/>
                  </a:solidFill>
                  <a:latin typeface="+mn-lt"/>
                </a:rPr>
                <a:t>APL 88, 241909 (2006).</a:t>
              </a:r>
            </a:p>
          </p:txBody>
        </p:sp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9553"/>
            <a:stretch/>
          </p:blipFill>
          <p:spPr bwMode="auto">
            <a:xfrm>
              <a:off x="7146924" y="2547899"/>
              <a:ext cx="915391" cy="715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288779" y="6042059"/>
            <a:ext cx="3649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800" b="0" u="none" baseline="0" dirty="0" smtClean="0">
                <a:solidFill>
                  <a:srgbClr val="FF0000"/>
                </a:solidFill>
                <a:latin typeface="+mn-lt"/>
                <a:cs typeface="Tahoma"/>
              </a:rPr>
              <a:t>The whole</a:t>
            </a:r>
            <a:r>
              <a:rPr lang="en-US" sz="1800" b="0" u="none" dirty="0" smtClean="0">
                <a:solidFill>
                  <a:srgbClr val="FF0000"/>
                </a:solidFill>
                <a:latin typeface="+mn-lt"/>
                <a:cs typeface="Tahoma"/>
              </a:rPr>
              <a:t> process is reversible.</a:t>
            </a:r>
            <a:endParaRPr lang="en-US" sz="1800" b="0" u="none" baseline="0" dirty="0" smtClean="0">
              <a:solidFill>
                <a:srgbClr val="FF0000"/>
              </a:solidFill>
              <a:latin typeface="+mn-lt"/>
              <a:cs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91686" y="6544059"/>
            <a:ext cx="21679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  <a:latin typeface="+mn-lt"/>
              </a:rPr>
              <a:t> H. Liang</a:t>
            </a:r>
            <a:r>
              <a:rPr lang="en-US" sz="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et al, </a:t>
            </a:r>
            <a:r>
              <a:rPr lang="en-US" sz="800" dirty="0" err="1" smtClean="0">
                <a:solidFill>
                  <a:schemeClr val="tx1"/>
                </a:solidFill>
                <a:latin typeface="+mn-lt"/>
              </a:rPr>
              <a:t>Optica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 4, 1251 (2017).</a:t>
            </a:r>
          </a:p>
        </p:txBody>
      </p:sp>
    </p:spTree>
    <p:extLst>
      <p:ext uri="{BB962C8B-B14F-4D97-AF65-F5344CB8AC3E}">
        <p14:creationId xmlns:p14="http://schemas.microsoft.com/office/powerpoint/2010/main" val="388423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Potential for nonlinear photonic applications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0" y="979246"/>
            <a:ext cx="4992666" cy="4076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r="561" b="49646"/>
          <a:stretch/>
        </p:blipFill>
        <p:spPr>
          <a:xfrm>
            <a:off x="6058623" y="1037969"/>
            <a:ext cx="2342552" cy="121970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7213" y="5267545"/>
            <a:ext cx="9079066" cy="85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600" i="1" kern="0" dirty="0" smtClean="0">
                <a:solidFill>
                  <a:srgbClr val="008000"/>
                </a:solidFill>
              </a:rPr>
              <a:t>Quenching</a:t>
            </a:r>
            <a:r>
              <a:rPr lang="en-US" sz="1600" kern="0" dirty="0" smtClean="0">
                <a:solidFill>
                  <a:srgbClr val="008000"/>
                </a:solidFill>
              </a:rPr>
              <a:t> of </a:t>
            </a:r>
            <a:r>
              <a:rPr lang="en-US" sz="1600" kern="0" dirty="0" err="1" smtClean="0">
                <a:solidFill>
                  <a:srgbClr val="008000"/>
                </a:solidFill>
              </a:rPr>
              <a:t>photorefraction</a:t>
            </a:r>
            <a:r>
              <a:rPr lang="en-US" sz="1600" kern="0" dirty="0" smtClean="0">
                <a:solidFill>
                  <a:srgbClr val="008000"/>
                </a:solidFill>
              </a:rPr>
              <a:t> may find an elegant solution to the optical damage issue of LN crystal.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600" kern="0" dirty="0" smtClean="0">
                <a:solidFill>
                  <a:srgbClr val="008000"/>
                </a:solidFill>
              </a:rPr>
              <a:t>LN </a:t>
            </a:r>
            <a:r>
              <a:rPr lang="en-US" sz="1600" kern="0" dirty="0" err="1" smtClean="0">
                <a:solidFill>
                  <a:srgbClr val="008000"/>
                </a:solidFill>
              </a:rPr>
              <a:t>nanophotonic</a:t>
            </a:r>
            <a:r>
              <a:rPr lang="en-US" sz="1600" kern="0" dirty="0" smtClean="0">
                <a:solidFill>
                  <a:srgbClr val="008000"/>
                </a:solidFill>
              </a:rPr>
              <a:t> devices might be of great potential for nonlinear </a:t>
            </a:r>
            <a:r>
              <a:rPr lang="en-US" sz="1600" kern="0" dirty="0" err="1" smtClean="0">
                <a:solidFill>
                  <a:srgbClr val="008000"/>
                </a:solidFill>
              </a:rPr>
              <a:t>phootonic</a:t>
            </a:r>
            <a:r>
              <a:rPr lang="en-US" sz="1600" kern="0" dirty="0" smtClean="0">
                <a:solidFill>
                  <a:srgbClr val="008000"/>
                </a:solidFill>
              </a:rPr>
              <a:t> applications.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600" kern="0" dirty="0" smtClean="0">
                <a:solidFill>
                  <a:srgbClr val="008000"/>
                </a:solidFill>
              </a:rPr>
              <a:t>Time response of </a:t>
            </a:r>
            <a:r>
              <a:rPr lang="en-US" sz="1600" kern="0" dirty="0" err="1" smtClean="0">
                <a:solidFill>
                  <a:srgbClr val="008000"/>
                </a:solidFill>
              </a:rPr>
              <a:t>photorefraction</a:t>
            </a:r>
            <a:r>
              <a:rPr lang="en-US" sz="1600" kern="0" dirty="0" smtClean="0">
                <a:solidFill>
                  <a:srgbClr val="008000"/>
                </a:solidFill>
              </a:rPr>
              <a:t> in LN photonic crystal </a:t>
            </a:r>
            <a:r>
              <a:rPr lang="en-US" sz="1600" kern="0" dirty="0" err="1" smtClean="0">
                <a:solidFill>
                  <a:srgbClr val="008000"/>
                </a:solidFill>
              </a:rPr>
              <a:t>nanoresonator</a:t>
            </a:r>
            <a:r>
              <a:rPr lang="en-US" sz="1600" kern="0" dirty="0" smtClean="0">
                <a:solidFill>
                  <a:srgbClr val="008000"/>
                </a:solidFill>
              </a:rPr>
              <a:t>?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1600" kern="0" dirty="0" err="1" smtClean="0">
                <a:solidFill>
                  <a:srgbClr val="008000"/>
                </a:solidFill>
              </a:rPr>
              <a:t>Photorefraction</a:t>
            </a:r>
            <a:r>
              <a:rPr lang="en-US" sz="1600" kern="0" dirty="0" smtClean="0">
                <a:solidFill>
                  <a:srgbClr val="008000"/>
                </a:solidFill>
              </a:rPr>
              <a:t> for signal processing?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22104" y="2557965"/>
            <a:ext cx="3015590" cy="2574347"/>
            <a:chOff x="5722104" y="2557965"/>
            <a:chExt cx="3015590" cy="2574347"/>
          </a:xfrm>
        </p:grpSpPr>
        <p:pic>
          <p:nvPicPr>
            <p:cNvPr id="8" name="Picture 4" descr="Image result for photorefractive da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2104" y="2557965"/>
              <a:ext cx="3015590" cy="2316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190267" y="4886091"/>
              <a:ext cx="254742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US" sz="1000" dirty="0" smtClean="0">
                  <a:solidFill>
                    <a:schemeClr val="tx1"/>
                  </a:solidFill>
                  <a:latin typeface="+mn-lt"/>
                </a:rPr>
                <a:t>M. </a:t>
              </a:r>
              <a:r>
                <a:rPr lang="en-US" sz="1000" dirty="0" err="1" smtClean="0">
                  <a:solidFill>
                    <a:schemeClr val="tx1"/>
                  </a:solidFill>
                  <a:latin typeface="+mn-lt"/>
                </a:rPr>
                <a:t>Carrascosa</a:t>
              </a:r>
              <a:r>
                <a:rPr lang="en-US" sz="1000" dirty="0" smtClean="0">
                  <a:solidFill>
                    <a:schemeClr val="tx1"/>
                  </a:solidFill>
                  <a:latin typeface="+mn-lt"/>
                </a:rPr>
                <a:t>, </a:t>
              </a:r>
              <a:r>
                <a:rPr lang="en-US" sz="1000" i="1" dirty="0" smtClean="0">
                  <a:solidFill>
                    <a:schemeClr val="tx1"/>
                  </a:solidFill>
                  <a:latin typeface="+mn-lt"/>
                </a:rPr>
                <a:t>et </a:t>
              </a:r>
              <a:r>
                <a:rPr lang="en-US" sz="1000" i="1" dirty="0">
                  <a:solidFill>
                    <a:schemeClr val="tx1"/>
                  </a:solidFill>
                  <a:latin typeface="+mn-lt"/>
                </a:rPr>
                <a:t>al</a:t>
              </a:r>
              <a:r>
                <a:rPr lang="en-US" sz="1000" dirty="0">
                  <a:solidFill>
                    <a:schemeClr val="tx1"/>
                  </a:solidFill>
                  <a:latin typeface="+mn-lt"/>
                </a:rPr>
                <a:t>, </a:t>
              </a:r>
              <a:r>
                <a:rPr lang="en-US" sz="1000" dirty="0" smtClean="0">
                  <a:solidFill>
                    <a:schemeClr val="tx1"/>
                  </a:solidFill>
                  <a:latin typeface="+mn-lt"/>
                </a:rPr>
                <a:t>OE 16, 115 (2008).</a:t>
              </a:r>
              <a:endParaRPr lang="en-US" sz="100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10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Single-photon nonlinearity - Current state of the art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20624" y="5414353"/>
            <a:ext cx="51541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600" dirty="0" smtClean="0">
                <a:solidFill>
                  <a:srgbClr val="0070C0"/>
                </a:solidFill>
                <a:latin typeface="+mn-lt"/>
                <a:cs typeface="Tahoma"/>
              </a:rPr>
              <a:t>Atom systems require </a:t>
            </a:r>
            <a:r>
              <a:rPr lang="en-US" sz="1600" dirty="0" smtClean="0">
                <a:solidFill>
                  <a:srgbClr val="FF0000"/>
                </a:solidFill>
                <a:latin typeface="+mn-lt"/>
                <a:cs typeface="Tahoma"/>
              </a:rPr>
              <a:t>high vacuum and optical trap</a:t>
            </a:r>
            <a:r>
              <a:rPr lang="en-US" sz="1600" dirty="0" smtClean="0">
                <a:solidFill>
                  <a:srgbClr val="0070C0"/>
                </a:solidFill>
                <a:latin typeface="+mn-lt"/>
                <a:cs typeface="Tahoma"/>
              </a:rPr>
              <a:t>.</a:t>
            </a:r>
          </a:p>
          <a:p>
            <a:pPr marL="342900" indent="-342900"/>
            <a:r>
              <a:rPr lang="en-US" sz="1600" dirty="0" smtClean="0">
                <a:solidFill>
                  <a:srgbClr val="0070C0"/>
                </a:solidFill>
                <a:latin typeface="+mn-lt"/>
                <a:cs typeface="Tahoma"/>
              </a:rPr>
              <a:t>Quantum dot systems require </a:t>
            </a:r>
            <a:r>
              <a:rPr lang="en-US" sz="1600" dirty="0" smtClean="0">
                <a:solidFill>
                  <a:srgbClr val="FF0000"/>
                </a:solidFill>
                <a:latin typeface="+mn-lt"/>
                <a:cs typeface="Tahoma"/>
              </a:rPr>
              <a:t>cryogenic temperature</a:t>
            </a:r>
            <a:r>
              <a:rPr lang="en-US" sz="1600" dirty="0" smtClean="0">
                <a:solidFill>
                  <a:srgbClr val="0070C0"/>
                </a:solidFill>
                <a:latin typeface="+mn-lt"/>
                <a:cs typeface="Tahoma"/>
              </a:rPr>
              <a:t>. </a:t>
            </a:r>
          </a:p>
          <a:p>
            <a:pPr marL="342900" indent="-342900"/>
            <a:r>
              <a:rPr lang="en-US" sz="1600" dirty="0" smtClean="0">
                <a:solidFill>
                  <a:srgbClr val="0070C0"/>
                </a:solidFill>
                <a:latin typeface="+mn-lt"/>
                <a:cs typeface="Tahoma"/>
              </a:rPr>
              <a:t>Superconducting circuits require </a:t>
            </a:r>
            <a:r>
              <a:rPr lang="en-US" sz="1600" dirty="0" smtClean="0">
                <a:solidFill>
                  <a:srgbClr val="FF0000"/>
                </a:solidFill>
                <a:latin typeface="+mn-lt"/>
                <a:cs typeface="Tahoma"/>
              </a:rPr>
              <a:t>cryogenic temperature </a:t>
            </a:r>
            <a:r>
              <a:rPr lang="en-US" sz="1600" dirty="0" smtClean="0">
                <a:solidFill>
                  <a:srgbClr val="0070C0"/>
                </a:solidFill>
                <a:latin typeface="+mn-lt"/>
                <a:cs typeface="Tahoma"/>
              </a:rPr>
              <a:t>and</a:t>
            </a:r>
            <a:r>
              <a:rPr lang="en-US" sz="1600" dirty="0" smtClean="0">
                <a:solidFill>
                  <a:srgbClr val="FF0000"/>
                </a:solidFill>
                <a:latin typeface="+mn-lt"/>
                <a:cs typeface="Tahom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n-lt"/>
                <a:cs typeface="Tahoma"/>
              </a:rPr>
              <a:t>operate at </a:t>
            </a:r>
            <a:r>
              <a:rPr lang="en-US" sz="1600" dirty="0" smtClean="0">
                <a:solidFill>
                  <a:srgbClr val="FF0000"/>
                </a:solidFill>
                <a:latin typeface="+mn-lt"/>
                <a:cs typeface="Tahoma"/>
              </a:rPr>
              <a:t>microwave frequencies</a:t>
            </a:r>
            <a:r>
              <a:rPr lang="en-US" sz="1600" dirty="0" smtClean="0">
                <a:solidFill>
                  <a:srgbClr val="0070C0"/>
                </a:solidFill>
                <a:latin typeface="+mn-lt"/>
                <a:cs typeface="Tahoma"/>
              </a:rPr>
              <a:t>.</a:t>
            </a:r>
            <a:endParaRPr lang="en-US" sz="1600" dirty="0">
              <a:solidFill>
                <a:srgbClr val="0070C0"/>
              </a:solidFill>
              <a:latin typeface="+mn-lt"/>
              <a:cs typeface="Taho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624" y="2696755"/>
            <a:ext cx="2541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/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H. J. Kimble, </a:t>
            </a:r>
            <a:r>
              <a:rPr lang="en-US" sz="1000" b="0" i="1" u="none" dirty="0" smtClean="0">
                <a:solidFill>
                  <a:schemeClr val="tx1"/>
                </a:solidFill>
                <a:latin typeface="+mn-lt"/>
                <a:cs typeface="Tahoma"/>
              </a:rPr>
              <a:t>et al</a:t>
            </a:r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, Nature </a:t>
            </a:r>
            <a:r>
              <a:rPr lang="en-US" sz="1000" b="1" u="none" dirty="0" smtClean="0">
                <a:solidFill>
                  <a:schemeClr val="tx1"/>
                </a:solidFill>
                <a:latin typeface="+mn-lt"/>
                <a:cs typeface="Tahoma"/>
              </a:rPr>
              <a:t>436</a:t>
            </a:r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, 87 (2005).</a:t>
            </a:r>
            <a:endParaRPr lang="en-US" sz="1000" b="0" u="none" baseline="0" dirty="0" smtClean="0">
              <a:solidFill>
                <a:schemeClr val="tx1"/>
              </a:solidFill>
              <a:latin typeface="+mn-lt"/>
              <a:cs typeface="Taho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2996" y="6325798"/>
            <a:ext cx="2531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K. </a:t>
            </a:r>
            <a:r>
              <a:rPr lang="en-US" sz="1000" b="0" u="none" dirty="0" err="1" smtClean="0">
                <a:solidFill>
                  <a:schemeClr val="tx1"/>
                </a:solidFill>
                <a:latin typeface="+mn-lt"/>
                <a:cs typeface="Tahoma"/>
              </a:rPr>
              <a:t>Semba</a:t>
            </a:r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, </a:t>
            </a:r>
            <a:r>
              <a:rPr lang="en-US" sz="1000" b="0" i="1" u="none" dirty="0" smtClean="0">
                <a:solidFill>
                  <a:schemeClr val="tx1"/>
                </a:solidFill>
                <a:latin typeface="+mn-lt"/>
                <a:cs typeface="Tahoma"/>
              </a:rPr>
              <a:t>et al</a:t>
            </a:r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, Nature Phys. </a:t>
            </a:r>
            <a:r>
              <a:rPr lang="en-US" sz="1000" b="1" u="none" dirty="0" smtClean="0">
                <a:solidFill>
                  <a:schemeClr val="tx1"/>
                </a:solidFill>
                <a:latin typeface="+mn-lt"/>
                <a:cs typeface="Tahoma"/>
              </a:rPr>
              <a:t>13</a:t>
            </a:r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, 44 (2017). </a:t>
            </a:r>
            <a:endParaRPr lang="en-US" sz="1000" b="0" u="none" baseline="0" dirty="0" smtClean="0">
              <a:solidFill>
                <a:schemeClr val="tx1"/>
              </a:solidFill>
              <a:latin typeface="+mn-lt"/>
              <a:cs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87525" y="4634670"/>
            <a:ext cx="30604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/>
            <a:r>
              <a:rPr lang="en-US" sz="1000" dirty="0">
                <a:solidFill>
                  <a:schemeClr val="tx1"/>
                </a:solidFill>
                <a:latin typeface="+mn-lt"/>
                <a:cs typeface="Tahoma"/>
              </a:rPr>
              <a:t>A. </a:t>
            </a:r>
            <a:r>
              <a:rPr lang="en-US" sz="1000" dirty="0" err="1" smtClean="0">
                <a:solidFill>
                  <a:schemeClr val="tx1"/>
                </a:solidFill>
                <a:latin typeface="+mn-lt"/>
                <a:cs typeface="Tahoma"/>
              </a:rPr>
              <a:t>Rauschenbeutel</a:t>
            </a:r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, </a:t>
            </a:r>
            <a:r>
              <a:rPr lang="en-US" sz="1000" b="0" i="1" u="none" dirty="0" smtClean="0">
                <a:solidFill>
                  <a:schemeClr val="tx1"/>
                </a:solidFill>
                <a:latin typeface="+mn-lt"/>
                <a:cs typeface="Tahoma"/>
              </a:rPr>
              <a:t>et al</a:t>
            </a:r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, PRL </a:t>
            </a:r>
            <a:r>
              <a:rPr lang="en-US" sz="1000" b="1" u="none" dirty="0" smtClean="0">
                <a:solidFill>
                  <a:schemeClr val="tx1"/>
                </a:solidFill>
                <a:latin typeface="+mn-lt"/>
                <a:cs typeface="Tahoma"/>
              </a:rPr>
              <a:t>104</a:t>
            </a:r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, 203603 (2010).</a:t>
            </a:r>
            <a:endParaRPr lang="en-US" sz="1000" b="0" u="none" baseline="0" dirty="0" smtClean="0">
              <a:solidFill>
                <a:schemeClr val="tx1"/>
              </a:solidFill>
              <a:latin typeface="+mn-lt"/>
              <a:cs typeface="Taho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3317" y="948040"/>
            <a:ext cx="4514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70C0"/>
                </a:solidFill>
                <a:latin typeface="+mn-lt"/>
                <a:cs typeface="Tahoma"/>
              </a:rPr>
              <a:t>Single atom and atom cloud inside a cavity</a:t>
            </a:r>
            <a:endParaRPr lang="en-US" sz="1600" dirty="0">
              <a:solidFill>
                <a:srgbClr val="0070C0"/>
              </a:solidFill>
              <a:latin typeface="+mn-lt"/>
              <a:cs typeface="Tahoma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8000" r="28458" b="-649"/>
          <a:stretch/>
        </p:blipFill>
        <p:spPr bwMode="auto">
          <a:xfrm>
            <a:off x="3154172" y="3196127"/>
            <a:ext cx="2118584" cy="137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http://www.nature.com/nature/journal/v453/n7198/images/nature07127-f2.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" r="5456" b="56545"/>
          <a:stretch/>
        </p:blipFill>
        <p:spPr bwMode="auto">
          <a:xfrm>
            <a:off x="573243" y="1455871"/>
            <a:ext cx="1986148" cy="117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6398"/>
          <a:stretch/>
        </p:blipFill>
        <p:spPr>
          <a:xfrm>
            <a:off x="5984711" y="1286594"/>
            <a:ext cx="2324013" cy="19042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90930" y="953334"/>
            <a:ext cx="3232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70C0"/>
                </a:solidFill>
                <a:latin typeface="+mn-lt"/>
                <a:cs typeface="Tahoma"/>
              </a:rPr>
              <a:t>Single quantum dot inside a cavity</a:t>
            </a:r>
            <a:endParaRPr lang="en-US" sz="1600" dirty="0">
              <a:solidFill>
                <a:srgbClr val="0070C0"/>
              </a:solidFill>
              <a:latin typeface="+mn-lt"/>
              <a:cs typeface="Tahom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0930" y="4601407"/>
            <a:ext cx="25907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/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M. D. </a:t>
            </a:r>
            <a:r>
              <a:rPr lang="en-US" sz="1000" b="0" u="none" dirty="0" err="1" smtClean="0">
                <a:solidFill>
                  <a:schemeClr val="tx1"/>
                </a:solidFill>
                <a:latin typeface="+mn-lt"/>
                <a:cs typeface="Tahoma"/>
              </a:rPr>
              <a:t>Lukin</a:t>
            </a:r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, </a:t>
            </a:r>
            <a:r>
              <a:rPr lang="en-US" sz="1000" b="0" i="1" u="none" dirty="0" smtClean="0">
                <a:solidFill>
                  <a:schemeClr val="tx1"/>
                </a:solidFill>
                <a:latin typeface="+mn-lt"/>
                <a:cs typeface="Tahoma"/>
              </a:rPr>
              <a:t>et al</a:t>
            </a:r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, Nature </a:t>
            </a:r>
            <a:r>
              <a:rPr lang="en-US" sz="1000" b="1" u="none" dirty="0" smtClean="0">
                <a:solidFill>
                  <a:schemeClr val="tx1"/>
                </a:solidFill>
                <a:latin typeface="+mn-lt"/>
                <a:cs typeface="Tahoma"/>
              </a:rPr>
              <a:t>508</a:t>
            </a:r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, 241 (2014).</a:t>
            </a:r>
            <a:endParaRPr lang="en-US" sz="1000" b="0" u="none" baseline="0" dirty="0" smtClean="0">
              <a:solidFill>
                <a:schemeClr val="tx1"/>
              </a:solidFill>
              <a:latin typeface="+mn-lt"/>
              <a:cs typeface="Tahom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97034" y="3219137"/>
            <a:ext cx="25330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A. </a:t>
            </a:r>
            <a:r>
              <a:rPr lang="en-US" sz="1000" dirty="0" err="1" smtClean="0">
                <a:solidFill>
                  <a:schemeClr val="tx1"/>
                </a:solidFill>
                <a:latin typeface="+mn-lt"/>
              </a:rPr>
              <a:t>Immamoglu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000" i="1" dirty="0" smtClean="0">
                <a:solidFill>
                  <a:schemeClr val="tx1"/>
                </a:solidFill>
                <a:latin typeface="+mn-lt"/>
              </a:rPr>
              <a:t>et al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, Nature </a:t>
            </a:r>
            <a:r>
              <a:rPr lang="en-US" sz="1000" b="1" dirty="0" smtClean="0">
                <a:solidFill>
                  <a:schemeClr val="tx1"/>
                </a:solidFill>
                <a:latin typeface="+mn-lt"/>
              </a:rPr>
              <a:t>445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, 896 (2007)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912" y="3946960"/>
            <a:ext cx="2111309" cy="237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002996" y="3608406"/>
            <a:ext cx="2445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0070C0"/>
                </a:solidFill>
                <a:latin typeface="+mn-lt"/>
                <a:cs typeface="Tahoma"/>
              </a:rPr>
              <a:t>Superconducting circuits.</a:t>
            </a:r>
            <a:endParaRPr lang="en-US" sz="1600" dirty="0">
              <a:solidFill>
                <a:srgbClr val="0070C0"/>
              </a:solidFill>
              <a:latin typeface="+mn-lt"/>
              <a:cs typeface="Tahom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63604" y="2736388"/>
            <a:ext cx="24208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/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V. </a:t>
            </a:r>
            <a:r>
              <a:rPr lang="en-US" sz="1000" b="0" u="none" dirty="0" err="1" smtClean="0">
                <a:solidFill>
                  <a:schemeClr val="tx1"/>
                </a:solidFill>
                <a:latin typeface="+mn-lt"/>
                <a:cs typeface="Tahoma"/>
              </a:rPr>
              <a:t>Vuletic</a:t>
            </a:r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, </a:t>
            </a:r>
            <a:r>
              <a:rPr lang="en-US" sz="1000" b="0" i="1" u="none" dirty="0" smtClean="0">
                <a:solidFill>
                  <a:schemeClr val="tx1"/>
                </a:solidFill>
                <a:latin typeface="+mn-lt"/>
                <a:cs typeface="Tahoma"/>
              </a:rPr>
              <a:t>et al</a:t>
            </a:r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, Nature </a:t>
            </a:r>
            <a:r>
              <a:rPr lang="en-US" sz="1000" b="1" u="none" dirty="0" smtClean="0">
                <a:solidFill>
                  <a:schemeClr val="tx1"/>
                </a:solidFill>
                <a:latin typeface="+mn-lt"/>
                <a:cs typeface="Tahoma"/>
              </a:rPr>
              <a:t>448</a:t>
            </a:r>
            <a:r>
              <a:rPr lang="en-US" sz="1000" b="0" u="none" dirty="0" smtClean="0">
                <a:solidFill>
                  <a:schemeClr val="tx1"/>
                </a:solidFill>
                <a:latin typeface="+mn-lt"/>
                <a:cs typeface="Tahoma"/>
              </a:rPr>
              <a:t>, 57 (2013).</a:t>
            </a:r>
            <a:endParaRPr lang="en-US" sz="1000" b="0" u="none" baseline="0" dirty="0" smtClean="0">
              <a:solidFill>
                <a:schemeClr val="tx1"/>
              </a:solidFill>
              <a:latin typeface="+mn-lt"/>
              <a:cs typeface="Tahoma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87" y="1291888"/>
            <a:ext cx="1992998" cy="148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10463" y="5003989"/>
            <a:ext cx="1498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  <a:latin typeface="+mn-lt"/>
                <a:cs typeface="Tahoma"/>
              </a:rPr>
              <a:t>Challenges:</a:t>
            </a:r>
            <a:endParaRPr lang="en-US" sz="1600" dirty="0">
              <a:solidFill>
                <a:srgbClr val="FF0000"/>
              </a:solidFill>
              <a:latin typeface="+mn-lt"/>
              <a:cs typeface="Tahom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5715" y="3060168"/>
            <a:ext cx="1690898" cy="1435027"/>
            <a:chOff x="787382" y="3060169"/>
            <a:chExt cx="1690898" cy="1435027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382" y="3060169"/>
              <a:ext cx="1557870" cy="1435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2204815" y="3060169"/>
              <a:ext cx="273465" cy="282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915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Outlook</a:t>
            </a:r>
            <a:endParaRPr lang="en-US" sz="280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3514987" y="3607266"/>
            <a:ext cx="694264" cy="731622"/>
          </a:xfrm>
          <a:prstGeom prst="straightConnector1">
            <a:avLst/>
          </a:prstGeom>
          <a:solidFill>
            <a:schemeClr val="accent1"/>
          </a:soli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4" y="1068688"/>
            <a:ext cx="7712055" cy="3470424"/>
          </a:xfrm>
          <a:prstGeom prst="rect">
            <a:avLst/>
          </a:prstGeom>
        </p:spPr>
      </p:pic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246802" y="4759883"/>
            <a:ext cx="63716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600" b="1" dirty="0" smtClean="0">
                <a:solidFill>
                  <a:srgbClr val="0000CC"/>
                </a:solidFill>
                <a:latin typeface="+mn-lt"/>
                <a:cs typeface="Arial" charset="0"/>
              </a:rPr>
              <a:t>A Scalable Integrated Quantum Photonic Interconnect</a:t>
            </a:r>
            <a:endParaRPr lang="en-US" sz="1600" b="1" i="1" dirty="0" smtClean="0">
              <a:solidFill>
                <a:srgbClr val="0000CC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0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228600" y="762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buFontTx/>
              <a:buNone/>
            </a:pPr>
            <a:r>
              <a:rPr lang="en-US" altLang="zh-CN" sz="2400" dirty="0" smtClean="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rPr>
              <a:t>Compared to state-of-the-art broadband PDC</a:t>
            </a:r>
            <a:endParaRPr lang="en-US" altLang="zh-CN" sz="2400" dirty="0">
              <a:solidFill>
                <a:schemeClr val="tx2"/>
              </a:solidFill>
              <a:latin typeface="Times New Roman" pitchFamily="18" charset="0"/>
              <a:ea typeface="宋体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64462"/>
            <a:ext cx="2860895" cy="369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008" y="1066800"/>
            <a:ext cx="4898996" cy="329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03" y="4501969"/>
            <a:ext cx="2668398" cy="201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 bwMode="auto">
          <a:xfrm>
            <a:off x="5922628" y="6396136"/>
            <a:ext cx="3145172" cy="3429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MS Pゴシック" pitchFamily="-9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MS Pゴシック" pitchFamily="-9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MS Pゴシック" pitchFamily="-9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MS Pゴシック" pitchFamily="-92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MS Pゴシック" pitchFamily="-9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MS Pゴシック" pitchFamily="-9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MS Pゴシック" pitchFamily="-9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MS Pゴシック" pitchFamily="-92" charset="-128"/>
              </a:defRPr>
            </a:lvl9pPr>
          </a:lstStyle>
          <a:p>
            <a:pPr algn="l"/>
            <a:r>
              <a:rPr lang="en-US" sz="800" dirty="0" smtClean="0"/>
              <a:t> M. B. </a:t>
            </a:r>
            <a:r>
              <a:rPr lang="en-US" sz="800" dirty="0" err="1" smtClean="0"/>
              <a:t>Nashr</a:t>
            </a:r>
            <a:r>
              <a:rPr lang="en-US" sz="800" dirty="0" smtClean="0"/>
              <a:t>, </a:t>
            </a:r>
            <a:r>
              <a:rPr lang="en-US" sz="800" i="1" dirty="0" smtClean="0"/>
              <a:t>et al</a:t>
            </a:r>
            <a:r>
              <a:rPr lang="en-US" sz="800" dirty="0" smtClean="0"/>
              <a:t>, Phys. Rev. </a:t>
            </a:r>
            <a:r>
              <a:rPr lang="en-US" sz="800" dirty="0" err="1" smtClean="0"/>
              <a:t>Lett</a:t>
            </a:r>
            <a:r>
              <a:rPr lang="en-US" sz="800" dirty="0" smtClean="0"/>
              <a:t>. 100, 183601 (2008). </a:t>
            </a:r>
          </a:p>
        </p:txBody>
      </p:sp>
    </p:spTree>
    <p:extLst>
      <p:ext uri="{BB962C8B-B14F-4D97-AF65-F5344CB8AC3E}">
        <p14:creationId xmlns:p14="http://schemas.microsoft.com/office/powerpoint/2010/main" val="323571352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Wavelength conversion in </a:t>
            </a:r>
            <a:r>
              <a:rPr lang="en-US" sz="2800" dirty="0" err="1" smtClean="0"/>
              <a:t>SiC</a:t>
            </a:r>
            <a:r>
              <a:rPr lang="en-US" sz="2800" dirty="0" smtClean="0"/>
              <a:t> devices</a:t>
            </a:r>
            <a:endParaRPr 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t="3800" r="39183" b="33423"/>
          <a:stretch/>
        </p:blipFill>
        <p:spPr bwMode="auto">
          <a:xfrm>
            <a:off x="60960" y="1065768"/>
            <a:ext cx="4474877" cy="265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4126" r="38369" b="34198"/>
          <a:stretch/>
        </p:blipFill>
        <p:spPr bwMode="auto">
          <a:xfrm>
            <a:off x="5016" y="3972946"/>
            <a:ext cx="4613480" cy="270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t="1876" r="38747" b="34045"/>
          <a:stretch/>
        </p:blipFill>
        <p:spPr bwMode="auto">
          <a:xfrm>
            <a:off x="4856136" y="1065768"/>
            <a:ext cx="4132883" cy="269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1899" r="38743" b="34021"/>
          <a:stretch/>
        </p:blipFill>
        <p:spPr bwMode="auto">
          <a:xfrm>
            <a:off x="4804475" y="3812583"/>
            <a:ext cx="4239712" cy="304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6582" y="1441342"/>
            <a:ext cx="2767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u="none" baseline="0" dirty="0" smtClean="0">
                <a:latin typeface="Tahoma"/>
                <a:cs typeface="Tahoma"/>
              </a:rPr>
              <a:t>Conversion efficiency ~0.2/mW</a:t>
            </a:r>
            <a:r>
              <a:rPr lang="en-US" sz="1400" b="0" u="none" baseline="30000" dirty="0" smtClean="0">
                <a:latin typeface="Tahoma"/>
                <a:cs typeface="Tahoma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242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Optomechanics</a:t>
            </a:r>
            <a:r>
              <a:rPr lang="en-US" sz="2800" dirty="0" smtClean="0"/>
              <a:t> of LN </a:t>
            </a:r>
            <a:r>
              <a:rPr lang="en-US" sz="2800" dirty="0" err="1" smtClean="0"/>
              <a:t>microresonators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8" r="3622" b="10049"/>
          <a:stretch>
            <a:fillRect/>
          </a:stretch>
        </p:blipFill>
        <p:spPr bwMode="auto">
          <a:xfrm>
            <a:off x="311240" y="1184675"/>
            <a:ext cx="2390663" cy="147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18114" r="6190" b="9254"/>
          <a:stretch>
            <a:fillRect/>
          </a:stretch>
        </p:blipFill>
        <p:spPr bwMode="auto">
          <a:xfrm>
            <a:off x="3096395" y="978308"/>
            <a:ext cx="5796168" cy="290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0" t="8221" r="28737" b="37669"/>
          <a:stretch>
            <a:fillRect/>
          </a:stretch>
        </p:blipFill>
        <p:spPr bwMode="auto">
          <a:xfrm>
            <a:off x="194824" y="3884102"/>
            <a:ext cx="3728149" cy="279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1" t="62148" r="18694" b="975"/>
          <a:stretch>
            <a:fillRect/>
          </a:stretch>
        </p:blipFill>
        <p:spPr bwMode="auto">
          <a:xfrm>
            <a:off x="4997873" y="3963937"/>
            <a:ext cx="32988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07870" y="6497754"/>
            <a:ext cx="21679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  <a:latin typeface="+mn-lt"/>
              </a:rPr>
              <a:t>W. C. Jiang, et al, </a:t>
            </a:r>
            <a:r>
              <a:rPr lang="en-US" sz="800" dirty="0" err="1" smtClean="0">
                <a:solidFill>
                  <a:schemeClr val="tx1"/>
                </a:solidFill>
                <a:latin typeface="+mn-lt"/>
              </a:rPr>
              <a:t>Sci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, Rep. 6, 36920 (2016).</a:t>
            </a:r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946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/>
              <a:t>Optomechanics</a:t>
            </a:r>
            <a:r>
              <a:rPr lang="en-US" sz="2400" dirty="0" smtClean="0"/>
              <a:t> of LN photonic crystal </a:t>
            </a:r>
            <a:r>
              <a:rPr lang="en-US" sz="2400" dirty="0" err="1" smtClean="0"/>
              <a:t>nanoresonators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6" y="1052622"/>
            <a:ext cx="6312442" cy="4713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258" b="49646"/>
          <a:stretch/>
        </p:blipFill>
        <p:spPr>
          <a:xfrm>
            <a:off x="6646346" y="4288774"/>
            <a:ext cx="2378190" cy="1209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0720" y="6448411"/>
            <a:ext cx="21679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  <a:latin typeface="+mn-lt"/>
              </a:rPr>
              <a:t> H. Liang</a:t>
            </a:r>
            <a:r>
              <a:rPr lang="en-US" sz="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et al, </a:t>
            </a:r>
            <a:r>
              <a:rPr lang="en-US" sz="800" dirty="0" err="1" smtClean="0">
                <a:solidFill>
                  <a:schemeClr val="tx1"/>
                </a:solidFill>
                <a:latin typeface="+mn-lt"/>
              </a:rPr>
              <a:t>Optica</a:t>
            </a:r>
            <a:r>
              <a:rPr lang="en-US" sz="800" dirty="0" smtClean="0">
                <a:solidFill>
                  <a:schemeClr val="tx1"/>
                </a:solidFill>
                <a:latin typeface="+mn-lt"/>
              </a:rPr>
              <a:t> 4, 1251 (2017).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646"/>
          <a:stretch/>
        </p:blipFill>
        <p:spPr>
          <a:xfrm>
            <a:off x="6646346" y="5498539"/>
            <a:ext cx="2394374" cy="1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0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493" y="234855"/>
            <a:ext cx="616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Photon pairs in Si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microdisk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" r="5521"/>
          <a:stretch/>
        </p:blipFill>
        <p:spPr>
          <a:xfrm>
            <a:off x="6483409" y="929255"/>
            <a:ext cx="2046981" cy="1574491"/>
          </a:xfrm>
          <a:prstGeom prst="rect">
            <a:avLst/>
          </a:prstGeom>
        </p:spPr>
      </p:pic>
      <p:pic>
        <p:nvPicPr>
          <p:cNvPr id="32" name="Picture 31" descr="Picture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56" y="2823138"/>
            <a:ext cx="3103485" cy="3070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3" y="877085"/>
            <a:ext cx="5973872" cy="36684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/>
          <a:srcRect b="33741"/>
          <a:stretch/>
        </p:blipFill>
        <p:spPr>
          <a:xfrm>
            <a:off x="1086902" y="4622308"/>
            <a:ext cx="4139194" cy="1916570"/>
          </a:xfrm>
          <a:prstGeom prst="rect">
            <a:avLst/>
          </a:prstGeom>
        </p:spPr>
      </p:pic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6186925" y="6338823"/>
            <a:ext cx="25640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S. Rogers, </a:t>
            </a:r>
            <a:r>
              <a:rPr lang="en-US" altLang="zh-CN" sz="1000" i="1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et al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ACS Photon.</a:t>
            </a:r>
            <a:r>
              <a:rPr lang="en-US" altLang="zh-CN" sz="1000" b="1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3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1754 (2016). 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X. Lu, </a:t>
            </a:r>
            <a:r>
              <a:rPr lang="en-US" sz="1000" i="1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et al</a:t>
            </a:r>
            <a:r>
              <a:rPr lang="en-US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</a:t>
            </a:r>
            <a:r>
              <a:rPr lang="en-US" sz="1000" dirty="0" err="1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Optica</a:t>
            </a:r>
            <a:r>
              <a:rPr lang="en-US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3, 1331 (2016).</a:t>
            </a:r>
            <a:endParaRPr lang="en-US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78245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Potential for electro-</a:t>
            </a:r>
            <a:r>
              <a:rPr lang="en-US" sz="2400" dirty="0" err="1" smtClean="0"/>
              <a:t>opto</a:t>
            </a:r>
            <a:r>
              <a:rPr lang="en-US" sz="2400" dirty="0" smtClean="0"/>
              <a:t>-mechanical hybrid coupling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35" y="924055"/>
            <a:ext cx="3170415" cy="236726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7" y="4125276"/>
            <a:ext cx="3231598" cy="216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497" y="4442147"/>
            <a:ext cx="4438999" cy="148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3172" y="6290896"/>
            <a:ext cx="29230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1"/>
                </a:solidFill>
                <a:latin typeface="+mn-lt"/>
              </a:rPr>
              <a:t> K.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Srinivasan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</a:t>
            </a:r>
            <a:r>
              <a:rPr lang="en-US" sz="900" i="1" dirty="0">
                <a:solidFill>
                  <a:schemeClr val="tx1"/>
                </a:solidFill>
                <a:latin typeface="+mn-lt"/>
              </a:rPr>
              <a:t>al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Nature Photon. 10, 346 (2016).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0036" y="6044675"/>
            <a:ext cx="29230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+mn-lt"/>
              </a:rPr>
              <a:t>A. N. Cleland, et al, Nature Phys. 9, 712 (2013). </a:t>
            </a:r>
            <a:endParaRPr lang="en-US" sz="1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2632" y="3754023"/>
            <a:ext cx="88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err="1" smtClean="0">
                <a:solidFill>
                  <a:srgbClr val="0070C0"/>
                </a:solidFill>
                <a:latin typeface="+mn-lt"/>
              </a:rPr>
              <a:t>GaAs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6033" y="4032192"/>
            <a:ext cx="817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err="1" smtClean="0">
                <a:solidFill>
                  <a:srgbClr val="0070C0"/>
                </a:solidFill>
                <a:latin typeface="+mn-lt"/>
              </a:rPr>
              <a:t>AlN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258" b="49646"/>
          <a:stretch/>
        </p:blipFill>
        <p:spPr>
          <a:xfrm>
            <a:off x="102551" y="1673403"/>
            <a:ext cx="1397454" cy="710874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758533" y="1411838"/>
            <a:ext cx="4430850" cy="139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0070C0"/>
                </a:solidFill>
              </a:rPr>
              <a:t>Potential for strong </a:t>
            </a:r>
            <a:r>
              <a:rPr lang="en-US" sz="1400" kern="0" dirty="0" err="1" smtClean="0">
                <a:solidFill>
                  <a:srgbClr val="0070C0"/>
                </a:solidFill>
              </a:rPr>
              <a:t>electo</a:t>
            </a:r>
            <a:r>
              <a:rPr lang="en-US" sz="1400" kern="0" dirty="0" smtClean="0">
                <a:solidFill>
                  <a:srgbClr val="0070C0"/>
                </a:solidFill>
              </a:rPr>
              <a:t>-</a:t>
            </a:r>
            <a:r>
              <a:rPr lang="en-US" sz="1400" kern="0" dirty="0" err="1" smtClean="0">
                <a:solidFill>
                  <a:srgbClr val="0070C0"/>
                </a:solidFill>
              </a:rPr>
              <a:t>opto</a:t>
            </a:r>
            <a:r>
              <a:rPr lang="en-US" sz="1400" kern="0" dirty="0" smtClean="0">
                <a:solidFill>
                  <a:srgbClr val="0070C0"/>
                </a:solidFill>
              </a:rPr>
              <a:t>-mechanical coupling.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0070C0"/>
                </a:solidFill>
              </a:rPr>
              <a:t>Microwave to optical photon conversion.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kern="0" dirty="0" smtClean="0">
                <a:solidFill>
                  <a:srgbClr val="0070C0"/>
                </a:solidFill>
              </a:rPr>
              <a:t>Hybrid electronic – photonic signal processing mediated by high-frequency </a:t>
            </a:r>
            <a:r>
              <a:rPr lang="en-US" sz="1400" kern="0" dirty="0" err="1" smtClean="0">
                <a:solidFill>
                  <a:srgbClr val="0070C0"/>
                </a:solidFill>
              </a:rPr>
              <a:t>nanomechanics</a:t>
            </a:r>
            <a:r>
              <a:rPr lang="en-US" sz="1400" kern="0" dirty="0" smtClean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181285" y="3530521"/>
            <a:ext cx="2328424" cy="41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kern="0" dirty="0" smtClean="0">
                <a:solidFill>
                  <a:srgbClr val="0070C0"/>
                </a:solidFill>
              </a:rPr>
              <a:t>Current state of the art:</a:t>
            </a:r>
          </a:p>
        </p:txBody>
      </p:sp>
    </p:spTree>
    <p:extLst>
      <p:ext uri="{BB962C8B-B14F-4D97-AF65-F5344CB8AC3E}">
        <p14:creationId xmlns:p14="http://schemas.microsoft.com/office/powerpoint/2010/main" val="49163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Photorefractive damage in LN crystal</a:t>
            </a:r>
          </a:p>
        </p:txBody>
      </p:sp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0" y="7112000"/>
            <a:ext cx="9144000" cy="70788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mtClean="0"/>
              <a:t>TexPoint fonts used in EMF. </a:t>
            </a:r>
          </a:p>
          <a:p>
            <a:r>
              <a:rPr lang="en-US" smtClean="0"/>
              <a:t>Read the TexPoint manual before you delete this box.: </a:t>
            </a:r>
            <a:r>
              <a:rPr lang="en-US" smtClean="0">
                <a:latin typeface="CMMI10"/>
              </a:rPr>
              <a:t>A</a:t>
            </a:r>
            <a:r>
              <a:rPr lang="en-US" smtClean="0">
                <a:latin typeface="CMR10"/>
              </a:rPr>
              <a:t>A</a:t>
            </a:r>
            <a:r>
              <a:rPr lang="en-US" smtClean="0">
                <a:latin typeface="CMR7"/>
              </a:rPr>
              <a:t>A</a:t>
            </a:r>
            <a:r>
              <a:rPr lang="en-US" smtClean="0">
                <a:latin typeface="CMSY10ORIG"/>
              </a:rPr>
              <a:t>A</a:t>
            </a:r>
            <a:r>
              <a:rPr lang="en-US" smtClean="0">
                <a:latin typeface="CMMI7"/>
              </a:rPr>
              <a:t>A</a:t>
            </a:r>
            <a:r>
              <a:rPr lang="en-US" smtClean="0">
                <a:latin typeface="CMEX10"/>
              </a:rPr>
              <a:t>A</a:t>
            </a:r>
            <a:r>
              <a:rPr lang="en-US" smtClean="0">
                <a:latin typeface="CMR5"/>
              </a:rPr>
              <a:t>A</a:t>
            </a:r>
            <a:endParaRPr lang="en-US"/>
          </a:p>
        </p:txBody>
      </p:sp>
      <p:pic>
        <p:nvPicPr>
          <p:cNvPr id="3" name="Picture 2" descr="Image result for photorefractive da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17" y="1315719"/>
            <a:ext cx="3253518" cy="33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hotorefractive da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013" y="1064048"/>
            <a:ext cx="4664461" cy="358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5942" y="4878333"/>
            <a:ext cx="29230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D.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Zheng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</a:t>
            </a:r>
            <a:r>
              <a:rPr lang="en-US" sz="900" i="1" dirty="0">
                <a:solidFill>
                  <a:schemeClr val="tx1"/>
                </a:solidFill>
                <a:latin typeface="+mn-lt"/>
              </a:rPr>
              <a:t>al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Sci. Rep. 6, 20308 (2016).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1722" y="4665947"/>
            <a:ext cx="29230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M. </a:t>
            </a:r>
            <a:r>
              <a:rPr lang="en-US" sz="900" dirty="0" err="1" smtClean="0">
                <a:solidFill>
                  <a:schemeClr val="tx1"/>
                </a:solidFill>
                <a:latin typeface="+mn-lt"/>
              </a:rPr>
              <a:t>Carrascosa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</a:t>
            </a:r>
            <a:r>
              <a:rPr lang="en-US" sz="900" i="1" dirty="0">
                <a:solidFill>
                  <a:schemeClr val="tx1"/>
                </a:solidFill>
                <a:latin typeface="+mn-lt"/>
              </a:rPr>
              <a:t>al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OE 16, 115 (2008).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23316" y="5652825"/>
            <a:ext cx="8401902" cy="70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kern="0" dirty="0" smtClean="0">
                <a:solidFill>
                  <a:srgbClr val="0070C0"/>
                </a:solidFill>
              </a:rPr>
              <a:t>One major challenge to the application of lithium </a:t>
            </a:r>
            <a:r>
              <a:rPr lang="en-US" sz="1600" kern="0" dirty="0" err="1" smtClean="0">
                <a:solidFill>
                  <a:srgbClr val="0070C0"/>
                </a:solidFill>
              </a:rPr>
              <a:t>niobate</a:t>
            </a:r>
            <a:r>
              <a:rPr lang="en-US" sz="1600" kern="0" dirty="0" smtClean="0">
                <a:solidFill>
                  <a:srgbClr val="0070C0"/>
                </a:solidFill>
              </a:rPr>
              <a:t>, particular on nonlinear photonics. 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kern="0" dirty="0" smtClean="0">
                <a:solidFill>
                  <a:srgbClr val="0070C0"/>
                </a:solidFill>
              </a:rPr>
              <a:t>Conventional mitigation approaches are to dope lithium </a:t>
            </a:r>
            <a:r>
              <a:rPr lang="en-US" sz="1600" kern="0" dirty="0" err="1" smtClean="0">
                <a:solidFill>
                  <a:srgbClr val="0070C0"/>
                </a:solidFill>
              </a:rPr>
              <a:t>niobate</a:t>
            </a:r>
            <a:r>
              <a:rPr lang="en-US" sz="1600" kern="0" dirty="0" smtClean="0">
                <a:solidFill>
                  <a:srgbClr val="0070C0"/>
                </a:solidFill>
              </a:rPr>
              <a:t> to increase damage threshold. </a:t>
            </a:r>
          </a:p>
        </p:txBody>
      </p:sp>
    </p:spTree>
    <p:extLst>
      <p:ext uri="{BB962C8B-B14F-4D97-AF65-F5344CB8AC3E}">
        <p14:creationId xmlns:p14="http://schemas.microsoft.com/office/powerpoint/2010/main" val="36082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Self-starting mode locking of Kerr </a:t>
            </a:r>
            <a:r>
              <a:rPr lang="en-US" sz="2800" dirty="0" err="1" smtClean="0"/>
              <a:t>solitons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6727355" y="6338907"/>
            <a:ext cx="20770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Y. He,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</a:t>
            </a:r>
            <a:r>
              <a:rPr lang="en-US" sz="900" i="1" dirty="0">
                <a:solidFill>
                  <a:schemeClr val="tx1"/>
                </a:solidFill>
                <a:latin typeface="+mn-lt"/>
              </a:rPr>
              <a:t>al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arXiv:1812.09610 (2018).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0" y="2404627"/>
            <a:ext cx="8448432" cy="387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0" y="924209"/>
            <a:ext cx="1284991" cy="119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000" y="949124"/>
            <a:ext cx="1713449" cy="135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46" y="922951"/>
            <a:ext cx="2620812" cy="138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9"/>
    </mc:Choice>
    <mc:Fallback xmlns="">
      <p:transition spd="slow" advTm="32149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Frequency doubling of Kerr </a:t>
            </a:r>
            <a:r>
              <a:rPr lang="en-US" sz="2800" dirty="0" err="1" smtClean="0"/>
              <a:t>solitons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6733886" y="6300899"/>
            <a:ext cx="20770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Y. He,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</a:t>
            </a:r>
            <a:r>
              <a:rPr lang="en-US" sz="900" i="1" dirty="0">
                <a:solidFill>
                  <a:schemeClr val="tx1"/>
                </a:solidFill>
                <a:latin typeface="+mn-lt"/>
              </a:rPr>
              <a:t>al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arXiv:1812.09610 (2018).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" y="1322704"/>
            <a:ext cx="8823960" cy="429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17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9"/>
    </mc:Choice>
    <mc:Fallback xmlns="">
      <p:transition spd="slow" advTm="32149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Soliton</a:t>
            </a:r>
            <a:r>
              <a:rPr lang="en-US" sz="2800" dirty="0"/>
              <a:t> </a:t>
            </a:r>
            <a:r>
              <a:rPr lang="en-US" sz="2800" dirty="0" smtClean="0"/>
              <a:t>self-frequency shift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6733886" y="6300899"/>
            <a:ext cx="20770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Y. He, </a:t>
            </a:r>
            <a:r>
              <a:rPr lang="en-US" sz="900" i="1" dirty="0" smtClean="0">
                <a:solidFill>
                  <a:schemeClr val="tx1"/>
                </a:solidFill>
                <a:latin typeface="+mn-lt"/>
              </a:rPr>
              <a:t>et </a:t>
            </a:r>
            <a:r>
              <a:rPr lang="en-US" sz="900" i="1" dirty="0">
                <a:solidFill>
                  <a:schemeClr val="tx1"/>
                </a:solidFill>
                <a:latin typeface="+mn-lt"/>
              </a:rPr>
              <a:t>al</a:t>
            </a:r>
            <a:r>
              <a:rPr lang="en-US" sz="9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900" dirty="0" smtClean="0">
                <a:solidFill>
                  <a:schemeClr val="tx1"/>
                </a:solidFill>
                <a:latin typeface="+mn-lt"/>
              </a:rPr>
              <a:t>arXiv:1812.09610 (2018).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52"/>
          <a:stretch/>
        </p:blipFill>
        <p:spPr bwMode="auto">
          <a:xfrm>
            <a:off x="378824" y="1044393"/>
            <a:ext cx="6074228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0"/>
          <a:stretch/>
        </p:blipFill>
        <p:spPr bwMode="auto">
          <a:xfrm>
            <a:off x="1783081" y="3608680"/>
            <a:ext cx="4395652" cy="275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91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9"/>
    </mc:Choice>
    <mc:Fallback xmlns="">
      <p:transition spd="slow" advTm="32149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Application to integrated quantum photonics</a:t>
            </a:r>
            <a:endParaRPr lang="en-US" sz="2800" dirty="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20025" y="5753213"/>
            <a:ext cx="339215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M. </a:t>
            </a:r>
            <a:r>
              <a:rPr lang="en-US" altLang="zh-CN" sz="11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Davanco</a:t>
            </a:r>
            <a:r>
              <a:rPr lang="en-US" altLang="zh-CN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, et al, APL 100, 261104 (2012).  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8187" y="4960442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+mj-lt"/>
              </a:rPr>
              <a:t>Silicon CROW</a:t>
            </a:r>
            <a:endParaRPr lang="en-US" sz="1600" dirty="0">
              <a:latin typeface="+mj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521105" y="4145579"/>
            <a:ext cx="287644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C. </a:t>
            </a:r>
            <a:r>
              <a:rPr lang="en-US" altLang="zh-CN" sz="11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Xiong</a:t>
            </a:r>
            <a:r>
              <a:rPr lang="en-US" altLang="zh-CN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, et al, OL 36, 3413 (2011)</a:t>
            </a:r>
          </a:p>
          <a:p>
            <a:r>
              <a:rPr lang="en-US" altLang="zh-CN" sz="1100" dirty="0">
                <a:solidFill>
                  <a:schemeClr val="tx1"/>
                </a:solidFill>
                <a:latin typeface="+mj-lt"/>
                <a:ea typeface="宋体" pitchFamily="2" charset="-122"/>
              </a:rPr>
              <a:t> </a:t>
            </a:r>
            <a:r>
              <a:rPr lang="en-US" altLang="zh-CN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M. J. Collins, Nature Comm. 4, 2582 (2013).  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243" y="2858913"/>
            <a:ext cx="2531198" cy="132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20025" y="6596936"/>
            <a:ext cx="28121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2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N. Matsuda, et al, OE 21, 8596 (2013).   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5" y="6009543"/>
            <a:ext cx="3001865" cy="66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2" y="5217418"/>
            <a:ext cx="2984702" cy="57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30382" y="2655504"/>
            <a:ext cx="2125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+mj-lt"/>
              </a:rPr>
              <a:t>Silicon wire waveguide</a:t>
            </a:r>
            <a:endParaRPr lang="en-US" sz="16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04827" y="4473960"/>
            <a:ext cx="1632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+mj-lt"/>
              </a:rPr>
              <a:t>Silicon </a:t>
            </a:r>
            <a:r>
              <a:rPr lang="en-US" sz="1600" dirty="0" err="1" smtClean="0">
                <a:latin typeface="+mj-lt"/>
              </a:rPr>
              <a:t>microring</a:t>
            </a:r>
            <a:endParaRPr lang="en-US" sz="1600" dirty="0">
              <a:latin typeface="+mj-lt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0" y="2985732"/>
            <a:ext cx="2859952" cy="141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658525" y="2520359"/>
            <a:ext cx="2314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+mj-lt"/>
              </a:rPr>
              <a:t>Si photonic crystal</a:t>
            </a:r>
            <a:endParaRPr lang="en-US" sz="1600" dirty="0">
              <a:latin typeface="+mj-lt"/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6306074" y="4313655"/>
            <a:ext cx="292580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J. Silverstone, et al, Nature Photon. 8, 104 (2014).  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3419749" y="5965994"/>
            <a:ext cx="257618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C. </a:t>
            </a:r>
            <a:r>
              <a:rPr lang="en-US" altLang="zh-CN" sz="11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Clemen</a:t>
            </a:r>
            <a:r>
              <a:rPr lang="en-US" altLang="zh-CN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, et al, OE 17, 16558 (2009).</a:t>
            </a:r>
          </a:p>
          <a:p>
            <a:r>
              <a:rPr lang="en-US" altLang="zh-CN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E. </a:t>
            </a:r>
            <a:r>
              <a:rPr lang="en-US" altLang="zh-CN" sz="11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Engin</a:t>
            </a:r>
            <a:r>
              <a:rPr lang="en-US" altLang="zh-CN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, et al, OE 27, 27826 (2013).  </a:t>
            </a:r>
          </a:p>
          <a:p>
            <a:r>
              <a:rPr lang="en-US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Y. </a:t>
            </a:r>
            <a:r>
              <a:rPr lang="en-US" sz="11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Guo</a:t>
            </a:r>
            <a:r>
              <a:rPr lang="en-US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et al, OL 39, 2526 (2014).</a:t>
            </a:r>
          </a:p>
          <a:p>
            <a:r>
              <a:rPr lang="en-US" sz="1100" dirty="0">
                <a:solidFill>
                  <a:schemeClr val="tx1"/>
                </a:solidFill>
                <a:latin typeface="+mj-lt"/>
                <a:ea typeface="宋体" pitchFamily="2" charset="-122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D. </a:t>
            </a:r>
            <a:r>
              <a:rPr lang="en-US" sz="11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Grassani</a:t>
            </a:r>
            <a:r>
              <a:rPr lang="en-US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, et al, </a:t>
            </a:r>
            <a:r>
              <a:rPr lang="en-US" sz="11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Optica</a:t>
            </a:r>
            <a:r>
              <a:rPr lang="en-US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2, 88 (2015).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266661" y="4359848"/>
            <a:ext cx="2925801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J. Sharping, et al, OE 14, 12388 (2006).</a:t>
            </a:r>
          </a:p>
          <a:p>
            <a:r>
              <a:rPr lang="en-US" altLang="zh-CN" sz="1100" dirty="0">
                <a:solidFill>
                  <a:schemeClr val="tx1"/>
                </a:solidFill>
                <a:latin typeface="+mj-lt"/>
                <a:ea typeface="宋体" pitchFamily="2" charset="-122"/>
              </a:rPr>
              <a:t> </a:t>
            </a:r>
            <a:r>
              <a:rPr lang="en-US" altLang="zh-CN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H. </a:t>
            </a:r>
            <a:r>
              <a:rPr lang="en-US" altLang="zh-CN" sz="1100" dirty="0" err="1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Takesue</a:t>
            </a:r>
            <a:r>
              <a:rPr lang="en-US" altLang="zh-CN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et al, APL 91, 201108 (2007).</a:t>
            </a:r>
          </a:p>
          <a:p>
            <a:r>
              <a:rPr lang="en-US" altLang="zh-CN" sz="1100" dirty="0">
                <a:solidFill>
                  <a:schemeClr val="tx1"/>
                </a:solidFill>
                <a:latin typeface="+mj-lt"/>
                <a:ea typeface="宋体" pitchFamily="2" charset="-122"/>
              </a:rPr>
              <a:t> </a:t>
            </a:r>
            <a:r>
              <a:rPr lang="en-US" altLang="zh-CN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K. Harada, et al, JSTQE 16, 325 (2010).  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41" name="Group 1072"/>
          <p:cNvGrpSpPr>
            <a:grpSpLocks/>
          </p:cNvGrpSpPr>
          <p:nvPr/>
        </p:nvGrpSpPr>
        <p:grpSpPr bwMode="auto">
          <a:xfrm>
            <a:off x="4788347" y="1250218"/>
            <a:ext cx="2138363" cy="1101725"/>
            <a:chOff x="2016" y="765"/>
            <a:chExt cx="1347" cy="694"/>
          </a:xfrm>
        </p:grpSpPr>
        <p:sp>
          <p:nvSpPr>
            <p:cNvPr id="42" name="Freeform 1073"/>
            <p:cNvSpPr>
              <a:spLocks/>
            </p:cNvSpPr>
            <p:nvPr/>
          </p:nvSpPr>
          <p:spPr bwMode="auto">
            <a:xfrm rot="1500000">
              <a:off x="2256" y="970"/>
              <a:ext cx="432" cy="96"/>
            </a:xfrm>
            <a:custGeom>
              <a:avLst/>
              <a:gdLst>
                <a:gd name="T0" fmla="*/ 0 w 624"/>
                <a:gd name="T1" fmla="*/ 104 h 160"/>
                <a:gd name="T2" fmla="*/ 48 w 624"/>
                <a:gd name="T3" fmla="*/ 8 h 160"/>
                <a:gd name="T4" fmla="*/ 96 w 624"/>
                <a:gd name="T5" fmla="*/ 152 h 160"/>
                <a:gd name="T6" fmla="*/ 144 w 624"/>
                <a:gd name="T7" fmla="*/ 8 h 160"/>
                <a:gd name="T8" fmla="*/ 192 w 624"/>
                <a:gd name="T9" fmla="*/ 152 h 160"/>
                <a:gd name="T10" fmla="*/ 240 w 624"/>
                <a:gd name="T11" fmla="*/ 8 h 160"/>
                <a:gd name="T12" fmla="*/ 288 w 624"/>
                <a:gd name="T13" fmla="*/ 152 h 160"/>
                <a:gd name="T14" fmla="*/ 336 w 624"/>
                <a:gd name="T15" fmla="*/ 8 h 160"/>
                <a:gd name="T16" fmla="*/ 384 w 624"/>
                <a:gd name="T17" fmla="*/ 152 h 160"/>
                <a:gd name="T18" fmla="*/ 432 w 624"/>
                <a:gd name="T19" fmla="*/ 8 h 160"/>
                <a:gd name="T20" fmla="*/ 480 w 624"/>
                <a:gd name="T21" fmla="*/ 152 h 160"/>
                <a:gd name="T22" fmla="*/ 528 w 624"/>
                <a:gd name="T23" fmla="*/ 56 h 160"/>
                <a:gd name="T24" fmla="*/ 624 w 624"/>
                <a:gd name="T25" fmla="*/ 5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4" h="160">
                  <a:moveTo>
                    <a:pt x="0" y="104"/>
                  </a:moveTo>
                  <a:cubicBezTo>
                    <a:pt x="16" y="52"/>
                    <a:pt x="32" y="0"/>
                    <a:pt x="48" y="8"/>
                  </a:cubicBezTo>
                  <a:cubicBezTo>
                    <a:pt x="64" y="16"/>
                    <a:pt x="80" y="152"/>
                    <a:pt x="96" y="152"/>
                  </a:cubicBezTo>
                  <a:cubicBezTo>
                    <a:pt x="112" y="152"/>
                    <a:pt x="128" y="8"/>
                    <a:pt x="144" y="8"/>
                  </a:cubicBezTo>
                  <a:cubicBezTo>
                    <a:pt x="160" y="8"/>
                    <a:pt x="176" y="152"/>
                    <a:pt x="192" y="152"/>
                  </a:cubicBezTo>
                  <a:cubicBezTo>
                    <a:pt x="208" y="152"/>
                    <a:pt x="224" y="8"/>
                    <a:pt x="240" y="8"/>
                  </a:cubicBezTo>
                  <a:cubicBezTo>
                    <a:pt x="256" y="8"/>
                    <a:pt x="272" y="152"/>
                    <a:pt x="288" y="152"/>
                  </a:cubicBezTo>
                  <a:cubicBezTo>
                    <a:pt x="304" y="152"/>
                    <a:pt x="320" y="8"/>
                    <a:pt x="336" y="8"/>
                  </a:cubicBezTo>
                  <a:cubicBezTo>
                    <a:pt x="352" y="8"/>
                    <a:pt x="368" y="152"/>
                    <a:pt x="384" y="152"/>
                  </a:cubicBezTo>
                  <a:cubicBezTo>
                    <a:pt x="400" y="152"/>
                    <a:pt x="416" y="8"/>
                    <a:pt x="432" y="8"/>
                  </a:cubicBezTo>
                  <a:cubicBezTo>
                    <a:pt x="448" y="8"/>
                    <a:pt x="464" y="144"/>
                    <a:pt x="480" y="152"/>
                  </a:cubicBezTo>
                  <a:cubicBezTo>
                    <a:pt x="496" y="160"/>
                    <a:pt x="504" y="72"/>
                    <a:pt x="528" y="56"/>
                  </a:cubicBezTo>
                  <a:cubicBezTo>
                    <a:pt x="552" y="40"/>
                    <a:pt x="588" y="48"/>
                    <a:pt x="624" y="56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3" name="Freeform 1074"/>
            <p:cNvSpPr>
              <a:spLocks/>
            </p:cNvSpPr>
            <p:nvPr/>
          </p:nvSpPr>
          <p:spPr bwMode="auto">
            <a:xfrm rot="20100000">
              <a:off x="2256" y="1210"/>
              <a:ext cx="432" cy="96"/>
            </a:xfrm>
            <a:custGeom>
              <a:avLst/>
              <a:gdLst>
                <a:gd name="T0" fmla="*/ 0 w 624"/>
                <a:gd name="T1" fmla="*/ 104 h 160"/>
                <a:gd name="T2" fmla="*/ 48 w 624"/>
                <a:gd name="T3" fmla="*/ 8 h 160"/>
                <a:gd name="T4" fmla="*/ 96 w 624"/>
                <a:gd name="T5" fmla="*/ 152 h 160"/>
                <a:gd name="T6" fmla="*/ 144 w 624"/>
                <a:gd name="T7" fmla="*/ 8 h 160"/>
                <a:gd name="T8" fmla="*/ 192 w 624"/>
                <a:gd name="T9" fmla="*/ 152 h 160"/>
                <a:gd name="T10" fmla="*/ 240 w 624"/>
                <a:gd name="T11" fmla="*/ 8 h 160"/>
                <a:gd name="T12" fmla="*/ 288 w 624"/>
                <a:gd name="T13" fmla="*/ 152 h 160"/>
                <a:gd name="T14" fmla="*/ 336 w 624"/>
                <a:gd name="T15" fmla="*/ 8 h 160"/>
                <a:gd name="T16" fmla="*/ 384 w 624"/>
                <a:gd name="T17" fmla="*/ 152 h 160"/>
                <a:gd name="T18" fmla="*/ 432 w 624"/>
                <a:gd name="T19" fmla="*/ 8 h 160"/>
                <a:gd name="T20" fmla="*/ 480 w 624"/>
                <a:gd name="T21" fmla="*/ 152 h 160"/>
                <a:gd name="T22" fmla="*/ 528 w 624"/>
                <a:gd name="T23" fmla="*/ 56 h 160"/>
                <a:gd name="T24" fmla="*/ 624 w 624"/>
                <a:gd name="T25" fmla="*/ 5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4" h="160">
                  <a:moveTo>
                    <a:pt x="0" y="104"/>
                  </a:moveTo>
                  <a:cubicBezTo>
                    <a:pt x="16" y="52"/>
                    <a:pt x="32" y="0"/>
                    <a:pt x="48" y="8"/>
                  </a:cubicBezTo>
                  <a:cubicBezTo>
                    <a:pt x="64" y="16"/>
                    <a:pt x="80" y="152"/>
                    <a:pt x="96" y="152"/>
                  </a:cubicBezTo>
                  <a:cubicBezTo>
                    <a:pt x="112" y="152"/>
                    <a:pt x="128" y="8"/>
                    <a:pt x="144" y="8"/>
                  </a:cubicBezTo>
                  <a:cubicBezTo>
                    <a:pt x="160" y="8"/>
                    <a:pt x="176" y="152"/>
                    <a:pt x="192" y="152"/>
                  </a:cubicBezTo>
                  <a:cubicBezTo>
                    <a:pt x="208" y="152"/>
                    <a:pt x="224" y="8"/>
                    <a:pt x="240" y="8"/>
                  </a:cubicBezTo>
                  <a:cubicBezTo>
                    <a:pt x="256" y="8"/>
                    <a:pt x="272" y="152"/>
                    <a:pt x="288" y="152"/>
                  </a:cubicBezTo>
                  <a:cubicBezTo>
                    <a:pt x="304" y="152"/>
                    <a:pt x="320" y="8"/>
                    <a:pt x="336" y="8"/>
                  </a:cubicBezTo>
                  <a:cubicBezTo>
                    <a:pt x="352" y="8"/>
                    <a:pt x="368" y="152"/>
                    <a:pt x="384" y="152"/>
                  </a:cubicBezTo>
                  <a:cubicBezTo>
                    <a:pt x="400" y="152"/>
                    <a:pt x="416" y="8"/>
                    <a:pt x="432" y="8"/>
                  </a:cubicBezTo>
                  <a:cubicBezTo>
                    <a:pt x="448" y="8"/>
                    <a:pt x="464" y="144"/>
                    <a:pt x="480" y="152"/>
                  </a:cubicBezTo>
                  <a:cubicBezTo>
                    <a:pt x="496" y="160"/>
                    <a:pt x="504" y="72"/>
                    <a:pt x="528" y="56"/>
                  </a:cubicBezTo>
                  <a:cubicBezTo>
                    <a:pt x="552" y="40"/>
                    <a:pt x="588" y="48"/>
                    <a:pt x="624" y="56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4" name="Freeform 1075"/>
            <p:cNvSpPr>
              <a:spLocks/>
            </p:cNvSpPr>
            <p:nvPr/>
          </p:nvSpPr>
          <p:spPr bwMode="auto">
            <a:xfrm rot="1500000">
              <a:off x="2688" y="1210"/>
              <a:ext cx="432" cy="96"/>
            </a:xfrm>
            <a:custGeom>
              <a:avLst/>
              <a:gdLst>
                <a:gd name="T0" fmla="*/ 0 w 624"/>
                <a:gd name="T1" fmla="*/ 104 h 160"/>
                <a:gd name="T2" fmla="*/ 48 w 624"/>
                <a:gd name="T3" fmla="*/ 8 h 160"/>
                <a:gd name="T4" fmla="*/ 96 w 624"/>
                <a:gd name="T5" fmla="*/ 152 h 160"/>
                <a:gd name="T6" fmla="*/ 144 w 624"/>
                <a:gd name="T7" fmla="*/ 8 h 160"/>
                <a:gd name="T8" fmla="*/ 192 w 624"/>
                <a:gd name="T9" fmla="*/ 152 h 160"/>
                <a:gd name="T10" fmla="*/ 240 w 624"/>
                <a:gd name="T11" fmla="*/ 8 h 160"/>
                <a:gd name="T12" fmla="*/ 288 w 624"/>
                <a:gd name="T13" fmla="*/ 152 h 160"/>
                <a:gd name="T14" fmla="*/ 336 w 624"/>
                <a:gd name="T15" fmla="*/ 8 h 160"/>
                <a:gd name="T16" fmla="*/ 384 w 624"/>
                <a:gd name="T17" fmla="*/ 152 h 160"/>
                <a:gd name="T18" fmla="*/ 432 w 624"/>
                <a:gd name="T19" fmla="*/ 8 h 160"/>
                <a:gd name="T20" fmla="*/ 480 w 624"/>
                <a:gd name="T21" fmla="*/ 152 h 160"/>
                <a:gd name="T22" fmla="*/ 528 w 624"/>
                <a:gd name="T23" fmla="*/ 56 h 160"/>
                <a:gd name="T24" fmla="*/ 624 w 624"/>
                <a:gd name="T25" fmla="*/ 5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4" h="160">
                  <a:moveTo>
                    <a:pt x="0" y="104"/>
                  </a:moveTo>
                  <a:cubicBezTo>
                    <a:pt x="16" y="52"/>
                    <a:pt x="32" y="0"/>
                    <a:pt x="48" y="8"/>
                  </a:cubicBezTo>
                  <a:cubicBezTo>
                    <a:pt x="64" y="16"/>
                    <a:pt x="80" y="152"/>
                    <a:pt x="96" y="152"/>
                  </a:cubicBezTo>
                  <a:cubicBezTo>
                    <a:pt x="112" y="152"/>
                    <a:pt x="128" y="8"/>
                    <a:pt x="144" y="8"/>
                  </a:cubicBezTo>
                  <a:cubicBezTo>
                    <a:pt x="160" y="8"/>
                    <a:pt x="176" y="152"/>
                    <a:pt x="192" y="152"/>
                  </a:cubicBezTo>
                  <a:cubicBezTo>
                    <a:pt x="208" y="152"/>
                    <a:pt x="224" y="8"/>
                    <a:pt x="240" y="8"/>
                  </a:cubicBezTo>
                  <a:cubicBezTo>
                    <a:pt x="256" y="8"/>
                    <a:pt x="272" y="152"/>
                    <a:pt x="288" y="152"/>
                  </a:cubicBezTo>
                  <a:cubicBezTo>
                    <a:pt x="304" y="152"/>
                    <a:pt x="320" y="8"/>
                    <a:pt x="336" y="8"/>
                  </a:cubicBezTo>
                  <a:cubicBezTo>
                    <a:pt x="352" y="8"/>
                    <a:pt x="368" y="152"/>
                    <a:pt x="384" y="152"/>
                  </a:cubicBezTo>
                  <a:cubicBezTo>
                    <a:pt x="400" y="152"/>
                    <a:pt x="416" y="8"/>
                    <a:pt x="432" y="8"/>
                  </a:cubicBezTo>
                  <a:cubicBezTo>
                    <a:pt x="448" y="8"/>
                    <a:pt x="464" y="144"/>
                    <a:pt x="480" y="152"/>
                  </a:cubicBezTo>
                  <a:cubicBezTo>
                    <a:pt x="496" y="160"/>
                    <a:pt x="504" y="72"/>
                    <a:pt x="528" y="56"/>
                  </a:cubicBezTo>
                  <a:cubicBezTo>
                    <a:pt x="552" y="40"/>
                    <a:pt x="588" y="48"/>
                    <a:pt x="624" y="56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5" name="Freeform 1076"/>
            <p:cNvSpPr>
              <a:spLocks/>
            </p:cNvSpPr>
            <p:nvPr/>
          </p:nvSpPr>
          <p:spPr bwMode="auto">
            <a:xfrm rot="20100000">
              <a:off x="2688" y="970"/>
              <a:ext cx="432" cy="96"/>
            </a:xfrm>
            <a:custGeom>
              <a:avLst/>
              <a:gdLst>
                <a:gd name="T0" fmla="*/ 0 w 624"/>
                <a:gd name="T1" fmla="*/ 104 h 160"/>
                <a:gd name="T2" fmla="*/ 48 w 624"/>
                <a:gd name="T3" fmla="*/ 8 h 160"/>
                <a:gd name="T4" fmla="*/ 96 w 624"/>
                <a:gd name="T5" fmla="*/ 152 h 160"/>
                <a:gd name="T6" fmla="*/ 144 w 624"/>
                <a:gd name="T7" fmla="*/ 8 h 160"/>
                <a:gd name="T8" fmla="*/ 192 w 624"/>
                <a:gd name="T9" fmla="*/ 152 h 160"/>
                <a:gd name="T10" fmla="*/ 240 w 624"/>
                <a:gd name="T11" fmla="*/ 8 h 160"/>
                <a:gd name="T12" fmla="*/ 288 w 624"/>
                <a:gd name="T13" fmla="*/ 152 h 160"/>
                <a:gd name="T14" fmla="*/ 336 w 624"/>
                <a:gd name="T15" fmla="*/ 8 h 160"/>
                <a:gd name="T16" fmla="*/ 384 w 624"/>
                <a:gd name="T17" fmla="*/ 152 h 160"/>
                <a:gd name="T18" fmla="*/ 432 w 624"/>
                <a:gd name="T19" fmla="*/ 8 h 160"/>
                <a:gd name="T20" fmla="*/ 480 w 624"/>
                <a:gd name="T21" fmla="*/ 152 h 160"/>
                <a:gd name="T22" fmla="*/ 528 w 624"/>
                <a:gd name="T23" fmla="*/ 56 h 160"/>
                <a:gd name="T24" fmla="*/ 624 w 624"/>
                <a:gd name="T25" fmla="*/ 5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4" h="160">
                  <a:moveTo>
                    <a:pt x="0" y="104"/>
                  </a:moveTo>
                  <a:cubicBezTo>
                    <a:pt x="16" y="52"/>
                    <a:pt x="32" y="0"/>
                    <a:pt x="48" y="8"/>
                  </a:cubicBezTo>
                  <a:cubicBezTo>
                    <a:pt x="64" y="16"/>
                    <a:pt x="80" y="152"/>
                    <a:pt x="96" y="152"/>
                  </a:cubicBezTo>
                  <a:cubicBezTo>
                    <a:pt x="112" y="152"/>
                    <a:pt x="128" y="8"/>
                    <a:pt x="144" y="8"/>
                  </a:cubicBezTo>
                  <a:cubicBezTo>
                    <a:pt x="160" y="8"/>
                    <a:pt x="176" y="152"/>
                    <a:pt x="192" y="152"/>
                  </a:cubicBezTo>
                  <a:cubicBezTo>
                    <a:pt x="208" y="152"/>
                    <a:pt x="224" y="8"/>
                    <a:pt x="240" y="8"/>
                  </a:cubicBezTo>
                  <a:cubicBezTo>
                    <a:pt x="256" y="8"/>
                    <a:pt x="272" y="152"/>
                    <a:pt x="288" y="152"/>
                  </a:cubicBezTo>
                  <a:cubicBezTo>
                    <a:pt x="304" y="152"/>
                    <a:pt x="320" y="8"/>
                    <a:pt x="336" y="8"/>
                  </a:cubicBezTo>
                  <a:cubicBezTo>
                    <a:pt x="352" y="8"/>
                    <a:pt x="368" y="152"/>
                    <a:pt x="384" y="152"/>
                  </a:cubicBezTo>
                  <a:cubicBezTo>
                    <a:pt x="400" y="152"/>
                    <a:pt x="416" y="8"/>
                    <a:pt x="432" y="8"/>
                  </a:cubicBezTo>
                  <a:cubicBezTo>
                    <a:pt x="448" y="8"/>
                    <a:pt x="464" y="144"/>
                    <a:pt x="480" y="152"/>
                  </a:cubicBezTo>
                  <a:cubicBezTo>
                    <a:pt x="496" y="160"/>
                    <a:pt x="504" y="72"/>
                    <a:pt x="528" y="56"/>
                  </a:cubicBezTo>
                  <a:cubicBezTo>
                    <a:pt x="552" y="40"/>
                    <a:pt x="588" y="48"/>
                    <a:pt x="624" y="56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6" name="Text Box 1077"/>
            <p:cNvSpPr txBox="1">
              <a:spLocks noChangeArrowheads="1"/>
            </p:cNvSpPr>
            <p:nvPr/>
          </p:nvSpPr>
          <p:spPr bwMode="auto">
            <a:xfrm>
              <a:off x="2016" y="765"/>
              <a:ext cx="28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zh-CN" altLang="en-US" sz="2000" dirty="0">
                  <a:latin typeface="+mj-lt"/>
                  <a:ea typeface="宋体" pitchFamily="2" charset="-122"/>
                  <a:sym typeface="Symbol" pitchFamily="18" charset="2"/>
                </a:rPr>
                <a:t></a:t>
              </a:r>
              <a:r>
                <a:rPr lang="en-US" altLang="zh-CN" sz="2000" i="1" baseline="-25000" dirty="0">
                  <a:latin typeface="+mj-lt"/>
                  <a:ea typeface="宋体" pitchFamily="2" charset="-122"/>
                  <a:sym typeface="Math1" pitchFamily="2" charset="2"/>
                </a:rPr>
                <a:t>p</a:t>
              </a:r>
            </a:p>
          </p:txBody>
        </p:sp>
        <p:sp>
          <p:nvSpPr>
            <p:cNvPr id="47" name="Text Box 1078"/>
            <p:cNvSpPr txBox="1">
              <a:spLocks noChangeArrowheads="1"/>
            </p:cNvSpPr>
            <p:nvPr/>
          </p:nvSpPr>
          <p:spPr bwMode="auto">
            <a:xfrm>
              <a:off x="2016" y="1207"/>
              <a:ext cx="28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zh-CN" altLang="en-US" sz="2000" dirty="0">
                  <a:latin typeface="+mj-lt"/>
                  <a:ea typeface="宋体" pitchFamily="2" charset="-122"/>
                  <a:sym typeface="Symbol" pitchFamily="18" charset="2"/>
                </a:rPr>
                <a:t></a:t>
              </a:r>
              <a:r>
                <a:rPr lang="en-US" altLang="zh-CN" sz="2000" i="1" baseline="-25000" dirty="0">
                  <a:latin typeface="+mj-lt"/>
                  <a:ea typeface="宋体" pitchFamily="2" charset="-122"/>
                  <a:sym typeface="Math1" pitchFamily="2" charset="2"/>
                </a:rPr>
                <a:t>p</a:t>
              </a:r>
            </a:p>
          </p:txBody>
        </p:sp>
        <p:sp>
          <p:nvSpPr>
            <p:cNvPr id="48" name="Text Box 1079"/>
            <p:cNvSpPr txBox="1">
              <a:spLocks noChangeArrowheads="1"/>
            </p:cNvSpPr>
            <p:nvPr/>
          </p:nvSpPr>
          <p:spPr bwMode="auto">
            <a:xfrm>
              <a:off x="3093" y="775"/>
              <a:ext cx="27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zh-CN" altLang="en-US" sz="2000" dirty="0">
                  <a:latin typeface="+mj-lt"/>
                  <a:ea typeface="宋体" pitchFamily="2" charset="-122"/>
                  <a:sym typeface="Symbol" pitchFamily="18" charset="2"/>
                </a:rPr>
                <a:t></a:t>
              </a:r>
              <a:r>
                <a:rPr lang="en-US" altLang="zh-CN" sz="2000" i="1" baseline="-25000" dirty="0">
                  <a:latin typeface="+mj-lt"/>
                  <a:ea typeface="宋体" pitchFamily="2" charset="-122"/>
                  <a:sym typeface="Math1" pitchFamily="2" charset="2"/>
                </a:rPr>
                <a:t>s</a:t>
              </a:r>
            </a:p>
          </p:txBody>
        </p:sp>
        <p:sp>
          <p:nvSpPr>
            <p:cNvPr id="49" name="Text Box 1080"/>
            <p:cNvSpPr txBox="1">
              <a:spLocks noChangeArrowheads="1"/>
            </p:cNvSpPr>
            <p:nvPr/>
          </p:nvSpPr>
          <p:spPr bwMode="auto">
            <a:xfrm>
              <a:off x="3104" y="1159"/>
              <a:ext cx="25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zh-CN" altLang="en-US" sz="2000" dirty="0">
                  <a:latin typeface="+mj-lt"/>
                  <a:ea typeface="宋体" pitchFamily="2" charset="-122"/>
                  <a:sym typeface="Symbol" pitchFamily="18" charset="2"/>
                </a:rPr>
                <a:t></a:t>
              </a:r>
              <a:r>
                <a:rPr lang="en-US" altLang="zh-CN" sz="2000" i="1" baseline="-25000" dirty="0" err="1">
                  <a:latin typeface="+mj-lt"/>
                  <a:ea typeface="宋体" pitchFamily="2" charset="-122"/>
                  <a:sym typeface="Math1" pitchFamily="2" charset="2"/>
                </a:rPr>
                <a:t>i</a:t>
              </a:r>
              <a:endParaRPr lang="en-US" altLang="zh-CN" sz="2000" i="1" baseline="-25000" dirty="0">
                <a:latin typeface="+mj-lt"/>
                <a:ea typeface="宋体" pitchFamily="2" charset="-122"/>
                <a:sym typeface="Math1" pitchFamily="2" charset="2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336972" y="1182000"/>
            <a:ext cx="2898054" cy="1238162"/>
            <a:chOff x="5415085" y="1006444"/>
            <a:chExt cx="2898054" cy="1238162"/>
          </a:xfrm>
        </p:grpSpPr>
        <p:sp>
          <p:nvSpPr>
            <p:cNvPr id="51" name="Line 12"/>
            <p:cNvSpPr>
              <a:spLocks noChangeShapeType="1"/>
            </p:cNvSpPr>
            <p:nvPr/>
          </p:nvSpPr>
          <p:spPr bwMode="auto">
            <a:xfrm>
              <a:off x="5415085" y="2094034"/>
              <a:ext cx="27837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2" name="Line 13"/>
            <p:cNvSpPr>
              <a:spLocks noChangeShapeType="1"/>
            </p:cNvSpPr>
            <p:nvPr/>
          </p:nvSpPr>
          <p:spPr bwMode="auto">
            <a:xfrm flipV="1">
              <a:off x="6752094" y="1310531"/>
              <a:ext cx="0" cy="783503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6051116" y="1798166"/>
              <a:ext cx="0" cy="295868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4" name="Line 15"/>
            <p:cNvSpPr>
              <a:spLocks noChangeShapeType="1"/>
            </p:cNvSpPr>
            <p:nvPr/>
          </p:nvSpPr>
          <p:spPr bwMode="auto">
            <a:xfrm flipV="1">
              <a:off x="7497862" y="1798166"/>
              <a:ext cx="0" cy="295868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55" name="Text Box 16"/>
            <p:cNvSpPr txBox="1">
              <a:spLocks noChangeArrowheads="1"/>
            </p:cNvSpPr>
            <p:nvPr/>
          </p:nvSpPr>
          <p:spPr bwMode="auto">
            <a:xfrm>
              <a:off x="6691626" y="1006444"/>
              <a:ext cx="508377" cy="520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zh-CN" altLang="en-US" sz="1600" dirty="0">
                  <a:latin typeface="+mj-lt"/>
                  <a:ea typeface="宋体" pitchFamily="2" charset="-122"/>
                  <a:sym typeface="Symbol" pitchFamily="18" charset="2"/>
                </a:rPr>
                <a:t></a:t>
              </a:r>
              <a:r>
                <a:rPr lang="en-US" altLang="zh-CN" sz="1600" i="1" baseline="-25000" dirty="0">
                  <a:latin typeface="+mj-lt"/>
                  <a:ea typeface="宋体" pitchFamily="2" charset="-122"/>
                  <a:sym typeface="Math1" pitchFamily="2" charset="2"/>
                </a:rPr>
                <a:t>p</a:t>
              </a:r>
            </a:p>
          </p:txBody>
        </p:sp>
        <p:sp>
          <p:nvSpPr>
            <p:cNvPr id="56" name="Text Box 17"/>
            <p:cNvSpPr txBox="1">
              <a:spLocks noChangeArrowheads="1"/>
            </p:cNvSpPr>
            <p:nvPr/>
          </p:nvSpPr>
          <p:spPr bwMode="auto">
            <a:xfrm>
              <a:off x="7349541" y="1425591"/>
              <a:ext cx="481502" cy="520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zh-CN" altLang="en-US" sz="1600" dirty="0">
                  <a:latin typeface="+mj-lt"/>
                  <a:ea typeface="宋体" pitchFamily="2" charset="-122"/>
                  <a:sym typeface="Symbol" pitchFamily="18" charset="2"/>
                </a:rPr>
                <a:t></a:t>
              </a:r>
              <a:r>
                <a:rPr lang="en-US" altLang="zh-CN" sz="1600" i="1" baseline="-25000" dirty="0">
                  <a:latin typeface="+mj-lt"/>
                  <a:ea typeface="宋体" pitchFamily="2" charset="-122"/>
                  <a:sym typeface="Math1" pitchFamily="2" charset="2"/>
                </a:rPr>
                <a:t>s</a:t>
              </a:r>
            </a:p>
          </p:txBody>
        </p:sp>
        <p:sp>
          <p:nvSpPr>
            <p:cNvPr id="57" name="Text Box 18"/>
            <p:cNvSpPr txBox="1">
              <a:spLocks noChangeArrowheads="1"/>
            </p:cNvSpPr>
            <p:nvPr/>
          </p:nvSpPr>
          <p:spPr bwMode="auto">
            <a:xfrm>
              <a:off x="5840599" y="1443397"/>
              <a:ext cx="459107" cy="517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zh-CN" altLang="en-US" sz="1600" dirty="0">
                  <a:latin typeface="+mj-lt"/>
                  <a:ea typeface="宋体" pitchFamily="2" charset="-122"/>
                  <a:sym typeface="Symbol" pitchFamily="18" charset="2"/>
                </a:rPr>
                <a:t></a:t>
              </a:r>
              <a:r>
                <a:rPr lang="en-US" altLang="zh-CN" sz="1600" i="1" baseline="-25000" dirty="0" err="1">
                  <a:latin typeface="+mj-lt"/>
                  <a:ea typeface="宋体" pitchFamily="2" charset="-122"/>
                  <a:sym typeface="Math1" pitchFamily="2" charset="2"/>
                </a:rPr>
                <a:t>i</a:t>
              </a:r>
              <a:endParaRPr lang="en-US" altLang="zh-CN" sz="1600" i="1" baseline="-25000" dirty="0">
                <a:latin typeface="+mj-lt"/>
                <a:ea typeface="宋体" pitchFamily="2" charset="-122"/>
                <a:sym typeface="Math1" pitchFamily="2" charset="2"/>
              </a:endParaRPr>
            </a:p>
          </p:txBody>
        </p:sp>
        <p:sp>
          <p:nvSpPr>
            <p:cNvPr id="58" name="Text Box 19"/>
            <p:cNvSpPr txBox="1">
              <a:spLocks noChangeArrowheads="1"/>
            </p:cNvSpPr>
            <p:nvPr/>
          </p:nvSpPr>
          <p:spPr bwMode="auto">
            <a:xfrm>
              <a:off x="7903302" y="1726836"/>
              <a:ext cx="409837" cy="517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zh-CN" altLang="en-US" sz="1600" dirty="0">
                  <a:latin typeface="+mj-lt"/>
                  <a:ea typeface="宋体" pitchFamily="2" charset="-122"/>
                  <a:sym typeface="Symbol" pitchFamily="18" charset="2"/>
                </a:rPr>
                <a:t>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39201" y="851655"/>
            <a:ext cx="6836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+mn-lt"/>
              </a:rPr>
              <a:t>Spontaneous four-wave mixing (FWM): Photon pair generation</a:t>
            </a:r>
            <a:endParaRPr lang="en-US" dirty="0">
              <a:latin typeface="+mn-lt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929" y="4827324"/>
            <a:ext cx="2085975" cy="113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074" y="2695755"/>
            <a:ext cx="2552700" cy="164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6669352" y="2345593"/>
            <a:ext cx="1984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+mj-lt"/>
              </a:rPr>
              <a:t>Quantum interference</a:t>
            </a:r>
            <a:endParaRPr lang="en-US" sz="1600" dirty="0">
              <a:latin typeface="+mj-lt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866" y="4832888"/>
            <a:ext cx="2345518" cy="168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Rectangle 11"/>
          <p:cNvSpPr>
            <a:spLocks noChangeArrowheads="1"/>
          </p:cNvSpPr>
          <p:nvPr/>
        </p:nvSpPr>
        <p:spPr bwMode="auto">
          <a:xfrm>
            <a:off x="6198047" y="6527686"/>
            <a:ext cx="292580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100" dirty="0" smtClean="0">
                <a:solidFill>
                  <a:schemeClr val="tx1"/>
                </a:solidFill>
                <a:latin typeface="+mj-lt"/>
                <a:ea typeface="宋体" pitchFamily="2" charset="-122"/>
              </a:rPr>
              <a:t> N. C. Harris, et al, PRX 2, 041047 (2014).  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357526" y="4516053"/>
            <a:ext cx="2299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+mj-lt"/>
              </a:rPr>
              <a:t>Quantum photonic circuit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350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170" y="279362"/>
            <a:ext cx="616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Coupling induced creation pathways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7" y="947057"/>
            <a:ext cx="4049818" cy="242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44" y="1829616"/>
            <a:ext cx="4835634" cy="438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7" y="4185013"/>
            <a:ext cx="3301364" cy="82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43142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7309" y="234855"/>
            <a:ext cx="616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Coupling induced creation pathways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7" y="947057"/>
            <a:ext cx="4049818" cy="242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4211" y="2102245"/>
            <a:ext cx="4035617" cy="3411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prstShdw prst="shdw14" dist="35921" dir="2700000">
                    <a:srgbClr val="000000"/>
                  </a:prst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292" y="3541494"/>
            <a:ext cx="55816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2"/>
          <p:cNvSpPr txBox="1">
            <a:spLocks/>
          </p:cNvSpPr>
          <p:nvPr/>
        </p:nvSpPr>
        <p:spPr>
          <a:xfrm>
            <a:off x="4212205" y="5291960"/>
            <a:ext cx="3650563" cy="4719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Cyclic evolution of Bell states</a:t>
            </a:r>
            <a:endParaRPr lang="en-US" sz="2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072"/>
          <p:cNvGrpSpPr>
            <a:grpSpLocks/>
          </p:cNvGrpSpPr>
          <p:nvPr/>
        </p:nvGrpSpPr>
        <p:grpSpPr bwMode="auto">
          <a:xfrm>
            <a:off x="495522" y="4977088"/>
            <a:ext cx="2138363" cy="1101725"/>
            <a:chOff x="2016" y="765"/>
            <a:chExt cx="1347" cy="694"/>
          </a:xfrm>
        </p:grpSpPr>
        <p:sp>
          <p:nvSpPr>
            <p:cNvPr id="20" name="Freeform 1073"/>
            <p:cNvSpPr>
              <a:spLocks/>
            </p:cNvSpPr>
            <p:nvPr/>
          </p:nvSpPr>
          <p:spPr bwMode="auto">
            <a:xfrm rot="1500000">
              <a:off x="2256" y="970"/>
              <a:ext cx="432" cy="96"/>
            </a:xfrm>
            <a:custGeom>
              <a:avLst/>
              <a:gdLst>
                <a:gd name="T0" fmla="*/ 0 w 624"/>
                <a:gd name="T1" fmla="*/ 104 h 160"/>
                <a:gd name="T2" fmla="*/ 48 w 624"/>
                <a:gd name="T3" fmla="*/ 8 h 160"/>
                <a:gd name="T4" fmla="*/ 96 w 624"/>
                <a:gd name="T5" fmla="*/ 152 h 160"/>
                <a:gd name="T6" fmla="*/ 144 w 624"/>
                <a:gd name="T7" fmla="*/ 8 h 160"/>
                <a:gd name="T8" fmla="*/ 192 w 624"/>
                <a:gd name="T9" fmla="*/ 152 h 160"/>
                <a:gd name="T10" fmla="*/ 240 w 624"/>
                <a:gd name="T11" fmla="*/ 8 h 160"/>
                <a:gd name="T12" fmla="*/ 288 w 624"/>
                <a:gd name="T13" fmla="*/ 152 h 160"/>
                <a:gd name="T14" fmla="*/ 336 w 624"/>
                <a:gd name="T15" fmla="*/ 8 h 160"/>
                <a:gd name="T16" fmla="*/ 384 w 624"/>
                <a:gd name="T17" fmla="*/ 152 h 160"/>
                <a:gd name="T18" fmla="*/ 432 w 624"/>
                <a:gd name="T19" fmla="*/ 8 h 160"/>
                <a:gd name="T20" fmla="*/ 480 w 624"/>
                <a:gd name="T21" fmla="*/ 152 h 160"/>
                <a:gd name="T22" fmla="*/ 528 w 624"/>
                <a:gd name="T23" fmla="*/ 56 h 160"/>
                <a:gd name="T24" fmla="*/ 624 w 624"/>
                <a:gd name="T25" fmla="*/ 5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4" h="160">
                  <a:moveTo>
                    <a:pt x="0" y="104"/>
                  </a:moveTo>
                  <a:cubicBezTo>
                    <a:pt x="16" y="52"/>
                    <a:pt x="32" y="0"/>
                    <a:pt x="48" y="8"/>
                  </a:cubicBezTo>
                  <a:cubicBezTo>
                    <a:pt x="64" y="16"/>
                    <a:pt x="80" y="152"/>
                    <a:pt x="96" y="152"/>
                  </a:cubicBezTo>
                  <a:cubicBezTo>
                    <a:pt x="112" y="152"/>
                    <a:pt x="128" y="8"/>
                    <a:pt x="144" y="8"/>
                  </a:cubicBezTo>
                  <a:cubicBezTo>
                    <a:pt x="160" y="8"/>
                    <a:pt x="176" y="152"/>
                    <a:pt x="192" y="152"/>
                  </a:cubicBezTo>
                  <a:cubicBezTo>
                    <a:pt x="208" y="152"/>
                    <a:pt x="224" y="8"/>
                    <a:pt x="240" y="8"/>
                  </a:cubicBezTo>
                  <a:cubicBezTo>
                    <a:pt x="256" y="8"/>
                    <a:pt x="272" y="152"/>
                    <a:pt x="288" y="152"/>
                  </a:cubicBezTo>
                  <a:cubicBezTo>
                    <a:pt x="304" y="152"/>
                    <a:pt x="320" y="8"/>
                    <a:pt x="336" y="8"/>
                  </a:cubicBezTo>
                  <a:cubicBezTo>
                    <a:pt x="352" y="8"/>
                    <a:pt x="368" y="152"/>
                    <a:pt x="384" y="152"/>
                  </a:cubicBezTo>
                  <a:cubicBezTo>
                    <a:pt x="400" y="152"/>
                    <a:pt x="416" y="8"/>
                    <a:pt x="432" y="8"/>
                  </a:cubicBezTo>
                  <a:cubicBezTo>
                    <a:pt x="448" y="8"/>
                    <a:pt x="464" y="144"/>
                    <a:pt x="480" y="152"/>
                  </a:cubicBezTo>
                  <a:cubicBezTo>
                    <a:pt x="496" y="160"/>
                    <a:pt x="504" y="72"/>
                    <a:pt x="528" y="56"/>
                  </a:cubicBezTo>
                  <a:cubicBezTo>
                    <a:pt x="552" y="40"/>
                    <a:pt x="588" y="48"/>
                    <a:pt x="624" y="56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Freeform 1074"/>
            <p:cNvSpPr>
              <a:spLocks/>
            </p:cNvSpPr>
            <p:nvPr/>
          </p:nvSpPr>
          <p:spPr bwMode="auto">
            <a:xfrm rot="20100000">
              <a:off x="2256" y="1210"/>
              <a:ext cx="432" cy="96"/>
            </a:xfrm>
            <a:custGeom>
              <a:avLst/>
              <a:gdLst>
                <a:gd name="T0" fmla="*/ 0 w 624"/>
                <a:gd name="T1" fmla="*/ 104 h 160"/>
                <a:gd name="T2" fmla="*/ 48 w 624"/>
                <a:gd name="T3" fmla="*/ 8 h 160"/>
                <a:gd name="T4" fmla="*/ 96 w 624"/>
                <a:gd name="T5" fmla="*/ 152 h 160"/>
                <a:gd name="T6" fmla="*/ 144 w 624"/>
                <a:gd name="T7" fmla="*/ 8 h 160"/>
                <a:gd name="T8" fmla="*/ 192 w 624"/>
                <a:gd name="T9" fmla="*/ 152 h 160"/>
                <a:gd name="T10" fmla="*/ 240 w 624"/>
                <a:gd name="T11" fmla="*/ 8 h 160"/>
                <a:gd name="T12" fmla="*/ 288 w 624"/>
                <a:gd name="T13" fmla="*/ 152 h 160"/>
                <a:gd name="T14" fmla="*/ 336 w 624"/>
                <a:gd name="T15" fmla="*/ 8 h 160"/>
                <a:gd name="T16" fmla="*/ 384 w 624"/>
                <a:gd name="T17" fmla="*/ 152 h 160"/>
                <a:gd name="T18" fmla="*/ 432 w 624"/>
                <a:gd name="T19" fmla="*/ 8 h 160"/>
                <a:gd name="T20" fmla="*/ 480 w 624"/>
                <a:gd name="T21" fmla="*/ 152 h 160"/>
                <a:gd name="T22" fmla="*/ 528 w 624"/>
                <a:gd name="T23" fmla="*/ 56 h 160"/>
                <a:gd name="T24" fmla="*/ 624 w 624"/>
                <a:gd name="T25" fmla="*/ 5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4" h="160">
                  <a:moveTo>
                    <a:pt x="0" y="104"/>
                  </a:moveTo>
                  <a:cubicBezTo>
                    <a:pt x="16" y="52"/>
                    <a:pt x="32" y="0"/>
                    <a:pt x="48" y="8"/>
                  </a:cubicBezTo>
                  <a:cubicBezTo>
                    <a:pt x="64" y="16"/>
                    <a:pt x="80" y="152"/>
                    <a:pt x="96" y="152"/>
                  </a:cubicBezTo>
                  <a:cubicBezTo>
                    <a:pt x="112" y="152"/>
                    <a:pt x="128" y="8"/>
                    <a:pt x="144" y="8"/>
                  </a:cubicBezTo>
                  <a:cubicBezTo>
                    <a:pt x="160" y="8"/>
                    <a:pt x="176" y="152"/>
                    <a:pt x="192" y="152"/>
                  </a:cubicBezTo>
                  <a:cubicBezTo>
                    <a:pt x="208" y="152"/>
                    <a:pt x="224" y="8"/>
                    <a:pt x="240" y="8"/>
                  </a:cubicBezTo>
                  <a:cubicBezTo>
                    <a:pt x="256" y="8"/>
                    <a:pt x="272" y="152"/>
                    <a:pt x="288" y="152"/>
                  </a:cubicBezTo>
                  <a:cubicBezTo>
                    <a:pt x="304" y="152"/>
                    <a:pt x="320" y="8"/>
                    <a:pt x="336" y="8"/>
                  </a:cubicBezTo>
                  <a:cubicBezTo>
                    <a:pt x="352" y="8"/>
                    <a:pt x="368" y="152"/>
                    <a:pt x="384" y="152"/>
                  </a:cubicBezTo>
                  <a:cubicBezTo>
                    <a:pt x="400" y="152"/>
                    <a:pt x="416" y="8"/>
                    <a:pt x="432" y="8"/>
                  </a:cubicBezTo>
                  <a:cubicBezTo>
                    <a:pt x="448" y="8"/>
                    <a:pt x="464" y="144"/>
                    <a:pt x="480" y="152"/>
                  </a:cubicBezTo>
                  <a:cubicBezTo>
                    <a:pt x="496" y="160"/>
                    <a:pt x="504" y="72"/>
                    <a:pt x="528" y="56"/>
                  </a:cubicBezTo>
                  <a:cubicBezTo>
                    <a:pt x="552" y="40"/>
                    <a:pt x="588" y="48"/>
                    <a:pt x="624" y="56"/>
                  </a:cubicBezTo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3" name="Freeform 1075"/>
            <p:cNvSpPr>
              <a:spLocks/>
            </p:cNvSpPr>
            <p:nvPr/>
          </p:nvSpPr>
          <p:spPr bwMode="auto">
            <a:xfrm rot="1500000">
              <a:off x="2688" y="1210"/>
              <a:ext cx="432" cy="96"/>
            </a:xfrm>
            <a:custGeom>
              <a:avLst/>
              <a:gdLst>
                <a:gd name="T0" fmla="*/ 0 w 624"/>
                <a:gd name="T1" fmla="*/ 104 h 160"/>
                <a:gd name="T2" fmla="*/ 48 w 624"/>
                <a:gd name="T3" fmla="*/ 8 h 160"/>
                <a:gd name="T4" fmla="*/ 96 w 624"/>
                <a:gd name="T5" fmla="*/ 152 h 160"/>
                <a:gd name="T6" fmla="*/ 144 w 624"/>
                <a:gd name="T7" fmla="*/ 8 h 160"/>
                <a:gd name="T8" fmla="*/ 192 w 624"/>
                <a:gd name="T9" fmla="*/ 152 h 160"/>
                <a:gd name="T10" fmla="*/ 240 w 624"/>
                <a:gd name="T11" fmla="*/ 8 h 160"/>
                <a:gd name="T12" fmla="*/ 288 w 624"/>
                <a:gd name="T13" fmla="*/ 152 h 160"/>
                <a:gd name="T14" fmla="*/ 336 w 624"/>
                <a:gd name="T15" fmla="*/ 8 h 160"/>
                <a:gd name="T16" fmla="*/ 384 w 624"/>
                <a:gd name="T17" fmla="*/ 152 h 160"/>
                <a:gd name="T18" fmla="*/ 432 w 624"/>
                <a:gd name="T19" fmla="*/ 8 h 160"/>
                <a:gd name="T20" fmla="*/ 480 w 624"/>
                <a:gd name="T21" fmla="*/ 152 h 160"/>
                <a:gd name="T22" fmla="*/ 528 w 624"/>
                <a:gd name="T23" fmla="*/ 56 h 160"/>
                <a:gd name="T24" fmla="*/ 624 w 624"/>
                <a:gd name="T25" fmla="*/ 5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4" h="160">
                  <a:moveTo>
                    <a:pt x="0" y="104"/>
                  </a:moveTo>
                  <a:cubicBezTo>
                    <a:pt x="16" y="52"/>
                    <a:pt x="32" y="0"/>
                    <a:pt x="48" y="8"/>
                  </a:cubicBezTo>
                  <a:cubicBezTo>
                    <a:pt x="64" y="16"/>
                    <a:pt x="80" y="152"/>
                    <a:pt x="96" y="152"/>
                  </a:cubicBezTo>
                  <a:cubicBezTo>
                    <a:pt x="112" y="152"/>
                    <a:pt x="128" y="8"/>
                    <a:pt x="144" y="8"/>
                  </a:cubicBezTo>
                  <a:cubicBezTo>
                    <a:pt x="160" y="8"/>
                    <a:pt x="176" y="152"/>
                    <a:pt x="192" y="152"/>
                  </a:cubicBezTo>
                  <a:cubicBezTo>
                    <a:pt x="208" y="152"/>
                    <a:pt x="224" y="8"/>
                    <a:pt x="240" y="8"/>
                  </a:cubicBezTo>
                  <a:cubicBezTo>
                    <a:pt x="256" y="8"/>
                    <a:pt x="272" y="152"/>
                    <a:pt x="288" y="152"/>
                  </a:cubicBezTo>
                  <a:cubicBezTo>
                    <a:pt x="304" y="152"/>
                    <a:pt x="320" y="8"/>
                    <a:pt x="336" y="8"/>
                  </a:cubicBezTo>
                  <a:cubicBezTo>
                    <a:pt x="352" y="8"/>
                    <a:pt x="368" y="152"/>
                    <a:pt x="384" y="152"/>
                  </a:cubicBezTo>
                  <a:cubicBezTo>
                    <a:pt x="400" y="152"/>
                    <a:pt x="416" y="8"/>
                    <a:pt x="432" y="8"/>
                  </a:cubicBezTo>
                  <a:cubicBezTo>
                    <a:pt x="448" y="8"/>
                    <a:pt x="464" y="144"/>
                    <a:pt x="480" y="152"/>
                  </a:cubicBezTo>
                  <a:cubicBezTo>
                    <a:pt x="496" y="160"/>
                    <a:pt x="504" y="72"/>
                    <a:pt x="528" y="56"/>
                  </a:cubicBezTo>
                  <a:cubicBezTo>
                    <a:pt x="552" y="40"/>
                    <a:pt x="588" y="48"/>
                    <a:pt x="624" y="56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4" name="Freeform 1076"/>
            <p:cNvSpPr>
              <a:spLocks/>
            </p:cNvSpPr>
            <p:nvPr/>
          </p:nvSpPr>
          <p:spPr bwMode="auto">
            <a:xfrm rot="20100000">
              <a:off x="2688" y="970"/>
              <a:ext cx="432" cy="96"/>
            </a:xfrm>
            <a:custGeom>
              <a:avLst/>
              <a:gdLst>
                <a:gd name="T0" fmla="*/ 0 w 624"/>
                <a:gd name="T1" fmla="*/ 104 h 160"/>
                <a:gd name="T2" fmla="*/ 48 w 624"/>
                <a:gd name="T3" fmla="*/ 8 h 160"/>
                <a:gd name="T4" fmla="*/ 96 w 624"/>
                <a:gd name="T5" fmla="*/ 152 h 160"/>
                <a:gd name="T6" fmla="*/ 144 w 624"/>
                <a:gd name="T7" fmla="*/ 8 h 160"/>
                <a:gd name="T8" fmla="*/ 192 w 624"/>
                <a:gd name="T9" fmla="*/ 152 h 160"/>
                <a:gd name="T10" fmla="*/ 240 w 624"/>
                <a:gd name="T11" fmla="*/ 8 h 160"/>
                <a:gd name="T12" fmla="*/ 288 w 624"/>
                <a:gd name="T13" fmla="*/ 152 h 160"/>
                <a:gd name="T14" fmla="*/ 336 w 624"/>
                <a:gd name="T15" fmla="*/ 8 h 160"/>
                <a:gd name="T16" fmla="*/ 384 w 624"/>
                <a:gd name="T17" fmla="*/ 152 h 160"/>
                <a:gd name="T18" fmla="*/ 432 w 624"/>
                <a:gd name="T19" fmla="*/ 8 h 160"/>
                <a:gd name="T20" fmla="*/ 480 w 624"/>
                <a:gd name="T21" fmla="*/ 152 h 160"/>
                <a:gd name="T22" fmla="*/ 528 w 624"/>
                <a:gd name="T23" fmla="*/ 56 h 160"/>
                <a:gd name="T24" fmla="*/ 624 w 624"/>
                <a:gd name="T25" fmla="*/ 5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4" h="160">
                  <a:moveTo>
                    <a:pt x="0" y="104"/>
                  </a:moveTo>
                  <a:cubicBezTo>
                    <a:pt x="16" y="52"/>
                    <a:pt x="32" y="0"/>
                    <a:pt x="48" y="8"/>
                  </a:cubicBezTo>
                  <a:cubicBezTo>
                    <a:pt x="64" y="16"/>
                    <a:pt x="80" y="152"/>
                    <a:pt x="96" y="152"/>
                  </a:cubicBezTo>
                  <a:cubicBezTo>
                    <a:pt x="112" y="152"/>
                    <a:pt x="128" y="8"/>
                    <a:pt x="144" y="8"/>
                  </a:cubicBezTo>
                  <a:cubicBezTo>
                    <a:pt x="160" y="8"/>
                    <a:pt x="176" y="152"/>
                    <a:pt x="192" y="152"/>
                  </a:cubicBezTo>
                  <a:cubicBezTo>
                    <a:pt x="208" y="152"/>
                    <a:pt x="224" y="8"/>
                    <a:pt x="240" y="8"/>
                  </a:cubicBezTo>
                  <a:cubicBezTo>
                    <a:pt x="256" y="8"/>
                    <a:pt x="272" y="152"/>
                    <a:pt x="288" y="152"/>
                  </a:cubicBezTo>
                  <a:cubicBezTo>
                    <a:pt x="304" y="152"/>
                    <a:pt x="320" y="8"/>
                    <a:pt x="336" y="8"/>
                  </a:cubicBezTo>
                  <a:cubicBezTo>
                    <a:pt x="352" y="8"/>
                    <a:pt x="368" y="152"/>
                    <a:pt x="384" y="152"/>
                  </a:cubicBezTo>
                  <a:cubicBezTo>
                    <a:pt x="400" y="152"/>
                    <a:pt x="416" y="8"/>
                    <a:pt x="432" y="8"/>
                  </a:cubicBezTo>
                  <a:cubicBezTo>
                    <a:pt x="448" y="8"/>
                    <a:pt x="464" y="144"/>
                    <a:pt x="480" y="152"/>
                  </a:cubicBezTo>
                  <a:cubicBezTo>
                    <a:pt x="496" y="160"/>
                    <a:pt x="504" y="72"/>
                    <a:pt x="528" y="56"/>
                  </a:cubicBezTo>
                  <a:cubicBezTo>
                    <a:pt x="552" y="40"/>
                    <a:pt x="588" y="48"/>
                    <a:pt x="624" y="56"/>
                  </a:cubicBezTo>
                </a:path>
              </a:pathLst>
            </a:custGeom>
            <a:noFill/>
            <a:ln w="9525">
              <a:solidFill>
                <a:srgbClr val="FF00FF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" name="Text Box 1077"/>
            <p:cNvSpPr txBox="1">
              <a:spLocks noChangeArrowheads="1"/>
            </p:cNvSpPr>
            <p:nvPr/>
          </p:nvSpPr>
          <p:spPr bwMode="auto">
            <a:xfrm>
              <a:off x="2016" y="765"/>
              <a:ext cx="28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zh-CN" altLang="en-US" sz="2000" dirty="0">
                  <a:latin typeface="+mj-lt"/>
                  <a:ea typeface="宋体" pitchFamily="2" charset="-122"/>
                  <a:sym typeface="Symbol" pitchFamily="18" charset="2"/>
                </a:rPr>
                <a:t></a:t>
              </a:r>
              <a:r>
                <a:rPr lang="en-US" altLang="zh-CN" sz="2000" i="1" baseline="-25000" dirty="0">
                  <a:latin typeface="+mj-lt"/>
                  <a:ea typeface="宋体" pitchFamily="2" charset="-122"/>
                  <a:sym typeface="Math1" pitchFamily="2" charset="2"/>
                </a:rPr>
                <a:t>p</a:t>
              </a:r>
            </a:p>
          </p:txBody>
        </p:sp>
        <p:sp>
          <p:nvSpPr>
            <p:cNvPr id="26" name="Text Box 1078"/>
            <p:cNvSpPr txBox="1">
              <a:spLocks noChangeArrowheads="1"/>
            </p:cNvSpPr>
            <p:nvPr/>
          </p:nvSpPr>
          <p:spPr bwMode="auto">
            <a:xfrm>
              <a:off x="2016" y="1207"/>
              <a:ext cx="28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zh-CN" altLang="en-US" sz="2000" dirty="0">
                  <a:latin typeface="+mj-lt"/>
                  <a:ea typeface="宋体" pitchFamily="2" charset="-122"/>
                  <a:sym typeface="Symbol" pitchFamily="18" charset="2"/>
                </a:rPr>
                <a:t></a:t>
              </a:r>
              <a:r>
                <a:rPr lang="en-US" altLang="zh-CN" sz="2000" i="1" baseline="-25000" dirty="0">
                  <a:latin typeface="+mj-lt"/>
                  <a:ea typeface="宋体" pitchFamily="2" charset="-122"/>
                  <a:sym typeface="Math1" pitchFamily="2" charset="2"/>
                </a:rPr>
                <a:t>p</a:t>
              </a:r>
            </a:p>
          </p:txBody>
        </p:sp>
        <p:sp>
          <p:nvSpPr>
            <p:cNvPr id="28" name="Text Box 1079"/>
            <p:cNvSpPr txBox="1">
              <a:spLocks noChangeArrowheads="1"/>
            </p:cNvSpPr>
            <p:nvPr/>
          </p:nvSpPr>
          <p:spPr bwMode="auto">
            <a:xfrm>
              <a:off x="3093" y="775"/>
              <a:ext cx="27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zh-CN" altLang="en-US" sz="2000" dirty="0">
                  <a:latin typeface="+mj-lt"/>
                  <a:ea typeface="宋体" pitchFamily="2" charset="-122"/>
                  <a:sym typeface="Symbol" pitchFamily="18" charset="2"/>
                </a:rPr>
                <a:t></a:t>
              </a:r>
              <a:r>
                <a:rPr lang="en-US" altLang="zh-CN" sz="2000" i="1" baseline="-25000" dirty="0">
                  <a:latin typeface="+mj-lt"/>
                  <a:ea typeface="宋体" pitchFamily="2" charset="-122"/>
                  <a:sym typeface="Math1" pitchFamily="2" charset="2"/>
                </a:rPr>
                <a:t>s</a:t>
              </a:r>
            </a:p>
          </p:txBody>
        </p:sp>
        <p:sp>
          <p:nvSpPr>
            <p:cNvPr id="29" name="Text Box 1080"/>
            <p:cNvSpPr txBox="1">
              <a:spLocks noChangeArrowheads="1"/>
            </p:cNvSpPr>
            <p:nvPr/>
          </p:nvSpPr>
          <p:spPr bwMode="auto">
            <a:xfrm>
              <a:off x="3104" y="1159"/>
              <a:ext cx="25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zh-CN" altLang="en-US" sz="2000" dirty="0">
                  <a:latin typeface="+mj-lt"/>
                  <a:ea typeface="宋体" pitchFamily="2" charset="-122"/>
                  <a:sym typeface="Symbol" pitchFamily="18" charset="2"/>
                </a:rPr>
                <a:t></a:t>
              </a:r>
              <a:r>
                <a:rPr lang="en-US" altLang="zh-CN" sz="2000" i="1" baseline="-25000" dirty="0" err="1">
                  <a:latin typeface="+mj-lt"/>
                  <a:ea typeface="宋体" pitchFamily="2" charset="-122"/>
                  <a:sym typeface="Math1" pitchFamily="2" charset="2"/>
                </a:rPr>
                <a:t>i</a:t>
              </a:r>
              <a:endParaRPr lang="en-US" altLang="zh-CN" sz="2000" i="1" baseline="-25000" dirty="0">
                <a:latin typeface="+mj-lt"/>
                <a:ea typeface="宋体" pitchFamily="2" charset="-122"/>
                <a:sym typeface="Math1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99974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1584" y="251039"/>
            <a:ext cx="616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Device implementation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6196705" y="6415766"/>
            <a:ext cx="25640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S. Rogers, </a:t>
            </a:r>
            <a:r>
              <a:rPr lang="en-US" altLang="zh-CN" sz="1000" i="1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et al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ArXiv:1809.06872 (2018).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2" y="952680"/>
            <a:ext cx="8817506" cy="305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Picture5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916762" y="4941526"/>
            <a:ext cx="2980150" cy="1474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745357" y="4097426"/>
                <a:ext cx="166148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=1.32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357" y="4097426"/>
                <a:ext cx="1661480" cy="246221"/>
              </a:xfrm>
              <a:prstGeom prst="rect">
                <a:avLst/>
              </a:prstGeom>
              <a:blipFill rotWithShape="1">
                <a:blip r:embed="rId4"/>
                <a:stretch>
                  <a:fillRect l="-2930" b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745357" y="4395433"/>
                <a:ext cx="144501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=1.11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357" y="4395433"/>
                <a:ext cx="1445011" cy="246221"/>
              </a:xfrm>
              <a:prstGeom prst="rect">
                <a:avLst/>
              </a:prstGeom>
              <a:blipFill rotWithShape="1">
                <a:blip r:embed="rId5"/>
                <a:stretch>
                  <a:fillRect l="-2110" r="-211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122477" y="4083202"/>
                <a:ext cx="1682640" cy="2701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=1.27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477" y="4083202"/>
                <a:ext cx="1682640" cy="270139"/>
              </a:xfrm>
              <a:prstGeom prst="rect">
                <a:avLst/>
              </a:prstGeom>
              <a:blipFill rotWithShape="1">
                <a:blip r:embed="rId6"/>
                <a:stretch>
                  <a:fillRect l="-2899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122477" y="4381209"/>
                <a:ext cx="1352357" cy="265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=0.6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477" y="4381209"/>
                <a:ext cx="1352357" cy="265201"/>
              </a:xfrm>
              <a:prstGeom prst="rect">
                <a:avLst/>
              </a:prstGeom>
              <a:blipFill rotWithShape="1">
                <a:blip r:embed="rId7"/>
                <a:stretch>
                  <a:fillRect l="-2252" r="-2252" b="-2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332955" y="4059930"/>
                <a:ext cx="164429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=1.15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955" y="4059930"/>
                <a:ext cx="1644296" cy="246221"/>
              </a:xfrm>
              <a:prstGeom prst="rect">
                <a:avLst/>
              </a:prstGeom>
              <a:blipFill rotWithShape="1">
                <a:blip r:embed="rId8"/>
                <a:stretch>
                  <a:fillRect l="-333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332955" y="4357937"/>
                <a:ext cx="142782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=0.97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955" y="4357937"/>
                <a:ext cx="1427827" cy="246221"/>
              </a:xfrm>
              <a:prstGeom prst="rect">
                <a:avLst/>
              </a:prstGeom>
              <a:blipFill rotWithShape="1">
                <a:blip r:embed="rId9"/>
                <a:stretch>
                  <a:fillRect l="-2564" r="-1709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125020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1124" y="287454"/>
            <a:ext cx="616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Correlation characteristics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5644758" y="6537994"/>
            <a:ext cx="25640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S. Rogers, </a:t>
            </a:r>
            <a:r>
              <a:rPr lang="en-US" altLang="zh-CN" sz="1000" i="1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et al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</a:t>
            </a:r>
            <a:r>
              <a:rPr lang="en-US" altLang="zh-CN" sz="10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ArXiv:1809.06872</a:t>
            </a:r>
            <a:r>
              <a:rPr lang="en-US" altLang="zh-CN" sz="10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(2018). 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79" y="5257800"/>
            <a:ext cx="2027218" cy="121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61" y="990600"/>
            <a:ext cx="4206586" cy="19406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954" y="990600"/>
            <a:ext cx="4206586" cy="19406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954" y="3194135"/>
            <a:ext cx="4206586" cy="19406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61" y="3194135"/>
            <a:ext cx="4206586" cy="194064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19100" y="5257800"/>
            <a:ext cx="4517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Myriad Pro" panose="020B0503030403020204" pitchFamily="34" charset="0"/>
              </a:rPr>
              <a:t>Oscillation frequency matches doublet splitting</a:t>
            </a:r>
            <a:endParaRPr lang="en-US" sz="1600" dirty="0">
              <a:latin typeface="Myriad Pro" panose="020B0503030403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5" y="1198433"/>
            <a:ext cx="1371521" cy="76249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1198433"/>
            <a:ext cx="1371521" cy="76249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5" y="3415548"/>
            <a:ext cx="1371521" cy="76249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5400" y="3415548"/>
            <a:ext cx="1371521" cy="762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354461" y="5527891"/>
                <a:ext cx="6662744" cy="611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𝑠𝑗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𝑡𝑚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accent2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𝑗𝑘</m:t>
                                  </m:r>
                                </m:sup>
                              </m:sSubSup>
                              <m:func>
                                <m:func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chemeClr val="accent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𝑗𝑘</m:t>
                                      </m:r>
                                    </m:sup>
                                  </m:sSubSup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𝛽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61" y="5527891"/>
                <a:ext cx="6662744" cy="61151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108433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QIANG@YFFBLOTFUVWXY5L9" val="31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begin{document}&#10;$| \psi (t=0) \rangle = c_f | f \rangle_s |f \rangle_i  + c_b | b \rangle_s |b \rangle_i $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150"/>
  <p:tag name="PICTUREFILESIZE" val="1446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eqnarray}&#10;V_{\rm eff} = 0.78 \left(\frac{\lambda}{n}\right)^3 \nonumber&#10;\end{eqnarray}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77"/>
  <p:tag name="PICTUREFILESIZE" val="53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47516</TotalTime>
  <Words>4255</Words>
  <Application>Microsoft Office PowerPoint</Application>
  <PresentationFormat>On-screen Show (4:3)</PresentationFormat>
  <Paragraphs>537</Paragraphs>
  <Slides>55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75" baseType="lpstr">
      <vt:lpstr>Arial</vt:lpstr>
      <vt:lpstr>CMSY10ORIG</vt:lpstr>
      <vt:lpstr>SimSun</vt:lpstr>
      <vt:lpstr>CMSY7</vt:lpstr>
      <vt:lpstr>CMEX10</vt:lpstr>
      <vt:lpstr>Math1</vt:lpstr>
      <vt:lpstr>Cambria Math</vt:lpstr>
      <vt:lpstr>CMMI7</vt:lpstr>
      <vt:lpstr>Times New Roman</vt:lpstr>
      <vt:lpstr>Calibri</vt:lpstr>
      <vt:lpstr>CMMI10</vt:lpstr>
      <vt:lpstr>Myriad Pro</vt:lpstr>
      <vt:lpstr>CMR5</vt:lpstr>
      <vt:lpstr>ＭＳ Ｐゴシック</vt:lpstr>
      <vt:lpstr>Tahoma</vt:lpstr>
      <vt:lpstr>CMR7</vt:lpstr>
      <vt:lpstr>CMR10</vt:lpstr>
      <vt:lpstr>Symbol</vt:lpstr>
      <vt:lpstr>Wingdings</vt:lpstr>
      <vt:lpstr>Default Design</vt:lpstr>
      <vt:lpstr>PowerPoint Presentation</vt:lpstr>
      <vt:lpstr>Outline</vt:lpstr>
      <vt:lpstr>Introduction – integrated quantum photonics</vt:lpstr>
      <vt:lpstr>Introduction – integrated quantum photonics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Material comparison</vt:lpstr>
      <vt:lpstr>Introduction – Lithium niobate</vt:lpstr>
      <vt:lpstr>Conventional approaches to define LN waveguides</vt:lpstr>
      <vt:lpstr>Lithium niobate micro/nanophotonic devices</vt:lpstr>
      <vt:lpstr>Lithium niobate photonic crystals and nanocavities</vt:lpstr>
      <vt:lpstr>PowerPoint Presentation</vt:lpstr>
      <vt:lpstr>Introduction to the photorefractive effect</vt:lpstr>
      <vt:lpstr>On the photorefractive effect</vt:lpstr>
      <vt:lpstr>On the photorefractive effect</vt:lpstr>
      <vt:lpstr>On the photorefractive effect</vt:lpstr>
      <vt:lpstr>On the photorefractive effect</vt:lpstr>
      <vt:lpstr>On the photorefractive effect</vt:lpstr>
      <vt:lpstr>Photon-level resonance tuning</vt:lpstr>
      <vt:lpstr>Frequency up-conversion in LN nanoresonator</vt:lpstr>
      <vt:lpstr>Third-harmonic generation in LN nanoresonator</vt:lpstr>
      <vt:lpstr>Potential for ultra-strong optical nonlinearity</vt:lpstr>
      <vt:lpstr>PowerPoint Presentation</vt:lpstr>
      <vt:lpstr>PowerPoint Presentation</vt:lpstr>
      <vt:lpstr>Tunable frequency doubling</vt:lpstr>
      <vt:lpstr>Frequency doubling in LN microresonators</vt:lpstr>
      <vt:lpstr>Self-starting mode locking of Kerr solitons</vt:lpstr>
      <vt:lpstr>Summary and Outlook</vt:lpstr>
      <vt:lpstr>Summary and Outlook</vt:lpstr>
      <vt:lpstr>Acknowledgement</vt:lpstr>
      <vt:lpstr>PowerPoint Presentation</vt:lpstr>
      <vt:lpstr>PowerPoint Presentation</vt:lpstr>
      <vt:lpstr>Photorefractive damage in LN crystal</vt:lpstr>
      <vt:lpstr>Quenching of photorefraction</vt:lpstr>
      <vt:lpstr>Potential for nonlinear photonic applications</vt:lpstr>
      <vt:lpstr>Single-photon nonlinearity - Current state of the art</vt:lpstr>
      <vt:lpstr>Outlook</vt:lpstr>
      <vt:lpstr>PowerPoint Presentation</vt:lpstr>
      <vt:lpstr>Wavelength conversion in SiC devices</vt:lpstr>
      <vt:lpstr>Optomechanics of LN microresonators</vt:lpstr>
      <vt:lpstr>Optomechanics of LN photonic crystal nanoresonators</vt:lpstr>
      <vt:lpstr>Potential for electro-opto-mechanical hybrid coupling</vt:lpstr>
      <vt:lpstr>Photorefractive damage in LN crystal</vt:lpstr>
      <vt:lpstr>Self-starting mode locking of Kerr solitons</vt:lpstr>
      <vt:lpstr>Frequency doubling of Kerr solitons</vt:lpstr>
      <vt:lpstr>Soliton self-frequency shift</vt:lpstr>
      <vt:lpstr>Application to integrated quantum photonics</vt:lpstr>
    </vt:vector>
  </TitlesOfParts>
  <Company>OPT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aaaOptics</dc:title>
  <dc:creator>Govind Agrawal</dc:creator>
  <cp:lastModifiedBy>Linq</cp:lastModifiedBy>
  <cp:revision>2334</cp:revision>
  <dcterms:created xsi:type="dcterms:W3CDTF">2006-01-12T02:36:30Z</dcterms:created>
  <dcterms:modified xsi:type="dcterms:W3CDTF">2019-01-24T18:49:10Z</dcterms:modified>
</cp:coreProperties>
</file>